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963" r:id="rId1"/>
    <p:sldMasterId id="2147484020" r:id="rId2"/>
  </p:sldMasterIdLst>
  <p:notesMasterIdLst>
    <p:notesMasterId r:id="rId45"/>
  </p:notesMasterIdLst>
  <p:handoutMasterIdLst>
    <p:handoutMasterId r:id="rId46"/>
  </p:handoutMasterIdLst>
  <p:sldIdLst>
    <p:sldId id="887" r:id="rId3"/>
    <p:sldId id="982" r:id="rId4"/>
    <p:sldId id="1000" r:id="rId5"/>
    <p:sldId id="946" r:id="rId6"/>
    <p:sldId id="954" r:id="rId7"/>
    <p:sldId id="1030" r:id="rId8"/>
    <p:sldId id="953" r:id="rId9"/>
    <p:sldId id="1002" r:id="rId10"/>
    <p:sldId id="943" r:id="rId11"/>
    <p:sldId id="1001" r:id="rId12"/>
    <p:sldId id="985" r:id="rId13"/>
    <p:sldId id="1017" r:id="rId14"/>
    <p:sldId id="1011" r:id="rId15"/>
    <p:sldId id="1005" r:id="rId16"/>
    <p:sldId id="1010" r:id="rId17"/>
    <p:sldId id="1009" r:id="rId18"/>
    <p:sldId id="1018" r:id="rId19"/>
    <p:sldId id="1015" r:id="rId20"/>
    <p:sldId id="1016" r:id="rId21"/>
    <p:sldId id="1024" r:id="rId22"/>
    <p:sldId id="978" r:id="rId23"/>
    <p:sldId id="1032" r:id="rId24"/>
    <p:sldId id="1035" r:id="rId25"/>
    <p:sldId id="939" r:id="rId26"/>
    <p:sldId id="933" r:id="rId27"/>
    <p:sldId id="932" r:id="rId28"/>
    <p:sldId id="935" r:id="rId29"/>
    <p:sldId id="1033" r:id="rId30"/>
    <p:sldId id="940" r:id="rId31"/>
    <p:sldId id="1037" r:id="rId32"/>
    <p:sldId id="1031" r:id="rId33"/>
    <p:sldId id="1026" r:id="rId34"/>
    <p:sldId id="1028" r:id="rId35"/>
    <p:sldId id="1036" r:id="rId36"/>
    <p:sldId id="1029" r:id="rId37"/>
    <p:sldId id="1019" r:id="rId38"/>
    <p:sldId id="1020" r:id="rId39"/>
    <p:sldId id="1021" r:id="rId40"/>
    <p:sldId id="1022" r:id="rId41"/>
    <p:sldId id="1023" r:id="rId42"/>
    <p:sldId id="849" r:id="rId43"/>
    <p:sldId id="810" r:id="rId44"/>
  </p:sldIdLst>
  <p:sldSz cx="9144000" cy="6858000" type="screen4x3"/>
  <p:notesSz cx="7315200" cy="9601200"/>
  <p:defaultTextStyle>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p:defaultTextStyle>
  <p:extLst>
    <p:ext uri="{EFAFB233-063F-42B5-8137-9DF3F51BA10A}">
      <p15:sldGuideLst xmlns:p15="http://schemas.microsoft.com/office/powerpoint/2012/main">
        <p15:guide id="1" pos="1032" userDrawn="1">
          <p15:clr>
            <a:srgbClr val="A4A3A4"/>
          </p15:clr>
        </p15:guide>
        <p15:guide id="2" pos="1848" userDrawn="1">
          <p15:clr>
            <a:srgbClr val="A4A3A4"/>
          </p15:clr>
        </p15:guide>
        <p15:guide id="4" pos="1992" userDrawn="1">
          <p15:clr>
            <a:srgbClr val="A4A3A4"/>
          </p15:clr>
        </p15:guide>
        <p15:guide id="5" orient="horz" pos="3240" userDrawn="1">
          <p15:clr>
            <a:srgbClr val="A4A3A4"/>
          </p15:clr>
        </p15:guide>
        <p15:guide id="6" pos="888" userDrawn="1">
          <p15:clr>
            <a:srgbClr val="A4A3A4"/>
          </p15:clr>
        </p15:guide>
        <p15:guide id="7" orient="horz" pos="1080" userDrawn="1">
          <p15:clr>
            <a:srgbClr val="A4A3A4"/>
          </p15:clr>
        </p15:guide>
        <p15:guide id="8" pos="72" userDrawn="1">
          <p15:clr>
            <a:srgbClr val="A4A3A4"/>
          </p15:clr>
        </p15:guide>
        <p15:guide id="9" pos="2808" userDrawn="1">
          <p15:clr>
            <a:srgbClr val="A4A3A4"/>
          </p15:clr>
        </p15:guide>
        <p15:guide id="10" pos="2952" userDrawn="1">
          <p15:clr>
            <a:srgbClr val="A4A3A4"/>
          </p15:clr>
        </p15:guide>
        <p15:guide id="11" pos="3696" userDrawn="1">
          <p15:clr>
            <a:srgbClr val="A4A3A4"/>
          </p15:clr>
        </p15:guide>
        <p15:guide id="12" pos="3888" userDrawn="1">
          <p15:clr>
            <a:srgbClr val="A4A3A4"/>
          </p15:clr>
        </p15:guide>
        <p15:guide id="13" pos="4728" userDrawn="1">
          <p15:clr>
            <a:srgbClr val="A4A3A4"/>
          </p15:clr>
        </p15:guide>
        <p15:guide id="14" pos="5376" userDrawn="1">
          <p15:clr>
            <a:srgbClr val="A4A3A4"/>
          </p15:clr>
        </p15:guide>
        <p15:guide id="15" pos="5688" userDrawn="1">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2F"/>
    <a:srgbClr val="DAE7F2"/>
    <a:srgbClr val="8CB2D8"/>
    <a:srgbClr val="386EA4"/>
    <a:srgbClr val="AEC4D9"/>
    <a:srgbClr val="12B0FB"/>
    <a:srgbClr val="0048A9"/>
    <a:srgbClr val="A1A1A1"/>
    <a:srgbClr val="FFED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2383" autoAdjust="0"/>
  </p:normalViewPr>
  <p:slideViewPr>
    <p:cSldViewPr snapToGrid="0">
      <p:cViewPr varScale="1">
        <p:scale>
          <a:sx n="81" d="100"/>
          <a:sy n="81" d="100"/>
        </p:scale>
        <p:origin x="542" y="58"/>
      </p:cViewPr>
      <p:guideLst>
        <p:guide pos="1032"/>
        <p:guide pos="1848"/>
        <p:guide pos="1992"/>
        <p:guide orient="horz" pos="3240"/>
        <p:guide pos="888"/>
        <p:guide orient="horz" pos="1080"/>
        <p:guide pos="72"/>
        <p:guide pos="2808"/>
        <p:guide pos="2952"/>
        <p:guide pos="3696"/>
        <p:guide pos="3888"/>
        <p:guide pos="4728"/>
        <p:guide pos="5376"/>
        <p:guide pos="56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22531"/>
    </p:cViewPr>
  </p:sorterViewPr>
  <p:notesViewPr>
    <p:cSldViewPr snapToGrid="0">
      <p:cViewPr varScale="1">
        <p:scale>
          <a:sx n="78" d="100"/>
          <a:sy n="78" d="100"/>
        </p:scale>
        <p:origin x="2088"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8828620040584"/>
          <c:y val="2.047340412723639E-3"/>
          <c:w val="0.83071166676684494"/>
          <c:h val="0.81437208244430248"/>
        </c:manualLayout>
      </c:layout>
      <c:barChart>
        <c:barDir val="col"/>
        <c:grouping val="stacked"/>
        <c:varyColors val="0"/>
        <c:ser>
          <c:idx val="0"/>
          <c:order val="0"/>
          <c:tx>
            <c:strRef>
              <c:f>Sheet1!$B$1</c:f>
              <c:strCache>
                <c:ptCount val="1"/>
                <c:pt idx="0">
                  <c:v>Series 1</c:v>
                </c:pt>
              </c:strCache>
            </c:strRef>
          </c:tx>
          <c:spPr>
            <a:solidFill>
              <a:schemeClr val="accent1">
                <a:lumMod val="75000"/>
              </a:schemeClr>
            </a:solidFill>
            <a:ln>
              <a:noFill/>
            </a:ln>
            <a:effectLst/>
          </c:spPr>
          <c:invertIfNegative val="0"/>
          <c:dPt>
            <c:idx val="0"/>
            <c:invertIfNegative val="0"/>
            <c:bubble3D val="0"/>
            <c:spPr>
              <a:solidFill>
                <a:schemeClr val="bg1"/>
              </a:solidFill>
              <a:ln w="57150">
                <a:solidFill>
                  <a:schemeClr val="tx2"/>
                </a:solidFill>
              </a:ln>
              <a:effectLst/>
            </c:spPr>
            <c:extLst>
              <c:ext xmlns:c16="http://schemas.microsoft.com/office/drawing/2014/chart" uri="{C3380CC4-5D6E-409C-BE32-E72D297353CC}">
                <c16:uniqueId val="{00000004-7CFE-4730-8042-7EA2912BB145}"/>
              </c:ext>
            </c:extLst>
          </c:dPt>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7CFE-4730-8042-7EA2912BB145}"/>
            </c:ext>
          </c:extLst>
        </c:ser>
        <c:ser>
          <c:idx val="1"/>
          <c:order val="1"/>
          <c:tx>
            <c:strRef>
              <c:f>Sheet1!$C$1</c:f>
              <c:strCache>
                <c:ptCount val="1"/>
                <c:pt idx="0">
                  <c:v>Series 2</c:v>
                </c:pt>
              </c:strCache>
            </c:strRef>
          </c:tx>
          <c:spPr>
            <a:solidFill>
              <a:schemeClr val="bg1"/>
            </a:solidFill>
            <a:ln w="57150">
              <a:solidFill>
                <a:schemeClr val="accent3">
                  <a:lumMod val="50000"/>
                </a:schemeClr>
              </a:solidFill>
            </a:ln>
            <a:effectLst/>
          </c:spPr>
          <c:invertIfNegative val="0"/>
          <c:cat>
            <c:strRef>
              <c:f>Sheet1!$A$2</c:f>
              <c:strCache>
                <c:ptCount val="1"/>
                <c:pt idx="0">
                  <c:v>Category 1</c:v>
                </c:pt>
              </c:strCache>
            </c:strRef>
          </c:cat>
          <c:val>
            <c:numRef>
              <c:f>Sheet1!$C$2</c:f>
              <c:numCache>
                <c:formatCode>0%</c:formatCode>
                <c:ptCount val="1"/>
                <c:pt idx="0">
                  <c:v>0.3</c:v>
                </c:pt>
              </c:numCache>
            </c:numRef>
          </c:val>
          <c:extLst>
            <c:ext xmlns:c16="http://schemas.microsoft.com/office/drawing/2014/chart" uri="{C3380CC4-5D6E-409C-BE32-E72D297353CC}">
              <c16:uniqueId val="{00000001-7CFE-4730-8042-7EA2912BB145}"/>
            </c:ext>
          </c:extLst>
        </c:ser>
        <c:ser>
          <c:idx val="2"/>
          <c:order val="2"/>
          <c:tx>
            <c:strRef>
              <c:f>Sheet1!$D$1</c:f>
              <c:strCache>
                <c:ptCount val="1"/>
                <c:pt idx="0">
                  <c:v>Series 3</c:v>
                </c:pt>
              </c:strCache>
            </c:strRef>
          </c:tx>
          <c:spPr>
            <a:solidFill>
              <a:schemeClr val="accent6"/>
            </a:solidFill>
            <a:ln w="28575">
              <a:solidFill>
                <a:schemeClr val="accent3">
                  <a:lumMod val="25000"/>
                </a:schemeClr>
              </a:solidFill>
              <a:prstDash val="dash"/>
            </a:ln>
            <a:effectLst/>
          </c:spPr>
          <c:invertIfNegative val="0"/>
          <c:dPt>
            <c:idx val="0"/>
            <c:invertIfNegative val="0"/>
            <c:bubble3D val="0"/>
            <c:spPr>
              <a:solidFill>
                <a:schemeClr val="accent6"/>
              </a:solidFill>
              <a:ln w="57150">
                <a:solidFill>
                  <a:schemeClr val="accent5">
                    <a:lumMod val="75000"/>
                  </a:schemeClr>
                </a:solidFill>
                <a:prstDash val="dash"/>
              </a:ln>
              <a:effectLst/>
            </c:spPr>
            <c:extLst>
              <c:ext xmlns:c16="http://schemas.microsoft.com/office/drawing/2014/chart" uri="{C3380CC4-5D6E-409C-BE32-E72D297353CC}">
                <c16:uniqueId val="{00000005-7CFE-4730-8042-7EA2912BB145}"/>
              </c:ext>
            </c:extLst>
          </c:dPt>
          <c:cat>
            <c:strRef>
              <c:f>Sheet1!$A$2</c:f>
              <c:strCache>
                <c:ptCount val="1"/>
                <c:pt idx="0">
                  <c:v>Category 1</c:v>
                </c:pt>
              </c:strCache>
            </c:strRef>
          </c:cat>
          <c:val>
            <c:numRef>
              <c:f>Sheet1!$D$2</c:f>
              <c:numCache>
                <c:formatCode>0%</c:formatCode>
                <c:ptCount val="1"/>
                <c:pt idx="0">
                  <c:v>0.3</c:v>
                </c:pt>
              </c:numCache>
            </c:numRef>
          </c:val>
          <c:extLst>
            <c:ext xmlns:c16="http://schemas.microsoft.com/office/drawing/2014/chart" uri="{C3380CC4-5D6E-409C-BE32-E72D297353CC}">
              <c16:uniqueId val="{00000002-7CFE-4730-8042-7EA2912BB145}"/>
            </c:ext>
          </c:extLst>
        </c:ser>
        <c:dLbls>
          <c:showLegendKey val="0"/>
          <c:showVal val="0"/>
          <c:showCatName val="0"/>
          <c:showSerName val="0"/>
          <c:showPercent val="0"/>
          <c:showBubbleSize val="0"/>
        </c:dLbls>
        <c:gapWidth val="150"/>
        <c:overlap val="100"/>
        <c:axId val="565075088"/>
        <c:axId val="565075416"/>
      </c:barChart>
      <c:catAx>
        <c:axId val="565075088"/>
        <c:scaling>
          <c:orientation val="minMax"/>
        </c:scaling>
        <c:delete val="1"/>
        <c:axPos val="b"/>
        <c:numFmt formatCode="General" sourceLinked="1"/>
        <c:majorTickMark val="out"/>
        <c:minorTickMark val="none"/>
        <c:tickLblPos val="nextTo"/>
        <c:crossAx val="565075416"/>
        <c:crosses val="autoZero"/>
        <c:auto val="1"/>
        <c:lblAlgn val="ctr"/>
        <c:lblOffset val="100"/>
        <c:noMultiLvlLbl val="0"/>
      </c:catAx>
      <c:valAx>
        <c:axId val="565075416"/>
        <c:scaling>
          <c:orientation val="minMax"/>
          <c:max val="1"/>
        </c:scaling>
        <c:delete val="1"/>
        <c:axPos val="l"/>
        <c:numFmt formatCode="0%" sourceLinked="1"/>
        <c:majorTickMark val="out"/>
        <c:minorTickMark val="none"/>
        <c:tickLblPos val="nextTo"/>
        <c:crossAx val="56507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1217-4784-A7F6-BE0D7EDF6895}"/>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2-1217-4784-A7F6-BE0D7EDF6895}"/>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217-4784-A7F6-BE0D7EDF6895}"/>
              </c:ext>
            </c:extLst>
          </c:dPt>
          <c:cat>
            <c:strRef>
              <c:f>Sheet1!$A$2:$A$4</c:f>
              <c:strCache>
                <c:ptCount val="3"/>
                <c:pt idx="0">
                  <c:v>1st Qtr</c:v>
                </c:pt>
                <c:pt idx="1">
                  <c:v>2nd Qtr</c:v>
                </c:pt>
                <c:pt idx="2">
                  <c:v>3rd Qtr</c:v>
                </c:pt>
              </c:strCache>
            </c:strRef>
          </c:cat>
          <c:val>
            <c:numRef>
              <c:f>Sheet1!$B$2:$B$4</c:f>
              <c:numCache>
                <c:formatCode>General</c:formatCode>
                <c:ptCount val="3"/>
                <c:pt idx="0">
                  <c:v>20</c:v>
                </c:pt>
                <c:pt idx="1">
                  <c:v>30</c:v>
                </c:pt>
                <c:pt idx="2">
                  <c:v>50</c:v>
                </c:pt>
              </c:numCache>
            </c:numRef>
          </c:val>
          <c:extLst>
            <c:ext xmlns:c16="http://schemas.microsoft.com/office/drawing/2014/chart" uri="{C3380CC4-5D6E-409C-BE32-E72D297353CC}">
              <c16:uniqueId val="{00000000-1217-4784-A7F6-BE0D7EDF68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lumMod val="90000"/>
              </a:schemeClr>
            </a:solidFill>
            <a:ln>
              <a:solidFill>
                <a:srgbClr val="FF652F"/>
              </a:solidFill>
            </a:ln>
          </c:spPr>
          <c:dPt>
            <c:idx val="0"/>
            <c:bubble3D val="0"/>
            <c:spPr>
              <a:solidFill>
                <a:schemeClr val="accent5">
                  <a:lumMod val="90000"/>
                </a:schemeClr>
              </a:solidFill>
              <a:ln w="19050">
                <a:solidFill>
                  <a:srgbClr val="FF652F"/>
                </a:solidFill>
              </a:ln>
              <a:effectLst/>
            </c:spPr>
            <c:extLst>
              <c:ext xmlns:c16="http://schemas.microsoft.com/office/drawing/2014/chart" uri="{C3380CC4-5D6E-409C-BE32-E72D297353CC}">
                <c16:uniqueId val="{00000001-1367-4D14-A56B-AAA035CE6F2F}"/>
              </c:ext>
            </c:extLst>
          </c:dPt>
          <c:cat>
            <c:strRef>
              <c:f>Sheet1!$A$2</c:f>
              <c:strCache>
                <c:ptCount val="1"/>
                <c:pt idx="0">
                  <c:v>1st Qtr</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D37C-4AEF-A37C-7C2AC9CCD5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10"/>
          <c:dPt>
            <c:idx val="0"/>
            <c:bubble3D val="0"/>
            <c:spPr>
              <a:solidFill>
                <a:schemeClr val="accent2">
                  <a:lumMod val="20000"/>
                  <a:lumOff val="80000"/>
                </a:schemeClr>
              </a:solidFill>
              <a:ln w="19050">
                <a:solidFill>
                  <a:schemeClr val="bg2"/>
                </a:solidFill>
              </a:ln>
              <a:effectLst/>
            </c:spPr>
            <c:extLst>
              <c:ext xmlns:c16="http://schemas.microsoft.com/office/drawing/2014/chart" uri="{C3380CC4-5D6E-409C-BE32-E72D297353CC}">
                <c16:uniqueId val="{00000008-8B42-4F62-ACB3-0D7EEA233BAD}"/>
              </c:ext>
            </c:extLst>
          </c:dPt>
          <c:dPt>
            <c:idx val="1"/>
            <c:bubble3D val="0"/>
            <c:spPr>
              <a:solidFill>
                <a:schemeClr val="accent2"/>
              </a:solidFill>
              <a:ln w="19050">
                <a:solidFill>
                  <a:schemeClr val="accent2">
                    <a:lumMod val="75000"/>
                  </a:schemeClr>
                </a:solidFill>
              </a:ln>
              <a:effectLst/>
            </c:spPr>
            <c:extLst>
              <c:ext xmlns:c16="http://schemas.microsoft.com/office/drawing/2014/chart" uri="{C3380CC4-5D6E-409C-BE32-E72D297353CC}">
                <c16:uniqueId val="{00000007-8B42-4F62-ACB3-0D7EEA233BAD}"/>
              </c:ext>
            </c:extLst>
          </c:dPt>
          <c:dPt>
            <c:idx val="2"/>
            <c:bubble3D val="0"/>
            <c:spPr>
              <a:solidFill>
                <a:schemeClr val="accent1">
                  <a:lumMod val="75000"/>
                </a:schemeClr>
              </a:solidFill>
              <a:ln w="19050">
                <a:solidFill>
                  <a:schemeClr val="tx2"/>
                </a:solidFill>
              </a:ln>
              <a:effectLst/>
            </c:spPr>
            <c:extLst>
              <c:ext xmlns:c16="http://schemas.microsoft.com/office/drawing/2014/chart" uri="{C3380CC4-5D6E-409C-BE32-E72D297353CC}">
                <c16:uniqueId val="{0000000B-8B42-4F62-ACB3-0D7EEA233BAD}"/>
              </c:ext>
            </c:extLst>
          </c:dPt>
          <c:dPt>
            <c:idx val="3"/>
            <c:bubble3D val="0"/>
            <c:spPr>
              <a:solidFill>
                <a:schemeClr val="accent1">
                  <a:lumMod val="90000"/>
                </a:schemeClr>
              </a:solidFill>
              <a:ln w="19050">
                <a:solidFill>
                  <a:schemeClr val="tx2"/>
                </a:solidFill>
              </a:ln>
              <a:effectLst/>
            </c:spPr>
            <c:extLst>
              <c:ext xmlns:c16="http://schemas.microsoft.com/office/drawing/2014/chart" uri="{C3380CC4-5D6E-409C-BE32-E72D297353CC}">
                <c16:uniqueId val="{0000000A-8B42-4F62-ACB3-0D7EEA233BAD}"/>
              </c:ext>
            </c:extLst>
          </c:dPt>
          <c:dPt>
            <c:idx val="4"/>
            <c:bubble3D val="0"/>
            <c:spPr>
              <a:solidFill>
                <a:srgbClr val="DAE7F2"/>
              </a:solidFill>
              <a:ln w="19050">
                <a:solidFill>
                  <a:schemeClr val="tx2"/>
                </a:solidFill>
              </a:ln>
              <a:effectLst/>
            </c:spPr>
            <c:extLst>
              <c:ext xmlns:c16="http://schemas.microsoft.com/office/drawing/2014/chart" uri="{C3380CC4-5D6E-409C-BE32-E72D297353CC}">
                <c16:uniqueId val="{00000009-8B42-4F62-ACB3-0D7EEA233BAD}"/>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15</c:v>
                </c:pt>
                <c:pt idx="1">
                  <c:v>25</c:v>
                </c:pt>
                <c:pt idx="2">
                  <c:v>35</c:v>
                </c:pt>
                <c:pt idx="3">
                  <c:v>10</c:v>
                </c:pt>
                <c:pt idx="4">
                  <c:v>20</c:v>
                </c:pt>
              </c:numCache>
            </c:numRef>
          </c:val>
          <c:extLst>
            <c:ext xmlns:c16="http://schemas.microsoft.com/office/drawing/2014/chart" uri="{C3380CC4-5D6E-409C-BE32-E72D297353CC}">
              <c16:uniqueId val="{00000000-8B42-4F62-ACB3-0D7EEA233BA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 in Microsoft PowerPoint]Sheet1'!$B$1</c:f>
              <c:strCache>
                <c:ptCount val="1"/>
                <c:pt idx="0">
                  <c:v>Worst Year</c:v>
                </c:pt>
              </c:strCache>
            </c:strRef>
          </c:tx>
          <c:spPr>
            <a:solidFill>
              <a:schemeClr val="accent4">
                <a:lumMod val="60000"/>
                <a:lumOff val="40000"/>
              </a:schemeClr>
            </a:solidFill>
            <a:ln w="28575">
              <a:solidFill>
                <a:schemeClr val="accent4">
                  <a:lumMod val="50000"/>
                </a:schemeClr>
              </a:solidFill>
            </a:ln>
            <a:effectLst/>
          </c:spPr>
          <c:invertIfNegative val="0"/>
          <c:dLbls>
            <c:dLbl>
              <c:idx val="0"/>
              <c:layout>
                <c:manualLayout>
                  <c:x val="-4.1450243218731968E-2"/>
                  <c:y val="6.031855434922914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026-441E-B2A7-EF2BF5F038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PowerPoint]Sheet1'!$A$2:$A$6</c:f>
              <c:strCache>
                <c:ptCount val="5"/>
                <c:pt idx="0">
                  <c:v>Conservative</c:v>
                </c:pt>
                <c:pt idx="1">
                  <c:v>Moderately Conservative</c:v>
                </c:pt>
                <c:pt idx="2">
                  <c:v>Moderate </c:v>
                </c:pt>
                <c:pt idx="3">
                  <c:v>Moderately Aggressive</c:v>
                </c:pt>
                <c:pt idx="4">
                  <c:v>Aggressive</c:v>
                </c:pt>
              </c:strCache>
            </c:strRef>
          </c:cat>
          <c:val>
            <c:numRef>
              <c:f>'[Chart in Microsoft PowerPoint]Sheet1'!$B$2:$B$6</c:f>
              <c:numCache>
                <c:formatCode>0.00%</c:formatCode>
                <c:ptCount val="5"/>
                <c:pt idx="0">
                  <c:v>-1.0999999999999999E-2</c:v>
                </c:pt>
                <c:pt idx="1">
                  <c:v>-0.104</c:v>
                </c:pt>
                <c:pt idx="2">
                  <c:v>-0.17799999999999999</c:v>
                </c:pt>
                <c:pt idx="3">
                  <c:v>-0.26600000000000001</c:v>
                </c:pt>
                <c:pt idx="4">
                  <c:v>-0.42109999999999997</c:v>
                </c:pt>
              </c:numCache>
            </c:numRef>
          </c:val>
          <c:extLst>
            <c:ext xmlns:c16="http://schemas.microsoft.com/office/drawing/2014/chart" uri="{C3380CC4-5D6E-409C-BE32-E72D297353CC}">
              <c16:uniqueId val="{00000000-7026-441E-B2A7-EF2BF5F03871}"/>
            </c:ext>
          </c:extLst>
        </c:ser>
        <c:ser>
          <c:idx val="1"/>
          <c:order val="1"/>
          <c:tx>
            <c:strRef>
              <c:f>'[Chart in Microsoft PowerPoint]Sheet1'!$C$1</c:f>
              <c:strCache>
                <c:ptCount val="1"/>
                <c:pt idx="0">
                  <c:v>Average Year</c:v>
                </c:pt>
              </c:strCache>
            </c:strRef>
          </c:tx>
          <c:spPr>
            <a:solidFill>
              <a:schemeClr val="accent1"/>
            </a:solidFill>
            <a:ln w="28575">
              <a:solidFill>
                <a:schemeClr val="tx2"/>
              </a:solidFill>
            </a:ln>
            <a:effectLst/>
          </c:spPr>
          <c:invertIfNegative val="0"/>
          <c:dLbls>
            <c:dLbl>
              <c:idx val="0"/>
              <c:layout>
                <c:manualLayout>
                  <c:x val="2.02701743296598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026-441E-B2A7-EF2BF5F03871}"/>
                </c:ext>
              </c:extLst>
            </c:dLbl>
            <c:dLbl>
              <c:idx val="1"/>
              <c:layout>
                <c:manualLayout>
                  <c:x val="8.725643773875285E-3"/>
                  <c:y val="-9.3626718889346268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EE-4581-A406-5185F7BA4333}"/>
                </c:ext>
              </c:extLst>
            </c:dLbl>
            <c:dLbl>
              <c:idx val="2"/>
              <c:layout>
                <c:manualLayout>
                  <c:x val="4.3628218869375358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EE-4581-A406-5185F7BA43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PowerPoint]Sheet1'!$A$2:$A$6</c:f>
              <c:strCache>
                <c:ptCount val="5"/>
                <c:pt idx="0">
                  <c:v>Conservative</c:v>
                </c:pt>
                <c:pt idx="1">
                  <c:v>Moderately Conservative</c:v>
                </c:pt>
                <c:pt idx="2">
                  <c:v>Moderate </c:v>
                </c:pt>
                <c:pt idx="3">
                  <c:v>Moderately Aggressive</c:v>
                </c:pt>
                <c:pt idx="4">
                  <c:v>Aggressive</c:v>
                </c:pt>
              </c:strCache>
            </c:strRef>
          </c:cat>
          <c:val>
            <c:numRef>
              <c:f>'[Chart in Microsoft PowerPoint]Sheet1'!$C$2:$C$6</c:f>
              <c:numCache>
                <c:formatCode>0.00%</c:formatCode>
                <c:ptCount val="5"/>
                <c:pt idx="0">
                  <c:v>2.1000000000000001E-2</c:v>
                </c:pt>
                <c:pt idx="1">
                  <c:v>3.7999999999999999E-2</c:v>
                </c:pt>
                <c:pt idx="2">
                  <c:v>4.9000000000000002E-2</c:v>
                </c:pt>
                <c:pt idx="3">
                  <c:v>6.0999999999999999E-2</c:v>
                </c:pt>
                <c:pt idx="4">
                  <c:v>7.5999999999999998E-2</c:v>
                </c:pt>
              </c:numCache>
            </c:numRef>
          </c:val>
          <c:extLst>
            <c:ext xmlns:c16="http://schemas.microsoft.com/office/drawing/2014/chart" uri="{C3380CC4-5D6E-409C-BE32-E72D297353CC}">
              <c16:uniqueId val="{00000001-7026-441E-B2A7-EF2BF5F03871}"/>
            </c:ext>
          </c:extLst>
        </c:ser>
        <c:ser>
          <c:idx val="2"/>
          <c:order val="2"/>
          <c:tx>
            <c:strRef>
              <c:f>'[Chart in Microsoft PowerPoint]Sheet1'!$D$1</c:f>
              <c:strCache>
                <c:ptCount val="1"/>
                <c:pt idx="0">
                  <c:v>Best Year</c:v>
                </c:pt>
              </c:strCache>
            </c:strRef>
          </c:tx>
          <c:spPr>
            <a:solidFill>
              <a:schemeClr val="accent2">
                <a:lumMod val="60000"/>
                <a:lumOff val="40000"/>
              </a:schemeClr>
            </a:solidFill>
            <a:ln w="28575">
              <a:solidFill>
                <a:schemeClr val="accent2">
                  <a:lumMod val="75000"/>
                </a:schemeClr>
              </a:solidFill>
            </a:ln>
            <a:effectLst/>
          </c:spPr>
          <c:invertIfNegative val="0"/>
          <c:dLbls>
            <c:dLbl>
              <c:idx val="0"/>
              <c:layout>
                <c:manualLayout>
                  <c:x val="5.605493262245674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026-441E-B2A7-EF2BF5F038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PowerPoint]Sheet1'!$A$2:$A$6</c:f>
              <c:strCache>
                <c:ptCount val="5"/>
                <c:pt idx="0">
                  <c:v>Conservative</c:v>
                </c:pt>
                <c:pt idx="1">
                  <c:v>Moderately Conservative</c:v>
                </c:pt>
                <c:pt idx="2">
                  <c:v>Moderate </c:v>
                </c:pt>
                <c:pt idx="3">
                  <c:v>Moderately Aggressive</c:v>
                </c:pt>
                <c:pt idx="4">
                  <c:v>Aggressive</c:v>
                </c:pt>
              </c:strCache>
            </c:strRef>
          </c:cat>
          <c:val>
            <c:numRef>
              <c:f>'[Chart in Microsoft PowerPoint]Sheet1'!$D$2:$D$6</c:f>
              <c:numCache>
                <c:formatCode>0.00%</c:formatCode>
                <c:ptCount val="5"/>
                <c:pt idx="0">
                  <c:v>5.1999999999999998E-2</c:v>
                </c:pt>
                <c:pt idx="1">
                  <c:v>9.8000000000000004E-2</c:v>
                </c:pt>
                <c:pt idx="2">
                  <c:v>0.16200000000000001</c:v>
                </c:pt>
                <c:pt idx="3">
                  <c:v>0.21199999999999999</c:v>
                </c:pt>
                <c:pt idx="4">
                  <c:v>0.36099999999999999</c:v>
                </c:pt>
              </c:numCache>
            </c:numRef>
          </c:val>
          <c:extLst>
            <c:ext xmlns:c16="http://schemas.microsoft.com/office/drawing/2014/chart" uri="{C3380CC4-5D6E-409C-BE32-E72D297353CC}">
              <c16:uniqueId val="{00000002-7026-441E-B2A7-EF2BF5F03871}"/>
            </c:ext>
          </c:extLst>
        </c:ser>
        <c:dLbls>
          <c:dLblPos val="ctr"/>
          <c:showLegendKey val="0"/>
          <c:showVal val="1"/>
          <c:showCatName val="0"/>
          <c:showSerName val="0"/>
          <c:showPercent val="0"/>
          <c:showBubbleSize val="0"/>
        </c:dLbls>
        <c:gapWidth val="150"/>
        <c:overlap val="100"/>
        <c:axId val="389124632"/>
        <c:axId val="389122008"/>
      </c:barChart>
      <c:catAx>
        <c:axId val="389124632"/>
        <c:scaling>
          <c:orientation val="minMax"/>
        </c:scaling>
        <c:delete val="1"/>
        <c:axPos val="l"/>
        <c:numFmt formatCode="General" sourceLinked="1"/>
        <c:majorTickMark val="none"/>
        <c:minorTickMark val="none"/>
        <c:tickLblPos val="nextTo"/>
        <c:crossAx val="389122008"/>
        <c:crosses val="autoZero"/>
        <c:auto val="1"/>
        <c:lblAlgn val="ctr"/>
        <c:lblOffset val="100"/>
        <c:noMultiLvlLbl val="0"/>
      </c:catAx>
      <c:valAx>
        <c:axId val="389122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9124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82867138682975E-2"/>
          <c:y val="3.4375000000000003E-2"/>
          <c:w val="0.98591713286131699"/>
          <c:h val="0.93125000000000002"/>
        </c:manualLayout>
      </c:layout>
      <c:scatterChart>
        <c:scatterStyle val="smoothMarker"/>
        <c:varyColors val="0"/>
        <c:ser>
          <c:idx val="0"/>
          <c:order val="0"/>
          <c:tx>
            <c:strRef>
              <c:f>Sheet1!$B$1</c:f>
              <c:strCache>
                <c:ptCount val="1"/>
                <c:pt idx="0">
                  <c:v>Y-Values</c:v>
                </c:pt>
              </c:strCache>
            </c:strRef>
          </c:tx>
          <c:spPr>
            <a:ln w="114300" cap="rnd" cmpd="sng">
              <a:gradFill flip="none" rotWithShape="1">
                <a:gsLst>
                  <a:gs pos="57000">
                    <a:srgbClr val="CADBB8"/>
                  </a:gs>
                  <a:gs pos="22000">
                    <a:srgbClr val="FF8181">
                      <a:alpha val="72157"/>
                    </a:srgbClr>
                  </a:gs>
                  <a:gs pos="100000">
                    <a:srgbClr val="5EA745"/>
                  </a:gs>
                  <a:gs pos="78000">
                    <a:srgbClr val="CADBB8">
                      <a:lumMod val="75000"/>
                    </a:srgbClr>
                  </a:gs>
                  <a:gs pos="40000">
                    <a:srgbClr val="E1B2C1">
                      <a:lumMod val="60000"/>
                      <a:lumOff val="40000"/>
                    </a:srgbClr>
                  </a:gs>
                  <a:gs pos="0">
                    <a:srgbClr val="FF2929"/>
                  </a:gs>
                </a:gsLst>
                <a:lin ang="16200000" scaled="1"/>
                <a:tileRect/>
              </a:gradFill>
              <a:round/>
            </a:ln>
            <a:effectLst/>
          </c:spPr>
          <c:marker>
            <c:symbol val="none"/>
          </c:marker>
          <c:xVal>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Sheet1!$B$2:$B$15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yVal>
          <c:smooth val="1"/>
          <c:extLst>
            <c:ext xmlns:c16="http://schemas.microsoft.com/office/drawing/2014/chart" uri="{C3380CC4-5D6E-409C-BE32-E72D297353CC}">
              <c16:uniqueId val="{00000000-ADFD-424F-946A-1E57B40BFC0B}"/>
            </c:ext>
          </c:extLst>
        </c:ser>
        <c:dLbls>
          <c:showLegendKey val="0"/>
          <c:showVal val="0"/>
          <c:showCatName val="0"/>
          <c:showSerName val="0"/>
          <c:showPercent val="0"/>
          <c:showBubbleSize val="0"/>
        </c:dLbls>
        <c:axId val="616399320"/>
        <c:axId val="728948288"/>
      </c:scatterChart>
      <c:valAx>
        <c:axId val="616399320"/>
        <c:scaling>
          <c:orientation val="minMax"/>
        </c:scaling>
        <c:delete val="1"/>
        <c:axPos val="b"/>
        <c:numFmt formatCode="General" sourceLinked="1"/>
        <c:majorTickMark val="none"/>
        <c:minorTickMark val="none"/>
        <c:tickLblPos val="nextTo"/>
        <c:crossAx val="728948288"/>
        <c:crosses val="autoZero"/>
        <c:crossBetween val="midCat"/>
      </c:valAx>
      <c:valAx>
        <c:axId val="728948288"/>
        <c:scaling>
          <c:orientation val="minMax"/>
        </c:scaling>
        <c:delete val="1"/>
        <c:axPos val="l"/>
        <c:numFmt formatCode="General" sourceLinked="1"/>
        <c:majorTickMark val="none"/>
        <c:minorTickMark val="none"/>
        <c:tickLblPos val="nextTo"/>
        <c:crossAx val="6163993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Sheet1!$B$1</c:f>
              <c:strCache>
                <c:ptCount val="1"/>
                <c:pt idx="0">
                  <c:v>Domestic Stock Funds</c:v>
                </c:pt>
              </c:strCache>
            </c:strRef>
          </c:tx>
          <c:spPr>
            <a:solidFill>
              <a:schemeClr val="accent1">
                <a:lumMod val="50000"/>
              </a:schemeClr>
            </a:solidFill>
            <a:ln>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Sheet1!$B$3:$B$15</c:f>
              <c:numCache>
                <c:formatCode>General</c:formatCode>
                <c:ptCount val="13"/>
                <c:pt idx="0">
                  <c:v>54</c:v>
                </c:pt>
                <c:pt idx="1">
                  <c:v>52</c:v>
                </c:pt>
                <c:pt idx="2">
                  <c:v>53</c:v>
                </c:pt>
                <c:pt idx="3">
                  <c:v>51</c:v>
                </c:pt>
                <c:pt idx="4">
                  <c:v>46</c:v>
                </c:pt>
                <c:pt idx="5">
                  <c:v>42</c:v>
                </c:pt>
                <c:pt idx="6">
                  <c:v>38</c:v>
                </c:pt>
                <c:pt idx="7">
                  <c:v>32</c:v>
                </c:pt>
                <c:pt idx="8">
                  <c:v>25</c:v>
                </c:pt>
                <c:pt idx="9">
                  <c:v>17</c:v>
                </c:pt>
                <c:pt idx="10">
                  <c:v>17</c:v>
                </c:pt>
                <c:pt idx="11">
                  <c:v>17</c:v>
                </c:pt>
                <c:pt idx="12">
                  <c:v>17</c:v>
                </c:pt>
              </c:numCache>
            </c:numRef>
          </c:val>
          <c:extLst>
            <c:ext xmlns:c16="http://schemas.microsoft.com/office/drawing/2014/chart" uri="{C3380CC4-5D6E-409C-BE32-E72D297353CC}">
              <c16:uniqueId val="{00000000-A25F-4882-82D5-645AC4B224DF}"/>
            </c:ext>
          </c:extLst>
        </c:ser>
        <c:ser>
          <c:idx val="1"/>
          <c:order val="1"/>
          <c:tx>
            <c:strRef>
              <c:f>Sheet1!$C$1</c:f>
              <c:strCache>
                <c:ptCount val="1"/>
                <c:pt idx="0">
                  <c:v>Foreign Stock Funds</c:v>
                </c:pt>
              </c:strCache>
            </c:strRef>
          </c:tx>
          <c:spPr>
            <a:solidFill>
              <a:schemeClr val="accent1">
                <a:lumMod val="75000"/>
              </a:schemeClr>
            </a:solidFill>
            <a:ln>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Sheet1!$C$3:$C$15</c:f>
              <c:numCache>
                <c:formatCode>General</c:formatCode>
                <c:ptCount val="13"/>
                <c:pt idx="0">
                  <c:v>36</c:v>
                </c:pt>
                <c:pt idx="1">
                  <c:v>35</c:v>
                </c:pt>
                <c:pt idx="2">
                  <c:v>35</c:v>
                </c:pt>
                <c:pt idx="3">
                  <c:v>33</c:v>
                </c:pt>
                <c:pt idx="4">
                  <c:v>30</c:v>
                </c:pt>
                <c:pt idx="5">
                  <c:v>27</c:v>
                </c:pt>
                <c:pt idx="6">
                  <c:v>25</c:v>
                </c:pt>
                <c:pt idx="7">
                  <c:v>21</c:v>
                </c:pt>
                <c:pt idx="8">
                  <c:v>17</c:v>
                </c:pt>
                <c:pt idx="9">
                  <c:v>11</c:v>
                </c:pt>
                <c:pt idx="10">
                  <c:v>11</c:v>
                </c:pt>
                <c:pt idx="11">
                  <c:v>11</c:v>
                </c:pt>
                <c:pt idx="12">
                  <c:v>11</c:v>
                </c:pt>
              </c:numCache>
            </c:numRef>
          </c:val>
          <c:extLst>
            <c:ext xmlns:c16="http://schemas.microsoft.com/office/drawing/2014/chart" uri="{C3380CC4-5D6E-409C-BE32-E72D297353CC}">
              <c16:uniqueId val="{00000001-A25F-4882-82D5-645AC4B224DF}"/>
            </c:ext>
          </c:extLst>
        </c:ser>
        <c:ser>
          <c:idx val="2"/>
          <c:order val="2"/>
          <c:tx>
            <c:strRef>
              <c:f>Sheet1!$D$1</c:f>
              <c:strCache>
                <c:ptCount val="1"/>
                <c:pt idx="0">
                  <c:v>Domestic Bond Holdings</c:v>
                </c:pt>
              </c:strCache>
            </c:strRef>
          </c:tx>
          <c:spPr>
            <a:solidFill>
              <a:srgbClr val="BBD0A4"/>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Sheet1!$D$3:$D$15</c:f>
              <c:numCache>
                <c:formatCode>General</c:formatCode>
                <c:ptCount val="13"/>
                <c:pt idx="0">
                  <c:v>7</c:v>
                </c:pt>
                <c:pt idx="1">
                  <c:v>6</c:v>
                </c:pt>
                <c:pt idx="2">
                  <c:v>6</c:v>
                </c:pt>
                <c:pt idx="3">
                  <c:v>8</c:v>
                </c:pt>
                <c:pt idx="4">
                  <c:v>13</c:v>
                </c:pt>
                <c:pt idx="5">
                  <c:v>18</c:v>
                </c:pt>
                <c:pt idx="6">
                  <c:v>22</c:v>
                </c:pt>
                <c:pt idx="7">
                  <c:v>29</c:v>
                </c:pt>
                <c:pt idx="8">
                  <c:v>39</c:v>
                </c:pt>
                <c:pt idx="9">
                  <c:v>51</c:v>
                </c:pt>
                <c:pt idx="10">
                  <c:v>51</c:v>
                </c:pt>
                <c:pt idx="11">
                  <c:v>51</c:v>
                </c:pt>
                <c:pt idx="12">
                  <c:v>51</c:v>
                </c:pt>
              </c:numCache>
            </c:numRef>
          </c:val>
          <c:extLst>
            <c:ext xmlns:c16="http://schemas.microsoft.com/office/drawing/2014/chart" uri="{C3380CC4-5D6E-409C-BE32-E72D297353CC}">
              <c16:uniqueId val="{00000000-F438-4A8B-B38B-C902E5BD4EF1}"/>
            </c:ext>
          </c:extLst>
        </c:ser>
        <c:ser>
          <c:idx val="3"/>
          <c:order val="3"/>
          <c:tx>
            <c:strRef>
              <c:f>Sheet1!$E$1</c:f>
              <c:strCache>
                <c:ptCount val="1"/>
                <c:pt idx="0">
                  <c:v>Foreign Bond Holdings</c:v>
                </c:pt>
              </c:strCache>
            </c:strRef>
          </c:tx>
          <c:spPr>
            <a:solidFill>
              <a:schemeClr val="accent2">
                <a:lumMod val="75000"/>
              </a:schemeClr>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Sheet1!$E$3:$E$15</c:f>
              <c:numCache>
                <c:formatCode>General</c:formatCode>
                <c:ptCount val="13"/>
                <c:pt idx="0">
                  <c:v>3</c:v>
                </c:pt>
                <c:pt idx="1">
                  <c:v>3</c:v>
                </c:pt>
                <c:pt idx="2">
                  <c:v>3</c:v>
                </c:pt>
                <c:pt idx="3">
                  <c:v>4</c:v>
                </c:pt>
                <c:pt idx="4">
                  <c:v>7</c:v>
                </c:pt>
                <c:pt idx="5">
                  <c:v>9</c:v>
                </c:pt>
                <c:pt idx="6">
                  <c:v>12</c:v>
                </c:pt>
                <c:pt idx="7">
                  <c:v>14</c:v>
                </c:pt>
                <c:pt idx="8">
                  <c:v>15</c:v>
                </c:pt>
                <c:pt idx="9">
                  <c:v>18</c:v>
                </c:pt>
                <c:pt idx="10">
                  <c:v>18</c:v>
                </c:pt>
                <c:pt idx="11">
                  <c:v>18</c:v>
                </c:pt>
                <c:pt idx="12">
                  <c:v>18</c:v>
                </c:pt>
              </c:numCache>
            </c:numRef>
          </c:val>
          <c:extLst>
            <c:ext xmlns:c16="http://schemas.microsoft.com/office/drawing/2014/chart" uri="{C3380CC4-5D6E-409C-BE32-E72D297353CC}">
              <c16:uniqueId val="{00000003-F438-4A8B-B38B-C902E5BD4EF1}"/>
            </c:ext>
          </c:extLst>
        </c:ser>
        <c:ser>
          <c:idx val="4"/>
          <c:order val="4"/>
          <c:tx>
            <c:strRef>
              <c:f>Sheet1!$F$1</c:f>
              <c:strCache>
                <c:ptCount val="1"/>
                <c:pt idx="0">
                  <c:v>Cash Holdings</c:v>
                </c:pt>
              </c:strCache>
            </c:strRef>
          </c:tx>
          <c:spPr>
            <a:solidFill>
              <a:schemeClr val="accent2">
                <a:lumMod val="50000"/>
              </a:schemeClr>
            </a:solidFill>
            <a:ln w="25400">
              <a:noFill/>
            </a:ln>
            <a:effectLst/>
          </c:spPr>
          <c:cat>
            <c:strRef>
              <c:f>Sheet1!$A$2:$A$15</c:f>
              <c:strCache>
                <c:ptCount val="11"/>
                <c:pt idx="0">
                  <c:v>2065</c:v>
                </c:pt>
                <c:pt idx="1">
                  <c:v>2060</c:v>
                </c:pt>
                <c:pt idx="2">
                  <c:v>2055</c:v>
                </c:pt>
                <c:pt idx="3">
                  <c:v>2050</c:v>
                </c:pt>
                <c:pt idx="4">
                  <c:v>2045</c:v>
                </c:pt>
                <c:pt idx="5">
                  <c:v>2040</c:v>
                </c:pt>
                <c:pt idx="6">
                  <c:v>2035</c:v>
                </c:pt>
                <c:pt idx="7">
                  <c:v>2030</c:v>
                </c:pt>
                <c:pt idx="8">
                  <c:v>2025</c:v>
                </c:pt>
                <c:pt idx="9">
                  <c:v>2020</c:v>
                </c:pt>
                <c:pt idx="10">
                  <c:v>Retirement</c:v>
                </c:pt>
              </c:strCache>
            </c:strRef>
          </c:cat>
          <c:val>
            <c:numRef>
              <c:f>Sheet1!$F$3:$F$15</c:f>
              <c:numCache>
                <c:formatCode>General</c:formatCode>
                <c:ptCount val="13"/>
                <c:pt idx="0">
                  <c:v>2</c:v>
                </c:pt>
                <c:pt idx="1">
                  <c:v>2</c:v>
                </c:pt>
                <c:pt idx="2">
                  <c:v>3</c:v>
                </c:pt>
                <c:pt idx="3">
                  <c:v>3</c:v>
                </c:pt>
                <c:pt idx="4">
                  <c:v>3</c:v>
                </c:pt>
                <c:pt idx="5">
                  <c:v>4</c:v>
                </c:pt>
                <c:pt idx="6">
                  <c:v>4</c:v>
                </c:pt>
                <c:pt idx="7">
                  <c:v>4</c:v>
                </c:pt>
                <c:pt idx="8">
                  <c:v>5</c:v>
                </c:pt>
                <c:pt idx="9">
                  <c:v>5</c:v>
                </c:pt>
                <c:pt idx="10">
                  <c:v>5</c:v>
                </c:pt>
                <c:pt idx="11">
                  <c:v>5</c:v>
                </c:pt>
                <c:pt idx="12">
                  <c:v>5</c:v>
                </c:pt>
              </c:numCache>
            </c:numRef>
          </c:val>
          <c:extLst>
            <c:ext xmlns:c16="http://schemas.microsoft.com/office/drawing/2014/chart" uri="{C3380CC4-5D6E-409C-BE32-E72D297353CC}">
              <c16:uniqueId val="{00000004-F438-4A8B-B38B-C902E5BD4EF1}"/>
            </c:ext>
          </c:extLst>
        </c:ser>
        <c:dLbls>
          <c:showLegendKey val="0"/>
          <c:showVal val="0"/>
          <c:showCatName val="0"/>
          <c:showSerName val="0"/>
          <c:showPercent val="0"/>
          <c:showBubbleSize val="0"/>
        </c:dLbls>
        <c:axId val="1190229216"/>
        <c:axId val="1190238728"/>
      </c:areaChart>
      <c:catAx>
        <c:axId val="11902292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190238728"/>
        <c:crosses val="autoZero"/>
        <c:auto val="1"/>
        <c:lblAlgn val="ctr"/>
        <c:lblOffset val="100"/>
        <c:noMultiLvlLbl val="0"/>
      </c:catAx>
      <c:valAx>
        <c:axId val="119023872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190229216"/>
        <c:crosses val="autoZero"/>
        <c:crossBetween val="midCat"/>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6.6836630417446877E-2"/>
          <c:y val="0.92364571390503603"/>
          <c:w val="0.90000000000000013"/>
          <c:h val="5.132300191715985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Your Contributions</c:v>
                </c:pt>
              </c:strCache>
            </c:strRef>
          </c:tx>
          <c:spPr>
            <a:solidFill>
              <a:schemeClr val="accent1">
                <a:lumMod val="75000"/>
              </a:schemeClr>
            </a:solidFill>
            <a:ln>
              <a:noFill/>
            </a:ln>
            <a:effectLst/>
          </c:spPr>
          <c:invertIfNegative val="0"/>
          <c:cat>
            <c:numRef>
              <c:f>Sheet1!$A$2:$A$41</c:f>
              <c:numCache>
                <c:formatCode>General</c:formatCode>
                <c:ptCount val="40"/>
                <c:pt idx="0">
                  <c:v>25</c:v>
                </c:pt>
                <c:pt idx="5">
                  <c:v>30</c:v>
                </c:pt>
                <c:pt idx="10">
                  <c:v>35</c:v>
                </c:pt>
                <c:pt idx="15">
                  <c:v>40</c:v>
                </c:pt>
                <c:pt idx="20">
                  <c:v>45</c:v>
                </c:pt>
                <c:pt idx="25">
                  <c:v>50</c:v>
                </c:pt>
                <c:pt idx="30">
                  <c:v>55</c:v>
                </c:pt>
                <c:pt idx="35">
                  <c:v>60</c:v>
                </c:pt>
                <c:pt idx="39">
                  <c:v>64</c:v>
                </c:pt>
              </c:numCache>
            </c:numRef>
          </c:cat>
          <c:val>
            <c:numRef>
              <c:f>Sheet1!$B$2:$B$41</c:f>
              <c:numCache>
                <c:formatCode>General</c:formatCode>
                <c:ptCount val="40"/>
                <c:pt idx="0">
                  <c:v>3000</c:v>
                </c:pt>
                <c:pt idx="1">
                  <c:v>6000</c:v>
                </c:pt>
                <c:pt idx="2">
                  <c:v>9000</c:v>
                </c:pt>
                <c:pt idx="3">
                  <c:v>12000</c:v>
                </c:pt>
                <c:pt idx="4">
                  <c:v>15000</c:v>
                </c:pt>
                <c:pt idx="5">
                  <c:v>18000</c:v>
                </c:pt>
                <c:pt idx="6">
                  <c:v>21000</c:v>
                </c:pt>
                <c:pt idx="7">
                  <c:v>24000</c:v>
                </c:pt>
                <c:pt idx="8">
                  <c:v>27000</c:v>
                </c:pt>
                <c:pt idx="9">
                  <c:v>30000</c:v>
                </c:pt>
                <c:pt idx="10">
                  <c:v>33000</c:v>
                </c:pt>
                <c:pt idx="11">
                  <c:v>36000</c:v>
                </c:pt>
                <c:pt idx="12">
                  <c:v>39000</c:v>
                </c:pt>
                <c:pt idx="13">
                  <c:v>42000</c:v>
                </c:pt>
                <c:pt idx="14">
                  <c:v>45000</c:v>
                </c:pt>
                <c:pt idx="15">
                  <c:v>48000</c:v>
                </c:pt>
                <c:pt idx="16">
                  <c:v>51000</c:v>
                </c:pt>
                <c:pt idx="17">
                  <c:v>54000</c:v>
                </c:pt>
                <c:pt idx="18">
                  <c:v>57000</c:v>
                </c:pt>
                <c:pt idx="19">
                  <c:v>60000</c:v>
                </c:pt>
                <c:pt idx="20">
                  <c:v>63000</c:v>
                </c:pt>
                <c:pt idx="21">
                  <c:v>66000</c:v>
                </c:pt>
                <c:pt idx="22">
                  <c:v>69000</c:v>
                </c:pt>
                <c:pt idx="23">
                  <c:v>72000</c:v>
                </c:pt>
                <c:pt idx="24">
                  <c:v>75000</c:v>
                </c:pt>
                <c:pt idx="25">
                  <c:v>78000</c:v>
                </c:pt>
                <c:pt idx="26">
                  <c:v>81000</c:v>
                </c:pt>
                <c:pt idx="27">
                  <c:v>84000</c:v>
                </c:pt>
                <c:pt idx="28">
                  <c:v>87000</c:v>
                </c:pt>
                <c:pt idx="29">
                  <c:v>90000</c:v>
                </c:pt>
                <c:pt idx="30">
                  <c:v>93000</c:v>
                </c:pt>
                <c:pt idx="31">
                  <c:v>96000</c:v>
                </c:pt>
                <c:pt idx="32">
                  <c:v>99000</c:v>
                </c:pt>
                <c:pt idx="33">
                  <c:v>102000</c:v>
                </c:pt>
                <c:pt idx="34">
                  <c:v>105000</c:v>
                </c:pt>
                <c:pt idx="35">
                  <c:v>108000</c:v>
                </c:pt>
                <c:pt idx="36">
                  <c:v>111000</c:v>
                </c:pt>
                <c:pt idx="37">
                  <c:v>114000</c:v>
                </c:pt>
                <c:pt idx="38">
                  <c:v>117000</c:v>
                </c:pt>
                <c:pt idx="39">
                  <c:v>120000</c:v>
                </c:pt>
              </c:numCache>
            </c:numRef>
          </c:val>
          <c:extLst>
            <c:ext xmlns:c16="http://schemas.microsoft.com/office/drawing/2014/chart" uri="{C3380CC4-5D6E-409C-BE32-E72D297353CC}">
              <c16:uniqueId val="{00000000-726B-489F-8BA1-F3B246DCA445}"/>
            </c:ext>
          </c:extLst>
        </c:ser>
        <c:ser>
          <c:idx val="1"/>
          <c:order val="1"/>
          <c:tx>
            <c:strRef>
              <c:f>Sheet1!$C$1</c:f>
              <c:strCache>
                <c:ptCount val="1"/>
                <c:pt idx="0">
                  <c:v>Investment Growth</c:v>
                </c:pt>
              </c:strCache>
            </c:strRef>
          </c:tx>
          <c:spPr>
            <a:solidFill>
              <a:schemeClr val="accent2">
                <a:lumMod val="75000"/>
              </a:schemeClr>
            </a:solidFill>
            <a:ln>
              <a:noFill/>
            </a:ln>
            <a:effectLst/>
          </c:spPr>
          <c:invertIfNegative val="0"/>
          <c:cat>
            <c:numRef>
              <c:f>Sheet1!$A$2:$A$41</c:f>
              <c:numCache>
                <c:formatCode>General</c:formatCode>
                <c:ptCount val="40"/>
                <c:pt idx="0">
                  <c:v>25</c:v>
                </c:pt>
                <c:pt idx="5">
                  <c:v>30</c:v>
                </c:pt>
                <c:pt idx="10">
                  <c:v>35</c:v>
                </c:pt>
                <c:pt idx="15">
                  <c:v>40</c:v>
                </c:pt>
                <c:pt idx="20">
                  <c:v>45</c:v>
                </c:pt>
                <c:pt idx="25">
                  <c:v>50</c:v>
                </c:pt>
                <c:pt idx="30">
                  <c:v>55</c:v>
                </c:pt>
                <c:pt idx="35">
                  <c:v>60</c:v>
                </c:pt>
                <c:pt idx="39">
                  <c:v>64</c:v>
                </c:pt>
              </c:numCache>
            </c:numRef>
          </c:cat>
          <c:val>
            <c:numRef>
              <c:f>Sheet1!$C$2:$C$41</c:f>
              <c:numCache>
                <c:formatCode>General</c:formatCode>
                <c:ptCount val="40"/>
                <c:pt idx="0">
                  <c:v>89</c:v>
                </c:pt>
                <c:pt idx="1">
                  <c:v>347</c:v>
                </c:pt>
                <c:pt idx="2">
                  <c:v>785</c:v>
                </c:pt>
                <c:pt idx="3">
                  <c:v>1412</c:v>
                </c:pt>
                <c:pt idx="4">
                  <c:v>2238</c:v>
                </c:pt>
                <c:pt idx="5">
                  <c:v>3275</c:v>
                </c:pt>
                <c:pt idx="6">
                  <c:v>4533</c:v>
                </c:pt>
                <c:pt idx="7">
                  <c:v>6026</c:v>
                </c:pt>
                <c:pt idx="8">
                  <c:v>7767</c:v>
                </c:pt>
                <c:pt idx="9">
                  <c:v>9767</c:v>
                </c:pt>
                <c:pt idx="10">
                  <c:v>12043</c:v>
                </c:pt>
                <c:pt idx="11">
                  <c:v>14609</c:v>
                </c:pt>
                <c:pt idx="12">
                  <c:v>17481</c:v>
                </c:pt>
                <c:pt idx="13">
                  <c:v>20677</c:v>
                </c:pt>
                <c:pt idx="14">
                  <c:v>24212</c:v>
                </c:pt>
                <c:pt idx="15">
                  <c:v>28108</c:v>
                </c:pt>
                <c:pt idx="16">
                  <c:v>32382</c:v>
                </c:pt>
                <c:pt idx="17">
                  <c:v>37057</c:v>
                </c:pt>
                <c:pt idx="18">
                  <c:v>42154</c:v>
                </c:pt>
                <c:pt idx="19">
                  <c:v>47696</c:v>
                </c:pt>
                <c:pt idx="20">
                  <c:v>53708</c:v>
                </c:pt>
                <c:pt idx="21">
                  <c:v>60215</c:v>
                </c:pt>
                <c:pt idx="22">
                  <c:v>67246</c:v>
                </c:pt>
                <c:pt idx="23">
                  <c:v>74828</c:v>
                </c:pt>
                <c:pt idx="24">
                  <c:v>82992</c:v>
                </c:pt>
                <c:pt idx="25">
                  <c:v>91770</c:v>
                </c:pt>
                <c:pt idx="26">
                  <c:v>101196</c:v>
                </c:pt>
                <c:pt idx="27">
                  <c:v>111306</c:v>
                </c:pt>
                <c:pt idx="28">
                  <c:v>122136</c:v>
                </c:pt>
                <c:pt idx="29">
                  <c:v>133727</c:v>
                </c:pt>
                <c:pt idx="30">
                  <c:v>146121</c:v>
                </c:pt>
                <c:pt idx="31">
                  <c:v>159361</c:v>
                </c:pt>
                <c:pt idx="32">
                  <c:v>173495</c:v>
                </c:pt>
                <c:pt idx="33">
                  <c:v>188571</c:v>
                </c:pt>
                <c:pt idx="34">
                  <c:v>204641</c:v>
                </c:pt>
                <c:pt idx="35">
                  <c:v>221760</c:v>
                </c:pt>
                <c:pt idx="36">
                  <c:v>239985</c:v>
                </c:pt>
                <c:pt idx="37">
                  <c:v>259378</c:v>
                </c:pt>
                <c:pt idx="38">
                  <c:v>280002</c:v>
                </c:pt>
                <c:pt idx="39">
                  <c:v>301926</c:v>
                </c:pt>
              </c:numCache>
            </c:numRef>
          </c:val>
          <c:extLst>
            <c:ext xmlns:c16="http://schemas.microsoft.com/office/drawing/2014/chart" uri="{C3380CC4-5D6E-409C-BE32-E72D297353CC}">
              <c16:uniqueId val="{00000001-726B-489F-8BA1-F3B246DCA445}"/>
            </c:ext>
          </c:extLst>
        </c:ser>
        <c:dLbls>
          <c:showLegendKey val="0"/>
          <c:showVal val="0"/>
          <c:showCatName val="0"/>
          <c:showSerName val="0"/>
          <c:showPercent val="0"/>
          <c:showBubbleSize val="0"/>
        </c:dLbls>
        <c:gapWidth val="70"/>
        <c:overlap val="100"/>
        <c:axId val="606120616"/>
        <c:axId val="606118648"/>
      </c:barChart>
      <c:catAx>
        <c:axId val="606120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118648"/>
        <c:crosses val="autoZero"/>
        <c:auto val="1"/>
        <c:lblAlgn val="ctr"/>
        <c:lblOffset val="100"/>
        <c:noMultiLvlLbl val="0"/>
      </c:catAx>
      <c:valAx>
        <c:axId val="6061186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6120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8%</c:v>
                </c:pt>
              </c:strCache>
            </c:strRef>
          </c:tx>
          <c:spPr>
            <a:ln w="28575" cap="rnd">
              <a:solidFill>
                <a:schemeClr val="accent5">
                  <a:lumMod val="50000"/>
                </a:schemeClr>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Sheet1!$B$2:$B$36</c:f>
              <c:numCache>
                <c:formatCode>"$"#,##0_);[Red]\("$"#,##0\)</c:formatCode>
                <c:ptCount val="35"/>
                <c:pt idx="0">
                  <c:v>4942</c:v>
                </c:pt>
                <c:pt idx="1">
                  <c:v>10155</c:v>
                </c:pt>
                <c:pt idx="2">
                  <c:v>15656</c:v>
                </c:pt>
                <c:pt idx="3">
                  <c:v>21459</c:v>
                </c:pt>
                <c:pt idx="4">
                  <c:v>27581</c:v>
                </c:pt>
                <c:pt idx="5">
                  <c:v>34040</c:v>
                </c:pt>
                <c:pt idx="6">
                  <c:v>40854</c:v>
                </c:pt>
                <c:pt idx="7">
                  <c:v>48042</c:v>
                </c:pt>
                <c:pt idx="8">
                  <c:v>55627</c:v>
                </c:pt>
                <c:pt idx="9">
                  <c:v>63628</c:v>
                </c:pt>
                <c:pt idx="10">
                  <c:v>72069</c:v>
                </c:pt>
                <c:pt idx="11">
                  <c:v>80975</c:v>
                </c:pt>
                <c:pt idx="12">
                  <c:v>90370</c:v>
                </c:pt>
                <c:pt idx="13">
                  <c:v>100282</c:v>
                </c:pt>
                <c:pt idx="14">
                  <c:v>110740</c:v>
                </c:pt>
                <c:pt idx="15">
                  <c:v>121772</c:v>
                </c:pt>
                <c:pt idx="16">
                  <c:v>133412</c:v>
                </c:pt>
                <c:pt idx="17">
                  <c:v>145691</c:v>
                </c:pt>
                <c:pt idx="18">
                  <c:v>158646</c:v>
                </c:pt>
                <c:pt idx="19">
                  <c:v>172313</c:v>
                </c:pt>
                <c:pt idx="20">
                  <c:v>186732</c:v>
                </c:pt>
                <c:pt idx="21">
                  <c:v>201944</c:v>
                </c:pt>
                <c:pt idx="22">
                  <c:v>217993</c:v>
                </c:pt>
                <c:pt idx="23">
                  <c:v>234925</c:v>
                </c:pt>
                <c:pt idx="24">
                  <c:v>252787</c:v>
                </c:pt>
                <c:pt idx="25">
                  <c:v>271633</c:v>
                </c:pt>
                <c:pt idx="26">
                  <c:v>291514</c:v>
                </c:pt>
                <c:pt idx="27">
                  <c:v>312489</c:v>
                </c:pt>
                <c:pt idx="28">
                  <c:v>334618</c:v>
                </c:pt>
                <c:pt idx="29">
                  <c:v>357964</c:v>
                </c:pt>
                <c:pt idx="30">
                  <c:v>382594</c:v>
                </c:pt>
                <c:pt idx="31">
                  <c:v>408578</c:v>
                </c:pt>
                <c:pt idx="32">
                  <c:v>435992</c:v>
                </c:pt>
                <c:pt idx="33">
                  <c:v>464913</c:v>
                </c:pt>
                <c:pt idx="34">
                  <c:v>495425</c:v>
                </c:pt>
              </c:numCache>
            </c:numRef>
          </c:val>
          <c:smooth val="0"/>
          <c:extLst>
            <c:ext xmlns:c16="http://schemas.microsoft.com/office/drawing/2014/chart" uri="{C3380CC4-5D6E-409C-BE32-E72D297353CC}">
              <c16:uniqueId val="{00000000-1D0C-49FA-90AF-B60FEFF2DBA2}"/>
            </c:ext>
          </c:extLst>
        </c:ser>
        <c:ser>
          <c:idx val="1"/>
          <c:order val="1"/>
          <c:tx>
            <c:strRef>
              <c:f>Sheet1!$C$1</c:f>
              <c:strCache>
                <c:ptCount val="1"/>
                <c:pt idx="0">
                  <c:v>1% Increased to 12%</c:v>
                </c:pt>
              </c:strCache>
            </c:strRef>
          </c:tx>
          <c:spPr>
            <a:ln w="28575" cap="rnd">
              <a:solidFill>
                <a:schemeClr val="bg2"/>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Sheet1!$C$2:$C$36</c:f>
              <c:numCache>
                <c:formatCode>"$"#,##0_);[Red]\("$"#,##0\)</c:formatCode>
                <c:ptCount val="35"/>
                <c:pt idx="0">
                  <c:v>633</c:v>
                </c:pt>
                <c:pt idx="1">
                  <c:v>1934</c:v>
                </c:pt>
                <c:pt idx="2">
                  <c:v>3939</c:v>
                </c:pt>
                <c:pt idx="3">
                  <c:v>6688</c:v>
                </c:pt>
                <c:pt idx="4">
                  <c:v>10221</c:v>
                </c:pt>
                <c:pt idx="5">
                  <c:v>14581</c:v>
                </c:pt>
                <c:pt idx="6">
                  <c:v>19814</c:v>
                </c:pt>
                <c:pt idx="7">
                  <c:v>25967</c:v>
                </c:pt>
                <c:pt idx="8">
                  <c:v>33093</c:v>
                </c:pt>
                <c:pt idx="9">
                  <c:v>41243</c:v>
                </c:pt>
                <c:pt idx="10">
                  <c:v>50474</c:v>
                </c:pt>
                <c:pt idx="11">
                  <c:v>60846</c:v>
                </c:pt>
                <c:pt idx="12">
                  <c:v>72422</c:v>
                </c:pt>
                <c:pt idx="13">
                  <c:v>85267</c:v>
                </c:pt>
                <c:pt idx="14">
                  <c:v>99452</c:v>
                </c:pt>
                <c:pt idx="15">
                  <c:v>114417</c:v>
                </c:pt>
                <c:pt idx="16">
                  <c:v>130204</c:v>
                </c:pt>
                <c:pt idx="17">
                  <c:v>146861</c:v>
                </c:pt>
                <c:pt idx="18">
                  <c:v>164433</c:v>
                </c:pt>
                <c:pt idx="19">
                  <c:v>182972</c:v>
                </c:pt>
                <c:pt idx="20">
                  <c:v>202530</c:v>
                </c:pt>
                <c:pt idx="21">
                  <c:v>223164</c:v>
                </c:pt>
                <c:pt idx="22">
                  <c:v>244933</c:v>
                </c:pt>
                <c:pt idx="23">
                  <c:v>267900</c:v>
                </c:pt>
                <c:pt idx="24">
                  <c:v>292129</c:v>
                </c:pt>
                <c:pt idx="25">
                  <c:v>317691</c:v>
                </c:pt>
                <c:pt idx="26">
                  <c:v>344659</c:v>
                </c:pt>
                <c:pt idx="27">
                  <c:v>373111</c:v>
                </c:pt>
                <c:pt idx="28">
                  <c:v>403127</c:v>
                </c:pt>
                <c:pt idx="29">
                  <c:v>434794</c:v>
                </c:pt>
                <c:pt idx="30">
                  <c:v>468202</c:v>
                </c:pt>
                <c:pt idx="31">
                  <c:v>503449</c:v>
                </c:pt>
                <c:pt idx="32">
                  <c:v>540633</c:v>
                </c:pt>
                <c:pt idx="33">
                  <c:v>579863</c:v>
                </c:pt>
                <c:pt idx="34">
                  <c:v>621251</c:v>
                </c:pt>
              </c:numCache>
            </c:numRef>
          </c:val>
          <c:smooth val="0"/>
          <c:extLst>
            <c:ext xmlns:c16="http://schemas.microsoft.com/office/drawing/2014/chart" uri="{C3380CC4-5D6E-409C-BE32-E72D297353CC}">
              <c16:uniqueId val="{00000001-1D0C-49FA-90AF-B60FEFF2DBA2}"/>
            </c:ext>
          </c:extLst>
        </c:ser>
        <c:ser>
          <c:idx val="2"/>
          <c:order val="2"/>
          <c:tx>
            <c:strRef>
              <c:f>Sheet1!$D$1</c:f>
              <c:strCache>
                <c:ptCount val="1"/>
                <c:pt idx="0">
                  <c:v>15%</c:v>
                </c:pt>
              </c:strCache>
            </c:strRef>
          </c:tx>
          <c:spPr>
            <a:ln w="28575" cap="rnd">
              <a:solidFill>
                <a:schemeClr val="accent3">
                  <a:lumMod val="50000"/>
                </a:schemeClr>
              </a:solidFill>
              <a:round/>
            </a:ln>
            <a:effectLst/>
          </c:spPr>
          <c:marker>
            <c:symbol val="none"/>
          </c:marker>
          <c:cat>
            <c:numRef>
              <c:f>Sheet1!$A$2:$A$36</c:f>
              <c:numCache>
                <c:formatCode>General</c:formatCode>
                <c:ptCount val="35"/>
                <c:pt idx="0">
                  <c:v>30</c:v>
                </c:pt>
                <c:pt idx="5">
                  <c:v>35</c:v>
                </c:pt>
                <c:pt idx="10">
                  <c:v>40</c:v>
                </c:pt>
                <c:pt idx="15">
                  <c:v>45</c:v>
                </c:pt>
                <c:pt idx="20">
                  <c:v>50</c:v>
                </c:pt>
                <c:pt idx="25">
                  <c:v>55</c:v>
                </c:pt>
                <c:pt idx="30">
                  <c:v>60</c:v>
                </c:pt>
                <c:pt idx="34">
                  <c:v>64</c:v>
                </c:pt>
              </c:numCache>
            </c:numRef>
          </c:cat>
          <c:val>
            <c:numRef>
              <c:f>Sheet1!$D$2:$D$36</c:f>
              <c:numCache>
                <c:formatCode>General</c:formatCode>
                <c:ptCount val="35"/>
                <c:pt idx="15" formatCode="&quot;$&quot;#,##0_);[Red]\(&quot;$&quot;#,##0\)">
                  <c:v>9266</c:v>
                </c:pt>
                <c:pt idx="16" formatCode="&quot;$&quot;#,##0_);[Red]\(&quot;$&quot;#,##0\)">
                  <c:v>19041</c:v>
                </c:pt>
                <c:pt idx="17" formatCode="&quot;$&quot;#,##0_);[Red]\(&quot;$&quot;#,##0\)">
                  <c:v>29355</c:v>
                </c:pt>
                <c:pt idx="18" formatCode="&quot;$&quot;#,##0_);[Red]\(&quot;$&quot;#,##0\)">
                  <c:v>40235</c:v>
                </c:pt>
                <c:pt idx="19" formatCode="&quot;$&quot;#,##0_);[Red]\(&quot;$&quot;#,##0\)">
                  <c:v>51714</c:v>
                </c:pt>
                <c:pt idx="20" formatCode="&quot;$&quot;#,##0_);[Red]\(&quot;$&quot;#,##0\)">
                  <c:v>63824</c:v>
                </c:pt>
                <c:pt idx="21" formatCode="&quot;$&quot;#,##0_);[Red]\(&quot;$&quot;#,##0\)">
                  <c:v>76600</c:v>
                </c:pt>
                <c:pt idx="22" formatCode="&quot;$&quot;#,##0_);[Red]\(&quot;$&quot;#,##0\)">
                  <c:v>90079</c:v>
                </c:pt>
                <c:pt idx="23" formatCode="&quot;$&quot;#,##0_);[Red]\(&quot;$&quot;#,##0\)">
                  <c:v>104300</c:v>
                </c:pt>
                <c:pt idx="24" formatCode="&quot;$&quot;#,##0_);[Red]\(&quot;$&quot;#,##0\)">
                  <c:v>119302</c:v>
                </c:pt>
                <c:pt idx="25" formatCode="&quot;$&quot;#,##0_);[Red]\(&quot;$&quot;#,##0\)">
                  <c:v>135130</c:v>
                </c:pt>
                <c:pt idx="26" formatCode="&quot;$&quot;#,##0_);[Red]\(&quot;$&quot;#,##0\)">
                  <c:v>151828</c:v>
                </c:pt>
                <c:pt idx="27" formatCode="&quot;$&quot;#,##0_);[Red]\(&quot;$&quot;#,##0\)">
                  <c:v>169444</c:v>
                </c:pt>
                <c:pt idx="28" formatCode="&quot;$&quot;#,##0_);[Red]\(&quot;$&quot;#,##0\)">
                  <c:v>188030</c:v>
                </c:pt>
                <c:pt idx="29" formatCode="&quot;$&quot;#,##0_);[Red]\(&quot;$&quot;#,##0\)">
                  <c:v>207637</c:v>
                </c:pt>
                <c:pt idx="30" formatCode="&quot;$&quot;#,##0_);[Red]\(&quot;$&quot;#,##0\)">
                  <c:v>228323</c:v>
                </c:pt>
                <c:pt idx="31" formatCode="&quot;$&quot;#,##0_);[Red]\(&quot;$&quot;#,##0\)">
                  <c:v>250147</c:v>
                </c:pt>
                <c:pt idx="32" formatCode="&quot;$&quot;#,##0_);[Red]\(&quot;$&quot;#,##0\)">
                  <c:v>273171</c:v>
                </c:pt>
                <c:pt idx="33" formatCode="&quot;$&quot;#,##0_);[Red]\(&quot;$&quot;#,##0\)">
                  <c:v>297461</c:v>
                </c:pt>
                <c:pt idx="34" formatCode="&quot;$&quot;#,##0_);[Red]\(&quot;$&quot;#,##0\)">
                  <c:v>323087</c:v>
                </c:pt>
              </c:numCache>
            </c:numRef>
          </c:val>
          <c:smooth val="0"/>
          <c:extLst>
            <c:ext xmlns:c16="http://schemas.microsoft.com/office/drawing/2014/chart" uri="{C3380CC4-5D6E-409C-BE32-E72D297353CC}">
              <c16:uniqueId val="{00000000-AB2A-4942-AB5D-559F85EE5275}"/>
            </c:ext>
          </c:extLst>
        </c:ser>
        <c:dLbls>
          <c:showLegendKey val="0"/>
          <c:showVal val="0"/>
          <c:showCatName val="0"/>
          <c:showSerName val="0"/>
          <c:showPercent val="0"/>
          <c:showBubbleSize val="0"/>
        </c:dLbls>
        <c:smooth val="0"/>
        <c:axId val="580403664"/>
        <c:axId val="580402832"/>
      </c:lineChart>
      <c:catAx>
        <c:axId val="580403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402832"/>
        <c:crosses val="autoZero"/>
        <c:auto val="1"/>
        <c:lblAlgn val="ctr"/>
        <c:lblOffset val="100"/>
        <c:noMultiLvlLbl val="0"/>
      </c:catAx>
      <c:valAx>
        <c:axId val="5804028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403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First 3%</c:v>
                </c:pt>
              </c:strCache>
            </c:strRef>
          </c:tx>
          <c:spPr>
            <a:solidFill>
              <a:schemeClr val="accent5">
                <a:lumMod val="90000"/>
              </a:schemeClr>
            </a:solidFill>
            <a:ln>
              <a:noFill/>
            </a:ln>
            <a:effectLst/>
          </c:spPr>
          <c:invertIfNegative val="0"/>
          <c:cat>
            <c:strRef>
              <c:f>Sheet1!$A$2</c:f>
              <c:strCache>
                <c:ptCount val="1"/>
                <c:pt idx="0">
                  <c:v>Your Contributions</c:v>
                </c:pt>
              </c:strCache>
            </c:strRef>
          </c:cat>
          <c:val>
            <c:numRef>
              <c:f>Sheet1!$B$2</c:f>
              <c:numCache>
                <c:formatCode>0%</c:formatCode>
                <c:ptCount val="1"/>
                <c:pt idx="0">
                  <c:v>0.03</c:v>
                </c:pt>
              </c:numCache>
            </c:numRef>
          </c:val>
          <c:extLst>
            <c:ext xmlns:c16="http://schemas.microsoft.com/office/drawing/2014/chart" uri="{C3380CC4-5D6E-409C-BE32-E72D297353CC}">
              <c16:uniqueId val="{00000000-C608-49C4-84C6-695DCC3E37B8}"/>
            </c:ext>
          </c:extLst>
        </c:ser>
        <c:ser>
          <c:idx val="1"/>
          <c:order val="1"/>
          <c:tx>
            <c:strRef>
              <c:f>Sheet1!$C$1</c:f>
              <c:strCache>
                <c:ptCount val="1"/>
                <c:pt idx="0">
                  <c:v>Next 3%</c:v>
                </c:pt>
              </c:strCache>
            </c:strRef>
          </c:tx>
          <c:spPr>
            <a:solidFill>
              <a:schemeClr val="bg2"/>
            </a:solidFill>
            <a:ln>
              <a:noFill/>
            </a:ln>
            <a:effectLst/>
          </c:spPr>
          <c:invertIfNegative val="0"/>
          <c:dPt>
            <c:idx val="0"/>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2-C608-49C4-84C6-695DCC3E37B8}"/>
              </c:ext>
            </c:extLst>
          </c:dPt>
          <c:cat>
            <c:strRef>
              <c:f>Sheet1!$A$2</c:f>
              <c:strCache>
                <c:ptCount val="1"/>
                <c:pt idx="0">
                  <c:v>Your Contributions</c:v>
                </c:pt>
              </c:strCache>
            </c:strRef>
          </c:cat>
          <c:val>
            <c:numRef>
              <c:f>Sheet1!$C$2</c:f>
              <c:numCache>
                <c:formatCode>0%</c:formatCode>
                <c:ptCount val="1"/>
                <c:pt idx="0">
                  <c:v>0.03</c:v>
                </c:pt>
              </c:numCache>
            </c:numRef>
          </c:val>
          <c:extLst>
            <c:ext xmlns:c16="http://schemas.microsoft.com/office/drawing/2014/chart" uri="{C3380CC4-5D6E-409C-BE32-E72D297353CC}">
              <c16:uniqueId val="{00000003-C608-49C4-84C6-695DCC3E37B8}"/>
            </c:ext>
          </c:extLst>
        </c:ser>
        <c:dLbls>
          <c:showLegendKey val="0"/>
          <c:showVal val="0"/>
          <c:showCatName val="0"/>
          <c:showSerName val="0"/>
          <c:showPercent val="0"/>
          <c:showBubbleSize val="0"/>
        </c:dLbls>
        <c:gapWidth val="150"/>
        <c:overlap val="100"/>
        <c:axId val="443811472"/>
        <c:axId val="443802616"/>
      </c:barChart>
      <c:catAx>
        <c:axId val="44381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43802616"/>
        <c:crosses val="autoZero"/>
        <c:auto val="1"/>
        <c:lblAlgn val="ctr"/>
        <c:lblOffset val="100"/>
        <c:noMultiLvlLbl val="0"/>
      </c:catAx>
      <c:valAx>
        <c:axId val="44380261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443811472"/>
        <c:crosses val="autoZero"/>
        <c:crossBetween val="between"/>
      </c:valAx>
      <c:spPr>
        <a:noFill/>
        <a:ln>
          <a:noFill/>
        </a:ln>
        <a:effectLst/>
      </c:spPr>
    </c:plotArea>
    <c:legend>
      <c:legendPos val="b"/>
      <c:layout>
        <c:manualLayout>
          <c:xMode val="edge"/>
          <c:yMode val="edge"/>
          <c:x val="0.29125988602162728"/>
          <c:y val="0.93213078855763687"/>
          <c:w val="0.54946234316812648"/>
          <c:h val="5.87778323903576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4882-4224-AED0-B7BD9EF25241}"/>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1-FCE5-47E9-8711-F925E811227F}"/>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FCE5-47E9-8711-F925E81122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4F0F-457F-98F0-566161BA68F4}"/>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4F0F-457F-98F0-566161BA68F4}"/>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4F0F-457F-98F0-566161BA68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5777-420D-ADF0-A72656FAB7B3}"/>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5777-420D-ADF0-A72656FAB7B3}"/>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5777-420D-ADF0-A72656FAB7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3A3A-4D28-B206-FBDD79EFD676}"/>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3A3A-4D28-B206-FBDD79EFD676}"/>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3A3A-4D28-B206-FBDD79EFD6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2"/>
            </a:solidFill>
            <a:ln w="57150">
              <a:solidFill>
                <a:schemeClr val="tx2"/>
              </a:solidFill>
            </a:ln>
          </c:spPr>
          <c:dPt>
            <c:idx val="0"/>
            <c:bubble3D val="0"/>
            <c:spPr>
              <a:solidFill>
                <a:schemeClr val="tx2"/>
              </a:solidFill>
              <a:ln w="57150">
                <a:solidFill>
                  <a:schemeClr val="tx2"/>
                </a:solidFill>
              </a:ln>
              <a:effectLst/>
            </c:spPr>
            <c:extLst>
              <c:ext xmlns:c16="http://schemas.microsoft.com/office/drawing/2014/chart" uri="{C3380CC4-5D6E-409C-BE32-E72D297353CC}">
                <c16:uniqueId val="{00000001-9D9D-4F6E-8042-524CC5D1BE10}"/>
              </c:ext>
            </c:extLst>
          </c:dPt>
          <c:dPt>
            <c:idx val="1"/>
            <c:bubble3D val="0"/>
            <c:spPr>
              <a:solidFill>
                <a:schemeClr val="bg1"/>
              </a:solidFill>
              <a:ln w="57150">
                <a:solidFill>
                  <a:schemeClr val="tx2"/>
                </a:solidFill>
              </a:ln>
              <a:effectLst/>
            </c:spPr>
            <c:extLst>
              <c:ext xmlns:c16="http://schemas.microsoft.com/office/drawing/2014/chart" uri="{C3380CC4-5D6E-409C-BE32-E72D297353CC}">
                <c16:uniqueId val="{00000003-9D9D-4F6E-8042-524CC5D1BE10}"/>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9D9D-4F6E-8042-524CC5D1BE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4E8F4-6DB2-482C-AF2B-6B444A7D27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D11503-610F-458F-AB6C-C485B280E278}">
      <dgm:prSet phldrT="[Text]" custT="1"/>
      <dgm:spPr>
        <a:solidFill>
          <a:schemeClr val="accent2">
            <a:lumMod val="75000"/>
          </a:schemeClr>
        </a:solidFill>
        <a:ln w="38100">
          <a:solidFill>
            <a:schemeClr val="accent2">
              <a:lumMod val="75000"/>
            </a:schemeClr>
          </a:solidFill>
        </a:ln>
      </dgm:spPr>
      <dgm:t>
        <a:bodyPr anchor="t"/>
        <a:lstStyle/>
        <a:p>
          <a:pPr algn="ctr"/>
          <a:r>
            <a:rPr lang="en-US" sz="3200" b="1" dirty="0">
              <a:solidFill>
                <a:schemeClr val="bg1"/>
              </a:solidFill>
            </a:rPr>
            <a:t>You</a:t>
          </a:r>
        </a:p>
      </dgm:t>
    </dgm:pt>
    <dgm:pt modelId="{BA68E894-4BF1-4103-BBFF-2FBF16B4746D}" type="parTrans" cxnId="{D71B649C-FE5E-4B3D-A27A-4B20827F0DD7}">
      <dgm:prSet/>
      <dgm:spPr/>
      <dgm:t>
        <a:bodyPr/>
        <a:lstStyle/>
        <a:p>
          <a:endParaRPr lang="en-US"/>
        </a:p>
      </dgm:t>
    </dgm:pt>
    <dgm:pt modelId="{7B60724C-D8C6-4B97-B4E3-56891796BE4F}" type="sibTrans" cxnId="{D71B649C-FE5E-4B3D-A27A-4B20827F0DD7}">
      <dgm:prSet/>
      <dgm:spPr/>
      <dgm:t>
        <a:bodyPr/>
        <a:lstStyle/>
        <a:p>
          <a:endParaRPr lang="en-US"/>
        </a:p>
      </dgm:t>
    </dgm:pt>
    <dgm:pt modelId="{3D01B57C-C777-4AE0-8CE9-B2B318BA194E}">
      <dgm:prSet phldrT="[Text]" custT="1"/>
      <dgm:spPr>
        <a:solidFill>
          <a:schemeClr val="bg1">
            <a:alpha val="90000"/>
          </a:schemeClr>
        </a:solidFill>
        <a:ln w="38100">
          <a:solidFill>
            <a:schemeClr val="bg2">
              <a:alpha val="90000"/>
            </a:schemeClr>
          </a:solidFill>
        </a:ln>
      </dgm:spPr>
      <dgm:t>
        <a:bodyPr/>
        <a:lstStyle/>
        <a:p>
          <a:r>
            <a:rPr lang="en-US" sz="2800" dirty="0" smtClean="0">
              <a:solidFill>
                <a:schemeClr val="bg2"/>
              </a:solidFill>
            </a:rPr>
            <a:t>IRS Maximum - </a:t>
          </a:r>
          <a:r>
            <a:rPr lang="en-US" sz="2800" b="1" dirty="0" smtClean="0">
              <a:solidFill>
                <a:schemeClr val="bg2"/>
              </a:solidFill>
            </a:rPr>
            <a:t>$22,500</a:t>
          </a:r>
          <a:endParaRPr lang="en-US" sz="2800" b="1" dirty="0">
            <a:solidFill>
              <a:schemeClr val="bg2"/>
            </a:solidFill>
          </a:endParaRPr>
        </a:p>
      </dgm:t>
    </dgm:pt>
    <dgm:pt modelId="{C0272990-4BDA-4857-8528-F3882320DA7E}" type="parTrans" cxnId="{328AF9A2-EFEC-4A4A-B55E-54B54F52091F}">
      <dgm:prSet/>
      <dgm:spPr/>
      <dgm:t>
        <a:bodyPr/>
        <a:lstStyle/>
        <a:p>
          <a:endParaRPr lang="en-US"/>
        </a:p>
      </dgm:t>
    </dgm:pt>
    <dgm:pt modelId="{9E0F73A4-7D63-43A1-8C95-A8936DBF9B37}" type="sibTrans" cxnId="{328AF9A2-EFEC-4A4A-B55E-54B54F52091F}">
      <dgm:prSet/>
      <dgm:spPr/>
      <dgm:t>
        <a:bodyPr/>
        <a:lstStyle/>
        <a:p>
          <a:endParaRPr lang="en-US"/>
        </a:p>
      </dgm:t>
    </dgm:pt>
    <dgm:pt modelId="{6A81FAC1-2662-4CF6-9E26-5C5557CDF6C5}">
      <dgm:prSet phldrT="[Text]" custT="1"/>
      <dgm:spPr>
        <a:solidFill>
          <a:schemeClr val="accent5">
            <a:lumMod val="75000"/>
          </a:schemeClr>
        </a:solidFill>
        <a:ln>
          <a:solidFill>
            <a:schemeClr val="accent5">
              <a:lumMod val="75000"/>
            </a:schemeClr>
          </a:solidFill>
        </a:ln>
      </dgm:spPr>
      <dgm:t>
        <a:bodyPr anchor="t"/>
        <a:lstStyle/>
        <a:p>
          <a:pPr algn="ctr"/>
          <a:r>
            <a:rPr lang="en-US" sz="3200" b="1" dirty="0">
              <a:solidFill>
                <a:schemeClr val="bg1"/>
              </a:solidFill>
            </a:rPr>
            <a:t>Rollover</a:t>
          </a:r>
        </a:p>
      </dgm:t>
    </dgm:pt>
    <dgm:pt modelId="{B44AB5FF-6075-4E2D-9156-EC61E65DCCF7}" type="parTrans" cxnId="{843F44E7-E8D9-4C29-8813-E2706EFD4A59}">
      <dgm:prSet/>
      <dgm:spPr/>
      <dgm:t>
        <a:bodyPr/>
        <a:lstStyle/>
        <a:p>
          <a:endParaRPr lang="en-US"/>
        </a:p>
      </dgm:t>
    </dgm:pt>
    <dgm:pt modelId="{457278B1-E60C-4484-9220-6EEF51990482}" type="sibTrans" cxnId="{843F44E7-E8D9-4C29-8813-E2706EFD4A59}">
      <dgm:prSet/>
      <dgm:spPr/>
      <dgm:t>
        <a:bodyPr/>
        <a:lstStyle/>
        <a:p>
          <a:endParaRPr lang="en-US"/>
        </a:p>
      </dgm:t>
    </dgm:pt>
    <dgm:pt modelId="{7FB51B63-94B7-412C-A513-A72F26D4A92A}">
      <dgm:prSet phldrT="[Text]" custT="1"/>
      <dgm:spPr>
        <a:solidFill>
          <a:schemeClr val="accent1">
            <a:lumMod val="75000"/>
          </a:schemeClr>
        </a:solidFill>
        <a:ln>
          <a:solidFill>
            <a:schemeClr val="accent1">
              <a:lumMod val="75000"/>
            </a:schemeClr>
          </a:solidFill>
        </a:ln>
      </dgm:spPr>
      <dgm:t>
        <a:bodyPr anchor="t"/>
        <a:lstStyle/>
        <a:p>
          <a:pPr algn="ctr"/>
          <a:r>
            <a:rPr lang="en-US" sz="3200" b="1" dirty="0">
              <a:solidFill>
                <a:schemeClr val="bg1"/>
              </a:solidFill>
            </a:rPr>
            <a:t>Employer</a:t>
          </a:r>
        </a:p>
      </dgm:t>
    </dgm:pt>
    <dgm:pt modelId="{109FF80A-B414-4E25-A3A4-41AD6AF63F66}" type="parTrans" cxnId="{003D360A-0EEF-4417-A698-016E37244CC0}">
      <dgm:prSet/>
      <dgm:spPr/>
      <dgm:t>
        <a:bodyPr/>
        <a:lstStyle/>
        <a:p>
          <a:endParaRPr lang="en-US"/>
        </a:p>
      </dgm:t>
    </dgm:pt>
    <dgm:pt modelId="{02707F02-6F8E-4C92-9A3F-AB3C62F98523}" type="sibTrans" cxnId="{003D360A-0EEF-4417-A698-016E37244CC0}">
      <dgm:prSet/>
      <dgm:spPr/>
      <dgm:t>
        <a:bodyPr/>
        <a:lstStyle/>
        <a:p>
          <a:endParaRPr lang="en-US"/>
        </a:p>
      </dgm:t>
    </dgm:pt>
    <dgm:pt modelId="{409FCD5A-D54F-45DA-8ED6-E07690743248}">
      <dgm:prSet custT="1"/>
      <dgm:spPr>
        <a:solidFill>
          <a:schemeClr val="bg1">
            <a:alpha val="90000"/>
          </a:schemeClr>
        </a:solidFill>
        <a:ln w="38100">
          <a:solidFill>
            <a:schemeClr val="accent5">
              <a:lumMod val="75000"/>
              <a:alpha val="90000"/>
            </a:schemeClr>
          </a:solidFill>
        </a:ln>
      </dgm:spPr>
      <dgm:t>
        <a:bodyPr anchor="ctr"/>
        <a:lstStyle/>
        <a:p>
          <a:r>
            <a:rPr lang="en-US" sz="2800" dirty="0">
              <a:solidFill>
                <a:schemeClr val="accent5">
                  <a:lumMod val="75000"/>
                </a:schemeClr>
              </a:solidFill>
            </a:rPr>
            <a:t>Rollover Contributions </a:t>
          </a:r>
          <a:r>
            <a:rPr lang="en-US" sz="2800" dirty="0" smtClean="0">
              <a:solidFill>
                <a:schemeClr val="accent5">
                  <a:lumMod val="75000"/>
                </a:schemeClr>
              </a:solidFill>
            </a:rPr>
            <a:t>Accepted</a:t>
          </a:r>
          <a:endParaRPr lang="en-US" sz="2800" dirty="0">
            <a:solidFill>
              <a:schemeClr val="accent5">
                <a:lumMod val="75000"/>
              </a:schemeClr>
            </a:solidFill>
          </a:endParaRPr>
        </a:p>
      </dgm:t>
    </dgm:pt>
    <dgm:pt modelId="{F30F384E-3AE7-4D4A-BD83-9ECE700679B0}" type="parTrans" cxnId="{EF737310-F578-47CD-8823-567E7C6177A6}">
      <dgm:prSet/>
      <dgm:spPr/>
      <dgm:t>
        <a:bodyPr/>
        <a:lstStyle/>
        <a:p>
          <a:endParaRPr lang="en-US"/>
        </a:p>
      </dgm:t>
    </dgm:pt>
    <dgm:pt modelId="{3228524C-0588-46B3-AF1D-4866D89E6E17}" type="sibTrans" cxnId="{EF737310-F578-47CD-8823-567E7C6177A6}">
      <dgm:prSet/>
      <dgm:spPr/>
      <dgm:t>
        <a:bodyPr/>
        <a:lstStyle/>
        <a:p>
          <a:endParaRPr lang="en-US"/>
        </a:p>
      </dgm:t>
    </dgm:pt>
    <dgm:pt modelId="{F179C012-C9B6-4FFA-82FC-1747A3809C1A}">
      <dgm:prSet/>
      <dgm:spPr>
        <a:solidFill>
          <a:schemeClr val="bg1">
            <a:alpha val="90000"/>
          </a:schemeClr>
        </a:solidFill>
        <a:ln w="38100">
          <a:solidFill>
            <a:schemeClr val="tx2">
              <a:alpha val="90000"/>
            </a:schemeClr>
          </a:solidFill>
        </a:ln>
      </dgm:spPr>
      <dgm:t>
        <a:bodyPr/>
        <a:lstStyle/>
        <a:p>
          <a:r>
            <a:rPr lang="en-US" dirty="0">
              <a:solidFill>
                <a:schemeClr val="tx2"/>
              </a:solidFill>
            </a:rPr>
            <a:t>Employer </a:t>
          </a:r>
          <a:r>
            <a:rPr lang="en-US" dirty="0" smtClean="0">
              <a:solidFill>
                <a:schemeClr val="tx2"/>
              </a:solidFill>
            </a:rPr>
            <a:t>Matching Contribution</a:t>
          </a:r>
          <a:endParaRPr lang="en-US" dirty="0">
            <a:solidFill>
              <a:schemeClr val="tx2"/>
            </a:solidFill>
          </a:endParaRPr>
        </a:p>
      </dgm:t>
    </dgm:pt>
    <dgm:pt modelId="{E11D6F33-0C5F-429D-A449-25E8F887A403}" type="parTrans" cxnId="{24585AA6-DCB2-428C-A4FD-97E947675B8A}">
      <dgm:prSet/>
      <dgm:spPr/>
      <dgm:t>
        <a:bodyPr/>
        <a:lstStyle/>
        <a:p>
          <a:endParaRPr lang="en-US"/>
        </a:p>
      </dgm:t>
    </dgm:pt>
    <dgm:pt modelId="{A64BE08D-8BD7-4F0D-9911-CD86F02081FC}" type="sibTrans" cxnId="{24585AA6-DCB2-428C-A4FD-97E947675B8A}">
      <dgm:prSet/>
      <dgm:spPr/>
      <dgm:t>
        <a:bodyPr/>
        <a:lstStyle/>
        <a:p>
          <a:endParaRPr lang="en-US"/>
        </a:p>
      </dgm:t>
    </dgm:pt>
    <dgm:pt modelId="{15576264-275D-4B53-AAB2-7EA313D07A39}">
      <dgm:prSet phldrT="[Text]" custT="1"/>
      <dgm:spPr>
        <a:solidFill>
          <a:schemeClr val="bg1">
            <a:alpha val="90000"/>
          </a:schemeClr>
        </a:solidFill>
        <a:ln w="38100">
          <a:solidFill>
            <a:schemeClr val="bg2">
              <a:alpha val="90000"/>
            </a:schemeClr>
          </a:solidFill>
        </a:ln>
      </dgm:spPr>
      <dgm:t>
        <a:bodyPr/>
        <a:lstStyle/>
        <a:p>
          <a:r>
            <a:rPr lang="en-US" sz="2800" b="0" dirty="0" smtClean="0">
              <a:solidFill>
                <a:schemeClr val="bg2"/>
              </a:solidFill>
            </a:rPr>
            <a:t>50+ Catch-Up </a:t>
          </a:r>
          <a:r>
            <a:rPr lang="en-US" sz="2800" b="1" dirty="0" smtClean="0">
              <a:solidFill>
                <a:schemeClr val="bg2"/>
              </a:solidFill>
            </a:rPr>
            <a:t>- $7,500</a:t>
          </a:r>
          <a:endParaRPr lang="en-US" sz="2800" b="1" dirty="0">
            <a:solidFill>
              <a:schemeClr val="bg2"/>
            </a:solidFill>
          </a:endParaRPr>
        </a:p>
      </dgm:t>
    </dgm:pt>
    <dgm:pt modelId="{E8F87572-DC98-4C9E-9CE6-9680618BC8E1}" type="parTrans" cxnId="{CFC7C598-CF5E-44B0-AAA8-95C7AE6E6B06}">
      <dgm:prSet/>
      <dgm:spPr/>
      <dgm:t>
        <a:bodyPr/>
        <a:lstStyle/>
        <a:p>
          <a:endParaRPr lang="en-US"/>
        </a:p>
      </dgm:t>
    </dgm:pt>
    <dgm:pt modelId="{ECEFA6EC-E330-4939-981C-5ECD2AE9862F}" type="sibTrans" cxnId="{CFC7C598-CF5E-44B0-AAA8-95C7AE6E6B06}">
      <dgm:prSet/>
      <dgm:spPr/>
      <dgm:t>
        <a:bodyPr/>
        <a:lstStyle/>
        <a:p>
          <a:endParaRPr lang="en-US"/>
        </a:p>
      </dgm:t>
    </dgm:pt>
    <dgm:pt modelId="{84C16934-8962-4121-B58A-5D95C92F6121}">
      <dgm:prSet/>
      <dgm:spPr>
        <a:solidFill>
          <a:schemeClr val="bg1">
            <a:alpha val="90000"/>
          </a:schemeClr>
        </a:solidFill>
        <a:ln w="38100">
          <a:solidFill>
            <a:schemeClr val="tx2">
              <a:alpha val="90000"/>
            </a:schemeClr>
          </a:solidFill>
        </a:ln>
      </dgm:spPr>
      <dgm:t>
        <a:bodyPr/>
        <a:lstStyle/>
        <a:p>
          <a:r>
            <a:rPr lang="en-US" dirty="0" smtClean="0">
              <a:solidFill>
                <a:schemeClr val="tx2"/>
              </a:solidFill>
            </a:rPr>
            <a:t>Employer Profit Sharing</a:t>
          </a:r>
          <a:endParaRPr lang="en-US" dirty="0">
            <a:solidFill>
              <a:schemeClr val="tx2"/>
            </a:solidFill>
          </a:endParaRPr>
        </a:p>
      </dgm:t>
    </dgm:pt>
    <dgm:pt modelId="{9B2275C7-5356-4D5B-95D6-5D32785BEBE4}" type="parTrans" cxnId="{6E8F46F1-FFB8-4C30-8B51-0A2D8BCEA8DF}">
      <dgm:prSet/>
      <dgm:spPr/>
      <dgm:t>
        <a:bodyPr/>
        <a:lstStyle/>
        <a:p>
          <a:endParaRPr lang="en-US"/>
        </a:p>
      </dgm:t>
    </dgm:pt>
    <dgm:pt modelId="{3FB81683-9168-41A8-890F-0E8B73113CE3}" type="sibTrans" cxnId="{6E8F46F1-FFB8-4C30-8B51-0A2D8BCEA8DF}">
      <dgm:prSet/>
      <dgm:spPr/>
      <dgm:t>
        <a:bodyPr/>
        <a:lstStyle/>
        <a:p>
          <a:endParaRPr lang="en-US"/>
        </a:p>
      </dgm:t>
    </dgm:pt>
    <dgm:pt modelId="{7D781A6B-048B-41CD-B35A-820CAFD18EC8}" type="pres">
      <dgm:prSet presAssocID="{79E4E8F4-6DB2-482C-AF2B-6B444A7D272A}" presName="Name0" presStyleCnt="0">
        <dgm:presLayoutVars>
          <dgm:dir/>
          <dgm:animLvl val="lvl"/>
          <dgm:resizeHandles val="exact"/>
        </dgm:presLayoutVars>
      </dgm:prSet>
      <dgm:spPr/>
      <dgm:t>
        <a:bodyPr/>
        <a:lstStyle/>
        <a:p>
          <a:endParaRPr lang="en-US"/>
        </a:p>
      </dgm:t>
    </dgm:pt>
    <dgm:pt modelId="{D871B489-A63B-4A82-BBB3-C6869DB36A03}" type="pres">
      <dgm:prSet presAssocID="{FFD11503-610F-458F-AB6C-C485B280E278}" presName="linNode" presStyleCnt="0"/>
      <dgm:spPr/>
    </dgm:pt>
    <dgm:pt modelId="{5651AA50-009E-4A64-8F33-A810E16FD462}" type="pres">
      <dgm:prSet presAssocID="{FFD11503-610F-458F-AB6C-C485B280E278}" presName="parentText" presStyleLbl="node1" presStyleIdx="0" presStyleCnt="3" custScaleX="80629">
        <dgm:presLayoutVars>
          <dgm:chMax val="1"/>
          <dgm:bulletEnabled val="1"/>
        </dgm:presLayoutVars>
      </dgm:prSet>
      <dgm:spPr/>
      <dgm:t>
        <a:bodyPr/>
        <a:lstStyle/>
        <a:p>
          <a:endParaRPr lang="en-US"/>
        </a:p>
      </dgm:t>
    </dgm:pt>
    <dgm:pt modelId="{A0E27528-6893-487F-AF0F-1C99F6B5550B}" type="pres">
      <dgm:prSet presAssocID="{FFD11503-610F-458F-AB6C-C485B280E278}" presName="descendantText" presStyleLbl="alignAccFollowNode1" presStyleIdx="0" presStyleCnt="3" custScaleX="108161" custScaleY="92116">
        <dgm:presLayoutVars>
          <dgm:bulletEnabled val="1"/>
        </dgm:presLayoutVars>
      </dgm:prSet>
      <dgm:spPr/>
      <dgm:t>
        <a:bodyPr/>
        <a:lstStyle/>
        <a:p>
          <a:endParaRPr lang="en-US"/>
        </a:p>
      </dgm:t>
    </dgm:pt>
    <dgm:pt modelId="{DB43C97B-029B-40F0-A2C0-3D9F3660BB44}" type="pres">
      <dgm:prSet presAssocID="{7B60724C-D8C6-4B97-B4E3-56891796BE4F}" presName="sp" presStyleCnt="0"/>
      <dgm:spPr/>
    </dgm:pt>
    <dgm:pt modelId="{78896D00-BFB2-46D9-92A9-F6EA15B798CA}" type="pres">
      <dgm:prSet presAssocID="{6A81FAC1-2662-4CF6-9E26-5C5557CDF6C5}" presName="linNode" presStyleCnt="0"/>
      <dgm:spPr/>
    </dgm:pt>
    <dgm:pt modelId="{9AFFF7F3-AA03-48AE-9C36-69BC93D72CC6}" type="pres">
      <dgm:prSet presAssocID="{6A81FAC1-2662-4CF6-9E26-5C5557CDF6C5}" presName="parentText" presStyleLbl="node1" presStyleIdx="1" presStyleCnt="3" custScaleX="80629">
        <dgm:presLayoutVars>
          <dgm:chMax val="1"/>
          <dgm:bulletEnabled val="1"/>
        </dgm:presLayoutVars>
      </dgm:prSet>
      <dgm:spPr/>
      <dgm:t>
        <a:bodyPr/>
        <a:lstStyle/>
        <a:p>
          <a:endParaRPr lang="en-US"/>
        </a:p>
      </dgm:t>
    </dgm:pt>
    <dgm:pt modelId="{37175E4F-3D14-485B-94EF-3B21AECA93F8}" type="pres">
      <dgm:prSet presAssocID="{6A81FAC1-2662-4CF6-9E26-5C5557CDF6C5}" presName="descendantText" presStyleLbl="alignAccFollowNode1" presStyleIdx="1" presStyleCnt="3" custScaleX="108161" custScaleY="88891">
        <dgm:presLayoutVars>
          <dgm:bulletEnabled val="1"/>
        </dgm:presLayoutVars>
      </dgm:prSet>
      <dgm:spPr/>
      <dgm:t>
        <a:bodyPr/>
        <a:lstStyle/>
        <a:p>
          <a:endParaRPr lang="en-US"/>
        </a:p>
      </dgm:t>
    </dgm:pt>
    <dgm:pt modelId="{A7962B3F-5D81-4557-9C56-E99B5EEE3F00}" type="pres">
      <dgm:prSet presAssocID="{457278B1-E60C-4484-9220-6EEF51990482}" presName="sp" presStyleCnt="0"/>
      <dgm:spPr/>
    </dgm:pt>
    <dgm:pt modelId="{765B14C0-3181-4B30-A677-BA6383820E28}" type="pres">
      <dgm:prSet presAssocID="{7FB51B63-94B7-412C-A513-A72F26D4A92A}" presName="linNode" presStyleCnt="0"/>
      <dgm:spPr/>
    </dgm:pt>
    <dgm:pt modelId="{7401C622-D8B3-4914-9FCE-1A7325050FA5}" type="pres">
      <dgm:prSet presAssocID="{7FB51B63-94B7-412C-A513-A72F26D4A92A}" presName="parentText" presStyleLbl="node1" presStyleIdx="2" presStyleCnt="3" custScaleX="80629">
        <dgm:presLayoutVars>
          <dgm:chMax val="1"/>
          <dgm:bulletEnabled val="1"/>
        </dgm:presLayoutVars>
      </dgm:prSet>
      <dgm:spPr/>
      <dgm:t>
        <a:bodyPr/>
        <a:lstStyle/>
        <a:p>
          <a:endParaRPr lang="en-US"/>
        </a:p>
      </dgm:t>
    </dgm:pt>
    <dgm:pt modelId="{D2C66DF5-4556-4212-84DF-874B5D88FB11}" type="pres">
      <dgm:prSet presAssocID="{7FB51B63-94B7-412C-A513-A72F26D4A92A}" presName="descendantText" presStyleLbl="alignAccFollowNode1" presStyleIdx="2" presStyleCnt="3" custScaleX="108161" custScaleY="91883">
        <dgm:presLayoutVars>
          <dgm:bulletEnabled val="1"/>
        </dgm:presLayoutVars>
      </dgm:prSet>
      <dgm:spPr/>
      <dgm:t>
        <a:bodyPr/>
        <a:lstStyle/>
        <a:p>
          <a:endParaRPr lang="en-US"/>
        </a:p>
      </dgm:t>
    </dgm:pt>
  </dgm:ptLst>
  <dgm:cxnLst>
    <dgm:cxn modelId="{50C1E16A-BB21-465D-B344-DD3B7C9946AA}" type="presOf" srcId="{15576264-275D-4B53-AAB2-7EA313D07A39}" destId="{A0E27528-6893-487F-AF0F-1C99F6B5550B}" srcOrd="0" destOrd="1" presId="urn:microsoft.com/office/officeart/2005/8/layout/vList5"/>
    <dgm:cxn modelId="{24585AA6-DCB2-428C-A4FD-97E947675B8A}" srcId="{7FB51B63-94B7-412C-A513-A72F26D4A92A}" destId="{F179C012-C9B6-4FFA-82FC-1747A3809C1A}" srcOrd="0" destOrd="0" parTransId="{E11D6F33-0C5F-429D-A449-25E8F887A403}" sibTransId="{A64BE08D-8BD7-4F0D-9911-CD86F02081FC}"/>
    <dgm:cxn modelId="{6E8F46F1-FFB8-4C30-8B51-0A2D8BCEA8DF}" srcId="{7FB51B63-94B7-412C-A513-A72F26D4A92A}" destId="{84C16934-8962-4121-B58A-5D95C92F6121}" srcOrd="1" destOrd="0" parTransId="{9B2275C7-5356-4D5B-95D6-5D32785BEBE4}" sibTransId="{3FB81683-9168-41A8-890F-0E8B73113CE3}"/>
    <dgm:cxn modelId="{EF737310-F578-47CD-8823-567E7C6177A6}" srcId="{6A81FAC1-2662-4CF6-9E26-5C5557CDF6C5}" destId="{409FCD5A-D54F-45DA-8ED6-E07690743248}" srcOrd="0" destOrd="0" parTransId="{F30F384E-3AE7-4D4A-BD83-9ECE700679B0}" sibTransId="{3228524C-0588-46B3-AF1D-4866D89E6E17}"/>
    <dgm:cxn modelId="{8344F219-32E7-4CDF-B340-7EEB0C9610CD}" type="presOf" srcId="{6A81FAC1-2662-4CF6-9E26-5C5557CDF6C5}" destId="{9AFFF7F3-AA03-48AE-9C36-69BC93D72CC6}" srcOrd="0" destOrd="0" presId="urn:microsoft.com/office/officeart/2005/8/layout/vList5"/>
    <dgm:cxn modelId="{ED39D7DB-1B25-4582-BE95-476C9E449401}" type="presOf" srcId="{7FB51B63-94B7-412C-A513-A72F26D4A92A}" destId="{7401C622-D8B3-4914-9FCE-1A7325050FA5}" srcOrd="0" destOrd="0" presId="urn:microsoft.com/office/officeart/2005/8/layout/vList5"/>
    <dgm:cxn modelId="{E4C4F904-3A7A-4F1E-AD05-34572F847C9D}" type="presOf" srcId="{FFD11503-610F-458F-AB6C-C485B280E278}" destId="{5651AA50-009E-4A64-8F33-A810E16FD462}" srcOrd="0" destOrd="0" presId="urn:microsoft.com/office/officeart/2005/8/layout/vList5"/>
    <dgm:cxn modelId="{CFC7C598-CF5E-44B0-AAA8-95C7AE6E6B06}" srcId="{FFD11503-610F-458F-AB6C-C485B280E278}" destId="{15576264-275D-4B53-AAB2-7EA313D07A39}" srcOrd="1" destOrd="0" parTransId="{E8F87572-DC98-4C9E-9CE6-9680618BC8E1}" sibTransId="{ECEFA6EC-E330-4939-981C-5ECD2AE9862F}"/>
    <dgm:cxn modelId="{003D360A-0EEF-4417-A698-016E37244CC0}" srcId="{79E4E8F4-6DB2-482C-AF2B-6B444A7D272A}" destId="{7FB51B63-94B7-412C-A513-A72F26D4A92A}" srcOrd="2" destOrd="0" parTransId="{109FF80A-B414-4E25-A3A4-41AD6AF63F66}" sibTransId="{02707F02-6F8E-4C92-9A3F-AB3C62F98523}"/>
    <dgm:cxn modelId="{224B8B8A-8895-4FE7-98E3-8B5B869D078A}" type="presOf" srcId="{409FCD5A-D54F-45DA-8ED6-E07690743248}" destId="{37175E4F-3D14-485B-94EF-3B21AECA93F8}" srcOrd="0" destOrd="0" presId="urn:microsoft.com/office/officeart/2005/8/layout/vList5"/>
    <dgm:cxn modelId="{D71B649C-FE5E-4B3D-A27A-4B20827F0DD7}" srcId="{79E4E8F4-6DB2-482C-AF2B-6B444A7D272A}" destId="{FFD11503-610F-458F-AB6C-C485B280E278}" srcOrd="0" destOrd="0" parTransId="{BA68E894-4BF1-4103-BBFF-2FBF16B4746D}" sibTransId="{7B60724C-D8C6-4B97-B4E3-56891796BE4F}"/>
    <dgm:cxn modelId="{843F44E7-E8D9-4C29-8813-E2706EFD4A59}" srcId="{79E4E8F4-6DB2-482C-AF2B-6B444A7D272A}" destId="{6A81FAC1-2662-4CF6-9E26-5C5557CDF6C5}" srcOrd="1" destOrd="0" parTransId="{B44AB5FF-6075-4E2D-9156-EC61E65DCCF7}" sibTransId="{457278B1-E60C-4484-9220-6EEF51990482}"/>
    <dgm:cxn modelId="{47750C6A-A4D2-4ED9-B957-22DEFEBE6C6C}" type="presOf" srcId="{3D01B57C-C777-4AE0-8CE9-B2B318BA194E}" destId="{A0E27528-6893-487F-AF0F-1C99F6B5550B}" srcOrd="0" destOrd="0" presId="urn:microsoft.com/office/officeart/2005/8/layout/vList5"/>
    <dgm:cxn modelId="{328AF9A2-EFEC-4A4A-B55E-54B54F52091F}" srcId="{FFD11503-610F-458F-AB6C-C485B280E278}" destId="{3D01B57C-C777-4AE0-8CE9-B2B318BA194E}" srcOrd="0" destOrd="0" parTransId="{C0272990-4BDA-4857-8528-F3882320DA7E}" sibTransId="{9E0F73A4-7D63-43A1-8C95-A8936DBF9B37}"/>
    <dgm:cxn modelId="{77E2ACA5-A58A-4FB0-BF2D-FA744F123D15}" type="presOf" srcId="{79E4E8F4-6DB2-482C-AF2B-6B444A7D272A}" destId="{7D781A6B-048B-41CD-B35A-820CAFD18EC8}" srcOrd="0" destOrd="0" presId="urn:microsoft.com/office/officeart/2005/8/layout/vList5"/>
    <dgm:cxn modelId="{E867A6AF-74BD-4299-889F-BC9447C60F23}" type="presOf" srcId="{84C16934-8962-4121-B58A-5D95C92F6121}" destId="{D2C66DF5-4556-4212-84DF-874B5D88FB11}" srcOrd="0" destOrd="1" presId="urn:microsoft.com/office/officeart/2005/8/layout/vList5"/>
    <dgm:cxn modelId="{267614FF-FE12-4180-B561-5E3CA44142FB}" type="presOf" srcId="{F179C012-C9B6-4FFA-82FC-1747A3809C1A}" destId="{D2C66DF5-4556-4212-84DF-874B5D88FB11}" srcOrd="0" destOrd="0" presId="urn:microsoft.com/office/officeart/2005/8/layout/vList5"/>
    <dgm:cxn modelId="{149B7432-A64F-4DB2-BF70-005C0DCDE0DE}" type="presParOf" srcId="{7D781A6B-048B-41CD-B35A-820CAFD18EC8}" destId="{D871B489-A63B-4A82-BBB3-C6869DB36A03}" srcOrd="0" destOrd="0" presId="urn:microsoft.com/office/officeart/2005/8/layout/vList5"/>
    <dgm:cxn modelId="{2F1838F9-2BD0-4534-A45C-FDD6B295A590}" type="presParOf" srcId="{D871B489-A63B-4A82-BBB3-C6869DB36A03}" destId="{5651AA50-009E-4A64-8F33-A810E16FD462}" srcOrd="0" destOrd="0" presId="urn:microsoft.com/office/officeart/2005/8/layout/vList5"/>
    <dgm:cxn modelId="{3140EAFA-CEE9-4F3F-928D-4E2B663C8BA6}" type="presParOf" srcId="{D871B489-A63B-4A82-BBB3-C6869DB36A03}" destId="{A0E27528-6893-487F-AF0F-1C99F6B5550B}" srcOrd="1" destOrd="0" presId="urn:microsoft.com/office/officeart/2005/8/layout/vList5"/>
    <dgm:cxn modelId="{613C984E-C9D3-4586-9C15-3F0CEC2BA998}" type="presParOf" srcId="{7D781A6B-048B-41CD-B35A-820CAFD18EC8}" destId="{DB43C97B-029B-40F0-A2C0-3D9F3660BB44}" srcOrd="1" destOrd="0" presId="urn:microsoft.com/office/officeart/2005/8/layout/vList5"/>
    <dgm:cxn modelId="{17971BE4-C19F-44D2-80FB-2C27B87D1ECB}" type="presParOf" srcId="{7D781A6B-048B-41CD-B35A-820CAFD18EC8}" destId="{78896D00-BFB2-46D9-92A9-F6EA15B798CA}" srcOrd="2" destOrd="0" presId="urn:microsoft.com/office/officeart/2005/8/layout/vList5"/>
    <dgm:cxn modelId="{30508067-68A8-4472-A49D-E3CF2344361C}" type="presParOf" srcId="{78896D00-BFB2-46D9-92A9-F6EA15B798CA}" destId="{9AFFF7F3-AA03-48AE-9C36-69BC93D72CC6}" srcOrd="0" destOrd="0" presId="urn:microsoft.com/office/officeart/2005/8/layout/vList5"/>
    <dgm:cxn modelId="{23EB1D22-F302-48AD-A2B3-D434C746D1BA}" type="presParOf" srcId="{78896D00-BFB2-46D9-92A9-F6EA15B798CA}" destId="{37175E4F-3D14-485B-94EF-3B21AECA93F8}" srcOrd="1" destOrd="0" presId="urn:microsoft.com/office/officeart/2005/8/layout/vList5"/>
    <dgm:cxn modelId="{1D757819-49EB-40B3-8EC2-9CECE0C7FDC4}" type="presParOf" srcId="{7D781A6B-048B-41CD-B35A-820CAFD18EC8}" destId="{A7962B3F-5D81-4557-9C56-E99B5EEE3F00}" srcOrd="3" destOrd="0" presId="urn:microsoft.com/office/officeart/2005/8/layout/vList5"/>
    <dgm:cxn modelId="{CF2310E5-BA26-4D86-85CF-13797C9F3C65}" type="presParOf" srcId="{7D781A6B-048B-41CD-B35A-820CAFD18EC8}" destId="{765B14C0-3181-4B30-A677-BA6383820E28}" srcOrd="4" destOrd="0" presId="urn:microsoft.com/office/officeart/2005/8/layout/vList5"/>
    <dgm:cxn modelId="{4C59761C-8666-420E-B536-1AA85B4A11F8}" type="presParOf" srcId="{765B14C0-3181-4B30-A677-BA6383820E28}" destId="{7401C622-D8B3-4914-9FCE-1A7325050FA5}" srcOrd="0" destOrd="0" presId="urn:microsoft.com/office/officeart/2005/8/layout/vList5"/>
    <dgm:cxn modelId="{FEA8C863-9547-419A-8C5E-9566B9178690}" type="presParOf" srcId="{765B14C0-3181-4B30-A677-BA6383820E28}" destId="{D2C66DF5-4556-4212-84DF-874B5D88FB11}"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6554D-4CAA-45C7-B75B-B7FB22DD7C5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C6DB29D-C418-46AC-9ECC-F2E95E0C7649}">
      <dgm:prSet phldrT="[Text]" custT="1"/>
      <dgm:spPr>
        <a:ln>
          <a:solidFill>
            <a:srgbClr val="202C68"/>
          </a:solidFill>
        </a:ln>
      </dgm:spPr>
      <dgm:t>
        <a:bodyPr/>
        <a:lstStyle/>
        <a:p>
          <a:r>
            <a:rPr lang="en-US" sz="1600" dirty="0">
              <a:solidFill>
                <a:schemeClr val="accent1">
                  <a:lumMod val="25000"/>
                </a:schemeClr>
              </a:solidFill>
            </a:rPr>
            <a:t>Eligibility</a:t>
          </a:r>
        </a:p>
      </dgm:t>
    </dgm:pt>
    <dgm:pt modelId="{C36BB59D-353B-484B-B1F2-34B3EC2C3F52}" type="parTrans" cxnId="{A4D92F16-DC05-4E19-A95B-9148DF1CA27D}">
      <dgm:prSet/>
      <dgm:spPr/>
      <dgm:t>
        <a:bodyPr/>
        <a:lstStyle/>
        <a:p>
          <a:endParaRPr lang="en-US"/>
        </a:p>
      </dgm:t>
    </dgm:pt>
    <dgm:pt modelId="{D031DB83-F6FA-4F23-85B1-D58AC893776F}" type="sibTrans" cxnId="{A4D92F16-DC05-4E19-A95B-9148DF1CA27D}">
      <dgm:prSet/>
      <dgm:spPr/>
      <dgm:t>
        <a:bodyPr/>
        <a:lstStyle/>
        <a:p>
          <a:endParaRPr lang="en-US"/>
        </a:p>
      </dgm:t>
    </dgm:pt>
    <dgm:pt modelId="{642A5F74-7F0B-40CA-BF74-D89763ECFE08}">
      <dgm:prSet phldrT="[Text]"/>
      <dgm:spPr>
        <a:ln>
          <a:solidFill>
            <a:srgbClr val="202C68"/>
          </a:solidFill>
        </a:ln>
      </dgm:spPr>
      <dgm:t>
        <a:bodyPr/>
        <a:lstStyle/>
        <a:p>
          <a:r>
            <a:rPr lang="en-US" dirty="0" smtClean="0">
              <a:solidFill>
                <a:srgbClr val="202C68"/>
              </a:solidFill>
            </a:rPr>
            <a:t>Age 21+ with 1 Month Service</a:t>
          </a:r>
          <a:endParaRPr lang="en-US" dirty="0">
            <a:solidFill>
              <a:srgbClr val="202C68"/>
            </a:solidFill>
          </a:endParaRPr>
        </a:p>
      </dgm:t>
    </dgm:pt>
    <dgm:pt modelId="{66411885-0CBD-4A5E-9FCF-506051E9424E}" type="parTrans" cxnId="{D836C870-051B-4502-9FB5-70B8532466B9}">
      <dgm:prSet/>
      <dgm:spPr/>
      <dgm:t>
        <a:bodyPr/>
        <a:lstStyle/>
        <a:p>
          <a:endParaRPr lang="en-US"/>
        </a:p>
      </dgm:t>
    </dgm:pt>
    <dgm:pt modelId="{B933AB6E-9748-476F-863A-78909640E856}" type="sibTrans" cxnId="{D836C870-051B-4502-9FB5-70B8532466B9}">
      <dgm:prSet/>
      <dgm:spPr/>
      <dgm:t>
        <a:bodyPr/>
        <a:lstStyle/>
        <a:p>
          <a:endParaRPr lang="en-US"/>
        </a:p>
      </dgm:t>
    </dgm:pt>
    <dgm:pt modelId="{87447883-8EAB-41D2-ABFC-47DB1FE5F977}">
      <dgm:prSet phldrT="[Text]" custT="1"/>
      <dgm:spPr>
        <a:solidFill>
          <a:schemeClr val="accent2"/>
        </a:solidFill>
        <a:ln>
          <a:solidFill>
            <a:schemeClr val="accent2">
              <a:lumMod val="50000"/>
            </a:schemeClr>
          </a:solidFill>
        </a:ln>
      </dgm:spPr>
      <dgm:t>
        <a:bodyPr/>
        <a:lstStyle/>
        <a:p>
          <a:r>
            <a:rPr lang="en-US" sz="1600" dirty="0">
              <a:solidFill>
                <a:schemeClr val="bg2">
                  <a:lumMod val="50000"/>
                </a:schemeClr>
              </a:solidFill>
            </a:rPr>
            <a:t>Plan Entry</a:t>
          </a:r>
        </a:p>
      </dgm:t>
    </dgm:pt>
    <dgm:pt modelId="{0250936E-8FE8-4A1C-89E2-A2DD559CD085}" type="parTrans" cxnId="{D5E48939-59DE-4E2A-8AA4-58DFDBC3E49C}">
      <dgm:prSet/>
      <dgm:spPr/>
      <dgm:t>
        <a:bodyPr/>
        <a:lstStyle/>
        <a:p>
          <a:endParaRPr lang="en-US"/>
        </a:p>
      </dgm:t>
    </dgm:pt>
    <dgm:pt modelId="{8C91741C-7612-484E-BBE8-6CB2C8BF2784}" type="sibTrans" cxnId="{D5E48939-59DE-4E2A-8AA4-58DFDBC3E49C}">
      <dgm:prSet/>
      <dgm:spPr/>
      <dgm:t>
        <a:bodyPr/>
        <a:lstStyle/>
        <a:p>
          <a:endParaRPr lang="en-US"/>
        </a:p>
      </dgm:t>
    </dgm:pt>
    <dgm:pt modelId="{FD82FDAB-AF52-4AB3-8807-C2F454142905}">
      <dgm:prSet phldrT="[Text]"/>
      <dgm:spPr>
        <a:ln>
          <a:solidFill>
            <a:schemeClr val="accent2">
              <a:lumMod val="50000"/>
            </a:schemeClr>
          </a:solidFill>
        </a:ln>
      </dgm:spPr>
      <dgm:t>
        <a:bodyPr/>
        <a:lstStyle/>
        <a:p>
          <a:r>
            <a:rPr lang="en-US" dirty="0">
              <a:solidFill>
                <a:schemeClr val="bg2">
                  <a:lumMod val="50000"/>
                </a:schemeClr>
              </a:solidFill>
            </a:rPr>
            <a:t>Monthly</a:t>
          </a:r>
        </a:p>
      </dgm:t>
    </dgm:pt>
    <dgm:pt modelId="{C9EB0231-1211-49F9-A014-58E95DE945FE}" type="parTrans" cxnId="{48AF6317-FD41-40AD-AF0F-D6E8A76AB407}">
      <dgm:prSet/>
      <dgm:spPr/>
      <dgm:t>
        <a:bodyPr/>
        <a:lstStyle/>
        <a:p>
          <a:endParaRPr lang="en-US"/>
        </a:p>
      </dgm:t>
    </dgm:pt>
    <dgm:pt modelId="{986300D2-CDB4-4850-8123-C0A746795877}" type="sibTrans" cxnId="{48AF6317-FD41-40AD-AF0F-D6E8A76AB407}">
      <dgm:prSet/>
      <dgm:spPr/>
      <dgm:t>
        <a:bodyPr/>
        <a:lstStyle/>
        <a:p>
          <a:endParaRPr lang="en-US"/>
        </a:p>
      </dgm:t>
    </dgm:pt>
    <dgm:pt modelId="{E29A46ED-F3AE-40BF-9D55-49E8F24D81D2}">
      <dgm:prSet phldrT="[Text]" custT="1"/>
      <dgm:spPr>
        <a:solidFill>
          <a:schemeClr val="accent5"/>
        </a:solidFill>
        <a:ln>
          <a:solidFill>
            <a:schemeClr val="accent5">
              <a:lumMod val="50000"/>
            </a:schemeClr>
          </a:solidFill>
        </a:ln>
      </dgm:spPr>
      <dgm:t>
        <a:bodyPr/>
        <a:lstStyle/>
        <a:p>
          <a:r>
            <a:rPr lang="en-US" sz="1600" dirty="0">
              <a:solidFill>
                <a:schemeClr val="accent5">
                  <a:lumMod val="50000"/>
                </a:schemeClr>
              </a:solidFill>
            </a:rPr>
            <a:t>Enrollment</a:t>
          </a:r>
        </a:p>
      </dgm:t>
    </dgm:pt>
    <dgm:pt modelId="{F284C075-1CAD-41C8-9E84-62941611A12A}" type="parTrans" cxnId="{4D5E314C-7AD9-4039-A08E-29C967733695}">
      <dgm:prSet/>
      <dgm:spPr/>
      <dgm:t>
        <a:bodyPr/>
        <a:lstStyle/>
        <a:p>
          <a:endParaRPr lang="en-US"/>
        </a:p>
      </dgm:t>
    </dgm:pt>
    <dgm:pt modelId="{73B5E243-3694-4861-BDD6-D8E13F0D9CD4}" type="sibTrans" cxnId="{4D5E314C-7AD9-4039-A08E-29C967733695}">
      <dgm:prSet/>
      <dgm:spPr/>
      <dgm:t>
        <a:bodyPr/>
        <a:lstStyle/>
        <a:p>
          <a:endParaRPr lang="en-US"/>
        </a:p>
      </dgm:t>
    </dgm:pt>
    <dgm:pt modelId="{26DAF80F-2420-42B8-8CE0-8364EDEB5A53}">
      <dgm:prSet phldrT="[Text]"/>
      <dgm:spPr>
        <a:ln>
          <a:solidFill>
            <a:schemeClr val="accent5">
              <a:lumMod val="50000"/>
            </a:schemeClr>
          </a:solidFill>
        </a:ln>
      </dgm:spPr>
      <dgm:t>
        <a:bodyPr/>
        <a:lstStyle/>
        <a:p>
          <a:r>
            <a:rPr lang="en-US" dirty="0">
              <a:solidFill>
                <a:schemeClr val="accent5">
                  <a:lumMod val="50000"/>
                </a:schemeClr>
              </a:solidFill>
            </a:rPr>
            <a:t>Online at u.bpas.com</a:t>
          </a:r>
        </a:p>
      </dgm:t>
    </dgm:pt>
    <dgm:pt modelId="{8D100F95-D0B9-427C-AF51-0D780D48F768}" type="parTrans" cxnId="{B02889E8-0AB4-4783-907D-2FCB677BB514}">
      <dgm:prSet/>
      <dgm:spPr/>
      <dgm:t>
        <a:bodyPr/>
        <a:lstStyle/>
        <a:p>
          <a:endParaRPr lang="en-US"/>
        </a:p>
      </dgm:t>
    </dgm:pt>
    <dgm:pt modelId="{AB11050B-ABB0-4073-AD6F-211BC15C32F2}" type="sibTrans" cxnId="{B02889E8-0AB4-4783-907D-2FCB677BB514}">
      <dgm:prSet/>
      <dgm:spPr/>
      <dgm:t>
        <a:bodyPr/>
        <a:lstStyle/>
        <a:p>
          <a:endParaRPr lang="en-US"/>
        </a:p>
      </dgm:t>
    </dgm:pt>
    <dgm:pt modelId="{0CE27724-E13D-44EA-8978-C6065A3F1EEC}" type="pres">
      <dgm:prSet presAssocID="{DA36554D-4CAA-45C7-B75B-B7FB22DD7C50}" presName="linearFlow" presStyleCnt="0">
        <dgm:presLayoutVars>
          <dgm:dir/>
          <dgm:animLvl val="lvl"/>
          <dgm:resizeHandles val="exact"/>
        </dgm:presLayoutVars>
      </dgm:prSet>
      <dgm:spPr/>
      <dgm:t>
        <a:bodyPr/>
        <a:lstStyle/>
        <a:p>
          <a:endParaRPr lang="en-US"/>
        </a:p>
      </dgm:t>
    </dgm:pt>
    <dgm:pt modelId="{496475CF-6EAC-49BC-8EC3-343DFB57001F}" type="pres">
      <dgm:prSet presAssocID="{FC6DB29D-C418-46AC-9ECC-F2E95E0C7649}" presName="composite" presStyleCnt="0"/>
      <dgm:spPr/>
    </dgm:pt>
    <dgm:pt modelId="{E258B083-5759-4AAE-90F6-7B78B7364FA4}" type="pres">
      <dgm:prSet presAssocID="{FC6DB29D-C418-46AC-9ECC-F2E95E0C7649}" presName="parentText" presStyleLbl="alignNode1" presStyleIdx="0" presStyleCnt="3" custLinFactNeighborY="0">
        <dgm:presLayoutVars>
          <dgm:chMax val="1"/>
          <dgm:bulletEnabled val="1"/>
        </dgm:presLayoutVars>
      </dgm:prSet>
      <dgm:spPr/>
      <dgm:t>
        <a:bodyPr/>
        <a:lstStyle/>
        <a:p>
          <a:endParaRPr lang="en-US"/>
        </a:p>
      </dgm:t>
    </dgm:pt>
    <dgm:pt modelId="{EEE147B5-8CDA-45F7-986B-6D4A66A7748A}" type="pres">
      <dgm:prSet presAssocID="{FC6DB29D-C418-46AC-9ECC-F2E95E0C7649}" presName="descendantText" presStyleLbl="alignAcc1" presStyleIdx="0" presStyleCnt="3" custLinFactNeighborX="284">
        <dgm:presLayoutVars>
          <dgm:bulletEnabled val="1"/>
        </dgm:presLayoutVars>
      </dgm:prSet>
      <dgm:spPr/>
      <dgm:t>
        <a:bodyPr/>
        <a:lstStyle/>
        <a:p>
          <a:endParaRPr lang="en-US"/>
        </a:p>
      </dgm:t>
    </dgm:pt>
    <dgm:pt modelId="{F7FD158D-C899-422C-AB8C-B08281BE95FC}" type="pres">
      <dgm:prSet presAssocID="{D031DB83-F6FA-4F23-85B1-D58AC893776F}" presName="sp" presStyleCnt="0"/>
      <dgm:spPr/>
    </dgm:pt>
    <dgm:pt modelId="{EBCBB526-839F-4781-B30F-AABE65EE2A38}" type="pres">
      <dgm:prSet presAssocID="{87447883-8EAB-41D2-ABFC-47DB1FE5F977}" presName="composite" presStyleCnt="0"/>
      <dgm:spPr/>
    </dgm:pt>
    <dgm:pt modelId="{5DD225E4-4D2F-4EA2-937A-5045D8C898CE}" type="pres">
      <dgm:prSet presAssocID="{87447883-8EAB-41D2-ABFC-47DB1FE5F977}" presName="parentText" presStyleLbl="alignNode1" presStyleIdx="1" presStyleCnt="3">
        <dgm:presLayoutVars>
          <dgm:chMax val="1"/>
          <dgm:bulletEnabled val="1"/>
        </dgm:presLayoutVars>
      </dgm:prSet>
      <dgm:spPr/>
      <dgm:t>
        <a:bodyPr/>
        <a:lstStyle/>
        <a:p>
          <a:endParaRPr lang="en-US"/>
        </a:p>
      </dgm:t>
    </dgm:pt>
    <dgm:pt modelId="{5E948E86-39A9-4923-904F-C181EF10543C}" type="pres">
      <dgm:prSet presAssocID="{87447883-8EAB-41D2-ABFC-47DB1FE5F977}" presName="descendantText" presStyleLbl="alignAcc1" presStyleIdx="1" presStyleCnt="3">
        <dgm:presLayoutVars>
          <dgm:bulletEnabled val="1"/>
        </dgm:presLayoutVars>
      </dgm:prSet>
      <dgm:spPr/>
      <dgm:t>
        <a:bodyPr/>
        <a:lstStyle/>
        <a:p>
          <a:endParaRPr lang="en-US"/>
        </a:p>
      </dgm:t>
    </dgm:pt>
    <dgm:pt modelId="{712B92F0-1E88-4357-8D94-5B06D6A90F49}" type="pres">
      <dgm:prSet presAssocID="{8C91741C-7612-484E-BBE8-6CB2C8BF2784}" presName="sp" presStyleCnt="0"/>
      <dgm:spPr/>
    </dgm:pt>
    <dgm:pt modelId="{14264475-BAEA-466D-83D2-E49339036DC4}" type="pres">
      <dgm:prSet presAssocID="{E29A46ED-F3AE-40BF-9D55-49E8F24D81D2}" presName="composite" presStyleCnt="0"/>
      <dgm:spPr/>
    </dgm:pt>
    <dgm:pt modelId="{7F52CD34-F0CF-4AB7-B23B-E50A594EB920}" type="pres">
      <dgm:prSet presAssocID="{E29A46ED-F3AE-40BF-9D55-49E8F24D81D2}" presName="parentText" presStyleLbl="alignNode1" presStyleIdx="2" presStyleCnt="3" custLinFactNeighborY="-465">
        <dgm:presLayoutVars>
          <dgm:chMax val="1"/>
          <dgm:bulletEnabled val="1"/>
        </dgm:presLayoutVars>
      </dgm:prSet>
      <dgm:spPr/>
      <dgm:t>
        <a:bodyPr/>
        <a:lstStyle/>
        <a:p>
          <a:endParaRPr lang="en-US"/>
        </a:p>
      </dgm:t>
    </dgm:pt>
    <dgm:pt modelId="{87A221A4-4313-4CB0-9694-A3080963ECE8}" type="pres">
      <dgm:prSet presAssocID="{E29A46ED-F3AE-40BF-9D55-49E8F24D81D2}" presName="descendantText" presStyleLbl="alignAcc1" presStyleIdx="2" presStyleCnt="3">
        <dgm:presLayoutVars>
          <dgm:bulletEnabled val="1"/>
        </dgm:presLayoutVars>
      </dgm:prSet>
      <dgm:spPr/>
      <dgm:t>
        <a:bodyPr/>
        <a:lstStyle/>
        <a:p>
          <a:endParaRPr lang="en-US"/>
        </a:p>
      </dgm:t>
    </dgm:pt>
  </dgm:ptLst>
  <dgm:cxnLst>
    <dgm:cxn modelId="{B02889E8-0AB4-4783-907D-2FCB677BB514}" srcId="{E29A46ED-F3AE-40BF-9D55-49E8F24D81D2}" destId="{26DAF80F-2420-42B8-8CE0-8364EDEB5A53}" srcOrd="0" destOrd="0" parTransId="{8D100F95-D0B9-427C-AF51-0D780D48F768}" sibTransId="{AB11050B-ABB0-4073-AD6F-211BC15C32F2}"/>
    <dgm:cxn modelId="{A4D92F16-DC05-4E19-A95B-9148DF1CA27D}" srcId="{DA36554D-4CAA-45C7-B75B-B7FB22DD7C50}" destId="{FC6DB29D-C418-46AC-9ECC-F2E95E0C7649}" srcOrd="0" destOrd="0" parTransId="{C36BB59D-353B-484B-B1F2-34B3EC2C3F52}" sibTransId="{D031DB83-F6FA-4F23-85B1-D58AC893776F}"/>
    <dgm:cxn modelId="{20338A1C-A350-4C24-BC8C-5FF36B8CA9B9}" type="presOf" srcId="{26DAF80F-2420-42B8-8CE0-8364EDEB5A53}" destId="{87A221A4-4313-4CB0-9694-A3080963ECE8}" srcOrd="0" destOrd="0" presId="urn:microsoft.com/office/officeart/2005/8/layout/chevron2"/>
    <dgm:cxn modelId="{A68A8231-2369-4B2A-AB52-FA4CCDBFCDBC}" type="presOf" srcId="{DA36554D-4CAA-45C7-B75B-B7FB22DD7C50}" destId="{0CE27724-E13D-44EA-8978-C6065A3F1EEC}" srcOrd="0" destOrd="0" presId="urn:microsoft.com/office/officeart/2005/8/layout/chevron2"/>
    <dgm:cxn modelId="{D836C870-051B-4502-9FB5-70B8532466B9}" srcId="{FC6DB29D-C418-46AC-9ECC-F2E95E0C7649}" destId="{642A5F74-7F0B-40CA-BF74-D89763ECFE08}" srcOrd="0" destOrd="0" parTransId="{66411885-0CBD-4A5E-9FCF-506051E9424E}" sibTransId="{B933AB6E-9748-476F-863A-78909640E856}"/>
    <dgm:cxn modelId="{AA9310D4-E72F-443D-BC75-0EABE42DD676}" type="presOf" srcId="{87447883-8EAB-41D2-ABFC-47DB1FE5F977}" destId="{5DD225E4-4D2F-4EA2-937A-5045D8C898CE}" srcOrd="0" destOrd="0" presId="urn:microsoft.com/office/officeart/2005/8/layout/chevron2"/>
    <dgm:cxn modelId="{D5E48939-59DE-4E2A-8AA4-58DFDBC3E49C}" srcId="{DA36554D-4CAA-45C7-B75B-B7FB22DD7C50}" destId="{87447883-8EAB-41D2-ABFC-47DB1FE5F977}" srcOrd="1" destOrd="0" parTransId="{0250936E-8FE8-4A1C-89E2-A2DD559CD085}" sibTransId="{8C91741C-7612-484E-BBE8-6CB2C8BF2784}"/>
    <dgm:cxn modelId="{CEBB43F3-90E7-4DD8-A9FD-25EAAC8778FD}" type="presOf" srcId="{FC6DB29D-C418-46AC-9ECC-F2E95E0C7649}" destId="{E258B083-5759-4AAE-90F6-7B78B7364FA4}" srcOrd="0" destOrd="0" presId="urn:microsoft.com/office/officeart/2005/8/layout/chevron2"/>
    <dgm:cxn modelId="{48AF6317-FD41-40AD-AF0F-D6E8A76AB407}" srcId="{87447883-8EAB-41D2-ABFC-47DB1FE5F977}" destId="{FD82FDAB-AF52-4AB3-8807-C2F454142905}" srcOrd="0" destOrd="0" parTransId="{C9EB0231-1211-49F9-A014-58E95DE945FE}" sibTransId="{986300D2-CDB4-4850-8123-C0A746795877}"/>
    <dgm:cxn modelId="{3D56ECB3-E37F-4012-998B-A7146B1472CE}" type="presOf" srcId="{E29A46ED-F3AE-40BF-9D55-49E8F24D81D2}" destId="{7F52CD34-F0CF-4AB7-B23B-E50A594EB920}" srcOrd="0" destOrd="0" presId="urn:microsoft.com/office/officeart/2005/8/layout/chevron2"/>
    <dgm:cxn modelId="{4D5E314C-7AD9-4039-A08E-29C967733695}" srcId="{DA36554D-4CAA-45C7-B75B-B7FB22DD7C50}" destId="{E29A46ED-F3AE-40BF-9D55-49E8F24D81D2}" srcOrd="2" destOrd="0" parTransId="{F284C075-1CAD-41C8-9E84-62941611A12A}" sibTransId="{73B5E243-3694-4861-BDD6-D8E13F0D9CD4}"/>
    <dgm:cxn modelId="{0725F283-7D47-4FE8-93F4-3837A5634E2E}" type="presOf" srcId="{642A5F74-7F0B-40CA-BF74-D89763ECFE08}" destId="{EEE147B5-8CDA-45F7-986B-6D4A66A7748A}" srcOrd="0" destOrd="0" presId="urn:microsoft.com/office/officeart/2005/8/layout/chevron2"/>
    <dgm:cxn modelId="{F9123E6C-3972-49DE-839D-180F9BC82055}" type="presOf" srcId="{FD82FDAB-AF52-4AB3-8807-C2F454142905}" destId="{5E948E86-39A9-4923-904F-C181EF10543C}" srcOrd="0" destOrd="0" presId="urn:microsoft.com/office/officeart/2005/8/layout/chevron2"/>
    <dgm:cxn modelId="{D375D02C-0953-49B9-BD10-2CAC22CC0FD5}" type="presParOf" srcId="{0CE27724-E13D-44EA-8978-C6065A3F1EEC}" destId="{496475CF-6EAC-49BC-8EC3-343DFB57001F}" srcOrd="0" destOrd="0" presId="urn:microsoft.com/office/officeart/2005/8/layout/chevron2"/>
    <dgm:cxn modelId="{907310F6-C473-4F80-9761-2858AA04F4CB}" type="presParOf" srcId="{496475CF-6EAC-49BC-8EC3-343DFB57001F}" destId="{E258B083-5759-4AAE-90F6-7B78B7364FA4}" srcOrd="0" destOrd="0" presId="urn:microsoft.com/office/officeart/2005/8/layout/chevron2"/>
    <dgm:cxn modelId="{5203A8D6-4CB8-49A6-BFA8-473F6DE6EF90}" type="presParOf" srcId="{496475CF-6EAC-49BC-8EC3-343DFB57001F}" destId="{EEE147B5-8CDA-45F7-986B-6D4A66A7748A}" srcOrd="1" destOrd="0" presId="urn:microsoft.com/office/officeart/2005/8/layout/chevron2"/>
    <dgm:cxn modelId="{3C676EBF-850C-4DE0-86F6-64CBECE4E86A}" type="presParOf" srcId="{0CE27724-E13D-44EA-8978-C6065A3F1EEC}" destId="{F7FD158D-C899-422C-AB8C-B08281BE95FC}" srcOrd="1" destOrd="0" presId="urn:microsoft.com/office/officeart/2005/8/layout/chevron2"/>
    <dgm:cxn modelId="{8B435169-83C2-48F8-AE0A-5882DDB61EF3}" type="presParOf" srcId="{0CE27724-E13D-44EA-8978-C6065A3F1EEC}" destId="{EBCBB526-839F-4781-B30F-AABE65EE2A38}" srcOrd="2" destOrd="0" presId="urn:microsoft.com/office/officeart/2005/8/layout/chevron2"/>
    <dgm:cxn modelId="{B855B664-D02F-4636-8ED8-63EE07211EB9}" type="presParOf" srcId="{EBCBB526-839F-4781-B30F-AABE65EE2A38}" destId="{5DD225E4-4D2F-4EA2-937A-5045D8C898CE}" srcOrd="0" destOrd="0" presId="urn:microsoft.com/office/officeart/2005/8/layout/chevron2"/>
    <dgm:cxn modelId="{0C2B51EF-A513-43A2-90AE-BC8502A0C251}" type="presParOf" srcId="{EBCBB526-839F-4781-B30F-AABE65EE2A38}" destId="{5E948E86-39A9-4923-904F-C181EF10543C}" srcOrd="1" destOrd="0" presId="urn:microsoft.com/office/officeart/2005/8/layout/chevron2"/>
    <dgm:cxn modelId="{C09A26D6-186F-491F-9CC9-4B697BB5F93C}" type="presParOf" srcId="{0CE27724-E13D-44EA-8978-C6065A3F1EEC}" destId="{712B92F0-1E88-4357-8D94-5B06D6A90F49}" srcOrd="3" destOrd="0" presId="urn:microsoft.com/office/officeart/2005/8/layout/chevron2"/>
    <dgm:cxn modelId="{5BF7E460-B9FF-4C7D-8030-FC3704712304}" type="presParOf" srcId="{0CE27724-E13D-44EA-8978-C6065A3F1EEC}" destId="{14264475-BAEA-466D-83D2-E49339036DC4}" srcOrd="4" destOrd="0" presId="urn:microsoft.com/office/officeart/2005/8/layout/chevron2"/>
    <dgm:cxn modelId="{D9802E2B-1FA6-49B8-9DC1-45D52C676411}" type="presParOf" srcId="{14264475-BAEA-466D-83D2-E49339036DC4}" destId="{7F52CD34-F0CF-4AB7-B23B-E50A594EB920}" srcOrd="0" destOrd="0" presId="urn:microsoft.com/office/officeart/2005/8/layout/chevron2"/>
    <dgm:cxn modelId="{CB3B677D-057A-46C3-BB84-0353D4F2FBD0}" type="presParOf" srcId="{14264475-BAEA-466D-83D2-E49339036DC4}" destId="{87A221A4-4313-4CB0-9694-A3080963EC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FBF23-27CF-4DD7-B1AD-65FC44BA95EB}"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94CF626-6201-421D-AF1F-F7A78713DB6A}">
      <dgm:prSet phldrT="[Text]" custT="1"/>
      <dgm:spPr>
        <a:solidFill>
          <a:schemeClr val="accent2"/>
        </a:solidFill>
      </dgm:spPr>
      <dgm:t>
        <a:bodyPr/>
        <a:lstStyle/>
        <a:p>
          <a:r>
            <a:rPr lang="en-US" sz="1400" dirty="0">
              <a:solidFill>
                <a:schemeClr val="accent2">
                  <a:lumMod val="50000"/>
                </a:schemeClr>
              </a:solidFill>
            </a:rPr>
            <a:t>Stable </a:t>
          </a:r>
          <a:r>
            <a:rPr lang="en-US" sz="1400" dirty="0">
              <a:solidFill>
                <a:srgbClr val="668644"/>
              </a:solidFill>
            </a:rPr>
            <a:t>Value/Cash</a:t>
          </a:r>
          <a:r>
            <a:rPr lang="en-US" sz="1400" dirty="0">
              <a:solidFill>
                <a:schemeClr val="accent2">
                  <a:lumMod val="50000"/>
                </a:schemeClr>
              </a:solidFill>
            </a:rPr>
            <a:t> Reserves</a:t>
          </a:r>
        </a:p>
      </dgm:t>
    </dgm:pt>
    <dgm:pt modelId="{7113C1CB-E9A3-42C8-B69E-9EE0964CA444}" type="parTrans" cxnId="{2AA29B4E-C168-4450-8390-1E6764CA066E}">
      <dgm:prSet/>
      <dgm:spPr/>
      <dgm:t>
        <a:bodyPr/>
        <a:lstStyle/>
        <a:p>
          <a:endParaRPr lang="en-US"/>
        </a:p>
      </dgm:t>
    </dgm:pt>
    <dgm:pt modelId="{7C7C9547-E901-415C-9B5A-F3A3CCDE2258}" type="sibTrans" cxnId="{2AA29B4E-C168-4450-8390-1E6764CA066E}">
      <dgm:prSet/>
      <dgm:spPr/>
      <dgm:t>
        <a:bodyPr/>
        <a:lstStyle/>
        <a:p>
          <a:endParaRPr lang="en-US"/>
        </a:p>
      </dgm:t>
    </dgm:pt>
    <dgm:pt modelId="{A4BBCAB2-3B4A-4BB6-AE83-BC54A5B7C90D}">
      <dgm:prSet phldrT="[Text]" custT="1"/>
      <dgm:spPr>
        <a:solidFill>
          <a:schemeClr val="accent1"/>
        </a:solidFill>
      </dgm:spPr>
      <dgm:t>
        <a:bodyPr/>
        <a:lstStyle/>
        <a:p>
          <a:r>
            <a:rPr lang="en-US" sz="1800" dirty="0">
              <a:solidFill>
                <a:srgbClr val="386FA4"/>
              </a:solidFill>
            </a:rPr>
            <a:t>Bonds</a:t>
          </a:r>
        </a:p>
      </dgm:t>
    </dgm:pt>
    <dgm:pt modelId="{88DE7522-26CC-4C73-9404-E05B99161B11}" type="parTrans" cxnId="{354A73D9-4674-40A1-A2FB-C5915AE579C9}">
      <dgm:prSet/>
      <dgm:spPr/>
      <dgm:t>
        <a:bodyPr/>
        <a:lstStyle/>
        <a:p>
          <a:endParaRPr lang="en-US"/>
        </a:p>
      </dgm:t>
    </dgm:pt>
    <dgm:pt modelId="{3ACE26C8-F89F-40ED-B266-50C259BD250F}" type="sibTrans" cxnId="{354A73D9-4674-40A1-A2FB-C5915AE579C9}">
      <dgm:prSet/>
      <dgm:spPr/>
      <dgm:t>
        <a:bodyPr/>
        <a:lstStyle/>
        <a:p>
          <a:endParaRPr lang="en-US"/>
        </a:p>
      </dgm:t>
    </dgm:pt>
    <dgm:pt modelId="{4D8238AF-9F24-4976-980C-A72D02E70B49}">
      <dgm:prSet phldrT="[Text]" custT="1"/>
      <dgm:spPr>
        <a:solidFill>
          <a:schemeClr val="accent3">
            <a:lumMod val="90000"/>
          </a:schemeClr>
        </a:solidFill>
      </dgm:spPr>
      <dgm:t>
        <a:bodyPr/>
        <a:lstStyle/>
        <a:p>
          <a:r>
            <a:rPr lang="en-US" sz="1800" dirty="0">
              <a:solidFill>
                <a:schemeClr val="accent3">
                  <a:lumMod val="25000"/>
                </a:schemeClr>
              </a:solidFill>
            </a:rPr>
            <a:t>Blended</a:t>
          </a:r>
        </a:p>
      </dgm:t>
    </dgm:pt>
    <dgm:pt modelId="{E557004F-85D9-4505-9B36-57165C85DB90}" type="parTrans" cxnId="{5D30A1CC-CB37-499C-B90E-A9EB7B7A7EBE}">
      <dgm:prSet/>
      <dgm:spPr/>
      <dgm:t>
        <a:bodyPr/>
        <a:lstStyle/>
        <a:p>
          <a:endParaRPr lang="en-US"/>
        </a:p>
      </dgm:t>
    </dgm:pt>
    <dgm:pt modelId="{E9E908F6-8236-40C1-A636-B8D99CDF80CA}" type="sibTrans" cxnId="{5D30A1CC-CB37-499C-B90E-A9EB7B7A7EBE}">
      <dgm:prSet/>
      <dgm:spPr/>
      <dgm:t>
        <a:bodyPr/>
        <a:lstStyle/>
        <a:p>
          <a:endParaRPr lang="en-US"/>
        </a:p>
      </dgm:t>
    </dgm:pt>
    <dgm:pt modelId="{6C9B48A6-5911-457A-8CEA-2E4714E11A23}">
      <dgm:prSet phldrT="[Text]" custT="1"/>
      <dgm:spPr>
        <a:solidFill>
          <a:schemeClr val="accent4"/>
        </a:solidFill>
      </dgm:spPr>
      <dgm:t>
        <a:bodyPr/>
        <a:lstStyle/>
        <a:p>
          <a:r>
            <a:rPr lang="en-US" sz="1800" dirty="0">
              <a:solidFill>
                <a:schemeClr val="accent4">
                  <a:lumMod val="50000"/>
                </a:schemeClr>
              </a:solidFill>
            </a:rPr>
            <a:t>Equity</a:t>
          </a:r>
          <a:endParaRPr lang="en-US" sz="1800" dirty="0"/>
        </a:p>
      </dgm:t>
    </dgm:pt>
    <dgm:pt modelId="{3F156D34-21F0-4002-B45B-9A2FFCAF3371}" type="parTrans" cxnId="{32CAC521-C026-4CDD-9258-59EB3D376DEE}">
      <dgm:prSet/>
      <dgm:spPr/>
      <dgm:t>
        <a:bodyPr/>
        <a:lstStyle/>
        <a:p>
          <a:endParaRPr lang="en-US"/>
        </a:p>
      </dgm:t>
    </dgm:pt>
    <dgm:pt modelId="{AEF8D802-638F-4644-96C3-C3540CC11F75}" type="sibTrans" cxnId="{32CAC521-C026-4CDD-9258-59EB3D376DEE}">
      <dgm:prSet/>
      <dgm:spPr/>
      <dgm:t>
        <a:bodyPr/>
        <a:lstStyle/>
        <a:p>
          <a:endParaRPr lang="en-US"/>
        </a:p>
      </dgm:t>
    </dgm:pt>
    <dgm:pt modelId="{22F59CC2-F0F4-45A1-96E2-BF41A03E1559}">
      <dgm:prSet phldrT="[Text]" custT="1"/>
      <dgm:spPr>
        <a:solidFill>
          <a:schemeClr val="tx2">
            <a:lumMod val="20000"/>
            <a:lumOff val="80000"/>
          </a:schemeClr>
        </a:solidFill>
        <a:ln>
          <a:noFill/>
        </a:ln>
      </dgm:spPr>
      <dgm:t>
        <a:bodyPr/>
        <a:lstStyle/>
        <a:p>
          <a:r>
            <a:rPr lang="en-US" sz="1400" dirty="0">
              <a:solidFill>
                <a:schemeClr val="tx2"/>
              </a:solidFill>
            </a:rPr>
            <a:t>Sector/Specialty</a:t>
          </a:r>
        </a:p>
      </dgm:t>
    </dgm:pt>
    <dgm:pt modelId="{F50ACA53-B8C1-44B5-9B05-1C644430CC1F}" type="parTrans" cxnId="{FB14355C-963F-4294-8DED-DDF9A8D12415}">
      <dgm:prSet/>
      <dgm:spPr/>
      <dgm:t>
        <a:bodyPr/>
        <a:lstStyle/>
        <a:p>
          <a:endParaRPr lang="en-US"/>
        </a:p>
      </dgm:t>
    </dgm:pt>
    <dgm:pt modelId="{F54E02B7-FD50-41C2-A2B0-4420B4C07E5C}" type="sibTrans" cxnId="{FB14355C-963F-4294-8DED-DDF9A8D12415}">
      <dgm:prSet/>
      <dgm:spPr/>
      <dgm:t>
        <a:bodyPr/>
        <a:lstStyle/>
        <a:p>
          <a:endParaRPr lang="en-US"/>
        </a:p>
      </dgm:t>
    </dgm:pt>
    <dgm:pt modelId="{B5FEF8AD-AA6F-4F4F-AF99-11A94F22A6C7}">
      <dgm:prSet phldrT="[Text]" custT="1"/>
      <dgm:spPr>
        <a:solidFill>
          <a:schemeClr val="accent5"/>
        </a:solidFill>
      </dgm:spPr>
      <dgm:t>
        <a:bodyPr/>
        <a:lstStyle/>
        <a:p>
          <a:r>
            <a:rPr lang="en-US" sz="1800" dirty="0">
              <a:solidFill>
                <a:schemeClr val="accent5">
                  <a:lumMod val="50000"/>
                </a:schemeClr>
              </a:solidFill>
            </a:rPr>
            <a:t>International</a:t>
          </a:r>
        </a:p>
      </dgm:t>
    </dgm:pt>
    <dgm:pt modelId="{725545D7-8360-433B-8D8F-468DFA7F3354}" type="parTrans" cxnId="{579F9371-7CEC-4A84-9794-0B2220F8065B}">
      <dgm:prSet/>
      <dgm:spPr/>
      <dgm:t>
        <a:bodyPr/>
        <a:lstStyle/>
        <a:p>
          <a:endParaRPr lang="en-US"/>
        </a:p>
      </dgm:t>
    </dgm:pt>
    <dgm:pt modelId="{065B63F5-0CA5-4D15-AEBD-D7A18904E0E2}" type="sibTrans" cxnId="{579F9371-7CEC-4A84-9794-0B2220F8065B}">
      <dgm:prSet/>
      <dgm:spPr/>
      <dgm:t>
        <a:bodyPr/>
        <a:lstStyle/>
        <a:p>
          <a:endParaRPr lang="en-US"/>
        </a:p>
      </dgm:t>
    </dgm:pt>
    <dgm:pt modelId="{8AE9E96C-3060-4EA2-A8C6-A27F6F536F4A}" type="pres">
      <dgm:prSet presAssocID="{3D5FBF23-27CF-4DD7-B1AD-65FC44BA95EB}" presName="Name0" presStyleCnt="0">
        <dgm:presLayoutVars>
          <dgm:dir/>
          <dgm:animLvl val="lvl"/>
          <dgm:resizeHandles val="exact"/>
        </dgm:presLayoutVars>
      </dgm:prSet>
      <dgm:spPr/>
      <dgm:t>
        <a:bodyPr/>
        <a:lstStyle/>
        <a:p>
          <a:endParaRPr lang="en-US"/>
        </a:p>
      </dgm:t>
    </dgm:pt>
    <dgm:pt modelId="{5A6A089B-66D2-430B-A592-0EDA6C555043}" type="pres">
      <dgm:prSet presAssocID="{294CF626-6201-421D-AF1F-F7A78713DB6A}" presName="vertFlow" presStyleCnt="0"/>
      <dgm:spPr/>
    </dgm:pt>
    <dgm:pt modelId="{D38285F2-1BB9-4590-A14D-B00B4EF05F86}" type="pres">
      <dgm:prSet presAssocID="{294CF626-6201-421D-AF1F-F7A78713DB6A}" presName="header" presStyleLbl="node1" presStyleIdx="0" presStyleCnt="6" custScaleY="212387"/>
      <dgm:spPr/>
      <dgm:t>
        <a:bodyPr/>
        <a:lstStyle/>
        <a:p>
          <a:endParaRPr lang="en-US"/>
        </a:p>
      </dgm:t>
    </dgm:pt>
    <dgm:pt modelId="{303564E9-4E4F-48F7-977A-985681B2A926}" type="pres">
      <dgm:prSet presAssocID="{294CF626-6201-421D-AF1F-F7A78713DB6A}" presName="hSp" presStyleCnt="0"/>
      <dgm:spPr/>
    </dgm:pt>
    <dgm:pt modelId="{08BB8551-432C-4532-8AD2-1F3BBEA21C5D}" type="pres">
      <dgm:prSet presAssocID="{A4BBCAB2-3B4A-4BB6-AE83-BC54A5B7C90D}" presName="vertFlow" presStyleCnt="0"/>
      <dgm:spPr/>
    </dgm:pt>
    <dgm:pt modelId="{7FFEE440-7C25-4699-AD40-DD42DE9509DD}" type="pres">
      <dgm:prSet presAssocID="{A4BBCAB2-3B4A-4BB6-AE83-BC54A5B7C90D}" presName="header" presStyleLbl="node1" presStyleIdx="1" presStyleCnt="6" custScaleY="212387"/>
      <dgm:spPr/>
      <dgm:t>
        <a:bodyPr/>
        <a:lstStyle/>
        <a:p>
          <a:endParaRPr lang="en-US"/>
        </a:p>
      </dgm:t>
    </dgm:pt>
    <dgm:pt modelId="{263F3BB0-C773-4878-A259-5B731B9F4747}" type="pres">
      <dgm:prSet presAssocID="{A4BBCAB2-3B4A-4BB6-AE83-BC54A5B7C90D}" presName="hSp" presStyleCnt="0"/>
      <dgm:spPr/>
    </dgm:pt>
    <dgm:pt modelId="{D88435D9-120B-417D-9B49-6BC0191A1419}" type="pres">
      <dgm:prSet presAssocID="{4D8238AF-9F24-4976-980C-A72D02E70B49}" presName="vertFlow" presStyleCnt="0"/>
      <dgm:spPr/>
    </dgm:pt>
    <dgm:pt modelId="{16AA6492-36FF-4EE8-A031-AD53B066D806}" type="pres">
      <dgm:prSet presAssocID="{4D8238AF-9F24-4976-980C-A72D02E70B49}" presName="header" presStyleLbl="node1" presStyleIdx="2" presStyleCnt="6" custScaleY="212387"/>
      <dgm:spPr/>
      <dgm:t>
        <a:bodyPr/>
        <a:lstStyle/>
        <a:p>
          <a:endParaRPr lang="en-US"/>
        </a:p>
      </dgm:t>
    </dgm:pt>
    <dgm:pt modelId="{7FF569BC-6C9B-43F8-AB4F-30DB1A882125}" type="pres">
      <dgm:prSet presAssocID="{4D8238AF-9F24-4976-980C-A72D02E70B49}" presName="hSp" presStyleCnt="0"/>
      <dgm:spPr/>
    </dgm:pt>
    <dgm:pt modelId="{D18F719E-3BE6-4D77-A8E0-E2C98ED226B9}" type="pres">
      <dgm:prSet presAssocID="{6C9B48A6-5911-457A-8CEA-2E4714E11A23}" presName="vertFlow" presStyleCnt="0"/>
      <dgm:spPr/>
    </dgm:pt>
    <dgm:pt modelId="{03368851-964B-45DF-882E-BA443A1C3852}" type="pres">
      <dgm:prSet presAssocID="{6C9B48A6-5911-457A-8CEA-2E4714E11A23}" presName="header" presStyleLbl="node1" presStyleIdx="3" presStyleCnt="6" custScaleY="212387"/>
      <dgm:spPr/>
      <dgm:t>
        <a:bodyPr/>
        <a:lstStyle/>
        <a:p>
          <a:endParaRPr lang="en-US"/>
        </a:p>
      </dgm:t>
    </dgm:pt>
    <dgm:pt modelId="{FAA002CD-7518-42CB-9557-8C0B4E9C7913}" type="pres">
      <dgm:prSet presAssocID="{6C9B48A6-5911-457A-8CEA-2E4714E11A23}" presName="hSp" presStyleCnt="0"/>
      <dgm:spPr/>
    </dgm:pt>
    <dgm:pt modelId="{56A44BB1-6C77-485C-A770-EB105617A28D}" type="pres">
      <dgm:prSet presAssocID="{B5FEF8AD-AA6F-4F4F-AF99-11A94F22A6C7}" presName="vertFlow" presStyleCnt="0"/>
      <dgm:spPr/>
    </dgm:pt>
    <dgm:pt modelId="{540F562F-7CB8-4B07-974F-183136B801D4}" type="pres">
      <dgm:prSet presAssocID="{B5FEF8AD-AA6F-4F4F-AF99-11A94F22A6C7}" presName="header" presStyleLbl="node1" presStyleIdx="4" presStyleCnt="6" custScaleY="212387"/>
      <dgm:spPr/>
      <dgm:t>
        <a:bodyPr/>
        <a:lstStyle/>
        <a:p>
          <a:endParaRPr lang="en-US"/>
        </a:p>
      </dgm:t>
    </dgm:pt>
    <dgm:pt modelId="{FA3DA2C0-B354-49BE-BFF5-3CC66FBDCADF}" type="pres">
      <dgm:prSet presAssocID="{B5FEF8AD-AA6F-4F4F-AF99-11A94F22A6C7}" presName="hSp" presStyleCnt="0"/>
      <dgm:spPr/>
    </dgm:pt>
    <dgm:pt modelId="{F0CFCF21-5E91-4574-977F-9A01AF4F1020}" type="pres">
      <dgm:prSet presAssocID="{22F59CC2-F0F4-45A1-96E2-BF41A03E1559}" presName="vertFlow" presStyleCnt="0"/>
      <dgm:spPr/>
    </dgm:pt>
    <dgm:pt modelId="{DA528A98-91C2-4660-87C7-9F071A65D076}" type="pres">
      <dgm:prSet presAssocID="{22F59CC2-F0F4-45A1-96E2-BF41A03E1559}" presName="header" presStyleLbl="node1" presStyleIdx="5" presStyleCnt="6" custScaleY="212387"/>
      <dgm:spPr/>
      <dgm:t>
        <a:bodyPr/>
        <a:lstStyle/>
        <a:p>
          <a:endParaRPr lang="en-US"/>
        </a:p>
      </dgm:t>
    </dgm:pt>
  </dgm:ptLst>
  <dgm:cxnLst>
    <dgm:cxn modelId="{110D0A3E-E9E7-45A6-AD2E-553399AAFA6B}" type="presOf" srcId="{6C9B48A6-5911-457A-8CEA-2E4714E11A23}" destId="{03368851-964B-45DF-882E-BA443A1C3852}" srcOrd="0" destOrd="0" presId="urn:microsoft.com/office/officeart/2005/8/layout/lProcess1"/>
    <dgm:cxn modelId="{6408577F-F29C-4A73-BC95-4123D9CBD09C}" type="presOf" srcId="{22F59CC2-F0F4-45A1-96E2-BF41A03E1559}" destId="{DA528A98-91C2-4660-87C7-9F071A65D076}" srcOrd="0" destOrd="0" presId="urn:microsoft.com/office/officeart/2005/8/layout/lProcess1"/>
    <dgm:cxn modelId="{CDAA1A9A-69A3-4AC4-8A27-747136B63CA7}" type="presOf" srcId="{3D5FBF23-27CF-4DD7-B1AD-65FC44BA95EB}" destId="{8AE9E96C-3060-4EA2-A8C6-A27F6F536F4A}" srcOrd="0" destOrd="0" presId="urn:microsoft.com/office/officeart/2005/8/layout/lProcess1"/>
    <dgm:cxn modelId="{32CAC521-C026-4CDD-9258-59EB3D376DEE}" srcId="{3D5FBF23-27CF-4DD7-B1AD-65FC44BA95EB}" destId="{6C9B48A6-5911-457A-8CEA-2E4714E11A23}" srcOrd="3" destOrd="0" parTransId="{3F156D34-21F0-4002-B45B-9A2FFCAF3371}" sibTransId="{AEF8D802-638F-4644-96C3-C3540CC11F75}"/>
    <dgm:cxn modelId="{6084BA69-A04E-4F8C-8C95-5939D5E8EE25}" type="presOf" srcId="{294CF626-6201-421D-AF1F-F7A78713DB6A}" destId="{D38285F2-1BB9-4590-A14D-B00B4EF05F86}" srcOrd="0" destOrd="0" presId="urn:microsoft.com/office/officeart/2005/8/layout/lProcess1"/>
    <dgm:cxn modelId="{D0EDB132-A1AB-48CF-87D8-8512439C6C36}" type="presOf" srcId="{4D8238AF-9F24-4976-980C-A72D02E70B49}" destId="{16AA6492-36FF-4EE8-A031-AD53B066D806}" srcOrd="0" destOrd="0" presId="urn:microsoft.com/office/officeart/2005/8/layout/lProcess1"/>
    <dgm:cxn modelId="{579F9371-7CEC-4A84-9794-0B2220F8065B}" srcId="{3D5FBF23-27CF-4DD7-B1AD-65FC44BA95EB}" destId="{B5FEF8AD-AA6F-4F4F-AF99-11A94F22A6C7}" srcOrd="4" destOrd="0" parTransId="{725545D7-8360-433B-8D8F-468DFA7F3354}" sibTransId="{065B63F5-0CA5-4D15-AEBD-D7A18904E0E2}"/>
    <dgm:cxn modelId="{5D30A1CC-CB37-499C-B90E-A9EB7B7A7EBE}" srcId="{3D5FBF23-27CF-4DD7-B1AD-65FC44BA95EB}" destId="{4D8238AF-9F24-4976-980C-A72D02E70B49}" srcOrd="2" destOrd="0" parTransId="{E557004F-85D9-4505-9B36-57165C85DB90}" sibTransId="{E9E908F6-8236-40C1-A636-B8D99CDF80CA}"/>
    <dgm:cxn modelId="{354A73D9-4674-40A1-A2FB-C5915AE579C9}" srcId="{3D5FBF23-27CF-4DD7-B1AD-65FC44BA95EB}" destId="{A4BBCAB2-3B4A-4BB6-AE83-BC54A5B7C90D}" srcOrd="1" destOrd="0" parTransId="{88DE7522-26CC-4C73-9404-E05B99161B11}" sibTransId="{3ACE26C8-F89F-40ED-B266-50C259BD250F}"/>
    <dgm:cxn modelId="{FB14355C-963F-4294-8DED-DDF9A8D12415}" srcId="{3D5FBF23-27CF-4DD7-B1AD-65FC44BA95EB}" destId="{22F59CC2-F0F4-45A1-96E2-BF41A03E1559}" srcOrd="5" destOrd="0" parTransId="{F50ACA53-B8C1-44B5-9B05-1C644430CC1F}" sibTransId="{F54E02B7-FD50-41C2-A2B0-4420B4C07E5C}"/>
    <dgm:cxn modelId="{2AA29B4E-C168-4450-8390-1E6764CA066E}" srcId="{3D5FBF23-27CF-4DD7-B1AD-65FC44BA95EB}" destId="{294CF626-6201-421D-AF1F-F7A78713DB6A}" srcOrd="0" destOrd="0" parTransId="{7113C1CB-E9A3-42C8-B69E-9EE0964CA444}" sibTransId="{7C7C9547-E901-415C-9B5A-F3A3CCDE2258}"/>
    <dgm:cxn modelId="{85E45815-616F-415C-8F7B-32D8D744E415}" type="presOf" srcId="{A4BBCAB2-3B4A-4BB6-AE83-BC54A5B7C90D}" destId="{7FFEE440-7C25-4699-AD40-DD42DE9509DD}" srcOrd="0" destOrd="0" presId="urn:microsoft.com/office/officeart/2005/8/layout/lProcess1"/>
    <dgm:cxn modelId="{8C95828A-2608-4D49-B1CC-63CD79C21795}" type="presOf" srcId="{B5FEF8AD-AA6F-4F4F-AF99-11A94F22A6C7}" destId="{540F562F-7CB8-4B07-974F-183136B801D4}" srcOrd="0" destOrd="0" presId="urn:microsoft.com/office/officeart/2005/8/layout/lProcess1"/>
    <dgm:cxn modelId="{6DFD0BC5-F698-45D0-B294-6A1CBEF15047}" type="presParOf" srcId="{8AE9E96C-3060-4EA2-A8C6-A27F6F536F4A}" destId="{5A6A089B-66D2-430B-A592-0EDA6C555043}" srcOrd="0" destOrd="0" presId="urn:microsoft.com/office/officeart/2005/8/layout/lProcess1"/>
    <dgm:cxn modelId="{CF7A64BB-5CF2-41A7-8BD7-256C82D79C8D}" type="presParOf" srcId="{5A6A089B-66D2-430B-A592-0EDA6C555043}" destId="{D38285F2-1BB9-4590-A14D-B00B4EF05F86}" srcOrd="0" destOrd="0" presId="urn:microsoft.com/office/officeart/2005/8/layout/lProcess1"/>
    <dgm:cxn modelId="{E8E5B37A-AEE6-4E28-B2D8-20D368C29E74}" type="presParOf" srcId="{8AE9E96C-3060-4EA2-A8C6-A27F6F536F4A}" destId="{303564E9-4E4F-48F7-977A-985681B2A926}" srcOrd="1" destOrd="0" presId="urn:microsoft.com/office/officeart/2005/8/layout/lProcess1"/>
    <dgm:cxn modelId="{11F71686-AEB2-4B30-9C71-409A795A1065}" type="presParOf" srcId="{8AE9E96C-3060-4EA2-A8C6-A27F6F536F4A}" destId="{08BB8551-432C-4532-8AD2-1F3BBEA21C5D}" srcOrd="2" destOrd="0" presId="urn:microsoft.com/office/officeart/2005/8/layout/lProcess1"/>
    <dgm:cxn modelId="{E154B385-4AB2-4240-85C4-1EDA55690617}" type="presParOf" srcId="{08BB8551-432C-4532-8AD2-1F3BBEA21C5D}" destId="{7FFEE440-7C25-4699-AD40-DD42DE9509DD}" srcOrd="0" destOrd="0" presId="urn:microsoft.com/office/officeart/2005/8/layout/lProcess1"/>
    <dgm:cxn modelId="{3645ED21-9FF0-4666-B8A0-C8DACE2CA6C6}" type="presParOf" srcId="{8AE9E96C-3060-4EA2-A8C6-A27F6F536F4A}" destId="{263F3BB0-C773-4878-A259-5B731B9F4747}" srcOrd="3" destOrd="0" presId="urn:microsoft.com/office/officeart/2005/8/layout/lProcess1"/>
    <dgm:cxn modelId="{347C73AC-E968-4039-8404-548BCE90560F}" type="presParOf" srcId="{8AE9E96C-3060-4EA2-A8C6-A27F6F536F4A}" destId="{D88435D9-120B-417D-9B49-6BC0191A1419}" srcOrd="4" destOrd="0" presId="urn:microsoft.com/office/officeart/2005/8/layout/lProcess1"/>
    <dgm:cxn modelId="{A32A8E31-575E-4B39-9CD6-212F0C2EE80A}" type="presParOf" srcId="{D88435D9-120B-417D-9B49-6BC0191A1419}" destId="{16AA6492-36FF-4EE8-A031-AD53B066D806}" srcOrd="0" destOrd="0" presId="urn:microsoft.com/office/officeart/2005/8/layout/lProcess1"/>
    <dgm:cxn modelId="{EB5E44BE-7E9D-4749-A148-EABC2DE3DEB6}" type="presParOf" srcId="{8AE9E96C-3060-4EA2-A8C6-A27F6F536F4A}" destId="{7FF569BC-6C9B-43F8-AB4F-30DB1A882125}" srcOrd="5" destOrd="0" presId="urn:microsoft.com/office/officeart/2005/8/layout/lProcess1"/>
    <dgm:cxn modelId="{AB95CD81-4DDF-4CE8-B087-EBC7FD352045}" type="presParOf" srcId="{8AE9E96C-3060-4EA2-A8C6-A27F6F536F4A}" destId="{D18F719E-3BE6-4D77-A8E0-E2C98ED226B9}" srcOrd="6" destOrd="0" presId="urn:microsoft.com/office/officeart/2005/8/layout/lProcess1"/>
    <dgm:cxn modelId="{71052D25-55BF-400D-B15D-EBDAF0523021}" type="presParOf" srcId="{D18F719E-3BE6-4D77-A8E0-E2C98ED226B9}" destId="{03368851-964B-45DF-882E-BA443A1C3852}" srcOrd="0" destOrd="0" presId="urn:microsoft.com/office/officeart/2005/8/layout/lProcess1"/>
    <dgm:cxn modelId="{9E517DED-4B00-4E40-B79B-5F632C7C6A69}" type="presParOf" srcId="{8AE9E96C-3060-4EA2-A8C6-A27F6F536F4A}" destId="{FAA002CD-7518-42CB-9557-8C0B4E9C7913}" srcOrd="7" destOrd="0" presId="urn:microsoft.com/office/officeart/2005/8/layout/lProcess1"/>
    <dgm:cxn modelId="{0F389D72-5928-4731-8543-E9A3C427C6C3}" type="presParOf" srcId="{8AE9E96C-3060-4EA2-A8C6-A27F6F536F4A}" destId="{56A44BB1-6C77-485C-A770-EB105617A28D}" srcOrd="8" destOrd="0" presId="urn:microsoft.com/office/officeart/2005/8/layout/lProcess1"/>
    <dgm:cxn modelId="{B9618E7D-64E8-4674-BF4A-6A0AAB17EA82}" type="presParOf" srcId="{56A44BB1-6C77-485C-A770-EB105617A28D}" destId="{540F562F-7CB8-4B07-974F-183136B801D4}" srcOrd="0" destOrd="0" presId="urn:microsoft.com/office/officeart/2005/8/layout/lProcess1"/>
    <dgm:cxn modelId="{73A342A7-E116-47D6-869B-0A1399BC885D}" type="presParOf" srcId="{8AE9E96C-3060-4EA2-A8C6-A27F6F536F4A}" destId="{FA3DA2C0-B354-49BE-BFF5-3CC66FBDCADF}" srcOrd="9" destOrd="0" presId="urn:microsoft.com/office/officeart/2005/8/layout/lProcess1"/>
    <dgm:cxn modelId="{5BBF1D18-CC7E-430D-AAF8-DEDD44A48A11}" type="presParOf" srcId="{8AE9E96C-3060-4EA2-A8C6-A27F6F536F4A}" destId="{F0CFCF21-5E91-4574-977F-9A01AF4F1020}" srcOrd="10" destOrd="0" presId="urn:microsoft.com/office/officeart/2005/8/layout/lProcess1"/>
    <dgm:cxn modelId="{FFA2CAA0-74F8-4AB1-BABF-4DBC4A241B95}" type="presParOf" srcId="{F0CFCF21-5E91-4574-977F-9A01AF4F1020}" destId="{DA528A98-91C2-4660-87C7-9F071A65D076}" srcOrd="0" destOrd="0" presId="urn:microsoft.com/office/officeart/2005/8/layout/l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BE09CA-799E-4F41-B12C-C4E1C656D06F}"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CD9BEBE1-1BC6-4CF5-8167-9CD15540FD37}">
      <dgm:prSet phldrT="[Text]"/>
      <dgm:spPr>
        <a:solidFill>
          <a:schemeClr val="accent6"/>
        </a:solidFill>
        <a:ln>
          <a:solidFill>
            <a:schemeClr val="tx2"/>
          </a:solidFill>
        </a:ln>
      </dgm:spPr>
      <dgm:t>
        <a:bodyPr/>
        <a:lstStyle/>
        <a:p>
          <a:r>
            <a:rPr lang="en-US" b="1" dirty="0" smtClean="0">
              <a:solidFill>
                <a:schemeClr val="tx2"/>
              </a:solidFill>
            </a:rPr>
            <a:t>Distributions</a:t>
          </a:r>
          <a:endParaRPr lang="en-US" b="1" dirty="0">
            <a:solidFill>
              <a:schemeClr val="tx2"/>
            </a:solidFill>
          </a:endParaRPr>
        </a:p>
      </dgm:t>
    </dgm:pt>
    <dgm:pt modelId="{AE4014BA-709A-4726-9403-7453F36E0404}" type="parTrans" cxnId="{BA1A3C43-3B76-43F9-A14E-6F3866D606B2}">
      <dgm:prSet/>
      <dgm:spPr/>
      <dgm:t>
        <a:bodyPr/>
        <a:lstStyle/>
        <a:p>
          <a:endParaRPr lang="en-US"/>
        </a:p>
      </dgm:t>
    </dgm:pt>
    <dgm:pt modelId="{DFF9E8D9-F94B-4DB8-B815-580F7862A471}" type="sibTrans" cxnId="{BA1A3C43-3B76-43F9-A14E-6F3866D606B2}">
      <dgm:prSet/>
      <dgm:spPr/>
      <dgm:t>
        <a:bodyPr/>
        <a:lstStyle/>
        <a:p>
          <a:endParaRPr lang="en-US"/>
        </a:p>
      </dgm:t>
    </dgm:pt>
    <dgm:pt modelId="{4BF0E9A9-6616-45B8-8486-C8BC8F05B6E2}">
      <dgm:prSet phldrT="[Text]"/>
      <dgm:spPr>
        <a:solidFill>
          <a:schemeClr val="accent2">
            <a:lumMod val="75000"/>
          </a:schemeClr>
        </a:solidFill>
        <a:ln>
          <a:noFill/>
        </a:ln>
      </dgm:spPr>
      <dgm:t>
        <a:bodyPr/>
        <a:lstStyle/>
        <a:p>
          <a:endParaRPr lang="en-US" dirty="0">
            <a:solidFill>
              <a:schemeClr val="accent6"/>
            </a:solidFill>
          </a:endParaRPr>
        </a:p>
      </dgm:t>
    </dgm:pt>
    <dgm:pt modelId="{0AC2B6B2-20D1-410E-9541-8B56B6C20AAC}" type="parTrans" cxnId="{F1D7A05F-770B-4186-894A-1EFCAC00FCD6}">
      <dgm:prSet/>
      <dgm:spPr/>
      <dgm:t>
        <a:bodyPr/>
        <a:lstStyle/>
        <a:p>
          <a:endParaRPr lang="en-US"/>
        </a:p>
      </dgm:t>
    </dgm:pt>
    <dgm:pt modelId="{7158D915-7B65-4A93-8611-05B4710DCA30}" type="sibTrans" cxnId="{F1D7A05F-770B-4186-894A-1EFCAC00FCD6}">
      <dgm:prSet/>
      <dgm:spPr/>
      <dgm:t>
        <a:bodyPr/>
        <a:lstStyle/>
        <a:p>
          <a:endParaRPr lang="en-US"/>
        </a:p>
      </dgm:t>
    </dgm:pt>
    <dgm:pt modelId="{8FA7C566-9AB0-4358-8007-5B005561EFEF}">
      <dgm:prSet phldrT="[Text]"/>
      <dgm:spPr>
        <a:solidFill>
          <a:schemeClr val="accent3">
            <a:lumMod val="75000"/>
          </a:schemeClr>
        </a:solidFill>
        <a:ln>
          <a:noFill/>
        </a:ln>
      </dgm:spPr>
      <dgm:t>
        <a:bodyPr/>
        <a:lstStyle/>
        <a:p>
          <a:endParaRPr lang="en-US" dirty="0">
            <a:solidFill>
              <a:schemeClr val="accent6"/>
            </a:solidFill>
          </a:endParaRPr>
        </a:p>
      </dgm:t>
    </dgm:pt>
    <dgm:pt modelId="{9FB27163-FF1A-4E9F-AA72-DCEB737BA27C}" type="parTrans" cxnId="{4A88D439-CB98-481B-8F97-41362AE8FD3F}">
      <dgm:prSet/>
      <dgm:spPr/>
      <dgm:t>
        <a:bodyPr/>
        <a:lstStyle/>
        <a:p>
          <a:endParaRPr lang="en-US"/>
        </a:p>
      </dgm:t>
    </dgm:pt>
    <dgm:pt modelId="{952B17BB-922B-4FBB-AD8A-4D371D1B55B0}" type="sibTrans" cxnId="{4A88D439-CB98-481B-8F97-41362AE8FD3F}">
      <dgm:prSet/>
      <dgm:spPr/>
      <dgm:t>
        <a:bodyPr/>
        <a:lstStyle/>
        <a:p>
          <a:endParaRPr lang="en-US"/>
        </a:p>
      </dgm:t>
    </dgm:pt>
    <dgm:pt modelId="{7A08F42A-FF09-4D5F-A5CF-49A85449E749}">
      <dgm:prSet phldrT="[Text]"/>
      <dgm:spPr>
        <a:solidFill>
          <a:schemeClr val="accent1">
            <a:lumMod val="75000"/>
          </a:schemeClr>
        </a:solidFill>
        <a:ln>
          <a:noFill/>
        </a:ln>
      </dgm:spPr>
      <dgm:t>
        <a:bodyPr/>
        <a:lstStyle/>
        <a:p>
          <a:r>
            <a:rPr lang="en-US" dirty="0" smtClean="0">
              <a:solidFill>
                <a:schemeClr val="accent6"/>
              </a:solidFill>
            </a:rPr>
            <a:t>                                                      </a:t>
          </a:r>
          <a:endParaRPr lang="en-US" dirty="0">
            <a:solidFill>
              <a:schemeClr val="accent6"/>
            </a:solidFill>
          </a:endParaRPr>
        </a:p>
      </dgm:t>
    </dgm:pt>
    <dgm:pt modelId="{80C8CCE9-8A92-4A13-BE22-EE7D33410341}" type="parTrans" cxnId="{769CFAEA-5972-473B-98C5-4667C9E88197}">
      <dgm:prSet/>
      <dgm:spPr/>
      <dgm:t>
        <a:bodyPr/>
        <a:lstStyle/>
        <a:p>
          <a:endParaRPr lang="en-US"/>
        </a:p>
      </dgm:t>
    </dgm:pt>
    <dgm:pt modelId="{76356879-DDA2-4967-93C8-0E5EC43FA34C}" type="sibTrans" cxnId="{769CFAEA-5972-473B-98C5-4667C9E88197}">
      <dgm:prSet/>
      <dgm:spPr/>
      <dgm:t>
        <a:bodyPr/>
        <a:lstStyle/>
        <a:p>
          <a:endParaRPr lang="en-US"/>
        </a:p>
      </dgm:t>
    </dgm:pt>
    <dgm:pt modelId="{82DD4105-9531-4BC5-86F5-4FC59FCCACA6}">
      <dgm:prSet phldrT="[Text]"/>
      <dgm:spPr>
        <a:solidFill>
          <a:schemeClr val="accent5">
            <a:lumMod val="90000"/>
          </a:schemeClr>
        </a:solidFill>
        <a:ln>
          <a:noFill/>
        </a:ln>
      </dgm:spPr>
      <dgm:t>
        <a:bodyPr/>
        <a:lstStyle/>
        <a:p>
          <a:r>
            <a:rPr lang="en-US" dirty="0" smtClean="0">
              <a:solidFill>
                <a:schemeClr val="accent6"/>
              </a:solidFill>
            </a:rPr>
            <a:t>                                                   </a:t>
          </a:r>
          <a:endParaRPr lang="en-US" dirty="0">
            <a:solidFill>
              <a:schemeClr val="accent6"/>
            </a:solidFill>
          </a:endParaRPr>
        </a:p>
      </dgm:t>
    </dgm:pt>
    <dgm:pt modelId="{CC7C0E4D-50D6-49C0-9B3A-144B18FD767B}" type="parTrans" cxnId="{38198FAD-D769-448E-B576-3CC5F98DDDB9}">
      <dgm:prSet/>
      <dgm:spPr/>
      <dgm:t>
        <a:bodyPr/>
        <a:lstStyle/>
        <a:p>
          <a:endParaRPr lang="en-US"/>
        </a:p>
      </dgm:t>
    </dgm:pt>
    <dgm:pt modelId="{03134AB4-9BE4-4280-8846-FE2595BF9A03}" type="sibTrans" cxnId="{38198FAD-D769-448E-B576-3CC5F98DDDB9}">
      <dgm:prSet/>
      <dgm:spPr/>
      <dgm:t>
        <a:bodyPr/>
        <a:lstStyle/>
        <a:p>
          <a:endParaRPr lang="en-US"/>
        </a:p>
      </dgm:t>
    </dgm:pt>
    <dgm:pt modelId="{2CAAAF46-E82A-4F68-85C2-64B87773A4A4}" type="pres">
      <dgm:prSet presAssocID="{DFBE09CA-799E-4F41-B12C-C4E1C656D06F}" presName="diagram" presStyleCnt="0">
        <dgm:presLayoutVars>
          <dgm:chMax val="1"/>
          <dgm:dir/>
          <dgm:animLvl val="ctr"/>
          <dgm:resizeHandles val="exact"/>
        </dgm:presLayoutVars>
      </dgm:prSet>
      <dgm:spPr/>
      <dgm:t>
        <a:bodyPr/>
        <a:lstStyle/>
        <a:p>
          <a:endParaRPr lang="en-US"/>
        </a:p>
      </dgm:t>
    </dgm:pt>
    <dgm:pt modelId="{BAC7F4E4-7D4F-4CD4-9D3E-B4F4183097C1}" type="pres">
      <dgm:prSet presAssocID="{DFBE09CA-799E-4F41-B12C-C4E1C656D06F}" presName="matrix" presStyleCnt="0"/>
      <dgm:spPr/>
    </dgm:pt>
    <dgm:pt modelId="{7F29BE22-ECCF-4B6F-AADD-682CF79A4F01}" type="pres">
      <dgm:prSet presAssocID="{DFBE09CA-799E-4F41-B12C-C4E1C656D06F}" presName="tile1" presStyleLbl="node1" presStyleIdx="0" presStyleCnt="4" custLinFactNeighborX="-74839" custLinFactNeighborY="-18439"/>
      <dgm:spPr/>
      <dgm:t>
        <a:bodyPr/>
        <a:lstStyle/>
        <a:p>
          <a:endParaRPr lang="en-US"/>
        </a:p>
      </dgm:t>
    </dgm:pt>
    <dgm:pt modelId="{F2753FA4-FDCE-4DEE-933E-F256AF939494}" type="pres">
      <dgm:prSet presAssocID="{DFBE09CA-799E-4F41-B12C-C4E1C656D06F}" presName="tile1text" presStyleLbl="node1" presStyleIdx="0" presStyleCnt="4">
        <dgm:presLayoutVars>
          <dgm:chMax val="0"/>
          <dgm:chPref val="0"/>
          <dgm:bulletEnabled val="1"/>
        </dgm:presLayoutVars>
      </dgm:prSet>
      <dgm:spPr/>
      <dgm:t>
        <a:bodyPr/>
        <a:lstStyle/>
        <a:p>
          <a:endParaRPr lang="en-US"/>
        </a:p>
      </dgm:t>
    </dgm:pt>
    <dgm:pt modelId="{685C3168-59E3-4953-9C42-557A4DB1C4E1}" type="pres">
      <dgm:prSet presAssocID="{DFBE09CA-799E-4F41-B12C-C4E1C656D06F}" presName="tile2" presStyleLbl="node1" presStyleIdx="1" presStyleCnt="4"/>
      <dgm:spPr/>
      <dgm:t>
        <a:bodyPr/>
        <a:lstStyle/>
        <a:p>
          <a:endParaRPr lang="en-US"/>
        </a:p>
      </dgm:t>
    </dgm:pt>
    <dgm:pt modelId="{34CAF06A-7239-4D29-8D25-848DCCAAF4CC}" type="pres">
      <dgm:prSet presAssocID="{DFBE09CA-799E-4F41-B12C-C4E1C656D06F}" presName="tile2text" presStyleLbl="node1" presStyleIdx="1" presStyleCnt="4">
        <dgm:presLayoutVars>
          <dgm:chMax val="0"/>
          <dgm:chPref val="0"/>
          <dgm:bulletEnabled val="1"/>
        </dgm:presLayoutVars>
      </dgm:prSet>
      <dgm:spPr/>
      <dgm:t>
        <a:bodyPr/>
        <a:lstStyle/>
        <a:p>
          <a:endParaRPr lang="en-US"/>
        </a:p>
      </dgm:t>
    </dgm:pt>
    <dgm:pt modelId="{7C02133B-32FB-4E0A-ACBA-9F03098D2F3B}" type="pres">
      <dgm:prSet presAssocID="{DFBE09CA-799E-4F41-B12C-C4E1C656D06F}" presName="tile3" presStyleLbl="node1" presStyleIdx="2" presStyleCnt="4"/>
      <dgm:spPr/>
      <dgm:t>
        <a:bodyPr/>
        <a:lstStyle/>
        <a:p>
          <a:endParaRPr lang="en-US"/>
        </a:p>
      </dgm:t>
    </dgm:pt>
    <dgm:pt modelId="{055A0460-C6B1-484A-9D57-749023738DEF}" type="pres">
      <dgm:prSet presAssocID="{DFBE09CA-799E-4F41-B12C-C4E1C656D06F}" presName="tile3text" presStyleLbl="node1" presStyleIdx="2" presStyleCnt="4">
        <dgm:presLayoutVars>
          <dgm:chMax val="0"/>
          <dgm:chPref val="0"/>
          <dgm:bulletEnabled val="1"/>
        </dgm:presLayoutVars>
      </dgm:prSet>
      <dgm:spPr/>
      <dgm:t>
        <a:bodyPr/>
        <a:lstStyle/>
        <a:p>
          <a:endParaRPr lang="en-US"/>
        </a:p>
      </dgm:t>
    </dgm:pt>
    <dgm:pt modelId="{A7D048AB-DE3F-48B1-A40F-F4BC0658AB36}" type="pres">
      <dgm:prSet presAssocID="{DFBE09CA-799E-4F41-B12C-C4E1C656D06F}" presName="tile4" presStyleLbl="node1" presStyleIdx="3" presStyleCnt="4"/>
      <dgm:spPr/>
      <dgm:t>
        <a:bodyPr/>
        <a:lstStyle/>
        <a:p>
          <a:endParaRPr lang="en-US"/>
        </a:p>
      </dgm:t>
    </dgm:pt>
    <dgm:pt modelId="{BC87A03E-2874-4102-944B-5E54A32F3EAD}" type="pres">
      <dgm:prSet presAssocID="{DFBE09CA-799E-4F41-B12C-C4E1C656D06F}" presName="tile4text" presStyleLbl="node1" presStyleIdx="3" presStyleCnt="4">
        <dgm:presLayoutVars>
          <dgm:chMax val="0"/>
          <dgm:chPref val="0"/>
          <dgm:bulletEnabled val="1"/>
        </dgm:presLayoutVars>
      </dgm:prSet>
      <dgm:spPr/>
      <dgm:t>
        <a:bodyPr/>
        <a:lstStyle/>
        <a:p>
          <a:endParaRPr lang="en-US"/>
        </a:p>
      </dgm:t>
    </dgm:pt>
    <dgm:pt modelId="{E7A19AF0-E52E-4FFB-AC81-9C11BFE6B17A}" type="pres">
      <dgm:prSet presAssocID="{DFBE09CA-799E-4F41-B12C-C4E1C656D06F}" presName="centerTile" presStyleLbl="fgShp" presStyleIdx="0" presStyleCnt="1">
        <dgm:presLayoutVars>
          <dgm:chMax val="0"/>
          <dgm:chPref val="0"/>
        </dgm:presLayoutVars>
      </dgm:prSet>
      <dgm:spPr/>
      <dgm:t>
        <a:bodyPr/>
        <a:lstStyle/>
        <a:p>
          <a:endParaRPr lang="en-US"/>
        </a:p>
      </dgm:t>
    </dgm:pt>
  </dgm:ptLst>
  <dgm:cxnLst>
    <dgm:cxn modelId="{FC746CB8-F4B3-4CAB-96A9-5E2DC15E16DA}" type="presOf" srcId="{8FA7C566-9AB0-4358-8007-5B005561EFEF}" destId="{34CAF06A-7239-4D29-8D25-848DCCAAF4CC}" srcOrd="1" destOrd="0" presId="urn:microsoft.com/office/officeart/2005/8/layout/matrix1"/>
    <dgm:cxn modelId="{4FF9FE1A-D033-43A2-A551-247BAA145B78}" type="presOf" srcId="{DFBE09CA-799E-4F41-B12C-C4E1C656D06F}" destId="{2CAAAF46-E82A-4F68-85C2-64B87773A4A4}" srcOrd="0" destOrd="0" presId="urn:microsoft.com/office/officeart/2005/8/layout/matrix1"/>
    <dgm:cxn modelId="{52693A13-7981-4645-B237-018BB111033F}" type="presOf" srcId="{82DD4105-9531-4BC5-86F5-4FC59FCCACA6}" destId="{BC87A03E-2874-4102-944B-5E54A32F3EAD}" srcOrd="1" destOrd="0" presId="urn:microsoft.com/office/officeart/2005/8/layout/matrix1"/>
    <dgm:cxn modelId="{38198FAD-D769-448E-B576-3CC5F98DDDB9}" srcId="{CD9BEBE1-1BC6-4CF5-8167-9CD15540FD37}" destId="{82DD4105-9531-4BC5-86F5-4FC59FCCACA6}" srcOrd="3" destOrd="0" parTransId="{CC7C0E4D-50D6-49C0-9B3A-144B18FD767B}" sibTransId="{03134AB4-9BE4-4280-8846-FE2595BF9A03}"/>
    <dgm:cxn modelId="{4A88D439-CB98-481B-8F97-41362AE8FD3F}" srcId="{CD9BEBE1-1BC6-4CF5-8167-9CD15540FD37}" destId="{8FA7C566-9AB0-4358-8007-5B005561EFEF}" srcOrd="1" destOrd="0" parTransId="{9FB27163-FF1A-4E9F-AA72-DCEB737BA27C}" sibTransId="{952B17BB-922B-4FBB-AD8A-4D371D1B55B0}"/>
    <dgm:cxn modelId="{3F2A955B-A736-453E-8168-487F02B3E58D}" type="presOf" srcId="{4BF0E9A9-6616-45B8-8486-C8BC8F05B6E2}" destId="{F2753FA4-FDCE-4DEE-933E-F256AF939494}" srcOrd="1" destOrd="0" presId="urn:microsoft.com/office/officeart/2005/8/layout/matrix1"/>
    <dgm:cxn modelId="{769CFAEA-5972-473B-98C5-4667C9E88197}" srcId="{CD9BEBE1-1BC6-4CF5-8167-9CD15540FD37}" destId="{7A08F42A-FF09-4D5F-A5CF-49A85449E749}" srcOrd="2" destOrd="0" parTransId="{80C8CCE9-8A92-4A13-BE22-EE7D33410341}" sibTransId="{76356879-DDA2-4967-93C8-0E5EC43FA34C}"/>
    <dgm:cxn modelId="{62AD118F-9F95-4F00-8AE7-0353057399AF}" type="presOf" srcId="{7A08F42A-FF09-4D5F-A5CF-49A85449E749}" destId="{7C02133B-32FB-4E0A-ACBA-9F03098D2F3B}" srcOrd="0" destOrd="0" presId="urn:microsoft.com/office/officeart/2005/8/layout/matrix1"/>
    <dgm:cxn modelId="{BA1A3C43-3B76-43F9-A14E-6F3866D606B2}" srcId="{DFBE09CA-799E-4F41-B12C-C4E1C656D06F}" destId="{CD9BEBE1-1BC6-4CF5-8167-9CD15540FD37}" srcOrd="0" destOrd="0" parTransId="{AE4014BA-709A-4726-9403-7453F36E0404}" sibTransId="{DFF9E8D9-F94B-4DB8-B815-580F7862A471}"/>
    <dgm:cxn modelId="{A9CB1B92-2626-4AC5-8825-A308BED37FC0}" type="presOf" srcId="{4BF0E9A9-6616-45B8-8486-C8BC8F05B6E2}" destId="{7F29BE22-ECCF-4B6F-AADD-682CF79A4F01}" srcOrd="0" destOrd="0" presId="urn:microsoft.com/office/officeart/2005/8/layout/matrix1"/>
    <dgm:cxn modelId="{19A99111-1175-4B3C-874F-F0DCB6922688}" type="presOf" srcId="{7A08F42A-FF09-4D5F-A5CF-49A85449E749}" destId="{055A0460-C6B1-484A-9D57-749023738DEF}" srcOrd="1" destOrd="0" presId="urn:microsoft.com/office/officeart/2005/8/layout/matrix1"/>
    <dgm:cxn modelId="{F1D7A05F-770B-4186-894A-1EFCAC00FCD6}" srcId="{CD9BEBE1-1BC6-4CF5-8167-9CD15540FD37}" destId="{4BF0E9A9-6616-45B8-8486-C8BC8F05B6E2}" srcOrd="0" destOrd="0" parTransId="{0AC2B6B2-20D1-410E-9541-8B56B6C20AAC}" sibTransId="{7158D915-7B65-4A93-8611-05B4710DCA30}"/>
    <dgm:cxn modelId="{0FDD6C89-4EEB-43FA-840A-54582FDBE0E9}" type="presOf" srcId="{CD9BEBE1-1BC6-4CF5-8167-9CD15540FD37}" destId="{E7A19AF0-E52E-4FFB-AC81-9C11BFE6B17A}" srcOrd="0" destOrd="0" presId="urn:microsoft.com/office/officeart/2005/8/layout/matrix1"/>
    <dgm:cxn modelId="{6D97B61B-79BB-48F4-800B-E4BC95C96D49}" type="presOf" srcId="{8FA7C566-9AB0-4358-8007-5B005561EFEF}" destId="{685C3168-59E3-4953-9C42-557A4DB1C4E1}" srcOrd="0" destOrd="0" presId="urn:microsoft.com/office/officeart/2005/8/layout/matrix1"/>
    <dgm:cxn modelId="{D1115A3F-CC83-4E92-B87C-E699CD6EAE15}" type="presOf" srcId="{82DD4105-9531-4BC5-86F5-4FC59FCCACA6}" destId="{A7D048AB-DE3F-48B1-A40F-F4BC0658AB36}" srcOrd="0" destOrd="0" presId="urn:microsoft.com/office/officeart/2005/8/layout/matrix1"/>
    <dgm:cxn modelId="{EF4E597D-9C5A-4FDB-8F07-D625B82CF6FB}" type="presParOf" srcId="{2CAAAF46-E82A-4F68-85C2-64B87773A4A4}" destId="{BAC7F4E4-7D4F-4CD4-9D3E-B4F4183097C1}" srcOrd="0" destOrd="0" presId="urn:microsoft.com/office/officeart/2005/8/layout/matrix1"/>
    <dgm:cxn modelId="{62AC757B-5BBD-4435-82F7-3E5015DE03F7}" type="presParOf" srcId="{BAC7F4E4-7D4F-4CD4-9D3E-B4F4183097C1}" destId="{7F29BE22-ECCF-4B6F-AADD-682CF79A4F01}" srcOrd="0" destOrd="0" presId="urn:microsoft.com/office/officeart/2005/8/layout/matrix1"/>
    <dgm:cxn modelId="{11A7C1DD-256C-4D8E-B5FF-10744B0055E2}" type="presParOf" srcId="{BAC7F4E4-7D4F-4CD4-9D3E-B4F4183097C1}" destId="{F2753FA4-FDCE-4DEE-933E-F256AF939494}" srcOrd="1" destOrd="0" presId="urn:microsoft.com/office/officeart/2005/8/layout/matrix1"/>
    <dgm:cxn modelId="{9F4FBEE8-8C4D-4D8A-A1FE-3E61D54CB865}" type="presParOf" srcId="{BAC7F4E4-7D4F-4CD4-9D3E-B4F4183097C1}" destId="{685C3168-59E3-4953-9C42-557A4DB1C4E1}" srcOrd="2" destOrd="0" presId="urn:microsoft.com/office/officeart/2005/8/layout/matrix1"/>
    <dgm:cxn modelId="{48DD1D1A-0E37-4901-A32B-9A09FF95D345}" type="presParOf" srcId="{BAC7F4E4-7D4F-4CD4-9D3E-B4F4183097C1}" destId="{34CAF06A-7239-4D29-8D25-848DCCAAF4CC}" srcOrd="3" destOrd="0" presId="urn:microsoft.com/office/officeart/2005/8/layout/matrix1"/>
    <dgm:cxn modelId="{872F0E01-E720-4246-8810-08C84AE44058}" type="presParOf" srcId="{BAC7F4E4-7D4F-4CD4-9D3E-B4F4183097C1}" destId="{7C02133B-32FB-4E0A-ACBA-9F03098D2F3B}" srcOrd="4" destOrd="0" presId="urn:microsoft.com/office/officeart/2005/8/layout/matrix1"/>
    <dgm:cxn modelId="{8E2BF9A0-53F4-446B-906D-206FFF1EBF35}" type="presParOf" srcId="{BAC7F4E4-7D4F-4CD4-9D3E-B4F4183097C1}" destId="{055A0460-C6B1-484A-9D57-749023738DEF}" srcOrd="5" destOrd="0" presId="urn:microsoft.com/office/officeart/2005/8/layout/matrix1"/>
    <dgm:cxn modelId="{8E0C60EC-779B-4876-983A-FFAD064A9216}" type="presParOf" srcId="{BAC7F4E4-7D4F-4CD4-9D3E-B4F4183097C1}" destId="{A7D048AB-DE3F-48B1-A40F-F4BC0658AB36}" srcOrd="6" destOrd="0" presId="urn:microsoft.com/office/officeart/2005/8/layout/matrix1"/>
    <dgm:cxn modelId="{76C11406-0F03-496E-938B-E810DE85B054}" type="presParOf" srcId="{BAC7F4E4-7D4F-4CD4-9D3E-B4F4183097C1}" destId="{BC87A03E-2874-4102-944B-5E54A32F3EAD}" srcOrd="7" destOrd="0" presId="urn:microsoft.com/office/officeart/2005/8/layout/matrix1"/>
    <dgm:cxn modelId="{59CBAED4-BEFF-46E0-B12D-A3A68E09AE80}" type="presParOf" srcId="{2CAAAF46-E82A-4F68-85C2-64B87773A4A4}" destId="{E7A19AF0-E52E-4FFB-AC81-9C11BFE6B17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27528-6893-487F-AF0F-1C99F6B5550B}">
      <dsp:nvSpPr>
        <dsp:cNvPr id="0" name=""/>
        <dsp:cNvSpPr/>
      </dsp:nvSpPr>
      <dsp:spPr>
        <a:xfrm rot="5400000">
          <a:off x="4479419" y="-1933325"/>
          <a:ext cx="1139700" cy="5417894"/>
        </a:xfrm>
        <a:prstGeom prst="round2SameRect">
          <a:avLst/>
        </a:prstGeom>
        <a:solidFill>
          <a:schemeClr val="bg1">
            <a:alpha val="90000"/>
          </a:schemeClr>
        </a:solidFill>
        <a:ln w="38100" cap="flat" cmpd="sng" algn="ctr">
          <a:solidFill>
            <a:schemeClr val="bg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2"/>
              </a:solidFill>
            </a:rPr>
            <a:t>IRS Maximum - </a:t>
          </a:r>
          <a:r>
            <a:rPr lang="en-US" sz="2800" b="1" kern="1200" dirty="0" smtClean="0">
              <a:solidFill>
                <a:schemeClr val="bg2"/>
              </a:solidFill>
            </a:rPr>
            <a:t>$22,500</a:t>
          </a:r>
          <a:endParaRPr lang="en-US" sz="2800" b="1" kern="1200" dirty="0">
            <a:solidFill>
              <a:schemeClr val="bg2"/>
            </a:solidFill>
          </a:endParaRPr>
        </a:p>
        <a:p>
          <a:pPr marL="285750" lvl="1" indent="-285750" algn="l" defTabSz="1244600">
            <a:lnSpc>
              <a:spcPct val="90000"/>
            </a:lnSpc>
            <a:spcBef>
              <a:spcPct val="0"/>
            </a:spcBef>
            <a:spcAft>
              <a:spcPct val="15000"/>
            </a:spcAft>
            <a:buChar char="••"/>
          </a:pPr>
          <a:r>
            <a:rPr lang="en-US" sz="2800" b="0" kern="1200" dirty="0" smtClean="0">
              <a:solidFill>
                <a:schemeClr val="bg2"/>
              </a:solidFill>
            </a:rPr>
            <a:t>50+ Catch-Up </a:t>
          </a:r>
          <a:r>
            <a:rPr lang="en-US" sz="2800" b="1" kern="1200" dirty="0" smtClean="0">
              <a:solidFill>
                <a:schemeClr val="bg2"/>
              </a:solidFill>
            </a:rPr>
            <a:t>- $7,500</a:t>
          </a:r>
          <a:endParaRPr lang="en-US" sz="2800" b="1" kern="1200" dirty="0">
            <a:solidFill>
              <a:schemeClr val="bg2"/>
            </a:solidFill>
          </a:endParaRPr>
        </a:p>
      </dsp:txBody>
      <dsp:txXfrm rot="-5400000">
        <a:off x="2340322" y="261408"/>
        <a:ext cx="5362258" cy="1028428"/>
      </dsp:txXfrm>
    </dsp:sp>
    <dsp:sp modelId="{5651AA50-009E-4A64-8F33-A810E16FD462}">
      <dsp:nvSpPr>
        <dsp:cNvPr id="0" name=""/>
        <dsp:cNvSpPr/>
      </dsp:nvSpPr>
      <dsp:spPr>
        <a:xfrm>
          <a:off x="68504" y="2343"/>
          <a:ext cx="2271818" cy="1546556"/>
        </a:xfrm>
        <a:prstGeom prst="roundRect">
          <a:avLst/>
        </a:prstGeom>
        <a:solidFill>
          <a:schemeClr val="accent2">
            <a:lumMod val="75000"/>
          </a:schemeClr>
        </a:solid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bg1"/>
              </a:solidFill>
            </a:rPr>
            <a:t>You</a:t>
          </a:r>
        </a:p>
      </dsp:txBody>
      <dsp:txXfrm>
        <a:off x="144001" y="77840"/>
        <a:ext cx="2120824" cy="1395562"/>
      </dsp:txXfrm>
    </dsp:sp>
    <dsp:sp modelId="{37175E4F-3D14-485B-94EF-3B21AECA93F8}">
      <dsp:nvSpPr>
        <dsp:cNvPr id="0" name=""/>
        <dsp:cNvSpPr/>
      </dsp:nvSpPr>
      <dsp:spPr>
        <a:xfrm rot="5400000">
          <a:off x="4499369" y="-309441"/>
          <a:ext cx="1099799" cy="5417894"/>
        </a:xfrm>
        <a:prstGeom prst="round2SameRect">
          <a:avLst/>
        </a:prstGeom>
        <a:solidFill>
          <a:schemeClr val="bg1">
            <a:alpha val="90000"/>
          </a:schemeClr>
        </a:solidFill>
        <a:ln w="38100" cap="flat" cmpd="sng" algn="ctr">
          <a:solidFill>
            <a:schemeClr val="accent5">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accent5">
                  <a:lumMod val="75000"/>
                </a:schemeClr>
              </a:solidFill>
            </a:rPr>
            <a:t>Rollover Contributions </a:t>
          </a:r>
          <a:r>
            <a:rPr lang="en-US" sz="2800" kern="1200" dirty="0" smtClean="0">
              <a:solidFill>
                <a:schemeClr val="accent5">
                  <a:lumMod val="75000"/>
                </a:schemeClr>
              </a:solidFill>
            </a:rPr>
            <a:t>Accepted</a:t>
          </a:r>
          <a:endParaRPr lang="en-US" sz="2800" kern="1200" dirty="0">
            <a:solidFill>
              <a:schemeClr val="accent5">
                <a:lumMod val="75000"/>
              </a:schemeClr>
            </a:solidFill>
          </a:endParaRPr>
        </a:p>
      </dsp:txBody>
      <dsp:txXfrm rot="-5400000">
        <a:off x="2340322" y="1903294"/>
        <a:ext cx="5364206" cy="992423"/>
      </dsp:txXfrm>
    </dsp:sp>
    <dsp:sp modelId="{9AFFF7F3-AA03-48AE-9C36-69BC93D72CC6}">
      <dsp:nvSpPr>
        <dsp:cNvPr id="0" name=""/>
        <dsp:cNvSpPr/>
      </dsp:nvSpPr>
      <dsp:spPr>
        <a:xfrm>
          <a:off x="68504" y="1626227"/>
          <a:ext cx="2271818" cy="1546556"/>
        </a:xfrm>
        <a:prstGeom prst="roundRect">
          <a:avLst/>
        </a:prstGeom>
        <a:solidFill>
          <a:schemeClr val="accent5">
            <a:lumMod val="7500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bg1"/>
              </a:solidFill>
            </a:rPr>
            <a:t>Rollover</a:t>
          </a:r>
        </a:p>
      </dsp:txBody>
      <dsp:txXfrm>
        <a:off x="144001" y="1701724"/>
        <a:ext cx="2120824" cy="1395562"/>
      </dsp:txXfrm>
    </dsp:sp>
    <dsp:sp modelId="{D2C66DF5-4556-4212-84DF-874B5D88FB11}">
      <dsp:nvSpPr>
        <dsp:cNvPr id="0" name=""/>
        <dsp:cNvSpPr/>
      </dsp:nvSpPr>
      <dsp:spPr>
        <a:xfrm rot="5400000">
          <a:off x="4480860" y="1314443"/>
          <a:ext cx="1136818" cy="5417894"/>
        </a:xfrm>
        <a:prstGeom prst="round2SameRect">
          <a:avLst/>
        </a:prstGeom>
        <a:solidFill>
          <a:schemeClr val="bg1">
            <a:alpha val="90000"/>
          </a:schemeClr>
        </a:solidFill>
        <a:ln w="381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2"/>
              </a:solidFill>
            </a:rPr>
            <a:t>Employer </a:t>
          </a:r>
          <a:r>
            <a:rPr lang="en-US" sz="2800" kern="1200" dirty="0" smtClean="0">
              <a:solidFill>
                <a:schemeClr val="tx2"/>
              </a:solidFill>
            </a:rPr>
            <a:t>Matching Contribution</a:t>
          </a:r>
          <a:endParaRPr lang="en-US" sz="2800" kern="1200" dirty="0">
            <a:solidFill>
              <a:schemeClr val="tx2"/>
            </a:solidFill>
          </a:endParaRPr>
        </a:p>
        <a:p>
          <a:pPr marL="285750" lvl="1" indent="-285750" algn="l" defTabSz="1244600">
            <a:lnSpc>
              <a:spcPct val="90000"/>
            </a:lnSpc>
            <a:spcBef>
              <a:spcPct val="0"/>
            </a:spcBef>
            <a:spcAft>
              <a:spcPct val="15000"/>
            </a:spcAft>
            <a:buChar char="••"/>
          </a:pPr>
          <a:r>
            <a:rPr lang="en-US" sz="2800" kern="1200" dirty="0" smtClean="0">
              <a:solidFill>
                <a:schemeClr val="tx2"/>
              </a:solidFill>
            </a:rPr>
            <a:t>Employer Profit Sharing</a:t>
          </a:r>
          <a:endParaRPr lang="en-US" sz="2800" kern="1200" dirty="0">
            <a:solidFill>
              <a:schemeClr val="tx2"/>
            </a:solidFill>
          </a:endParaRPr>
        </a:p>
      </dsp:txBody>
      <dsp:txXfrm rot="-5400000">
        <a:off x="2340323" y="3510476"/>
        <a:ext cx="5362399" cy="1025828"/>
      </dsp:txXfrm>
    </dsp:sp>
    <dsp:sp modelId="{7401C622-D8B3-4914-9FCE-1A7325050FA5}">
      <dsp:nvSpPr>
        <dsp:cNvPr id="0" name=""/>
        <dsp:cNvSpPr/>
      </dsp:nvSpPr>
      <dsp:spPr>
        <a:xfrm>
          <a:off x="68504" y="3250112"/>
          <a:ext cx="2271818" cy="1546556"/>
        </a:xfrm>
        <a:prstGeom prst="roundRect">
          <a:avLst/>
        </a:prstGeom>
        <a:solidFill>
          <a:schemeClr val="accent1">
            <a:lumMod val="75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t" anchorCtr="0">
          <a:noAutofit/>
        </a:bodyPr>
        <a:lstStyle/>
        <a:p>
          <a:pPr lvl="0" algn="ctr" defTabSz="1422400">
            <a:lnSpc>
              <a:spcPct val="90000"/>
            </a:lnSpc>
            <a:spcBef>
              <a:spcPct val="0"/>
            </a:spcBef>
            <a:spcAft>
              <a:spcPct val="35000"/>
            </a:spcAft>
          </a:pPr>
          <a:r>
            <a:rPr lang="en-US" sz="3200" b="1" kern="1200" dirty="0">
              <a:solidFill>
                <a:schemeClr val="bg1"/>
              </a:solidFill>
            </a:rPr>
            <a:t>Employer</a:t>
          </a:r>
        </a:p>
      </dsp:txBody>
      <dsp:txXfrm>
        <a:off x="144001" y="3325609"/>
        <a:ext cx="2120824" cy="139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B083-5759-4AAE-90F6-7B78B7364FA4}">
      <dsp:nvSpPr>
        <dsp:cNvPr id="0" name=""/>
        <dsp:cNvSpPr/>
      </dsp:nvSpPr>
      <dsp:spPr>
        <a:xfrm rot="5400000">
          <a:off x="-246009" y="248963"/>
          <a:ext cx="1640061" cy="1148042"/>
        </a:xfrm>
        <a:prstGeom prst="chevron">
          <a:avLst/>
        </a:prstGeom>
        <a:solidFill>
          <a:schemeClr val="accent1">
            <a:hueOff val="0"/>
            <a:satOff val="0"/>
            <a:lumOff val="0"/>
            <a:alphaOff val="0"/>
          </a:schemeClr>
        </a:solidFill>
        <a:ln w="25400" cap="flat" cmpd="sng" algn="ctr">
          <a:solidFill>
            <a:srgbClr val="202C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accent1">
                  <a:lumMod val="25000"/>
                </a:schemeClr>
              </a:solidFill>
            </a:rPr>
            <a:t>Eligibility</a:t>
          </a:r>
        </a:p>
      </dsp:txBody>
      <dsp:txXfrm rot="-5400000">
        <a:off x="1" y="576974"/>
        <a:ext cx="1148042" cy="492019"/>
      </dsp:txXfrm>
    </dsp:sp>
    <dsp:sp modelId="{EEE147B5-8CDA-45F7-986B-6D4A66A7748A}">
      <dsp:nvSpPr>
        <dsp:cNvPr id="0" name=""/>
        <dsp:cNvSpPr/>
      </dsp:nvSpPr>
      <dsp:spPr>
        <a:xfrm rot="5400000">
          <a:off x="2149754" y="-998756"/>
          <a:ext cx="1066039" cy="3069462"/>
        </a:xfrm>
        <a:prstGeom prst="round2SameRect">
          <a:avLst/>
        </a:prstGeom>
        <a:solidFill>
          <a:schemeClr val="lt1">
            <a:alpha val="90000"/>
            <a:hueOff val="0"/>
            <a:satOff val="0"/>
            <a:lumOff val="0"/>
            <a:alphaOff val="0"/>
          </a:schemeClr>
        </a:solidFill>
        <a:ln w="25400" cap="flat" cmpd="sng" algn="ctr">
          <a:solidFill>
            <a:srgbClr val="202C68"/>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smtClean="0">
              <a:solidFill>
                <a:srgbClr val="202C68"/>
              </a:solidFill>
            </a:rPr>
            <a:t>Age 21+ with 1 Month Service</a:t>
          </a:r>
          <a:endParaRPr lang="en-US" sz="3100" kern="1200" dirty="0">
            <a:solidFill>
              <a:srgbClr val="202C68"/>
            </a:solidFill>
          </a:endParaRPr>
        </a:p>
      </dsp:txBody>
      <dsp:txXfrm rot="-5400000">
        <a:off x="1148043" y="54995"/>
        <a:ext cx="3017422" cy="961959"/>
      </dsp:txXfrm>
    </dsp:sp>
    <dsp:sp modelId="{5DD225E4-4D2F-4EA2-937A-5045D8C898CE}">
      <dsp:nvSpPr>
        <dsp:cNvPr id="0" name=""/>
        <dsp:cNvSpPr/>
      </dsp:nvSpPr>
      <dsp:spPr>
        <a:xfrm rot="5400000">
          <a:off x="-246009" y="1695468"/>
          <a:ext cx="1640061" cy="1148042"/>
        </a:xfrm>
        <a:prstGeom prst="chevron">
          <a:avLst/>
        </a:prstGeom>
        <a:solidFill>
          <a:schemeClr val="accent2"/>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50000"/>
                </a:schemeClr>
              </a:solidFill>
            </a:rPr>
            <a:t>Plan Entry</a:t>
          </a:r>
        </a:p>
      </dsp:txBody>
      <dsp:txXfrm rot="-5400000">
        <a:off x="1" y="2023479"/>
        <a:ext cx="1148042" cy="492019"/>
      </dsp:txXfrm>
    </dsp:sp>
    <dsp:sp modelId="{5E948E86-39A9-4923-904F-C181EF10543C}">
      <dsp:nvSpPr>
        <dsp:cNvPr id="0" name=""/>
        <dsp:cNvSpPr/>
      </dsp:nvSpPr>
      <dsp:spPr>
        <a:xfrm rot="5400000">
          <a:off x="2149754" y="447748"/>
          <a:ext cx="1066039" cy="3069462"/>
        </a:xfrm>
        <a:prstGeom prst="round2SameRect">
          <a:avLst/>
        </a:prstGeom>
        <a:solidFill>
          <a:schemeClr val="lt1">
            <a:alpha val="90000"/>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chemeClr val="bg2">
                  <a:lumMod val="50000"/>
                </a:schemeClr>
              </a:solidFill>
            </a:rPr>
            <a:t>Monthly</a:t>
          </a:r>
        </a:p>
      </dsp:txBody>
      <dsp:txXfrm rot="-5400000">
        <a:off x="1148043" y="1501499"/>
        <a:ext cx="3017422" cy="961959"/>
      </dsp:txXfrm>
    </dsp:sp>
    <dsp:sp modelId="{7F52CD34-F0CF-4AB7-B23B-E50A594EB920}">
      <dsp:nvSpPr>
        <dsp:cNvPr id="0" name=""/>
        <dsp:cNvSpPr/>
      </dsp:nvSpPr>
      <dsp:spPr>
        <a:xfrm rot="5400000">
          <a:off x="-246009" y="3134347"/>
          <a:ext cx="1640061" cy="1148042"/>
        </a:xfrm>
        <a:prstGeom prst="chevron">
          <a:avLst/>
        </a:prstGeom>
        <a:solidFill>
          <a:schemeClr val="accent5"/>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accent5">
                  <a:lumMod val="50000"/>
                </a:schemeClr>
              </a:solidFill>
            </a:rPr>
            <a:t>Enrollment</a:t>
          </a:r>
        </a:p>
      </dsp:txBody>
      <dsp:txXfrm rot="-5400000">
        <a:off x="1" y="3462358"/>
        <a:ext cx="1148042" cy="492019"/>
      </dsp:txXfrm>
    </dsp:sp>
    <dsp:sp modelId="{87A221A4-4313-4CB0-9694-A3080963ECE8}">
      <dsp:nvSpPr>
        <dsp:cNvPr id="0" name=""/>
        <dsp:cNvSpPr/>
      </dsp:nvSpPr>
      <dsp:spPr>
        <a:xfrm rot="5400000">
          <a:off x="2149754" y="1894253"/>
          <a:ext cx="1066039" cy="3069462"/>
        </a:xfrm>
        <a:prstGeom prst="round2SameRect">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chemeClr val="accent5">
                  <a:lumMod val="50000"/>
                </a:schemeClr>
              </a:solidFill>
            </a:rPr>
            <a:t>Online at u.bpas.com</a:t>
          </a:r>
        </a:p>
      </dsp:txBody>
      <dsp:txXfrm rot="-5400000">
        <a:off x="1148043" y="2948004"/>
        <a:ext cx="3017422" cy="961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85F2-1BB9-4590-A14D-B00B4EF05F86}">
      <dsp:nvSpPr>
        <dsp:cNvPr id="0" name=""/>
        <dsp:cNvSpPr/>
      </dsp:nvSpPr>
      <dsp:spPr>
        <a:xfrm>
          <a:off x="6168" y="862719"/>
          <a:ext cx="1329711" cy="70603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accent2">
                  <a:lumMod val="50000"/>
                </a:schemeClr>
              </a:solidFill>
            </a:rPr>
            <a:t>Stable </a:t>
          </a:r>
          <a:r>
            <a:rPr lang="en-US" sz="1400" kern="1200" dirty="0">
              <a:solidFill>
                <a:srgbClr val="668644"/>
              </a:solidFill>
            </a:rPr>
            <a:t>Value/Cash</a:t>
          </a:r>
          <a:r>
            <a:rPr lang="en-US" sz="1400" kern="1200" dirty="0">
              <a:solidFill>
                <a:schemeClr val="accent2">
                  <a:lumMod val="50000"/>
                </a:schemeClr>
              </a:solidFill>
            </a:rPr>
            <a:t> Reserves</a:t>
          </a:r>
        </a:p>
      </dsp:txBody>
      <dsp:txXfrm>
        <a:off x="26847" y="883398"/>
        <a:ext cx="1288353" cy="664675"/>
      </dsp:txXfrm>
    </dsp:sp>
    <dsp:sp modelId="{7FFEE440-7C25-4699-AD40-DD42DE9509DD}">
      <dsp:nvSpPr>
        <dsp:cNvPr id="0" name=""/>
        <dsp:cNvSpPr/>
      </dsp:nvSpPr>
      <dsp:spPr>
        <a:xfrm>
          <a:off x="1522039" y="862719"/>
          <a:ext cx="1329711" cy="70603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386FA4"/>
              </a:solidFill>
            </a:rPr>
            <a:t>Bonds</a:t>
          </a:r>
        </a:p>
      </dsp:txBody>
      <dsp:txXfrm>
        <a:off x="1542718" y="883398"/>
        <a:ext cx="1288353" cy="664675"/>
      </dsp:txXfrm>
    </dsp:sp>
    <dsp:sp modelId="{16AA6492-36FF-4EE8-A031-AD53B066D806}">
      <dsp:nvSpPr>
        <dsp:cNvPr id="0" name=""/>
        <dsp:cNvSpPr/>
      </dsp:nvSpPr>
      <dsp:spPr>
        <a:xfrm>
          <a:off x="3037910" y="862719"/>
          <a:ext cx="1329711" cy="706033"/>
        </a:xfrm>
        <a:prstGeom prst="roundRect">
          <a:avLst>
            <a:gd name="adj" fmla="val 10000"/>
          </a:avLst>
        </a:prstGeom>
        <a:solidFill>
          <a:schemeClr val="accent3">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3">
                  <a:lumMod val="25000"/>
                </a:schemeClr>
              </a:solidFill>
            </a:rPr>
            <a:t>Blended</a:t>
          </a:r>
        </a:p>
      </dsp:txBody>
      <dsp:txXfrm>
        <a:off x="3058589" y="883398"/>
        <a:ext cx="1288353" cy="664675"/>
      </dsp:txXfrm>
    </dsp:sp>
    <dsp:sp modelId="{03368851-964B-45DF-882E-BA443A1C3852}">
      <dsp:nvSpPr>
        <dsp:cNvPr id="0" name=""/>
        <dsp:cNvSpPr/>
      </dsp:nvSpPr>
      <dsp:spPr>
        <a:xfrm>
          <a:off x="4553781" y="862719"/>
          <a:ext cx="1329711" cy="706033"/>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4">
                  <a:lumMod val="50000"/>
                </a:schemeClr>
              </a:solidFill>
            </a:rPr>
            <a:t>Equity</a:t>
          </a:r>
          <a:endParaRPr lang="en-US" sz="1800" kern="1200" dirty="0"/>
        </a:p>
      </dsp:txBody>
      <dsp:txXfrm>
        <a:off x="4574460" y="883398"/>
        <a:ext cx="1288353" cy="664675"/>
      </dsp:txXfrm>
    </dsp:sp>
    <dsp:sp modelId="{540F562F-7CB8-4B07-974F-183136B801D4}">
      <dsp:nvSpPr>
        <dsp:cNvPr id="0" name=""/>
        <dsp:cNvSpPr/>
      </dsp:nvSpPr>
      <dsp:spPr>
        <a:xfrm>
          <a:off x="6069652" y="862719"/>
          <a:ext cx="1329711" cy="706033"/>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accent5">
                  <a:lumMod val="50000"/>
                </a:schemeClr>
              </a:solidFill>
            </a:rPr>
            <a:t>International</a:t>
          </a:r>
        </a:p>
      </dsp:txBody>
      <dsp:txXfrm>
        <a:off x="6090331" y="883398"/>
        <a:ext cx="1288353" cy="664675"/>
      </dsp:txXfrm>
    </dsp:sp>
    <dsp:sp modelId="{DA528A98-91C2-4660-87C7-9F071A65D076}">
      <dsp:nvSpPr>
        <dsp:cNvPr id="0" name=""/>
        <dsp:cNvSpPr/>
      </dsp:nvSpPr>
      <dsp:spPr>
        <a:xfrm>
          <a:off x="7585522" y="862719"/>
          <a:ext cx="1329711" cy="706033"/>
        </a:xfrm>
        <a:prstGeom prst="roundRect">
          <a:avLst>
            <a:gd name="adj" fmla="val 10000"/>
          </a:avLst>
        </a:prstGeom>
        <a:solidFill>
          <a:schemeClr val="tx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tx2"/>
              </a:solidFill>
            </a:rPr>
            <a:t>Sector/Specialty</a:t>
          </a:r>
        </a:p>
      </dsp:txBody>
      <dsp:txXfrm>
        <a:off x="7606201" y="883398"/>
        <a:ext cx="1288353" cy="664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BE22-ECCF-4B6F-AADD-682CF79A4F01}">
      <dsp:nvSpPr>
        <dsp:cNvPr id="0" name=""/>
        <dsp:cNvSpPr/>
      </dsp:nvSpPr>
      <dsp:spPr>
        <a:xfrm rot="16200000">
          <a:off x="991401" y="-991401"/>
          <a:ext cx="2249471" cy="4232275"/>
        </a:xfrm>
        <a:prstGeom prst="round1Rect">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accent6"/>
            </a:solidFill>
          </a:endParaRPr>
        </a:p>
      </dsp:txBody>
      <dsp:txXfrm rot="5400000">
        <a:off x="-1" y="1"/>
        <a:ext cx="4232275" cy="1687103"/>
      </dsp:txXfrm>
    </dsp:sp>
    <dsp:sp modelId="{685C3168-59E3-4953-9C42-557A4DB1C4E1}">
      <dsp:nvSpPr>
        <dsp:cNvPr id="0" name=""/>
        <dsp:cNvSpPr/>
      </dsp:nvSpPr>
      <dsp:spPr>
        <a:xfrm>
          <a:off x="4232275" y="0"/>
          <a:ext cx="4232275" cy="2249471"/>
        </a:xfrm>
        <a:prstGeom prst="round1Rect">
          <a:avLst/>
        </a:prstGeom>
        <a:solidFill>
          <a:schemeClr val="accent3">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kern="1200" dirty="0">
            <a:solidFill>
              <a:schemeClr val="accent6"/>
            </a:solidFill>
          </a:endParaRPr>
        </a:p>
      </dsp:txBody>
      <dsp:txXfrm>
        <a:off x="4232275" y="0"/>
        <a:ext cx="4232275" cy="1687103"/>
      </dsp:txXfrm>
    </dsp:sp>
    <dsp:sp modelId="{7C02133B-32FB-4E0A-ACBA-9F03098D2F3B}">
      <dsp:nvSpPr>
        <dsp:cNvPr id="0" name=""/>
        <dsp:cNvSpPr/>
      </dsp:nvSpPr>
      <dsp:spPr>
        <a:xfrm rot="10800000">
          <a:off x="0" y="2249471"/>
          <a:ext cx="4232275" cy="2249471"/>
        </a:xfrm>
        <a:prstGeom prst="round1Rect">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solidFill>
            </a:rPr>
            <a:t>                                                      </a:t>
          </a:r>
          <a:endParaRPr lang="en-US" sz="3200" kern="1200" dirty="0">
            <a:solidFill>
              <a:schemeClr val="accent6"/>
            </a:solidFill>
          </a:endParaRPr>
        </a:p>
      </dsp:txBody>
      <dsp:txXfrm rot="10800000">
        <a:off x="0" y="2811839"/>
        <a:ext cx="4232275" cy="1687103"/>
      </dsp:txXfrm>
    </dsp:sp>
    <dsp:sp modelId="{A7D048AB-DE3F-48B1-A40F-F4BC0658AB36}">
      <dsp:nvSpPr>
        <dsp:cNvPr id="0" name=""/>
        <dsp:cNvSpPr/>
      </dsp:nvSpPr>
      <dsp:spPr>
        <a:xfrm rot="5400000">
          <a:off x="5223676" y="1258069"/>
          <a:ext cx="2249471" cy="4232275"/>
        </a:xfrm>
        <a:prstGeom prst="round1Rect">
          <a:avLst/>
        </a:prstGeom>
        <a:solidFill>
          <a:schemeClr val="accent5">
            <a:lumMod val="9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accent6"/>
              </a:solidFill>
            </a:rPr>
            <a:t>                                                   </a:t>
          </a:r>
          <a:endParaRPr lang="en-US" sz="3200" kern="1200" dirty="0">
            <a:solidFill>
              <a:schemeClr val="accent6"/>
            </a:solidFill>
          </a:endParaRPr>
        </a:p>
      </dsp:txBody>
      <dsp:txXfrm rot="-5400000">
        <a:off x="4232274" y="2811839"/>
        <a:ext cx="4232275" cy="1687103"/>
      </dsp:txXfrm>
    </dsp:sp>
    <dsp:sp modelId="{E7A19AF0-E52E-4FFB-AC81-9C11BFE6B17A}">
      <dsp:nvSpPr>
        <dsp:cNvPr id="0" name=""/>
        <dsp:cNvSpPr/>
      </dsp:nvSpPr>
      <dsp:spPr>
        <a:xfrm>
          <a:off x="2962592" y="1687103"/>
          <a:ext cx="2539365" cy="1124735"/>
        </a:xfrm>
        <a:prstGeom prst="roundRect">
          <a:avLst/>
        </a:prstGeom>
        <a:solidFill>
          <a:schemeClr val="accent6"/>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rPr>
            <a:t>Distributions</a:t>
          </a:r>
          <a:endParaRPr lang="en-US" sz="3200" b="1" kern="1200" dirty="0">
            <a:solidFill>
              <a:schemeClr val="tx2"/>
            </a:solidFill>
          </a:endParaRPr>
        </a:p>
      </dsp:txBody>
      <dsp:txXfrm>
        <a:off x="3017497" y="1742008"/>
        <a:ext cx="2429555" cy="1014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0.16667</cdr:x>
      <cdr:y>0.07639</cdr:y>
    </cdr:from>
    <cdr:to>
      <cdr:x>0.32402</cdr:x>
      <cdr:y>0.23543</cdr:y>
    </cdr:to>
    <cdr:sp macro="" textlink="">
      <cdr:nvSpPr>
        <cdr:cNvPr id="2" name="TextBox 16"/>
        <cdr:cNvSpPr txBox="1"/>
      </cdr:nvSpPr>
      <cdr:spPr>
        <a:xfrm xmlns:a="http://schemas.openxmlformats.org/drawingml/2006/main">
          <a:off x="1653307" y="310446"/>
          <a:ext cx="1560945"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a:lstStyle>
        <a:p xmlns:a="http://schemas.openxmlformats.org/drawingml/2006/main">
          <a:pPr algn="ctr"/>
          <a:r>
            <a:rPr lang="en-US" sz="1800" dirty="0" smtClean="0"/>
            <a:t>Short-Term</a:t>
          </a:r>
          <a:endParaRPr lang="en-US" sz="1800" dirty="0"/>
        </a:p>
        <a:p xmlns:a="http://schemas.openxmlformats.org/drawingml/2006/main">
          <a:pPr algn="ctr"/>
          <a:r>
            <a:rPr lang="en-US" sz="1800" dirty="0"/>
            <a:t>Bond</a:t>
          </a:r>
        </a:p>
      </cdr:txBody>
    </cdr:sp>
  </cdr:relSizeAnchor>
  <cdr:relSizeAnchor xmlns:cdr="http://schemas.openxmlformats.org/drawingml/2006/chartDrawing">
    <cdr:from>
      <cdr:x>0.30505</cdr:x>
      <cdr:y>0.04788</cdr:y>
    </cdr:from>
    <cdr:to>
      <cdr:x>0.43028</cdr:x>
      <cdr:y>0.20692</cdr:y>
    </cdr:to>
    <cdr:sp macro="" textlink="">
      <cdr:nvSpPr>
        <cdr:cNvPr id="3" name="TextBox 16"/>
        <cdr:cNvSpPr txBox="1"/>
      </cdr:nvSpPr>
      <cdr:spPr>
        <a:xfrm xmlns:a="http://schemas.openxmlformats.org/drawingml/2006/main">
          <a:off x="3026066" y="194590"/>
          <a:ext cx="124228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b="1" kern="1200">
              <a:solidFill>
                <a:srgbClr val="081D58"/>
              </a:solidFill>
              <a:latin typeface="Calibri" pitchFamily="34" charset="0"/>
              <a:ea typeface="+mn-ea"/>
              <a:cs typeface="+mn-cs"/>
            </a:defRPr>
          </a:lvl1pPr>
          <a:lvl2pPr marL="457200" algn="l" rtl="0" eaLnBrk="0" fontAlgn="base" hangingPunct="0">
            <a:spcBef>
              <a:spcPct val="0"/>
            </a:spcBef>
            <a:spcAft>
              <a:spcPct val="0"/>
            </a:spcAft>
            <a:defRPr b="1" kern="1200">
              <a:solidFill>
                <a:srgbClr val="081D58"/>
              </a:solidFill>
              <a:latin typeface="Calibri" pitchFamily="34" charset="0"/>
              <a:ea typeface="+mn-ea"/>
              <a:cs typeface="+mn-cs"/>
            </a:defRPr>
          </a:lvl2pPr>
          <a:lvl3pPr marL="914400" algn="l" rtl="0" eaLnBrk="0" fontAlgn="base" hangingPunct="0">
            <a:spcBef>
              <a:spcPct val="0"/>
            </a:spcBef>
            <a:spcAft>
              <a:spcPct val="0"/>
            </a:spcAft>
            <a:defRPr b="1" kern="1200">
              <a:solidFill>
                <a:srgbClr val="081D58"/>
              </a:solidFill>
              <a:latin typeface="Calibri" pitchFamily="34" charset="0"/>
              <a:ea typeface="+mn-ea"/>
              <a:cs typeface="+mn-cs"/>
            </a:defRPr>
          </a:lvl3pPr>
          <a:lvl4pPr marL="1371600" algn="l" rtl="0" eaLnBrk="0" fontAlgn="base" hangingPunct="0">
            <a:spcBef>
              <a:spcPct val="0"/>
            </a:spcBef>
            <a:spcAft>
              <a:spcPct val="0"/>
            </a:spcAft>
            <a:defRPr b="1" kern="1200">
              <a:solidFill>
                <a:srgbClr val="081D58"/>
              </a:solidFill>
              <a:latin typeface="Calibri" pitchFamily="34" charset="0"/>
              <a:ea typeface="+mn-ea"/>
              <a:cs typeface="+mn-cs"/>
            </a:defRPr>
          </a:lvl4pPr>
          <a:lvl5pPr marL="1828800" algn="l" rtl="0" eaLnBrk="0" fontAlgn="base" hangingPunct="0">
            <a:spcBef>
              <a:spcPct val="0"/>
            </a:spcBef>
            <a:spcAft>
              <a:spcPct val="0"/>
            </a:spcAft>
            <a:defRPr b="1" kern="1200">
              <a:solidFill>
                <a:srgbClr val="081D58"/>
              </a:solidFill>
              <a:latin typeface="Calibri" pitchFamily="34" charset="0"/>
              <a:ea typeface="+mn-ea"/>
              <a:cs typeface="+mn-cs"/>
            </a:defRPr>
          </a:lvl5pPr>
          <a:lvl6pPr marL="2286000" algn="l" defTabSz="914400" rtl="0" eaLnBrk="1" latinLnBrk="0" hangingPunct="1">
            <a:defRPr b="1" kern="1200">
              <a:solidFill>
                <a:srgbClr val="081D58"/>
              </a:solidFill>
              <a:latin typeface="Calibri" pitchFamily="34" charset="0"/>
              <a:ea typeface="+mn-ea"/>
              <a:cs typeface="+mn-cs"/>
            </a:defRPr>
          </a:lvl6pPr>
          <a:lvl7pPr marL="2743200" algn="l" defTabSz="914400" rtl="0" eaLnBrk="1" latinLnBrk="0" hangingPunct="1">
            <a:defRPr b="1" kern="1200">
              <a:solidFill>
                <a:srgbClr val="081D58"/>
              </a:solidFill>
              <a:latin typeface="Calibri" pitchFamily="34" charset="0"/>
              <a:ea typeface="+mn-ea"/>
              <a:cs typeface="+mn-cs"/>
            </a:defRPr>
          </a:lvl7pPr>
          <a:lvl8pPr marL="3200400" algn="l" defTabSz="914400" rtl="0" eaLnBrk="1" latinLnBrk="0" hangingPunct="1">
            <a:defRPr b="1" kern="1200">
              <a:solidFill>
                <a:srgbClr val="081D58"/>
              </a:solidFill>
              <a:latin typeface="Calibri" pitchFamily="34" charset="0"/>
              <a:ea typeface="+mn-ea"/>
              <a:cs typeface="+mn-cs"/>
            </a:defRPr>
          </a:lvl8pPr>
          <a:lvl9pPr marL="3657600" algn="l" defTabSz="914400" rtl="0" eaLnBrk="1" latinLnBrk="0" hangingPunct="1">
            <a:defRPr b="1" kern="1200">
              <a:solidFill>
                <a:srgbClr val="081D58"/>
              </a:solidFill>
              <a:latin typeface="Calibri" pitchFamily="34" charset="0"/>
              <a:ea typeface="+mn-ea"/>
              <a:cs typeface="+mn-cs"/>
            </a:defRPr>
          </a:lvl9pPr>
        </a:lstStyle>
        <a:p xmlns:a="http://schemas.openxmlformats.org/drawingml/2006/main">
          <a:pPr algn="ctr"/>
          <a:r>
            <a:rPr lang="en-US" sz="1800" dirty="0" smtClean="0"/>
            <a:t>Long-Term</a:t>
          </a:r>
          <a:endParaRPr lang="en-US" sz="1800" dirty="0"/>
        </a:p>
        <a:p xmlns:a="http://schemas.openxmlformats.org/drawingml/2006/main">
          <a:pPr algn="ctr"/>
          <a:r>
            <a:rPr lang="en-US" sz="1800" dirty="0"/>
            <a:t>Bond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64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defTabSz="995600">
              <a:defRPr sz="1000" b="0" i="1">
                <a:latin typeface="Arial" pitchFamily="34" charset="0"/>
              </a:defRPr>
            </a:lvl1pPr>
          </a:lstStyle>
          <a:p>
            <a:pPr>
              <a:defRPr/>
            </a:pPr>
            <a:endParaRPr lang="en-US" altLang="en-US" dirty="0"/>
          </a:p>
        </p:txBody>
      </p:sp>
      <p:sp>
        <p:nvSpPr>
          <p:cNvPr id="3075" name="Rectangle 3"/>
          <p:cNvSpPr>
            <a:spLocks noGrp="1" noChangeArrowheads="1"/>
          </p:cNvSpPr>
          <p:nvPr>
            <p:ph type="dt" sz="quarter" idx="1"/>
          </p:nvPr>
        </p:nvSpPr>
        <p:spPr bwMode="auto">
          <a:xfrm>
            <a:off x="4146276" y="-164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algn="r" defTabSz="995600">
              <a:defRPr sz="1000" b="0" i="1">
                <a:latin typeface="Arial" pitchFamily="34" charset="0"/>
              </a:defRPr>
            </a:lvl1pPr>
          </a:lstStyle>
          <a:p>
            <a:pPr>
              <a:defRPr/>
            </a:pPr>
            <a:endParaRPr lang="en-US" altLang="en-US" dirty="0"/>
          </a:p>
        </p:txBody>
      </p:sp>
      <p:sp>
        <p:nvSpPr>
          <p:cNvPr id="3076" name="Rectangle 4"/>
          <p:cNvSpPr>
            <a:spLocks noGrp="1" noChangeArrowheads="1"/>
          </p:cNvSpPr>
          <p:nvPr>
            <p:ph type="ftr" sz="quarter" idx="2"/>
          </p:nvPr>
        </p:nvSpPr>
        <p:spPr bwMode="auto">
          <a:xfrm>
            <a:off x="1" y="9120815"/>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defTabSz="995600">
              <a:defRPr sz="1000" b="0" i="1">
                <a:latin typeface="Arial" pitchFamily="34" charset="0"/>
              </a:defRPr>
            </a:lvl1pPr>
          </a:lstStyle>
          <a:p>
            <a:pPr>
              <a:defRPr/>
            </a:pPr>
            <a:endParaRPr lang="en-US" altLang="en-US" dirty="0"/>
          </a:p>
        </p:txBody>
      </p:sp>
      <p:sp>
        <p:nvSpPr>
          <p:cNvPr id="3077" name="Rectangle 5"/>
          <p:cNvSpPr>
            <a:spLocks noGrp="1" noChangeArrowheads="1"/>
          </p:cNvSpPr>
          <p:nvPr>
            <p:ph type="sldNum" sz="quarter" idx="3"/>
          </p:nvPr>
        </p:nvSpPr>
        <p:spPr bwMode="auto">
          <a:xfrm>
            <a:off x="4146276" y="9120815"/>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algn="r" defTabSz="995600">
              <a:defRPr sz="1000" b="0" i="1">
                <a:latin typeface="Arial" pitchFamily="34" charset="0"/>
              </a:defRPr>
            </a:lvl1pPr>
          </a:lstStyle>
          <a:p>
            <a:pPr>
              <a:defRPr/>
            </a:pPr>
            <a:fld id="{83D2FD5A-D68E-4C2F-995C-CD31AD692750}" type="slidenum">
              <a:rPr lang="en-US" altLang="en-US"/>
              <a:pPr>
                <a:defRPr/>
              </a:pPr>
              <a:t>‹#›</a:t>
            </a:fld>
            <a:endParaRPr lang="en-US" altLang="en-US" dirty="0"/>
          </a:p>
        </p:txBody>
      </p:sp>
      <p:sp>
        <p:nvSpPr>
          <p:cNvPr id="3078" name="Rectangle 6"/>
          <p:cNvSpPr>
            <a:spLocks noChangeArrowheads="1"/>
          </p:cNvSpPr>
          <p:nvPr/>
        </p:nvSpPr>
        <p:spPr bwMode="auto">
          <a:xfrm>
            <a:off x="3243706" y="9145406"/>
            <a:ext cx="822823" cy="2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32" tIns="44966" rIns="89932" bIns="44966">
            <a:spAutoFit/>
          </a:bodyPr>
          <a:lstStyle>
            <a:lvl1pPr defTabSz="850900">
              <a:defRPr sz="2400">
                <a:solidFill>
                  <a:schemeClr val="tx1"/>
                </a:solidFill>
                <a:latin typeface="Times New Roman" pitchFamily="18" charset="0"/>
              </a:defRPr>
            </a:lvl1pPr>
            <a:lvl2pPr marL="420688" defTabSz="850900">
              <a:defRPr sz="2400">
                <a:solidFill>
                  <a:schemeClr val="tx1"/>
                </a:solidFill>
                <a:latin typeface="Times New Roman" pitchFamily="18" charset="0"/>
              </a:defRPr>
            </a:lvl2pPr>
            <a:lvl3pPr marL="835025" defTabSz="850900">
              <a:defRPr sz="2400">
                <a:solidFill>
                  <a:schemeClr val="tx1"/>
                </a:solidFill>
                <a:latin typeface="Times New Roman" pitchFamily="18" charset="0"/>
              </a:defRPr>
            </a:lvl3pPr>
            <a:lvl4pPr marL="1254125" defTabSz="850900">
              <a:defRPr sz="2400">
                <a:solidFill>
                  <a:schemeClr val="tx1"/>
                </a:solidFill>
                <a:latin typeface="Times New Roman" pitchFamily="18" charset="0"/>
              </a:defRPr>
            </a:lvl4pPr>
            <a:lvl5pPr marL="1668463" defTabSz="850900">
              <a:defRPr sz="2400">
                <a:solidFill>
                  <a:schemeClr val="tx1"/>
                </a:solidFill>
                <a:latin typeface="Times New Roman" pitchFamily="18" charset="0"/>
              </a:defRPr>
            </a:lvl5pPr>
            <a:lvl6pPr marL="2125663" defTabSz="850900" eaLnBrk="0" fontAlgn="base" hangingPunct="0">
              <a:spcBef>
                <a:spcPct val="0"/>
              </a:spcBef>
              <a:spcAft>
                <a:spcPct val="0"/>
              </a:spcAft>
              <a:defRPr sz="2400">
                <a:solidFill>
                  <a:schemeClr val="tx1"/>
                </a:solidFill>
                <a:latin typeface="Times New Roman" pitchFamily="18" charset="0"/>
              </a:defRPr>
            </a:lvl6pPr>
            <a:lvl7pPr marL="2582863" defTabSz="850900" eaLnBrk="0" fontAlgn="base" hangingPunct="0">
              <a:spcBef>
                <a:spcPct val="0"/>
              </a:spcBef>
              <a:spcAft>
                <a:spcPct val="0"/>
              </a:spcAft>
              <a:defRPr sz="2400">
                <a:solidFill>
                  <a:schemeClr val="tx1"/>
                </a:solidFill>
                <a:latin typeface="Times New Roman" pitchFamily="18" charset="0"/>
              </a:defRPr>
            </a:lvl7pPr>
            <a:lvl8pPr marL="3040063" defTabSz="850900" eaLnBrk="0" fontAlgn="base" hangingPunct="0">
              <a:spcBef>
                <a:spcPct val="0"/>
              </a:spcBef>
              <a:spcAft>
                <a:spcPct val="0"/>
              </a:spcAft>
              <a:defRPr sz="2400">
                <a:solidFill>
                  <a:schemeClr val="tx1"/>
                </a:solidFill>
                <a:latin typeface="Times New Roman" pitchFamily="18" charset="0"/>
              </a:defRPr>
            </a:lvl8pPr>
            <a:lvl9pPr marL="3497263" defTabSz="8509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300" b="0" dirty="0">
                <a:latin typeface="Arial" pitchFamily="34" charset="0"/>
              </a:rPr>
              <a:t>Page </a:t>
            </a:r>
            <a:fld id="{FECCCF6B-96D5-4D4F-8515-BFBDDB868421}" type="slidenum">
              <a:rPr lang="en-US" altLang="en-US" sz="1300" b="0">
                <a:latin typeface="Arial" pitchFamily="34" charset="0"/>
              </a:rPr>
              <a:pPr algn="ctr">
                <a:lnSpc>
                  <a:spcPct val="90000"/>
                </a:lnSpc>
                <a:defRPr/>
              </a:pPr>
              <a:t>‹#›</a:t>
            </a:fld>
            <a:endParaRPr lang="en-US" altLang="en-US" sz="1300" b="0" dirty="0">
              <a:latin typeface="Arial" pitchFamily="34" charset="0"/>
            </a:endParaRPr>
          </a:p>
        </p:txBody>
      </p:sp>
    </p:spTree>
    <p:extLst>
      <p:ext uri="{BB962C8B-B14F-4D97-AF65-F5344CB8AC3E}">
        <p14:creationId xmlns:p14="http://schemas.microsoft.com/office/powerpoint/2010/main" val="334206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640"/>
            <a:ext cx="3168927"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defTabSz="995600">
              <a:defRPr sz="1000" b="0" i="1">
                <a:solidFill>
                  <a:schemeClr val="tx1"/>
                </a:solidFill>
                <a:latin typeface="Times New Roman" pitchFamily="18" charset="0"/>
              </a:defRPr>
            </a:lvl1pPr>
          </a:lstStyle>
          <a:p>
            <a:pPr>
              <a:defRPr/>
            </a:pPr>
            <a:endParaRPr lang="en-US" altLang="en-US" dirty="0"/>
          </a:p>
        </p:txBody>
      </p:sp>
      <p:sp>
        <p:nvSpPr>
          <p:cNvPr id="2051" name="Rectangle 3"/>
          <p:cNvSpPr>
            <a:spLocks noGrp="1" noChangeArrowheads="1"/>
          </p:cNvSpPr>
          <p:nvPr>
            <p:ph type="dt" idx="1"/>
          </p:nvPr>
        </p:nvSpPr>
        <p:spPr bwMode="auto">
          <a:xfrm>
            <a:off x="4146276" y="-1640"/>
            <a:ext cx="3168926"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t" anchorCtr="0" compatLnSpc="1">
            <a:prstTxWarp prst="textNoShape">
              <a:avLst/>
            </a:prstTxWarp>
          </a:bodyPr>
          <a:lstStyle>
            <a:lvl1pPr algn="r" defTabSz="995600">
              <a:defRPr sz="1000" b="0" i="1">
                <a:solidFill>
                  <a:schemeClr val="tx1"/>
                </a:solidFill>
                <a:latin typeface="Times New Roman" pitchFamily="18" charset="0"/>
              </a:defRPr>
            </a:lvl1pPr>
          </a:lstStyle>
          <a:p>
            <a:pPr>
              <a:defRPr/>
            </a:pPr>
            <a:endParaRPr lang="en-US" altLang="en-US" dirty="0"/>
          </a:p>
        </p:txBody>
      </p:sp>
      <p:sp>
        <p:nvSpPr>
          <p:cNvPr id="2052" name="Rectangle 4"/>
          <p:cNvSpPr>
            <a:spLocks noGrp="1" noChangeArrowheads="1"/>
          </p:cNvSpPr>
          <p:nvPr>
            <p:ph type="ftr" sz="quarter" idx="4"/>
          </p:nvPr>
        </p:nvSpPr>
        <p:spPr bwMode="auto">
          <a:xfrm>
            <a:off x="1" y="9120815"/>
            <a:ext cx="3168927"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defTabSz="995600">
              <a:defRPr sz="1000" b="0" i="1">
                <a:solidFill>
                  <a:schemeClr val="tx1"/>
                </a:solidFill>
                <a:latin typeface="Times New Roman" pitchFamily="18" charset="0"/>
              </a:defRPr>
            </a:lvl1pPr>
          </a:lstStyle>
          <a:p>
            <a:pPr>
              <a:defRPr/>
            </a:pPr>
            <a:endParaRPr lang="en-US" altLang="en-US" dirty="0"/>
          </a:p>
        </p:txBody>
      </p:sp>
      <p:sp>
        <p:nvSpPr>
          <p:cNvPr id="2053" name="Rectangle 5"/>
          <p:cNvSpPr>
            <a:spLocks noGrp="1" noChangeArrowheads="1"/>
          </p:cNvSpPr>
          <p:nvPr>
            <p:ph type="sldNum" sz="quarter" idx="5"/>
          </p:nvPr>
        </p:nvSpPr>
        <p:spPr bwMode="auto">
          <a:xfrm>
            <a:off x="4146276" y="9120815"/>
            <a:ext cx="3168926"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85" tIns="0" rIns="19985" bIns="0" numCol="1" anchor="b" anchorCtr="0" compatLnSpc="1">
            <a:prstTxWarp prst="textNoShape">
              <a:avLst/>
            </a:prstTxWarp>
          </a:bodyPr>
          <a:lstStyle>
            <a:lvl1pPr algn="r" defTabSz="995600">
              <a:defRPr sz="1000" b="0" i="1">
                <a:solidFill>
                  <a:schemeClr val="tx1"/>
                </a:solidFill>
                <a:latin typeface="Times New Roman" pitchFamily="18" charset="0"/>
              </a:defRPr>
            </a:lvl1pPr>
          </a:lstStyle>
          <a:p>
            <a:pPr>
              <a:defRPr/>
            </a:pPr>
            <a:fld id="{511B9EAA-DA56-45C0-87B3-24F9173FC10E}" type="slidenum">
              <a:rPr lang="en-US" altLang="en-US"/>
              <a:pPr>
                <a:defRPr/>
              </a:pPr>
              <a:t>‹#›</a:t>
            </a:fld>
            <a:endParaRPr lang="en-US" altLang="en-US" dirty="0"/>
          </a:p>
        </p:txBody>
      </p:sp>
      <p:sp>
        <p:nvSpPr>
          <p:cNvPr id="2054" name="Rectangle 6"/>
          <p:cNvSpPr>
            <a:spLocks noChangeArrowheads="1"/>
          </p:cNvSpPr>
          <p:nvPr/>
        </p:nvSpPr>
        <p:spPr bwMode="auto">
          <a:xfrm>
            <a:off x="3243706" y="9145406"/>
            <a:ext cx="822823" cy="27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932" tIns="44966" rIns="89932" bIns="44966">
            <a:spAutoFit/>
          </a:bodyPr>
          <a:lstStyle>
            <a:lvl1pPr defTabSz="850900">
              <a:defRPr sz="2400">
                <a:solidFill>
                  <a:schemeClr val="tx1"/>
                </a:solidFill>
                <a:latin typeface="Times New Roman" pitchFamily="18" charset="0"/>
              </a:defRPr>
            </a:lvl1pPr>
            <a:lvl2pPr marL="420688" defTabSz="850900">
              <a:defRPr sz="2400">
                <a:solidFill>
                  <a:schemeClr val="tx1"/>
                </a:solidFill>
                <a:latin typeface="Times New Roman" pitchFamily="18" charset="0"/>
              </a:defRPr>
            </a:lvl2pPr>
            <a:lvl3pPr marL="835025" defTabSz="850900">
              <a:defRPr sz="2400">
                <a:solidFill>
                  <a:schemeClr val="tx1"/>
                </a:solidFill>
                <a:latin typeface="Times New Roman" pitchFamily="18" charset="0"/>
              </a:defRPr>
            </a:lvl3pPr>
            <a:lvl4pPr marL="1254125" defTabSz="850900">
              <a:defRPr sz="2400">
                <a:solidFill>
                  <a:schemeClr val="tx1"/>
                </a:solidFill>
                <a:latin typeface="Times New Roman" pitchFamily="18" charset="0"/>
              </a:defRPr>
            </a:lvl4pPr>
            <a:lvl5pPr marL="1668463" defTabSz="850900">
              <a:defRPr sz="2400">
                <a:solidFill>
                  <a:schemeClr val="tx1"/>
                </a:solidFill>
                <a:latin typeface="Times New Roman" pitchFamily="18" charset="0"/>
              </a:defRPr>
            </a:lvl5pPr>
            <a:lvl6pPr marL="2125663" defTabSz="850900" eaLnBrk="0" fontAlgn="base" hangingPunct="0">
              <a:spcBef>
                <a:spcPct val="0"/>
              </a:spcBef>
              <a:spcAft>
                <a:spcPct val="0"/>
              </a:spcAft>
              <a:defRPr sz="2400">
                <a:solidFill>
                  <a:schemeClr val="tx1"/>
                </a:solidFill>
                <a:latin typeface="Times New Roman" pitchFamily="18" charset="0"/>
              </a:defRPr>
            </a:lvl6pPr>
            <a:lvl7pPr marL="2582863" defTabSz="850900" eaLnBrk="0" fontAlgn="base" hangingPunct="0">
              <a:spcBef>
                <a:spcPct val="0"/>
              </a:spcBef>
              <a:spcAft>
                <a:spcPct val="0"/>
              </a:spcAft>
              <a:defRPr sz="2400">
                <a:solidFill>
                  <a:schemeClr val="tx1"/>
                </a:solidFill>
                <a:latin typeface="Times New Roman" pitchFamily="18" charset="0"/>
              </a:defRPr>
            </a:lvl7pPr>
            <a:lvl8pPr marL="3040063" defTabSz="850900" eaLnBrk="0" fontAlgn="base" hangingPunct="0">
              <a:spcBef>
                <a:spcPct val="0"/>
              </a:spcBef>
              <a:spcAft>
                <a:spcPct val="0"/>
              </a:spcAft>
              <a:defRPr sz="2400">
                <a:solidFill>
                  <a:schemeClr val="tx1"/>
                </a:solidFill>
                <a:latin typeface="Times New Roman" pitchFamily="18" charset="0"/>
              </a:defRPr>
            </a:lvl8pPr>
            <a:lvl9pPr marL="3497263" defTabSz="8509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300" b="0" dirty="0">
                <a:latin typeface="Arial" pitchFamily="34" charset="0"/>
              </a:rPr>
              <a:t>Page </a:t>
            </a:r>
            <a:fld id="{C7CA6474-A503-4AED-80E7-9206FC20F7E3}" type="slidenum">
              <a:rPr lang="en-US" altLang="en-US" sz="1300" b="0" smtClean="0">
                <a:latin typeface="Arial" pitchFamily="34" charset="0"/>
              </a:rPr>
              <a:pPr algn="ctr">
                <a:lnSpc>
                  <a:spcPct val="90000"/>
                </a:lnSpc>
                <a:defRPr/>
              </a:pPr>
              <a:t>‹#›</a:t>
            </a:fld>
            <a:endParaRPr lang="en-US" altLang="en-US" sz="1300" b="0" dirty="0">
              <a:latin typeface="Arial" pitchFamily="34" charset="0"/>
            </a:endParaRPr>
          </a:p>
        </p:txBody>
      </p:sp>
      <p:sp>
        <p:nvSpPr>
          <p:cNvPr id="51207" name="Rectangle 7"/>
          <p:cNvSpPr>
            <a:spLocks noGrp="1" noRot="1" noChangeAspect="1" noChangeArrowheads="1" noTextEdit="1"/>
          </p:cNvSpPr>
          <p:nvPr>
            <p:ph type="sldImg" idx="2"/>
          </p:nvPr>
        </p:nvSpPr>
        <p:spPr bwMode="auto">
          <a:xfrm>
            <a:off x="1266825" y="727075"/>
            <a:ext cx="4783138" cy="35861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Grp="1" noChangeArrowheads="1"/>
          </p:cNvSpPr>
          <p:nvPr>
            <p:ph type="body" sz="quarter" idx="3"/>
          </p:nvPr>
        </p:nvSpPr>
        <p:spPr bwMode="auto">
          <a:xfrm>
            <a:off x="975693" y="4554667"/>
            <a:ext cx="5363818" cy="4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30" tIns="44966" rIns="94930" bIns="44966" numCol="1" anchor="t" anchorCtr="0" compatLnSpc="1">
            <a:prstTxWarp prst="textNoShape">
              <a:avLst/>
            </a:prstTxWarp>
          </a:bodyPr>
          <a:lstStyle/>
          <a:p>
            <a:pPr lvl="0"/>
            <a:r>
              <a:rPr lang="en-US" altLang="en-US" noProof="0"/>
              <a:t>Body Text</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extLst>
      <p:ext uri="{BB962C8B-B14F-4D97-AF65-F5344CB8AC3E}">
        <p14:creationId xmlns:p14="http://schemas.microsoft.com/office/powerpoint/2010/main" val="3905742900"/>
      </p:ext>
    </p:extLst>
  </p:cSld>
  <p:clrMap bg1="lt1" tx1="dk1" bg2="lt2" tx2="dk2" accent1="accent1" accent2="accent2" accent3="accent3" accent4="accent4" accent5="accent5" accent6="accent6" hlink="hlink" folHlink="folHlink"/>
  <p:notesStyle>
    <a:lvl1pPr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3656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87471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12863"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755775" algn="l" defTabSz="892175"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a:t>
            </a:fld>
            <a:endParaRPr lang="en-US" altLang="en-US" dirty="0"/>
          </a:p>
        </p:txBody>
      </p:sp>
    </p:spTree>
    <p:extLst>
      <p:ext uri="{BB962C8B-B14F-4D97-AF65-F5344CB8AC3E}">
        <p14:creationId xmlns:p14="http://schemas.microsoft.com/office/powerpoint/2010/main" val="2142734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retirement accounts can function much</a:t>
            </a:r>
            <a:r>
              <a:rPr lang="en-US" baseline="0" dirty="0" smtClean="0"/>
              <a:t> in the same way. We aren’t going to be able to double our money each day, like the penny, but if you look over time, you will see the same effect with retirement. At first, the growth in the account seems very modest, maybe even non-existent. However, over time, as your investments grow and compound on one another, the effect become more impactful. You can see that at about age 49, half the value is investment growth. By age 65, the investment growth is almost 3 times what you have actually contributed over the years.</a:t>
            </a:r>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11</a:t>
            </a:fld>
            <a:endParaRPr lang="en-US" altLang="en-US" dirty="0"/>
          </a:p>
        </p:txBody>
      </p:sp>
    </p:spTree>
    <p:extLst>
      <p:ext uri="{BB962C8B-B14F-4D97-AF65-F5344CB8AC3E}">
        <p14:creationId xmlns:p14="http://schemas.microsoft.com/office/powerpoint/2010/main" val="127383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12</a:t>
            </a:fld>
            <a:endParaRPr lang="en-US" altLang="en-US" dirty="0"/>
          </a:p>
        </p:txBody>
      </p:sp>
    </p:spTree>
    <p:extLst>
      <p:ext uri="{BB962C8B-B14F-4D97-AF65-F5344CB8AC3E}">
        <p14:creationId xmlns:p14="http://schemas.microsoft.com/office/powerpoint/2010/main" val="291129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Stock Icon</a:t>
            </a:r>
            <a:r>
              <a:rPr lang="en-US" baseline="0" dirty="0" smtClean="0"/>
              <a:t> – Ownership of a company</a:t>
            </a:r>
          </a:p>
          <a:p>
            <a:r>
              <a:rPr lang="en-US" baseline="0" dirty="0" smtClean="0"/>
              <a:t>Bond Icon – Issued typically by a government typically, but also companies</a:t>
            </a:r>
          </a:p>
          <a:p>
            <a:r>
              <a:rPr lang="en-US" baseline="0" dirty="0" smtClean="0"/>
              <a:t>Fixed Income – Broader category (bonds, stable value, money market)</a:t>
            </a:r>
          </a:p>
          <a:p>
            <a:r>
              <a:rPr lang="en-US" baseline="0" dirty="0" smtClean="0"/>
              <a:t>Fund – Investment into multiple companies or bonds to spread out risk.</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20</a:t>
            </a:fld>
            <a:endParaRPr lang="en-US" altLang="en-US" dirty="0"/>
          </a:p>
        </p:txBody>
      </p:sp>
    </p:spTree>
    <p:extLst>
      <p:ext uri="{BB962C8B-B14F-4D97-AF65-F5344CB8AC3E}">
        <p14:creationId xmlns:p14="http://schemas.microsoft.com/office/powerpoint/2010/main" val="243184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Highlighting</a:t>
            </a:r>
            <a:r>
              <a:rPr lang="en-US" baseline="0" dirty="0" smtClean="0"/>
              <a:t> differences between creating your own asset allocation vs. choosing a target date or balanced fund.</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21</a:t>
            </a:fld>
            <a:endParaRPr lang="en-US" altLang="en-US" dirty="0"/>
          </a:p>
        </p:txBody>
      </p:sp>
    </p:spTree>
    <p:extLst>
      <p:ext uri="{BB962C8B-B14F-4D97-AF65-F5344CB8AC3E}">
        <p14:creationId xmlns:p14="http://schemas.microsoft.com/office/powerpoint/2010/main" val="323544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23</a:t>
            </a:fld>
            <a:endParaRPr lang="en-US" altLang="en-US" dirty="0"/>
          </a:p>
        </p:txBody>
      </p:sp>
    </p:spTree>
    <p:extLst>
      <p:ext uri="{BB962C8B-B14F-4D97-AF65-F5344CB8AC3E}">
        <p14:creationId xmlns:p14="http://schemas.microsoft.com/office/powerpoint/2010/main" val="363838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a:t>
            </a:r>
            <a:r>
              <a:rPr lang="en-US" baseline="0" dirty="0" smtClean="0"/>
              <a:t> mentioned earlier, one of the benefits of a 401(k) plan is the ability to invest your money, and allow it to grow over time.  The investments that you have access to invest in, often fall into one of the categories on this chart.  You can see on the left side of the chart are low risk, low return investments such as money market and bond funds.  These funds provide low, but often consistent returns, which is great for preserving your account balance.</a:t>
            </a:r>
          </a:p>
          <a:p>
            <a:r>
              <a:rPr lang="en-US" baseline="0" dirty="0" smtClean="0"/>
              <a:t/>
            </a:r>
            <a:br>
              <a:rPr lang="en-US" baseline="0" dirty="0" smtClean="0"/>
            </a:br>
            <a:r>
              <a:rPr lang="en-US" baseline="0" dirty="0" smtClean="0"/>
              <a:t>On the right side of the chart is the higher risk funds such as foreign and small cap funds.  Because they are higher risk, we expect over a long time period to have a higher rate of return. That being said, because they are high risk, in any given period they can be much more volatile or have bigger decreases than more conservative investments.</a:t>
            </a:r>
          </a:p>
          <a:p>
            <a:r>
              <a:rPr lang="en-US" baseline="0" dirty="0" smtClean="0"/>
              <a:t/>
            </a:r>
            <a:br>
              <a:rPr lang="en-US" baseline="0" dirty="0" smtClean="0"/>
            </a:br>
            <a:r>
              <a:rPr lang="en-US" baseline="0" dirty="0" smtClean="0"/>
              <a:t>On the left side of the chart are the more conservative funds. Because these funds are more conservative, they often provide less volatile investment returns, however their upside can be limited.</a:t>
            </a:r>
          </a:p>
          <a:p>
            <a:r>
              <a:rPr lang="en-US" baseline="0" dirty="0" smtClean="0"/>
              <a:t/>
            </a:r>
            <a:br>
              <a:rPr lang="en-US" baseline="0" dirty="0" smtClean="0"/>
            </a:br>
            <a:r>
              <a:rPr lang="en-US" baseline="0" dirty="0" smtClean="0"/>
              <a:t>When investing, we often want to create a diversified balance so that we minimize risk. Investing in just foreign stock may leave you too risk heavy, while investing in just money market may not be a good long term strategy.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24</a:t>
            </a:fld>
            <a:endParaRPr lang="en-US" altLang="en-US" dirty="0"/>
          </a:p>
        </p:txBody>
      </p:sp>
    </p:spTree>
    <p:extLst>
      <p:ext uri="{BB962C8B-B14F-4D97-AF65-F5344CB8AC3E}">
        <p14:creationId xmlns:p14="http://schemas.microsoft.com/office/powerpoint/2010/main" val="42383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 discuss your plan’s investment menu.  Listed</a:t>
            </a:r>
            <a:r>
              <a:rPr lang="en-US" baseline="0" dirty="0" smtClean="0"/>
              <a:t> here are the different investments that you have available to you in your 401(k) plan.  Also shown are the different categories under which these investments fall.  Just like the former slide, the options on the left contain the lowest risk and each option to the right includes more risk, with the opportunity of higher returns.</a:t>
            </a:r>
          </a:p>
          <a:p>
            <a:endParaRPr lang="en-US" baseline="0" dirty="0" smtClean="0"/>
          </a:p>
          <a:p>
            <a:r>
              <a:rPr lang="en-US" baseline="0" dirty="0" smtClean="0"/>
              <a:t>Being too heavily weighted in any one fund may cause your portfolio to lack diversity and either be too aggressive or too conservative. Using asset allocation and investing in a variety of funds will help increase your account diversity, and protect you in the event that any one fund underperforms.</a:t>
            </a:r>
          </a:p>
          <a:p>
            <a:endParaRPr lang="en-US" baseline="0" dirty="0" smtClean="0"/>
          </a:p>
          <a:p>
            <a:r>
              <a:rPr lang="en-US" baseline="0" dirty="0" smtClean="0"/>
              <a:t>The blended options, as we mentioned earlier, aim to automatically balance your portfolio using stocks to maximize growth and bonds to minimize risk.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25</a:t>
            </a:fld>
            <a:endParaRPr lang="en-US" altLang="en-US" dirty="0"/>
          </a:p>
        </p:txBody>
      </p:sp>
    </p:spTree>
    <p:extLst>
      <p:ext uri="{BB962C8B-B14F-4D97-AF65-F5344CB8AC3E}">
        <p14:creationId xmlns:p14="http://schemas.microsoft.com/office/powerpoint/2010/main" val="272410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Listed here are the equity</a:t>
            </a:r>
            <a:r>
              <a:rPr lang="en-US" baseline="0" dirty="0" smtClean="0"/>
              <a:t> funds which were not listed on the previous slide.  Equity funds invest in company stocks and can be sorted by their investment objectives, listed on the chart.  Small, mid, and large cap refer to the size of the company, while value, blend, and growth refer to the investment strategy used by the fund.</a:t>
            </a:r>
          </a:p>
          <a:p>
            <a:endParaRPr lang="en-US" baseline="0" dirty="0" smtClean="0"/>
          </a:p>
          <a:p>
            <a:r>
              <a:rPr lang="en-US" baseline="0" dirty="0" smtClean="0"/>
              <a:t>Because small cap companies are generally less established, they are considered riskier investments.  However, because they also have large growth potential, they can outperform mid and large cap funds.  Mid Cap and Large cap Funds are conversely less risky and may provide more consistent and stable growth.</a:t>
            </a:r>
          </a:p>
          <a:p>
            <a:endParaRPr lang="en-US" baseline="0" dirty="0" smtClean="0"/>
          </a:p>
          <a:p>
            <a:r>
              <a:rPr lang="en-US" baseline="0" dirty="0" smtClean="0"/>
              <a:t>With value funds, investors believe the companies are currently undervalued in the marketplace, and their price will eventually reflect that.  With Growth funds, investors believe these companies have the potential to grow faster than other companies similar companies.  Finally blended funds include both value and growth companies.</a:t>
            </a:r>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26</a:t>
            </a:fld>
            <a:endParaRPr lang="en-US" altLang="en-US" dirty="0"/>
          </a:p>
        </p:txBody>
      </p:sp>
    </p:spTree>
    <p:extLst>
      <p:ext uri="{BB962C8B-B14F-4D97-AF65-F5344CB8AC3E}">
        <p14:creationId xmlns:p14="http://schemas.microsoft.com/office/powerpoint/2010/main" val="248212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couple of slide ago, I mentioned that blended funds invest in multiple different categories in order to maximize return while minimizing risk.  In your 401(k) plan, you have the Vanguard Target Date funds as an available investment option.  These target date funds are a blended fund that automatically adjusts for you, as you get closer to retirement.</a:t>
            </a:r>
          </a:p>
          <a:p>
            <a:endParaRPr lang="en-US" baseline="0" dirty="0" smtClean="0"/>
          </a:p>
          <a:p>
            <a:r>
              <a:rPr lang="en-US" baseline="0" dirty="0" smtClean="0"/>
              <a:t>In your early working years when you are far from retirement, a target date fund will be heavily invested in equities such as stocks, to allow your account to maximize it’s growth.  As you move closer to retirement, the fund will automatically invest in more fixed income options such as bonds and money market funds.</a:t>
            </a:r>
          </a:p>
          <a:p>
            <a:endParaRPr lang="en-US" baseline="0" dirty="0" smtClean="0"/>
          </a:p>
          <a:p>
            <a:r>
              <a:rPr lang="en-US" baseline="0" dirty="0" smtClean="0"/>
              <a:t>This is meant to reduce risk over time to secure the gains in your account, as you near retirement.  Each company’s target date funds are different, but the above chart gives an idea of this investment strategy.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27</a:t>
            </a:fld>
            <a:endParaRPr lang="en-US" altLang="en-US" dirty="0"/>
          </a:p>
        </p:txBody>
      </p:sp>
    </p:spTree>
    <p:extLst>
      <p:ext uri="{BB962C8B-B14F-4D97-AF65-F5344CB8AC3E}">
        <p14:creationId xmlns:p14="http://schemas.microsoft.com/office/powerpoint/2010/main" val="37643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retirement</a:t>
            </a:r>
            <a:r>
              <a:rPr lang="en-US" baseline="0" dirty="0" smtClean="0"/>
              <a:t> manages up to retirement age expecting you will take a lump sum at that point.</a:t>
            </a:r>
          </a:p>
          <a:p>
            <a:r>
              <a:rPr lang="en-US" baseline="0" dirty="0" smtClean="0"/>
              <a:t/>
            </a:r>
            <a:br>
              <a:rPr lang="en-US" baseline="0" dirty="0" smtClean="0"/>
            </a:br>
            <a:r>
              <a:rPr lang="en-US" baseline="0" dirty="0" smtClean="0"/>
              <a:t>Through retirement manages through the retirement age, becoming it’s most conservative at a later date expecting you will continually withdrawal for income throughout.</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28</a:t>
            </a:fld>
            <a:endParaRPr lang="en-US" altLang="en-US" dirty="0"/>
          </a:p>
        </p:txBody>
      </p:sp>
    </p:spTree>
    <p:extLst>
      <p:ext uri="{BB962C8B-B14F-4D97-AF65-F5344CB8AC3E}">
        <p14:creationId xmlns:p14="http://schemas.microsoft.com/office/powerpoint/2010/main" val="274927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want to get started by talking about your retirement WHY. We will spend most of the presentation talking about that how, but even more important can be the why. You shouldn’t save for retirement just because we tell you it’s important. You should think about your own goals and why saving for the future is important to you. Maybe that’s so that you can spend more time with family, be charitable or create a legacy, maybe travel, live debt free, buy your dream retirement home. It can be as simple as wanting to spend less time working, I’m sure many of you eventually want to retire. The point is, when you think about saving for retirement, keep your WHY in mind so you know the reason it’s important to you.</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a:t>
            </a:fld>
            <a:endParaRPr lang="en-US" altLang="en-US" dirty="0"/>
          </a:p>
        </p:txBody>
      </p:sp>
    </p:spTree>
    <p:extLst>
      <p:ext uri="{BB962C8B-B14F-4D97-AF65-F5344CB8AC3E}">
        <p14:creationId xmlns:p14="http://schemas.microsoft.com/office/powerpoint/2010/main" val="4031534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chart showing the different Vanguard Target Date Funds, listed by year, with an estimate of retirement date or date of birth.  For example, you can see that if you were born between 1978 and 1982, the default target date fund would be the 2045 fund.   You only have to invest in one fund and do not have to make changes, unless your objectives change.  The fund will automatically adjust for you over time.</a:t>
            </a:r>
          </a:p>
          <a:p>
            <a:endParaRPr lang="en-US" baseline="0" dirty="0" smtClean="0"/>
          </a:p>
          <a:p>
            <a:r>
              <a:rPr lang="en-US" baseline="0" dirty="0" smtClean="0"/>
              <a:t>You also do not have to choose the fund that relates to your date of birth.  If you would like to be more aggressive or expect to retire later than age 65, you can choose a later target date fund.  Conversely, an earlier target date fund could be selected if you would like to be more conservative with your investments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29</a:t>
            </a:fld>
            <a:endParaRPr lang="en-US" altLang="en-US" dirty="0"/>
          </a:p>
        </p:txBody>
      </p:sp>
    </p:spTree>
    <p:extLst>
      <p:ext uri="{BB962C8B-B14F-4D97-AF65-F5344CB8AC3E}">
        <p14:creationId xmlns:p14="http://schemas.microsoft.com/office/powerpoint/2010/main" val="223808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a:t>
            </a:r>
            <a:r>
              <a:rPr lang="en-US" baseline="0" dirty="0" smtClean="0"/>
              <a:t> mind – investing for retirement is playing the long game. If you keep those goals in mind, that should help long-term.</a:t>
            </a:r>
          </a:p>
          <a:p>
            <a:r>
              <a:rPr lang="en-US" baseline="0" dirty="0" smtClean="0"/>
              <a:t/>
            </a:r>
            <a:br>
              <a:rPr lang="en-US" baseline="0" dirty="0" smtClean="0"/>
            </a:br>
            <a:r>
              <a:rPr lang="en-US" baseline="0" dirty="0" smtClean="0"/>
              <a:t>Person in blue – sees that money has doubled over the last 3 years and is thrilled. </a:t>
            </a:r>
          </a:p>
          <a:p>
            <a:endParaRPr lang="en-US" baseline="0" dirty="0" smtClean="0"/>
          </a:p>
          <a:p>
            <a:r>
              <a:rPr lang="en-US" baseline="0" dirty="0" smtClean="0"/>
              <a:t>Person in green – money also double, however, they are more focused on the fact that last year money was $3,000 and is now $2,000. Focused on short-term which can lead to bad decisions.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31</a:t>
            </a:fld>
            <a:endParaRPr lang="en-US" altLang="en-US" dirty="0"/>
          </a:p>
        </p:txBody>
      </p:sp>
    </p:spTree>
    <p:extLst>
      <p:ext uri="{BB962C8B-B14F-4D97-AF65-F5344CB8AC3E}">
        <p14:creationId xmlns:p14="http://schemas.microsoft.com/office/powerpoint/2010/main" val="37868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Interest rate is a payment for borrowin</a:t>
            </a:r>
            <a:r>
              <a:rPr lang="en-US" baseline="0" dirty="0" smtClean="0"/>
              <a:t>g money</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32</a:t>
            </a:fld>
            <a:endParaRPr lang="en-US" altLang="en-US" dirty="0"/>
          </a:p>
        </p:txBody>
      </p:sp>
    </p:spTree>
    <p:extLst>
      <p:ext uri="{BB962C8B-B14F-4D97-AF65-F5344CB8AC3E}">
        <p14:creationId xmlns:p14="http://schemas.microsoft.com/office/powerpoint/2010/main" val="99199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DJIA</a:t>
            </a:r>
            <a:r>
              <a:rPr lang="en-US" baseline="0" dirty="0" smtClean="0"/>
              <a:t> returns have been 9.2% and 9.1% respectively based on white house political party.</a:t>
            </a:r>
          </a:p>
          <a:p>
            <a:r>
              <a:rPr lang="en-US" baseline="0" dirty="0" smtClean="0"/>
              <a:t/>
            </a:r>
            <a:br>
              <a:rPr lang="en-US" baseline="0" dirty="0" smtClean="0"/>
            </a:br>
            <a:r>
              <a:rPr lang="en-US" baseline="0" dirty="0" smtClean="0"/>
              <a:t>Bigger difference is between a unified government (8.2%) and divided government (10%).</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34</a:t>
            </a:fld>
            <a:endParaRPr lang="en-US" altLang="en-US" dirty="0"/>
          </a:p>
        </p:txBody>
      </p:sp>
    </p:spTree>
    <p:extLst>
      <p:ext uri="{BB962C8B-B14F-4D97-AF65-F5344CB8AC3E}">
        <p14:creationId xmlns:p14="http://schemas.microsoft.com/office/powerpoint/2010/main" val="1253596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266825" y="727075"/>
            <a:ext cx="4783138" cy="3586163"/>
          </a:xfrm>
          <a:ln/>
        </p:spPr>
      </p:sp>
      <p:sp>
        <p:nvSpPr>
          <p:cNvPr id="53251" name="Notes Placeholder 2"/>
          <p:cNvSpPr>
            <a:spLocks noGrp="1"/>
          </p:cNvSpPr>
          <p:nvPr>
            <p:ph type="body" idx="1"/>
          </p:nvPr>
        </p:nvSpPr>
        <p:spPr>
          <a:noFill/>
        </p:spPr>
        <p:txBody>
          <a:bodyPr/>
          <a:lstStyle/>
          <a:p>
            <a:pPr algn="l"/>
            <a:r>
              <a:rPr lang="en-US" altLang="en-US" dirty="0" smtClean="0"/>
              <a:t>Finally</a:t>
            </a:r>
            <a:r>
              <a:rPr lang="en-US" altLang="en-US" baseline="0" dirty="0" smtClean="0"/>
              <a:t>, whether you are new just getting started, or have been saving for years, here are some great steps to take while your retirement is at the top of your mind. </a:t>
            </a:r>
          </a:p>
          <a:p>
            <a:pPr algn="l"/>
            <a:endParaRPr lang="en-US" altLang="en-US" baseline="0" dirty="0" smtClean="0"/>
          </a:p>
          <a:p>
            <a:pPr algn="l"/>
            <a:r>
              <a:rPr lang="en-US" altLang="en-US" baseline="0" dirty="0" smtClean="0"/>
              <a:t>Log in to your account or setup your account if you have yet to do so.  </a:t>
            </a:r>
          </a:p>
          <a:p>
            <a:pPr algn="l"/>
            <a:r>
              <a:rPr lang="en-US" altLang="en-US" baseline="0" dirty="0" smtClean="0"/>
              <a:t>Make sure your beneficiaries are up to date, especially if you have had any recent changes in marital or parental status.  </a:t>
            </a:r>
          </a:p>
          <a:p>
            <a:pPr algn="l"/>
            <a:r>
              <a:rPr lang="en-US" altLang="en-US" baseline="0" dirty="0" smtClean="0"/>
              <a:t>Take a look at your current investments and make sure they reflect your time horizon and retirement objectives.  </a:t>
            </a:r>
          </a:p>
          <a:p>
            <a:pPr algn="l"/>
            <a:r>
              <a:rPr lang="en-US" altLang="en-US" baseline="0" dirty="0" smtClean="0"/>
              <a:t>Lastly, consider increasing your contribution amount or setting up an automatic increase to help reach your retirement savings goals.</a:t>
            </a:r>
            <a:endParaRPr lang="en-US" altLang="en-US" dirty="0" smtClean="0"/>
          </a:p>
          <a:p>
            <a:pPr algn="ctr"/>
            <a:endParaRPr lang="en-US" altLang="en-US" dirty="0"/>
          </a:p>
        </p:txBody>
      </p:sp>
      <p:sp>
        <p:nvSpPr>
          <p:cNvPr id="53252" name="Slide Number Placeholder 3"/>
          <p:cNvSpPr>
            <a:spLocks noGrp="1"/>
          </p:cNvSpPr>
          <p:nvPr>
            <p:ph type="sldNum" sz="quarter" idx="5"/>
          </p:nvPr>
        </p:nvSpPr>
        <p:spPr>
          <a:noFill/>
        </p:spPr>
        <p:txBody>
          <a:bodyPr/>
          <a:lstStyle>
            <a:lvl1pPr defTabSz="995600">
              <a:defRPr b="1">
                <a:solidFill>
                  <a:srgbClr val="081D58"/>
                </a:solidFill>
                <a:latin typeface="Calibri" pitchFamily="34" charset="0"/>
              </a:defRPr>
            </a:lvl1pPr>
            <a:lvl2pPr marL="777863" indent="-299178" defTabSz="995600">
              <a:defRPr b="1">
                <a:solidFill>
                  <a:srgbClr val="081D58"/>
                </a:solidFill>
                <a:latin typeface="Calibri" pitchFamily="34" charset="0"/>
              </a:defRPr>
            </a:lvl2pPr>
            <a:lvl3pPr marL="1196714" indent="-239342" defTabSz="995600">
              <a:defRPr b="1">
                <a:solidFill>
                  <a:srgbClr val="081D58"/>
                </a:solidFill>
                <a:latin typeface="Calibri" pitchFamily="34" charset="0"/>
              </a:defRPr>
            </a:lvl3pPr>
            <a:lvl4pPr marL="1675400" indent="-239342" defTabSz="995600">
              <a:defRPr b="1">
                <a:solidFill>
                  <a:srgbClr val="081D58"/>
                </a:solidFill>
                <a:latin typeface="Calibri" pitchFamily="34" charset="0"/>
              </a:defRPr>
            </a:lvl4pPr>
            <a:lvl5pPr marL="2154085" indent="-239342" defTabSz="995600">
              <a:defRPr b="1">
                <a:solidFill>
                  <a:srgbClr val="081D58"/>
                </a:solidFill>
                <a:latin typeface="Calibri" pitchFamily="34" charset="0"/>
              </a:defRPr>
            </a:lvl5pPr>
            <a:lvl6pPr marL="2632771" indent="-239342" defTabSz="995600" eaLnBrk="0" fontAlgn="base" hangingPunct="0">
              <a:spcBef>
                <a:spcPct val="0"/>
              </a:spcBef>
              <a:spcAft>
                <a:spcPct val="0"/>
              </a:spcAft>
              <a:defRPr b="1">
                <a:solidFill>
                  <a:srgbClr val="081D58"/>
                </a:solidFill>
                <a:latin typeface="Calibri" pitchFamily="34" charset="0"/>
              </a:defRPr>
            </a:lvl6pPr>
            <a:lvl7pPr marL="3111457" indent="-239342" defTabSz="995600" eaLnBrk="0" fontAlgn="base" hangingPunct="0">
              <a:spcBef>
                <a:spcPct val="0"/>
              </a:spcBef>
              <a:spcAft>
                <a:spcPct val="0"/>
              </a:spcAft>
              <a:defRPr b="1">
                <a:solidFill>
                  <a:srgbClr val="081D58"/>
                </a:solidFill>
                <a:latin typeface="Calibri" pitchFamily="34" charset="0"/>
              </a:defRPr>
            </a:lvl7pPr>
            <a:lvl8pPr marL="3590143" indent="-239342" defTabSz="995600" eaLnBrk="0" fontAlgn="base" hangingPunct="0">
              <a:spcBef>
                <a:spcPct val="0"/>
              </a:spcBef>
              <a:spcAft>
                <a:spcPct val="0"/>
              </a:spcAft>
              <a:defRPr b="1">
                <a:solidFill>
                  <a:srgbClr val="081D58"/>
                </a:solidFill>
                <a:latin typeface="Calibri" pitchFamily="34" charset="0"/>
              </a:defRPr>
            </a:lvl8pPr>
            <a:lvl9pPr marL="4068827" indent="-239342" defTabSz="995600" eaLnBrk="0" fontAlgn="base" hangingPunct="0">
              <a:spcBef>
                <a:spcPct val="0"/>
              </a:spcBef>
              <a:spcAft>
                <a:spcPct val="0"/>
              </a:spcAft>
              <a:defRPr b="1">
                <a:solidFill>
                  <a:srgbClr val="081D58"/>
                </a:solidFill>
                <a:latin typeface="Calibri" pitchFamily="34" charset="0"/>
              </a:defRPr>
            </a:lvl9pPr>
          </a:lstStyle>
          <a:p>
            <a:fld id="{3C86D42A-D842-4219-BE1E-3189E808CCCD}" type="slidenum">
              <a:rPr lang="en-US" altLang="en-US" b="0" smtClean="0">
                <a:solidFill>
                  <a:schemeClr val="tx1"/>
                </a:solidFill>
                <a:latin typeface="Times New Roman" pitchFamily="18" charset="0"/>
              </a:rPr>
              <a:pPr/>
              <a:t>41</a:t>
            </a:fld>
            <a:endParaRPr lang="en-US" altLang="en-US" b="0" dirty="0">
              <a:solidFill>
                <a:schemeClr val="tx1"/>
              </a:solidFill>
              <a:latin typeface="Times New Roman" pitchFamily="18" charset="0"/>
            </a:endParaRPr>
          </a:p>
        </p:txBody>
      </p:sp>
    </p:spTree>
    <p:extLst>
      <p:ext uri="{BB962C8B-B14F-4D97-AF65-F5344CB8AC3E}">
        <p14:creationId xmlns:p14="http://schemas.microsoft.com/office/powerpoint/2010/main" val="162336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Thank you for watching our</a:t>
            </a:r>
            <a:r>
              <a:rPr lang="en-US" baseline="0" dirty="0" smtClean="0"/>
              <a:t> presentation, if you have further questions please call our participant services or visit us online.  </a:t>
            </a:r>
            <a:r>
              <a:rPr lang="en-US" baseline="0" smtClean="0"/>
              <a:t>Thank you,</a:t>
            </a:r>
            <a:endParaRPr lang="en-US" smtClean="0"/>
          </a:p>
          <a:p>
            <a:endParaRPr lang="en-US"/>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42</a:t>
            </a:fld>
            <a:endParaRPr lang="en-US" altLang="en-US" dirty="0"/>
          </a:p>
        </p:txBody>
      </p:sp>
    </p:spTree>
    <p:extLst>
      <p:ext uri="{BB962C8B-B14F-4D97-AF65-F5344CB8AC3E}">
        <p14:creationId xmlns:p14="http://schemas.microsoft.com/office/powerpoint/2010/main" val="273219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we</a:t>
            </a:r>
            <a:r>
              <a:rPr lang="en-US" baseline="0" dirty="0" smtClean="0"/>
              <a:t> look at the numbers, you’ll see the estimations for what we need to retire. The Social Security website estimates that Social Security will replace about 40% of your paycheck when you retire. You should also have about a 30% reduction in what you need now that you no longer need to put money into savings and have maybe paid off most of your debt. This leaves about 30% gap that we need to make up if we want to completely stop working. This is the purpose of a retirement account.</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3</a:t>
            </a:fld>
            <a:endParaRPr lang="en-US" altLang="en-US" dirty="0"/>
          </a:p>
        </p:txBody>
      </p:sp>
    </p:spTree>
    <p:extLst>
      <p:ext uri="{BB962C8B-B14F-4D97-AF65-F5344CB8AC3E}">
        <p14:creationId xmlns:p14="http://schemas.microsoft.com/office/powerpoint/2010/main" val="206290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specific</a:t>
            </a:r>
            <a:r>
              <a:rPr lang="en-US" baseline="0" dirty="0" smtClean="0"/>
              <a:t> retirement account that you have is a 401(k) plan. The 401(k) allows you to put money away now, and invest the money so that it grows throughout your working years. This allows you to supplement your income throughout retirement. Think of it like putting money away now to create a paycheck for your future self.</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4</a:t>
            </a:fld>
            <a:endParaRPr lang="en-US" altLang="en-US" dirty="0"/>
          </a:p>
        </p:txBody>
      </p:sp>
    </p:spTree>
    <p:extLst>
      <p:ext uri="{BB962C8B-B14F-4D97-AF65-F5344CB8AC3E}">
        <p14:creationId xmlns:p14="http://schemas.microsoft.com/office/powerpoint/2010/main" val="315449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In</a:t>
            </a:r>
            <a:r>
              <a:rPr lang="en-US" baseline="0" dirty="0" smtClean="0"/>
              <a:t> your 401(k), you are able to contribute…..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5</a:t>
            </a:fld>
            <a:endParaRPr lang="en-US" altLang="en-US" dirty="0"/>
          </a:p>
        </p:txBody>
      </p:sp>
    </p:spTree>
    <p:extLst>
      <p:ext uri="{BB962C8B-B14F-4D97-AF65-F5344CB8AC3E}">
        <p14:creationId xmlns:p14="http://schemas.microsoft.com/office/powerpoint/2010/main" val="282809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feature of</a:t>
            </a:r>
            <a:r>
              <a:rPr lang="en-US" baseline="0" dirty="0" smtClean="0"/>
              <a:t> your plan </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7</a:t>
            </a:fld>
            <a:endParaRPr lang="en-US" altLang="en-US" dirty="0"/>
          </a:p>
        </p:txBody>
      </p:sp>
    </p:spTree>
    <p:extLst>
      <p:ext uri="{BB962C8B-B14F-4D97-AF65-F5344CB8AC3E}">
        <p14:creationId xmlns:p14="http://schemas.microsoft.com/office/powerpoint/2010/main" val="358248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question we receive is</a:t>
            </a:r>
            <a:r>
              <a:rPr lang="en-US" baseline="0" dirty="0" smtClean="0"/>
              <a:t> – how much should I actually be contributing? One commonly-used budgeting rule is called the 50/30/20 rule. This rule tries to break your spending up into three categories: Needs, Wants, and Savings. Try and keep spending for needs such as housing, food, transportation to around 50% of your income. For wants, such as vacation, entertainment, dining out, try to keep this amount at about 30% of you income. This will leave you with 20% of your income for savings. Most experts will recommend savings 10-15% of your income towards retirement savings. If you can do that, and save the other 5-10% to pay debt or create an emergency fund, this should leave you help you get on track for your retirement needs.</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8</a:t>
            </a:fld>
            <a:endParaRPr lang="en-US" altLang="en-US" dirty="0"/>
          </a:p>
        </p:txBody>
      </p:sp>
    </p:spTree>
    <p:extLst>
      <p:ext uri="{BB962C8B-B14F-4D97-AF65-F5344CB8AC3E}">
        <p14:creationId xmlns:p14="http://schemas.microsoft.com/office/powerpoint/2010/main" val="3585124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2175" rtl="0" eaLnBrk="0" fontAlgn="base" latinLnBrk="0" hangingPunct="0">
              <a:lnSpc>
                <a:spcPct val="90000"/>
              </a:lnSpc>
              <a:spcBef>
                <a:spcPct val="40000"/>
              </a:spcBef>
              <a:spcAft>
                <a:spcPct val="0"/>
              </a:spcAft>
              <a:buClrTx/>
              <a:buSzTx/>
              <a:buFontTx/>
              <a:buNone/>
              <a:tabLst/>
              <a:defRPr/>
            </a:pPr>
            <a:r>
              <a:rPr lang="en-US" dirty="0" smtClean="0"/>
              <a:t>This</a:t>
            </a:r>
            <a:r>
              <a:rPr lang="en-US" baseline="0" dirty="0" smtClean="0"/>
              <a:t> slide breaks down the 10-15% goal we just talked about. You can see on a weekly basis was 10-15% would be towards your retirement. For example……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9</a:t>
            </a:fld>
            <a:endParaRPr lang="en-US" altLang="en-US" dirty="0"/>
          </a:p>
        </p:txBody>
      </p:sp>
    </p:spTree>
    <p:extLst>
      <p:ext uri="{BB962C8B-B14F-4D97-AF65-F5344CB8AC3E}">
        <p14:creationId xmlns:p14="http://schemas.microsoft.com/office/powerpoint/2010/main" val="309182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a:t>
            </a:r>
            <a:r>
              <a:rPr lang="en-US" baseline="0" dirty="0" smtClean="0"/>
              <a:t> are going to talk about how compounding growth helps to make saving for retirement impactful over time. We’re starting with an exaggerated example, but if you double a penny for 10 days, it will be $10,24 after 10 days. If you double for another 10 days, is will be $10,485. Finally 10 more days and it is $5,368,709. If you recognize the pattern, it is that the more times the penny grows on itself, the more impactful the increases are.</a:t>
            </a:r>
            <a:endParaRPr lang="en-US" dirty="0"/>
          </a:p>
        </p:txBody>
      </p:sp>
      <p:sp>
        <p:nvSpPr>
          <p:cNvPr id="4" name="Slide Number Placeholder 3"/>
          <p:cNvSpPr>
            <a:spLocks noGrp="1"/>
          </p:cNvSpPr>
          <p:nvPr>
            <p:ph type="sldNum" sz="quarter" idx="10"/>
          </p:nvPr>
        </p:nvSpPr>
        <p:spPr/>
        <p:txBody>
          <a:bodyPr/>
          <a:lstStyle/>
          <a:p>
            <a:pPr>
              <a:defRPr/>
            </a:pPr>
            <a:fld id="{511B9EAA-DA56-45C0-87B3-24F9173FC10E}" type="slidenum">
              <a:rPr lang="en-US" altLang="en-US" smtClean="0"/>
              <a:pPr>
                <a:defRPr/>
              </a:pPr>
              <a:t>10</a:t>
            </a:fld>
            <a:endParaRPr lang="en-US" altLang="en-US" dirty="0"/>
          </a:p>
        </p:txBody>
      </p:sp>
    </p:spTree>
    <p:extLst>
      <p:ext uri="{BB962C8B-B14F-4D97-AF65-F5344CB8AC3E}">
        <p14:creationId xmlns:p14="http://schemas.microsoft.com/office/powerpoint/2010/main" val="3671043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1.svg"/><Relationship Id="rId11" Type="http://schemas.openxmlformats.org/officeDocument/2006/relationships/image" Target="../media/image14.png"/><Relationship Id="rId5" Type="http://schemas.openxmlformats.org/officeDocument/2006/relationships/image" Target="../media/image16.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9" name="Rectangle 8"/>
          <p:cNvSpPr/>
          <p:nvPr userDrawn="1"/>
        </p:nvSpPr>
        <p:spPr>
          <a:xfrm>
            <a:off x="0" y="2933761"/>
            <a:ext cx="9144000" cy="3924240"/>
          </a:xfrm>
          <a:prstGeom prst="rect">
            <a:avLst/>
          </a:prstGeom>
          <a:blipFill dpi="0" rotWithShape="1">
            <a:blip r:embed="rId2" cstate="print">
              <a:alphaModFix amt="40000"/>
              <a:extLst>
                <a:ext uri="{28A0092B-C50C-407E-A947-70E740481C1C}">
                  <a14:useLocalDpi xmlns:a14="http://schemas.microsoft.com/office/drawing/2010/main"/>
                </a:ext>
              </a:extLst>
            </a:blip>
            <a:srcRect/>
            <a:stretch>
              <a:fillRect/>
            </a:stretch>
          </a:blipFill>
          <a:ln>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D0E4CC-1C40-814A-849D-6D4352E8F3BE}"/>
              </a:ext>
            </a:extLst>
          </p:cNvPr>
          <p:cNvSpPr txBox="1"/>
          <p:nvPr userDrawn="1"/>
        </p:nvSpPr>
        <p:spPr>
          <a:xfrm>
            <a:off x="10138" y="2914482"/>
            <a:ext cx="9133861" cy="1046440"/>
          </a:xfrm>
          <a:prstGeom prst="rect">
            <a:avLst/>
          </a:prstGeom>
          <a:solidFill>
            <a:srgbClr val="232D68"/>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
        <p:nvSpPr>
          <p:cNvPr id="2" name="Title 1"/>
          <p:cNvSpPr>
            <a:spLocks noGrp="1"/>
          </p:cNvSpPr>
          <p:nvPr>
            <p:ph type="title"/>
          </p:nvPr>
        </p:nvSpPr>
        <p:spPr>
          <a:xfrm>
            <a:off x="10138" y="2933760"/>
            <a:ext cx="9111673" cy="1046440"/>
          </a:xfrm>
          <a:prstGeom prst="rect">
            <a:avLst/>
          </a:prstGeom>
        </p:spPr>
        <p:txBody>
          <a:bodyPr anchor="ctr"/>
          <a:lstStyle/>
          <a:p>
            <a:r>
              <a:rPr lang="en-US" dirty="0"/>
              <a:t>Click to edit Master title style</a:t>
            </a:r>
          </a:p>
        </p:txBody>
      </p:sp>
      <p:sp>
        <p:nvSpPr>
          <p:cNvPr id="3" name="Slide Number Placeholder 2"/>
          <p:cNvSpPr>
            <a:spLocks noGrp="1"/>
          </p:cNvSpPr>
          <p:nvPr>
            <p:ph type="sldNum" sz="quarter" idx="10"/>
          </p:nvPr>
        </p:nvSpPr>
        <p:spPr/>
        <p:txBody>
          <a:bodyPr/>
          <a:lstStyle/>
          <a:p>
            <a:fld id="{FA141339-F60D-47BC-9C4F-61B9CE851629}"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601964" y="711980"/>
            <a:ext cx="4182022" cy="1599395"/>
          </a:xfrm>
          <a:prstGeom prst="rect">
            <a:avLst/>
          </a:prstGeom>
        </p:spPr>
      </p:pic>
      <p:sp>
        <p:nvSpPr>
          <p:cNvPr id="10" name="TextBox 9"/>
          <p:cNvSpPr txBox="1"/>
          <p:nvPr userDrawn="1"/>
        </p:nvSpPr>
        <p:spPr>
          <a:xfrm>
            <a:off x="138546" y="6391117"/>
            <a:ext cx="2216727" cy="369332"/>
          </a:xfrm>
          <a:prstGeom prst="rect">
            <a:avLst/>
          </a:prstGeom>
          <a:noFill/>
        </p:spPr>
        <p:txBody>
          <a:bodyPr wrap="square" rtlCol="0">
            <a:spAutoFit/>
          </a:bodyPr>
          <a:lstStyle/>
          <a:p>
            <a:endParaRPr lang="en-US" dirty="0"/>
          </a:p>
        </p:txBody>
      </p:sp>
      <p:pic>
        <p:nvPicPr>
          <p:cNvPr id="11" name="Picture 10"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38012" y="6016327"/>
            <a:ext cx="1420594" cy="744121"/>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339514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2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a:noFill/>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504A4517-5BE9-954E-9370-F04C43748935}"/>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31055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3FCBC5FD-10D0-3948-A82A-3265D7FC0DB0}"/>
              </a:ext>
            </a:extLst>
          </p:cNvPr>
          <p:cNvGraphicFramePr>
            <a:graphicFrameLocks noGrp="1"/>
          </p:cNvGraphicFramePr>
          <p:nvPr userDrawn="1">
            <p:extLst>
              <p:ext uri="{D42A27DB-BD31-4B8C-83A1-F6EECF244321}">
                <p14:modId xmlns:p14="http://schemas.microsoft.com/office/powerpoint/2010/main" val="3259854380"/>
              </p:ext>
            </p:extLst>
          </p:nvPr>
        </p:nvGraphicFramePr>
        <p:xfrm>
          <a:off x="736599" y="1466199"/>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accent5">
                              <a:lumMod val="75000"/>
                            </a:schemeClr>
                          </a:solidFill>
                        </a:rPr>
                        <a:t>Getting</a:t>
                      </a:r>
                      <a:r>
                        <a:rPr lang="en-US" sz="1600" b="1" baseline="0" dirty="0">
                          <a:solidFill>
                            <a:schemeClr val="accent5">
                              <a:lumMod val="75000"/>
                            </a:schemeClr>
                          </a:solidFill>
                        </a:rPr>
                        <a:t> Started</a:t>
                      </a:r>
                      <a:endParaRPr lang="en-US" sz="1600" b="1" dirty="0">
                        <a:solidFill>
                          <a:schemeClr val="accent5">
                            <a:lumMod val="75000"/>
                          </a:schemeClr>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a:t>
                      </a:r>
                      <a:r>
                        <a:rPr lang="en-US" sz="1600" b="1" baseline="0" dirty="0">
                          <a:solidFill>
                            <a:schemeClr val="bg1"/>
                          </a:solidFill>
                        </a:rPr>
                        <a:t> App</a:t>
                      </a:r>
                      <a:endParaRPr lang="en-US" sz="1600" b="1" dirty="0">
                        <a:solidFill>
                          <a:schemeClr val="bg1"/>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5D2E177B-CF59-FB4C-AE2F-D9EA0D283572}"/>
              </a:ext>
            </a:extLst>
          </p:cNvPr>
          <p:cNvGrpSpPr/>
          <p:nvPr userDrawn="1"/>
        </p:nvGrpSpPr>
        <p:grpSpPr>
          <a:xfrm>
            <a:off x="467360" y="3425938"/>
            <a:ext cx="594360" cy="594360"/>
            <a:chOff x="467360" y="2747082"/>
            <a:chExt cx="594360" cy="594360"/>
          </a:xfrm>
        </p:grpSpPr>
        <p:sp>
          <p:nvSpPr>
            <p:cNvPr id="22" name="Oval 21">
              <a:extLst>
                <a:ext uri="{FF2B5EF4-FFF2-40B4-BE49-F238E27FC236}">
                  <a16:creationId xmlns:a16="http://schemas.microsoft.com/office/drawing/2014/main" id="{672CD84E-65A1-4943-8799-924C492542F5}"/>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F0BE2E02-2285-F449-BEFC-72CAD51E16B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44" name="Group 43">
            <a:extLst>
              <a:ext uri="{FF2B5EF4-FFF2-40B4-BE49-F238E27FC236}">
                <a16:creationId xmlns:a16="http://schemas.microsoft.com/office/drawing/2014/main" id="{FA40AA22-99E7-5545-8C8C-A2718459EDE9}"/>
              </a:ext>
            </a:extLst>
          </p:cNvPr>
          <p:cNvGrpSpPr/>
          <p:nvPr userDrawn="1"/>
        </p:nvGrpSpPr>
        <p:grpSpPr>
          <a:xfrm>
            <a:off x="467360" y="4337934"/>
            <a:ext cx="594360" cy="594360"/>
            <a:chOff x="467360" y="4395222"/>
            <a:chExt cx="594360" cy="594360"/>
          </a:xfrm>
        </p:grpSpPr>
        <p:sp>
          <p:nvSpPr>
            <p:cNvPr id="45" name="Oval 44">
              <a:extLst>
                <a:ext uri="{FF2B5EF4-FFF2-40B4-BE49-F238E27FC236}">
                  <a16:creationId xmlns:a16="http://schemas.microsoft.com/office/drawing/2014/main" id="{DCD5D096-FBD4-334A-9930-3594BE7BC884}"/>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718BAD4F-C015-9F4E-8543-0518BDF50F2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281E8577-D7D7-AF4A-8059-CAFA4E863C4C}"/>
              </a:ext>
            </a:extLst>
          </p:cNvPr>
          <p:cNvGrpSpPr/>
          <p:nvPr userDrawn="1"/>
        </p:nvGrpSpPr>
        <p:grpSpPr>
          <a:xfrm>
            <a:off x="467360" y="5235754"/>
            <a:ext cx="594360" cy="594360"/>
            <a:chOff x="467360" y="5217240"/>
            <a:chExt cx="594360" cy="594360"/>
          </a:xfrm>
        </p:grpSpPr>
        <p:sp>
          <p:nvSpPr>
            <p:cNvPr id="48" name="Oval 47">
              <a:extLst>
                <a:ext uri="{FF2B5EF4-FFF2-40B4-BE49-F238E27FC236}">
                  <a16:creationId xmlns:a16="http://schemas.microsoft.com/office/drawing/2014/main" id="{059A70EC-F2E5-D14F-88A1-82F119FB9D18}"/>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E1EBA3E5-9087-D54D-BD18-A33F1634819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3B1AC52E-A7A6-094B-8EEF-DEF03E7532E2}"/>
              </a:ext>
            </a:extLst>
          </p:cNvPr>
          <p:cNvGrpSpPr/>
          <p:nvPr userDrawn="1"/>
        </p:nvGrpSpPr>
        <p:grpSpPr>
          <a:xfrm>
            <a:off x="459568" y="2521524"/>
            <a:ext cx="594360" cy="594360"/>
            <a:chOff x="467360" y="3574180"/>
            <a:chExt cx="594360" cy="594360"/>
          </a:xfrm>
        </p:grpSpPr>
        <p:sp>
          <p:nvSpPr>
            <p:cNvPr id="51" name="Oval 50">
              <a:extLst>
                <a:ext uri="{FF2B5EF4-FFF2-40B4-BE49-F238E27FC236}">
                  <a16:creationId xmlns:a16="http://schemas.microsoft.com/office/drawing/2014/main" id="{1A9842C5-DA72-3F40-A25C-34B550D9D047}"/>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66076E0F-F59F-B346-BED5-E8F12CC98D5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53" name="Triangle 52">
            <a:extLst>
              <a:ext uri="{FF2B5EF4-FFF2-40B4-BE49-F238E27FC236}">
                <a16:creationId xmlns:a16="http://schemas.microsoft.com/office/drawing/2014/main" id="{C1B592E3-AEF6-0F42-9C01-1028A3B9C0E7}"/>
              </a:ext>
            </a:extLst>
          </p:cNvPr>
          <p:cNvSpPr>
            <a:spLocks noChangeAspect="1"/>
          </p:cNvSpPr>
          <p:nvPr userDrawn="1"/>
        </p:nvSpPr>
        <p:spPr>
          <a:xfrm rot="5400000">
            <a:off x="3012218" y="1777130"/>
            <a:ext cx="318212" cy="274320"/>
          </a:xfrm>
          <a:prstGeom prst="triangle">
            <a:avLst/>
          </a:prstGeom>
          <a:solidFill>
            <a:srgbClr val="F26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434049" y="1554155"/>
            <a:ext cx="678709" cy="678709"/>
            <a:chOff x="434049" y="1663157"/>
            <a:chExt cx="678709" cy="678709"/>
          </a:xfrm>
        </p:grpSpPr>
        <p:sp>
          <p:nvSpPr>
            <p:cNvPr id="2" name="Oval 1"/>
            <p:cNvSpPr/>
            <p:nvPr userDrawn="1"/>
          </p:nvSpPr>
          <p:spPr>
            <a:xfrm>
              <a:off x="467360" y="1726112"/>
              <a:ext cx="594359" cy="58677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34049" y="1663157"/>
              <a:ext cx="678709" cy="678709"/>
            </a:xfrm>
            <a:prstGeom prst="rect">
              <a:avLst/>
            </a:prstGeom>
          </p:spPr>
        </p:pic>
      </p:grpSp>
    </p:spTree>
    <p:extLst>
      <p:ext uri="{BB962C8B-B14F-4D97-AF65-F5344CB8AC3E}">
        <p14:creationId xmlns:p14="http://schemas.microsoft.com/office/powerpoint/2010/main" val="2093453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9718F136-F7A1-5642-9738-7ABF9313595F}"/>
              </a:ext>
            </a:extLst>
          </p:cNvPr>
          <p:cNvGraphicFramePr>
            <a:graphicFrameLocks noGrp="1"/>
          </p:cNvGraphicFramePr>
          <p:nvPr userDrawn="1">
            <p:extLst>
              <p:ext uri="{D42A27DB-BD31-4B8C-83A1-F6EECF244321}">
                <p14:modId xmlns:p14="http://schemas.microsoft.com/office/powerpoint/2010/main" val="1660909875"/>
              </p:ext>
            </p:extLst>
          </p:nvPr>
        </p:nvGraphicFramePr>
        <p:xfrm>
          <a:off x="736599" y="1478309"/>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tx2"/>
                          </a:solidFill>
                        </a:rPr>
                        <a:t>BPAS University</a:t>
                      </a:r>
                    </a:p>
                    <a:p>
                      <a:pPr algn="ctr"/>
                      <a:r>
                        <a:rPr lang="en-US" sz="1600" b="1" dirty="0">
                          <a:solidFill>
                            <a:schemeClr val="tx2"/>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2"/>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D8F2D604-E244-9547-B0AA-7E8AA0D92009}"/>
              </a:ext>
            </a:extLst>
          </p:cNvPr>
          <p:cNvGrpSpPr/>
          <p:nvPr userDrawn="1"/>
        </p:nvGrpSpPr>
        <p:grpSpPr>
          <a:xfrm>
            <a:off x="487143" y="3433174"/>
            <a:ext cx="594360" cy="594360"/>
            <a:chOff x="467360" y="2747082"/>
            <a:chExt cx="594360" cy="594360"/>
          </a:xfrm>
        </p:grpSpPr>
        <p:sp>
          <p:nvSpPr>
            <p:cNvPr id="22" name="Oval 21">
              <a:extLst>
                <a:ext uri="{FF2B5EF4-FFF2-40B4-BE49-F238E27FC236}">
                  <a16:creationId xmlns:a16="http://schemas.microsoft.com/office/drawing/2014/main" id="{129973E3-7902-1440-AAA5-0FD13F4B4DA2}"/>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4681E2CE-C42E-114E-8C65-6A99466F56D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44" name="Group 43">
            <a:extLst>
              <a:ext uri="{FF2B5EF4-FFF2-40B4-BE49-F238E27FC236}">
                <a16:creationId xmlns:a16="http://schemas.microsoft.com/office/drawing/2014/main" id="{F8DC6DEC-268C-844D-8121-57674518F156}"/>
              </a:ext>
            </a:extLst>
          </p:cNvPr>
          <p:cNvGrpSpPr/>
          <p:nvPr userDrawn="1"/>
        </p:nvGrpSpPr>
        <p:grpSpPr>
          <a:xfrm>
            <a:off x="467360" y="4350044"/>
            <a:ext cx="594360" cy="594360"/>
            <a:chOff x="467360" y="4395222"/>
            <a:chExt cx="594360" cy="594360"/>
          </a:xfrm>
        </p:grpSpPr>
        <p:sp>
          <p:nvSpPr>
            <p:cNvPr id="45" name="Oval 44">
              <a:extLst>
                <a:ext uri="{FF2B5EF4-FFF2-40B4-BE49-F238E27FC236}">
                  <a16:creationId xmlns:a16="http://schemas.microsoft.com/office/drawing/2014/main" id="{591AD43C-747A-1C4B-A723-38105A68EE4E}"/>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E11A29BC-8FC5-AE4D-9F2D-0C3A76E6CA8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6353EEED-1789-C046-A442-99E435394C49}"/>
              </a:ext>
            </a:extLst>
          </p:cNvPr>
          <p:cNvGrpSpPr/>
          <p:nvPr userDrawn="1"/>
        </p:nvGrpSpPr>
        <p:grpSpPr>
          <a:xfrm>
            <a:off x="467360" y="5247864"/>
            <a:ext cx="594360" cy="594360"/>
            <a:chOff x="467360" y="5217240"/>
            <a:chExt cx="594360" cy="594360"/>
          </a:xfrm>
        </p:grpSpPr>
        <p:sp>
          <p:nvSpPr>
            <p:cNvPr id="48" name="Oval 47">
              <a:extLst>
                <a:ext uri="{FF2B5EF4-FFF2-40B4-BE49-F238E27FC236}">
                  <a16:creationId xmlns:a16="http://schemas.microsoft.com/office/drawing/2014/main" id="{25349752-D078-1F44-9AA2-311B93B796DD}"/>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52159C95-ABF6-7A4C-9F4D-85E649FB8A0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0CFD2BB3-D69F-EE4A-9AA0-7F8CE0D7946A}"/>
              </a:ext>
            </a:extLst>
          </p:cNvPr>
          <p:cNvGrpSpPr/>
          <p:nvPr userDrawn="1"/>
        </p:nvGrpSpPr>
        <p:grpSpPr>
          <a:xfrm>
            <a:off x="475963" y="2527040"/>
            <a:ext cx="594360" cy="594360"/>
            <a:chOff x="467360" y="3574180"/>
            <a:chExt cx="594360" cy="594360"/>
          </a:xfrm>
        </p:grpSpPr>
        <p:sp>
          <p:nvSpPr>
            <p:cNvPr id="51" name="Oval 50">
              <a:extLst>
                <a:ext uri="{FF2B5EF4-FFF2-40B4-BE49-F238E27FC236}">
                  <a16:creationId xmlns:a16="http://schemas.microsoft.com/office/drawing/2014/main" id="{589FF0FB-E0C4-C64E-AA9D-A02F65A0961D}"/>
                </a:ext>
              </a:extLst>
            </p:cNvPr>
            <p:cNvSpPr/>
            <p:nvPr/>
          </p:nvSpPr>
          <p:spPr>
            <a:xfrm>
              <a:off x="467360" y="3574180"/>
              <a:ext cx="594360" cy="594360"/>
            </a:xfrm>
            <a:prstGeom prst="ellipse">
              <a:avLst/>
            </a:prstGeom>
            <a:solidFill>
              <a:srgbClr val="232D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5DC38543-D1D9-B741-A938-C72A4F54EE5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53" name="Triangle 52">
            <a:extLst>
              <a:ext uri="{FF2B5EF4-FFF2-40B4-BE49-F238E27FC236}">
                <a16:creationId xmlns:a16="http://schemas.microsoft.com/office/drawing/2014/main" id="{B98A2EDB-C4FB-D24C-8DE4-71470C3E37AA}"/>
              </a:ext>
            </a:extLst>
          </p:cNvPr>
          <p:cNvSpPr>
            <a:spLocks noChangeAspect="1"/>
          </p:cNvSpPr>
          <p:nvPr userDrawn="1"/>
        </p:nvSpPr>
        <p:spPr>
          <a:xfrm rot="5400000">
            <a:off x="3050318" y="2686842"/>
            <a:ext cx="318212" cy="274320"/>
          </a:xfrm>
          <a:prstGeom prst="triangle">
            <a:avLst/>
          </a:prstGeom>
          <a:solidFill>
            <a:srgbClr val="23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417393" y="1560194"/>
            <a:ext cx="678709" cy="678709"/>
            <a:chOff x="417393" y="1657086"/>
            <a:chExt cx="678709" cy="678709"/>
          </a:xfrm>
        </p:grpSpPr>
        <p:sp>
          <p:nvSpPr>
            <p:cNvPr id="25" name="Oval 24"/>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41575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4" name="Table 23">
            <a:extLst>
              <a:ext uri="{FF2B5EF4-FFF2-40B4-BE49-F238E27FC236}">
                <a16:creationId xmlns:a16="http://schemas.microsoft.com/office/drawing/2014/main" id="{6D11117A-507A-1D44-97FC-48A8B1C60419}"/>
              </a:ext>
            </a:extLst>
          </p:cNvPr>
          <p:cNvGraphicFramePr>
            <a:graphicFrameLocks noGrp="1"/>
          </p:cNvGraphicFramePr>
          <p:nvPr userDrawn="1">
            <p:extLst>
              <p:ext uri="{D42A27DB-BD31-4B8C-83A1-F6EECF244321}">
                <p14:modId xmlns:p14="http://schemas.microsoft.com/office/powerpoint/2010/main" val="4111699460"/>
              </p:ext>
            </p:extLst>
          </p:nvPr>
        </p:nvGraphicFramePr>
        <p:xfrm>
          <a:off x="736599" y="1466196"/>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2"/>
                          </a:solidFill>
                        </a:rPr>
                        <a:t>BPAS University</a:t>
                      </a:r>
                    </a:p>
                    <a:p>
                      <a:pPr algn="ctr"/>
                      <a:r>
                        <a:rPr lang="en-US" sz="1600" b="1" dirty="0">
                          <a:solidFill>
                            <a:schemeClr val="bg2"/>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6EEF6"/>
                    </a:solidFill>
                  </a:tcPr>
                </a:tc>
                <a:extLst>
                  <a:ext uri="{0D108BD9-81ED-4DB2-BD59-A6C34878D82A}">
                    <a16:rowId xmlns:a16="http://schemas.microsoft.com/office/drawing/2014/main" val="1500598871"/>
                  </a:ext>
                </a:extLst>
              </a:tr>
              <a:tr h="904669">
                <a:tc>
                  <a:txBody>
                    <a:bodyPr/>
                    <a:lstStyle/>
                    <a:p>
                      <a:pPr algn="ctr"/>
                      <a:r>
                        <a:rPr lang="en-US" sz="1600" b="1" dirty="0">
                          <a:solidFill>
                            <a:srgbClr val="6CA140"/>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5" name="Group 24">
            <a:extLst>
              <a:ext uri="{FF2B5EF4-FFF2-40B4-BE49-F238E27FC236}">
                <a16:creationId xmlns:a16="http://schemas.microsoft.com/office/drawing/2014/main" id="{91F7AAFE-07E5-B541-A7C7-9244864FC0F0}"/>
              </a:ext>
            </a:extLst>
          </p:cNvPr>
          <p:cNvGrpSpPr/>
          <p:nvPr userDrawn="1"/>
        </p:nvGrpSpPr>
        <p:grpSpPr>
          <a:xfrm>
            <a:off x="467360" y="3427368"/>
            <a:ext cx="594360" cy="594360"/>
            <a:chOff x="467360" y="2747082"/>
            <a:chExt cx="594360" cy="594360"/>
          </a:xfrm>
        </p:grpSpPr>
        <p:sp>
          <p:nvSpPr>
            <p:cNvPr id="26" name="Oval 25">
              <a:extLst>
                <a:ext uri="{FF2B5EF4-FFF2-40B4-BE49-F238E27FC236}">
                  <a16:creationId xmlns:a16="http://schemas.microsoft.com/office/drawing/2014/main" id="{F2FCF3DF-C6C3-AD43-A4E1-D3F099B31184}"/>
                </a:ext>
              </a:extLst>
            </p:cNvPr>
            <p:cNvSpPr/>
            <p:nvPr/>
          </p:nvSpPr>
          <p:spPr>
            <a:xfrm>
              <a:off x="467360" y="2747082"/>
              <a:ext cx="594360" cy="594360"/>
            </a:xfrm>
            <a:prstGeom prst="ellipse">
              <a:avLst/>
            </a:prstGeom>
            <a:solidFill>
              <a:srgbClr val="6CA14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Smart Phone outline">
              <a:extLst>
                <a:ext uri="{FF2B5EF4-FFF2-40B4-BE49-F238E27FC236}">
                  <a16:creationId xmlns:a16="http://schemas.microsoft.com/office/drawing/2014/main" id="{23A666AD-A70B-2B4E-B50C-7DB63153D35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31" name="Group 30">
            <a:extLst>
              <a:ext uri="{FF2B5EF4-FFF2-40B4-BE49-F238E27FC236}">
                <a16:creationId xmlns:a16="http://schemas.microsoft.com/office/drawing/2014/main" id="{C4209D51-A3D6-034B-9628-6834CBD15422}"/>
              </a:ext>
            </a:extLst>
          </p:cNvPr>
          <p:cNvGrpSpPr/>
          <p:nvPr userDrawn="1"/>
        </p:nvGrpSpPr>
        <p:grpSpPr>
          <a:xfrm>
            <a:off x="467360" y="4337931"/>
            <a:ext cx="594360" cy="594360"/>
            <a:chOff x="467360" y="4395222"/>
            <a:chExt cx="594360" cy="594360"/>
          </a:xfrm>
        </p:grpSpPr>
        <p:sp>
          <p:nvSpPr>
            <p:cNvPr id="32" name="Oval 31">
              <a:extLst>
                <a:ext uri="{FF2B5EF4-FFF2-40B4-BE49-F238E27FC236}">
                  <a16:creationId xmlns:a16="http://schemas.microsoft.com/office/drawing/2014/main" id="{1C0C0B9A-8350-A84E-96B0-BE1D328AFC1B}"/>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Checklist outline">
              <a:extLst>
                <a:ext uri="{FF2B5EF4-FFF2-40B4-BE49-F238E27FC236}">
                  <a16:creationId xmlns:a16="http://schemas.microsoft.com/office/drawing/2014/main" id="{FA454919-49A4-184F-BB22-5AEB33C55F8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34" name="Group 33">
            <a:extLst>
              <a:ext uri="{FF2B5EF4-FFF2-40B4-BE49-F238E27FC236}">
                <a16:creationId xmlns:a16="http://schemas.microsoft.com/office/drawing/2014/main" id="{CDE1FA64-C6ED-144E-8BDF-2577E5564ECC}"/>
              </a:ext>
            </a:extLst>
          </p:cNvPr>
          <p:cNvGrpSpPr/>
          <p:nvPr userDrawn="1"/>
        </p:nvGrpSpPr>
        <p:grpSpPr>
          <a:xfrm>
            <a:off x="467360" y="5235751"/>
            <a:ext cx="594360" cy="594360"/>
            <a:chOff x="467360" y="5217240"/>
            <a:chExt cx="594360" cy="594360"/>
          </a:xfrm>
        </p:grpSpPr>
        <p:sp>
          <p:nvSpPr>
            <p:cNvPr id="35" name="Oval 34">
              <a:extLst>
                <a:ext uri="{FF2B5EF4-FFF2-40B4-BE49-F238E27FC236}">
                  <a16:creationId xmlns:a16="http://schemas.microsoft.com/office/drawing/2014/main" id="{82966330-E379-C645-911F-3B76D9018BD2}"/>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all center outline">
              <a:extLst>
                <a:ext uri="{FF2B5EF4-FFF2-40B4-BE49-F238E27FC236}">
                  <a16:creationId xmlns:a16="http://schemas.microsoft.com/office/drawing/2014/main" id="{5180A9FD-4C19-4D41-BB28-5F7C5DA8143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37" name="Group 36">
            <a:extLst>
              <a:ext uri="{FF2B5EF4-FFF2-40B4-BE49-F238E27FC236}">
                <a16:creationId xmlns:a16="http://schemas.microsoft.com/office/drawing/2014/main" id="{9A12A066-F1E4-B343-BD8A-CDF706DF30F3}"/>
              </a:ext>
            </a:extLst>
          </p:cNvPr>
          <p:cNvGrpSpPr/>
          <p:nvPr userDrawn="1"/>
        </p:nvGrpSpPr>
        <p:grpSpPr>
          <a:xfrm>
            <a:off x="467360" y="2514927"/>
            <a:ext cx="594360" cy="594360"/>
            <a:chOff x="467360" y="3574180"/>
            <a:chExt cx="594360" cy="594360"/>
          </a:xfrm>
        </p:grpSpPr>
        <p:sp>
          <p:nvSpPr>
            <p:cNvPr id="38" name="Oval 37">
              <a:extLst>
                <a:ext uri="{FF2B5EF4-FFF2-40B4-BE49-F238E27FC236}">
                  <a16:creationId xmlns:a16="http://schemas.microsoft.com/office/drawing/2014/main" id="{EBCB967C-C44D-5046-BFF5-75E3745786E3}"/>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Books outline">
              <a:extLst>
                <a:ext uri="{FF2B5EF4-FFF2-40B4-BE49-F238E27FC236}">
                  <a16:creationId xmlns:a16="http://schemas.microsoft.com/office/drawing/2014/main" id="{915C99D0-2F27-CE4A-9F33-CE065EFB975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40" name="Triangle 39">
            <a:extLst>
              <a:ext uri="{FF2B5EF4-FFF2-40B4-BE49-F238E27FC236}">
                <a16:creationId xmlns:a16="http://schemas.microsoft.com/office/drawing/2014/main" id="{9D0FED47-58BE-E746-AFCB-57885348B96A}"/>
              </a:ext>
            </a:extLst>
          </p:cNvPr>
          <p:cNvSpPr>
            <a:spLocks noChangeAspect="1"/>
          </p:cNvSpPr>
          <p:nvPr userDrawn="1"/>
        </p:nvSpPr>
        <p:spPr>
          <a:xfrm rot="5400000">
            <a:off x="3035139" y="3581038"/>
            <a:ext cx="318212" cy="274320"/>
          </a:xfrm>
          <a:prstGeom prst="triangle">
            <a:avLst/>
          </a:prstGeom>
          <a:solidFill>
            <a:srgbClr val="6C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17393" y="1548081"/>
            <a:ext cx="678709" cy="678709"/>
            <a:chOff x="417393" y="1657086"/>
            <a:chExt cx="678709" cy="678709"/>
          </a:xfrm>
        </p:grpSpPr>
        <p:sp>
          <p:nvSpPr>
            <p:cNvPr id="21" name="Oval 20"/>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283103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4" name="Table 23">
            <a:extLst>
              <a:ext uri="{FF2B5EF4-FFF2-40B4-BE49-F238E27FC236}">
                <a16:creationId xmlns:a16="http://schemas.microsoft.com/office/drawing/2014/main" id="{4B0F628F-A9CC-C745-A1B8-95FF4E491885}"/>
              </a:ext>
            </a:extLst>
          </p:cNvPr>
          <p:cNvGraphicFramePr>
            <a:graphicFrameLocks noGrp="1"/>
          </p:cNvGraphicFramePr>
          <p:nvPr userDrawn="1">
            <p:extLst>
              <p:ext uri="{D42A27DB-BD31-4B8C-83A1-F6EECF244321}">
                <p14:modId xmlns:p14="http://schemas.microsoft.com/office/powerpoint/2010/main" val="2891474378"/>
              </p:ext>
            </p:extLst>
          </p:nvPr>
        </p:nvGraphicFramePr>
        <p:xfrm>
          <a:off x="736599" y="1472253"/>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rgbClr val="9455A2"/>
                          </a:solidFill>
                        </a:rPr>
                        <a:t>Financial </a:t>
                      </a:r>
                      <a:br>
                        <a:rPr lang="en-US" sz="1600" b="1" dirty="0">
                          <a:solidFill>
                            <a:srgbClr val="9455A2"/>
                          </a:solidFill>
                        </a:rPr>
                      </a:br>
                      <a:r>
                        <a:rPr lang="en-US" sz="1600" b="1" dirty="0">
                          <a:solidFill>
                            <a:srgbClr val="9455A2"/>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bg1"/>
                          </a:solidFill>
                        </a:rPr>
                        <a:t>Assistance – </a:t>
                      </a:r>
                    </a:p>
                    <a:p>
                      <a:pPr algn="ctr"/>
                      <a:r>
                        <a:rPr lang="en-US" sz="1600" b="1" dirty="0">
                          <a:solidFill>
                            <a:schemeClr val="bg1"/>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5" name="Group 24">
            <a:extLst>
              <a:ext uri="{FF2B5EF4-FFF2-40B4-BE49-F238E27FC236}">
                <a16:creationId xmlns:a16="http://schemas.microsoft.com/office/drawing/2014/main" id="{5F651030-A4AC-6B47-8489-79107E6F2DD7}"/>
              </a:ext>
            </a:extLst>
          </p:cNvPr>
          <p:cNvGrpSpPr/>
          <p:nvPr userDrawn="1"/>
        </p:nvGrpSpPr>
        <p:grpSpPr>
          <a:xfrm>
            <a:off x="467360" y="3427118"/>
            <a:ext cx="594360" cy="594360"/>
            <a:chOff x="467360" y="2747082"/>
            <a:chExt cx="594360" cy="594360"/>
          </a:xfrm>
        </p:grpSpPr>
        <p:sp>
          <p:nvSpPr>
            <p:cNvPr id="26" name="Oval 25">
              <a:extLst>
                <a:ext uri="{FF2B5EF4-FFF2-40B4-BE49-F238E27FC236}">
                  <a16:creationId xmlns:a16="http://schemas.microsoft.com/office/drawing/2014/main" id="{1EDBB289-CE3E-6444-A841-AD8051626CD8}"/>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Smart Phone outline">
              <a:extLst>
                <a:ext uri="{FF2B5EF4-FFF2-40B4-BE49-F238E27FC236}">
                  <a16:creationId xmlns:a16="http://schemas.microsoft.com/office/drawing/2014/main" id="{D39C9FB8-6F5D-8445-9E3F-9838551FF54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31" name="Group 30">
            <a:extLst>
              <a:ext uri="{FF2B5EF4-FFF2-40B4-BE49-F238E27FC236}">
                <a16:creationId xmlns:a16="http://schemas.microsoft.com/office/drawing/2014/main" id="{D8596F3B-CDED-AE4B-BCEB-456427666DDB}"/>
              </a:ext>
            </a:extLst>
          </p:cNvPr>
          <p:cNvGrpSpPr/>
          <p:nvPr userDrawn="1"/>
        </p:nvGrpSpPr>
        <p:grpSpPr>
          <a:xfrm>
            <a:off x="467360" y="4343988"/>
            <a:ext cx="594360" cy="594360"/>
            <a:chOff x="467360" y="4395222"/>
            <a:chExt cx="594360" cy="594360"/>
          </a:xfrm>
        </p:grpSpPr>
        <p:sp>
          <p:nvSpPr>
            <p:cNvPr id="32" name="Oval 31">
              <a:extLst>
                <a:ext uri="{FF2B5EF4-FFF2-40B4-BE49-F238E27FC236}">
                  <a16:creationId xmlns:a16="http://schemas.microsoft.com/office/drawing/2014/main" id="{D33D5219-79A4-8448-9946-037BF7D48855}"/>
                </a:ext>
              </a:extLst>
            </p:cNvPr>
            <p:cNvSpPr/>
            <p:nvPr/>
          </p:nvSpPr>
          <p:spPr>
            <a:xfrm>
              <a:off x="467360" y="4395222"/>
              <a:ext cx="594360" cy="594360"/>
            </a:xfrm>
            <a:prstGeom prst="ellipse">
              <a:avLst/>
            </a:prstGeom>
            <a:solidFill>
              <a:srgbClr val="945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32" descr="Checklist outline">
              <a:extLst>
                <a:ext uri="{FF2B5EF4-FFF2-40B4-BE49-F238E27FC236}">
                  <a16:creationId xmlns:a16="http://schemas.microsoft.com/office/drawing/2014/main" id="{94D7FB2B-5A5C-C14B-85EB-335CB124E89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34" name="Group 33">
            <a:extLst>
              <a:ext uri="{FF2B5EF4-FFF2-40B4-BE49-F238E27FC236}">
                <a16:creationId xmlns:a16="http://schemas.microsoft.com/office/drawing/2014/main" id="{436B26EA-5C32-6C4A-BD5C-75DDA55B9C65}"/>
              </a:ext>
            </a:extLst>
          </p:cNvPr>
          <p:cNvGrpSpPr/>
          <p:nvPr userDrawn="1"/>
        </p:nvGrpSpPr>
        <p:grpSpPr>
          <a:xfrm>
            <a:off x="467360" y="5241808"/>
            <a:ext cx="594360" cy="594360"/>
            <a:chOff x="467360" y="5217240"/>
            <a:chExt cx="594360" cy="594360"/>
          </a:xfrm>
        </p:grpSpPr>
        <p:sp>
          <p:nvSpPr>
            <p:cNvPr id="35" name="Oval 34">
              <a:extLst>
                <a:ext uri="{FF2B5EF4-FFF2-40B4-BE49-F238E27FC236}">
                  <a16:creationId xmlns:a16="http://schemas.microsoft.com/office/drawing/2014/main" id="{C94368BF-EA57-1E47-AFDD-D87A6089198C}"/>
                </a:ext>
              </a:extLst>
            </p:cNvPr>
            <p:cNvSpPr/>
            <p:nvPr/>
          </p:nvSpPr>
          <p:spPr>
            <a:xfrm>
              <a:off x="467360" y="5217240"/>
              <a:ext cx="594360" cy="594360"/>
            </a:xfrm>
            <a:prstGeom prst="ellipse">
              <a:avLst/>
            </a:prstGeom>
            <a:solidFill>
              <a:srgbClr val="E1B2C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descr="Call center outline">
              <a:extLst>
                <a:ext uri="{FF2B5EF4-FFF2-40B4-BE49-F238E27FC236}">
                  <a16:creationId xmlns:a16="http://schemas.microsoft.com/office/drawing/2014/main" id="{E0747ACE-80EC-9F4A-846A-4F01A991CC1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37" name="Group 36">
            <a:extLst>
              <a:ext uri="{FF2B5EF4-FFF2-40B4-BE49-F238E27FC236}">
                <a16:creationId xmlns:a16="http://schemas.microsoft.com/office/drawing/2014/main" id="{930A1A27-4716-7E45-97C5-2AADD56378A1}"/>
              </a:ext>
            </a:extLst>
          </p:cNvPr>
          <p:cNvGrpSpPr/>
          <p:nvPr userDrawn="1"/>
        </p:nvGrpSpPr>
        <p:grpSpPr>
          <a:xfrm>
            <a:off x="459568" y="2520984"/>
            <a:ext cx="594360" cy="594360"/>
            <a:chOff x="467360" y="3574180"/>
            <a:chExt cx="594360" cy="594360"/>
          </a:xfrm>
        </p:grpSpPr>
        <p:sp>
          <p:nvSpPr>
            <p:cNvPr id="38" name="Oval 37">
              <a:extLst>
                <a:ext uri="{FF2B5EF4-FFF2-40B4-BE49-F238E27FC236}">
                  <a16:creationId xmlns:a16="http://schemas.microsoft.com/office/drawing/2014/main" id="{A65D9DEF-3C58-DD4B-8A01-B6462088A0E3}"/>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Books outline">
              <a:extLst>
                <a:ext uri="{FF2B5EF4-FFF2-40B4-BE49-F238E27FC236}">
                  <a16:creationId xmlns:a16="http://schemas.microsoft.com/office/drawing/2014/main" id="{2B6888F8-A4E8-9242-8D9B-146DD683213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40" name="Triangle 39">
            <a:extLst>
              <a:ext uri="{FF2B5EF4-FFF2-40B4-BE49-F238E27FC236}">
                <a16:creationId xmlns:a16="http://schemas.microsoft.com/office/drawing/2014/main" id="{4272FA2A-323F-DE42-AA9B-F817F1C21EA4}"/>
              </a:ext>
            </a:extLst>
          </p:cNvPr>
          <p:cNvSpPr>
            <a:spLocks noChangeAspect="1"/>
          </p:cNvSpPr>
          <p:nvPr userDrawn="1"/>
        </p:nvSpPr>
        <p:spPr>
          <a:xfrm rot="5400000">
            <a:off x="3012218" y="4504008"/>
            <a:ext cx="318212" cy="274320"/>
          </a:xfrm>
          <a:prstGeom prst="triangle">
            <a:avLst/>
          </a:prstGeom>
          <a:solidFill>
            <a:srgbClr val="945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417393" y="1554138"/>
            <a:ext cx="678709" cy="678709"/>
            <a:chOff x="417393" y="1657086"/>
            <a:chExt cx="678709" cy="678709"/>
          </a:xfrm>
        </p:grpSpPr>
        <p:sp>
          <p:nvSpPr>
            <p:cNvPr id="21" name="Oval 20"/>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133404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graphicFrame>
        <p:nvGraphicFramePr>
          <p:cNvPr id="7" name="Table 6">
            <a:extLst>
              <a:ext uri="{FF2B5EF4-FFF2-40B4-BE49-F238E27FC236}">
                <a16:creationId xmlns:a16="http://schemas.microsoft.com/office/drawing/2014/main" id="{673697C1-271A-E145-86FE-AC8879C0A6DA}"/>
              </a:ext>
            </a:extLst>
          </p:cNvPr>
          <p:cNvGraphicFramePr>
            <a:graphicFrameLocks noGrp="1"/>
          </p:cNvGraphicFramePr>
          <p:nvPr userDrawn="1">
            <p:extLst>
              <p:ext uri="{D42A27DB-BD31-4B8C-83A1-F6EECF244321}">
                <p14:modId xmlns:p14="http://schemas.microsoft.com/office/powerpoint/2010/main" val="3298384119"/>
              </p:ext>
            </p:extLst>
          </p:nvPr>
        </p:nvGraphicFramePr>
        <p:xfrm>
          <a:off x="736599" y="1466195"/>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bg1"/>
                          </a:solidFill>
                        </a:rPr>
                        <a:t>Getting Started</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bg1"/>
                          </a:solidFill>
                        </a:rPr>
                        <a:t>BPAS University</a:t>
                      </a:r>
                    </a:p>
                    <a:p>
                      <a:pPr algn="ctr"/>
                      <a:r>
                        <a:rPr lang="en-US" sz="1600" b="1" dirty="0">
                          <a:solidFill>
                            <a:schemeClr val="bg1"/>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chemeClr val="bg1"/>
                          </a:solidFill>
                        </a:rPr>
                        <a:t>Mobile</a:t>
                      </a:r>
                      <a:r>
                        <a:rPr lang="en-US" sz="1600" b="1" baseline="0" dirty="0">
                          <a:solidFill>
                            <a:schemeClr val="bg1"/>
                          </a:solidFill>
                        </a:rPr>
                        <a:t> App</a:t>
                      </a:r>
                      <a:endParaRPr lang="en-US" sz="1600" b="1" dirty="0">
                        <a:solidFill>
                          <a:schemeClr val="bg1"/>
                        </a:solidFill>
                      </a:endParaRP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chemeClr val="bg1"/>
                          </a:solidFill>
                        </a:rPr>
                        <a:t>Financial </a:t>
                      </a:r>
                      <a:br>
                        <a:rPr lang="en-US" sz="1600" b="1" dirty="0">
                          <a:solidFill>
                            <a:schemeClr val="bg1"/>
                          </a:solidFill>
                        </a:rPr>
                      </a:br>
                      <a:r>
                        <a:rPr lang="en-US" sz="1600" b="1" dirty="0">
                          <a:solidFill>
                            <a:schemeClr val="bg1"/>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rgbClr val="990537"/>
                          </a:solidFill>
                        </a:rPr>
                        <a:t>Assistance – </a:t>
                      </a:r>
                    </a:p>
                    <a:p>
                      <a:pPr algn="ctr"/>
                      <a:r>
                        <a:rPr lang="en-US" sz="1600" b="1" dirty="0">
                          <a:solidFill>
                            <a:srgbClr val="990537"/>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8" name="Group 7">
            <a:extLst>
              <a:ext uri="{FF2B5EF4-FFF2-40B4-BE49-F238E27FC236}">
                <a16:creationId xmlns:a16="http://schemas.microsoft.com/office/drawing/2014/main" id="{753C0AB2-F656-FB47-AC3B-44AC4B0FD17C}"/>
              </a:ext>
            </a:extLst>
          </p:cNvPr>
          <p:cNvGrpSpPr/>
          <p:nvPr userDrawn="1"/>
        </p:nvGrpSpPr>
        <p:grpSpPr>
          <a:xfrm>
            <a:off x="467360" y="3427367"/>
            <a:ext cx="594360" cy="594360"/>
            <a:chOff x="467360" y="2747082"/>
            <a:chExt cx="594360" cy="594360"/>
          </a:xfrm>
        </p:grpSpPr>
        <p:sp>
          <p:nvSpPr>
            <p:cNvPr id="9" name="Oval 8">
              <a:extLst>
                <a:ext uri="{FF2B5EF4-FFF2-40B4-BE49-F238E27FC236}">
                  <a16:creationId xmlns:a16="http://schemas.microsoft.com/office/drawing/2014/main" id="{7F02844E-75D0-8140-B440-2953E7B6D7D8}"/>
                </a:ext>
              </a:extLst>
            </p:cNvPr>
            <p:cNvSpPr/>
            <p:nvPr/>
          </p:nvSpPr>
          <p:spPr>
            <a:xfrm>
              <a:off x="467360" y="2747082"/>
              <a:ext cx="594360" cy="594360"/>
            </a:xfrm>
            <a:prstGeom prst="ellipse">
              <a:avLst/>
            </a:prstGeom>
            <a:solidFill>
              <a:schemeClr val="accent1">
                <a:lumMod val="40000"/>
                <a:lumOff val="6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Smart Phone outline">
              <a:extLst>
                <a:ext uri="{FF2B5EF4-FFF2-40B4-BE49-F238E27FC236}">
                  <a16:creationId xmlns:a16="http://schemas.microsoft.com/office/drawing/2014/main" id="{A584372E-EF65-3344-9DC4-E80676F746B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14" name="Group 13">
            <a:extLst>
              <a:ext uri="{FF2B5EF4-FFF2-40B4-BE49-F238E27FC236}">
                <a16:creationId xmlns:a16="http://schemas.microsoft.com/office/drawing/2014/main" id="{9664A0E6-F8F5-5144-8EEC-46A8294B4931}"/>
              </a:ext>
            </a:extLst>
          </p:cNvPr>
          <p:cNvGrpSpPr/>
          <p:nvPr userDrawn="1"/>
        </p:nvGrpSpPr>
        <p:grpSpPr>
          <a:xfrm>
            <a:off x="467360" y="4337930"/>
            <a:ext cx="594360" cy="594360"/>
            <a:chOff x="467360" y="4395222"/>
            <a:chExt cx="594360" cy="594360"/>
          </a:xfrm>
        </p:grpSpPr>
        <p:sp>
          <p:nvSpPr>
            <p:cNvPr id="15" name="Oval 14">
              <a:extLst>
                <a:ext uri="{FF2B5EF4-FFF2-40B4-BE49-F238E27FC236}">
                  <a16:creationId xmlns:a16="http://schemas.microsoft.com/office/drawing/2014/main" id="{CE23FF7A-E56E-484C-9CC9-BD8A1432D826}"/>
                </a:ext>
              </a:extLst>
            </p:cNvPr>
            <p:cNvSpPr/>
            <p:nvPr/>
          </p:nvSpPr>
          <p:spPr>
            <a:xfrm>
              <a:off x="467360" y="4395222"/>
              <a:ext cx="594360" cy="594360"/>
            </a:xfrm>
            <a:prstGeom prst="ellipse">
              <a:avLst/>
            </a:prstGeom>
            <a:solidFill>
              <a:schemeClr val="accent3">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hecklist outline">
              <a:extLst>
                <a:ext uri="{FF2B5EF4-FFF2-40B4-BE49-F238E27FC236}">
                  <a16:creationId xmlns:a16="http://schemas.microsoft.com/office/drawing/2014/main" id="{CE350928-3816-264E-93B9-88FE8E2A2CC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745089">
              <a:off x="557279" y="4486662"/>
              <a:ext cx="411480" cy="411480"/>
            </a:xfrm>
            <a:prstGeom prst="rect">
              <a:avLst/>
            </a:prstGeom>
          </p:spPr>
        </p:pic>
      </p:grpSp>
      <p:grpSp>
        <p:nvGrpSpPr>
          <p:cNvPr id="17" name="Group 16">
            <a:extLst>
              <a:ext uri="{FF2B5EF4-FFF2-40B4-BE49-F238E27FC236}">
                <a16:creationId xmlns:a16="http://schemas.microsoft.com/office/drawing/2014/main" id="{241CE2DE-DBB7-C446-BAFB-A167D0FA23D7}"/>
              </a:ext>
            </a:extLst>
          </p:cNvPr>
          <p:cNvGrpSpPr/>
          <p:nvPr userDrawn="1"/>
        </p:nvGrpSpPr>
        <p:grpSpPr>
          <a:xfrm>
            <a:off x="467360" y="5235750"/>
            <a:ext cx="594360" cy="594360"/>
            <a:chOff x="467360" y="5217240"/>
            <a:chExt cx="594360" cy="594360"/>
          </a:xfrm>
        </p:grpSpPr>
        <p:sp>
          <p:nvSpPr>
            <p:cNvPr id="18" name="Oval 17">
              <a:extLst>
                <a:ext uri="{FF2B5EF4-FFF2-40B4-BE49-F238E27FC236}">
                  <a16:creationId xmlns:a16="http://schemas.microsoft.com/office/drawing/2014/main" id="{37B175C4-CBBB-B341-B9D4-3E5ECE80DDC3}"/>
                </a:ext>
              </a:extLst>
            </p:cNvPr>
            <p:cNvSpPr/>
            <p:nvPr/>
          </p:nvSpPr>
          <p:spPr>
            <a:xfrm>
              <a:off x="467360" y="5217240"/>
              <a:ext cx="594360" cy="594360"/>
            </a:xfrm>
            <a:prstGeom prst="ellipse">
              <a:avLst/>
            </a:prstGeom>
            <a:solidFill>
              <a:srgbClr val="99053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all center outline">
              <a:extLst>
                <a:ext uri="{FF2B5EF4-FFF2-40B4-BE49-F238E27FC236}">
                  <a16:creationId xmlns:a16="http://schemas.microsoft.com/office/drawing/2014/main" id="{A2CA818B-9FC1-5843-8705-93DC6AE2BB8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28148" y="5267901"/>
              <a:ext cx="457200" cy="457200"/>
            </a:xfrm>
            <a:prstGeom prst="rect">
              <a:avLst/>
            </a:prstGeom>
          </p:spPr>
        </p:pic>
      </p:grpSp>
      <p:grpSp>
        <p:nvGrpSpPr>
          <p:cNvPr id="20" name="Group 19">
            <a:extLst>
              <a:ext uri="{FF2B5EF4-FFF2-40B4-BE49-F238E27FC236}">
                <a16:creationId xmlns:a16="http://schemas.microsoft.com/office/drawing/2014/main" id="{70CC41C4-35CC-E64A-AA48-2007128F1801}"/>
              </a:ext>
            </a:extLst>
          </p:cNvPr>
          <p:cNvGrpSpPr/>
          <p:nvPr userDrawn="1"/>
        </p:nvGrpSpPr>
        <p:grpSpPr>
          <a:xfrm>
            <a:off x="459568" y="2514926"/>
            <a:ext cx="594360" cy="594360"/>
            <a:chOff x="467360" y="3574180"/>
            <a:chExt cx="594360" cy="594360"/>
          </a:xfrm>
        </p:grpSpPr>
        <p:sp>
          <p:nvSpPr>
            <p:cNvPr id="21" name="Oval 20">
              <a:extLst>
                <a:ext uri="{FF2B5EF4-FFF2-40B4-BE49-F238E27FC236}">
                  <a16:creationId xmlns:a16="http://schemas.microsoft.com/office/drawing/2014/main" id="{864BAEE3-DC8D-5944-9AAC-766010D6AC09}"/>
                </a:ext>
              </a:extLst>
            </p:cNvPr>
            <p:cNvSpPr/>
            <p:nvPr/>
          </p:nvSpPr>
          <p:spPr>
            <a:xfrm>
              <a:off x="467360" y="3574180"/>
              <a:ext cx="594360" cy="59436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Books outline">
              <a:extLst>
                <a:ext uri="{FF2B5EF4-FFF2-40B4-BE49-F238E27FC236}">
                  <a16:creationId xmlns:a16="http://schemas.microsoft.com/office/drawing/2014/main" id="{8D90E45D-BEF0-E149-88C2-3133BC814424}"/>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51069" y="3665402"/>
              <a:ext cx="411480" cy="411480"/>
            </a:xfrm>
            <a:prstGeom prst="rect">
              <a:avLst/>
            </a:prstGeom>
          </p:spPr>
        </p:pic>
      </p:grpSp>
      <p:sp>
        <p:nvSpPr>
          <p:cNvPr id="23" name="Triangle 22">
            <a:extLst>
              <a:ext uri="{FF2B5EF4-FFF2-40B4-BE49-F238E27FC236}">
                <a16:creationId xmlns:a16="http://schemas.microsoft.com/office/drawing/2014/main" id="{4B10CD5C-F0EB-EA47-99F3-96B47068776A}"/>
              </a:ext>
            </a:extLst>
          </p:cNvPr>
          <p:cNvSpPr>
            <a:spLocks noChangeAspect="1"/>
          </p:cNvSpPr>
          <p:nvPr userDrawn="1"/>
        </p:nvSpPr>
        <p:spPr>
          <a:xfrm rot="5400000">
            <a:off x="3012218" y="5377851"/>
            <a:ext cx="318212" cy="274320"/>
          </a:xfrm>
          <a:prstGeom prst="triangle">
            <a:avLst/>
          </a:prstGeom>
          <a:solidFill>
            <a:srgbClr val="990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417393" y="1548080"/>
            <a:ext cx="678709" cy="678709"/>
            <a:chOff x="417393" y="1657086"/>
            <a:chExt cx="678709" cy="678709"/>
          </a:xfrm>
        </p:grpSpPr>
        <p:sp>
          <p:nvSpPr>
            <p:cNvPr id="25" name="Oval 24"/>
            <p:cNvSpPr/>
            <p:nvPr userDrawn="1"/>
          </p:nvSpPr>
          <p:spPr>
            <a:xfrm>
              <a:off x="467360" y="1726112"/>
              <a:ext cx="594359" cy="586778"/>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17393" y="1657086"/>
              <a:ext cx="678709" cy="678709"/>
            </a:xfrm>
            <a:prstGeom prst="rect">
              <a:avLst/>
            </a:prstGeom>
          </p:spPr>
        </p:pic>
      </p:grpSp>
    </p:spTree>
    <p:extLst>
      <p:ext uri="{BB962C8B-B14F-4D97-AF65-F5344CB8AC3E}">
        <p14:creationId xmlns:p14="http://schemas.microsoft.com/office/powerpoint/2010/main" val="813889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graphicFrame>
        <p:nvGraphicFramePr>
          <p:cNvPr id="20" name="Table 19">
            <a:extLst>
              <a:ext uri="{FF2B5EF4-FFF2-40B4-BE49-F238E27FC236}">
                <a16:creationId xmlns:a16="http://schemas.microsoft.com/office/drawing/2014/main" id="{0D6005D2-B64D-8B40-A416-A7E974683ECE}"/>
              </a:ext>
            </a:extLst>
          </p:cNvPr>
          <p:cNvGraphicFramePr>
            <a:graphicFrameLocks noGrp="1"/>
          </p:cNvGraphicFramePr>
          <p:nvPr userDrawn="1">
            <p:extLst>
              <p:ext uri="{D42A27DB-BD31-4B8C-83A1-F6EECF244321}">
                <p14:modId xmlns:p14="http://schemas.microsoft.com/office/powerpoint/2010/main" val="641293704"/>
              </p:ext>
            </p:extLst>
          </p:nvPr>
        </p:nvGraphicFramePr>
        <p:xfrm>
          <a:off x="734717" y="1466196"/>
          <a:ext cx="2249195" cy="4519742"/>
        </p:xfrm>
        <a:graphic>
          <a:graphicData uri="http://schemas.openxmlformats.org/drawingml/2006/table">
            <a:tbl>
              <a:tblPr firstRow="1" bandRow="1">
                <a:tableStyleId>{5C22544A-7EE6-4342-B048-85BDC9FD1C3A}</a:tableStyleId>
              </a:tblPr>
              <a:tblGrid>
                <a:gridCol w="2249195">
                  <a:extLst>
                    <a:ext uri="{9D8B030D-6E8A-4147-A177-3AD203B41FA5}">
                      <a16:colId xmlns:a16="http://schemas.microsoft.com/office/drawing/2014/main" val="1023911324"/>
                    </a:ext>
                  </a:extLst>
                </a:gridCol>
              </a:tblGrid>
              <a:tr h="903468">
                <a:tc>
                  <a:txBody>
                    <a:bodyPr/>
                    <a:lstStyle/>
                    <a:p>
                      <a:pPr algn="ctr"/>
                      <a:r>
                        <a:rPr lang="en-US" sz="1600" b="1" dirty="0">
                          <a:solidFill>
                            <a:schemeClr val="accent5">
                              <a:lumMod val="75000"/>
                            </a:schemeClr>
                          </a:solidFill>
                        </a:rPr>
                        <a:t>Participant, Sponsor, </a:t>
                      </a:r>
                      <a:br>
                        <a:rPr lang="en-US" sz="1600" b="1" dirty="0">
                          <a:solidFill>
                            <a:schemeClr val="accent5">
                              <a:lumMod val="75000"/>
                            </a:schemeClr>
                          </a:solidFill>
                        </a:rPr>
                      </a:br>
                      <a:r>
                        <a:rPr lang="en-US" sz="1600" b="1" dirty="0">
                          <a:solidFill>
                            <a:schemeClr val="accent5">
                              <a:lumMod val="75000"/>
                            </a:schemeClr>
                          </a:solidFill>
                        </a:rPr>
                        <a:t>&amp; Partner Website</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15197217"/>
                  </a:ext>
                </a:extLst>
              </a:tr>
              <a:tr h="903468">
                <a:tc>
                  <a:txBody>
                    <a:bodyPr/>
                    <a:lstStyle/>
                    <a:p>
                      <a:pPr algn="ctr"/>
                      <a:r>
                        <a:rPr lang="en-US" sz="1600" b="1" dirty="0">
                          <a:solidFill>
                            <a:schemeClr val="accent1">
                              <a:lumMod val="75000"/>
                            </a:schemeClr>
                          </a:solidFill>
                        </a:rPr>
                        <a:t>Mobile App</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0598871"/>
                  </a:ext>
                </a:extLst>
              </a:tr>
              <a:tr h="904669">
                <a:tc>
                  <a:txBody>
                    <a:bodyPr/>
                    <a:lstStyle/>
                    <a:p>
                      <a:pPr algn="ctr"/>
                      <a:r>
                        <a:rPr lang="en-US" sz="1600" b="1" dirty="0">
                          <a:solidFill>
                            <a:srgbClr val="232D68"/>
                          </a:solidFill>
                        </a:rPr>
                        <a:t>BPAS University</a:t>
                      </a:r>
                    </a:p>
                    <a:p>
                      <a:pPr algn="ctr"/>
                      <a:r>
                        <a:rPr lang="en-US" sz="1600" b="1" dirty="0">
                          <a:solidFill>
                            <a:srgbClr val="232D68"/>
                          </a:solidFill>
                        </a:rPr>
                        <a:t>u.bpas.com</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19703123"/>
                  </a:ext>
                </a:extLst>
              </a:tr>
              <a:tr h="904669">
                <a:tc>
                  <a:txBody>
                    <a:bodyPr/>
                    <a:lstStyle/>
                    <a:p>
                      <a:pPr algn="ctr"/>
                      <a:r>
                        <a:rPr lang="en-US" sz="1600" b="1" dirty="0">
                          <a:solidFill>
                            <a:srgbClr val="9455A2"/>
                          </a:solidFill>
                        </a:rPr>
                        <a:t>Financial </a:t>
                      </a:r>
                      <a:br>
                        <a:rPr lang="en-US" sz="1600" b="1" dirty="0">
                          <a:solidFill>
                            <a:srgbClr val="9455A2"/>
                          </a:solidFill>
                        </a:rPr>
                      </a:br>
                      <a:r>
                        <a:rPr lang="en-US" sz="1600" b="1" dirty="0">
                          <a:solidFill>
                            <a:srgbClr val="9455A2"/>
                          </a:solidFill>
                        </a:rPr>
                        <a:t>Wellness Center</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6902527"/>
                  </a:ext>
                </a:extLst>
              </a:tr>
              <a:tr h="903468">
                <a:tc>
                  <a:txBody>
                    <a:bodyPr/>
                    <a:lstStyle/>
                    <a:p>
                      <a:pPr algn="ctr"/>
                      <a:r>
                        <a:rPr lang="en-US" sz="1600" b="1" dirty="0">
                          <a:solidFill>
                            <a:schemeClr val="accent4">
                              <a:lumMod val="75000"/>
                            </a:schemeClr>
                          </a:solidFill>
                        </a:rPr>
                        <a:t>Assistance – </a:t>
                      </a:r>
                    </a:p>
                    <a:p>
                      <a:pPr algn="ctr"/>
                      <a:r>
                        <a:rPr lang="en-US" sz="1600" b="1" dirty="0">
                          <a:solidFill>
                            <a:schemeClr val="accent4">
                              <a:lumMod val="75000"/>
                            </a:schemeClr>
                          </a:solidFill>
                        </a:rPr>
                        <a:t>Request a Callback</a:t>
                      </a:r>
                    </a:p>
                  </a:txBody>
                  <a:tcPr marL="274320" marR="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1B2C1">
                        <a:alpha val="75000"/>
                      </a:srgbClr>
                    </a:solidFill>
                  </a:tcPr>
                </a:tc>
                <a:extLst>
                  <a:ext uri="{0D108BD9-81ED-4DB2-BD59-A6C34878D82A}">
                    <a16:rowId xmlns:a16="http://schemas.microsoft.com/office/drawing/2014/main" val="1729447006"/>
                  </a:ext>
                </a:extLst>
              </a:tr>
            </a:tbl>
          </a:graphicData>
        </a:graphic>
      </p:graphicFrame>
      <p:grpSp>
        <p:nvGrpSpPr>
          <p:cNvPr id="21" name="Group 20">
            <a:extLst>
              <a:ext uri="{FF2B5EF4-FFF2-40B4-BE49-F238E27FC236}">
                <a16:creationId xmlns:a16="http://schemas.microsoft.com/office/drawing/2014/main" id="{83F84AE6-2441-7F4C-991F-C4DC64F3D3A3}"/>
              </a:ext>
            </a:extLst>
          </p:cNvPr>
          <p:cNvGrpSpPr/>
          <p:nvPr userDrawn="1"/>
        </p:nvGrpSpPr>
        <p:grpSpPr>
          <a:xfrm>
            <a:off x="465478" y="2523198"/>
            <a:ext cx="594360" cy="594360"/>
            <a:chOff x="467360" y="2747082"/>
            <a:chExt cx="594360" cy="594360"/>
          </a:xfrm>
        </p:grpSpPr>
        <p:sp>
          <p:nvSpPr>
            <p:cNvPr id="22" name="Oval 21">
              <a:extLst>
                <a:ext uri="{FF2B5EF4-FFF2-40B4-BE49-F238E27FC236}">
                  <a16:creationId xmlns:a16="http://schemas.microsoft.com/office/drawing/2014/main" id="{AB48A9CF-109A-B944-B97D-BD670809F4F7}"/>
                </a:ext>
              </a:extLst>
            </p:cNvPr>
            <p:cNvSpPr/>
            <p:nvPr/>
          </p:nvSpPr>
          <p:spPr>
            <a:xfrm>
              <a:off x="467360" y="2747082"/>
              <a:ext cx="594360" cy="594360"/>
            </a:xfrm>
            <a:prstGeom prst="ellipse">
              <a:avLst/>
            </a:prstGeom>
            <a:solidFill>
              <a:srgbClr val="6DA14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Smart Phone outline">
              <a:extLst>
                <a:ext uri="{FF2B5EF4-FFF2-40B4-BE49-F238E27FC236}">
                  <a16:creationId xmlns:a16="http://schemas.microsoft.com/office/drawing/2014/main" id="{346EDBF5-B95C-3142-A2C6-95B577FD778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930123">
              <a:off x="551008" y="2832172"/>
              <a:ext cx="411480" cy="411480"/>
            </a:xfrm>
            <a:prstGeom prst="rect">
              <a:avLst/>
            </a:prstGeom>
          </p:spPr>
        </p:pic>
      </p:grpSp>
      <p:grpSp>
        <p:nvGrpSpPr>
          <p:cNvPr id="41" name="Group 40">
            <a:extLst>
              <a:ext uri="{FF2B5EF4-FFF2-40B4-BE49-F238E27FC236}">
                <a16:creationId xmlns:a16="http://schemas.microsoft.com/office/drawing/2014/main" id="{C8E518A1-68B9-E94E-B75E-60A7DCD70920}"/>
              </a:ext>
            </a:extLst>
          </p:cNvPr>
          <p:cNvGrpSpPr/>
          <p:nvPr userDrawn="1"/>
        </p:nvGrpSpPr>
        <p:grpSpPr>
          <a:xfrm>
            <a:off x="465478" y="1617107"/>
            <a:ext cx="594360" cy="594360"/>
            <a:chOff x="467360" y="1926039"/>
            <a:chExt cx="594360" cy="594360"/>
          </a:xfrm>
        </p:grpSpPr>
        <p:sp>
          <p:nvSpPr>
            <p:cNvPr id="42" name="Oval 41">
              <a:extLst>
                <a:ext uri="{FF2B5EF4-FFF2-40B4-BE49-F238E27FC236}">
                  <a16:creationId xmlns:a16="http://schemas.microsoft.com/office/drawing/2014/main" id="{93E57C75-2B81-9D48-99D7-5FE442F1CD58}"/>
                </a:ext>
              </a:extLst>
            </p:cNvPr>
            <p:cNvSpPr/>
            <p:nvPr/>
          </p:nvSpPr>
          <p:spPr>
            <a:xfrm>
              <a:off x="467360" y="1926039"/>
              <a:ext cx="594360" cy="594360"/>
            </a:xfrm>
            <a:prstGeom prst="ellipse">
              <a:avLst/>
            </a:prstGeom>
            <a:solidFill>
              <a:srgbClr val="F2642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descr="Laptop outline">
              <a:extLst>
                <a:ext uri="{FF2B5EF4-FFF2-40B4-BE49-F238E27FC236}">
                  <a16:creationId xmlns:a16="http://schemas.microsoft.com/office/drawing/2014/main" id="{9FA66AB8-86CA-1748-A285-71A7CAB431D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51069" y="2000793"/>
              <a:ext cx="411480" cy="411480"/>
            </a:xfrm>
            <a:prstGeom prst="rect">
              <a:avLst/>
            </a:prstGeom>
          </p:spPr>
        </p:pic>
      </p:grpSp>
      <p:grpSp>
        <p:nvGrpSpPr>
          <p:cNvPr id="44" name="Group 43">
            <a:extLst>
              <a:ext uri="{FF2B5EF4-FFF2-40B4-BE49-F238E27FC236}">
                <a16:creationId xmlns:a16="http://schemas.microsoft.com/office/drawing/2014/main" id="{B88958B5-F6AC-4E40-B141-9AF1AF39EE7E}"/>
              </a:ext>
            </a:extLst>
          </p:cNvPr>
          <p:cNvGrpSpPr/>
          <p:nvPr userDrawn="1"/>
        </p:nvGrpSpPr>
        <p:grpSpPr>
          <a:xfrm>
            <a:off x="465478" y="4337931"/>
            <a:ext cx="594360" cy="594360"/>
            <a:chOff x="467360" y="4395222"/>
            <a:chExt cx="594360" cy="594360"/>
          </a:xfrm>
        </p:grpSpPr>
        <p:sp>
          <p:nvSpPr>
            <p:cNvPr id="45" name="Oval 44">
              <a:extLst>
                <a:ext uri="{FF2B5EF4-FFF2-40B4-BE49-F238E27FC236}">
                  <a16:creationId xmlns:a16="http://schemas.microsoft.com/office/drawing/2014/main" id="{9A4B4CFC-0D9F-1B44-9594-4A3F28D4CEDB}"/>
                </a:ext>
              </a:extLst>
            </p:cNvPr>
            <p:cNvSpPr/>
            <p:nvPr/>
          </p:nvSpPr>
          <p:spPr>
            <a:xfrm>
              <a:off x="467360" y="4395222"/>
              <a:ext cx="594360" cy="594360"/>
            </a:xfrm>
            <a:prstGeom prst="ellipse">
              <a:avLst/>
            </a:prstGeom>
            <a:solidFill>
              <a:srgbClr val="9455A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list outline">
              <a:extLst>
                <a:ext uri="{FF2B5EF4-FFF2-40B4-BE49-F238E27FC236}">
                  <a16:creationId xmlns:a16="http://schemas.microsoft.com/office/drawing/2014/main" id="{5E4EB6A8-8AC1-6B4F-8812-B22BF03593E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20745089">
              <a:off x="557279" y="4486662"/>
              <a:ext cx="411480" cy="411480"/>
            </a:xfrm>
            <a:prstGeom prst="rect">
              <a:avLst/>
            </a:prstGeom>
          </p:spPr>
        </p:pic>
      </p:grpSp>
      <p:grpSp>
        <p:nvGrpSpPr>
          <p:cNvPr id="47" name="Group 46">
            <a:extLst>
              <a:ext uri="{FF2B5EF4-FFF2-40B4-BE49-F238E27FC236}">
                <a16:creationId xmlns:a16="http://schemas.microsoft.com/office/drawing/2014/main" id="{EEED932D-41FF-D547-946B-DE176F8968D8}"/>
              </a:ext>
            </a:extLst>
          </p:cNvPr>
          <p:cNvGrpSpPr/>
          <p:nvPr userDrawn="1"/>
        </p:nvGrpSpPr>
        <p:grpSpPr>
          <a:xfrm>
            <a:off x="465478" y="5235751"/>
            <a:ext cx="594360" cy="594360"/>
            <a:chOff x="467360" y="5217240"/>
            <a:chExt cx="594360" cy="594360"/>
          </a:xfrm>
        </p:grpSpPr>
        <p:sp>
          <p:nvSpPr>
            <p:cNvPr id="48" name="Oval 47">
              <a:extLst>
                <a:ext uri="{FF2B5EF4-FFF2-40B4-BE49-F238E27FC236}">
                  <a16:creationId xmlns:a16="http://schemas.microsoft.com/office/drawing/2014/main" id="{64F24CB3-636B-FC49-BF60-79EA734A616A}"/>
                </a:ext>
              </a:extLst>
            </p:cNvPr>
            <p:cNvSpPr/>
            <p:nvPr/>
          </p:nvSpPr>
          <p:spPr>
            <a:xfrm>
              <a:off x="467360" y="5217240"/>
              <a:ext cx="594360" cy="594360"/>
            </a:xfrm>
            <a:prstGeom prst="ellipse">
              <a:avLst/>
            </a:prstGeom>
            <a:solidFill>
              <a:srgbClr val="9904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Call center outline">
              <a:extLst>
                <a:ext uri="{FF2B5EF4-FFF2-40B4-BE49-F238E27FC236}">
                  <a16:creationId xmlns:a16="http://schemas.microsoft.com/office/drawing/2014/main" id="{54402A8F-273F-5946-9444-F71931C3F3FE}"/>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28148" y="5267901"/>
              <a:ext cx="457200" cy="457200"/>
            </a:xfrm>
            <a:prstGeom prst="rect">
              <a:avLst/>
            </a:prstGeom>
          </p:spPr>
        </p:pic>
      </p:grpSp>
      <p:grpSp>
        <p:nvGrpSpPr>
          <p:cNvPr id="50" name="Group 49">
            <a:extLst>
              <a:ext uri="{FF2B5EF4-FFF2-40B4-BE49-F238E27FC236}">
                <a16:creationId xmlns:a16="http://schemas.microsoft.com/office/drawing/2014/main" id="{13424EF6-65CB-D448-B5E2-108E2E63D24C}"/>
              </a:ext>
            </a:extLst>
          </p:cNvPr>
          <p:cNvGrpSpPr/>
          <p:nvPr userDrawn="1"/>
        </p:nvGrpSpPr>
        <p:grpSpPr>
          <a:xfrm>
            <a:off x="465478" y="3427368"/>
            <a:ext cx="594360" cy="594360"/>
            <a:chOff x="467360" y="3574180"/>
            <a:chExt cx="594360" cy="594360"/>
          </a:xfrm>
        </p:grpSpPr>
        <p:sp>
          <p:nvSpPr>
            <p:cNvPr id="51" name="Oval 50">
              <a:extLst>
                <a:ext uri="{FF2B5EF4-FFF2-40B4-BE49-F238E27FC236}">
                  <a16:creationId xmlns:a16="http://schemas.microsoft.com/office/drawing/2014/main" id="{DE5E5436-408E-3D47-89BB-CDCF8D19B3BF}"/>
                </a:ext>
              </a:extLst>
            </p:cNvPr>
            <p:cNvSpPr/>
            <p:nvPr/>
          </p:nvSpPr>
          <p:spPr>
            <a:xfrm>
              <a:off x="467360" y="3574180"/>
              <a:ext cx="594360" cy="594360"/>
            </a:xfrm>
            <a:prstGeom prst="ellipse">
              <a:avLst/>
            </a:prstGeom>
            <a:solidFill>
              <a:srgbClr val="232D6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Books outline">
              <a:extLst>
                <a:ext uri="{FF2B5EF4-FFF2-40B4-BE49-F238E27FC236}">
                  <a16:creationId xmlns:a16="http://schemas.microsoft.com/office/drawing/2014/main" id="{FCDFC64C-9CBA-924B-801C-2E7EB8B4BF54}"/>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551069" y="3665402"/>
              <a:ext cx="411480" cy="411480"/>
            </a:xfrm>
            <a:prstGeom prst="rect">
              <a:avLst/>
            </a:prstGeom>
          </p:spPr>
        </p:pic>
      </p:grpSp>
    </p:spTree>
    <p:extLst>
      <p:ext uri="{BB962C8B-B14F-4D97-AF65-F5344CB8AC3E}">
        <p14:creationId xmlns:p14="http://schemas.microsoft.com/office/powerpoint/2010/main" val="3677220871"/>
      </p:ext>
    </p:extLst>
  </p:cSld>
  <p:clrMapOvr>
    <a:masterClrMapping/>
  </p:clrMapOvr>
  <p:extLst>
    <p:ext uri="{DCECCB84-F9BA-43D5-87BE-67443E8EF086}">
      <p15:sldGuideLst xmlns:p15="http://schemas.microsoft.com/office/powerpoint/2012/main">
        <p15:guide id="1" pos="18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07FEE-C0B5-794D-8BE4-7F2DCDDBB5C9}"/>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2379025" cy="1246156"/>
          </a:xfrm>
          <a:prstGeom prst="rect">
            <a:avLst/>
          </a:prstGeom>
          <a:effectLst>
            <a:outerShdw blurRad="76200" dist="76200" dir="2700000" algn="tl" rotWithShape="0">
              <a:schemeClr val="bg1">
                <a:alpha val="40000"/>
              </a:schemeClr>
            </a:outerShdw>
          </a:effectLst>
        </p:spPr>
      </p:pic>
    </p:spTree>
    <p:extLst>
      <p:ext uri="{BB962C8B-B14F-4D97-AF65-F5344CB8AC3E}">
        <p14:creationId xmlns:p14="http://schemas.microsoft.com/office/powerpoint/2010/main" val="202399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2_Blank">
    <p:bg>
      <p:bgPr>
        <a:blipFill dpi="0" rotWithShape="1">
          <a:blip r:embed="rId2" cstate="print">
            <a:alphaModFix amt="70000"/>
            <a:lum/>
            <a:extLst>
              <a:ext uri="{28A0092B-C50C-407E-A947-70E740481C1C}">
                <a14:useLocalDpi xmlns:a14="http://schemas.microsoft.com/office/drawing/2010/main"/>
              </a:ext>
            </a:extLst>
          </a:blip>
          <a:srcRect/>
          <a:stretch>
            <a:fillRect b="2000"/>
          </a:stretch>
        </a:blipFill>
        <a:effectLst/>
      </p:bgPr>
    </p:bg>
    <p:spTree>
      <p:nvGrpSpPr>
        <p:cNvPr id="1" name=""/>
        <p:cNvGrpSpPr/>
        <p:nvPr/>
      </p:nvGrpSpPr>
      <p:grpSpPr>
        <a:xfrm>
          <a:off x="0" y="0"/>
          <a:ext cx="0" cy="0"/>
          <a:chOff x="0" y="0"/>
          <a:chExt cx="0" cy="0"/>
        </a:xfrm>
      </p:grpSpPr>
      <p:pic>
        <p:nvPicPr>
          <p:cNvPr id="3" name="Picture 2" descr="Logo, icon&#10;&#10;Description automatically generated">
            <a:extLst>
              <a:ext uri="{FF2B5EF4-FFF2-40B4-BE49-F238E27FC236}">
                <a16:creationId xmlns:a16="http://schemas.microsoft.com/office/drawing/2014/main" id="{6625C929-A360-A34C-A567-9B090256BD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2772" y="291975"/>
            <a:ext cx="1623999" cy="850666"/>
          </a:xfrm>
          <a:prstGeom prst="rect">
            <a:avLst/>
          </a:prstGeom>
          <a:effectLst>
            <a:outerShdw blurRad="76200" dist="76200" dir="2700000" algn="tl" rotWithShape="0">
              <a:schemeClr val="bg1">
                <a:alpha val="40000"/>
              </a:schemeClr>
            </a:outerShdw>
          </a:effectLst>
        </p:spPr>
      </p:pic>
      <p:sp>
        <p:nvSpPr>
          <p:cNvPr id="4" name="TextBox 3">
            <a:extLst>
              <a:ext uri="{FF2B5EF4-FFF2-40B4-BE49-F238E27FC236}">
                <a16:creationId xmlns:a16="http://schemas.microsoft.com/office/drawing/2014/main" id="{13D0E4CC-1C40-814A-849D-6D4352E8F3BE}"/>
              </a:ext>
            </a:extLst>
          </p:cNvPr>
          <p:cNvSpPr txBox="1"/>
          <p:nvPr userDrawn="1"/>
        </p:nvSpPr>
        <p:spPr>
          <a:xfrm>
            <a:off x="0" y="3429000"/>
            <a:ext cx="9144000" cy="1046440"/>
          </a:xfrm>
          <a:prstGeom prst="rect">
            <a:avLst/>
          </a:prstGeom>
          <a:solidFill>
            <a:srgbClr val="232D68">
              <a:alpha val="70000"/>
            </a:srgbClr>
          </a:solidFill>
        </p:spPr>
        <p:txBody>
          <a:bodyPr wrap="square" tIns="274320" bIns="274320" rtlCol="0" anchor="ctr">
            <a:spAutoFit/>
          </a:bodyPr>
          <a:lstStyle/>
          <a:p>
            <a:pPr algn="ctr"/>
            <a:endParaRPr lang="en-US" altLang="en-US" sz="3200" dirty="0">
              <a:solidFill>
                <a:schemeClr val="bg1"/>
              </a:solidFill>
              <a:uFill>
                <a:solidFill>
                  <a:srgbClr val="6DA141"/>
                </a:solidFill>
              </a:uFill>
            </a:endParaRPr>
          </a:p>
        </p:txBody>
      </p:sp>
    </p:spTree>
    <p:extLst>
      <p:ext uri="{BB962C8B-B14F-4D97-AF65-F5344CB8AC3E}">
        <p14:creationId xmlns:p14="http://schemas.microsoft.com/office/powerpoint/2010/main" val="174045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9FC7C4D1-2B07-404F-A12B-4EF0E45C840A}"/>
              </a:ext>
            </a:extLst>
          </p:cNvPr>
          <p:cNvPicPr>
            <a:picLocks noChangeAspect="1"/>
          </p:cNvPicPr>
          <p:nvPr userDrawn="1"/>
        </p:nvPicPr>
        <p:blipFill>
          <a:blip r:embed="rId2" cstate="print">
            <a:alphaModFix amt="10000"/>
            <a:extLst>
              <a:ext uri="{BEBA8EAE-BF5A-486C-A8C5-ECC9F3942E4B}">
                <a14:imgProps xmlns:a14="http://schemas.microsoft.com/office/drawing/2010/main">
                  <a14:imgLayer r:embed="rId3">
                    <a14:imgEffect>
                      <a14:sharpenSoften amount="5000"/>
                    </a14:imgEffect>
                    <a14:imgEffect>
                      <a14:colorTemperature colorTemp="11200"/>
                    </a14:imgEffect>
                    <a14:imgEffect>
                      <a14:brightnessContrast bright="5000" contrast="3000"/>
                    </a14:imgEffect>
                  </a14:imgLayer>
                </a14:imgProps>
              </a:ext>
              <a:ext uri="{28A0092B-C50C-407E-A947-70E740481C1C}">
                <a14:useLocalDpi xmlns:a14="http://schemas.microsoft.com/office/drawing/2010/main"/>
              </a:ext>
            </a:extLst>
          </a:blip>
          <a:stretch>
            <a:fillRect/>
          </a:stretch>
        </p:blipFill>
        <p:spPr>
          <a:xfrm>
            <a:off x="0" y="164873"/>
            <a:ext cx="9144000" cy="2651760"/>
          </a:xfrm>
          <a:prstGeom prst="rect">
            <a:avLst/>
          </a:prstGeom>
          <a:noFill/>
        </p:spPr>
      </p:pic>
      <p:sp>
        <p:nvSpPr>
          <p:cNvPr id="2" name="Title 1"/>
          <p:cNvSpPr>
            <a:spLocks noGrp="1"/>
          </p:cNvSpPr>
          <p:nvPr>
            <p:ph type="title"/>
          </p:nvPr>
        </p:nvSpPr>
        <p:spPr>
          <a:xfrm>
            <a:off x="339115" y="274638"/>
            <a:ext cx="8465769" cy="1143000"/>
          </a:xfrm>
          <a:prstGeom prst="rect">
            <a:avLst/>
          </a:prstGeom>
          <a:noFill/>
        </p:spPr>
        <p:txBody>
          <a:bodyPr/>
          <a:lstStyle>
            <a:lvl1pPr algn="l">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noFill/>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1C3D2B7-F778-224B-9EB5-ABA71EFC606D}"/>
              </a:ext>
            </a:extLst>
          </p:cNvPr>
          <p:cNvSpPr>
            <a:spLocks noGrp="1"/>
          </p:cNvSpPr>
          <p:nvPr>
            <p:ph type="sldNum" sz="quarter" idx="4"/>
          </p:nvPr>
        </p:nvSpPr>
        <p:spPr>
          <a:xfrm>
            <a:off x="4341885" y="6485575"/>
            <a:ext cx="46022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53191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A573FF4F-1B8C-1840-82B8-EEECD722C952}"/>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7668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5BB02F8-9649-B045-9FF9-0033F54748F1}"/>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202598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noFill/>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5122119-CC83-0645-9DD2-32D1335460E9}"/>
              </a:ext>
            </a:extLst>
          </p:cNvPr>
          <p:cNvSpPr>
            <a:spLocks noGrp="1"/>
          </p:cNvSpPr>
          <p:nvPr>
            <p:ph type="sldNum" sz="quarter" idx="10"/>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35438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8819" y="71438"/>
            <a:ext cx="6193382" cy="1143000"/>
          </a:xfrm>
          <a:prstGeom prst="rect">
            <a:avLst/>
          </a:prstGeom>
          <a:noFill/>
        </p:spPr>
        <p:txBody>
          <a:bodyPr/>
          <a:lstStyle>
            <a:lvl1pPr>
              <a:defRPr>
                <a:solidFill>
                  <a:schemeClr val="tx1"/>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FEEC73A4-86FA-8442-9921-6D484B02D0E7}"/>
              </a:ext>
            </a:extLst>
          </p:cNvPr>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42511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logo &amp; pg#">
    <p:bg>
      <p:bgPr>
        <a:solidFill>
          <a:srgbClr val="FFFFFF"/>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B7C5A53-4346-2846-AB9A-F00509C967A3}"/>
              </a:ext>
            </a:extLst>
          </p:cNvPr>
          <p:cNvSpPr>
            <a:spLocks noGrp="1"/>
          </p:cNvSpPr>
          <p:nvPr>
            <p:ph type="sldNum" sz="quarter" idx="4"/>
          </p:nvPr>
        </p:nvSpPr>
        <p:spPr>
          <a:xfrm>
            <a:off x="3669710" y="6540079"/>
            <a:ext cx="1816689" cy="220370"/>
          </a:xfrm>
          <a:prstGeom prst="rect">
            <a:avLst/>
          </a:prstGeom>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spTree>
    <p:extLst>
      <p:ext uri="{BB962C8B-B14F-4D97-AF65-F5344CB8AC3E}">
        <p14:creationId xmlns:p14="http://schemas.microsoft.com/office/powerpoint/2010/main" val="119225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8" name="Picture 7" descr="Logo, icon&#10;&#10;Description automatically generated">
            <a:extLst>
              <a:ext uri="{FF2B5EF4-FFF2-40B4-BE49-F238E27FC236}">
                <a16:creationId xmlns:a16="http://schemas.microsoft.com/office/drawing/2014/main" id="{9CB96051-770D-894D-9CE8-36F0138177D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3947167516"/>
      </p:ext>
    </p:extLst>
  </p:cSld>
  <p:clrMap bg1="lt1" tx1="dk1" bg2="lt2" tx2="dk2" accent1="accent1" accent2="accent2" accent3="accent3" accent4="accent4" accent5="accent5" accent6="accent6" hlink="hlink" folHlink="folHlink"/>
  <p:sldLayoutIdLst>
    <p:sldLayoutId id="2147484019" r:id="rId1"/>
    <p:sldLayoutId id="2147484010" r:id="rId2"/>
    <p:sldLayoutId id="2147484011" r:id="rId3"/>
    <p:sldLayoutId id="2147483965" r:id="rId4"/>
    <p:sldLayoutId id="2147483973" r:id="rId5"/>
    <p:sldLayoutId id="2147483967" r:id="rId6"/>
    <p:sldLayoutId id="2147483968" r:id="rId7"/>
    <p:sldLayoutId id="2147483969" r:id="rId8"/>
    <p:sldLayoutId id="2147483970" r:id="rId9"/>
    <p:sldLayoutId id="2147484009" r:id="rId10"/>
    <p:sldLayoutId id="2147483972" r:id="rId11"/>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userDrawn="1"/>
        </p:nvSpPr>
        <p:spPr>
          <a:xfrm>
            <a:off x="2356835" y="0"/>
            <a:ext cx="6785579" cy="109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p:cNvSpPr>
            <a:spLocks noGrp="1"/>
          </p:cNvSpPr>
          <p:nvPr>
            <p:ph type="body" idx="1"/>
          </p:nvPr>
        </p:nvSpPr>
        <p:spPr>
          <a:xfrm>
            <a:off x="339115" y="1600204"/>
            <a:ext cx="8465769" cy="461607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69710" y="6540079"/>
            <a:ext cx="1816689" cy="220370"/>
          </a:xfrm>
          <a:prstGeom prst="rect">
            <a:avLst/>
          </a:prstGeom>
          <a:noFill/>
        </p:spPr>
        <p:txBody>
          <a:bodyPr vert="horz" lIns="91440" tIns="45720" rIns="91440" bIns="45720" rtlCol="0" anchor="ctr"/>
          <a:lstStyle>
            <a:lvl1pPr algn="ctr">
              <a:defRPr sz="1200">
                <a:solidFill>
                  <a:srgbClr val="232D68"/>
                </a:solidFill>
              </a:defRPr>
            </a:lvl1pPr>
          </a:lstStyle>
          <a:p>
            <a:fld id="{FA141339-F60D-47BC-9C4F-61B9CE851629}"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2DEEF3B6-4528-0B44-9E77-BEC14E8CF2A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83093" y="6303011"/>
            <a:ext cx="914400" cy="474133"/>
          </a:xfrm>
          <a:prstGeom prst="rect">
            <a:avLst/>
          </a:prstGeom>
        </p:spPr>
      </p:pic>
      <p:pic>
        <p:nvPicPr>
          <p:cNvPr id="10" name="Picture 9">
            <a:extLst>
              <a:ext uri="{FF2B5EF4-FFF2-40B4-BE49-F238E27FC236}">
                <a16:creationId xmlns:a16="http://schemas.microsoft.com/office/drawing/2014/main" id="{7EFBA8F2-9E6A-5D48-85A3-E632518CABC6}"/>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726983" y="6295584"/>
            <a:ext cx="1333924" cy="510153"/>
          </a:xfrm>
          <a:prstGeom prst="rect">
            <a:avLst/>
          </a:prstGeom>
        </p:spPr>
      </p:pic>
    </p:spTree>
    <p:extLst>
      <p:ext uri="{BB962C8B-B14F-4D97-AF65-F5344CB8AC3E}">
        <p14:creationId xmlns:p14="http://schemas.microsoft.com/office/powerpoint/2010/main" val="781633871"/>
      </p:ext>
    </p:extLst>
  </p:cSld>
  <p:clrMap bg1="lt1" tx1="dk1" bg2="lt2" tx2="dk2" accent1="accent1" accent2="accent2" accent3="accent3" accent4="accent4" accent5="accent5" accent6="accent6" hlink="hlink" folHlink="folHlink"/>
  <p:sldLayoutIdLst>
    <p:sldLayoutId id="2147484028" r:id="rId1"/>
    <p:sldLayoutId id="2147484026" r:id="rId2"/>
    <p:sldLayoutId id="2147484027" r:id="rId3"/>
    <p:sldLayoutId id="2147484025" r:id="rId4"/>
    <p:sldLayoutId id="2147484024" r:id="rId5"/>
    <p:sldLayoutId id="2147484029" r:id="rId6"/>
  </p:sldLayoutIdLst>
  <p:hf hdr="0" ftr="0" dt="0"/>
  <p:txStyles>
    <p:titleStyle>
      <a:lvl1pPr algn="ctr" defTabSz="914377" rtl="0" eaLnBrk="1" latinLnBrk="0" hangingPunct="1">
        <a:spcBef>
          <a:spcPct val="0"/>
        </a:spcBef>
        <a:buNone/>
        <a:defRPr sz="40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67.png"/><Relationship Id="rId5" Type="http://schemas.openxmlformats.org/officeDocument/2006/relationships/image" Target="../media/image62.png"/><Relationship Id="rId10" Type="http://schemas.openxmlformats.org/officeDocument/2006/relationships/chart" Target="../charts/chart10.xml"/><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3.sv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8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5.svg"/><Relationship Id="rId2" Type="http://schemas.openxmlformats.org/officeDocument/2006/relationships/notesSlide" Target="../notesSlides/notesSlide16.xml"/><Relationship Id="rId16" Type="http://schemas.openxmlformats.org/officeDocument/2006/relationships/image" Target="../media/image59.svg"/><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82.png"/><Relationship Id="rId5" Type="http://schemas.openxmlformats.org/officeDocument/2006/relationships/diagramQuickStyle" Target="../diagrams/quickStyle3.xml"/><Relationship Id="rId15" Type="http://schemas.openxmlformats.org/officeDocument/2006/relationships/image" Target="../media/image84.png"/><Relationship Id="rId10" Type="http://schemas.openxmlformats.org/officeDocument/2006/relationships/image" Target="../media/image81.png"/><Relationship Id="rId4" Type="http://schemas.openxmlformats.org/officeDocument/2006/relationships/diagramLayout" Target="../diagrams/layout3.xml"/><Relationship Id="rId9" Type="http://schemas.openxmlformats.org/officeDocument/2006/relationships/image" Target="../media/image80.png"/><Relationship Id="rId14" Type="http://schemas.openxmlformats.org/officeDocument/2006/relationships/image" Target="../media/image57.sv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diagramLayout" Target="../diagrams/layout4.xml"/><Relationship Id="rId7" Type="http://schemas.openxmlformats.org/officeDocument/2006/relationships/image" Target="../media/image98.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101.png"/><Relationship Id="rId4" Type="http://schemas.openxmlformats.org/officeDocument/2006/relationships/diagramQuickStyle" Target="../diagrams/quickStyle4.xml"/><Relationship Id="rId9"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3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 Id="rId4" Type="http://schemas.openxmlformats.org/officeDocument/2006/relationships/image" Target="../media/image11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8" y="2928480"/>
            <a:ext cx="8878408" cy="1046440"/>
          </a:xfrm>
        </p:spPr>
        <p:txBody>
          <a:bodyPr anchor="ctr"/>
          <a:lstStyle/>
          <a:p>
            <a:r>
              <a:rPr lang="en-US" dirty="0" smtClean="0"/>
              <a:t>Blank Presentation Template</a:t>
            </a:r>
            <a:endParaRPr lang="en-US" dirty="0"/>
          </a:p>
        </p:txBody>
      </p:sp>
      <p:sp>
        <p:nvSpPr>
          <p:cNvPr id="4" name="TextBox 3"/>
          <p:cNvSpPr txBox="1"/>
          <p:nvPr/>
        </p:nvSpPr>
        <p:spPr>
          <a:xfrm>
            <a:off x="219306" y="6280932"/>
            <a:ext cx="2700000" cy="369332"/>
          </a:xfrm>
          <a:prstGeom prst="rect">
            <a:avLst/>
          </a:prstGeom>
          <a:noFill/>
        </p:spPr>
        <p:txBody>
          <a:bodyPr wrap="square" rtlCol="0">
            <a:spAutoFit/>
          </a:bodyPr>
          <a:lstStyle/>
          <a:p>
            <a:r>
              <a:rPr lang="en-US" dirty="0" smtClean="0"/>
              <a:t>, 2023</a:t>
            </a:r>
            <a:endParaRPr lang="en-US" dirty="0"/>
          </a:p>
        </p:txBody>
      </p:sp>
      <p:sp>
        <p:nvSpPr>
          <p:cNvPr id="6" name="TextBox 5"/>
          <p:cNvSpPr txBox="1"/>
          <p:nvPr/>
        </p:nvSpPr>
        <p:spPr>
          <a:xfrm>
            <a:off x="3023119" y="6280932"/>
            <a:ext cx="3284376" cy="369332"/>
          </a:xfrm>
          <a:prstGeom prst="rect">
            <a:avLst/>
          </a:prstGeom>
          <a:noFill/>
        </p:spPr>
        <p:txBody>
          <a:bodyPr wrap="square" rtlCol="0">
            <a:spAutoFit/>
          </a:bodyPr>
          <a:lstStyle/>
          <a:p>
            <a:pPr algn="ctr"/>
            <a:r>
              <a:rPr lang="en-US" dirty="0"/>
              <a:t>Presented By – </a:t>
            </a:r>
          </a:p>
        </p:txBody>
      </p:sp>
    </p:spTree>
    <p:extLst>
      <p:ext uri="{BB962C8B-B14F-4D97-AF65-F5344CB8AC3E}">
        <p14:creationId xmlns:p14="http://schemas.microsoft.com/office/powerpoint/2010/main" val="416260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Compounding Growth</a:t>
            </a:r>
            <a:r>
              <a:rPr lang="en-US" dirty="0"/>
              <a:t/>
            </a:r>
            <a:br>
              <a:rPr lang="en-US" dirty="0"/>
            </a:br>
            <a:r>
              <a:rPr lang="en-US" dirty="0" smtClean="0"/>
              <a:t>  </a:t>
            </a:r>
            <a:endParaRPr lang="en-US" sz="3200" dirty="0">
              <a:solidFill>
                <a:schemeClr val="bg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10</a:t>
            </a:fld>
            <a:endParaRPr lang="en-US" dirty="0"/>
          </a:p>
        </p:txBody>
      </p:sp>
      <p:pic>
        <p:nvPicPr>
          <p:cNvPr id="12" name="Picture 11"/>
          <p:cNvPicPr>
            <a:picLocks noChangeAspect="1"/>
          </p:cNvPicPr>
          <p:nvPr/>
        </p:nvPicPr>
        <p:blipFill>
          <a:blip r:embed="rId3"/>
          <a:stretch>
            <a:fillRect/>
          </a:stretch>
        </p:blipFill>
        <p:spPr>
          <a:xfrm>
            <a:off x="-114300" y="2028824"/>
            <a:ext cx="2343150" cy="2343150"/>
          </a:xfrm>
          <a:prstGeom prst="rect">
            <a:avLst/>
          </a:prstGeom>
        </p:spPr>
      </p:pic>
      <p:pic>
        <p:nvPicPr>
          <p:cNvPr id="14" name="Picture 13"/>
          <p:cNvPicPr>
            <a:picLocks noChangeAspect="1"/>
          </p:cNvPicPr>
          <p:nvPr/>
        </p:nvPicPr>
        <p:blipFill>
          <a:blip r:embed="rId4"/>
          <a:stretch>
            <a:fillRect/>
          </a:stretch>
        </p:blipFill>
        <p:spPr>
          <a:xfrm>
            <a:off x="1828801" y="1876425"/>
            <a:ext cx="2771774" cy="2771774"/>
          </a:xfrm>
          <a:prstGeom prst="rect">
            <a:avLst/>
          </a:prstGeom>
        </p:spPr>
      </p:pic>
      <p:sp>
        <p:nvSpPr>
          <p:cNvPr id="15" name="TextBox 14"/>
          <p:cNvSpPr txBox="1"/>
          <p:nvPr/>
        </p:nvSpPr>
        <p:spPr>
          <a:xfrm>
            <a:off x="495300" y="4095750"/>
            <a:ext cx="1866900" cy="523220"/>
          </a:xfrm>
          <a:prstGeom prst="rect">
            <a:avLst/>
          </a:prstGeom>
          <a:noFill/>
        </p:spPr>
        <p:txBody>
          <a:bodyPr wrap="square" rtlCol="0">
            <a:spAutoFit/>
          </a:bodyPr>
          <a:lstStyle/>
          <a:p>
            <a:r>
              <a:rPr lang="en-US" sz="2800" b="0" dirty="0" smtClean="0"/>
              <a:t>$0.01</a:t>
            </a:r>
            <a:endParaRPr lang="en-US" sz="2800" b="0" dirty="0"/>
          </a:p>
        </p:txBody>
      </p:sp>
      <p:sp>
        <p:nvSpPr>
          <p:cNvPr id="16" name="TextBox 15"/>
          <p:cNvSpPr txBox="1"/>
          <p:nvPr/>
        </p:nvSpPr>
        <p:spPr>
          <a:xfrm>
            <a:off x="4657725" y="4114800"/>
            <a:ext cx="1866900" cy="523220"/>
          </a:xfrm>
          <a:prstGeom prst="rect">
            <a:avLst/>
          </a:prstGeom>
          <a:noFill/>
        </p:spPr>
        <p:txBody>
          <a:bodyPr wrap="square" rtlCol="0">
            <a:spAutoFit/>
          </a:bodyPr>
          <a:lstStyle/>
          <a:p>
            <a:r>
              <a:rPr lang="en-US" sz="2800" b="0" dirty="0" smtClean="0"/>
              <a:t>$10,485</a:t>
            </a:r>
            <a:endParaRPr lang="en-US" sz="2800" b="0" dirty="0"/>
          </a:p>
        </p:txBody>
      </p:sp>
      <p:sp>
        <p:nvSpPr>
          <p:cNvPr id="17" name="TextBox 16"/>
          <p:cNvSpPr txBox="1"/>
          <p:nvPr/>
        </p:nvSpPr>
        <p:spPr>
          <a:xfrm>
            <a:off x="6743700" y="4133850"/>
            <a:ext cx="2124075" cy="523220"/>
          </a:xfrm>
          <a:prstGeom prst="rect">
            <a:avLst/>
          </a:prstGeom>
          <a:noFill/>
        </p:spPr>
        <p:txBody>
          <a:bodyPr wrap="square" rtlCol="0">
            <a:spAutoFit/>
          </a:bodyPr>
          <a:lstStyle/>
          <a:p>
            <a:r>
              <a:rPr lang="en-US" sz="2800" b="0" dirty="0"/>
              <a:t>$</a:t>
            </a:r>
            <a:r>
              <a:rPr lang="en-US" sz="2800" b="0" dirty="0" smtClean="0"/>
              <a:t>5,368,709</a:t>
            </a:r>
            <a:endParaRPr lang="en-US" sz="2800" b="0" dirty="0"/>
          </a:p>
        </p:txBody>
      </p:sp>
      <p:sp>
        <p:nvSpPr>
          <p:cNvPr id="18" name="TextBox 17"/>
          <p:cNvSpPr txBox="1"/>
          <p:nvPr/>
        </p:nvSpPr>
        <p:spPr>
          <a:xfrm>
            <a:off x="2600325" y="4114800"/>
            <a:ext cx="1866900" cy="523220"/>
          </a:xfrm>
          <a:prstGeom prst="rect">
            <a:avLst/>
          </a:prstGeom>
          <a:noFill/>
        </p:spPr>
        <p:txBody>
          <a:bodyPr wrap="square" rtlCol="0">
            <a:spAutoFit/>
          </a:bodyPr>
          <a:lstStyle/>
          <a:p>
            <a:r>
              <a:rPr lang="en-US" sz="2800" b="0" dirty="0" smtClean="0"/>
              <a:t>$10.24</a:t>
            </a:r>
            <a:endParaRPr lang="en-US" sz="2800" b="0" dirty="0"/>
          </a:p>
        </p:txBody>
      </p:sp>
      <p:pic>
        <p:nvPicPr>
          <p:cNvPr id="19" name="Picture 18"/>
          <p:cNvPicPr>
            <a:picLocks noChangeAspect="1"/>
          </p:cNvPicPr>
          <p:nvPr/>
        </p:nvPicPr>
        <p:blipFill>
          <a:blip r:embed="rId5"/>
          <a:stretch>
            <a:fillRect/>
          </a:stretch>
        </p:blipFill>
        <p:spPr>
          <a:xfrm>
            <a:off x="3962400" y="1695450"/>
            <a:ext cx="2809875" cy="2809875"/>
          </a:xfrm>
          <a:prstGeom prst="rect">
            <a:avLst/>
          </a:prstGeom>
        </p:spPr>
      </p:pic>
      <p:pic>
        <p:nvPicPr>
          <p:cNvPr id="21" name="Picture 20"/>
          <p:cNvPicPr>
            <a:picLocks noChangeAspect="1"/>
          </p:cNvPicPr>
          <p:nvPr/>
        </p:nvPicPr>
        <p:blipFill>
          <a:blip r:embed="rId6"/>
          <a:stretch>
            <a:fillRect/>
          </a:stretch>
        </p:blipFill>
        <p:spPr>
          <a:xfrm>
            <a:off x="5829300" y="1228725"/>
            <a:ext cx="3581400" cy="3581400"/>
          </a:xfrm>
          <a:prstGeom prst="rect">
            <a:avLst/>
          </a:prstGeom>
        </p:spPr>
      </p:pic>
      <p:sp>
        <p:nvSpPr>
          <p:cNvPr id="22" name="TextBox 21"/>
          <p:cNvSpPr txBox="1"/>
          <p:nvPr/>
        </p:nvSpPr>
        <p:spPr>
          <a:xfrm>
            <a:off x="361949" y="914400"/>
            <a:ext cx="6382883" cy="584775"/>
          </a:xfrm>
          <a:prstGeom prst="rect">
            <a:avLst/>
          </a:prstGeom>
          <a:noFill/>
        </p:spPr>
        <p:txBody>
          <a:bodyPr wrap="square" rtlCol="0">
            <a:spAutoFit/>
          </a:bodyPr>
          <a:lstStyle/>
          <a:p>
            <a:r>
              <a:rPr lang="en-US" sz="3200" dirty="0">
                <a:solidFill>
                  <a:schemeClr val="bg2"/>
                </a:solidFill>
              </a:rPr>
              <a:t>Doubling </a:t>
            </a:r>
            <a:r>
              <a:rPr lang="en-US" sz="3200" dirty="0" smtClean="0">
                <a:solidFill>
                  <a:schemeClr val="bg2"/>
                </a:solidFill>
              </a:rPr>
              <a:t>Your Money for </a:t>
            </a:r>
            <a:r>
              <a:rPr lang="en-US" sz="3200" dirty="0">
                <a:solidFill>
                  <a:schemeClr val="bg2"/>
                </a:solidFill>
              </a:rPr>
              <a:t>30 Days</a:t>
            </a:r>
            <a:endParaRPr lang="en-US" sz="3200" dirty="0"/>
          </a:p>
        </p:txBody>
      </p:sp>
      <p:sp>
        <p:nvSpPr>
          <p:cNvPr id="23" name="TextBox 22"/>
          <p:cNvSpPr txBox="1"/>
          <p:nvPr/>
        </p:nvSpPr>
        <p:spPr>
          <a:xfrm>
            <a:off x="441688" y="4664800"/>
            <a:ext cx="1447800" cy="584775"/>
          </a:xfrm>
          <a:prstGeom prst="rect">
            <a:avLst/>
          </a:prstGeom>
          <a:noFill/>
        </p:spPr>
        <p:txBody>
          <a:bodyPr wrap="square" rtlCol="0">
            <a:spAutoFit/>
          </a:bodyPr>
          <a:lstStyle/>
          <a:p>
            <a:r>
              <a:rPr lang="en-US" sz="3200" dirty="0" smtClean="0"/>
              <a:t>Day 1</a:t>
            </a:r>
            <a:endParaRPr lang="en-US" sz="3200" dirty="0"/>
          </a:p>
        </p:txBody>
      </p:sp>
      <p:sp>
        <p:nvSpPr>
          <p:cNvPr id="24" name="TextBox 23"/>
          <p:cNvSpPr txBox="1"/>
          <p:nvPr/>
        </p:nvSpPr>
        <p:spPr>
          <a:xfrm>
            <a:off x="2533650" y="4695825"/>
            <a:ext cx="1447800" cy="584775"/>
          </a:xfrm>
          <a:prstGeom prst="rect">
            <a:avLst/>
          </a:prstGeom>
          <a:noFill/>
        </p:spPr>
        <p:txBody>
          <a:bodyPr wrap="square" rtlCol="0">
            <a:spAutoFit/>
          </a:bodyPr>
          <a:lstStyle/>
          <a:p>
            <a:r>
              <a:rPr lang="en-US" sz="3200" dirty="0" smtClean="0"/>
              <a:t>Day 10</a:t>
            </a:r>
            <a:endParaRPr lang="en-US" sz="3200" dirty="0"/>
          </a:p>
        </p:txBody>
      </p:sp>
      <p:sp>
        <p:nvSpPr>
          <p:cNvPr id="25" name="TextBox 24"/>
          <p:cNvSpPr txBox="1"/>
          <p:nvPr/>
        </p:nvSpPr>
        <p:spPr>
          <a:xfrm>
            <a:off x="4686300" y="4695825"/>
            <a:ext cx="1447800" cy="584775"/>
          </a:xfrm>
          <a:prstGeom prst="rect">
            <a:avLst/>
          </a:prstGeom>
          <a:noFill/>
        </p:spPr>
        <p:txBody>
          <a:bodyPr wrap="square" rtlCol="0">
            <a:spAutoFit/>
          </a:bodyPr>
          <a:lstStyle/>
          <a:p>
            <a:r>
              <a:rPr lang="en-US" sz="3200" dirty="0" smtClean="0"/>
              <a:t>Day 20</a:t>
            </a:r>
            <a:endParaRPr lang="en-US" sz="3200" dirty="0"/>
          </a:p>
        </p:txBody>
      </p:sp>
      <p:sp>
        <p:nvSpPr>
          <p:cNvPr id="26" name="TextBox 25"/>
          <p:cNvSpPr txBox="1"/>
          <p:nvPr/>
        </p:nvSpPr>
        <p:spPr>
          <a:xfrm>
            <a:off x="6972300" y="4676775"/>
            <a:ext cx="1447800" cy="584775"/>
          </a:xfrm>
          <a:prstGeom prst="rect">
            <a:avLst/>
          </a:prstGeom>
          <a:noFill/>
        </p:spPr>
        <p:txBody>
          <a:bodyPr wrap="square" rtlCol="0">
            <a:spAutoFit/>
          </a:bodyPr>
          <a:lstStyle/>
          <a:p>
            <a:r>
              <a:rPr lang="en-US" sz="3200" dirty="0" smtClean="0"/>
              <a:t>Day 30</a:t>
            </a:r>
            <a:endParaRPr lang="en-US" sz="3200" dirty="0"/>
          </a:p>
        </p:txBody>
      </p:sp>
      <p:sp>
        <p:nvSpPr>
          <p:cNvPr id="27" name="TextBox 26"/>
          <p:cNvSpPr txBox="1"/>
          <p:nvPr/>
        </p:nvSpPr>
        <p:spPr>
          <a:xfrm>
            <a:off x="219075" y="5695950"/>
            <a:ext cx="5438775" cy="276999"/>
          </a:xfrm>
          <a:prstGeom prst="rect">
            <a:avLst/>
          </a:prstGeom>
          <a:noFill/>
        </p:spPr>
        <p:txBody>
          <a:bodyPr wrap="square" rtlCol="0">
            <a:spAutoFit/>
          </a:bodyPr>
          <a:lstStyle/>
          <a:p>
            <a:r>
              <a:rPr lang="en-US" sz="1200" dirty="0" smtClean="0"/>
              <a:t>For illustrative purposes only.</a:t>
            </a:r>
            <a:endParaRPr lang="en-US" sz="1200" dirty="0"/>
          </a:p>
        </p:txBody>
      </p:sp>
    </p:spTree>
    <p:extLst>
      <p:ext uri="{BB962C8B-B14F-4D97-AF65-F5344CB8AC3E}">
        <p14:creationId xmlns:p14="http://schemas.microsoft.com/office/powerpoint/2010/main" val="1415966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Compounding Growth </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11</a:t>
            </a:fld>
            <a:endParaRPr lang="en-US" dirty="0"/>
          </a:p>
        </p:txBody>
      </p:sp>
      <p:graphicFrame>
        <p:nvGraphicFramePr>
          <p:cNvPr id="11" name="Chart 10"/>
          <p:cNvGraphicFramePr/>
          <p:nvPr>
            <p:extLst>
              <p:ext uri="{D42A27DB-BD31-4B8C-83A1-F6EECF244321}">
                <p14:modId xmlns:p14="http://schemas.microsoft.com/office/powerpoint/2010/main" val="703443430"/>
              </p:ext>
            </p:extLst>
          </p:nvPr>
        </p:nvGraphicFramePr>
        <p:xfrm>
          <a:off x="221614" y="1143635"/>
          <a:ext cx="8579485" cy="468884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76960" y="5882640"/>
            <a:ext cx="6725920" cy="646331"/>
          </a:xfrm>
          <a:prstGeom prst="rect">
            <a:avLst/>
          </a:prstGeom>
          <a:noFill/>
        </p:spPr>
        <p:txBody>
          <a:bodyPr wrap="square" rtlCol="0">
            <a:spAutoFit/>
          </a:bodyPr>
          <a:lstStyle/>
          <a:p>
            <a:pPr algn="ctr"/>
            <a:r>
              <a:rPr lang="en-US" sz="1200" b="0" dirty="0" smtClean="0"/>
              <a:t>Hypothetical example for illustrative purposes only. Calculated using the </a:t>
            </a:r>
            <a:r>
              <a:rPr lang="en-US" sz="1200" b="0" dirty="0"/>
              <a:t>403(b)/457/401(k) Savings </a:t>
            </a:r>
            <a:r>
              <a:rPr lang="en-US" sz="1200" b="0" dirty="0" smtClean="0"/>
              <a:t>Calculator at u.bpas.com. Assumptions: annual $3,000 contribution earning 5.5% rate of return annually. Age brackets are approximate, not to exact scale.</a:t>
            </a:r>
            <a:endParaRPr lang="en-US" sz="1200" b="0" dirty="0"/>
          </a:p>
        </p:txBody>
      </p:sp>
    </p:spTree>
    <p:extLst>
      <p:ext uri="{BB962C8B-B14F-4D97-AF65-F5344CB8AC3E}">
        <p14:creationId xmlns:p14="http://schemas.microsoft.com/office/powerpoint/2010/main" val="3229752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14" y="296730"/>
            <a:ext cx="8465769" cy="1143000"/>
          </a:xfrm>
        </p:spPr>
        <p:txBody>
          <a:bodyPr/>
          <a:lstStyle/>
          <a:p>
            <a:r>
              <a:rPr lang="en-US" dirty="0" smtClean="0"/>
              <a:t>Contribution Increases</a:t>
            </a:r>
            <a:endParaRPr lang="en-US" dirty="0"/>
          </a:p>
        </p:txBody>
      </p:sp>
      <p:graphicFrame>
        <p:nvGraphicFramePr>
          <p:cNvPr id="11" name="Content Placeholder 10"/>
          <p:cNvGraphicFramePr>
            <a:graphicFrameLocks noGrp="1"/>
          </p:cNvGraphicFramePr>
          <p:nvPr>
            <p:ph idx="1"/>
            <p:extLst/>
          </p:nvPr>
        </p:nvGraphicFramePr>
        <p:xfrm>
          <a:off x="339725" y="1233996"/>
          <a:ext cx="8464550" cy="498265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8054109" y="1554050"/>
            <a:ext cx="1089891" cy="369332"/>
          </a:xfrm>
          <a:prstGeom prst="rect">
            <a:avLst/>
          </a:prstGeom>
          <a:noFill/>
        </p:spPr>
        <p:txBody>
          <a:bodyPr wrap="square" rtlCol="0">
            <a:spAutoFit/>
          </a:bodyPr>
          <a:lstStyle/>
          <a:p>
            <a:r>
              <a:rPr lang="en-US" dirty="0" smtClean="0">
                <a:solidFill>
                  <a:schemeClr val="bg2"/>
                </a:solidFill>
              </a:rPr>
              <a:t>$621,251</a:t>
            </a:r>
            <a:endParaRPr lang="en-US" dirty="0">
              <a:solidFill>
                <a:schemeClr val="bg2"/>
              </a:solidFill>
            </a:endParaRPr>
          </a:p>
        </p:txBody>
      </p:sp>
      <p:sp>
        <p:nvSpPr>
          <p:cNvPr id="16" name="TextBox 15"/>
          <p:cNvSpPr txBox="1"/>
          <p:nvPr/>
        </p:nvSpPr>
        <p:spPr>
          <a:xfrm>
            <a:off x="1283854" y="6184183"/>
            <a:ext cx="6280727" cy="600164"/>
          </a:xfrm>
          <a:prstGeom prst="rect">
            <a:avLst/>
          </a:prstGeom>
          <a:noFill/>
        </p:spPr>
        <p:txBody>
          <a:bodyPr wrap="square" rtlCol="0">
            <a:spAutoFit/>
          </a:bodyPr>
          <a:lstStyle/>
          <a:p>
            <a:pPr algn="ctr"/>
            <a:r>
              <a:rPr lang="en-US" sz="1100" b="0" dirty="0" smtClean="0"/>
              <a:t>For illustrative purposes only. Calculated using the Retirement </a:t>
            </a:r>
            <a:r>
              <a:rPr lang="en-US" sz="1100" b="0" dirty="0"/>
              <a:t>Account Contribution </a:t>
            </a:r>
            <a:r>
              <a:rPr lang="en-US" sz="1100" b="0" dirty="0" smtClean="0"/>
              <a:t>Accelerator at u.bpas.com. Assumptions: $60,000 salary, no annual salary increase, 5.5% annual rate of return, 1% contribution increases.</a:t>
            </a:r>
            <a:endParaRPr lang="en-US" sz="1100" dirty="0"/>
          </a:p>
        </p:txBody>
      </p:sp>
      <p:sp>
        <p:nvSpPr>
          <p:cNvPr id="3" name="TextBox 2"/>
          <p:cNvSpPr txBox="1"/>
          <p:nvPr/>
        </p:nvSpPr>
        <p:spPr>
          <a:xfrm>
            <a:off x="7998781" y="3244746"/>
            <a:ext cx="1145219" cy="369332"/>
          </a:xfrm>
          <a:prstGeom prst="rect">
            <a:avLst/>
          </a:prstGeom>
          <a:noFill/>
        </p:spPr>
        <p:txBody>
          <a:bodyPr wrap="square" rtlCol="0">
            <a:spAutoFit/>
          </a:bodyPr>
          <a:lstStyle/>
          <a:p>
            <a:r>
              <a:rPr lang="en-US" dirty="0" smtClean="0">
                <a:solidFill>
                  <a:schemeClr val="accent3">
                    <a:lumMod val="50000"/>
                  </a:schemeClr>
                </a:solidFill>
              </a:rPr>
              <a:t>$323,087</a:t>
            </a:r>
            <a:endParaRPr lang="en-US" dirty="0">
              <a:solidFill>
                <a:schemeClr val="accent3">
                  <a:lumMod val="50000"/>
                </a:schemeClr>
              </a:solidFill>
            </a:endParaRPr>
          </a:p>
        </p:txBody>
      </p:sp>
      <p:sp>
        <p:nvSpPr>
          <p:cNvPr id="10" name="TextBox 14"/>
          <p:cNvSpPr txBox="1"/>
          <p:nvPr/>
        </p:nvSpPr>
        <p:spPr>
          <a:xfrm>
            <a:off x="8054105" y="2264670"/>
            <a:ext cx="1089895" cy="3693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chemeClr val="accent5">
                    <a:lumMod val="50000"/>
                  </a:schemeClr>
                </a:solidFill>
              </a:rPr>
              <a:t>$495,425</a:t>
            </a:r>
            <a:endParaRPr lang="en-US" sz="1800" dirty="0">
              <a:solidFill>
                <a:schemeClr val="accent5">
                  <a:lumMod val="50000"/>
                </a:schemeClr>
              </a:solidFill>
            </a:endParaRPr>
          </a:p>
        </p:txBody>
      </p:sp>
      <p:pic>
        <p:nvPicPr>
          <p:cNvPr id="4" name="Picture 3"/>
          <p:cNvPicPr>
            <a:picLocks noChangeAspect="1"/>
          </p:cNvPicPr>
          <p:nvPr/>
        </p:nvPicPr>
        <p:blipFill>
          <a:blip r:embed="rId4"/>
          <a:stretch>
            <a:fillRect/>
          </a:stretch>
        </p:blipFill>
        <p:spPr>
          <a:xfrm>
            <a:off x="1299753" y="1863633"/>
            <a:ext cx="859973" cy="859973"/>
          </a:xfrm>
          <a:prstGeom prst="rect">
            <a:avLst/>
          </a:prstGeom>
        </p:spPr>
      </p:pic>
      <p:sp>
        <p:nvSpPr>
          <p:cNvPr id="5" name="TextBox 4"/>
          <p:cNvSpPr txBox="1"/>
          <p:nvPr/>
        </p:nvSpPr>
        <p:spPr>
          <a:xfrm>
            <a:off x="2020388" y="2046514"/>
            <a:ext cx="2525486" cy="461665"/>
          </a:xfrm>
          <a:prstGeom prst="rect">
            <a:avLst/>
          </a:prstGeom>
          <a:noFill/>
        </p:spPr>
        <p:txBody>
          <a:bodyPr wrap="square" rtlCol="0">
            <a:spAutoFit/>
          </a:bodyPr>
          <a:lstStyle/>
          <a:p>
            <a:r>
              <a:rPr lang="en-US" sz="2400" dirty="0" smtClean="0">
                <a:solidFill>
                  <a:schemeClr val="accent5">
                    <a:lumMod val="75000"/>
                  </a:schemeClr>
                </a:solidFill>
              </a:rPr>
              <a:t>Consistent Connor</a:t>
            </a:r>
            <a:endParaRPr lang="en-US" sz="2400" dirty="0">
              <a:solidFill>
                <a:schemeClr val="accent5">
                  <a:lumMod val="75000"/>
                </a:schemeClr>
              </a:solidFill>
            </a:endParaRPr>
          </a:p>
        </p:txBody>
      </p:sp>
      <p:pic>
        <p:nvPicPr>
          <p:cNvPr id="6" name="Picture 5"/>
          <p:cNvPicPr>
            <a:picLocks noChangeAspect="1"/>
          </p:cNvPicPr>
          <p:nvPr/>
        </p:nvPicPr>
        <p:blipFill>
          <a:blip r:embed="rId5"/>
          <a:stretch>
            <a:fillRect/>
          </a:stretch>
        </p:blipFill>
        <p:spPr>
          <a:xfrm>
            <a:off x="1312818" y="2471058"/>
            <a:ext cx="838200" cy="838200"/>
          </a:xfrm>
          <a:prstGeom prst="rect">
            <a:avLst/>
          </a:prstGeom>
        </p:spPr>
      </p:pic>
      <p:sp>
        <p:nvSpPr>
          <p:cNvPr id="17" name="TextBox 16"/>
          <p:cNvSpPr txBox="1"/>
          <p:nvPr/>
        </p:nvSpPr>
        <p:spPr>
          <a:xfrm>
            <a:off x="2050869" y="2625634"/>
            <a:ext cx="2002972" cy="461665"/>
          </a:xfrm>
          <a:prstGeom prst="rect">
            <a:avLst/>
          </a:prstGeom>
          <a:noFill/>
        </p:spPr>
        <p:txBody>
          <a:bodyPr wrap="square" rtlCol="0">
            <a:spAutoFit/>
          </a:bodyPr>
          <a:lstStyle/>
          <a:p>
            <a:r>
              <a:rPr lang="en-US" sz="2400" dirty="0" smtClean="0">
                <a:solidFill>
                  <a:schemeClr val="accent3">
                    <a:lumMod val="50000"/>
                  </a:schemeClr>
                </a:solidFill>
              </a:rPr>
              <a:t>Late Larry</a:t>
            </a:r>
            <a:endParaRPr lang="en-US" sz="2400" dirty="0">
              <a:solidFill>
                <a:schemeClr val="accent3">
                  <a:lumMod val="50000"/>
                </a:schemeClr>
              </a:solidFill>
            </a:endParaRPr>
          </a:p>
        </p:txBody>
      </p:sp>
      <p:pic>
        <p:nvPicPr>
          <p:cNvPr id="8" name="Picture 7"/>
          <p:cNvPicPr>
            <a:picLocks noChangeAspect="1"/>
          </p:cNvPicPr>
          <p:nvPr/>
        </p:nvPicPr>
        <p:blipFill>
          <a:blip r:embed="rId6"/>
          <a:stretch>
            <a:fillRect/>
          </a:stretch>
        </p:blipFill>
        <p:spPr>
          <a:xfrm>
            <a:off x="1243149" y="1210492"/>
            <a:ext cx="888274" cy="888274"/>
          </a:xfrm>
          <a:prstGeom prst="rect">
            <a:avLst/>
          </a:prstGeom>
        </p:spPr>
      </p:pic>
      <p:sp>
        <p:nvSpPr>
          <p:cNvPr id="18" name="TextBox 17"/>
          <p:cNvSpPr txBox="1"/>
          <p:nvPr/>
        </p:nvSpPr>
        <p:spPr>
          <a:xfrm>
            <a:off x="2033451" y="1415144"/>
            <a:ext cx="2002972" cy="461665"/>
          </a:xfrm>
          <a:prstGeom prst="rect">
            <a:avLst/>
          </a:prstGeom>
          <a:noFill/>
        </p:spPr>
        <p:txBody>
          <a:bodyPr wrap="square" rtlCol="0">
            <a:spAutoFit/>
          </a:bodyPr>
          <a:lstStyle/>
          <a:p>
            <a:r>
              <a:rPr lang="en-US" sz="2400" dirty="0" smtClean="0">
                <a:solidFill>
                  <a:schemeClr val="bg2"/>
                </a:solidFill>
              </a:rPr>
              <a:t>Increasing Ian</a:t>
            </a:r>
            <a:endParaRPr lang="en-US" sz="2400" dirty="0">
              <a:solidFill>
                <a:schemeClr val="bg2"/>
              </a:solidFill>
            </a:endParaRPr>
          </a:p>
        </p:txBody>
      </p:sp>
    </p:spTree>
    <p:extLst>
      <p:ext uri="{BB962C8B-B14F-4D97-AF65-F5344CB8AC3E}">
        <p14:creationId xmlns:p14="http://schemas.microsoft.com/office/powerpoint/2010/main" val="169197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8520" y="960728"/>
            <a:ext cx="5729439" cy="5729439"/>
          </a:xfrm>
          <a:prstGeom prst="rect">
            <a:avLst/>
          </a:prstGeom>
        </p:spPr>
      </p:pic>
      <p:sp>
        <p:nvSpPr>
          <p:cNvPr id="2" name="Title 1"/>
          <p:cNvSpPr>
            <a:spLocks noGrp="1"/>
          </p:cNvSpPr>
          <p:nvPr>
            <p:ph type="title"/>
          </p:nvPr>
        </p:nvSpPr>
        <p:spPr/>
        <p:txBody>
          <a:bodyPr/>
          <a:lstStyle/>
          <a:p>
            <a:r>
              <a:rPr lang="en-US" dirty="0" smtClean="0">
                <a:solidFill>
                  <a:schemeClr val="accent5">
                    <a:lumMod val="75000"/>
                  </a:schemeClr>
                </a:solidFill>
              </a:rPr>
              <a:t>Pre-Tax</a:t>
            </a:r>
            <a:r>
              <a:rPr lang="en-US" dirty="0" smtClean="0"/>
              <a:t> Contributions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13</a:t>
            </a:fld>
            <a:endParaRPr lang="en-US" dirty="0"/>
          </a:p>
        </p:txBody>
      </p:sp>
      <p:sp>
        <p:nvSpPr>
          <p:cNvPr id="8" name="Right Arrow 7"/>
          <p:cNvSpPr/>
          <p:nvPr/>
        </p:nvSpPr>
        <p:spPr>
          <a:xfrm>
            <a:off x="3462263" y="3222773"/>
            <a:ext cx="2130458" cy="1093510"/>
          </a:xfrm>
          <a:prstGeom prst="rightArrow">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Tax-Deferred Growth</a:t>
            </a:r>
            <a:endParaRPr lang="en-US" dirty="0">
              <a:solidFill>
                <a:schemeClr val="tx2"/>
              </a:solidFill>
            </a:endParaRPr>
          </a:p>
        </p:txBody>
      </p:sp>
      <p:sp>
        <p:nvSpPr>
          <p:cNvPr id="9" name="TextBox 8"/>
          <p:cNvSpPr txBox="1"/>
          <p:nvPr/>
        </p:nvSpPr>
        <p:spPr>
          <a:xfrm>
            <a:off x="5851064" y="1834170"/>
            <a:ext cx="2837468" cy="1077218"/>
          </a:xfrm>
          <a:prstGeom prst="rect">
            <a:avLst/>
          </a:prstGeom>
          <a:noFill/>
        </p:spPr>
        <p:txBody>
          <a:bodyPr wrap="square" rtlCol="0">
            <a:spAutoFit/>
          </a:bodyPr>
          <a:lstStyle/>
          <a:p>
            <a:pPr algn="ctr"/>
            <a:r>
              <a:rPr lang="en-US" sz="3200" dirty="0" smtClean="0"/>
              <a:t>Taxable Withdrawal</a:t>
            </a:r>
            <a:endParaRPr lang="en-US" sz="3200" dirty="0"/>
          </a:p>
        </p:txBody>
      </p:sp>
      <p:sp>
        <p:nvSpPr>
          <p:cNvPr id="10" name="TextBox 9"/>
          <p:cNvSpPr txBox="1"/>
          <p:nvPr/>
        </p:nvSpPr>
        <p:spPr>
          <a:xfrm>
            <a:off x="422894" y="1783693"/>
            <a:ext cx="2450969" cy="1077218"/>
          </a:xfrm>
          <a:prstGeom prst="rect">
            <a:avLst/>
          </a:prstGeom>
          <a:noFill/>
        </p:spPr>
        <p:txBody>
          <a:bodyPr wrap="square" rtlCol="0">
            <a:spAutoFit/>
          </a:bodyPr>
          <a:lstStyle/>
          <a:p>
            <a:pPr algn="ctr"/>
            <a:r>
              <a:rPr lang="en-US" sz="3200" dirty="0" smtClean="0"/>
              <a:t>Tax-Free Contribution</a:t>
            </a:r>
            <a:endParaRPr lang="en-US" sz="3200" dirty="0"/>
          </a:p>
        </p:txBody>
      </p:sp>
      <p:pic>
        <p:nvPicPr>
          <p:cNvPr id="12" name="Picture 11"/>
          <p:cNvPicPr>
            <a:picLocks noChangeAspect="1"/>
          </p:cNvPicPr>
          <p:nvPr/>
        </p:nvPicPr>
        <p:blipFill rotWithShape="1">
          <a:blip r:embed="rId2"/>
          <a:srcRect r="37490"/>
          <a:stretch/>
        </p:blipFill>
        <p:spPr>
          <a:xfrm>
            <a:off x="4279522" y="828312"/>
            <a:ext cx="3674214" cy="5877751"/>
          </a:xfrm>
          <a:prstGeom prst="rect">
            <a:avLst/>
          </a:prstGeom>
        </p:spPr>
      </p:pic>
      <p:sp>
        <p:nvSpPr>
          <p:cNvPr id="13" name="Rectangle 12"/>
          <p:cNvSpPr/>
          <p:nvPr/>
        </p:nvSpPr>
        <p:spPr>
          <a:xfrm>
            <a:off x="5762898" y="2956335"/>
            <a:ext cx="2954767" cy="1617594"/>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69008" y="3591869"/>
            <a:ext cx="989815" cy="369332"/>
          </a:xfrm>
          <a:prstGeom prst="rect">
            <a:avLst/>
          </a:prstGeom>
          <a:noFill/>
        </p:spPr>
        <p:txBody>
          <a:bodyPr wrap="square" rtlCol="0">
            <a:spAutoFit/>
          </a:bodyPr>
          <a:lstStyle/>
          <a:p>
            <a:r>
              <a:rPr lang="en-US" dirty="0" smtClean="0">
                <a:solidFill>
                  <a:schemeClr val="bg2"/>
                </a:solidFill>
              </a:rPr>
              <a:t>Taxes</a:t>
            </a:r>
            <a:endParaRPr lang="en-US" dirty="0">
              <a:solidFill>
                <a:schemeClr val="bg2"/>
              </a:solidFill>
            </a:endParaRPr>
          </a:p>
        </p:txBody>
      </p:sp>
    </p:spTree>
    <p:extLst>
      <p:ext uri="{BB962C8B-B14F-4D97-AF65-F5344CB8AC3E}">
        <p14:creationId xmlns:p14="http://schemas.microsoft.com/office/powerpoint/2010/main" val="351943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Roth</a:t>
            </a:r>
            <a:r>
              <a:rPr lang="en-US" dirty="0" smtClean="0"/>
              <a:t> Contributions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14</a:t>
            </a:fld>
            <a:endParaRPr lang="en-US" dirty="0"/>
          </a:p>
        </p:txBody>
      </p:sp>
      <p:pic>
        <p:nvPicPr>
          <p:cNvPr id="5" name="Picture 4"/>
          <p:cNvPicPr>
            <a:picLocks noChangeAspect="1"/>
          </p:cNvPicPr>
          <p:nvPr/>
        </p:nvPicPr>
        <p:blipFill>
          <a:blip r:embed="rId2"/>
          <a:stretch>
            <a:fillRect/>
          </a:stretch>
        </p:blipFill>
        <p:spPr>
          <a:xfrm>
            <a:off x="4346305" y="914429"/>
            <a:ext cx="5729439" cy="5729439"/>
          </a:xfrm>
          <a:prstGeom prst="rect">
            <a:avLst/>
          </a:prstGeom>
        </p:spPr>
      </p:pic>
      <p:pic>
        <p:nvPicPr>
          <p:cNvPr id="6" name="Picture 5"/>
          <p:cNvPicPr>
            <a:picLocks noChangeAspect="1"/>
          </p:cNvPicPr>
          <p:nvPr/>
        </p:nvPicPr>
        <p:blipFill rotWithShape="1">
          <a:blip r:embed="rId2"/>
          <a:srcRect r="37490"/>
          <a:stretch/>
        </p:blipFill>
        <p:spPr>
          <a:xfrm>
            <a:off x="-1208807" y="884257"/>
            <a:ext cx="3674214" cy="5877751"/>
          </a:xfrm>
          <a:prstGeom prst="rect">
            <a:avLst/>
          </a:prstGeom>
        </p:spPr>
      </p:pic>
      <p:sp>
        <p:nvSpPr>
          <p:cNvPr id="7" name="Rectangle 6"/>
          <p:cNvSpPr/>
          <p:nvPr/>
        </p:nvSpPr>
        <p:spPr>
          <a:xfrm>
            <a:off x="274569" y="3012280"/>
            <a:ext cx="2954767" cy="1617594"/>
          </a:xfrm>
          <a:prstGeom prst="rect">
            <a:avLst/>
          </a:prstGeom>
          <a:no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462263" y="3222773"/>
            <a:ext cx="2130458" cy="1093510"/>
          </a:xfrm>
          <a:prstGeom prst="rightArrow">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Tax-Free Growth</a:t>
            </a:r>
            <a:endParaRPr lang="en-US" dirty="0">
              <a:solidFill>
                <a:schemeClr val="tx2"/>
              </a:solidFill>
            </a:endParaRPr>
          </a:p>
        </p:txBody>
      </p:sp>
      <p:sp>
        <p:nvSpPr>
          <p:cNvPr id="9" name="TextBox 8"/>
          <p:cNvSpPr txBox="1"/>
          <p:nvPr/>
        </p:nvSpPr>
        <p:spPr>
          <a:xfrm>
            <a:off x="5851064" y="1834170"/>
            <a:ext cx="2837468" cy="1077218"/>
          </a:xfrm>
          <a:prstGeom prst="rect">
            <a:avLst/>
          </a:prstGeom>
          <a:noFill/>
        </p:spPr>
        <p:txBody>
          <a:bodyPr wrap="square" rtlCol="0">
            <a:spAutoFit/>
          </a:bodyPr>
          <a:lstStyle/>
          <a:p>
            <a:pPr algn="ctr"/>
            <a:r>
              <a:rPr lang="en-US" sz="3200" dirty="0" smtClean="0"/>
              <a:t>Tax-Free Withdrawal</a:t>
            </a:r>
            <a:endParaRPr lang="en-US" sz="3200" dirty="0"/>
          </a:p>
        </p:txBody>
      </p:sp>
      <p:sp>
        <p:nvSpPr>
          <p:cNvPr id="10" name="TextBox 9"/>
          <p:cNvSpPr txBox="1"/>
          <p:nvPr/>
        </p:nvSpPr>
        <p:spPr>
          <a:xfrm>
            <a:off x="422894" y="1783693"/>
            <a:ext cx="2450969" cy="1077218"/>
          </a:xfrm>
          <a:prstGeom prst="rect">
            <a:avLst/>
          </a:prstGeom>
          <a:noFill/>
        </p:spPr>
        <p:txBody>
          <a:bodyPr wrap="square" rtlCol="0">
            <a:spAutoFit/>
          </a:bodyPr>
          <a:lstStyle/>
          <a:p>
            <a:pPr algn="ctr"/>
            <a:r>
              <a:rPr lang="en-US" sz="3200" dirty="0" smtClean="0"/>
              <a:t>Taxable Contribution</a:t>
            </a:r>
            <a:endParaRPr lang="en-US" sz="3200" dirty="0"/>
          </a:p>
        </p:txBody>
      </p:sp>
      <p:sp>
        <p:nvSpPr>
          <p:cNvPr id="11" name="TextBox 10"/>
          <p:cNvSpPr txBox="1"/>
          <p:nvPr/>
        </p:nvSpPr>
        <p:spPr>
          <a:xfrm>
            <a:off x="2480679" y="3647814"/>
            <a:ext cx="989815" cy="369332"/>
          </a:xfrm>
          <a:prstGeom prst="rect">
            <a:avLst/>
          </a:prstGeom>
          <a:noFill/>
        </p:spPr>
        <p:txBody>
          <a:bodyPr wrap="square" rtlCol="0">
            <a:spAutoFit/>
          </a:bodyPr>
          <a:lstStyle/>
          <a:p>
            <a:r>
              <a:rPr lang="en-US" dirty="0" smtClean="0">
                <a:solidFill>
                  <a:schemeClr val="bg2"/>
                </a:solidFill>
              </a:rPr>
              <a:t>Taxes</a:t>
            </a:r>
            <a:endParaRPr lang="en-US" dirty="0">
              <a:solidFill>
                <a:schemeClr val="bg2"/>
              </a:solidFill>
            </a:endParaRPr>
          </a:p>
        </p:txBody>
      </p:sp>
      <p:sp>
        <p:nvSpPr>
          <p:cNvPr id="3" name="TextBox 2"/>
          <p:cNvSpPr txBox="1"/>
          <p:nvPr/>
        </p:nvSpPr>
        <p:spPr>
          <a:xfrm>
            <a:off x="5828747" y="4743950"/>
            <a:ext cx="2794391" cy="646331"/>
          </a:xfrm>
          <a:prstGeom prst="rect">
            <a:avLst/>
          </a:prstGeom>
          <a:noFill/>
        </p:spPr>
        <p:txBody>
          <a:bodyPr wrap="square" rtlCol="0">
            <a:spAutoFit/>
          </a:bodyPr>
          <a:lstStyle/>
          <a:p>
            <a:pPr algn="ctr"/>
            <a:r>
              <a:rPr lang="en-US" dirty="0" smtClean="0"/>
              <a:t>Must be 59 ½ with the first contribution 5+ years ago</a:t>
            </a:r>
            <a:endParaRPr lang="en-US" dirty="0"/>
          </a:p>
        </p:txBody>
      </p:sp>
    </p:spTree>
    <p:extLst>
      <p:ext uri="{BB962C8B-B14F-4D97-AF65-F5344CB8AC3E}">
        <p14:creationId xmlns:p14="http://schemas.microsoft.com/office/powerpoint/2010/main" val="299899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3093" y="1292086"/>
            <a:ext cx="5121245" cy="4623243"/>
          </a:xfrm>
          <a:prstGeom prst="rect">
            <a:avLst/>
          </a:prstGeom>
        </p:spPr>
      </p:pic>
      <p:sp>
        <p:nvSpPr>
          <p:cNvPr id="2" name="Title 1"/>
          <p:cNvSpPr>
            <a:spLocks noGrp="1"/>
          </p:cNvSpPr>
          <p:nvPr>
            <p:ph type="title"/>
          </p:nvPr>
        </p:nvSpPr>
        <p:spPr/>
        <p:txBody>
          <a:bodyPr/>
          <a:lstStyle/>
          <a:p>
            <a:r>
              <a:rPr lang="en-US" dirty="0" smtClean="0"/>
              <a:t>When </a:t>
            </a:r>
            <a:r>
              <a:rPr lang="en-US" dirty="0" smtClean="0">
                <a:solidFill>
                  <a:schemeClr val="accent5">
                    <a:lumMod val="75000"/>
                  </a:schemeClr>
                </a:solidFill>
              </a:rPr>
              <a:t>Pre-Tax</a:t>
            </a:r>
            <a:r>
              <a:rPr lang="en-US" dirty="0" smtClean="0"/>
              <a:t> May Make Sense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15</a:t>
            </a:fld>
            <a:endParaRPr lang="en-US" dirty="0"/>
          </a:p>
        </p:txBody>
      </p:sp>
      <p:sp>
        <p:nvSpPr>
          <p:cNvPr id="6" name="TextBox 5"/>
          <p:cNvSpPr txBox="1"/>
          <p:nvPr/>
        </p:nvSpPr>
        <p:spPr>
          <a:xfrm>
            <a:off x="5381275" y="3405105"/>
            <a:ext cx="1112363" cy="830997"/>
          </a:xfrm>
          <a:prstGeom prst="rect">
            <a:avLst/>
          </a:prstGeom>
          <a:noFill/>
        </p:spPr>
        <p:txBody>
          <a:bodyPr wrap="square" rtlCol="0">
            <a:spAutoFit/>
          </a:bodyPr>
          <a:lstStyle/>
          <a:p>
            <a:pPr algn="ctr"/>
            <a:r>
              <a:rPr lang="en-US" sz="2400" dirty="0" smtClean="0"/>
              <a:t>15%</a:t>
            </a:r>
          </a:p>
          <a:p>
            <a:pPr algn="ctr"/>
            <a:r>
              <a:rPr lang="en-US" sz="2400" dirty="0" smtClean="0"/>
              <a:t>Tax</a:t>
            </a:r>
            <a:endParaRPr lang="en-US" sz="2400" dirty="0"/>
          </a:p>
        </p:txBody>
      </p:sp>
      <p:sp>
        <p:nvSpPr>
          <p:cNvPr id="7" name="TextBox 6"/>
          <p:cNvSpPr txBox="1"/>
          <p:nvPr/>
        </p:nvSpPr>
        <p:spPr>
          <a:xfrm>
            <a:off x="2006020" y="2222241"/>
            <a:ext cx="1112363" cy="830997"/>
          </a:xfrm>
          <a:prstGeom prst="rect">
            <a:avLst/>
          </a:prstGeom>
          <a:noFill/>
        </p:spPr>
        <p:txBody>
          <a:bodyPr wrap="square" rtlCol="0">
            <a:spAutoFit/>
          </a:bodyPr>
          <a:lstStyle/>
          <a:p>
            <a:pPr algn="ctr"/>
            <a:r>
              <a:rPr lang="en-US" sz="2400" dirty="0" smtClean="0"/>
              <a:t>28%</a:t>
            </a:r>
          </a:p>
          <a:p>
            <a:pPr algn="ctr"/>
            <a:r>
              <a:rPr lang="en-US" sz="2400" dirty="0" smtClean="0"/>
              <a:t>Tax</a:t>
            </a:r>
            <a:endParaRPr lang="en-US" sz="2400" dirty="0"/>
          </a:p>
        </p:txBody>
      </p:sp>
      <p:sp>
        <p:nvSpPr>
          <p:cNvPr id="10" name="TextBox 9"/>
          <p:cNvSpPr txBox="1"/>
          <p:nvPr/>
        </p:nvSpPr>
        <p:spPr>
          <a:xfrm>
            <a:off x="3193657" y="5487354"/>
            <a:ext cx="2064470" cy="646331"/>
          </a:xfrm>
          <a:prstGeom prst="rect">
            <a:avLst/>
          </a:prstGeom>
          <a:noFill/>
        </p:spPr>
        <p:txBody>
          <a:bodyPr wrap="square" rtlCol="0">
            <a:spAutoFit/>
          </a:bodyPr>
          <a:lstStyle/>
          <a:p>
            <a:pPr algn="ctr"/>
            <a:r>
              <a:rPr lang="en-US" sz="3600" dirty="0" smtClean="0">
                <a:solidFill>
                  <a:schemeClr val="accent5">
                    <a:lumMod val="75000"/>
                  </a:schemeClr>
                </a:solidFill>
              </a:rPr>
              <a:t>Pre-Tax</a:t>
            </a:r>
            <a:endParaRPr lang="en-US" sz="3600" dirty="0">
              <a:solidFill>
                <a:schemeClr val="accent5">
                  <a:lumMod val="75000"/>
                </a:schemeClr>
              </a:solidFill>
            </a:endParaRPr>
          </a:p>
        </p:txBody>
      </p:sp>
      <p:sp>
        <p:nvSpPr>
          <p:cNvPr id="11" name="TextBox 10"/>
          <p:cNvSpPr txBox="1"/>
          <p:nvPr/>
        </p:nvSpPr>
        <p:spPr>
          <a:xfrm>
            <a:off x="6549125" y="3683037"/>
            <a:ext cx="2594875" cy="1323439"/>
          </a:xfrm>
          <a:prstGeom prst="rect">
            <a:avLst/>
          </a:prstGeom>
          <a:noFill/>
        </p:spPr>
        <p:txBody>
          <a:bodyPr wrap="square" rtlCol="0">
            <a:spAutoFit/>
          </a:bodyPr>
          <a:lstStyle/>
          <a:p>
            <a:pPr algn="ctr"/>
            <a:r>
              <a:rPr lang="en-US" sz="4000" dirty="0" smtClean="0">
                <a:solidFill>
                  <a:schemeClr val="accent5">
                    <a:lumMod val="75000"/>
                  </a:schemeClr>
                </a:solidFill>
              </a:rPr>
              <a:t>Future </a:t>
            </a:r>
          </a:p>
          <a:p>
            <a:pPr algn="ctr"/>
            <a:r>
              <a:rPr lang="en-US" sz="4000" dirty="0" smtClean="0">
                <a:solidFill>
                  <a:schemeClr val="accent5">
                    <a:lumMod val="75000"/>
                  </a:schemeClr>
                </a:solidFill>
              </a:rPr>
              <a:t>(Projected)</a:t>
            </a:r>
            <a:endParaRPr lang="en-US" sz="4000" dirty="0">
              <a:solidFill>
                <a:schemeClr val="accent5">
                  <a:lumMod val="75000"/>
                </a:schemeClr>
              </a:solidFill>
            </a:endParaRPr>
          </a:p>
        </p:txBody>
      </p:sp>
      <p:sp>
        <p:nvSpPr>
          <p:cNvPr id="12" name="TextBox 11"/>
          <p:cNvSpPr txBox="1"/>
          <p:nvPr/>
        </p:nvSpPr>
        <p:spPr>
          <a:xfrm>
            <a:off x="-108351" y="3683653"/>
            <a:ext cx="2064470" cy="707886"/>
          </a:xfrm>
          <a:prstGeom prst="rect">
            <a:avLst/>
          </a:prstGeom>
          <a:noFill/>
        </p:spPr>
        <p:txBody>
          <a:bodyPr wrap="square" rtlCol="0">
            <a:spAutoFit/>
          </a:bodyPr>
          <a:lstStyle/>
          <a:p>
            <a:pPr algn="ctr"/>
            <a:r>
              <a:rPr lang="en-US" sz="4000" dirty="0" smtClean="0">
                <a:solidFill>
                  <a:schemeClr val="accent5">
                    <a:lumMod val="75000"/>
                  </a:schemeClr>
                </a:solidFill>
              </a:rPr>
              <a:t>Current</a:t>
            </a:r>
            <a:endParaRPr lang="en-US" sz="4000" dirty="0">
              <a:solidFill>
                <a:schemeClr val="accent5">
                  <a:lumMod val="75000"/>
                </a:schemeClr>
              </a:solidFill>
            </a:endParaRPr>
          </a:p>
        </p:txBody>
      </p:sp>
    </p:spTree>
    <p:extLst>
      <p:ext uri="{BB962C8B-B14F-4D97-AF65-F5344CB8AC3E}">
        <p14:creationId xmlns:p14="http://schemas.microsoft.com/office/powerpoint/2010/main" val="87305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smtClean="0">
                <a:solidFill>
                  <a:schemeClr val="bg2"/>
                </a:solidFill>
              </a:rPr>
              <a:t>Roth</a:t>
            </a:r>
            <a:r>
              <a:rPr lang="en-US" dirty="0" smtClean="0"/>
              <a:t> May Make Sense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16</a:t>
            </a:fld>
            <a:endParaRPr lang="en-US" dirty="0"/>
          </a:p>
        </p:txBody>
      </p:sp>
      <p:pic>
        <p:nvPicPr>
          <p:cNvPr id="5" name="Content Placeholder 4"/>
          <p:cNvPicPr>
            <a:picLocks noChangeAspect="1"/>
          </p:cNvPicPr>
          <p:nvPr/>
        </p:nvPicPr>
        <p:blipFill rotWithShape="1">
          <a:blip r:embed="rId2"/>
          <a:srcRect l="23052" t="28254" r="15393" b="26910"/>
          <a:stretch/>
        </p:blipFill>
        <p:spPr>
          <a:xfrm>
            <a:off x="1713052" y="1423686"/>
            <a:ext cx="5768312" cy="4201610"/>
          </a:xfrm>
          <a:prstGeom prst="rect">
            <a:avLst/>
          </a:prstGeom>
          <a:noFill/>
        </p:spPr>
      </p:pic>
      <p:sp>
        <p:nvSpPr>
          <p:cNvPr id="6" name="TextBox 5"/>
          <p:cNvSpPr txBox="1"/>
          <p:nvPr/>
        </p:nvSpPr>
        <p:spPr>
          <a:xfrm>
            <a:off x="2001467" y="3405105"/>
            <a:ext cx="1112363" cy="830997"/>
          </a:xfrm>
          <a:prstGeom prst="rect">
            <a:avLst/>
          </a:prstGeom>
          <a:noFill/>
        </p:spPr>
        <p:txBody>
          <a:bodyPr wrap="square" rtlCol="0">
            <a:spAutoFit/>
          </a:bodyPr>
          <a:lstStyle/>
          <a:p>
            <a:pPr algn="ctr"/>
            <a:r>
              <a:rPr lang="en-US" sz="2400" dirty="0" smtClean="0"/>
              <a:t>15%</a:t>
            </a:r>
          </a:p>
          <a:p>
            <a:pPr algn="ctr"/>
            <a:r>
              <a:rPr lang="en-US" sz="2400" dirty="0" smtClean="0"/>
              <a:t>Tax</a:t>
            </a:r>
            <a:endParaRPr lang="en-US" sz="2400" dirty="0"/>
          </a:p>
        </p:txBody>
      </p:sp>
      <p:sp>
        <p:nvSpPr>
          <p:cNvPr id="7" name="TextBox 6"/>
          <p:cNvSpPr txBox="1"/>
          <p:nvPr/>
        </p:nvSpPr>
        <p:spPr>
          <a:xfrm>
            <a:off x="5351104" y="2199091"/>
            <a:ext cx="1112363" cy="830997"/>
          </a:xfrm>
          <a:prstGeom prst="rect">
            <a:avLst/>
          </a:prstGeom>
          <a:noFill/>
        </p:spPr>
        <p:txBody>
          <a:bodyPr wrap="square" rtlCol="0">
            <a:spAutoFit/>
          </a:bodyPr>
          <a:lstStyle/>
          <a:p>
            <a:pPr algn="ctr"/>
            <a:r>
              <a:rPr lang="en-US" sz="2400" dirty="0" smtClean="0"/>
              <a:t>28%</a:t>
            </a:r>
          </a:p>
          <a:p>
            <a:pPr algn="ctr"/>
            <a:r>
              <a:rPr lang="en-US" sz="2400" dirty="0" smtClean="0"/>
              <a:t>Tax</a:t>
            </a:r>
            <a:endParaRPr lang="en-US" sz="2400" dirty="0"/>
          </a:p>
        </p:txBody>
      </p:sp>
      <p:sp>
        <p:nvSpPr>
          <p:cNvPr id="10" name="TextBox 9"/>
          <p:cNvSpPr txBox="1"/>
          <p:nvPr/>
        </p:nvSpPr>
        <p:spPr>
          <a:xfrm>
            <a:off x="3193657" y="5475780"/>
            <a:ext cx="2064470" cy="646331"/>
          </a:xfrm>
          <a:prstGeom prst="rect">
            <a:avLst/>
          </a:prstGeom>
          <a:noFill/>
        </p:spPr>
        <p:txBody>
          <a:bodyPr wrap="square" rtlCol="0">
            <a:spAutoFit/>
          </a:bodyPr>
          <a:lstStyle/>
          <a:p>
            <a:pPr algn="ctr"/>
            <a:r>
              <a:rPr lang="en-US" sz="3600" dirty="0" smtClean="0">
                <a:solidFill>
                  <a:schemeClr val="bg2"/>
                </a:solidFill>
              </a:rPr>
              <a:t>Roth</a:t>
            </a:r>
            <a:endParaRPr lang="en-US" sz="3600" dirty="0">
              <a:solidFill>
                <a:schemeClr val="bg2"/>
              </a:solidFill>
            </a:endParaRPr>
          </a:p>
        </p:txBody>
      </p:sp>
      <p:sp>
        <p:nvSpPr>
          <p:cNvPr id="11" name="TextBox 10"/>
          <p:cNvSpPr txBox="1"/>
          <p:nvPr/>
        </p:nvSpPr>
        <p:spPr>
          <a:xfrm>
            <a:off x="6412375" y="3532566"/>
            <a:ext cx="2594875" cy="1323439"/>
          </a:xfrm>
          <a:prstGeom prst="rect">
            <a:avLst/>
          </a:prstGeom>
          <a:noFill/>
        </p:spPr>
        <p:txBody>
          <a:bodyPr wrap="square" rtlCol="0">
            <a:spAutoFit/>
          </a:bodyPr>
          <a:lstStyle/>
          <a:p>
            <a:pPr algn="ctr"/>
            <a:r>
              <a:rPr lang="en-US" sz="4000" dirty="0" smtClean="0">
                <a:solidFill>
                  <a:schemeClr val="bg2"/>
                </a:solidFill>
              </a:rPr>
              <a:t>Future </a:t>
            </a:r>
          </a:p>
          <a:p>
            <a:pPr algn="ctr"/>
            <a:r>
              <a:rPr lang="en-US" sz="4000" dirty="0" smtClean="0">
                <a:solidFill>
                  <a:schemeClr val="bg2"/>
                </a:solidFill>
              </a:rPr>
              <a:t>(Projected)</a:t>
            </a:r>
            <a:endParaRPr lang="en-US" sz="4000" dirty="0">
              <a:solidFill>
                <a:schemeClr val="bg2"/>
              </a:solidFill>
            </a:endParaRPr>
          </a:p>
        </p:txBody>
      </p:sp>
      <p:sp>
        <p:nvSpPr>
          <p:cNvPr id="12" name="TextBox 11"/>
          <p:cNvSpPr txBox="1"/>
          <p:nvPr/>
        </p:nvSpPr>
        <p:spPr>
          <a:xfrm>
            <a:off x="-119925" y="3591055"/>
            <a:ext cx="2064470" cy="707886"/>
          </a:xfrm>
          <a:prstGeom prst="rect">
            <a:avLst/>
          </a:prstGeom>
          <a:noFill/>
        </p:spPr>
        <p:txBody>
          <a:bodyPr wrap="square" rtlCol="0">
            <a:spAutoFit/>
          </a:bodyPr>
          <a:lstStyle/>
          <a:p>
            <a:pPr algn="ctr"/>
            <a:r>
              <a:rPr lang="en-US" sz="4000" dirty="0" smtClean="0">
                <a:solidFill>
                  <a:schemeClr val="bg2"/>
                </a:solidFill>
              </a:rPr>
              <a:t>Current</a:t>
            </a:r>
            <a:endParaRPr lang="en-US" sz="4000" dirty="0">
              <a:solidFill>
                <a:schemeClr val="bg2"/>
              </a:solidFill>
            </a:endParaRPr>
          </a:p>
        </p:txBody>
      </p:sp>
    </p:spTree>
    <p:extLst>
      <p:ext uri="{BB962C8B-B14F-4D97-AF65-F5344CB8AC3E}">
        <p14:creationId xmlns:p14="http://schemas.microsoft.com/office/powerpoint/2010/main" val="4166927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17</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661812599"/>
              </p:ext>
            </p:extLst>
          </p:nvPr>
        </p:nvGraphicFramePr>
        <p:xfrm>
          <a:off x="2639544" y="1284051"/>
          <a:ext cx="3404681" cy="4952054"/>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5101726" y="3469886"/>
            <a:ext cx="728836" cy="1977603"/>
          </a:xfrm>
          <a:prstGeom prst="rightBrace">
            <a:avLst>
              <a:gd name="adj1" fmla="val 8333"/>
              <a:gd name="adj2" fmla="val 5094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5101726" y="2427051"/>
            <a:ext cx="676072" cy="1042835"/>
          </a:xfrm>
          <a:prstGeom prst="rightBrace">
            <a:avLst>
              <a:gd name="adj1" fmla="val 8333"/>
              <a:gd name="adj2" fmla="val 50948"/>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931360" y="4055302"/>
            <a:ext cx="2502521" cy="923330"/>
          </a:xfrm>
          <a:prstGeom prst="rect">
            <a:avLst/>
          </a:prstGeom>
          <a:noFill/>
        </p:spPr>
        <p:txBody>
          <a:bodyPr wrap="square" rtlCol="0">
            <a:spAutoFit/>
          </a:bodyPr>
          <a:lstStyle/>
          <a:p>
            <a:r>
              <a:rPr lang="en-US" b="0" dirty="0" smtClean="0"/>
              <a:t>Employer Matches 100% of the first 3% you contribute.</a:t>
            </a:r>
            <a:endParaRPr lang="en-US" b="0" dirty="0"/>
          </a:p>
        </p:txBody>
      </p:sp>
      <p:sp>
        <p:nvSpPr>
          <p:cNvPr id="9" name="TextBox 8"/>
          <p:cNvSpPr txBox="1"/>
          <p:nvPr/>
        </p:nvSpPr>
        <p:spPr>
          <a:xfrm>
            <a:off x="5830562" y="2491891"/>
            <a:ext cx="2675845" cy="1015663"/>
          </a:xfrm>
          <a:prstGeom prst="rect">
            <a:avLst/>
          </a:prstGeom>
          <a:noFill/>
        </p:spPr>
        <p:txBody>
          <a:bodyPr wrap="square" rtlCol="0">
            <a:spAutoFit/>
          </a:bodyPr>
          <a:lstStyle/>
          <a:p>
            <a:r>
              <a:rPr lang="en-US" sz="2000" b="0" dirty="0" smtClean="0"/>
              <a:t>Employer Matches 50% of the next 3% you contribute.</a:t>
            </a:r>
            <a:endParaRPr lang="en-US" sz="2000" b="0" dirty="0"/>
          </a:p>
        </p:txBody>
      </p:sp>
      <p:cxnSp>
        <p:nvCxnSpPr>
          <p:cNvPr id="10" name="Straight Arrow Connector 9"/>
          <p:cNvCxnSpPr/>
          <p:nvPr/>
        </p:nvCxnSpPr>
        <p:spPr>
          <a:xfrm flipV="1">
            <a:off x="2639544" y="2427051"/>
            <a:ext cx="1371600" cy="194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6351" y="1326118"/>
            <a:ext cx="2286314" cy="1323439"/>
          </a:xfrm>
          <a:prstGeom prst="rect">
            <a:avLst/>
          </a:prstGeom>
          <a:noFill/>
        </p:spPr>
        <p:txBody>
          <a:bodyPr wrap="square" rtlCol="0">
            <a:spAutoFit/>
          </a:bodyPr>
          <a:lstStyle/>
          <a:p>
            <a:pPr algn="r"/>
            <a:r>
              <a:rPr lang="en-US" sz="2000" b="0" dirty="0" smtClean="0"/>
              <a:t>By Contributing 6% you receive the Employer </a:t>
            </a:r>
            <a:r>
              <a:rPr lang="en-US" sz="2000" dirty="0" smtClean="0"/>
              <a:t>Full Match of 4.5%</a:t>
            </a:r>
            <a:endParaRPr lang="en-US" sz="2000" dirty="0"/>
          </a:p>
        </p:txBody>
      </p:sp>
      <p:cxnSp>
        <p:nvCxnSpPr>
          <p:cNvPr id="12" name="Straight Connector 11"/>
          <p:cNvCxnSpPr>
            <a:endCxn id="7" idx="0"/>
          </p:cNvCxnSpPr>
          <p:nvPr/>
        </p:nvCxnSpPr>
        <p:spPr>
          <a:xfrm>
            <a:off x="4011144" y="2427051"/>
            <a:ext cx="1090582"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003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Contributions Vesting</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18</a:t>
            </a:fld>
            <a:endParaRPr lang="en-US" dirty="0"/>
          </a:p>
        </p:txBody>
      </p:sp>
      <p:sp>
        <p:nvSpPr>
          <p:cNvPr id="5" name="TextBox 4"/>
          <p:cNvSpPr txBox="1"/>
          <p:nvPr/>
        </p:nvSpPr>
        <p:spPr>
          <a:xfrm>
            <a:off x="694481" y="1956122"/>
            <a:ext cx="1805651" cy="769441"/>
          </a:xfrm>
          <a:prstGeom prst="rect">
            <a:avLst/>
          </a:prstGeom>
          <a:noFill/>
        </p:spPr>
        <p:txBody>
          <a:bodyPr wrap="square" rtlCol="0">
            <a:spAutoFit/>
          </a:bodyPr>
          <a:lstStyle/>
          <a:p>
            <a:r>
              <a:rPr lang="en-US" sz="4400" dirty="0" smtClean="0">
                <a:solidFill>
                  <a:schemeClr val="bg2"/>
                </a:solidFill>
              </a:rPr>
              <a:t>1 Year</a:t>
            </a:r>
            <a:endParaRPr lang="en-US" sz="4400" dirty="0">
              <a:solidFill>
                <a:schemeClr val="bg2"/>
              </a:solidFill>
            </a:endParaRPr>
          </a:p>
        </p:txBody>
      </p:sp>
      <p:sp>
        <p:nvSpPr>
          <p:cNvPr id="6" name="TextBox 5"/>
          <p:cNvSpPr txBox="1"/>
          <p:nvPr/>
        </p:nvSpPr>
        <p:spPr>
          <a:xfrm>
            <a:off x="6286982" y="1923327"/>
            <a:ext cx="2069939" cy="769441"/>
          </a:xfrm>
          <a:prstGeom prst="rect">
            <a:avLst/>
          </a:prstGeom>
          <a:noFill/>
        </p:spPr>
        <p:txBody>
          <a:bodyPr wrap="square" rtlCol="0">
            <a:spAutoFit/>
          </a:bodyPr>
          <a:lstStyle/>
          <a:p>
            <a:r>
              <a:rPr lang="en-US" sz="4400" dirty="0" smtClean="0">
                <a:solidFill>
                  <a:schemeClr val="bg2"/>
                </a:solidFill>
              </a:rPr>
              <a:t>3 Years</a:t>
            </a:r>
            <a:endParaRPr lang="en-US" sz="4400" dirty="0">
              <a:solidFill>
                <a:schemeClr val="bg2"/>
              </a:solidFill>
            </a:endParaRPr>
          </a:p>
        </p:txBody>
      </p:sp>
      <p:sp>
        <p:nvSpPr>
          <p:cNvPr id="7" name="TextBox 6"/>
          <p:cNvSpPr txBox="1"/>
          <p:nvPr/>
        </p:nvSpPr>
        <p:spPr>
          <a:xfrm>
            <a:off x="3522562" y="1936831"/>
            <a:ext cx="1975412" cy="769441"/>
          </a:xfrm>
          <a:prstGeom prst="rect">
            <a:avLst/>
          </a:prstGeom>
          <a:noFill/>
        </p:spPr>
        <p:txBody>
          <a:bodyPr wrap="square" rtlCol="0">
            <a:spAutoFit/>
          </a:bodyPr>
          <a:lstStyle/>
          <a:p>
            <a:r>
              <a:rPr lang="en-US" sz="4400" dirty="0">
                <a:solidFill>
                  <a:schemeClr val="bg2"/>
                </a:solidFill>
              </a:rPr>
              <a:t>2</a:t>
            </a:r>
            <a:r>
              <a:rPr lang="en-US" sz="4400" dirty="0" smtClean="0">
                <a:solidFill>
                  <a:schemeClr val="bg2"/>
                </a:solidFill>
              </a:rPr>
              <a:t> Years</a:t>
            </a:r>
            <a:endParaRPr lang="en-US" sz="4400" dirty="0">
              <a:solidFill>
                <a:schemeClr val="bg2"/>
              </a:solidFill>
            </a:endParaRPr>
          </a:p>
        </p:txBody>
      </p:sp>
      <p:sp>
        <p:nvSpPr>
          <p:cNvPr id="11" name="Oval 10"/>
          <p:cNvSpPr/>
          <p:nvPr/>
        </p:nvSpPr>
        <p:spPr>
          <a:xfrm>
            <a:off x="439837" y="2963119"/>
            <a:ext cx="2314936" cy="230336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54414" y="2988198"/>
            <a:ext cx="2314936" cy="2303362"/>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78637" y="2976623"/>
            <a:ext cx="2314936" cy="2303362"/>
          </a:xfrm>
          <a:prstGeom prst="ellipse">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92193" y="3703900"/>
            <a:ext cx="1284789" cy="769441"/>
          </a:xfrm>
          <a:prstGeom prst="rect">
            <a:avLst/>
          </a:prstGeom>
          <a:noFill/>
        </p:spPr>
        <p:txBody>
          <a:bodyPr wrap="square" rtlCol="0">
            <a:spAutoFit/>
          </a:bodyPr>
          <a:lstStyle/>
          <a:p>
            <a:r>
              <a:rPr lang="en-US" sz="4400" dirty="0" smtClean="0"/>
              <a:t>0%</a:t>
            </a:r>
            <a:endParaRPr lang="en-US" sz="4400" dirty="0"/>
          </a:p>
        </p:txBody>
      </p:sp>
      <p:sp>
        <p:nvSpPr>
          <p:cNvPr id="15" name="TextBox 14"/>
          <p:cNvSpPr txBox="1"/>
          <p:nvPr/>
        </p:nvSpPr>
        <p:spPr>
          <a:xfrm>
            <a:off x="4018344" y="3752127"/>
            <a:ext cx="1284789" cy="769441"/>
          </a:xfrm>
          <a:prstGeom prst="rect">
            <a:avLst/>
          </a:prstGeom>
          <a:noFill/>
        </p:spPr>
        <p:txBody>
          <a:bodyPr wrap="square" rtlCol="0">
            <a:spAutoFit/>
          </a:bodyPr>
          <a:lstStyle/>
          <a:p>
            <a:r>
              <a:rPr lang="en-US" sz="4400" dirty="0" smtClean="0"/>
              <a:t>0%</a:t>
            </a:r>
            <a:endParaRPr lang="en-US" sz="4400" dirty="0"/>
          </a:p>
        </p:txBody>
      </p:sp>
      <p:sp>
        <p:nvSpPr>
          <p:cNvPr id="16" name="TextBox 15"/>
          <p:cNvSpPr txBox="1"/>
          <p:nvPr/>
        </p:nvSpPr>
        <p:spPr>
          <a:xfrm>
            <a:off x="6602366" y="3752017"/>
            <a:ext cx="1514354" cy="769441"/>
          </a:xfrm>
          <a:prstGeom prst="rect">
            <a:avLst/>
          </a:prstGeom>
          <a:noFill/>
        </p:spPr>
        <p:txBody>
          <a:bodyPr wrap="square" rtlCol="0">
            <a:spAutoFit/>
          </a:bodyPr>
          <a:lstStyle/>
          <a:p>
            <a:r>
              <a:rPr lang="en-US" sz="4400" dirty="0" smtClean="0">
                <a:solidFill>
                  <a:schemeClr val="bg1"/>
                </a:solidFill>
              </a:rPr>
              <a:t>100%</a:t>
            </a:r>
            <a:endParaRPr lang="en-US" sz="4400" dirty="0">
              <a:solidFill>
                <a:schemeClr val="bg1"/>
              </a:solidFill>
            </a:endParaRPr>
          </a:p>
        </p:txBody>
      </p:sp>
    </p:spTree>
    <p:extLst>
      <p:ext uri="{BB962C8B-B14F-4D97-AF65-F5344CB8AC3E}">
        <p14:creationId xmlns:p14="http://schemas.microsoft.com/office/powerpoint/2010/main" val="2140491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150105305"/>
              </p:ext>
            </p:extLst>
          </p:nvPr>
        </p:nvGraphicFramePr>
        <p:xfrm>
          <a:off x="2806574" y="1837854"/>
          <a:ext cx="3286408" cy="183785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Employer Contributions Vesting</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19</a:t>
            </a:fld>
            <a:endParaRPr lang="en-US" dirty="0"/>
          </a:p>
        </p:txBody>
      </p:sp>
      <p:sp>
        <p:nvSpPr>
          <p:cNvPr id="5" name="TextBox 4"/>
          <p:cNvSpPr txBox="1"/>
          <p:nvPr/>
        </p:nvSpPr>
        <p:spPr>
          <a:xfrm>
            <a:off x="694481" y="1086989"/>
            <a:ext cx="1805651" cy="769441"/>
          </a:xfrm>
          <a:prstGeom prst="rect">
            <a:avLst/>
          </a:prstGeom>
          <a:noFill/>
        </p:spPr>
        <p:txBody>
          <a:bodyPr wrap="square" rtlCol="0">
            <a:spAutoFit/>
          </a:bodyPr>
          <a:lstStyle/>
          <a:p>
            <a:r>
              <a:rPr lang="en-US" sz="4400" dirty="0" smtClean="0">
                <a:solidFill>
                  <a:schemeClr val="bg2"/>
                </a:solidFill>
              </a:rPr>
              <a:t>1 Year</a:t>
            </a:r>
            <a:endParaRPr lang="en-US" sz="4400" dirty="0">
              <a:solidFill>
                <a:schemeClr val="bg2"/>
              </a:solidFill>
            </a:endParaRPr>
          </a:p>
        </p:txBody>
      </p:sp>
      <p:sp>
        <p:nvSpPr>
          <p:cNvPr id="6" name="TextBox 5"/>
          <p:cNvSpPr txBox="1"/>
          <p:nvPr/>
        </p:nvSpPr>
        <p:spPr>
          <a:xfrm>
            <a:off x="6286982" y="1054194"/>
            <a:ext cx="2069939" cy="769441"/>
          </a:xfrm>
          <a:prstGeom prst="rect">
            <a:avLst/>
          </a:prstGeom>
          <a:noFill/>
        </p:spPr>
        <p:txBody>
          <a:bodyPr wrap="square" rtlCol="0">
            <a:spAutoFit/>
          </a:bodyPr>
          <a:lstStyle/>
          <a:p>
            <a:r>
              <a:rPr lang="en-US" sz="4400" dirty="0" smtClean="0">
                <a:solidFill>
                  <a:schemeClr val="bg2"/>
                </a:solidFill>
              </a:rPr>
              <a:t>3 Years</a:t>
            </a:r>
            <a:endParaRPr lang="en-US" sz="4400" dirty="0">
              <a:solidFill>
                <a:schemeClr val="bg2"/>
              </a:solidFill>
            </a:endParaRPr>
          </a:p>
        </p:txBody>
      </p:sp>
      <p:sp>
        <p:nvSpPr>
          <p:cNvPr id="7" name="TextBox 6"/>
          <p:cNvSpPr txBox="1"/>
          <p:nvPr/>
        </p:nvSpPr>
        <p:spPr>
          <a:xfrm>
            <a:off x="3522562" y="1067698"/>
            <a:ext cx="1975412" cy="769441"/>
          </a:xfrm>
          <a:prstGeom prst="rect">
            <a:avLst/>
          </a:prstGeom>
          <a:noFill/>
        </p:spPr>
        <p:txBody>
          <a:bodyPr wrap="square" rtlCol="0">
            <a:spAutoFit/>
          </a:bodyPr>
          <a:lstStyle/>
          <a:p>
            <a:r>
              <a:rPr lang="en-US" sz="4400" dirty="0">
                <a:solidFill>
                  <a:schemeClr val="bg2"/>
                </a:solidFill>
              </a:rPr>
              <a:t>2</a:t>
            </a:r>
            <a:r>
              <a:rPr lang="en-US" sz="4400" dirty="0" smtClean="0">
                <a:solidFill>
                  <a:schemeClr val="bg2"/>
                </a:solidFill>
              </a:rPr>
              <a:t> Years</a:t>
            </a:r>
            <a:endParaRPr lang="en-US" sz="4400" dirty="0">
              <a:solidFill>
                <a:schemeClr val="bg2"/>
              </a:solidFill>
            </a:endParaRPr>
          </a:p>
        </p:txBody>
      </p:sp>
      <p:sp>
        <p:nvSpPr>
          <p:cNvPr id="11" name="Oval 10"/>
          <p:cNvSpPr/>
          <p:nvPr/>
        </p:nvSpPr>
        <p:spPr>
          <a:xfrm>
            <a:off x="901563" y="2003452"/>
            <a:ext cx="1488551" cy="1500239"/>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264621" y="2373040"/>
            <a:ext cx="1284789" cy="646331"/>
          </a:xfrm>
          <a:prstGeom prst="rect">
            <a:avLst/>
          </a:prstGeom>
          <a:noFill/>
        </p:spPr>
        <p:txBody>
          <a:bodyPr wrap="square" rtlCol="0">
            <a:spAutoFit/>
          </a:bodyPr>
          <a:lstStyle/>
          <a:p>
            <a:r>
              <a:rPr lang="en-US" sz="3600" dirty="0" smtClean="0"/>
              <a:t>0%</a:t>
            </a:r>
            <a:endParaRPr lang="en-US" sz="3600" dirty="0"/>
          </a:p>
        </p:txBody>
      </p:sp>
      <p:sp>
        <p:nvSpPr>
          <p:cNvPr id="17" name="TextBox 16"/>
          <p:cNvSpPr txBox="1"/>
          <p:nvPr/>
        </p:nvSpPr>
        <p:spPr>
          <a:xfrm>
            <a:off x="756346" y="3638557"/>
            <a:ext cx="1805651" cy="769441"/>
          </a:xfrm>
          <a:prstGeom prst="rect">
            <a:avLst/>
          </a:prstGeom>
          <a:noFill/>
        </p:spPr>
        <p:txBody>
          <a:bodyPr wrap="square" rtlCol="0">
            <a:spAutoFit/>
          </a:bodyPr>
          <a:lstStyle/>
          <a:p>
            <a:r>
              <a:rPr lang="en-US" sz="4400" dirty="0">
                <a:solidFill>
                  <a:schemeClr val="bg2"/>
                </a:solidFill>
              </a:rPr>
              <a:t>4</a:t>
            </a:r>
            <a:r>
              <a:rPr lang="en-US" sz="4400" dirty="0" smtClean="0">
                <a:solidFill>
                  <a:schemeClr val="bg2"/>
                </a:solidFill>
              </a:rPr>
              <a:t> Year</a:t>
            </a:r>
            <a:endParaRPr lang="en-US" sz="4400" dirty="0">
              <a:solidFill>
                <a:schemeClr val="bg2"/>
              </a:solidFill>
            </a:endParaRPr>
          </a:p>
        </p:txBody>
      </p:sp>
      <p:sp>
        <p:nvSpPr>
          <p:cNvPr id="18" name="TextBox 17"/>
          <p:cNvSpPr txBox="1"/>
          <p:nvPr/>
        </p:nvSpPr>
        <p:spPr>
          <a:xfrm>
            <a:off x="6348847" y="3605762"/>
            <a:ext cx="2069939" cy="769441"/>
          </a:xfrm>
          <a:prstGeom prst="rect">
            <a:avLst/>
          </a:prstGeom>
          <a:noFill/>
        </p:spPr>
        <p:txBody>
          <a:bodyPr wrap="square" rtlCol="0">
            <a:spAutoFit/>
          </a:bodyPr>
          <a:lstStyle/>
          <a:p>
            <a:r>
              <a:rPr lang="en-US" sz="4400" dirty="0">
                <a:solidFill>
                  <a:schemeClr val="bg2"/>
                </a:solidFill>
              </a:rPr>
              <a:t>6</a:t>
            </a:r>
            <a:r>
              <a:rPr lang="en-US" sz="4400" dirty="0" smtClean="0">
                <a:solidFill>
                  <a:schemeClr val="bg2"/>
                </a:solidFill>
              </a:rPr>
              <a:t> Years</a:t>
            </a:r>
            <a:endParaRPr lang="en-US" sz="4400" dirty="0">
              <a:solidFill>
                <a:schemeClr val="bg2"/>
              </a:solidFill>
            </a:endParaRPr>
          </a:p>
        </p:txBody>
      </p:sp>
      <p:sp>
        <p:nvSpPr>
          <p:cNvPr id="19" name="TextBox 18"/>
          <p:cNvSpPr txBox="1"/>
          <p:nvPr/>
        </p:nvSpPr>
        <p:spPr>
          <a:xfrm>
            <a:off x="3584427" y="3619266"/>
            <a:ext cx="1975412" cy="769441"/>
          </a:xfrm>
          <a:prstGeom prst="rect">
            <a:avLst/>
          </a:prstGeom>
          <a:noFill/>
        </p:spPr>
        <p:txBody>
          <a:bodyPr wrap="square" rtlCol="0">
            <a:spAutoFit/>
          </a:bodyPr>
          <a:lstStyle/>
          <a:p>
            <a:r>
              <a:rPr lang="en-US" sz="4400" dirty="0">
                <a:solidFill>
                  <a:schemeClr val="bg2"/>
                </a:solidFill>
              </a:rPr>
              <a:t>5</a:t>
            </a:r>
            <a:r>
              <a:rPr lang="en-US" sz="4400" dirty="0" smtClean="0">
                <a:solidFill>
                  <a:schemeClr val="bg2"/>
                </a:solidFill>
              </a:rPr>
              <a:t> Years</a:t>
            </a:r>
            <a:endParaRPr lang="en-US" sz="4400" dirty="0">
              <a:solidFill>
                <a:schemeClr val="bg2"/>
              </a:solidFill>
            </a:endParaRPr>
          </a:p>
        </p:txBody>
      </p:sp>
      <p:sp>
        <p:nvSpPr>
          <p:cNvPr id="21" name="TextBox 20"/>
          <p:cNvSpPr txBox="1"/>
          <p:nvPr/>
        </p:nvSpPr>
        <p:spPr>
          <a:xfrm>
            <a:off x="3933885" y="2715562"/>
            <a:ext cx="1284789" cy="646331"/>
          </a:xfrm>
          <a:prstGeom prst="rect">
            <a:avLst/>
          </a:prstGeom>
          <a:noFill/>
        </p:spPr>
        <p:txBody>
          <a:bodyPr wrap="square" rtlCol="0">
            <a:spAutoFit/>
          </a:bodyPr>
          <a:lstStyle/>
          <a:p>
            <a:r>
              <a:rPr lang="en-US" sz="3600" dirty="0" smtClean="0"/>
              <a:t>20%</a:t>
            </a:r>
            <a:endParaRPr lang="en-US" sz="3600" dirty="0"/>
          </a:p>
        </p:txBody>
      </p:sp>
      <p:graphicFrame>
        <p:nvGraphicFramePr>
          <p:cNvPr id="22" name="Chart 21"/>
          <p:cNvGraphicFramePr/>
          <p:nvPr>
            <p:extLst>
              <p:ext uri="{D42A27DB-BD31-4B8C-83A1-F6EECF244321}">
                <p14:modId xmlns:p14="http://schemas.microsoft.com/office/powerpoint/2010/main" val="2492771479"/>
              </p:ext>
            </p:extLst>
          </p:nvPr>
        </p:nvGraphicFramePr>
        <p:xfrm>
          <a:off x="5557319" y="1827292"/>
          <a:ext cx="3286408" cy="183785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6503560" y="2750267"/>
            <a:ext cx="1284789" cy="646331"/>
          </a:xfrm>
          <a:prstGeom prst="rect">
            <a:avLst/>
          </a:prstGeom>
          <a:noFill/>
        </p:spPr>
        <p:txBody>
          <a:bodyPr wrap="square" rtlCol="0">
            <a:spAutoFit/>
          </a:bodyPr>
          <a:lstStyle/>
          <a:p>
            <a:r>
              <a:rPr lang="en-US" sz="3600" dirty="0"/>
              <a:t>4</a:t>
            </a:r>
            <a:r>
              <a:rPr lang="en-US" sz="3600" dirty="0" smtClean="0"/>
              <a:t>0%</a:t>
            </a:r>
            <a:endParaRPr lang="en-US" sz="3600" dirty="0"/>
          </a:p>
        </p:txBody>
      </p:sp>
      <p:graphicFrame>
        <p:nvGraphicFramePr>
          <p:cNvPr id="24" name="Chart 23"/>
          <p:cNvGraphicFramePr/>
          <p:nvPr>
            <p:extLst>
              <p:ext uri="{D42A27DB-BD31-4B8C-83A1-F6EECF244321}">
                <p14:modId xmlns:p14="http://schemas.microsoft.com/office/powerpoint/2010/main" val="2166450867"/>
              </p:ext>
            </p:extLst>
          </p:nvPr>
        </p:nvGraphicFramePr>
        <p:xfrm>
          <a:off x="0" y="4415074"/>
          <a:ext cx="3286408" cy="18378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4241156873"/>
              </p:ext>
            </p:extLst>
          </p:nvPr>
        </p:nvGraphicFramePr>
        <p:xfrm>
          <a:off x="5709719" y="4460342"/>
          <a:ext cx="3286408" cy="18378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p:nvPr>
            <p:extLst>
              <p:ext uri="{D42A27DB-BD31-4B8C-83A1-F6EECF244321}">
                <p14:modId xmlns:p14="http://schemas.microsoft.com/office/powerpoint/2010/main" val="1264246063"/>
              </p:ext>
            </p:extLst>
          </p:nvPr>
        </p:nvGraphicFramePr>
        <p:xfrm>
          <a:off x="2874475" y="4413565"/>
          <a:ext cx="3286408" cy="183785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1468324" y="5238461"/>
            <a:ext cx="1284789" cy="646331"/>
          </a:xfrm>
          <a:prstGeom prst="rect">
            <a:avLst/>
          </a:prstGeom>
          <a:noFill/>
        </p:spPr>
        <p:txBody>
          <a:bodyPr wrap="square" rtlCol="0">
            <a:spAutoFit/>
          </a:bodyPr>
          <a:lstStyle/>
          <a:p>
            <a:r>
              <a:rPr lang="en-US" sz="3600" dirty="0" smtClean="0">
                <a:solidFill>
                  <a:schemeClr val="bg1"/>
                </a:solidFill>
              </a:rPr>
              <a:t>60%</a:t>
            </a:r>
            <a:endParaRPr lang="en-US" sz="3600" dirty="0">
              <a:solidFill>
                <a:schemeClr val="bg1"/>
              </a:solidFill>
            </a:endParaRPr>
          </a:p>
        </p:txBody>
      </p:sp>
      <p:sp>
        <p:nvSpPr>
          <p:cNvPr id="28" name="TextBox 27"/>
          <p:cNvSpPr txBox="1"/>
          <p:nvPr/>
        </p:nvSpPr>
        <p:spPr>
          <a:xfrm>
            <a:off x="4074213" y="5282219"/>
            <a:ext cx="1284789" cy="646331"/>
          </a:xfrm>
          <a:prstGeom prst="rect">
            <a:avLst/>
          </a:prstGeom>
          <a:noFill/>
        </p:spPr>
        <p:txBody>
          <a:bodyPr wrap="square" rtlCol="0">
            <a:spAutoFit/>
          </a:bodyPr>
          <a:lstStyle/>
          <a:p>
            <a:r>
              <a:rPr lang="en-US" sz="3600" dirty="0" smtClean="0">
                <a:solidFill>
                  <a:schemeClr val="bg1"/>
                </a:solidFill>
              </a:rPr>
              <a:t>80%</a:t>
            </a:r>
            <a:endParaRPr lang="en-US" sz="3600" dirty="0">
              <a:solidFill>
                <a:schemeClr val="bg1"/>
              </a:solidFill>
            </a:endParaRPr>
          </a:p>
        </p:txBody>
      </p:sp>
      <p:sp>
        <p:nvSpPr>
          <p:cNvPr id="29" name="TextBox 28"/>
          <p:cNvSpPr txBox="1"/>
          <p:nvPr/>
        </p:nvSpPr>
        <p:spPr>
          <a:xfrm>
            <a:off x="6808359" y="5092097"/>
            <a:ext cx="1284789" cy="646331"/>
          </a:xfrm>
          <a:prstGeom prst="rect">
            <a:avLst/>
          </a:prstGeom>
          <a:noFill/>
        </p:spPr>
        <p:txBody>
          <a:bodyPr wrap="square" rtlCol="0">
            <a:spAutoFit/>
          </a:bodyPr>
          <a:lstStyle/>
          <a:p>
            <a:r>
              <a:rPr lang="en-US" sz="3600" dirty="0" smtClean="0">
                <a:solidFill>
                  <a:schemeClr val="bg1"/>
                </a:solidFill>
              </a:rPr>
              <a:t>100%</a:t>
            </a:r>
            <a:endParaRPr lang="en-US" sz="3600" dirty="0">
              <a:solidFill>
                <a:schemeClr val="bg1"/>
              </a:solidFill>
            </a:endParaRPr>
          </a:p>
        </p:txBody>
      </p:sp>
    </p:spTree>
    <p:extLst>
      <p:ext uri="{BB962C8B-B14F-4D97-AF65-F5344CB8AC3E}">
        <p14:creationId xmlns:p14="http://schemas.microsoft.com/office/powerpoint/2010/main" val="4061922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261100" y="2654300"/>
            <a:ext cx="3162300" cy="3162300"/>
          </a:xfrm>
          <a:prstGeom prst="rect">
            <a:avLst/>
          </a:prstGeom>
        </p:spPr>
      </p:pic>
      <p:sp>
        <p:nvSpPr>
          <p:cNvPr id="2" name="Title 1"/>
          <p:cNvSpPr>
            <a:spLocks noGrp="1"/>
          </p:cNvSpPr>
          <p:nvPr>
            <p:ph type="title"/>
          </p:nvPr>
        </p:nvSpPr>
        <p:spPr/>
        <p:txBody>
          <a:bodyPr/>
          <a:lstStyle/>
          <a:p>
            <a:r>
              <a:rPr lang="en-US" dirty="0" smtClean="0"/>
              <a:t>What is your WHY?</a:t>
            </a:r>
            <a:endParaRPr lang="en-US" dirty="0"/>
          </a:p>
        </p:txBody>
      </p:sp>
      <p:pic>
        <p:nvPicPr>
          <p:cNvPr id="4" name="Content Placeholder 3"/>
          <p:cNvPicPr>
            <a:picLocks noGrp="1" noChangeAspect="1"/>
          </p:cNvPicPr>
          <p:nvPr>
            <p:ph idx="1"/>
          </p:nvPr>
        </p:nvPicPr>
        <p:blipFill>
          <a:blip r:embed="rId4"/>
          <a:stretch>
            <a:fillRect/>
          </a:stretch>
        </p:blipFill>
        <p:spPr>
          <a:xfrm>
            <a:off x="3898900" y="3454400"/>
            <a:ext cx="3746500" cy="3746500"/>
          </a:xfrm>
          <a:prstGeom prst="rect">
            <a:avLst/>
          </a:prstGeom>
        </p:spPr>
      </p:pic>
      <p:sp>
        <p:nvSpPr>
          <p:cNvPr id="23" name="Slide Number Placeholder 3"/>
          <p:cNvSpPr>
            <a:spLocks noGrp="1"/>
          </p:cNvSpPr>
          <p:nvPr>
            <p:ph type="sldNum" sz="quarter" idx="4"/>
          </p:nvPr>
        </p:nvSpPr>
        <p:spPr>
          <a:xfrm>
            <a:off x="4341885" y="6485575"/>
            <a:ext cx="460229" cy="220370"/>
          </a:xfrm>
        </p:spPr>
        <p:txBody>
          <a:bodyPr/>
          <a:lstStyle/>
          <a:p>
            <a:fld id="{FA141339-F60D-47BC-9C4F-61B9CE851629}" type="slidenum">
              <a:rPr lang="en-US" smtClean="0"/>
              <a:pPr/>
              <a:t>2</a:t>
            </a:fld>
            <a:endParaRPr lang="en-US" dirty="0"/>
          </a:p>
        </p:txBody>
      </p:sp>
      <p:pic>
        <p:nvPicPr>
          <p:cNvPr id="5" name="Picture 4"/>
          <p:cNvPicPr>
            <a:picLocks noChangeAspect="1"/>
          </p:cNvPicPr>
          <p:nvPr/>
        </p:nvPicPr>
        <p:blipFill>
          <a:blip r:embed="rId5"/>
          <a:stretch>
            <a:fillRect/>
          </a:stretch>
        </p:blipFill>
        <p:spPr>
          <a:xfrm>
            <a:off x="381000" y="3479800"/>
            <a:ext cx="3149600" cy="3149600"/>
          </a:xfrm>
          <a:prstGeom prst="rect">
            <a:avLst/>
          </a:prstGeom>
        </p:spPr>
      </p:pic>
      <p:pic>
        <p:nvPicPr>
          <p:cNvPr id="6" name="Picture 5"/>
          <p:cNvPicPr>
            <a:picLocks noChangeAspect="1"/>
          </p:cNvPicPr>
          <p:nvPr/>
        </p:nvPicPr>
        <p:blipFill>
          <a:blip r:embed="rId6"/>
          <a:stretch>
            <a:fillRect/>
          </a:stretch>
        </p:blipFill>
        <p:spPr>
          <a:xfrm>
            <a:off x="101600" y="939800"/>
            <a:ext cx="3187700" cy="3187700"/>
          </a:xfrm>
          <a:prstGeom prst="rect">
            <a:avLst/>
          </a:prstGeom>
        </p:spPr>
      </p:pic>
      <p:pic>
        <p:nvPicPr>
          <p:cNvPr id="9" name="Picture 8"/>
          <p:cNvPicPr>
            <a:picLocks noChangeAspect="1"/>
          </p:cNvPicPr>
          <p:nvPr/>
        </p:nvPicPr>
        <p:blipFill>
          <a:blip r:embed="rId7"/>
          <a:stretch>
            <a:fillRect/>
          </a:stretch>
        </p:blipFill>
        <p:spPr>
          <a:xfrm>
            <a:off x="8064500" y="3327400"/>
            <a:ext cx="1397000" cy="1397000"/>
          </a:xfrm>
          <a:prstGeom prst="rect">
            <a:avLst/>
          </a:prstGeom>
        </p:spPr>
      </p:pic>
      <p:pic>
        <p:nvPicPr>
          <p:cNvPr id="10" name="Picture 9"/>
          <p:cNvPicPr>
            <a:picLocks noChangeAspect="1"/>
          </p:cNvPicPr>
          <p:nvPr/>
        </p:nvPicPr>
        <p:blipFill>
          <a:blip r:embed="rId8"/>
          <a:stretch>
            <a:fillRect/>
          </a:stretch>
        </p:blipFill>
        <p:spPr>
          <a:xfrm>
            <a:off x="1854200" y="2095500"/>
            <a:ext cx="3898900" cy="3898900"/>
          </a:xfrm>
          <a:prstGeom prst="rect">
            <a:avLst/>
          </a:prstGeom>
        </p:spPr>
      </p:pic>
      <p:pic>
        <p:nvPicPr>
          <p:cNvPr id="12" name="Picture 11"/>
          <p:cNvPicPr>
            <a:picLocks noChangeAspect="1"/>
          </p:cNvPicPr>
          <p:nvPr/>
        </p:nvPicPr>
        <p:blipFill>
          <a:blip r:embed="rId9"/>
          <a:stretch>
            <a:fillRect/>
          </a:stretch>
        </p:blipFill>
        <p:spPr>
          <a:xfrm>
            <a:off x="4648200" y="850900"/>
            <a:ext cx="2997200" cy="2997200"/>
          </a:xfrm>
          <a:prstGeom prst="rect">
            <a:avLst/>
          </a:prstGeom>
        </p:spPr>
      </p:pic>
    </p:spTree>
    <p:extLst>
      <p:ext uri="{BB962C8B-B14F-4D97-AF65-F5344CB8AC3E}">
        <p14:creationId xmlns:p14="http://schemas.microsoft.com/office/powerpoint/2010/main" val="2857641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973319" y="3110844"/>
            <a:ext cx="2579801" cy="2579801"/>
          </a:xfrm>
          <a:prstGeom prst="rect">
            <a:avLst/>
          </a:prstGeom>
        </p:spPr>
      </p:pic>
      <p:pic>
        <p:nvPicPr>
          <p:cNvPr id="18" name="Picture 17"/>
          <p:cNvPicPr>
            <a:picLocks noChangeAspect="1"/>
          </p:cNvPicPr>
          <p:nvPr/>
        </p:nvPicPr>
        <p:blipFill>
          <a:blip r:embed="rId4"/>
          <a:stretch>
            <a:fillRect/>
          </a:stretch>
        </p:blipFill>
        <p:spPr>
          <a:xfrm>
            <a:off x="0" y="686586"/>
            <a:ext cx="2565662" cy="2565662"/>
          </a:xfrm>
          <a:prstGeom prst="rect">
            <a:avLst/>
          </a:prstGeom>
        </p:spPr>
      </p:pic>
      <p:sp>
        <p:nvSpPr>
          <p:cNvPr id="2" name="Title 1"/>
          <p:cNvSpPr>
            <a:spLocks noGrp="1"/>
          </p:cNvSpPr>
          <p:nvPr>
            <p:ph type="title"/>
          </p:nvPr>
        </p:nvSpPr>
        <p:spPr/>
        <p:txBody>
          <a:bodyPr/>
          <a:lstStyle/>
          <a:p>
            <a:r>
              <a:rPr lang="en-US" dirty="0" smtClean="0"/>
              <a:t>Investing Terminology</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20</a:t>
            </a:fld>
            <a:endParaRPr lang="en-US" dirty="0"/>
          </a:p>
        </p:txBody>
      </p:sp>
      <p:sp>
        <p:nvSpPr>
          <p:cNvPr id="5" name="TextBox 4"/>
          <p:cNvSpPr txBox="1"/>
          <p:nvPr/>
        </p:nvSpPr>
        <p:spPr>
          <a:xfrm>
            <a:off x="329938" y="2790333"/>
            <a:ext cx="3751868" cy="523220"/>
          </a:xfrm>
          <a:prstGeom prst="rect">
            <a:avLst/>
          </a:prstGeom>
          <a:noFill/>
        </p:spPr>
        <p:txBody>
          <a:bodyPr wrap="square" rtlCol="0">
            <a:spAutoFit/>
          </a:bodyPr>
          <a:lstStyle/>
          <a:p>
            <a:pPr algn="ctr"/>
            <a:r>
              <a:rPr lang="en-US" sz="2800" dirty="0" smtClean="0"/>
              <a:t>Stock or Equity</a:t>
            </a:r>
            <a:endParaRPr lang="en-US" sz="2800" dirty="0"/>
          </a:p>
        </p:txBody>
      </p:sp>
      <p:sp>
        <p:nvSpPr>
          <p:cNvPr id="6" name="TextBox 5"/>
          <p:cNvSpPr txBox="1"/>
          <p:nvPr/>
        </p:nvSpPr>
        <p:spPr>
          <a:xfrm>
            <a:off x="4553146" y="2828041"/>
            <a:ext cx="4298623" cy="523220"/>
          </a:xfrm>
          <a:prstGeom prst="rect">
            <a:avLst/>
          </a:prstGeom>
          <a:noFill/>
        </p:spPr>
        <p:txBody>
          <a:bodyPr wrap="square" rtlCol="0">
            <a:spAutoFit/>
          </a:bodyPr>
          <a:lstStyle/>
          <a:p>
            <a:pPr algn="ctr"/>
            <a:r>
              <a:rPr lang="en-US" sz="2800" dirty="0" smtClean="0"/>
              <a:t>Bonds </a:t>
            </a:r>
            <a:endParaRPr lang="en-US" sz="2800" dirty="0"/>
          </a:p>
        </p:txBody>
      </p:sp>
      <p:sp>
        <p:nvSpPr>
          <p:cNvPr id="7" name="TextBox 6"/>
          <p:cNvSpPr txBox="1"/>
          <p:nvPr/>
        </p:nvSpPr>
        <p:spPr>
          <a:xfrm>
            <a:off x="1187777" y="5665508"/>
            <a:ext cx="2526384" cy="523220"/>
          </a:xfrm>
          <a:prstGeom prst="rect">
            <a:avLst/>
          </a:prstGeom>
          <a:noFill/>
        </p:spPr>
        <p:txBody>
          <a:bodyPr wrap="square" rtlCol="0">
            <a:spAutoFit/>
          </a:bodyPr>
          <a:lstStyle/>
          <a:p>
            <a:r>
              <a:rPr lang="en-US" sz="2800" dirty="0" smtClean="0"/>
              <a:t>Fixed Income</a:t>
            </a:r>
            <a:endParaRPr lang="en-US" sz="2800" dirty="0"/>
          </a:p>
        </p:txBody>
      </p:sp>
      <p:sp>
        <p:nvSpPr>
          <p:cNvPr id="8" name="TextBox 7"/>
          <p:cNvSpPr txBox="1"/>
          <p:nvPr/>
        </p:nvSpPr>
        <p:spPr>
          <a:xfrm>
            <a:off x="5033914" y="5656082"/>
            <a:ext cx="3723587" cy="523220"/>
          </a:xfrm>
          <a:prstGeom prst="rect">
            <a:avLst/>
          </a:prstGeom>
          <a:noFill/>
        </p:spPr>
        <p:txBody>
          <a:bodyPr wrap="square" rtlCol="0">
            <a:spAutoFit/>
          </a:bodyPr>
          <a:lstStyle/>
          <a:p>
            <a:pPr algn="ctr"/>
            <a:r>
              <a:rPr lang="en-US" sz="2800" dirty="0" smtClean="0"/>
              <a:t>Fund</a:t>
            </a:r>
            <a:endParaRPr lang="en-US" sz="28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56083" y="1343540"/>
            <a:ext cx="1644757" cy="1644757"/>
          </a:xfrm>
          <a:prstGeom prst="rect">
            <a:avLst/>
          </a:prstGeom>
        </p:spPr>
      </p:pic>
      <p:pic>
        <p:nvPicPr>
          <p:cNvPr id="19" name="Picture 18"/>
          <p:cNvPicPr>
            <a:picLocks noChangeAspect="1"/>
          </p:cNvPicPr>
          <p:nvPr/>
        </p:nvPicPr>
        <p:blipFill>
          <a:blip r:embed="rId6"/>
          <a:stretch>
            <a:fillRect/>
          </a:stretch>
        </p:blipFill>
        <p:spPr>
          <a:xfrm>
            <a:off x="0" y="4326903"/>
            <a:ext cx="1693681" cy="1693681"/>
          </a:xfrm>
          <a:prstGeom prst="rect">
            <a:avLst/>
          </a:prstGeom>
        </p:spPr>
      </p:pic>
      <p:pic>
        <p:nvPicPr>
          <p:cNvPr id="20" name="Picture 19"/>
          <p:cNvPicPr>
            <a:picLocks noChangeAspect="1"/>
          </p:cNvPicPr>
          <p:nvPr/>
        </p:nvPicPr>
        <p:blipFill>
          <a:blip r:embed="rId7"/>
          <a:stretch>
            <a:fillRect/>
          </a:stretch>
        </p:blipFill>
        <p:spPr>
          <a:xfrm>
            <a:off x="2726701" y="4279768"/>
            <a:ext cx="1806804" cy="1806804"/>
          </a:xfrm>
          <a:prstGeom prst="rect">
            <a:avLst/>
          </a:prstGeom>
        </p:spPr>
      </p:pic>
      <p:pic>
        <p:nvPicPr>
          <p:cNvPr id="21" name="Picture 20"/>
          <p:cNvPicPr>
            <a:picLocks noChangeAspect="1"/>
          </p:cNvPicPr>
          <p:nvPr/>
        </p:nvPicPr>
        <p:blipFill rotWithShape="1">
          <a:blip r:embed="rId8"/>
          <a:srcRect l="19485" t="21961" r="20784" b="21011"/>
          <a:stretch/>
        </p:blipFill>
        <p:spPr>
          <a:xfrm>
            <a:off x="4374037" y="1195544"/>
            <a:ext cx="1602557" cy="1530079"/>
          </a:xfrm>
          <a:prstGeom prst="rect">
            <a:avLst/>
          </a:prstGeom>
        </p:spPr>
      </p:pic>
      <p:pic>
        <p:nvPicPr>
          <p:cNvPr id="22" name="Picture 21"/>
          <p:cNvPicPr>
            <a:picLocks noChangeAspect="1"/>
          </p:cNvPicPr>
          <p:nvPr/>
        </p:nvPicPr>
        <p:blipFill>
          <a:blip r:embed="rId9"/>
          <a:stretch>
            <a:fillRect/>
          </a:stretch>
        </p:blipFill>
        <p:spPr>
          <a:xfrm>
            <a:off x="6861927" y="716436"/>
            <a:ext cx="2545238" cy="2545238"/>
          </a:xfrm>
          <a:prstGeom prst="rect">
            <a:avLst/>
          </a:prstGeom>
        </p:spPr>
      </p:pic>
      <p:graphicFrame>
        <p:nvGraphicFramePr>
          <p:cNvPr id="25" name="Chart 24"/>
          <p:cNvGraphicFramePr/>
          <p:nvPr>
            <p:extLst>
              <p:ext uri="{D42A27DB-BD31-4B8C-83A1-F6EECF244321}">
                <p14:modId xmlns:p14="http://schemas.microsoft.com/office/powerpoint/2010/main" val="4026121119"/>
              </p:ext>
            </p:extLst>
          </p:nvPr>
        </p:nvGraphicFramePr>
        <p:xfrm>
          <a:off x="6033154" y="3761294"/>
          <a:ext cx="1699967" cy="1793973"/>
        </p:xfrm>
        <a:graphic>
          <a:graphicData uri="http://schemas.openxmlformats.org/drawingml/2006/chart">
            <c:chart xmlns:c="http://schemas.openxmlformats.org/drawingml/2006/chart" xmlns:r="http://schemas.openxmlformats.org/officeDocument/2006/relationships" r:id="rId10"/>
          </a:graphicData>
        </a:graphic>
      </p:graphicFrame>
      <p:pic>
        <p:nvPicPr>
          <p:cNvPr id="26" name="Picture 25"/>
          <p:cNvPicPr>
            <a:picLocks noChangeAspect="1"/>
          </p:cNvPicPr>
          <p:nvPr/>
        </p:nvPicPr>
        <p:blipFill>
          <a:blip r:embed="rId11"/>
          <a:stretch>
            <a:fillRect/>
          </a:stretch>
        </p:blipFill>
        <p:spPr>
          <a:xfrm>
            <a:off x="7127449" y="4364609"/>
            <a:ext cx="1627695" cy="1627695"/>
          </a:xfrm>
          <a:prstGeom prst="rect">
            <a:avLst/>
          </a:prstGeom>
        </p:spPr>
      </p:pic>
      <p:pic>
        <p:nvPicPr>
          <p:cNvPr id="27" name="Picture 26"/>
          <p:cNvPicPr>
            <a:picLocks noChangeAspect="1"/>
          </p:cNvPicPr>
          <p:nvPr/>
        </p:nvPicPr>
        <p:blipFill>
          <a:blip r:embed="rId12"/>
          <a:stretch>
            <a:fillRect/>
          </a:stretch>
        </p:blipFill>
        <p:spPr>
          <a:xfrm>
            <a:off x="7355263" y="3271100"/>
            <a:ext cx="1278903" cy="1278903"/>
          </a:xfrm>
          <a:prstGeom prst="rect">
            <a:avLst/>
          </a:prstGeom>
        </p:spPr>
      </p:pic>
      <p:pic>
        <p:nvPicPr>
          <p:cNvPr id="29" name="Picture 28"/>
          <p:cNvPicPr>
            <a:picLocks noChangeAspect="1"/>
          </p:cNvPicPr>
          <p:nvPr/>
        </p:nvPicPr>
        <p:blipFill>
          <a:blip r:embed="rId13"/>
          <a:stretch>
            <a:fillRect/>
          </a:stretch>
        </p:blipFill>
        <p:spPr>
          <a:xfrm>
            <a:off x="4751109" y="3692950"/>
            <a:ext cx="1620625" cy="1620625"/>
          </a:xfrm>
          <a:prstGeom prst="rect">
            <a:avLst/>
          </a:prstGeom>
        </p:spPr>
      </p:pic>
      <p:pic>
        <p:nvPicPr>
          <p:cNvPr id="32" name="Picture 31"/>
          <p:cNvPicPr>
            <a:picLocks noChangeAspect="1"/>
          </p:cNvPicPr>
          <p:nvPr/>
        </p:nvPicPr>
        <p:blipFill>
          <a:blip r:embed="rId14"/>
          <a:stretch>
            <a:fillRect/>
          </a:stretch>
        </p:blipFill>
        <p:spPr>
          <a:xfrm>
            <a:off x="1593917" y="799707"/>
            <a:ext cx="2575089" cy="2575089"/>
          </a:xfrm>
          <a:prstGeom prst="rect">
            <a:avLst/>
          </a:prstGeom>
        </p:spPr>
      </p:pic>
    </p:spTree>
    <p:extLst>
      <p:ext uri="{BB962C8B-B14F-4D97-AF65-F5344CB8AC3E}">
        <p14:creationId xmlns:p14="http://schemas.microsoft.com/office/powerpoint/2010/main" val="2493481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Retirement Investment </a:t>
            </a:r>
            <a:r>
              <a:rPr lang="en-US" dirty="0" smtClean="0">
                <a:solidFill>
                  <a:schemeClr val="tx2"/>
                </a:solidFill>
              </a:rPr>
              <a:t>Strategies</a:t>
            </a:r>
            <a:endParaRPr lang="en-US" dirty="0">
              <a:solidFill>
                <a:schemeClr val="tx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21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057275"/>
            <a:ext cx="2286000" cy="22860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9167"/>
          <a:stretch/>
        </p:blipFill>
        <p:spPr>
          <a:xfrm>
            <a:off x="5219700" y="1190625"/>
            <a:ext cx="1457325" cy="20574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r="28899"/>
          <a:stretch/>
        </p:blipFill>
        <p:spPr>
          <a:xfrm flipH="1">
            <a:off x="6657973" y="1190625"/>
            <a:ext cx="1476373" cy="2057399"/>
          </a:xfrm>
          <a:prstGeom prst="rect">
            <a:avLst/>
          </a:prstGeom>
        </p:spPr>
      </p:pic>
      <p:sp>
        <p:nvSpPr>
          <p:cNvPr id="9" name="TextBox 8"/>
          <p:cNvSpPr txBox="1"/>
          <p:nvPr/>
        </p:nvSpPr>
        <p:spPr>
          <a:xfrm>
            <a:off x="409576" y="3419475"/>
            <a:ext cx="3990974" cy="461665"/>
          </a:xfrm>
          <a:prstGeom prst="rect">
            <a:avLst/>
          </a:prstGeom>
          <a:noFill/>
        </p:spPr>
        <p:txBody>
          <a:bodyPr wrap="square" rtlCol="0">
            <a:spAutoFit/>
          </a:bodyPr>
          <a:lstStyle/>
          <a:p>
            <a:pPr algn="ctr"/>
            <a:r>
              <a:rPr lang="en-US" sz="2400" dirty="0" smtClean="0">
                <a:solidFill>
                  <a:srgbClr val="6DA141"/>
                </a:solidFill>
              </a:rPr>
              <a:t>The ‘Do-it-Yourself’ Approach</a:t>
            </a:r>
            <a:endParaRPr lang="en-US" sz="2400" dirty="0">
              <a:solidFill>
                <a:srgbClr val="6DA141"/>
              </a:solidFill>
            </a:endParaRPr>
          </a:p>
        </p:txBody>
      </p:sp>
      <p:sp>
        <p:nvSpPr>
          <p:cNvPr id="10" name="TextBox 9"/>
          <p:cNvSpPr txBox="1"/>
          <p:nvPr/>
        </p:nvSpPr>
        <p:spPr>
          <a:xfrm>
            <a:off x="4705349" y="3429000"/>
            <a:ext cx="4105275" cy="461665"/>
          </a:xfrm>
          <a:prstGeom prst="rect">
            <a:avLst/>
          </a:prstGeom>
          <a:noFill/>
        </p:spPr>
        <p:txBody>
          <a:bodyPr wrap="square" rtlCol="0">
            <a:spAutoFit/>
          </a:bodyPr>
          <a:lstStyle/>
          <a:p>
            <a:pPr algn="ctr"/>
            <a:r>
              <a:rPr lang="en-US" sz="2400" dirty="0" smtClean="0">
                <a:solidFill>
                  <a:schemeClr val="accent5">
                    <a:lumMod val="75000"/>
                  </a:schemeClr>
                </a:solidFill>
              </a:rPr>
              <a:t>The ‘Hire Someone’ Approach</a:t>
            </a:r>
            <a:endParaRPr lang="en-US" sz="2400" dirty="0">
              <a:solidFill>
                <a:schemeClr val="accent5">
                  <a:lumMod val="75000"/>
                </a:schemeClr>
              </a:solidFill>
            </a:endParaRPr>
          </a:p>
        </p:txBody>
      </p:sp>
      <p:graphicFrame>
        <p:nvGraphicFramePr>
          <p:cNvPr id="13" name="Chart 12"/>
          <p:cNvGraphicFramePr/>
          <p:nvPr>
            <p:extLst>
              <p:ext uri="{D42A27DB-BD31-4B8C-83A1-F6EECF244321}">
                <p14:modId xmlns:p14="http://schemas.microsoft.com/office/powerpoint/2010/main" val="3649719697"/>
              </p:ext>
            </p:extLst>
          </p:nvPr>
        </p:nvGraphicFramePr>
        <p:xfrm>
          <a:off x="4889368" y="3883842"/>
          <a:ext cx="3839851" cy="24981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p:nvPr>
            <p:extLst>
              <p:ext uri="{D42A27DB-BD31-4B8C-83A1-F6EECF244321}">
                <p14:modId xmlns:p14="http://schemas.microsoft.com/office/powerpoint/2010/main" val="1833976914"/>
              </p:ext>
            </p:extLst>
          </p:nvPr>
        </p:nvGraphicFramePr>
        <p:xfrm>
          <a:off x="1014952" y="3827283"/>
          <a:ext cx="3019720" cy="2397288"/>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5995448" y="4392891"/>
            <a:ext cx="1659117" cy="2031325"/>
          </a:xfrm>
          <a:prstGeom prst="rect">
            <a:avLst/>
          </a:prstGeom>
          <a:noFill/>
        </p:spPr>
        <p:txBody>
          <a:bodyPr wrap="square" rtlCol="0">
            <a:spAutoFit/>
          </a:bodyPr>
          <a:lstStyle/>
          <a:p>
            <a:pPr algn="ctr"/>
            <a:r>
              <a:rPr lang="en-US" dirty="0" smtClean="0"/>
              <a:t>Target Date/Risk Fund  </a:t>
            </a:r>
          </a:p>
          <a:p>
            <a:pPr algn="ctr"/>
            <a:endParaRPr lang="en-US" dirty="0"/>
          </a:p>
          <a:p>
            <a:pPr algn="ctr"/>
            <a:r>
              <a:rPr lang="en-US" dirty="0" smtClean="0"/>
              <a:t>Model Portfolio</a:t>
            </a:r>
          </a:p>
          <a:p>
            <a:pPr algn="ctr"/>
            <a:endParaRPr lang="en-US" dirty="0" smtClean="0"/>
          </a:p>
          <a:p>
            <a:pPr algn="ctr"/>
            <a:endParaRPr lang="en-US" dirty="0"/>
          </a:p>
        </p:txBody>
      </p:sp>
      <p:sp>
        <p:nvSpPr>
          <p:cNvPr id="18" name="TextBox 17"/>
          <p:cNvSpPr txBox="1"/>
          <p:nvPr/>
        </p:nvSpPr>
        <p:spPr>
          <a:xfrm>
            <a:off x="1736102" y="4639559"/>
            <a:ext cx="1555423" cy="1200329"/>
          </a:xfrm>
          <a:prstGeom prst="rect">
            <a:avLst/>
          </a:prstGeom>
          <a:noFill/>
        </p:spPr>
        <p:txBody>
          <a:bodyPr wrap="square" rtlCol="0">
            <a:spAutoFit/>
          </a:bodyPr>
          <a:lstStyle/>
          <a:p>
            <a:pPr algn="ctr"/>
            <a:r>
              <a:rPr lang="en-US" dirty="0" smtClean="0"/>
              <a:t>Asset Allocation</a:t>
            </a:r>
          </a:p>
          <a:p>
            <a:pPr algn="ctr"/>
            <a:endParaRPr lang="en-US" dirty="0" smtClean="0"/>
          </a:p>
          <a:p>
            <a:pPr algn="ctr"/>
            <a:endParaRPr lang="en-US" dirty="0"/>
          </a:p>
        </p:txBody>
      </p:sp>
    </p:spTree>
    <p:extLst>
      <p:ext uri="{BB962C8B-B14F-4D97-AF65-F5344CB8AC3E}">
        <p14:creationId xmlns:p14="http://schemas.microsoft.com/office/powerpoint/2010/main" val="361784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5200461" y="3621386"/>
            <a:ext cx="1913300" cy="1913300"/>
          </a:xfrm>
          <a:prstGeom prst="rect">
            <a:avLst/>
          </a:prstGeom>
        </p:spPr>
      </p:pic>
      <p:sp>
        <p:nvSpPr>
          <p:cNvPr id="2" name="Title 1"/>
          <p:cNvSpPr>
            <a:spLocks noGrp="1"/>
          </p:cNvSpPr>
          <p:nvPr>
            <p:ph type="title"/>
          </p:nvPr>
        </p:nvSpPr>
        <p:spPr/>
        <p:txBody>
          <a:bodyPr/>
          <a:lstStyle/>
          <a:p>
            <a:r>
              <a:rPr lang="en-US" dirty="0" smtClean="0">
                <a:solidFill>
                  <a:schemeClr val="tx2"/>
                </a:solidFill>
              </a:rPr>
              <a:t>Time</a:t>
            </a:r>
            <a:r>
              <a:rPr lang="en-US" dirty="0" smtClean="0"/>
              <a:t> Horizon</a:t>
            </a:r>
            <a:endParaRPr lang="en-US" dirty="0"/>
          </a:p>
        </p:txBody>
      </p:sp>
      <p:pic>
        <p:nvPicPr>
          <p:cNvPr id="5" name="Content Placeholder 4"/>
          <p:cNvPicPr>
            <a:picLocks noGrp="1" noChangeAspect="1"/>
          </p:cNvPicPr>
          <p:nvPr>
            <p:ph idx="1"/>
          </p:nvPr>
        </p:nvPicPr>
        <p:blipFill rotWithShape="1">
          <a:blip r:embed="rId3"/>
          <a:srcRect l="19941" t="38415" r="17746" b="26377"/>
          <a:stretch/>
        </p:blipFill>
        <p:spPr>
          <a:xfrm rot="1123487">
            <a:off x="2860891" y="2091352"/>
            <a:ext cx="1810693" cy="1023041"/>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22</a:t>
            </a:fld>
            <a:endParaRPr lang="en-US" dirty="0"/>
          </a:p>
        </p:txBody>
      </p:sp>
      <p:pic>
        <p:nvPicPr>
          <p:cNvPr id="7" name="Content Placeholder 4"/>
          <p:cNvPicPr>
            <a:picLocks noChangeAspect="1"/>
          </p:cNvPicPr>
          <p:nvPr/>
        </p:nvPicPr>
        <p:blipFill rotWithShape="1">
          <a:blip r:embed="rId3"/>
          <a:srcRect l="19941" t="38415" r="17746" b="26377"/>
          <a:stretch/>
        </p:blipFill>
        <p:spPr>
          <a:xfrm>
            <a:off x="469270" y="1637167"/>
            <a:ext cx="1810693" cy="1023041"/>
          </a:xfrm>
          <a:prstGeom prst="rect">
            <a:avLst/>
          </a:prstGeom>
          <a:noFill/>
        </p:spPr>
      </p:pic>
      <p:pic>
        <p:nvPicPr>
          <p:cNvPr id="8" name="Content Placeholder 4"/>
          <p:cNvPicPr>
            <a:picLocks noChangeAspect="1"/>
          </p:cNvPicPr>
          <p:nvPr/>
        </p:nvPicPr>
        <p:blipFill rotWithShape="1">
          <a:blip r:embed="rId3"/>
          <a:srcRect l="19941" t="38415" r="17746" b="26377"/>
          <a:stretch/>
        </p:blipFill>
        <p:spPr>
          <a:xfrm rot="1254889">
            <a:off x="5097095" y="3105337"/>
            <a:ext cx="1810693" cy="1023041"/>
          </a:xfrm>
          <a:prstGeom prst="rect">
            <a:avLst/>
          </a:prstGeom>
          <a:noFill/>
        </p:spPr>
      </p:pic>
      <p:pic>
        <p:nvPicPr>
          <p:cNvPr id="9" name="Content Placeholder 4"/>
          <p:cNvPicPr>
            <a:picLocks noChangeAspect="1"/>
          </p:cNvPicPr>
          <p:nvPr/>
        </p:nvPicPr>
        <p:blipFill rotWithShape="1">
          <a:blip r:embed="rId3"/>
          <a:srcRect l="19941" t="38415" r="17746" b="26377"/>
          <a:stretch/>
        </p:blipFill>
        <p:spPr>
          <a:xfrm>
            <a:off x="7224665" y="4246074"/>
            <a:ext cx="1810693" cy="1023041"/>
          </a:xfrm>
          <a:prstGeom prst="rect">
            <a:avLst/>
          </a:prstGeom>
          <a:noFill/>
        </p:spPr>
      </p:pic>
      <p:pic>
        <p:nvPicPr>
          <p:cNvPr id="11" name="Picture 10"/>
          <p:cNvPicPr>
            <a:picLocks noChangeAspect="1"/>
          </p:cNvPicPr>
          <p:nvPr/>
        </p:nvPicPr>
        <p:blipFill>
          <a:blip r:embed="rId4"/>
          <a:stretch>
            <a:fillRect/>
          </a:stretch>
        </p:blipFill>
        <p:spPr>
          <a:xfrm flipH="1">
            <a:off x="8521572" y="4852658"/>
            <a:ext cx="269342" cy="269342"/>
          </a:xfrm>
          <a:prstGeom prst="rect">
            <a:avLst/>
          </a:prstGeom>
        </p:spPr>
      </p:pic>
      <p:pic>
        <p:nvPicPr>
          <p:cNvPr id="12" name="Picture 11"/>
          <p:cNvPicPr>
            <a:picLocks noChangeAspect="1"/>
          </p:cNvPicPr>
          <p:nvPr/>
        </p:nvPicPr>
        <p:blipFill>
          <a:blip r:embed="rId4"/>
          <a:stretch>
            <a:fillRect/>
          </a:stretch>
        </p:blipFill>
        <p:spPr>
          <a:xfrm>
            <a:off x="7596610" y="4833042"/>
            <a:ext cx="269342" cy="269342"/>
          </a:xfrm>
          <a:prstGeom prst="rect">
            <a:avLst/>
          </a:prstGeom>
        </p:spPr>
      </p:pic>
      <p:sp>
        <p:nvSpPr>
          <p:cNvPr id="13" name="TextBox 12"/>
          <p:cNvSpPr txBox="1"/>
          <p:nvPr/>
        </p:nvSpPr>
        <p:spPr>
          <a:xfrm>
            <a:off x="109644" y="5264228"/>
            <a:ext cx="8871393" cy="900246"/>
          </a:xfrm>
          <a:prstGeom prst="rect">
            <a:avLst/>
          </a:prstGeom>
          <a:noFill/>
        </p:spPr>
        <p:txBody>
          <a:bodyPr wrap="square" rtlCol="0">
            <a:spAutoFit/>
          </a:bodyPr>
          <a:lstStyle/>
          <a:p>
            <a:r>
              <a:rPr lang="en-US" sz="1050" b="0" dirty="0"/>
              <a:t>For Illustrative purposes only.</a:t>
            </a:r>
          </a:p>
          <a:p>
            <a:endParaRPr kumimoji="0" lang="en-US" sz="1050" b="0" i="0" u="none" strike="noStrike" kern="1200" cap="none" spc="0" normalizeH="0" baseline="0" noProof="0" dirty="0">
              <a:ln>
                <a:noFill/>
              </a:ln>
              <a:solidFill>
                <a:srgbClr val="081D58"/>
              </a:solidFill>
              <a:effectLst/>
              <a:uLnTx/>
              <a:uFillTx/>
            </a:endParaRPr>
          </a:p>
          <a:p>
            <a:r>
              <a:rPr kumimoji="0" lang="en-US" sz="1050" b="0" i="0" u="none" strike="noStrike" kern="1200" cap="none" spc="0" normalizeH="0" baseline="0" noProof="0" dirty="0">
                <a:ln>
                  <a:noFill/>
                </a:ln>
                <a:solidFill>
                  <a:srgbClr val="081D58"/>
                </a:solidFill>
                <a:effectLst/>
                <a:uLnTx/>
                <a:uFillTx/>
              </a:rPr>
              <a:t>This suggested risk-based</a:t>
            </a:r>
            <a:r>
              <a:rPr kumimoji="0" lang="en-US" sz="1050" b="0" i="0" u="none" strike="noStrike" kern="1200" cap="none" spc="0" normalizeH="0" noProof="0" dirty="0">
                <a:ln>
                  <a:noFill/>
                </a:ln>
                <a:solidFill>
                  <a:srgbClr val="081D58"/>
                </a:solidFill>
                <a:effectLst/>
                <a:uLnTx/>
                <a:uFillTx/>
              </a:rPr>
              <a:t> allocation process is not intended </a:t>
            </a:r>
            <a:r>
              <a:rPr lang="en-US" sz="1050" b="0" dirty="0"/>
              <a:t>to represent investment advice that is appropriate for all investors.  Each investor's allocation must be based on their personal goals, time frame, financial resources, risk tolerance and other pertinent factors.  Because everyone's situation is different, you should consult a financial advisor to assist with the optimal allocation appropriate for you.</a:t>
            </a:r>
          </a:p>
        </p:txBody>
      </p:sp>
      <p:pic>
        <p:nvPicPr>
          <p:cNvPr id="15" name="Picture 14"/>
          <p:cNvPicPr>
            <a:picLocks noChangeAspect="1"/>
          </p:cNvPicPr>
          <p:nvPr/>
        </p:nvPicPr>
        <p:blipFill>
          <a:blip r:embed="rId5"/>
          <a:stretch>
            <a:fillRect/>
          </a:stretch>
        </p:blipFill>
        <p:spPr>
          <a:xfrm>
            <a:off x="1224480" y="1611516"/>
            <a:ext cx="1705069" cy="1705069"/>
          </a:xfrm>
          <a:prstGeom prst="rect">
            <a:avLst/>
          </a:prstGeom>
        </p:spPr>
      </p:pic>
      <p:pic>
        <p:nvPicPr>
          <p:cNvPr id="17" name="Picture 16"/>
          <p:cNvPicPr>
            <a:picLocks noChangeAspect="1"/>
          </p:cNvPicPr>
          <p:nvPr/>
        </p:nvPicPr>
        <p:blipFill>
          <a:blip r:embed="rId5"/>
          <a:stretch>
            <a:fillRect/>
          </a:stretch>
        </p:blipFill>
        <p:spPr>
          <a:xfrm>
            <a:off x="-189367" y="1646221"/>
            <a:ext cx="1705069" cy="1705069"/>
          </a:xfrm>
          <a:prstGeom prst="rect">
            <a:avLst/>
          </a:prstGeom>
        </p:spPr>
      </p:pic>
      <p:sp>
        <p:nvSpPr>
          <p:cNvPr id="22" name="Rectangle 21"/>
          <p:cNvSpPr/>
          <p:nvPr/>
        </p:nvSpPr>
        <p:spPr>
          <a:xfrm>
            <a:off x="0" y="5106154"/>
            <a:ext cx="9144000" cy="45719"/>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stretch>
            <a:fillRect/>
          </a:stretch>
        </p:blipFill>
        <p:spPr>
          <a:xfrm>
            <a:off x="3159659" y="2677561"/>
            <a:ext cx="1342177" cy="1342177"/>
          </a:xfrm>
          <a:prstGeom prst="rect">
            <a:avLst/>
          </a:prstGeom>
        </p:spPr>
      </p:pic>
      <p:sp>
        <p:nvSpPr>
          <p:cNvPr id="24" name="TextBox 23"/>
          <p:cNvSpPr txBox="1"/>
          <p:nvPr/>
        </p:nvSpPr>
        <p:spPr>
          <a:xfrm>
            <a:off x="597531" y="1068310"/>
            <a:ext cx="1593409" cy="646331"/>
          </a:xfrm>
          <a:prstGeom prst="rect">
            <a:avLst/>
          </a:prstGeom>
          <a:noFill/>
        </p:spPr>
        <p:txBody>
          <a:bodyPr wrap="square" rtlCol="0">
            <a:spAutoFit/>
          </a:bodyPr>
          <a:lstStyle/>
          <a:p>
            <a:pPr algn="ctr"/>
            <a:r>
              <a:rPr lang="en-US" dirty="0" smtClean="0">
                <a:solidFill>
                  <a:schemeClr val="accent1">
                    <a:lumMod val="50000"/>
                  </a:schemeClr>
                </a:solidFill>
              </a:rPr>
              <a:t>Early Career (30,000 Ft.)</a:t>
            </a:r>
            <a:endParaRPr lang="en-US" dirty="0">
              <a:solidFill>
                <a:schemeClr val="accent1">
                  <a:lumMod val="50000"/>
                </a:schemeClr>
              </a:solidFill>
            </a:endParaRPr>
          </a:p>
        </p:txBody>
      </p:sp>
      <p:sp>
        <p:nvSpPr>
          <p:cNvPr id="25" name="TextBox 24"/>
          <p:cNvSpPr txBox="1"/>
          <p:nvPr/>
        </p:nvSpPr>
        <p:spPr>
          <a:xfrm>
            <a:off x="3257741" y="1483260"/>
            <a:ext cx="1593409" cy="646331"/>
          </a:xfrm>
          <a:prstGeom prst="rect">
            <a:avLst/>
          </a:prstGeom>
          <a:noFill/>
        </p:spPr>
        <p:txBody>
          <a:bodyPr wrap="square" rtlCol="0">
            <a:spAutoFit/>
          </a:bodyPr>
          <a:lstStyle/>
          <a:p>
            <a:pPr algn="ctr"/>
            <a:r>
              <a:rPr lang="en-US" dirty="0" smtClean="0">
                <a:solidFill>
                  <a:schemeClr val="accent5">
                    <a:lumMod val="75000"/>
                  </a:schemeClr>
                </a:solidFill>
              </a:rPr>
              <a:t>Mid Career (20,000 Ft.)</a:t>
            </a:r>
            <a:endParaRPr lang="en-US" dirty="0">
              <a:solidFill>
                <a:schemeClr val="accent5">
                  <a:lumMod val="75000"/>
                </a:schemeClr>
              </a:solidFill>
            </a:endParaRPr>
          </a:p>
        </p:txBody>
      </p:sp>
      <p:sp>
        <p:nvSpPr>
          <p:cNvPr id="26" name="TextBox 25"/>
          <p:cNvSpPr txBox="1"/>
          <p:nvPr/>
        </p:nvSpPr>
        <p:spPr>
          <a:xfrm>
            <a:off x="5456225" y="2387098"/>
            <a:ext cx="1593409" cy="646331"/>
          </a:xfrm>
          <a:prstGeom prst="rect">
            <a:avLst/>
          </a:prstGeom>
          <a:noFill/>
        </p:spPr>
        <p:txBody>
          <a:bodyPr wrap="square" rtlCol="0">
            <a:spAutoFit/>
          </a:bodyPr>
          <a:lstStyle/>
          <a:p>
            <a:pPr algn="ctr"/>
            <a:r>
              <a:rPr lang="en-US" dirty="0" smtClean="0">
                <a:solidFill>
                  <a:schemeClr val="bg2"/>
                </a:solidFill>
              </a:rPr>
              <a:t>Late Career (10,000 Ft.)</a:t>
            </a:r>
            <a:endParaRPr lang="en-US" dirty="0">
              <a:solidFill>
                <a:schemeClr val="bg2"/>
              </a:solidFill>
            </a:endParaRPr>
          </a:p>
        </p:txBody>
      </p:sp>
      <p:sp>
        <p:nvSpPr>
          <p:cNvPr id="27" name="TextBox 26"/>
          <p:cNvSpPr txBox="1"/>
          <p:nvPr/>
        </p:nvSpPr>
        <p:spPr>
          <a:xfrm>
            <a:off x="7401209" y="3562540"/>
            <a:ext cx="1593409" cy="646331"/>
          </a:xfrm>
          <a:prstGeom prst="rect">
            <a:avLst/>
          </a:prstGeom>
          <a:noFill/>
        </p:spPr>
        <p:txBody>
          <a:bodyPr wrap="square" rtlCol="0">
            <a:spAutoFit/>
          </a:bodyPr>
          <a:lstStyle/>
          <a:p>
            <a:pPr algn="ctr"/>
            <a:r>
              <a:rPr lang="en-US" dirty="0" smtClean="0">
                <a:solidFill>
                  <a:schemeClr val="accent3">
                    <a:lumMod val="50000"/>
                  </a:schemeClr>
                </a:solidFill>
              </a:rPr>
              <a:t>Retirement </a:t>
            </a:r>
          </a:p>
          <a:p>
            <a:pPr algn="ctr"/>
            <a:r>
              <a:rPr lang="en-US" dirty="0" smtClean="0">
                <a:solidFill>
                  <a:schemeClr val="accent3">
                    <a:lumMod val="50000"/>
                  </a:schemeClr>
                </a:solidFill>
              </a:rPr>
              <a:t>(0 Ft.)</a:t>
            </a:r>
            <a:endParaRPr lang="en-US" dirty="0">
              <a:solidFill>
                <a:schemeClr val="accent3">
                  <a:lumMod val="50000"/>
                </a:schemeClr>
              </a:solidFill>
            </a:endParaRPr>
          </a:p>
        </p:txBody>
      </p:sp>
    </p:spTree>
    <p:extLst>
      <p:ext uri="{BB962C8B-B14F-4D97-AF65-F5344CB8AC3E}">
        <p14:creationId xmlns:p14="http://schemas.microsoft.com/office/powerpoint/2010/main" val="422548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Tolerance</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23</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371770926"/>
              </p:ext>
            </p:extLst>
          </p:nvPr>
        </p:nvGraphicFramePr>
        <p:xfrm>
          <a:off x="339115" y="1031105"/>
          <a:ext cx="8732880" cy="49735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880463" y="1047069"/>
            <a:ext cx="1924050" cy="338554"/>
          </a:xfrm>
          <a:prstGeom prst="rect">
            <a:avLst/>
          </a:prstGeom>
          <a:noFill/>
        </p:spPr>
        <p:txBody>
          <a:bodyPr wrap="square" rtlCol="0">
            <a:spAutoFit/>
          </a:bodyPr>
          <a:lstStyle/>
          <a:p>
            <a:pPr algn="ctr"/>
            <a:r>
              <a:rPr lang="en-US" sz="1600" dirty="0" smtClean="0"/>
              <a:t>Aggressive</a:t>
            </a:r>
            <a:endParaRPr lang="en-US" sz="1600" dirty="0"/>
          </a:p>
        </p:txBody>
      </p:sp>
      <p:sp>
        <p:nvSpPr>
          <p:cNvPr id="15" name="TextBox 14"/>
          <p:cNvSpPr txBox="1"/>
          <p:nvPr/>
        </p:nvSpPr>
        <p:spPr>
          <a:xfrm>
            <a:off x="3175284" y="1875128"/>
            <a:ext cx="3495675" cy="338554"/>
          </a:xfrm>
          <a:prstGeom prst="rect">
            <a:avLst/>
          </a:prstGeom>
          <a:noFill/>
        </p:spPr>
        <p:txBody>
          <a:bodyPr wrap="square" rtlCol="0">
            <a:spAutoFit/>
          </a:bodyPr>
          <a:lstStyle/>
          <a:p>
            <a:pPr algn="ctr"/>
            <a:r>
              <a:rPr lang="en-US" sz="1600" dirty="0" smtClean="0"/>
              <a:t>Moderately Aggressive</a:t>
            </a:r>
            <a:endParaRPr lang="en-US" sz="1600" dirty="0"/>
          </a:p>
        </p:txBody>
      </p:sp>
      <p:sp>
        <p:nvSpPr>
          <p:cNvPr id="16" name="TextBox 15"/>
          <p:cNvSpPr txBox="1"/>
          <p:nvPr/>
        </p:nvSpPr>
        <p:spPr>
          <a:xfrm>
            <a:off x="3916112" y="2710262"/>
            <a:ext cx="1924050" cy="338554"/>
          </a:xfrm>
          <a:prstGeom prst="rect">
            <a:avLst/>
          </a:prstGeom>
          <a:noFill/>
        </p:spPr>
        <p:txBody>
          <a:bodyPr wrap="square" rtlCol="0">
            <a:spAutoFit/>
          </a:bodyPr>
          <a:lstStyle/>
          <a:p>
            <a:pPr algn="ctr"/>
            <a:r>
              <a:rPr lang="en-US" sz="1600" dirty="0" smtClean="0"/>
              <a:t>Moderate</a:t>
            </a:r>
            <a:endParaRPr lang="en-US" sz="1600" dirty="0"/>
          </a:p>
        </p:txBody>
      </p:sp>
      <p:sp>
        <p:nvSpPr>
          <p:cNvPr id="17" name="TextBox 16"/>
          <p:cNvSpPr txBox="1"/>
          <p:nvPr/>
        </p:nvSpPr>
        <p:spPr>
          <a:xfrm>
            <a:off x="3305569" y="3519666"/>
            <a:ext cx="3181350" cy="338554"/>
          </a:xfrm>
          <a:prstGeom prst="rect">
            <a:avLst/>
          </a:prstGeom>
          <a:noFill/>
        </p:spPr>
        <p:txBody>
          <a:bodyPr wrap="square" rtlCol="0">
            <a:spAutoFit/>
          </a:bodyPr>
          <a:lstStyle/>
          <a:p>
            <a:pPr algn="ctr"/>
            <a:r>
              <a:rPr lang="en-US" sz="1600" dirty="0" smtClean="0"/>
              <a:t>Moderately Conservative</a:t>
            </a:r>
            <a:endParaRPr lang="en-US" sz="1600" dirty="0"/>
          </a:p>
        </p:txBody>
      </p:sp>
      <p:sp>
        <p:nvSpPr>
          <p:cNvPr id="18" name="TextBox 17"/>
          <p:cNvSpPr txBox="1"/>
          <p:nvPr/>
        </p:nvSpPr>
        <p:spPr>
          <a:xfrm>
            <a:off x="4003818" y="4366531"/>
            <a:ext cx="1924050" cy="338554"/>
          </a:xfrm>
          <a:prstGeom prst="rect">
            <a:avLst/>
          </a:prstGeom>
          <a:noFill/>
        </p:spPr>
        <p:txBody>
          <a:bodyPr wrap="square" rtlCol="0">
            <a:spAutoFit/>
          </a:bodyPr>
          <a:lstStyle/>
          <a:p>
            <a:pPr algn="ctr"/>
            <a:r>
              <a:rPr lang="en-US" sz="1600" dirty="0" smtClean="0"/>
              <a:t>Conservative</a:t>
            </a:r>
            <a:endParaRPr lang="en-US" sz="1600" dirty="0"/>
          </a:p>
        </p:txBody>
      </p:sp>
      <p:sp>
        <p:nvSpPr>
          <p:cNvPr id="5" name="TextBox 4"/>
          <p:cNvSpPr txBox="1"/>
          <p:nvPr/>
        </p:nvSpPr>
        <p:spPr>
          <a:xfrm>
            <a:off x="1543261" y="5977539"/>
            <a:ext cx="6288374" cy="430887"/>
          </a:xfrm>
          <a:prstGeom prst="rect">
            <a:avLst/>
          </a:prstGeom>
          <a:noFill/>
        </p:spPr>
        <p:txBody>
          <a:bodyPr wrap="square" rtlCol="0">
            <a:spAutoFit/>
          </a:bodyPr>
          <a:lstStyle/>
          <a:p>
            <a:pPr algn="ctr"/>
            <a:r>
              <a:rPr lang="en-US" sz="1100" b="0" dirty="0" smtClean="0"/>
              <a:t>Portfolio sample returns located at u.bpas.com ‘What Type of Investor are You? (Risk Tolerance). Sample returns </a:t>
            </a:r>
            <a:r>
              <a:rPr lang="en-US" sz="1100" b="0" dirty="0"/>
              <a:t>are </a:t>
            </a:r>
            <a:r>
              <a:rPr lang="en-US" sz="1100" b="0" dirty="0" smtClean="0"/>
              <a:t>for </a:t>
            </a:r>
            <a:r>
              <a:rPr lang="en-US" sz="1100" b="0" dirty="0"/>
              <a:t>illustrative purposes only and </a:t>
            </a:r>
            <a:r>
              <a:rPr lang="en-US" sz="1100" b="0" dirty="0" smtClean="0"/>
              <a:t>do </a:t>
            </a:r>
            <a:r>
              <a:rPr lang="en-US" sz="1100" b="0" dirty="0"/>
              <a:t>not serve as investment advice. </a:t>
            </a:r>
          </a:p>
        </p:txBody>
      </p:sp>
      <p:grpSp>
        <p:nvGrpSpPr>
          <p:cNvPr id="11" name="Group 10">
            <a:extLst>
              <a:ext uri="{FF2B5EF4-FFF2-40B4-BE49-F238E27FC236}">
                <a16:creationId xmlns:a16="http://schemas.microsoft.com/office/drawing/2014/main" id="{E3F3AD72-5BD0-47CA-BB3A-A11871F5DBCB}"/>
              </a:ext>
            </a:extLst>
          </p:cNvPr>
          <p:cNvGrpSpPr/>
          <p:nvPr/>
        </p:nvGrpSpPr>
        <p:grpSpPr>
          <a:xfrm>
            <a:off x="5953905" y="210195"/>
            <a:ext cx="2850979" cy="738664"/>
            <a:chOff x="6396575" y="5247944"/>
            <a:chExt cx="2850979" cy="738664"/>
          </a:xfrm>
        </p:grpSpPr>
        <p:sp>
          <p:nvSpPr>
            <p:cNvPr id="13" name="TextBox 12">
              <a:extLst>
                <a:ext uri="{FF2B5EF4-FFF2-40B4-BE49-F238E27FC236}">
                  <a16:creationId xmlns:a16="http://schemas.microsoft.com/office/drawing/2014/main" id="{89C95954-D814-426F-B0D7-7795096E8759}"/>
                </a:ext>
              </a:extLst>
            </p:cNvPr>
            <p:cNvSpPr txBox="1"/>
            <p:nvPr/>
          </p:nvSpPr>
          <p:spPr>
            <a:xfrm>
              <a:off x="6412914" y="5247944"/>
              <a:ext cx="2834640" cy="738664"/>
            </a:xfrm>
            <a:prstGeom prst="rect">
              <a:avLst/>
            </a:prstGeom>
            <a:solidFill>
              <a:srgbClr val="202C68"/>
            </a:solidFill>
            <a:ln w="6350">
              <a:noFill/>
            </a:ln>
          </p:spPr>
          <p:txBody>
            <a:bodyPr wrap="square" lIns="640080" tIns="91440" rIns="0" bIns="91440" rtlCol="0" anchor="ctr" anchorCtr="0">
              <a:spAutoFit/>
            </a:bodyPr>
            <a:lstStyle/>
            <a:p>
              <a:r>
                <a:rPr lang="en-US" dirty="0">
                  <a:solidFill>
                    <a:schemeClr val="bg1"/>
                  </a:solidFill>
                </a:rPr>
                <a:t>Take the risk tolerance quiz at u.bpas.com</a:t>
              </a:r>
            </a:p>
          </p:txBody>
        </p:sp>
        <p:pic>
          <p:nvPicPr>
            <p:cNvPr id="19" name="Graphic 6" descr="Clipboard Mixed outline">
              <a:extLst>
                <a:ext uri="{FF2B5EF4-FFF2-40B4-BE49-F238E27FC236}">
                  <a16:creationId xmlns:a16="http://schemas.microsoft.com/office/drawing/2014/main" id="{DA9CFD8E-36BB-4260-A341-87809F07635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396575" y="5298955"/>
              <a:ext cx="631898" cy="631898"/>
            </a:xfrm>
            <a:prstGeom prst="rect">
              <a:avLst/>
            </a:prstGeom>
          </p:spPr>
        </p:pic>
      </p:grpSp>
    </p:spTree>
    <p:extLst>
      <p:ext uri="{BB962C8B-B14F-4D97-AF65-F5344CB8AC3E}">
        <p14:creationId xmlns:p14="http://schemas.microsoft.com/office/powerpoint/2010/main" val="1709958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448724180"/>
              </p:ext>
            </p:extLst>
          </p:nvPr>
        </p:nvGraphicFramePr>
        <p:xfrm>
          <a:off x="-495302" y="1507097"/>
          <a:ext cx="991985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Investment Categories</a:t>
            </a:r>
          </a:p>
        </p:txBody>
      </p:sp>
      <p:sp>
        <p:nvSpPr>
          <p:cNvPr id="5" name="TextBox 4"/>
          <p:cNvSpPr txBox="1"/>
          <p:nvPr/>
        </p:nvSpPr>
        <p:spPr>
          <a:xfrm>
            <a:off x="3792480" y="4757430"/>
            <a:ext cx="785091" cy="461665"/>
          </a:xfrm>
          <a:prstGeom prst="rect">
            <a:avLst/>
          </a:prstGeom>
          <a:noFill/>
        </p:spPr>
        <p:txBody>
          <a:bodyPr wrap="square" rtlCol="0">
            <a:spAutoFit/>
          </a:bodyPr>
          <a:lstStyle/>
          <a:p>
            <a:r>
              <a:rPr lang="en-US" sz="2400" dirty="0">
                <a:solidFill>
                  <a:srgbClr val="232D68"/>
                </a:solidFill>
              </a:rPr>
              <a:t>Risk</a:t>
            </a:r>
            <a:r>
              <a:rPr lang="en-US" sz="1600" dirty="0">
                <a:solidFill>
                  <a:srgbClr val="232D68"/>
                </a:solidFill>
              </a:rPr>
              <a:t> </a:t>
            </a:r>
          </a:p>
        </p:txBody>
      </p:sp>
      <p:sp>
        <p:nvSpPr>
          <p:cNvPr id="6" name="Left Arrow 5"/>
          <p:cNvSpPr/>
          <p:nvPr/>
        </p:nvSpPr>
        <p:spPr>
          <a:xfrm>
            <a:off x="1976582" y="4710296"/>
            <a:ext cx="1634836" cy="578898"/>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a:t>
            </a:r>
          </a:p>
        </p:txBody>
      </p:sp>
      <p:sp>
        <p:nvSpPr>
          <p:cNvPr id="7" name="Left Arrow 6"/>
          <p:cNvSpPr/>
          <p:nvPr/>
        </p:nvSpPr>
        <p:spPr>
          <a:xfrm flipH="1">
            <a:off x="4664362" y="4710296"/>
            <a:ext cx="1519382" cy="578898"/>
          </a:xfrm>
          <a:prstGeom prst="lef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a:t>
            </a:r>
          </a:p>
        </p:txBody>
      </p:sp>
      <p:sp>
        <p:nvSpPr>
          <p:cNvPr id="8" name="TextBox 7"/>
          <p:cNvSpPr txBox="1"/>
          <p:nvPr/>
        </p:nvSpPr>
        <p:spPr>
          <a:xfrm>
            <a:off x="7989457" y="2887057"/>
            <a:ext cx="1209963" cy="707886"/>
          </a:xfrm>
          <a:prstGeom prst="rect">
            <a:avLst/>
          </a:prstGeom>
          <a:noFill/>
        </p:spPr>
        <p:txBody>
          <a:bodyPr wrap="square" rtlCol="0">
            <a:spAutoFit/>
          </a:bodyPr>
          <a:lstStyle/>
          <a:p>
            <a:pPr algn="ctr"/>
            <a:r>
              <a:rPr lang="en-US" sz="2000" dirty="0" smtClean="0">
                <a:solidFill>
                  <a:srgbClr val="232D68"/>
                </a:solidFill>
              </a:rPr>
              <a:t>Expected Return</a:t>
            </a:r>
            <a:r>
              <a:rPr lang="en-US" sz="1400" dirty="0" smtClean="0">
                <a:solidFill>
                  <a:srgbClr val="232D68"/>
                </a:solidFill>
              </a:rPr>
              <a:t> </a:t>
            </a:r>
            <a:endParaRPr lang="en-US" sz="1400" dirty="0">
              <a:solidFill>
                <a:srgbClr val="232D68"/>
              </a:solidFill>
            </a:endParaRPr>
          </a:p>
        </p:txBody>
      </p:sp>
      <p:sp>
        <p:nvSpPr>
          <p:cNvPr id="9" name="Up Arrow 8"/>
          <p:cNvSpPr/>
          <p:nvPr/>
        </p:nvSpPr>
        <p:spPr>
          <a:xfrm>
            <a:off x="8372953" y="1596491"/>
            <a:ext cx="568036" cy="1255200"/>
          </a:xfrm>
          <a:prstGeom prst="up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Higher</a:t>
            </a:r>
          </a:p>
        </p:txBody>
      </p:sp>
      <p:sp>
        <p:nvSpPr>
          <p:cNvPr id="10" name="Down Arrow 9"/>
          <p:cNvSpPr/>
          <p:nvPr/>
        </p:nvSpPr>
        <p:spPr>
          <a:xfrm>
            <a:off x="8393804" y="3627096"/>
            <a:ext cx="526334" cy="130001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t>Lower</a:t>
            </a:r>
          </a:p>
        </p:txBody>
      </p:sp>
      <p:sp>
        <p:nvSpPr>
          <p:cNvPr id="11" name="TextBox 10"/>
          <p:cNvSpPr txBox="1"/>
          <p:nvPr/>
        </p:nvSpPr>
        <p:spPr>
          <a:xfrm>
            <a:off x="286327" y="2004622"/>
            <a:ext cx="905164" cy="646331"/>
          </a:xfrm>
          <a:prstGeom prst="rect">
            <a:avLst/>
          </a:prstGeom>
          <a:noFill/>
        </p:spPr>
        <p:txBody>
          <a:bodyPr wrap="square" rtlCol="0">
            <a:spAutoFit/>
          </a:bodyPr>
          <a:lstStyle/>
          <a:p>
            <a:pPr algn="ctr"/>
            <a:r>
              <a:rPr lang="en-US" dirty="0"/>
              <a:t>Money</a:t>
            </a:r>
          </a:p>
          <a:p>
            <a:pPr algn="ctr"/>
            <a:r>
              <a:rPr lang="en-US" dirty="0"/>
              <a:t>Market</a:t>
            </a:r>
          </a:p>
        </p:txBody>
      </p:sp>
      <p:sp>
        <p:nvSpPr>
          <p:cNvPr id="12" name="TextBox 11"/>
          <p:cNvSpPr txBox="1"/>
          <p:nvPr/>
        </p:nvSpPr>
        <p:spPr>
          <a:xfrm>
            <a:off x="2426856" y="5866324"/>
            <a:ext cx="4207162" cy="430887"/>
          </a:xfrm>
          <a:prstGeom prst="rect">
            <a:avLst/>
          </a:prstGeom>
          <a:noFill/>
        </p:spPr>
        <p:txBody>
          <a:bodyPr wrap="square" rtlCol="0">
            <a:spAutoFit/>
          </a:bodyPr>
          <a:lstStyle/>
          <a:p>
            <a:pPr algn="ctr"/>
            <a:r>
              <a:rPr lang="en-US" sz="1100" b="0" dirty="0">
                <a:solidFill>
                  <a:schemeClr val="tx2"/>
                </a:solidFill>
                <a:latin typeface="+mj-lt"/>
                <a:cs typeface="Arial" charset="0"/>
              </a:rPr>
              <a:t>For Illustrative purposes. General observations only. </a:t>
            </a:r>
          </a:p>
          <a:p>
            <a:pPr algn="ctr"/>
            <a:r>
              <a:rPr lang="en-US" sz="1100" b="0" dirty="0">
                <a:solidFill>
                  <a:schemeClr val="tx2"/>
                </a:solidFill>
                <a:latin typeface="+mj-lt"/>
                <a:cs typeface="Arial" charset="0"/>
              </a:rPr>
              <a:t>Volatility for any given time period can vary from the above. </a:t>
            </a:r>
          </a:p>
        </p:txBody>
      </p:sp>
      <p:sp>
        <p:nvSpPr>
          <p:cNvPr id="13" name="TextBox 16"/>
          <p:cNvSpPr txBox="1"/>
          <p:nvPr/>
        </p:nvSpPr>
        <p:spPr>
          <a:xfrm>
            <a:off x="3689933" y="1565601"/>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Balanced Funds</a:t>
            </a:r>
          </a:p>
        </p:txBody>
      </p:sp>
      <p:sp>
        <p:nvSpPr>
          <p:cNvPr id="14" name="TextBox 16"/>
          <p:cNvSpPr txBox="1"/>
          <p:nvPr/>
        </p:nvSpPr>
        <p:spPr>
          <a:xfrm>
            <a:off x="4689771" y="1406287"/>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Growth Stock</a:t>
            </a:r>
          </a:p>
        </p:txBody>
      </p:sp>
      <p:sp>
        <p:nvSpPr>
          <p:cNvPr id="15" name="TextBox 16"/>
          <p:cNvSpPr txBox="1"/>
          <p:nvPr/>
        </p:nvSpPr>
        <p:spPr>
          <a:xfrm>
            <a:off x="5851241" y="1246973"/>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smtClean="0"/>
              <a:t>Small-Cap </a:t>
            </a:r>
            <a:r>
              <a:rPr lang="en-US" sz="1800" dirty="0"/>
              <a:t>Stock</a:t>
            </a:r>
          </a:p>
        </p:txBody>
      </p:sp>
      <p:sp>
        <p:nvSpPr>
          <p:cNvPr id="16" name="TextBox 16"/>
          <p:cNvSpPr txBox="1"/>
          <p:nvPr/>
        </p:nvSpPr>
        <p:spPr>
          <a:xfrm>
            <a:off x="7012711" y="1084283"/>
            <a:ext cx="12422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t>Foreign Stock</a:t>
            </a:r>
          </a:p>
        </p:txBody>
      </p:sp>
      <p:sp>
        <p:nvSpPr>
          <p:cNvPr id="3" name="Slide Number Placeholder 2"/>
          <p:cNvSpPr>
            <a:spLocks noGrp="1"/>
          </p:cNvSpPr>
          <p:nvPr>
            <p:ph type="sldNum" sz="quarter" idx="4"/>
          </p:nvPr>
        </p:nvSpPr>
        <p:spPr/>
        <p:txBody>
          <a:bodyPr/>
          <a:lstStyle/>
          <a:p>
            <a:fld id="{FA141339-F60D-47BC-9C4F-61B9CE851629}" type="slidenum">
              <a:rPr lang="en-US" smtClean="0"/>
              <a:pPr/>
              <a:t>24</a:t>
            </a:fld>
            <a:endParaRPr lang="en-US" dirty="0"/>
          </a:p>
        </p:txBody>
      </p:sp>
    </p:spTree>
    <p:extLst>
      <p:ext uri="{BB962C8B-B14F-4D97-AF65-F5344CB8AC3E}">
        <p14:creationId xmlns:p14="http://schemas.microsoft.com/office/powerpoint/2010/main" val="631347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Investment Menu</a:t>
            </a:r>
          </a:p>
        </p:txBody>
      </p:sp>
      <p:graphicFrame>
        <p:nvGraphicFramePr>
          <p:cNvPr id="5" name="Diagram 4"/>
          <p:cNvGraphicFramePr/>
          <p:nvPr>
            <p:extLst>
              <p:ext uri="{D42A27DB-BD31-4B8C-83A1-F6EECF244321}">
                <p14:modId xmlns:p14="http://schemas.microsoft.com/office/powerpoint/2010/main" val="3258177307"/>
              </p:ext>
            </p:extLst>
          </p:nvPr>
        </p:nvGraphicFramePr>
        <p:xfrm>
          <a:off x="108318" y="1313709"/>
          <a:ext cx="8921403" cy="243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74275" y="1173860"/>
            <a:ext cx="1018310" cy="1018310"/>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a:ext>
            </a:extLst>
          </a:blip>
          <a:srcRect l="10134" t="12421" r="8629" b="6341"/>
          <a:stretch/>
        </p:blipFill>
        <p:spPr>
          <a:xfrm>
            <a:off x="4930285" y="1282437"/>
            <a:ext cx="822960" cy="822960"/>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a:ext>
            </a:extLst>
          </a:blip>
          <a:srcRect l="7054" t="8879" r="10567" b="8743"/>
          <a:stretch/>
        </p:blipFill>
        <p:spPr>
          <a:xfrm>
            <a:off x="6382869" y="1191641"/>
            <a:ext cx="914400" cy="914400"/>
          </a:xfrm>
          <a:prstGeom prst="rect">
            <a:avLst/>
          </a:prstGeom>
        </p:spPr>
      </p:pic>
      <p:sp>
        <p:nvSpPr>
          <p:cNvPr id="12" name="TextBox 11"/>
          <p:cNvSpPr txBox="1"/>
          <p:nvPr/>
        </p:nvSpPr>
        <p:spPr>
          <a:xfrm>
            <a:off x="118380" y="2925370"/>
            <a:ext cx="1298383"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2">
                    <a:lumMod val="50000"/>
                  </a:schemeClr>
                </a:solidFill>
              </a:rPr>
              <a:t>Goldman Sachs Stable Value</a:t>
            </a:r>
          </a:p>
        </p:txBody>
      </p:sp>
      <p:sp>
        <p:nvSpPr>
          <p:cNvPr id="13" name="TextBox 12"/>
          <p:cNvSpPr txBox="1"/>
          <p:nvPr/>
        </p:nvSpPr>
        <p:spPr>
          <a:xfrm>
            <a:off x="7710077" y="2925370"/>
            <a:ext cx="1295014"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t>DFA Real Estate Securities</a:t>
            </a:r>
          </a:p>
        </p:txBody>
      </p:sp>
      <p:sp>
        <p:nvSpPr>
          <p:cNvPr id="14" name="TextBox 13"/>
          <p:cNvSpPr txBox="1"/>
          <p:nvPr/>
        </p:nvSpPr>
        <p:spPr>
          <a:xfrm>
            <a:off x="4670035" y="2919778"/>
            <a:ext cx="1295012" cy="523220"/>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4">
                    <a:lumMod val="50000"/>
                  </a:schemeClr>
                </a:solidFill>
              </a:rPr>
              <a:t>See Style Box (Next Slide)</a:t>
            </a:r>
          </a:p>
        </p:txBody>
      </p:sp>
      <p:sp>
        <p:nvSpPr>
          <p:cNvPr id="15" name="TextBox 14"/>
          <p:cNvSpPr txBox="1"/>
          <p:nvPr/>
        </p:nvSpPr>
        <p:spPr>
          <a:xfrm>
            <a:off x="3150189" y="2925370"/>
            <a:ext cx="1298384"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3">
                    <a:lumMod val="25000"/>
                  </a:schemeClr>
                </a:solidFill>
              </a:rPr>
              <a:t>Vanguard Target Date Funds</a:t>
            </a:r>
          </a:p>
        </p:txBody>
      </p:sp>
      <p:sp>
        <p:nvSpPr>
          <p:cNvPr id="16" name="TextBox 15"/>
          <p:cNvSpPr txBox="1"/>
          <p:nvPr/>
        </p:nvSpPr>
        <p:spPr>
          <a:xfrm>
            <a:off x="1665132" y="2925370"/>
            <a:ext cx="1298383" cy="738664"/>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1">
                    <a:lumMod val="50000"/>
                  </a:schemeClr>
                </a:solidFill>
              </a:rPr>
              <a:t>Columbia High Yield Bond</a:t>
            </a:r>
          </a:p>
        </p:txBody>
      </p:sp>
      <p:sp>
        <p:nvSpPr>
          <p:cNvPr id="17" name="TextBox 16"/>
          <p:cNvSpPr txBox="1"/>
          <p:nvPr/>
        </p:nvSpPr>
        <p:spPr>
          <a:xfrm>
            <a:off x="6192563" y="2916905"/>
            <a:ext cx="1295013" cy="954107"/>
          </a:xfrm>
          <a:prstGeom prst="rect">
            <a:avLst/>
          </a:prstGeom>
          <a:noFill/>
        </p:spPr>
        <p:txBody>
          <a:bodyPr wrap="square" rtlCol="0">
            <a:spAutoFit/>
          </a:bodyPr>
          <a:lstStyle/>
          <a:p>
            <a:pPr marL="114300" indent="-114300">
              <a:buFont typeface="Arial" panose="020B0604020202020204" pitchFamily="34" charset="0"/>
              <a:buChar char="•"/>
            </a:pPr>
            <a:r>
              <a:rPr lang="en-US" sz="1400" dirty="0">
                <a:solidFill>
                  <a:schemeClr val="accent5">
                    <a:lumMod val="50000"/>
                  </a:schemeClr>
                </a:solidFill>
              </a:rPr>
              <a:t>American Funds EuroPacific Growth</a:t>
            </a:r>
          </a:p>
        </p:txBody>
      </p:sp>
      <p:sp>
        <p:nvSpPr>
          <p:cNvPr id="3" name="Slide Number Placeholder 2"/>
          <p:cNvSpPr>
            <a:spLocks noGrp="1"/>
          </p:cNvSpPr>
          <p:nvPr>
            <p:ph type="sldNum" sz="quarter" idx="4"/>
          </p:nvPr>
        </p:nvSpPr>
        <p:spPr/>
        <p:txBody>
          <a:bodyPr/>
          <a:lstStyle/>
          <a:p>
            <a:fld id="{FA141339-F60D-47BC-9C4F-61B9CE851629}" type="slidenum">
              <a:rPr lang="en-US" smtClean="0"/>
              <a:pPr/>
              <a:t>25</a:t>
            </a:fld>
            <a:endParaRPr lang="en-US" dirty="0"/>
          </a:p>
        </p:txBody>
      </p:sp>
      <p:pic>
        <p:nvPicPr>
          <p:cNvPr id="22" name="Graphic 21" descr="Modern architecture outline">
            <a:extLst>
              <a:ext uri="{FF2B5EF4-FFF2-40B4-BE49-F238E27FC236}">
                <a16:creationId xmlns:a16="http://schemas.microsoft.com/office/drawing/2014/main" id="{DB3E47F3-F10F-8244-9ADC-1A885F1F31C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900384" y="1225397"/>
            <a:ext cx="914400" cy="914400"/>
          </a:xfrm>
          <a:prstGeom prst="rect">
            <a:avLst/>
          </a:prstGeom>
        </p:spPr>
      </p:pic>
      <p:pic>
        <p:nvPicPr>
          <p:cNvPr id="24" name="Graphic 23" descr="Pie chart outline">
            <a:extLst>
              <a:ext uri="{FF2B5EF4-FFF2-40B4-BE49-F238E27FC236}">
                <a16:creationId xmlns:a16="http://schemas.microsoft.com/office/drawing/2014/main" id="{0DC6B7B5-5586-4847-8C47-858D80F35E4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3342181" y="1206085"/>
            <a:ext cx="914400" cy="914400"/>
          </a:xfrm>
          <a:prstGeom prst="rect">
            <a:avLst/>
          </a:prstGeom>
        </p:spPr>
      </p:pic>
      <p:pic>
        <p:nvPicPr>
          <p:cNvPr id="26" name="Graphic 25" descr="Money outline">
            <a:extLst>
              <a:ext uri="{FF2B5EF4-FFF2-40B4-BE49-F238E27FC236}">
                <a16:creationId xmlns:a16="http://schemas.microsoft.com/office/drawing/2014/main" id="{7B07901B-297D-604B-9739-C326F1800EC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310279" y="1196318"/>
            <a:ext cx="914400" cy="914400"/>
          </a:xfrm>
          <a:prstGeom prst="rect">
            <a:avLst/>
          </a:prstGeom>
        </p:spPr>
      </p:pic>
    </p:spTree>
    <p:extLst>
      <p:ext uri="{BB962C8B-B14F-4D97-AF65-F5344CB8AC3E}">
        <p14:creationId xmlns:p14="http://schemas.microsoft.com/office/powerpoint/2010/main" val="3270219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Investment Menu</a:t>
            </a:r>
          </a:p>
        </p:txBody>
      </p:sp>
      <p:graphicFrame>
        <p:nvGraphicFramePr>
          <p:cNvPr id="5" name="Group 50"/>
          <p:cNvGraphicFramePr>
            <a:graphicFrameLocks noGrp="1"/>
          </p:cNvGraphicFramePr>
          <p:nvPr>
            <p:extLst>
              <p:ext uri="{D42A27DB-BD31-4B8C-83A1-F6EECF244321}">
                <p14:modId xmlns:p14="http://schemas.microsoft.com/office/powerpoint/2010/main" val="2957991029"/>
              </p:ext>
            </p:extLst>
          </p:nvPr>
        </p:nvGraphicFramePr>
        <p:xfrm>
          <a:off x="235524" y="1226126"/>
          <a:ext cx="8596748" cy="4786747"/>
        </p:xfrm>
        <a:graphic>
          <a:graphicData uri="http://schemas.openxmlformats.org/drawingml/2006/table">
            <a:tbl>
              <a:tblPr>
                <a:tableStyleId>{C083E6E3-FA7D-4D7B-A595-EF9225AFEA82}</a:tableStyleId>
              </a:tblPr>
              <a:tblGrid>
                <a:gridCol w="2106717">
                  <a:extLst>
                    <a:ext uri="{9D8B030D-6E8A-4147-A177-3AD203B41FA5}">
                      <a16:colId xmlns:a16="http://schemas.microsoft.com/office/drawing/2014/main" val="20000"/>
                    </a:ext>
                  </a:extLst>
                </a:gridCol>
                <a:gridCol w="2271551">
                  <a:extLst>
                    <a:ext uri="{9D8B030D-6E8A-4147-A177-3AD203B41FA5}">
                      <a16:colId xmlns:a16="http://schemas.microsoft.com/office/drawing/2014/main" val="20001"/>
                    </a:ext>
                  </a:extLst>
                </a:gridCol>
                <a:gridCol w="2109240">
                  <a:extLst>
                    <a:ext uri="{9D8B030D-6E8A-4147-A177-3AD203B41FA5}">
                      <a16:colId xmlns:a16="http://schemas.microsoft.com/office/drawing/2014/main" val="20002"/>
                    </a:ext>
                  </a:extLst>
                </a:gridCol>
                <a:gridCol w="2109240">
                  <a:extLst>
                    <a:ext uri="{9D8B030D-6E8A-4147-A177-3AD203B41FA5}">
                      <a16:colId xmlns:a16="http://schemas.microsoft.com/office/drawing/2014/main" val="20003"/>
                    </a:ext>
                  </a:extLst>
                </a:gridCol>
              </a:tblGrid>
              <a:tr h="629701">
                <a:tc>
                  <a:txBody>
                    <a:bodyPr/>
                    <a:lstStyle/>
                    <a:p>
                      <a:pPr marL="0" marR="0" lvl="0" indent="-45720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1200" b="0" i="0" u="none" strike="noStrike" cap="none" normalizeH="0" baseline="0" dirty="0" smtClean="0">
                          <a:ln>
                            <a:noFill/>
                          </a:ln>
                          <a:solidFill>
                            <a:schemeClr val="bg1"/>
                          </a:solidFill>
                          <a:effectLst/>
                          <a:latin typeface="Arial" charset="0"/>
                          <a:cs typeface="Arial" charset="0"/>
                        </a:rPr>
                        <a:t> `</a:t>
                      </a:r>
                      <a:endParaRPr kumimoji="0" lang="en-US" altLang="en-US" sz="1200" b="0" i="0" u="none" strike="noStrike" cap="none" normalizeH="0" baseline="0" dirty="0">
                        <a:ln>
                          <a:noFill/>
                        </a:ln>
                        <a:solidFill>
                          <a:schemeClr val="bg1"/>
                        </a:solidFill>
                        <a:effectLst/>
                        <a:latin typeface="Arial" charset="0"/>
                        <a:cs typeface="Arial"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457200" algn="l" defTabSz="919163" rtl="0" eaLnBrk="1" fontAlgn="base" latinLnBrk="0" hangingPunct="1">
                        <a:lnSpc>
                          <a:spcPct val="100000"/>
                        </a:lnSpc>
                        <a:spcBef>
                          <a:spcPct val="0"/>
                        </a:spcBef>
                        <a:spcAft>
                          <a:spcPct val="0"/>
                        </a:spcAft>
                        <a:buClr>
                          <a:srgbClr val="006699"/>
                        </a:buClr>
                        <a:buSzTx/>
                        <a:buFont typeface="Wingdings 2" pitchFamily="18" charset="2"/>
                        <a:buNone/>
                        <a:tabLst/>
                        <a:defRPr/>
                      </a:pPr>
                      <a:r>
                        <a:rPr kumimoji="0" lang="en-US" altLang="en-US" sz="2800" b="1" u="none" strike="noStrike" cap="none" normalizeH="0" baseline="0" dirty="0" smtClean="0">
                          <a:ln>
                            <a:noFill/>
                          </a:ln>
                          <a:solidFill>
                            <a:schemeClr val="accent2">
                              <a:lumMod val="50000"/>
                            </a:schemeClr>
                          </a:solidFill>
                          <a:effectLst/>
                        </a:rPr>
                        <a:t>         Value</a:t>
                      </a:r>
                      <a:endParaRPr kumimoji="0" lang="en-US" altLang="en-US" sz="28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r>
                        <a:rPr kumimoji="0" lang="en-US" altLang="en-US" sz="2800" b="1" u="none" strike="noStrike" cap="none" normalizeH="0" baseline="0" dirty="0">
                          <a:ln>
                            <a:noFill/>
                          </a:ln>
                          <a:solidFill>
                            <a:schemeClr val="accent2">
                              <a:lumMod val="50000"/>
                            </a:schemeClr>
                          </a:solidFill>
                          <a:effectLst/>
                        </a:rPr>
                        <a:t>Blend</a:t>
                      </a:r>
                      <a:endParaRPr kumimoji="0" lang="en-US" altLang="en-US" sz="28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9163" rtl="0" eaLnBrk="1" fontAlgn="base" latinLnBrk="0" hangingPunct="1">
                        <a:lnSpc>
                          <a:spcPct val="100000"/>
                        </a:lnSpc>
                        <a:spcBef>
                          <a:spcPct val="40000"/>
                        </a:spcBef>
                        <a:spcAft>
                          <a:spcPct val="40000"/>
                        </a:spcAft>
                        <a:buClr>
                          <a:srgbClr val="006699"/>
                        </a:buClr>
                        <a:buSzTx/>
                        <a:buFont typeface="Wingdings 2" pitchFamily="18" charset="2"/>
                        <a:buNone/>
                        <a:tabLst/>
                        <a:defRPr/>
                      </a:pPr>
                      <a:r>
                        <a:rPr kumimoji="0" lang="en-US" altLang="en-US" sz="2800" b="1" u="none" strike="noStrike" cap="none" normalizeH="0" baseline="0" dirty="0" smtClean="0">
                          <a:ln>
                            <a:noFill/>
                          </a:ln>
                          <a:solidFill>
                            <a:schemeClr val="accent2">
                              <a:lumMod val="50000"/>
                            </a:schemeClr>
                          </a:solidFill>
                          <a:effectLst/>
                        </a:rPr>
                        <a:t>Growth</a:t>
                      </a:r>
                      <a:endParaRPr kumimoji="0" lang="en-US" altLang="en-US" sz="2800" b="1" i="0" u="none" strike="noStrike" cap="none" normalizeH="0" baseline="0" dirty="0">
                        <a:ln>
                          <a:noFill/>
                        </a:ln>
                        <a:solidFill>
                          <a:schemeClr val="accent2">
                            <a:lumMod val="50000"/>
                          </a:schemeClr>
                        </a:solidFill>
                        <a:effectLst/>
                        <a:latin typeface="Calibri" panose="020F0502020204030204" pitchFamily="34" charset="0"/>
                        <a:cs typeface="Arial"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357910">
                <a:tc>
                  <a:txBody>
                    <a:bodyPr/>
                    <a:lstStyle/>
                    <a:p>
                      <a:pPr marL="0" marR="0" lvl="0" indent="-45720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2800" b="1" u="none" strike="noStrike" cap="none" normalizeH="0" baseline="0" dirty="0">
                          <a:ln>
                            <a:noFill/>
                          </a:ln>
                          <a:solidFill>
                            <a:schemeClr val="accent1">
                              <a:lumMod val="50000"/>
                            </a:schemeClr>
                          </a:solidFill>
                          <a:effectLst/>
                          <a:latin typeface="Calibri" panose="020F0502020204030204" pitchFamily="34" charset="0"/>
                        </a:rPr>
                        <a:t>Large Cap</a:t>
                      </a: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dirty="0" smtClean="0"/>
                        <a:t>Vanguard Windsor</a:t>
                      </a:r>
                      <a:r>
                        <a:rPr lang="en-US" baseline="0" dirty="0" smtClean="0"/>
                        <a:t> II</a:t>
                      </a:r>
                    </a:p>
                    <a:p>
                      <a:pPr algn="ctr"/>
                      <a:endParaRPr lang="en-US" baseline="0" dirty="0" smtClean="0"/>
                    </a:p>
                    <a:p>
                      <a:pPr algn="ctr"/>
                      <a:r>
                        <a:rPr lang="en-US" baseline="0" dirty="0" smtClean="0"/>
                        <a:t>Vanguard Equity Income</a:t>
                      </a: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dirty="0" smtClean="0"/>
                        <a:t>Vanguard 500 Index</a:t>
                      </a:r>
                    </a:p>
                    <a:p>
                      <a:pPr algn="ctr"/>
                      <a:endParaRPr lang="en-US" dirty="0" smtClean="0"/>
                    </a:p>
                    <a:p>
                      <a:pPr algn="ctr"/>
                      <a:r>
                        <a:rPr lang="en-US" dirty="0" smtClean="0"/>
                        <a:t>JPMorgan</a:t>
                      </a:r>
                      <a:r>
                        <a:rPr lang="en-US" baseline="0" dirty="0" smtClean="0"/>
                        <a:t> U.S. Equity</a:t>
                      </a: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dirty="0" smtClean="0"/>
                        <a:t>Franklin Growth</a:t>
                      </a:r>
                    </a:p>
                    <a:p>
                      <a:pPr algn="ctr"/>
                      <a:r>
                        <a:rPr lang="en-US" dirty="0" smtClean="0"/>
                        <a:t/>
                      </a:r>
                      <a:br>
                        <a:rPr lang="en-US" dirty="0" smtClean="0"/>
                      </a:br>
                      <a:r>
                        <a:rPr lang="en-US" dirty="0" smtClean="0"/>
                        <a:t>Vanguard Growth Index</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45322">
                <a:tc>
                  <a:txBody>
                    <a:bodyPr/>
                    <a:lstStyle/>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r>
                        <a:rPr kumimoji="0" lang="en-US" altLang="en-US" sz="2800" b="1" u="none" strike="noStrike" cap="none" normalizeH="0" baseline="0" dirty="0">
                          <a:ln>
                            <a:noFill/>
                          </a:ln>
                          <a:solidFill>
                            <a:schemeClr val="accent1">
                              <a:lumMod val="50000"/>
                            </a:schemeClr>
                          </a:solidFill>
                          <a:effectLst/>
                          <a:latin typeface="Calibri" panose="020F0502020204030204" pitchFamily="34" charset="0"/>
                        </a:rPr>
                        <a:t>Mid </a:t>
                      </a:r>
                      <a:r>
                        <a:rPr kumimoji="0" lang="en-US" altLang="en-US" sz="2800" b="1" u="none" strike="noStrike" cap="none" normalizeH="0" baseline="0" dirty="0" smtClean="0">
                          <a:ln>
                            <a:noFill/>
                          </a:ln>
                          <a:solidFill>
                            <a:schemeClr val="accent1">
                              <a:lumMod val="50000"/>
                            </a:schemeClr>
                          </a:solidFill>
                          <a:effectLst/>
                          <a:latin typeface="Calibri" panose="020F0502020204030204" pitchFamily="34" charset="0"/>
                        </a:rPr>
                        <a:t>Cap</a:t>
                      </a:r>
                    </a:p>
                    <a:p>
                      <a:pPr marL="0" marR="0" lvl="0" indent="0" algn="ctr" defTabSz="919163" rtl="0" eaLnBrk="1" fontAlgn="base" latinLnBrk="0" hangingPunct="1">
                        <a:lnSpc>
                          <a:spcPct val="100000"/>
                        </a:lnSpc>
                        <a:spcBef>
                          <a:spcPct val="40000"/>
                        </a:spcBef>
                        <a:spcAft>
                          <a:spcPct val="40000"/>
                        </a:spcAft>
                        <a:buClr>
                          <a:srgbClr val="006699"/>
                        </a:buClr>
                        <a:buSzTx/>
                        <a:buFont typeface="Wingdings 2" pitchFamily="18" charset="2"/>
                        <a:buNone/>
                        <a:tabLst/>
                      </a:pP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John Hancock Disciplined Value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a:solidFill>
                          <a:schemeClr val="tx2"/>
                        </a:solidFill>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Delawar</a:t>
                      </a:r>
                      <a:r>
                        <a:rPr lang="en-US" baseline="0" dirty="0" smtClean="0"/>
                        <a:t>e Ivy Mid Cap Growth</a:t>
                      </a:r>
                      <a:endParaRPr lang="en-US" dirty="0" smtClean="0"/>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53814">
                <a:tc>
                  <a:txBody>
                    <a:bodyPr/>
                    <a:lstStyle/>
                    <a:p>
                      <a:pPr marL="0" marR="0" lvl="0" indent="0" algn="ctr" defTabSz="919163" rtl="0" eaLnBrk="1" fontAlgn="base" latinLnBrk="0" hangingPunct="1">
                        <a:lnSpc>
                          <a:spcPct val="100000"/>
                        </a:lnSpc>
                        <a:spcBef>
                          <a:spcPct val="0"/>
                        </a:spcBef>
                        <a:spcAft>
                          <a:spcPct val="0"/>
                        </a:spcAft>
                        <a:buClr>
                          <a:srgbClr val="006699"/>
                        </a:buClr>
                        <a:buSzTx/>
                        <a:buFont typeface="Wingdings 2" pitchFamily="18" charset="2"/>
                        <a:buNone/>
                        <a:tabLst/>
                      </a:pPr>
                      <a:r>
                        <a:rPr kumimoji="0" lang="en-US" altLang="en-US" sz="2800" b="1" u="none" strike="noStrike" cap="none" normalizeH="0" baseline="0" dirty="0">
                          <a:ln>
                            <a:noFill/>
                          </a:ln>
                          <a:solidFill>
                            <a:schemeClr val="accent1">
                              <a:lumMod val="50000"/>
                            </a:schemeClr>
                          </a:solidFill>
                          <a:effectLst/>
                          <a:latin typeface="Calibri" panose="020F0502020204030204" pitchFamily="34" charset="0"/>
                        </a:rPr>
                        <a:t>Small Cap</a:t>
                      </a:r>
                      <a:endParaRPr kumimoji="0" lang="en-US" altLang="en-US" sz="2800" b="1" i="0" u="none" strike="noStrike" cap="none" normalizeH="0" baseline="0" dirty="0">
                        <a:ln>
                          <a:noFill/>
                        </a:ln>
                        <a:solidFill>
                          <a:schemeClr val="accent1">
                            <a:lumMod val="50000"/>
                          </a:schemeClr>
                        </a:solidFill>
                        <a:effectLst/>
                        <a:latin typeface="Calibri" panose="020F0502020204030204" pitchFamily="34"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American Century Small Cap Value</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dirty="0">
                        <a:solidFill>
                          <a:schemeClr val="tx2"/>
                        </a:solidFill>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smtClean="0"/>
                        <a:t>Brown Cap Management Small Company</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4"/>
          </p:nvPr>
        </p:nvSpPr>
        <p:spPr/>
        <p:txBody>
          <a:bodyPr/>
          <a:lstStyle/>
          <a:p>
            <a:fld id="{FA141339-F60D-47BC-9C4F-61B9CE851629}" type="slidenum">
              <a:rPr lang="en-US" smtClean="0"/>
              <a:pPr/>
              <a:t>26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11" y="2247430"/>
            <a:ext cx="981074" cy="98107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 y="5172076"/>
            <a:ext cx="1038224" cy="103822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1" y="3676649"/>
            <a:ext cx="1104900" cy="11049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5680" y="1200345"/>
            <a:ext cx="638175" cy="6381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0117" y="1238446"/>
            <a:ext cx="552450" cy="552450"/>
          </a:xfrm>
          <a:prstGeom prst="rect">
            <a:avLst/>
          </a:prstGeom>
        </p:spPr>
      </p:pic>
    </p:spTree>
    <p:extLst>
      <p:ext uri="{BB962C8B-B14F-4D97-AF65-F5344CB8AC3E}">
        <p14:creationId xmlns:p14="http://schemas.microsoft.com/office/powerpoint/2010/main" val="1757302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Date Funds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0022166"/>
              </p:ext>
            </p:extLst>
          </p:nvPr>
        </p:nvGraphicFramePr>
        <p:xfrm>
          <a:off x="415315" y="1046196"/>
          <a:ext cx="8464550" cy="507365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543039" y="1201419"/>
            <a:ext cx="81281" cy="4274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TextBox 9"/>
          <p:cNvSpPr txBox="1"/>
          <p:nvPr/>
        </p:nvSpPr>
        <p:spPr>
          <a:xfrm>
            <a:off x="1333501" y="6074089"/>
            <a:ext cx="6429374" cy="430887"/>
          </a:xfrm>
          <a:prstGeom prst="rect">
            <a:avLst/>
          </a:prstGeom>
          <a:noFill/>
        </p:spPr>
        <p:txBody>
          <a:bodyPr wrap="square" rtlCol="0">
            <a:spAutoFit/>
          </a:bodyPr>
          <a:lstStyle/>
          <a:p>
            <a:pPr algn="ctr"/>
            <a:r>
              <a:rPr lang="en-US" sz="1100" b="0" dirty="0"/>
              <a:t>For Illustrative purposes</a:t>
            </a:r>
            <a:r>
              <a:rPr lang="en-US" sz="1100" b="0" dirty="0" smtClean="0"/>
              <a:t>. Not specific to any Target Date Series.</a:t>
            </a:r>
            <a:endParaRPr lang="en-US" sz="1100" b="0" dirty="0"/>
          </a:p>
          <a:p>
            <a:pPr algn="ctr"/>
            <a:r>
              <a:rPr lang="en-US" sz="1100" b="0" dirty="0"/>
              <a:t> </a:t>
            </a:r>
            <a:r>
              <a:rPr lang="en-US" sz="1100" b="0" dirty="0" smtClean="0"/>
              <a:t>Types of funds held, expected retirement age, and Equity </a:t>
            </a:r>
            <a:r>
              <a:rPr lang="en-US" sz="1100" b="0" dirty="0"/>
              <a:t>and Fixed Income percentages will vary by fund</a:t>
            </a:r>
            <a:r>
              <a:rPr lang="en-US" sz="1100" b="0" dirty="0" smtClean="0"/>
              <a:t>.</a:t>
            </a:r>
            <a:endParaRPr lang="en-US" sz="1100" b="0" dirty="0"/>
          </a:p>
        </p:txBody>
      </p:sp>
      <p:sp>
        <p:nvSpPr>
          <p:cNvPr id="3" name="Slide Number Placeholder 2"/>
          <p:cNvSpPr>
            <a:spLocks noGrp="1"/>
          </p:cNvSpPr>
          <p:nvPr>
            <p:ph type="sldNum" sz="quarter" idx="4"/>
          </p:nvPr>
        </p:nvSpPr>
        <p:spPr>
          <a:xfrm>
            <a:off x="4360935" y="6542725"/>
            <a:ext cx="460229" cy="220370"/>
          </a:xfrm>
        </p:spPr>
        <p:txBody>
          <a:bodyPr/>
          <a:lstStyle/>
          <a:p>
            <a:fld id="{FA141339-F60D-47BC-9C4F-61B9CE851629}" type="slidenum">
              <a:rPr lang="en-US" smtClean="0"/>
              <a:pPr/>
              <a:t>27</a:t>
            </a:fld>
            <a:endParaRPr lang="en-US" dirty="0"/>
          </a:p>
        </p:txBody>
      </p:sp>
      <p:sp>
        <p:nvSpPr>
          <p:cNvPr id="6" name="TextBox 5"/>
          <p:cNvSpPr txBox="1"/>
          <p:nvPr/>
        </p:nvSpPr>
        <p:spPr>
          <a:xfrm rot="16200000">
            <a:off x="-1409701" y="3038477"/>
            <a:ext cx="3438525" cy="369332"/>
          </a:xfrm>
          <a:prstGeom prst="rect">
            <a:avLst/>
          </a:prstGeom>
          <a:noFill/>
        </p:spPr>
        <p:txBody>
          <a:bodyPr wrap="square" rtlCol="0">
            <a:spAutoFit/>
          </a:bodyPr>
          <a:lstStyle/>
          <a:p>
            <a:pPr algn="ctr"/>
            <a:r>
              <a:rPr lang="en-US" dirty="0" smtClean="0"/>
              <a:t>Allocation Percentage</a:t>
            </a:r>
            <a:endParaRPr lang="en-US" dirty="0"/>
          </a:p>
        </p:txBody>
      </p:sp>
      <p:sp>
        <p:nvSpPr>
          <p:cNvPr id="11" name="TextBox 10"/>
          <p:cNvSpPr txBox="1"/>
          <p:nvPr/>
        </p:nvSpPr>
        <p:spPr>
          <a:xfrm>
            <a:off x="5923280" y="390525"/>
            <a:ext cx="1266825" cy="646331"/>
          </a:xfrm>
          <a:prstGeom prst="rect">
            <a:avLst/>
          </a:prstGeom>
          <a:noFill/>
        </p:spPr>
        <p:txBody>
          <a:bodyPr wrap="square" rtlCol="0">
            <a:spAutoFit/>
          </a:bodyPr>
          <a:lstStyle/>
          <a:p>
            <a:pPr algn="ctr"/>
            <a:r>
              <a:rPr lang="en-US" dirty="0" smtClean="0"/>
              <a:t>Expected Retirement</a:t>
            </a:r>
            <a:endParaRPr lang="en-US" dirty="0"/>
          </a:p>
        </p:txBody>
      </p:sp>
      <p:sp>
        <p:nvSpPr>
          <p:cNvPr id="12" name="Isosceles Triangle 11"/>
          <p:cNvSpPr/>
          <p:nvPr/>
        </p:nvSpPr>
        <p:spPr>
          <a:xfrm rot="10800000">
            <a:off x="6486524" y="1038859"/>
            <a:ext cx="190499" cy="171449"/>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729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vs. Through</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28</a:t>
            </a:fld>
            <a:endParaRPr lang="en-US" dirty="0"/>
          </a:p>
        </p:txBody>
      </p:sp>
      <p:sp>
        <p:nvSpPr>
          <p:cNvPr id="5" name="Right Arrow 4"/>
          <p:cNvSpPr/>
          <p:nvPr/>
        </p:nvSpPr>
        <p:spPr>
          <a:xfrm>
            <a:off x="642795" y="1946495"/>
            <a:ext cx="4653481" cy="1050202"/>
          </a:xfrm>
          <a:prstGeom prst="rightArrow">
            <a:avLst/>
          </a:prstGeom>
          <a:gradFill flip="none" rotWithShape="1">
            <a:gsLst>
              <a:gs pos="0">
                <a:schemeClr val="accent4">
                  <a:lumMod val="50000"/>
                </a:schemeClr>
              </a:gs>
              <a:gs pos="34000">
                <a:schemeClr val="accent4">
                  <a:lumMod val="60000"/>
                  <a:lumOff val="40000"/>
                </a:schemeClr>
              </a:gs>
              <a:gs pos="70000">
                <a:schemeClr val="accent2">
                  <a:lumMod val="60000"/>
                  <a:lumOff val="40000"/>
                </a:schemeClr>
              </a:gs>
              <a:gs pos="100000">
                <a:schemeClr val="accent2">
                  <a:lumMod val="5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23180" y="3954856"/>
            <a:ext cx="8213002" cy="1050202"/>
          </a:xfrm>
          <a:prstGeom prst="rightArrow">
            <a:avLst/>
          </a:prstGeom>
          <a:gradFill flip="none" rotWithShape="1">
            <a:gsLst>
              <a:gs pos="0">
                <a:schemeClr val="accent4">
                  <a:lumMod val="50000"/>
                </a:schemeClr>
              </a:gs>
              <a:gs pos="34000">
                <a:schemeClr val="accent4">
                  <a:lumMod val="60000"/>
                  <a:lumOff val="40000"/>
                </a:schemeClr>
              </a:gs>
              <a:gs pos="53000">
                <a:schemeClr val="accent2">
                  <a:lumMod val="60000"/>
                  <a:lumOff val="40000"/>
                </a:schemeClr>
              </a:gs>
              <a:gs pos="100000">
                <a:schemeClr val="accent2">
                  <a:lumMod val="5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425288" y="3422210"/>
            <a:ext cx="914400" cy="914400"/>
          </a:xfrm>
          <a:prstGeom prst="rect">
            <a:avLst/>
          </a:prstGeom>
        </p:spPr>
      </p:pic>
      <p:pic>
        <p:nvPicPr>
          <p:cNvPr id="11" name="Picture 10"/>
          <p:cNvPicPr>
            <a:picLocks noChangeAspect="1"/>
          </p:cNvPicPr>
          <p:nvPr/>
        </p:nvPicPr>
        <p:blipFill>
          <a:blip r:embed="rId3"/>
          <a:stretch>
            <a:fillRect/>
          </a:stretch>
        </p:blipFill>
        <p:spPr>
          <a:xfrm>
            <a:off x="6410606" y="3420701"/>
            <a:ext cx="914400" cy="914400"/>
          </a:xfrm>
          <a:prstGeom prst="rect">
            <a:avLst/>
          </a:prstGeom>
        </p:spPr>
      </p:pic>
      <p:pic>
        <p:nvPicPr>
          <p:cNvPr id="12" name="Picture 11"/>
          <p:cNvPicPr>
            <a:picLocks noChangeAspect="1"/>
          </p:cNvPicPr>
          <p:nvPr/>
        </p:nvPicPr>
        <p:blipFill>
          <a:blip r:embed="rId3"/>
          <a:stretch>
            <a:fillRect/>
          </a:stretch>
        </p:blipFill>
        <p:spPr>
          <a:xfrm>
            <a:off x="7379327" y="3438808"/>
            <a:ext cx="914400" cy="914400"/>
          </a:xfrm>
          <a:prstGeom prst="rect">
            <a:avLst/>
          </a:prstGeom>
        </p:spPr>
      </p:pic>
      <p:pic>
        <p:nvPicPr>
          <p:cNvPr id="13" name="Picture 12"/>
          <p:cNvPicPr>
            <a:picLocks noChangeAspect="1"/>
          </p:cNvPicPr>
          <p:nvPr/>
        </p:nvPicPr>
        <p:blipFill>
          <a:blip r:embed="rId4"/>
          <a:stretch>
            <a:fillRect/>
          </a:stretch>
        </p:blipFill>
        <p:spPr>
          <a:xfrm>
            <a:off x="4928858" y="1285592"/>
            <a:ext cx="2076262" cy="2076262"/>
          </a:xfrm>
          <a:prstGeom prst="rect">
            <a:avLst/>
          </a:prstGeom>
        </p:spPr>
      </p:pic>
      <p:sp>
        <p:nvSpPr>
          <p:cNvPr id="14" name="Rectangle 13"/>
          <p:cNvSpPr/>
          <p:nvPr/>
        </p:nvSpPr>
        <p:spPr>
          <a:xfrm>
            <a:off x="5287223" y="1348966"/>
            <a:ext cx="45719" cy="393825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53893" y="688064"/>
            <a:ext cx="1466662" cy="646331"/>
          </a:xfrm>
          <a:prstGeom prst="rect">
            <a:avLst/>
          </a:prstGeom>
          <a:noFill/>
        </p:spPr>
        <p:txBody>
          <a:bodyPr wrap="square" rtlCol="0">
            <a:spAutoFit/>
          </a:bodyPr>
          <a:lstStyle/>
          <a:p>
            <a:pPr algn="ctr"/>
            <a:r>
              <a:rPr lang="en-US" dirty="0" smtClean="0"/>
              <a:t>Retirement Age</a:t>
            </a:r>
            <a:endParaRPr lang="en-US" dirty="0"/>
          </a:p>
        </p:txBody>
      </p:sp>
      <p:sp>
        <p:nvSpPr>
          <p:cNvPr id="16" name="TextBox 15"/>
          <p:cNvSpPr txBox="1"/>
          <p:nvPr/>
        </p:nvSpPr>
        <p:spPr>
          <a:xfrm>
            <a:off x="1982709" y="2254313"/>
            <a:ext cx="3204927" cy="369332"/>
          </a:xfrm>
          <a:prstGeom prst="rect">
            <a:avLst/>
          </a:prstGeom>
          <a:noFill/>
        </p:spPr>
        <p:txBody>
          <a:bodyPr wrap="square" rtlCol="0">
            <a:spAutoFit/>
          </a:bodyPr>
          <a:lstStyle/>
          <a:p>
            <a:r>
              <a:rPr lang="en-US" dirty="0" smtClean="0"/>
              <a:t>To Retirement</a:t>
            </a:r>
            <a:endParaRPr lang="en-US" dirty="0"/>
          </a:p>
        </p:txBody>
      </p:sp>
      <p:sp>
        <p:nvSpPr>
          <p:cNvPr id="17" name="TextBox 16"/>
          <p:cNvSpPr txBox="1"/>
          <p:nvPr/>
        </p:nvSpPr>
        <p:spPr>
          <a:xfrm>
            <a:off x="1782024" y="4298887"/>
            <a:ext cx="3204927" cy="369332"/>
          </a:xfrm>
          <a:prstGeom prst="rect">
            <a:avLst/>
          </a:prstGeom>
          <a:noFill/>
        </p:spPr>
        <p:txBody>
          <a:bodyPr wrap="square" rtlCol="0">
            <a:spAutoFit/>
          </a:bodyPr>
          <a:lstStyle/>
          <a:p>
            <a:r>
              <a:rPr lang="en-US" dirty="0" smtClean="0"/>
              <a:t>Through Retirement</a:t>
            </a:r>
            <a:endParaRPr lang="en-US" dirty="0"/>
          </a:p>
        </p:txBody>
      </p:sp>
      <p:sp>
        <p:nvSpPr>
          <p:cNvPr id="18" name="Rectangle 17"/>
          <p:cNvSpPr/>
          <p:nvPr/>
        </p:nvSpPr>
        <p:spPr>
          <a:xfrm>
            <a:off x="706169" y="3087231"/>
            <a:ext cx="334978" cy="32592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04661" y="3592716"/>
            <a:ext cx="334978" cy="3259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41148" y="3123446"/>
            <a:ext cx="1376126" cy="276999"/>
          </a:xfrm>
          <a:prstGeom prst="rect">
            <a:avLst/>
          </a:prstGeom>
          <a:noFill/>
        </p:spPr>
        <p:txBody>
          <a:bodyPr wrap="square" rtlCol="0">
            <a:spAutoFit/>
          </a:bodyPr>
          <a:lstStyle/>
          <a:p>
            <a:r>
              <a:rPr lang="en-US" sz="1200" dirty="0" smtClean="0"/>
              <a:t>More Aggressive</a:t>
            </a:r>
            <a:endParaRPr lang="en-US" sz="1200" dirty="0"/>
          </a:p>
        </p:txBody>
      </p:sp>
      <p:sp>
        <p:nvSpPr>
          <p:cNvPr id="21" name="TextBox 20"/>
          <p:cNvSpPr txBox="1"/>
          <p:nvPr/>
        </p:nvSpPr>
        <p:spPr>
          <a:xfrm>
            <a:off x="1057745" y="3601770"/>
            <a:ext cx="1495331" cy="276999"/>
          </a:xfrm>
          <a:prstGeom prst="rect">
            <a:avLst/>
          </a:prstGeom>
          <a:noFill/>
        </p:spPr>
        <p:txBody>
          <a:bodyPr wrap="square" rtlCol="0">
            <a:spAutoFit/>
          </a:bodyPr>
          <a:lstStyle/>
          <a:p>
            <a:r>
              <a:rPr lang="en-US" sz="1200" dirty="0" smtClean="0"/>
              <a:t>More Conservative</a:t>
            </a:r>
            <a:endParaRPr lang="en-US" sz="1200" dirty="0"/>
          </a:p>
        </p:txBody>
      </p:sp>
      <p:sp>
        <p:nvSpPr>
          <p:cNvPr id="22" name="TextBox 21"/>
          <p:cNvSpPr txBox="1"/>
          <p:nvPr/>
        </p:nvSpPr>
        <p:spPr>
          <a:xfrm>
            <a:off x="715223" y="5875698"/>
            <a:ext cx="7849355" cy="276999"/>
          </a:xfrm>
          <a:prstGeom prst="rect">
            <a:avLst/>
          </a:prstGeom>
          <a:noFill/>
        </p:spPr>
        <p:txBody>
          <a:bodyPr wrap="square" rtlCol="0">
            <a:spAutoFit/>
          </a:bodyPr>
          <a:lstStyle/>
          <a:p>
            <a:pPr algn="ctr"/>
            <a:r>
              <a:rPr lang="en-US" sz="1200" dirty="0" smtClean="0"/>
              <a:t>General observations for illustrative purposes only. Actual allocation of any target date fund series will vary.</a:t>
            </a:r>
            <a:endParaRPr lang="en-US" sz="1200" dirty="0"/>
          </a:p>
        </p:txBody>
      </p:sp>
    </p:spTree>
    <p:extLst>
      <p:ext uri="{BB962C8B-B14F-4D97-AF65-F5344CB8AC3E}">
        <p14:creationId xmlns:p14="http://schemas.microsoft.com/office/powerpoint/2010/main" val="2820295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Date Funds</a:t>
            </a:r>
          </a:p>
        </p:txBody>
      </p:sp>
      <p:graphicFrame>
        <p:nvGraphicFramePr>
          <p:cNvPr id="5" name="Content Placeholder 3"/>
          <p:cNvGraphicFramePr>
            <a:graphicFrameLocks/>
          </p:cNvGraphicFramePr>
          <p:nvPr>
            <p:extLst>
              <p:ext uri="{D42A27DB-BD31-4B8C-83A1-F6EECF244321}">
                <p14:modId xmlns:p14="http://schemas.microsoft.com/office/powerpoint/2010/main" val="3685692613"/>
              </p:ext>
            </p:extLst>
          </p:nvPr>
        </p:nvGraphicFramePr>
        <p:xfrm>
          <a:off x="415028" y="1229102"/>
          <a:ext cx="8446168" cy="4754880"/>
        </p:xfrm>
        <a:graphic>
          <a:graphicData uri="http://schemas.openxmlformats.org/drawingml/2006/table">
            <a:tbl>
              <a:tblPr firstRow="1" bandRow="1">
                <a:tableStyleId>{5DA37D80-6434-44D0-A028-1B22A696006F}</a:tableStyleId>
              </a:tblPr>
              <a:tblGrid>
                <a:gridCol w="3412254">
                  <a:extLst>
                    <a:ext uri="{9D8B030D-6E8A-4147-A177-3AD203B41FA5}">
                      <a16:colId xmlns:a16="http://schemas.microsoft.com/office/drawing/2014/main" val="20000"/>
                    </a:ext>
                  </a:extLst>
                </a:gridCol>
                <a:gridCol w="5033914">
                  <a:extLst>
                    <a:ext uri="{9D8B030D-6E8A-4147-A177-3AD203B41FA5}">
                      <a16:colId xmlns:a16="http://schemas.microsoft.com/office/drawing/2014/main" val="20002"/>
                    </a:ext>
                  </a:extLst>
                </a:gridCol>
              </a:tblGrid>
              <a:tr h="573458">
                <a:tc>
                  <a:txBody>
                    <a:bodyPr/>
                    <a:lstStyle/>
                    <a:p>
                      <a:pPr algn="ctr"/>
                      <a:r>
                        <a:rPr lang="en-US" b="0" dirty="0" smtClean="0">
                          <a:solidFill>
                            <a:schemeClr val="bg1"/>
                          </a:solidFill>
                        </a:rPr>
                        <a:t>If you were born…..</a:t>
                      </a:r>
                      <a:endParaRPr lang="en-US" b="0" dirty="0">
                        <a:solidFill>
                          <a:schemeClr val="bg1"/>
                        </a:solidFill>
                      </a:endParaRPr>
                    </a:p>
                  </a:txBody>
                  <a:tcPr anchor="ctr">
                    <a:solidFill>
                      <a:schemeClr val="accent2">
                        <a:lumMod val="50000"/>
                      </a:schemeClr>
                    </a:solidFill>
                  </a:tcPr>
                </a:tc>
                <a:tc>
                  <a:txBody>
                    <a:bodyPr/>
                    <a:lstStyle/>
                    <a:p>
                      <a:pPr algn="ctr"/>
                      <a:r>
                        <a:rPr lang="en-US" sz="1800" b="0" dirty="0" smtClean="0">
                          <a:solidFill>
                            <a:schemeClr val="bg1"/>
                          </a:solidFill>
                        </a:rPr>
                        <a:t>You </a:t>
                      </a:r>
                      <a:r>
                        <a:rPr lang="en-US" sz="1800" b="0" dirty="0">
                          <a:solidFill>
                            <a:schemeClr val="bg1"/>
                          </a:solidFill>
                        </a:rPr>
                        <a:t>might want to consider </a:t>
                      </a:r>
                      <a:r>
                        <a:rPr lang="en-US" sz="1800" b="0" dirty="0" smtClean="0">
                          <a:solidFill>
                            <a:schemeClr val="bg1"/>
                          </a:solidFill>
                        </a:rPr>
                        <a:t>the </a:t>
                      </a:r>
                    </a:p>
                    <a:p>
                      <a:pPr algn="ctr"/>
                      <a:r>
                        <a:rPr lang="en-US" sz="1800" b="1" dirty="0" smtClean="0">
                          <a:solidFill>
                            <a:schemeClr val="bg1"/>
                          </a:solidFill>
                        </a:rPr>
                        <a:t>BlackRock LifePath…..</a:t>
                      </a:r>
                      <a:endParaRPr lang="en-US" sz="1800" b="1" dirty="0">
                        <a:solidFill>
                          <a:schemeClr val="bg1"/>
                        </a:solidFill>
                      </a:endParaRPr>
                    </a:p>
                  </a:txBody>
                  <a:tcPr anchor="ctr">
                    <a:solidFill>
                      <a:schemeClr val="accent2">
                        <a:lumMod val="50000"/>
                      </a:schemeClr>
                    </a:solidFill>
                  </a:tcPr>
                </a:tc>
                <a:extLst>
                  <a:ext uri="{0D108BD9-81ED-4DB2-BD59-A6C34878D82A}">
                    <a16:rowId xmlns:a16="http://schemas.microsoft.com/office/drawing/2014/main" val="10000"/>
                  </a:ext>
                </a:extLst>
              </a:tr>
              <a:tr h="410416">
                <a:tc>
                  <a:txBody>
                    <a:bodyPr/>
                    <a:lstStyle/>
                    <a:p>
                      <a:pPr algn="ctr"/>
                      <a:r>
                        <a:rPr lang="en-US" sz="2400" dirty="0" smtClean="0"/>
                        <a:t>Before 1963</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Retirement Fund</a:t>
                      </a:r>
                      <a:endParaRPr lang="en-US" sz="2400" dirty="0"/>
                    </a:p>
                  </a:txBody>
                  <a:tcPr anchor="ctr"/>
                </a:tc>
                <a:extLst>
                  <a:ext uri="{0D108BD9-81ED-4DB2-BD59-A6C34878D82A}">
                    <a16:rowId xmlns:a16="http://schemas.microsoft.com/office/drawing/2014/main" val="10002"/>
                  </a:ext>
                </a:extLst>
              </a:tr>
              <a:tr h="410416">
                <a:tc>
                  <a:txBody>
                    <a:bodyPr/>
                    <a:lstStyle/>
                    <a:p>
                      <a:pPr algn="ctr"/>
                      <a:r>
                        <a:rPr lang="en-US" sz="2400" dirty="0" smtClean="0"/>
                        <a:t>1963 - 1967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2030 Fund</a:t>
                      </a:r>
                      <a:endParaRPr lang="en-US" sz="2400" dirty="0"/>
                    </a:p>
                  </a:txBody>
                  <a:tcPr anchor="ctr"/>
                </a:tc>
                <a:extLst>
                  <a:ext uri="{0D108BD9-81ED-4DB2-BD59-A6C34878D82A}">
                    <a16:rowId xmlns:a16="http://schemas.microsoft.com/office/drawing/2014/main" val="10003"/>
                  </a:ext>
                </a:extLst>
              </a:tr>
              <a:tr h="410416">
                <a:tc>
                  <a:txBody>
                    <a:bodyPr/>
                    <a:lstStyle/>
                    <a:p>
                      <a:pPr algn="ctr"/>
                      <a:r>
                        <a:rPr lang="en-US" sz="2400" dirty="0" smtClean="0"/>
                        <a:t>1968</a:t>
                      </a:r>
                      <a:r>
                        <a:rPr lang="en-US" sz="2400" baseline="0" dirty="0" smtClean="0"/>
                        <a:t> - </a:t>
                      </a:r>
                      <a:r>
                        <a:rPr lang="en-US" sz="2400" dirty="0" smtClean="0"/>
                        <a:t>1972</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2035 Fund</a:t>
                      </a:r>
                      <a:endParaRPr lang="en-US" sz="2400" dirty="0"/>
                    </a:p>
                  </a:txBody>
                  <a:tcPr anchor="ctr"/>
                </a:tc>
                <a:extLst>
                  <a:ext uri="{0D108BD9-81ED-4DB2-BD59-A6C34878D82A}">
                    <a16:rowId xmlns:a16="http://schemas.microsoft.com/office/drawing/2014/main" val="10004"/>
                  </a:ext>
                </a:extLst>
              </a:tr>
              <a:tr h="410416">
                <a:tc>
                  <a:txBody>
                    <a:bodyPr/>
                    <a:lstStyle/>
                    <a:p>
                      <a:pPr algn="ctr"/>
                      <a:r>
                        <a:rPr lang="en-US" sz="2400" dirty="0" smtClean="0"/>
                        <a:t>1973</a:t>
                      </a:r>
                      <a:r>
                        <a:rPr lang="en-US" sz="2400" baseline="0" dirty="0" smtClean="0"/>
                        <a:t> - 1977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2040 Fund</a:t>
                      </a:r>
                      <a:endParaRPr lang="en-US" sz="2400" dirty="0"/>
                    </a:p>
                  </a:txBody>
                  <a:tcPr anchor="ctr"/>
                </a:tc>
                <a:extLst>
                  <a:ext uri="{0D108BD9-81ED-4DB2-BD59-A6C34878D82A}">
                    <a16:rowId xmlns:a16="http://schemas.microsoft.com/office/drawing/2014/main" val="10005"/>
                  </a:ext>
                </a:extLst>
              </a:tr>
              <a:tr h="410416">
                <a:tc>
                  <a:txBody>
                    <a:bodyPr/>
                    <a:lstStyle/>
                    <a:p>
                      <a:pPr algn="ctr"/>
                      <a:r>
                        <a:rPr lang="en-US" sz="2400" dirty="0" smtClean="0"/>
                        <a:t>1978 - 1982</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2045 Fund</a:t>
                      </a:r>
                      <a:endParaRPr lang="en-US" sz="2400" dirty="0"/>
                    </a:p>
                  </a:txBody>
                  <a:tcPr anchor="ctr"/>
                </a:tc>
                <a:extLst>
                  <a:ext uri="{0D108BD9-81ED-4DB2-BD59-A6C34878D82A}">
                    <a16:rowId xmlns:a16="http://schemas.microsoft.com/office/drawing/2014/main" val="10006"/>
                  </a:ext>
                </a:extLst>
              </a:tr>
              <a:tr h="410416">
                <a:tc>
                  <a:txBody>
                    <a:bodyPr/>
                    <a:lstStyle/>
                    <a:p>
                      <a:pPr algn="ctr"/>
                      <a:r>
                        <a:rPr lang="en-US" sz="2400" dirty="0" smtClean="0"/>
                        <a:t>1983 - 1987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2050</a:t>
                      </a:r>
                      <a:r>
                        <a:rPr lang="en-US" sz="2400" baseline="0" dirty="0" smtClean="0"/>
                        <a:t> Fund</a:t>
                      </a:r>
                      <a:endParaRPr lang="en-US" sz="2400" dirty="0"/>
                    </a:p>
                  </a:txBody>
                  <a:tcPr anchor="ctr"/>
                </a:tc>
                <a:extLst>
                  <a:ext uri="{0D108BD9-81ED-4DB2-BD59-A6C34878D82A}">
                    <a16:rowId xmlns:a16="http://schemas.microsoft.com/office/drawing/2014/main" val="10007"/>
                  </a:ext>
                </a:extLst>
              </a:tr>
              <a:tr h="372932">
                <a:tc>
                  <a:txBody>
                    <a:bodyPr/>
                    <a:lstStyle/>
                    <a:p>
                      <a:pPr algn="ctr"/>
                      <a:r>
                        <a:rPr lang="en-US" sz="2400" dirty="0" smtClean="0"/>
                        <a:t>1988 - 1992</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2055 Fund</a:t>
                      </a:r>
                      <a:endParaRPr lang="en-US" sz="2400" dirty="0"/>
                    </a:p>
                  </a:txBody>
                  <a:tcPr anchor="ctr"/>
                </a:tc>
                <a:extLst>
                  <a:ext uri="{0D108BD9-81ED-4DB2-BD59-A6C34878D82A}">
                    <a16:rowId xmlns:a16="http://schemas.microsoft.com/office/drawing/2014/main" val="10008"/>
                  </a:ext>
                </a:extLst>
              </a:tr>
              <a:tr h="410416">
                <a:tc>
                  <a:txBody>
                    <a:bodyPr/>
                    <a:lstStyle/>
                    <a:p>
                      <a:pPr algn="ctr"/>
                      <a:r>
                        <a:rPr lang="en-US" sz="2400" dirty="0" smtClean="0"/>
                        <a:t>1993</a:t>
                      </a:r>
                      <a:r>
                        <a:rPr lang="en-US" sz="2400" baseline="0" dirty="0" smtClean="0"/>
                        <a:t> - 1997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2060 Fund</a:t>
                      </a:r>
                      <a:endParaRPr lang="en-US" sz="2400" dirty="0"/>
                    </a:p>
                  </a:txBody>
                  <a:tcPr anchor="ctr"/>
                </a:tc>
                <a:extLst>
                  <a:ext uri="{0D108BD9-81ED-4DB2-BD59-A6C34878D82A}">
                    <a16:rowId xmlns:a16="http://schemas.microsoft.com/office/drawing/2014/main" val="10009"/>
                  </a:ext>
                </a:extLst>
              </a:tr>
              <a:tr h="410416">
                <a:tc>
                  <a:txBody>
                    <a:bodyPr/>
                    <a:lstStyle/>
                    <a:p>
                      <a:pPr algn="ctr"/>
                      <a:r>
                        <a:rPr lang="en-US" sz="2400" dirty="0" smtClean="0"/>
                        <a:t>After 1997</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2065 Fund</a:t>
                      </a:r>
                      <a:endParaRPr lang="en-US" sz="2400" dirty="0"/>
                    </a:p>
                  </a:txBody>
                  <a:tcPr anchor="ctr"/>
                </a:tc>
                <a:extLst>
                  <a:ext uri="{0D108BD9-81ED-4DB2-BD59-A6C34878D82A}">
                    <a16:rowId xmlns:a16="http://schemas.microsoft.com/office/drawing/2014/main" val="1405405664"/>
                  </a:ext>
                </a:extLst>
              </a:tr>
            </a:tbl>
          </a:graphicData>
        </a:graphic>
      </p:graphicFrame>
      <p:sp>
        <p:nvSpPr>
          <p:cNvPr id="3" name="Slide Number Placeholder 2"/>
          <p:cNvSpPr>
            <a:spLocks noGrp="1"/>
          </p:cNvSpPr>
          <p:nvPr>
            <p:ph type="sldNum" sz="quarter" idx="4"/>
          </p:nvPr>
        </p:nvSpPr>
        <p:spPr/>
        <p:txBody>
          <a:bodyPr/>
          <a:lstStyle/>
          <a:p>
            <a:fld id="{FA141339-F60D-47BC-9C4F-61B9CE851629}" type="slidenum">
              <a:rPr lang="en-US" smtClean="0"/>
              <a:pPr/>
              <a:t>29</a:t>
            </a:fld>
            <a:endParaRPr lang="en-US" dirty="0"/>
          </a:p>
        </p:txBody>
      </p:sp>
    </p:spTree>
    <p:extLst>
      <p:ext uri="{BB962C8B-B14F-4D97-AF65-F5344CB8AC3E}">
        <p14:creationId xmlns:p14="http://schemas.microsoft.com/office/powerpoint/2010/main" val="295456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6"/>
          <p:cNvGraphicFramePr>
            <a:graphicFrameLocks noGrp="1"/>
          </p:cNvGraphicFramePr>
          <p:nvPr>
            <p:ph idx="1"/>
            <p:extLst>
              <p:ext uri="{D42A27DB-BD31-4B8C-83A1-F6EECF244321}">
                <p14:modId xmlns:p14="http://schemas.microsoft.com/office/powerpoint/2010/main" val="557919494"/>
              </p:ext>
            </p:extLst>
          </p:nvPr>
        </p:nvGraphicFramePr>
        <p:xfrm>
          <a:off x="3644900" y="1120775"/>
          <a:ext cx="5194299" cy="60420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Purpose of a Retirement Account</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a:t>
            </a:fld>
            <a:endParaRPr lang="en-US" dirty="0"/>
          </a:p>
        </p:txBody>
      </p:sp>
      <p:sp>
        <p:nvSpPr>
          <p:cNvPr id="5" name="AutoShape 2" descr="Social Security Card Icon 7684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5626100" y="4000500"/>
            <a:ext cx="2108200" cy="2108200"/>
          </a:xfrm>
          <a:prstGeom prst="rect">
            <a:avLst/>
          </a:prstGeom>
        </p:spPr>
      </p:pic>
      <p:pic>
        <p:nvPicPr>
          <p:cNvPr id="8" name="Picture 7"/>
          <p:cNvPicPr>
            <a:picLocks noChangeAspect="1"/>
          </p:cNvPicPr>
          <p:nvPr/>
        </p:nvPicPr>
        <p:blipFill>
          <a:blip r:embed="rId5"/>
          <a:stretch>
            <a:fillRect/>
          </a:stretch>
        </p:blipFill>
        <p:spPr>
          <a:xfrm>
            <a:off x="-228600" y="762000"/>
            <a:ext cx="4838700" cy="4838700"/>
          </a:xfrm>
          <a:prstGeom prst="rect">
            <a:avLst/>
          </a:prstGeom>
        </p:spPr>
      </p:pic>
      <p:pic>
        <p:nvPicPr>
          <p:cNvPr id="11" name="Picture 10"/>
          <p:cNvPicPr>
            <a:picLocks noChangeAspect="1"/>
          </p:cNvPicPr>
          <p:nvPr/>
        </p:nvPicPr>
        <p:blipFill>
          <a:blip r:embed="rId6"/>
          <a:stretch>
            <a:fillRect/>
          </a:stretch>
        </p:blipFill>
        <p:spPr>
          <a:xfrm>
            <a:off x="5588000" y="2247900"/>
            <a:ext cx="2235200" cy="2235200"/>
          </a:xfrm>
          <a:prstGeom prst="rect">
            <a:avLst/>
          </a:prstGeom>
        </p:spPr>
      </p:pic>
      <p:sp>
        <p:nvSpPr>
          <p:cNvPr id="12" name="TextBox 11"/>
          <p:cNvSpPr txBox="1"/>
          <p:nvPr/>
        </p:nvSpPr>
        <p:spPr>
          <a:xfrm>
            <a:off x="4114800" y="4724400"/>
            <a:ext cx="1905000" cy="769441"/>
          </a:xfrm>
          <a:prstGeom prst="rect">
            <a:avLst/>
          </a:prstGeom>
          <a:noFill/>
        </p:spPr>
        <p:txBody>
          <a:bodyPr wrap="square" rtlCol="0">
            <a:spAutoFit/>
          </a:bodyPr>
          <a:lstStyle/>
          <a:p>
            <a:pPr algn="ctr"/>
            <a:r>
              <a:rPr lang="en-US" sz="4400" dirty="0" smtClean="0"/>
              <a:t>40</a:t>
            </a:r>
            <a:r>
              <a:rPr lang="en-US" sz="4000" dirty="0" smtClean="0"/>
              <a:t>%</a:t>
            </a:r>
            <a:endParaRPr lang="en-US" sz="4000" dirty="0"/>
          </a:p>
        </p:txBody>
      </p:sp>
      <p:sp>
        <p:nvSpPr>
          <p:cNvPr id="13" name="TextBox 12"/>
          <p:cNvSpPr txBox="1"/>
          <p:nvPr/>
        </p:nvSpPr>
        <p:spPr>
          <a:xfrm>
            <a:off x="4076700" y="3009900"/>
            <a:ext cx="1905000" cy="769441"/>
          </a:xfrm>
          <a:prstGeom prst="rect">
            <a:avLst/>
          </a:prstGeom>
          <a:noFill/>
        </p:spPr>
        <p:txBody>
          <a:bodyPr wrap="square" rtlCol="0">
            <a:spAutoFit/>
          </a:bodyPr>
          <a:lstStyle/>
          <a:p>
            <a:pPr algn="ctr"/>
            <a:r>
              <a:rPr lang="en-US" sz="4400" dirty="0">
                <a:solidFill>
                  <a:schemeClr val="accent3">
                    <a:lumMod val="50000"/>
                  </a:schemeClr>
                </a:solidFill>
              </a:rPr>
              <a:t>3</a:t>
            </a:r>
            <a:r>
              <a:rPr lang="en-US" sz="4400" dirty="0" smtClean="0">
                <a:solidFill>
                  <a:schemeClr val="accent3">
                    <a:lumMod val="50000"/>
                  </a:schemeClr>
                </a:solidFill>
              </a:rPr>
              <a:t>0%</a:t>
            </a:r>
            <a:endParaRPr lang="en-US" sz="4400" dirty="0">
              <a:solidFill>
                <a:schemeClr val="accent3">
                  <a:lumMod val="50000"/>
                </a:schemeClr>
              </a:solidFill>
            </a:endParaRPr>
          </a:p>
        </p:txBody>
      </p:sp>
      <p:sp>
        <p:nvSpPr>
          <p:cNvPr id="14" name="TextBox 13"/>
          <p:cNvSpPr txBox="1"/>
          <p:nvPr/>
        </p:nvSpPr>
        <p:spPr>
          <a:xfrm>
            <a:off x="4127500" y="1473200"/>
            <a:ext cx="1905000" cy="769441"/>
          </a:xfrm>
          <a:prstGeom prst="rect">
            <a:avLst/>
          </a:prstGeom>
          <a:noFill/>
        </p:spPr>
        <p:txBody>
          <a:bodyPr wrap="square" rtlCol="0">
            <a:spAutoFit/>
          </a:bodyPr>
          <a:lstStyle/>
          <a:p>
            <a:pPr algn="ctr"/>
            <a:r>
              <a:rPr lang="en-US" sz="4400" dirty="0" smtClean="0">
                <a:solidFill>
                  <a:schemeClr val="accent5">
                    <a:lumMod val="75000"/>
                  </a:schemeClr>
                </a:solidFill>
              </a:rPr>
              <a:t>30%</a:t>
            </a:r>
            <a:endParaRPr lang="en-US" sz="4400" dirty="0">
              <a:solidFill>
                <a:schemeClr val="accent5">
                  <a:lumMod val="75000"/>
                </a:schemeClr>
              </a:solidFill>
            </a:endParaRPr>
          </a:p>
        </p:txBody>
      </p:sp>
      <p:sp>
        <p:nvSpPr>
          <p:cNvPr id="15" name="TextBox 14"/>
          <p:cNvSpPr txBox="1"/>
          <p:nvPr/>
        </p:nvSpPr>
        <p:spPr>
          <a:xfrm>
            <a:off x="1765300" y="4368800"/>
            <a:ext cx="1651000" cy="769441"/>
          </a:xfrm>
          <a:prstGeom prst="rect">
            <a:avLst/>
          </a:prstGeom>
          <a:noFill/>
        </p:spPr>
        <p:txBody>
          <a:bodyPr wrap="square" rtlCol="0">
            <a:spAutoFit/>
          </a:bodyPr>
          <a:lstStyle/>
          <a:p>
            <a:r>
              <a:rPr lang="en-US" sz="4400" dirty="0" smtClean="0">
                <a:solidFill>
                  <a:schemeClr val="bg2"/>
                </a:solidFill>
              </a:rPr>
              <a:t>100%</a:t>
            </a:r>
            <a:endParaRPr lang="en-US" sz="4400" dirty="0">
              <a:solidFill>
                <a:schemeClr val="bg2"/>
              </a:solidFill>
            </a:endParaRPr>
          </a:p>
        </p:txBody>
      </p:sp>
      <p:pic>
        <p:nvPicPr>
          <p:cNvPr id="17" name="Picture 16"/>
          <p:cNvPicPr>
            <a:picLocks noChangeAspect="1"/>
          </p:cNvPicPr>
          <p:nvPr/>
        </p:nvPicPr>
        <p:blipFill>
          <a:blip r:embed="rId7"/>
          <a:stretch>
            <a:fillRect/>
          </a:stretch>
        </p:blipFill>
        <p:spPr>
          <a:xfrm>
            <a:off x="5549900" y="749300"/>
            <a:ext cx="2324100" cy="2324100"/>
          </a:xfrm>
          <a:prstGeom prst="rect">
            <a:avLst/>
          </a:prstGeom>
        </p:spPr>
      </p:pic>
      <p:sp>
        <p:nvSpPr>
          <p:cNvPr id="18" name="TextBox 17"/>
          <p:cNvSpPr txBox="1"/>
          <p:nvPr/>
        </p:nvSpPr>
        <p:spPr>
          <a:xfrm>
            <a:off x="647700" y="5651500"/>
            <a:ext cx="4613275" cy="600164"/>
          </a:xfrm>
          <a:prstGeom prst="rect">
            <a:avLst/>
          </a:prstGeom>
          <a:noFill/>
        </p:spPr>
        <p:txBody>
          <a:bodyPr wrap="square" rtlCol="0">
            <a:spAutoFit/>
          </a:bodyPr>
          <a:lstStyle/>
          <a:p>
            <a:pPr algn="ctr"/>
            <a:r>
              <a:rPr lang="en-US" sz="1100" b="0" dirty="0" smtClean="0"/>
              <a:t>For illustrative purposes only. 40% replacement is a general rule of thumb. Actual Social Security Replacement will vary.  Source: https</a:t>
            </a:r>
            <a:r>
              <a:rPr lang="en-US" sz="1100" b="0" dirty="0"/>
              <a:t>://www.ssa.gov/policy/docs/ssb/v68n2/v68n2p1.html</a:t>
            </a:r>
          </a:p>
        </p:txBody>
      </p:sp>
    </p:spTree>
    <p:extLst>
      <p:ext uri="{BB962C8B-B14F-4D97-AF65-F5344CB8AC3E}">
        <p14:creationId xmlns:p14="http://schemas.microsoft.com/office/powerpoint/2010/main" val="2707817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flipH="1">
            <a:off x="218871" y="2422186"/>
            <a:ext cx="2821024" cy="2821024"/>
          </a:xfrm>
          <a:prstGeom prst="rect">
            <a:avLst/>
          </a:prstGeom>
        </p:spPr>
      </p:pic>
      <p:pic>
        <p:nvPicPr>
          <p:cNvPr id="36" name="Picture 35"/>
          <p:cNvPicPr>
            <a:picLocks noChangeAspect="1"/>
          </p:cNvPicPr>
          <p:nvPr/>
        </p:nvPicPr>
        <p:blipFill>
          <a:blip r:embed="rId3"/>
          <a:stretch>
            <a:fillRect/>
          </a:stretch>
        </p:blipFill>
        <p:spPr>
          <a:xfrm flipH="1">
            <a:off x="3107984" y="2402727"/>
            <a:ext cx="2806431" cy="2806431"/>
          </a:xfrm>
          <a:prstGeom prst="rect">
            <a:avLst/>
          </a:prstGeom>
        </p:spPr>
      </p:pic>
      <p:pic>
        <p:nvPicPr>
          <p:cNvPr id="35" name="Picture 34"/>
          <p:cNvPicPr>
            <a:picLocks noChangeAspect="1"/>
          </p:cNvPicPr>
          <p:nvPr/>
        </p:nvPicPr>
        <p:blipFill>
          <a:blip r:embed="rId4"/>
          <a:stretch>
            <a:fillRect/>
          </a:stretch>
        </p:blipFill>
        <p:spPr>
          <a:xfrm flipH="1">
            <a:off x="5311303" y="1567454"/>
            <a:ext cx="4523361" cy="4523361"/>
          </a:xfrm>
          <a:prstGeom prst="rect">
            <a:avLst/>
          </a:prstGeom>
        </p:spPr>
      </p:pic>
      <p:sp>
        <p:nvSpPr>
          <p:cNvPr id="2" name="Title 1"/>
          <p:cNvSpPr>
            <a:spLocks noGrp="1"/>
          </p:cNvSpPr>
          <p:nvPr>
            <p:ph type="title"/>
          </p:nvPr>
        </p:nvSpPr>
        <p:spPr/>
        <p:txBody>
          <a:bodyPr/>
          <a:lstStyle/>
          <a:p>
            <a:r>
              <a:rPr lang="en-US" dirty="0" smtClean="0"/>
              <a:t>Risk Managed Strategies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30</a:t>
            </a:fld>
            <a:endParaRPr lang="en-US" dirty="0"/>
          </a:p>
        </p:txBody>
      </p:sp>
      <p:sp>
        <p:nvSpPr>
          <p:cNvPr id="11" name="TextBox 10"/>
          <p:cNvSpPr txBox="1"/>
          <p:nvPr/>
        </p:nvSpPr>
        <p:spPr>
          <a:xfrm>
            <a:off x="6459568" y="1806403"/>
            <a:ext cx="2171526" cy="523220"/>
          </a:xfrm>
          <a:prstGeom prst="rect">
            <a:avLst/>
          </a:prstGeom>
          <a:noFill/>
        </p:spPr>
        <p:txBody>
          <a:bodyPr wrap="square" rtlCol="0">
            <a:spAutoFit/>
          </a:bodyPr>
          <a:lstStyle/>
          <a:p>
            <a:pPr algn="ctr"/>
            <a:r>
              <a:rPr lang="en-US" sz="2800" dirty="0" smtClean="0"/>
              <a:t>Aggressive</a:t>
            </a:r>
            <a:endParaRPr lang="en-US" sz="2800" dirty="0"/>
          </a:p>
        </p:txBody>
      </p:sp>
      <p:sp>
        <p:nvSpPr>
          <p:cNvPr id="19" name="TextBox 18"/>
          <p:cNvSpPr txBox="1"/>
          <p:nvPr/>
        </p:nvSpPr>
        <p:spPr>
          <a:xfrm>
            <a:off x="443057" y="1802123"/>
            <a:ext cx="2215301" cy="523220"/>
          </a:xfrm>
          <a:prstGeom prst="rect">
            <a:avLst/>
          </a:prstGeom>
          <a:noFill/>
        </p:spPr>
        <p:txBody>
          <a:bodyPr wrap="square" rtlCol="0">
            <a:spAutoFit/>
          </a:bodyPr>
          <a:lstStyle/>
          <a:p>
            <a:r>
              <a:rPr lang="en-US" sz="2800" dirty="0" smtClean="0"/>
              <a:t>Conservative</a:t>
            </a:r>
            <a:endParaRPr lang="en-US" sz="2800" dirty="0"/>
          </a:p>
        </p:txBody>
      </p:sp>
      <p:sp>
        <p:nvSpPr>
          <p:cNvPr id="20" name="TextBox 19"/>
          <p:cNvSpPr txBox="1"/>
          <p:nvPr/>
        </p:nvSpPr>
        <p:spPr>
          <a:xfrm>
            <a:off x="3547418" y="1816499"/>
            <a:ext cx="1849889" cy="523220"/>
          </a:xfrm>
          <a:prstGeom prst="rect">
            <a:avLst/>
          </a:prstGeom>
          <a:noFill/>
        </p:spPr>
        <p:txBody>
          <a:bodyPr wrap="square" rtlCol="0">
            <a:spAutoFit/>
          </a:bodyPr>
          <a:lstStyle/>
          <a:p>
            <a:pPr algn="ctr"/>
            <a:r>
              <a:rPr lang="en-US" sz="2800" dirty="0" smtClean="0"/>
              <a:t>Moderate</a:t>
            </a:r>
            <a:endParaRPr lang="en-US" sz="2800" dirty="0"/>
          </a:p>
        </p:txBody>
      </p:sp>
      <p:sp>
        <p:nvSpPr>
          <p:cNvPr id="30" name="TextBox 29"/>
          <p:cNvSpPr txBox="1"/>
          <p:nvPr/>
        </p:nvSpPr>
        <p:spPr>
          <a:xfrm>
            <a:off x="6760723" y="3504264"/>
            <a:ext cx="1662527" cy="523220"/>
          </a:xfrm>
          <a:prstGeom prst="rect">
            <a:avLst/>
          </a:prstGeom>
          <a:noFill/>
        </p:spPr>
        <p:txBody>
          <a:bodyPr wrap="square" rtlCol="0">
            <a:spAutoFit/>
          </a:bodyPr>
          <a:lstStyle/>
          <a:p>
            <a:pPr algn="ctr"/>
            <a:r>
              <a:rPr lang="en-US" sz="2800" dirty="0" smtClean="0">
                <a:solidFill>
                  <a:schemeClr val="accent5">
                    <a:lumMod val="75000"/>
                  </a:schemeClr>
                </a:solidFill>
              </a:rPr>
              <a:t>85 – 99%</a:t>
            </a:r>
            <a:endParaRPr lang="en-US" sz="2800" dirty="0">
              <a:solidFill>
                <a:schemeClr val="accent5">
                  <a:lumMod val="75000"/>
                </a:schemeClr>
              </a:solidFill>
            </a:endParaRPr>
          </a:p>
        </p:txBody>
      </p:sp>
      <p:sp>
        <p:nvSpPr>
          <p:cNvPr id="31" name="TextBox 30"/>
          <p:cNvSpPr txBox="1"/>
          <p:nvPr/>
        </p:nvSpPr>
        <p:spPr>
          <a:xfrm>
            <a:off x="3891065" y="3486078"/>
            <a:ext cx="1527210" cy="523220"/>
          </a:xfrm>
          <a:prstGeom prst="rect">
            <a:avLst/>
          </a:prstGeom>
          <a:noFill/>
        </p:spPr>
        <p:txBody>
          <a:bodyPr wrap="square" rtlCol="0">
            <a:spAutoFit/>
          </a:bodyPr>
          <a:lstStyle/>
          <a:p>
            <a:pPr algn="ctr"/>
            <a:r>
              <a:rPr lang="en-US" sz="2800" dirty="0" smtClean="0">
                <a:solidFill>
                  <a:schemeClr val="accent1">
                    <a:lumMod val="75000"/>
                  </a:schemeClr>
                </a:solidFill>
              </a:rPr>
              <a:t>50 – 70%</a:t>
            </a:r>
            <a:endParaRPr lang="en-US" sz="2800" dirty="0">
              <a:solidFill>
                <a:schemeClr val="accent1">
                  <a:lumMod val="75000"/>
                </a:schemeClr>
              </a:solidFill>
            </a:endParaRPr>
          </a:p>
        </p:txBody>
      </p:sp>
      <p:sp>
        <p:nvSpPr>
          <p:cNvPr id="32" name="TextBox 31"/>
          <p:cNvSpPr txBox="1"/>
          <p:nvPr/>
        </p:nvSpPr>
        <p:spPr>
          <a:xfrm>
            <a:off x="959561" y="3536288"/>
            <a:ext cx="1550174" cy="523220"/>
          </a:xfrm>
          <a:prstGeom prst="rect">
            <a:avLst/>
          </a:prstGeom>
          <a:noFill/>
        </p:spPr>
        <p:txBody>
          <a:bodyPr wrap="square" rtlCol="0">
            <a:spAutoFit/>
          </a:bodyPr>
          <a:lstStyle/>
          <a:p>
            <a:pPr algn="ctr"/>
            <a:r>
              <a:rPr lang="en-US" sz="2800" dirty="0" smtClean="0">
                <a:solidFill>
                  <a:schemeClr val="accent2">
                    <a:lumMod val="75000"/>
                  </a:schemeClr>
                </a:solidFill>
              </a:rPr>
              <a:t>15 – 30%</a:t>
            </a:r>
            <a:endParaRPr lang="en-US" sz="2800" dirty="0">
              <a:solidFill>
                <a:schemeClr val="accent2">
                  <a:lumMod val="75000"/>
                </a:schemeClr>
              </a:solidFill>
            </a:endParaRPr>
          </a:p>
        </p:txBody>
      </p:sp>
      <p:sp>
        <p:nvSpPr>
          <p:cNvPr id="33" name="TextBox 32"/>
          <p:cNvSpPr txBox="1"/>
          <p:nvPr/>
        </p:nvSpPr>
        <p:spPr>
          <a:xfrm>
            <a:off x="829558" y="5665509"/>
            <a:ext cx="7607431" cy="461665"/>
          </a:xfrm>
          <a:prstGeom prst="rect">
            <a:avLst/>
          </a:prstGeom>
          <a:noFill/>
        </p:spPr>
        <p:txBody>
          <a:bodyPr wrap="square" rtlCol="0">
            <a:spAutoFit/>
          </a:bodyPr>
          <a:lstStyle/>
          <a:p>
            <a:pPr algn="ctr"/>
            <a:r>
              <a:rPr lang="en-US" sz="1200" dirty="0" smtClean="0"/>
              <a:t>General observations for illustrative purposes only. The percentages represent a typical equity holding for the fund. Name of the fund and percentages will vary by fund company.</a:t>
            </a:r>
            <a:endParaRPr lang="en-US" sz="1200" dirty="0"/>
          </a:p>
        </p:txBody>
      </p:sp>
    </p:spTree>
    <p:extLst>
      <p:ext uri="{BB962C8B-B14F-4D97-AF65-F5344CB8AC3E}">
        <p14:creationId xmlns:p14="http://schemas.microsoft.com/office/powerpoint/2010/main" val="3022398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the Long-Term Goals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31</a:t>
            </a:fld>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106569"/>
            <a:ext cx="9213850" cy="4767008"/>
          </a:xfrm>
          <a:prstGeom prst="rect">
            <a:avLst/>
          </a:prstGeom>
          <a:noFill/>
        </p:spPr>
      </p:pic>
    </p:spTree>
    <p:extLst>
      <p:ext uri="{BB962C8B-B14F-4D97-AF65-F5344CB8AC3E}">
        <p14:creationId xmlns:p14="http://schemas.microsoft.com/office/powerpoint/2010/main" val="763286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401(k) Plan Loan </a:t>
            </a:r>
            <a:endParaRPr lang="en-US" dirty="0"/>
          </a:p>
        </p:txBody>
      </p:sp>
      <p:sp>
        <p:nvSpPr>
          <p:cNvPr id="4" name="Slide Number Placeholder 3"/>
          <p:cNvSpPr>
            <a:spLocks noGrp="1"/>
          </p:cNvSpPr>
          <p:nvPr>
            <p:ph type="sldNum" sz="quarter" idx="4"/>
          </p:nvPr>
        </p:nvSpPr>
        <p:spPr>
          <a:xfrm>
            <a:off x="4481377" y="6429014"/>
            <a:ext cx="460229" cy="220370"/>
          </a:xfrm>
        </p:spPr>
        <p:txBody>
          <a:bodyPr/>
          <a:lstStyle/>
          <a:p>
            <a:fld id="{FA141339-F60D-47BC-9C4F-61B9CE851629}" type="slidenum">
              <a:rPr lang="en-US" smtClean="0"/>
              <a:pPr/>
              <a:t>32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942" y="1798894"/>
            <a:ext cx="2829666" cy="2829666"/>
          </a:xfrm>
          <a:prstGeom prst="rect">
            <a:avLst/>
          </a:prstGeom>
        </p:spPr>
      </p:pic>
      <p:sp>
        <p:nvSpPr>
          <p:cNvPr id="11" name="Right Arrow 10"/>
          <p:cNvSpPr/>
          <p:nvPr/>
        </p:nvSpPr>
        <p:spPr>
          <a:xfrm>
            <a:off x="2545212" y="1414019"/>
            <a:ext cx="5103340" cy="1828800"/>
          </a:xfrm>
          <a:prstGeom prst="rightArrow">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Up to 50% of account $1,000 - $50,000</a:t>
            </a:r>
            <a:endParaRPr lang="en-US" sz="2000" dirty="0">
              <a:solidFill>
                <a:schemeClr val="bg2"/>
              </a:solidFill>
            </a:endParaRPr>
          </a:p>
        </p:txBody>
      </p:sp>
      <p:sp>
        <p:nvSpPr>
          <p:cNvPr id="14" name="Left Arrow 13"/>
          <p:cNvSpPr/>
          <p:nvPr/>
        </p:nvSpPr>
        <p:spPr>
          <a:xfrm>
            <a:off x="2469796" y="3503144"/>
            <a:ext cx="5089468" cy="1568476"/>
          </a:xfrm>
          <a:prstGeom prst="lef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lumMod val="50000"/>
                  </a:schemeClr>
                </a:solidFill>
              </a:rPr>
              <a:t>Pay back with interest over time </a:t>
            </a:r>
          </a:p>
          <a:p>
            <a:pPr algn="ctr"/>
            <a:r>
              <a:rPr lang="en-US" dirty="0" smtClean="0">
                <a:solidFill>
                  <a:schemeClr val="accent5">
                    <a:lumMod val="50000"/>
                  </a:schemeClr>
                </a:solidFill>
              </a:rPr>
              <a:t>(typically 0-5 years)</a:t>
            </a:r>
            <a:endParaRPr lang="en-US" dirty="0">
              <a:solidFill>
                <a:schemeClr val="accent5">
                  <a:lumMod val="50000"/>
                </a:schemeClr>
              </a:solidFill>
            </a:endParaRPr>
          </a:p>
        </p:txBody>
      </p:sp>
      <p:pic>
        <p:nvPicPr>
          <p:cNvPr id="3" name="Picture 2"/>
          <p:cNvPicPr>
            <a:picLocks noChangeAspect="1"/>
          </p:cNvPicPr>
          <p:nvPr/>
        </p:nvPicPr>
        <p:blipFill>
          <a:blip r:embed="rId4"/>
          <a:stretch>
            <a:fillRect/>
          </a:stretch>
        </p:blipFill>
        <p:spPr>
          <a:xfrm>
            <a:off x="-975992" y="1214601"/>
            <a:ext cx="4454483" cy="4454483"/>
          </a:xfrm>
          <a:prstGeom prst="rect">
            <a:avLst/>
          </a:prstGeom>
        </p:spPr>
      </p:pic>
      <p:sp>
        <p:nvSpPr>
          <p:cNvPr id="19" name="TextBox 18"/>
          <p:cNvSpPr txBox="1"/>
          <p:nvPr/>
        </p:nvSpPr>
        <p:spPr>
          <a:xfrm>
            <a:off x="197713" y="5717756"/>
            <a:ext cx="8698976" cy="523220"/>
          </a:xfrm>
          <a:prstGeom prst="rect">
            <a:avLst/>
          </a:prstGeom>
          <a:solidFill>
            <a:schemeClr val="accent6"/>
          </a:solidFill>
          <a:ln w="28575">
            <a:noFill/>
          </a:ln>
        </p:spPr>
        <p:txBody>
          <a:bodyPr wrap="square" rtlCol="0">
            <a:spAutoFit/>
          </a:bodyPr>
          <a:lstStyle/>
          <a:p>
            <a:pPr algn="ctr"/>
            <a:r>
              <a:rPr lang="en-US" sz="1400" dirty="0"/>
              <a:t>Loans and distributions may be subject to fees, taxes and/or penalties. </a:t>
            </a:r>
            <a:br>
              <a:rPr lang="en-US" sz="1400" dirty="0"/>
            </a:br>
            <a:r>
              <a:rPr lang="en-US" sz="1400" dirty="0"/>
              <a:t>Review all documentation and consult with a financial professional prior to completing a withdrawal</a:t>
            </a:r>
            <a:endParaRPr lang="en-US" sz="1400" dirty="0">
              <a:solidFill>
                <a:schemeClr val="tx2"/>
              </a:solidFill>
            </a:endParaRPr>
          </a:p>
        </p:txBody>
      </p:sp>
      <p:sp>
        <p:nvSpPr>
          <p:cNvPr id="7" name="TextBox 6"/>
          <p:cNvSpPr txBox="1"/>
          <p:nvPr/>
        </p:nvSpPr>
        <p:spPr>
          <a:xfrm>
            <a:off x="3563332" y="2884602"/>
            <a:ext cx="3091991" cy="830997"/>
          </a:xfrm>
          <a:prstGeom prst="rect">
            <a:avLst/>
          </a:prstGeom>
          <a:noFill/>
        </p:spPr>
        <p:txBody>
          <a:bodyPr wrap="square" rtlCol="0">
            <a:spAutoFit/>
          </a:bodyPr>
          <a:lstStyle/>
          <a:p>
            <a:pPr algn="ctr"/>
            <a:r>
              <a:rPr lang="en-US" sz="2400" dirty="0" smtClean="0"/>
              <a:t>Maximum 1 outstanding loan</a:t>
            </a:r>
            <a:endParaRPr lang="en-US" sz="2400" dirty="0"/>
          </a:p>
        </p:txBody>
      </p:sp>
    </p:spTree>
    <p:extLst>
      <p:ext uri="{BB962C8B-B14F-4D97-AF65-F5344CB8AC3E}">
        <p14:creationId xmlns:p14="http://schemas.microsoft.com/office/powerpoint/2010/main" val="1302386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713" y="5802598"/>
            <a:ext cx="8698976" cy="523220"/>
          </a:xfrm>
          <a:prstGeom prst="rect">
            <a:avLst/>
          </a:prstGeom>
          <a:noFill/>
          <a:ln w="28575">
            <a:noFill/>
          </a:ln>
        </p:spPr>
        <p:txBody>
          <a:bodyPr wrap="square" rtlCol="0">
            <a:spAutoFit/>
          </a:bodyPr>
          <a:lstStyle/>
          <a:p>
            <a:pPr algn="ctr"/>
            <a:r>
              <a:rPr lang="en-US" sz="1400" dirty="0"/>
              <a:t>Loans and distributions may be subject to fees, taxes and/or penalties. </a:t>
            </a:r>
            <a:br>
              <a:rPr lang="en-US" sz="1400" dirty="0"/>
            </a:br>
            <a:r>
              <a:rPr lang="en-US" sz="1400" dirty="0"/>
              <a:t>Review all documentation and consult with a financial professional prior to completing a withdrawal</a:t>
            </a:r>
            <a:endParaRPr lang="en-US" sz="1400" dirty="0">
              <a:solidFill>
                <a:schemeClr val="tx2"/>
              </a:solidFill>
            </a:endParaRPr>
          </a:p>
        </p:txBody>
      </p:sp>
      <p:sp>
        <p:nvSpPr>
          <p:cNvPr id="2" name="Title 1"/>
          <p:cNvSpPr>
            <a:spLocks noGrp="1"/>
          </p:cNvSpPr>
          <p:nvPr>
            <p:ph type="title"/>
          </p:nvPr>
        </p:nvSpPr>
        <p:spPr/>
        <p:txBody>
          <a:bodyPr/>
          <a:lstStyle/>
          <a:p>
            <a:r>
              <a:rPr lang="en-US" dirty="0" smtClean="0"/>
              <a:t>Post-Employment &amp; Distributions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33</a:t>
            </a:fld>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1093350878"/>
              </p:ext>
            </p:extLst>
          </p:nvPr>
        </p:nvGraphicFramePr>
        <p:xfrm>
          <a:off x="358579" y="1194847"/>
          <a:ext cx="8464550" cy="4498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1141429" y="2891671"/>
            <a:ext cx="2355915" cy="2355915"/>
          </a:xfrm>
          <a:prstGeom prst="rect">
            <a:avLst/>
          </a:prstGeom>
        </p:spPr>
      </p:pic>
      <p:pic>
        <p:nvPicPr>
          <p:cNvPr id="8" name="Picture 7"/>
          <p:cNvPicPr>
            <a:picLocks noChangeAspect="1"/>
          </p:cNvPicPr>
          <p:nvPr/>
        </p:nvPicPr>
        <p:blipFill>
          <a:blip r:embed="rId8"/>
          <a:stretch>
            <a:fillRect/>
          </a:stretch>
        </p:blipFill>
        <p:spPr>
          <a:xfrm>
            <a:off x="6040224" y="1998482"/>
            <a:ext cx="1762812" cy="1762812"/>
          </a:xfrm>
          <a:prstGeom prst="rect">
            <a:avLst/>
          </a:prstGeom>
        </p:spPr>
      </p:pic>
      <p:sp>
        <p:nvSpPr>
          <p:cNvPr id="9" name="TextBox 8"/>
          <p:cNvSpPr txBox="1"/>
          <p:nvPr/>
        </p:nvSpPr>
        <p:spPr>
          <a:xfrm>
            <a:off x="4835951" y="1300899"/>
            <a:ext cx="3780148" cy="1384995"/>
          </a:xfrm>
          <a:prstGeom prst="rect">
            <a:avLst/>
          </a:prstGeom>
          <a:noFill/>
        </p:spPr>
        <p:txBody>
          <a:bodyPr wrap="square" rtlCol="0">
            <a:spAutoFit/>
          </a:bodyPr>
          <a:lstStyle/>
          <a:p>
            <a:pPr algn="ctr"/>
            <a:r>
              <a:rPr lang="en-US" sz="2800" dirty="0">
                <a:solidFill>
                  <a:schemeClr val="accent6"/>
                </a:solidFill>
              </a:rPr>
              <a:t>In-Service Distributions at age 59 1/2</a:t>
            </a:r>
          </a:p>
          <a:p>
            <a:pPr algn="ctr"/>
            <a:endParaRPr lang="en-US" sz="2800" dirty="0"/>
          </a:p>
        </p:txBody>
      </p:sp>
      <p:pic>
        <p:nvPicPr>
          <p:cNvPr id="10" name="Picture 9"/>
          <p:cNvPicPr>
            <a:picLocks noChangeAspect="1"/>
          </p:cNvPicPr>
          <p:nvPr/>
        </p:nvPicPr>
        <p:blipFill>
          <a:blip r:embed="rId9"/>
          <a:stretch>
            <a:fillRect/>
          </a:stretch>
        </p:blipFill>
        <p:spPr>
          <a:xfrm>
            <a:off x="5741710" y="2948232"/>
            <a:ext cx="2271074" cy="2271074"/>
          </a:xfrm>
          <a:prstGeom prst="rect">
            <a:avLst/>
          </a:prstGeom>
        </p:spPr>
      </p:pic>
      <p:sp>
        <p:nvSpPr>
          <p:cNvPr id="11" name="TextBox 10"/>
          <p:cNvSpPr txBox="1"/>
          <p:nvPr/>
        </p:nvSpPr>
        <p:spPr>
          <a:xfrm>
            <a:off x="4977353" y="4619134"/>
            <a:ext cx="3638747" cy="1384995"/>
          </a:xfrm>
          <a:prstGeom prst="rect">
            <a:avLst/>
          </a:prstGeom>
          <a:noFill/>
        </p:spPr>
        <p:txBody>
          <a:bodyPr wrap="square" rtlCol="0">
            <a:spAutoFit/>
          </a:bodyPr>
          <a:lstStyle/>
          <a:p>
            <a:pPr algn="ctr"/>
            <a:r>
              <a:rPr lang="en-US" sz="2800" dirty="0">
                <a:solidFill>
                  <a:schemeClr val="accent6"/>
                </a:solidFill>
              </a:rPr>
              <a:t>Rollover to an IRA or new Retirement Plan</a:t>
            </a:r>
          </a:p>
          <a:p>
            <a:pPr algn="ctr"/>
            <a:endParaRPr lang="en-US" sz="2800" dirty="0"/>
          </a:p>
        </p:txBody>
      </p:sp>
      <p:sp>
        <p:nvSpPr>
          <p:cNvPr id="12" name="TextBox 11"/>
          <p:cNvSpPr txBox="1"/>
          <p:nvPr/>
        </p:nvSpPr>
        <p:spPr>
          <a:xfrm>
            <a:off x="499621" y="1366886"/>
            <a:ext cx="3817856" cy="1384995"/>
          </a:xfrm>
          <a:prstGeom prst="rect">
            <a:avLst/>
          </a:prstGeom>
          <a:noFill/>
        </p:spPr>
        <p:txBody>
          <a:bodyPr wrap="square" rtlCol="0">
            <a:spAutoFit/>
          </a:bodyPr>
          <a:lstStyle/>
          <a:p>
            <a:pPr algn="ctr"/>
            <a:r>
              <a:rPr lang="en-US" sz="2800" dirty="0">
                <a:solidFill>
                  <a:schemeClr val="accent6"/>
                </a:solidFill>
              </a:rPr>
              <a:t>Taxable distribution if separate from service</a:t>
            </a:r>
          </a:p>
          <a:p>
            <a:pPr algn="ctr"/>
            <a:endParaRPr lang="en-US" sz="2800" dirty="0"/>
          </a:p>
        </p:txBody>
      </p:sp>
      <p:sp>
        <p:nvSpPr>
          <p:cNvPr id="13" name="TextBox 12"/>
          <p:cNvSpPr txBox="1"/>
          <p:nvPr/>
        </p:nvSpPr>
        <p:spPr>
          <a:xfrm>
            <a:off x="424206" y="4609707"/>
            <a:ext cx="4166648" cy="1384995"/>
          </a:xfrm>
          <a:prstGeom prst="rect">
            <a:avLst/>
          </a:prstGeom>
          <a:noFill/>
        </p:spPr>
        <p:txBody>
          <a:bodyPr wrap="square" rtlCol="0">
            <a:spAutoFit/>
          </a:bodyPr>
          <a:lstStyle/>
          <a:p>
            <a:pPr algn="ctr"/>
            <a:r>
              <a:rPr lang="en-US" sz="2800" dirty="0">
                <a:solidFill>
                  <a:schemeClr val="accent6"/>
                </a:solidFill>
              </a:rPr>
              <a:t>Financial Hardship Distributions are available</a:t>
            </a:r>
          </a:p>
          <a:p>
            <a:pPr algn="ctr"/>
            <a:endParaRPr lang="en-US" sz="2800" dirty="0"/>
          </a:p>
        </p:txBody>
      </p:sp>
      <p:pic>
        <p:nvPicPr>
          <p:cNvPr id="14" name="Picture 13"/>
          <p:cNvPicPr>
            <a:picLocks noChangeAspect="1"/>
          </p:cNvPicPr>
          <p:nvPr/>
        </p:nvPicPr>
        <p:blipFill>
          <a:blip r:embed="rId10"/>
          <a:stretch>
            <a:fillRect/>
          </a:stretch>
        </p:blipFill>
        <p:spPr>
          <a:xfrm>
            <a:off x="1443087" y="2017336"/>
            <a:ext cx="1778524" cy="1778524"/>
          </a:xfrm>
          <a:prstGeom prst="rect">
            <a:avLst/>
          </a:prstGeom>
        </p:spPr>
      </p:pic>
    </p:spTree>
    <p:extLst>
      <p:ext uri="{BB962C8B-B14F-4D97-AF65-F5344CB8AC3E}">
        <p14:creationId xmlns:p14="http://schemas.microsoft.com/office/powerpoint/2010/main" val="91498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r>
              <a:rPr lang="en-US" dirty="0" smtClean="0"/>
              <a:t>Politics Matter?</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34</a:t>
            </a:fld>
            <a:endParaRPr lang="en-US" dirty="0"/>
          </a:p>
        </p:txBody>
      </p:sp>
      <p:pic>
        <p:nvPicPr>
          <p:cNvPr id="13" name="Picture 12"/>
          <p:cNvPicPr>
            <a:picLocks noChangeAspect="1"/>
          </p:cNvPicPr>
          <p:nvPr/>
        </p:nvPicPr>
        <p:blipFill>
          <a:blip r:embed="rId3"/>
          <a:stretch>
            <a:fillRect/>
          </a:stretch>
        </p:blipFill>
        <p:spPr>
          <a:xfrm>
            <a:off x="4235513" y="611864"/>
            <a:ext cx="2312405" cy="2312405"/>
          </a:xfrm>
          <a:prstGeom prst="rect">
            <a:avLst/>
          </a:prstGeom>
        </p:spPr>
      </p:pic>
      <p:pic>
        <p:nvPicPr>
          <p:cNvPr id="14" name="Picture 13"/>
          <p:cNvPicPr>
            <a:picLocks noChangeAspect="1"/>
          </p:cNvPicPr>
          <p:nvPr/>
        </p:nvPicPr>
        <p:blipFill>
          <a:blip r:embed="rId4"/>
          <a:stretch>
            <a:fillRect/>
          </a:stretch>
        </p:blipFill>
        <p:spPr>
          <a:xfrm>
            <a:off x="2888053" y="1047936"/>
            <a:ext cx="1468925" cy="1468925"/>
          </a:xfrm>
          <a:prstGeom prst="rect">
            <a:avLst/>
          </a:prstGeom>
        </p:spPr>
      </p:pic>
      <p:pic>
        <p:nvPicPr>
          <p:cNvPr id="16" name="Picture 15"/>
          <p:cNvPicPr>
            <a:picLocks noChangeAspect="1"/>
          </p:cNvPicPr>
          <p:nvPr/>
        </p:nvPicPr>
        <p:blipFill>
          <a:blip r:embed="rId5"/>
          <a:stretch>
            <a:fillRect/>
          </a:stretch>
        </p:blipFill>
        <p:spPr>
          <a:xfrm>
            <a:off x="10565" y="3992578"/>
            <a:ext cx="1636414" cy="1636414"/>
          </a:xfrm>
          <a:prstGeom prst="rect">
            <a:avLst/>
          </a:prstGeom>
        </p:spPr>
      </p:pic>
      <p:pic>
        <p:nvPicPr>
          <p:cNvPr id="17" name="Picture 16"/>
          <p:cNvPicPr>
            <a:picLocks noChangeAspect="1"/>
          </p:cNvPicPr>
          <p:nvPr/>
        </p:nvPicPr>
        <p:blipFill>
          <a:blip r:embed="rId6"/>
          <a:stretch>
            <a:fillRect/>
          </a:stretch>
        </p:blipFill>
        <p:spPr>
          <a:xfrm>
            <a:off x="1696017" y="3992576"/>
            <a:ext cx="1641693" cy="1641693"/>
          </a:xfrm>
          <a:prstGeom prst="rect">
            <a:avLst/>
          </a:prstGeom>
        </p:spPr>
      </p:pic>
      <p:sp>
        <p:nvSpPr>
          <p:cNvPr id="22" name="TextBox 21"/>
          <p:cNvSpPr txBox="1"/>
          <p:nvPr/>
        </p:nvSpPr>
        <p:spPr>
          <a:xfrm>
            <a:off x="4768159" y="2350880"/>
            <a:ext cx="1457608" cy="584775"/>
          </a:xfrm>
          <a:prstGeom prst="rect">
            <a:avLst/>
          </a:prstGeom>
          <a:noFill/>
        </p:spPr>
        <p:txBody>
          <a:bodyPr wrap="square" rtlCol="0">
            <a:spAutoFit/>
          </a:bodyPr>
          <a:lstStyle/>
          <a:p>
            <a:pPr algn="ctr"/>
            <a:r>
              <a:rPr lang="en-US" sz="3200" dirty="0" smtClean="0"/>
              <a:t>9.1%</a:t>
            </a:r>
            <a:endParaRPr lang="en-US" sz="3200" dirty="0"/>
          </a:p>
        </p:txBody>
      </p:sp>
      <p:sp>
        <p:nvSpPr>
          <p:cNvPr id="24" name="TextBox 23"/>
          <p:cNvSpPr txBox="1"/>
          <p:nvPr/>
        </p:nvSpPr>
        <p:spPr>
          <a:xfrm>
            <a:off x="1202601" y="2539495"/>
            <a:ext cx="1457608" cy="584775"/>
          </a:xfrm>
          <a:prstGeom prst="rect">
            <a:avLst/>
          </a:prstGeom>
          <a:noFill/>
        </p:spPr>
        <p:txBody>
          <a:bodyPr wrap="square" rtlCol="0">
            <a:spAutoFit/>
          </a:bodyPr>
          <a:lstStyle/>
          <a:p>
            <a:pPr algn="ctr"/>
            <a:r>
              <a:rPr lang="en-US" sz="3200" dirty="0" smtClean="0"/>
              <a:t>10.0%</a:t>
            </a:r>
            <a:endParaRPr lang="en-US" sz="3200" dirty="0"/>
          </a:p>
        </p:txBody>
      </p:sp>
      <p:pic>
        <p:nvPicPr>
          <p:cNvPr id="25" name="Picture 24"/>
          <p:cNvPicPr>
            <a:picLocks noChangeAspect="1"/>
          </p:cNvPicPr>
          <p:nvPr/>
        </p:nvPicPr>
        <p:blipFill>
          <a:blip r:embed="rId4"/>
          <a:stretch>
            <a:fillRect/>
          </a:stretch>
        </p:blipFill>
        <p:spPr>
          <a:xfrm>
            <a:off x="1978938" y="3241140"/>
            <a:ext cx="1048692" cy="1048692"/>
          </a:xfrm>
          <a:prstGeom prst="rect">
            <a:avLst/>
          </a:prstGeom>
        </p:spPr>
      </p:pic>
      <p:pic>
        <p:nvPicPr>
          <p:cNvPr id="26" name="Picture 25"/>
          <p:cNvPicPr>
            <a:picLocks noChangeAspect="1"/>
          </p:cNvPicPr>
          <p:nvPr/>
        </p:nvPicPr>
        <p:blipFill>
          <a:blip r:embed="rId3"/>
          <a:stretch>
            <a:fillRect/>
          </a:stretch>
        </p:blipFill>
        <p:spPr>
          <a:xfrm>
            <a:off x="0" y="2928796"/>
            <a:ext cx="1714124" cy="1714124"/>
          </a:xfrm>
          <a:prstGeom prst="rect">
            <a:avLst/>
          </a:prstGeom>
        </p:spPr>
      </p:pic>
      <p:cxnSp>
        <p:nvCxnSpPr>
          <p:cNvPr id="30" name="Straight Connector 29"/>
          <p:cNvCxnSpPr/>
          <p:nvPr/>
        </p:nvCxnSpPr>
        <p:spPr>
          <a:xfrm flipH="1">
            <a:off x="1433467" y="3168711"/>
            <a:ext cx="588476" cy="22905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10742" y="3321112"/>
            <a:ext cx="588476" cy="229052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4"/>
          <a:stretch>
            <a:fillRect/>
          </a:stretch>
        </p:blipFill>
        <p:spPr>
          <a:xfrm>
            <a:off x="7674319" y="3275846"/>
            <a:ext cx="1048692" cy="1048692"/>
          </a:xfrm>
          <a:prstGeom prst="rect">
            <a:avLst/>
          </a:prstGeom>
        </p:spPr>
      </p:pic>
      <p:pic>
        <p:nvPicPr>
          <p:cNvPr id="33" name="Picture 32"/>
          <p:cNvPicPr>
            <a:picLocks noChangeAspect="1"/>
          </p:cNvPicPr>
          <p:nvPr/>
        </p:nvPicPr>
        <p:blipFill>
          <a:blip r:embed="rId5"/>
          <a:stretch>
            <a:fillRect/>
          </a:stretch>
        </p:blipFill>
        <p:spPr>
          <a:xfrm>
            <a:off x="7507586" y="4054444"/>
            <a:ext cx="1636414" cy="1636414"/>
          </a:xfrm>
          <a:prstGeom prst="rect">
            <a:avLst/>
          </a:prstGeom>
        </p:spPr>
      </p:pic>
      <p:pic>
        <p:nvPicPr>
          <p:cNvPr id="34" name="Picture 33"/>
          <p:cNvPicPr>
            <a:picLocks noChangeAspect="1"/>
          </p:cNvPicPr>
          <p:nvPr/>
        </p:nvPicPr>
        <p:blipFill>
          <a:blip r:embed="rId3"/>
          <a:stretch>
            <a:fillRect/>
          </a:stretch>
        </p:blipFill>
        <p:spPr>
          <a:xfrm>
            <a:off x="5523366" y="2936342"/>
            <a:ext cx="1714124" cy="1714124"/>
          </a:xfrm>
          <a:prstGeom prst="rect">
            <a:avLst/>
          </a:prstGeom>
        </p:spPr>
      </p:pic>
      <p:pic>
        <p:nvPicPr>
          <p:cNvPr id="35" name="Picture 34"/>
          <p:cNvPicPr>
            <a:picLocks noChangeAspect="1"/>
          </p:cNvPicPr>
          <p:nvPr/>
        </p:nvPicPr>
        <p:blipFill>
          <a:blip r:embed="rId6"/>
          <a:stretch>
            <a:fillRect/>
          </a:stretch>
        </p:blipFill>
        <p:spPr>
          <a:xfrm>
            <a:off x="5607865" y="4144977"/>
            <a:ext cx="1641693" cy="1641693"/>
          </a:xfrm>
          <a:prstGeom prst="rect">
            <a:avLst/>
          </a:prstGeom>
        </p:spPr>
      </p:pic>
      <p:sp>
        <p:nvSpPr>
          <p:cNvPr id="37" name="TextBox 36"/>
          <p:cNvSpPr txBox="1"/>
          <p:nvPr/>
        </p:nvSpPr>
        <p:spPr>
          <a:xfrm>
            <a:off x="2936341" y="2347863"/>
            <a:ext cx="1457608" cy="584775"/>
          </a:xfrm>
          <a:prstGeom prst="rect">
            <a:avLst/>
          </a:prstGeom>
          <a:noFill/>
        </p:spPr>
        <p:txBody>
          <a:bodyPr wrap="square" rtlCol="0">
            <a:spAutoFit/>
          </a:bodyPr>
          <a:lstStyle/>
          <a:p>
            <a:pPr algn="ctr"/>
            <a:r>
              <a:rPr lang="en-US" sz="3200" dirty="0" smtClean="0"/>
              <a:t>9.2%</a:t>
            </a:r>
            <a:endParaRPr lang="en-US" sz="3200" dirty="0"/>
          </a:p>
        </p:txBody>
      </p:sp>
      <p:sp>
        <p:nvSpPr>
          <p:cNvPr id="38" name="TextBox 37"/>
          <p:cNvSpPr txBox="1"/>
          <p:nvPr/>
        </p:nvSpPr>
        <p:spPr>
          <a:xfrm>
            <a:off x="6535845" y="2664735"/>
            <a:ext cx="1457608" cy="584775"/>
          </a:xfrm>
          <a:prstGeom prst="rect">
            <a:avLst/>
          </a:prstGeom>
          <a:noFill/>
        </p:spPr>
        <p:txBody>
          <a:bodyPr wrap="square" rtlCol="0">
            <a:spAutoFit/>
          </a:bodyPr>
          <a:lstStyle/>
          <a:p>
            <a:pPr algn="ctr"/>
            <a:r>
              <a:rPr lang="en-US" sz="3200" dirty="0" smtClean="0"/>
              <a:t>8.2%</a:t>
            </a:r>
            <a:endParaRPr lang="en-US" sz="3200" dirty="0"/>
          </a:p>
        </p:txBody>
      </p:sp>
      <p:sp>
        <p:nvSpPr>
          <p:cNvPr id="39" name="TextBox 38"/>
          <p:cNvSpPr txBox="1"/>
          <p:nvPr/>
        </p:nvSpPr>
        <p:spPr>
          <a:xfrm>
            <a:off x="1475715" y="5884753"/>
            <a:ext cx="5966234" cy="430887"/>
          </a:xfrm>
          <a:prstGeom prst="rect">
            <a:avLst/>
          </a:prstGeom>
          <a:noFill/>
        </p:spPr>
        <p:txBody>
          <a:bodyPr wrap="square" rtlCol="0">
            <a:spAutoFit/>
          </a:bodyPr>
          <a:lstStyle/>
          <a:p>
            <a:pPr algn="ctr"/>
            <a:r>
              <a:rPr lang="en-US" sz="1100" dirty="0" smtClean="0"/>
              <a:t>Source: Bloomberg and AB as of December 31, 2019. Performance from DJIA from 1937 – 2019. For Illustrative purposes only and not a guarantee of future results.</a:t>
            </a:r>
            <a:endParaRPr lang="en-US" sz="1100" dirty="0"/>
          </a:p>
        </p:txBody>
      </p:sp>
    </p:spTree>
    <p:extLst>
      <p:ext uri="{BB962C8B-B14F-4D97-AF65-F5344CB8AC3E}">
        <p14:creationId xmlns:p14="http://schemas.microsoft.com/office/powerpoint/2010/main" val="279042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Beneficiaries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35</a:t>
            </a:fld>
            <a:endParaRPr lang="en-US" dirty="0"/>
          </a:p>
        </p:txBody>
      </p:sp>
      <p:pic>
        <p:nvPicPr>
          <p:cNvPr id="6" name="Picture 5"/>
          <p:cNvPicPr>
            <a:picLocks noChangeAspect="1"/>
          </p:cNvPicPr>
          <p:nvPr/>
        </p:nvPicPr>
        <p:blipFill>
          <a:blip r:embed="rId2"/>
          <a:stretch>
            <a:fillRect/>
          </a:stretch>
        </p:blipFill>
        <p:spPr>
          <a:xfrm>
            <a:off x="431425" y="1333869"/>
            <a:ext cx="3600941" cy="467369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3"/>
          <a:srcRect r="25489"/>
          <a:stretch/>
        </p:blipFill>
        <p:spPr>
          <a:xfrm>
            <a:off x="4403091" y="2538918"/>
            <a:ext cx="4196160" cy="357332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258783" y="2733472"/>
            <a:ext cx="321012" cy="184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flipH="1">
            <a:off x="4706565" y="-520430"/>
            <a:ext cx="3649494" cy="3649494"/>
          </a:xfrm>
          <a:prstGeom prst="rect">
            <a:avLst/>
          </a:prstGeom>
        </p:spPr>
      </p:pic>
    </p:spTree>
    <p:extLst>
      <p:ext uri="{BB962C8B-B14F-4D97-AF65-F5344CB8AC3E}">
        <p14:creationId xmlns:p14="http://schemas.microsoft.com/office/powerpoint/2010/main" val="132725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BPAS Participant Portal</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36</a:t>
            </a:fld>
            <a:endParaRPr lang="en-US" dirty="0"/>
          </a:p>
        </p:txBody>
      </p:sp>
      <p:pic>
        <p:nvPicPr>
          <p:cNvPr id="5" name="Content Placeholder 4"/>
          <p:cNvPicPr>
            <a:picLocks noGrp="1" noChangeAspect="1"/>
          </p:cNvPicPr>
          <p:nvPr>
            <p:ph idx="1"/>
          </p:nvPr>
        </p:nvPicPr>
        <p:blipFill>
          <a:blip r:embed="rId2"/>
          <a:stretch>
            <a:fillRect/>
          </a:stretch>
        </p:blipFill>
        <p:spPr>
          <a:xfrm>
            <a:off x="471788" y="1214809"/>
            <a:ext cx="8333954" cy="4615072"/>
          </a:xfrm>
          <a:prstGeom prst="rect">
            <a:avLst/>
          </a:prstGeom>
        </p:spPr>
      </p:pic>
    </p:spTree>
    <p:extLst>
      <p:ext uri="{BB962C8B-B14F-4D97-AF65-F5344CB8AC3E}">
        <p14:creationId xmlns:p14="http://schemas.microsoft.com/office/powerpoint/2010/main" val="2435768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BPAS U Mobile App</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37</a:t>
            </a:fld>
            <a:endParaRPr lang="en-US" dirty="0"/>
          </a:p>
        </p:txBody>
      </p:sp>
      <p:pic>
        <p:nvPicPr>
          <p:cNvPr id="6" name="Picture 5" descr="Text, logo&#10;&#10;Description automatically generated">
            <a:extLst>
              <a:ext uri="{FF2B5EF4-FFF2-40B4-BE49-F238E27FC236}">
                <a16:creationId xmlns:a16="http://schemas.microsoft.com/office/drawing/2014/main" id="{6BC241B8-CC1A-7948-80C4-49EBD5A39B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45230" y="3320263"/>
            <a:ext cx="2014702" cy="2014702"/>
          </a:xfrm>
          <a:prstGeom prst="rect">
            <a:avLst/>
          </a:prstGeom>
          <a:effectLst>
            <a:outerShdw blurRad="190500" dist="88900" dir="2700000" algn="tl" rotWithShape="0">
              <a:prstClr val="black">
                <a:alpha val="25000"/>
              </a:prstClr>
            </a:outerShdw>
          </a:effectLst>
        </p:spPr>
      </p:pic>
      <p:pic>
        <p:nvPicPr>
          <p:cNvPr id="7" name="Picture 6" descr="Graphical user interface, application, Teams&#10;&#10;Description automatically generated">
            <a:extLst>
              <a:ext uri="{FF2B5EF4-FFF2-40B4-BE49-F238E27FC236}">
                <a16:creationId xmlns:a16="http://schemas.microsoft.com/office/drawing/2014/main" id="{BA3FF6C6-31C2-B948-B208-CF898857CE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605913">
            <a:off x="3424089" y="1762308"/>
            <a:ext cx="2066479" cy="4144972"/>
          </a:xfrm>
          <a:prstGeom prst="rect">
            <a:avLst/>
          </a:prstGeom>
          <a:effectLst>
            <a:outerShdw blurRad="190500" dist="88900" dir="2700000" algn="tl" rotWithShape="0">
              <a:prstClr val="black">
                <a:alpha val="25000"/>
              </a:prstClr>
            </a:outerShdw>
          </a:effectLst>
        </p:spPr>
      </p:pic>
      <p:pic>
        <p:nvPicPr>
          <p:cNvPr id="8" name="Picture 7" descr="Graphical user interface, application&#10;&#10;Description automatically generated">
            <a:extLst>
              <a:ext uri="{FF2B5EF4-FFF2-40B4-BE49-F238E27FC236}">
                <a16:creationId xmlns:a16="http://schemas.microsoft.com/office/drawing/2014/main" id="{FE2ADF99-3819-6B4C-9295-862EC5FACF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004508">
            <a:off x="1370531" y="1440637"/>
            <a:ext cx="2305296" cy="4623995"/>
          </a:xfrm>
          <a:prstGeom prst="rect">
            <a:avLst/>
          </a:prstGeom>
          <a:effectLst>
            <a:outerShdw blurRad="190500" dist="88900" dir="2700000" algn="tl" rotWithShape="0">
              <a:prstClr val="black">
                <a:alpha val="25000"/>
              </a:prstClr>
            </a:outerShdw>
          </a:effectLst>
        </p:spPr>
      </p:pic>
    </p:spTree>
    <p:extLst>
      <p:ext uri="{BB962C8B-B14F-4D97-AF65-F5344CB8AC3E}">
        <p14:creationId xmlns:p14="http://schemas.microsoft.com/office/powerpoint/2010/main" val="1902213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 Marker Tool</a:t>
            </a:r>
            <a:endParaRPr lang="en-US" dirty="0"/>
          </a:p>
        </p:txBody>
      </p:sp>
      <p:pic>
        <p:nvPicPr>
          <p:cNvPr id="5" name="Content Placeholder 4"/>
          <p:cNvPicPr>
            <a:picLocks noGrp="1" noChangeAspect="1"/>
          </p:cNvPicPr>
          <p:nvPr>
            <p:ph idx="1"/>
          </p:nvPr>
        </p:nvPicPr>
        <p:blipFill>
          <a:blip r:embed="rId2"/>
          <a:stretch>
            <a:fillRect/>
          </a:stretch>
        </p:blipFill>
        <p:spPr>
          <a:xfrm>
            <a:off x="1114696" y="1195910"/>
            <a:ext cx="6827520" cy="5029605"/>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38</a:t>
            </a:fld>
            <a:endParaRPr lang="en-US" dirty="0"/>
          </a:p>
        </p:txBody>
      </p:sp>
    </p:spTree>
    <p:extLst>
      <p:ext uri="{BB962C8B-B14F-4D97-AF65-F5344CB8AC3E}">
        <p14:creationId xmlns:p14="http://schemas.microsoft.com/office/powerpoint/2010/main" val="2274825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BPAS University (u.bpas.com)</a:t>
            </a:r>
            <a:endParaRPr lang="en-US" dirty="0"/>
          </a:p>
        </p:txBody>
      </p:sp>
      <p:pic>
        <p:nvPicPr>
          <p:cNvPr id="5" name="Content Placeholder 4"/>
          <p:cNvPicPr>
            <a:picLocks noGrp="1" noChangeAspect="1"/>
          </p:cNvPicPr>
          <p:nvPr>
            <p:ph idx="1"/>
          </p:nvPr>
        </p:nvPicPr>
        <p:blipFill>
          <a:blip r:embed="rId2"/>
          <a:stretch>
            <a:fillRect/>
          </a:stretch>
        </p:blipFill>
        <p:spPr>
          <a:xfrm>
            <a:off x="393791" y="1292678"/>
            <a:ext cx="5035797" cy="4329793"/>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4"/>
          </p:nvPr>
        </p:nvSpPr>
        <p:spPr/>
        <p:txBody>
          <a:bodyPr/>
          <a:lstStyle/>
          <a:p>
            <a:fld id="{FA141339-F60D-47BC-9C4F-61B9CE851629}" type="slidenum">
              <a:rPr lang="en-US" smtClean="0"/>
              <a:pPr/>
              <a:t>39</a:t>
            </a:fld>
            <a:endParaRPr lang="en-US" dirty="0"/>
          </a:p>
        </p:txBody>
      </p:sp>
      <p:pic>
        <p:nvPicPr>
          <p:cNvPr id="3" name="Picture 2"/>
          <p:cNvPicPr>
            <a:picLocks noChangeAspect="1"/>
          </p:cNvPicPr>
          <p:nvPr/>
        </p:nvPicPr>
        <p:blipFill rotWithShape="1">
          <a:blip r:embed="rId3"/>
          <a:srcRect l="2941" t="46798" r="17688"/>
          <a:stretch/>
        </p:blipFill>
        <p:spPr>
          <a:xfrm>
            <a:off x="4742112" y="3724274"/>
            <a:ext cx="3944687" cy="205263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5686425" y="1438274"/>
            <a:ext cx="2694408" cy="2128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2551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401(k) Plan?</a:t>
            </a:r>
          </a:p>
        </p:txBody>
      </p:sp>
      <p:sp>
        <p:nvSpPr>
          <p:cNvPr id="3" name="Slide Number Placeholder 2"/>
          <p:cNvSpPr>
            <a:spLocks noGrp="1"/>
          </p:cNvSpPr>
          <p:nvPr>
            <p:ph type="sldNum" sz="quarter" idx="4"/>
          </p:nvPr>
        </p:nvSpPr>
        <p:spPr/>
        <p:txBody>
          <a:bodyPr/>
          <a:lstStyle/>
          <a:p>
            <a:fld id="{FA141339-F60D-47BC-9C4F-61B9CE851629}" type="slidenum">
              <a:rPr lang="en-US" smtClean="0"/>
              <a:pPr/>
              <a:t>4</a:t>
            </a:fld>
            <a:endParaRPr lang="en-US" dirty="0"/>
          </a:p>
        </p:txBody>
      </p:sp>
      <p:pic>
        <p:nvPicPr>
          <p:cNvPr id="4" name="Picture 3"/>
          <p:cNvPicPr>
            <a:picLocks noChangeAspect="1"/>
          </p:cNvPicPr>
          <p:nvPr/>
        </p:nvPicPr>
        <p:blipFill>
          <a:blip r:embed="rId3"/>
          <a:stretch>
            <a:fillRect/>
          </a:stretch>
        </p:blipFill>
        <p:spPr>
          <a:xfrm flipH="1">
            <a:off x="0" y="2374900"/>
            <a:ext cx="3581400" cy="3581400"/>
          </a:xfrm>
          <a:prstGeom prst="rect">
            <a:avLst/>
          </a:prstGeom>
        </p:spPr>
      </p:pic>
      <p:pic>
        <p:nvPicPr>
          <p:cNvPr id="6" name="Picture 5"/>
          <p:cNvPicPr>
            <a:picLocks noChangeAspect="1"/>
          </p:cNvPicPr>
          <p:nvPr/>
        </p:nvPicPr>
        <p:blipFill>
          <a:blip r:embed="rId4"/>
          <a:stretch>
            <a:fillRect/>
          </a:stretch>
        </p:blipFill>
        <p:spPr>
          <a:xfrm>
            <a:off x="0" y="1498600"/>
            <a:ext cx="2832100" cy="2832100"/>
          </a:xfrm>
          <a:prstGeom prst="rect">
            <a:avLst/>
          </a:prstGeom>
        </p:spPr>
      </p:pic>
      <p:pic>
        <p:nvPicPr>
          <p:cNvPr id="8" name="Picture 7"/>
          <p:cNvPicPr>
            <a:picLocks noChangeAspect="1"/>
          </p:cNvPicPr>
          <p:nvPr/>
        </p:nvPicPr>
        <p:blipFill rotWithShape="1">
          <a:blip r:embed="rId5"/>
          <a:srcRect l="27836" t="48050" r="-69154" b="31738"/>
          <a:stretch/>
        </p:blipFill>
        <p:spPr>
          <a:xfrm flipH="1">
            <a:off x="825500" y="3610752"/>
            <a:ext cx="8318500" cy="1189848"/>
          </a:xfrm>
          <a:prstGeom prst="rtTriangle">
            <a:avLst/>
          </a:prstGeom>
        </p:spPr>
      </p:pic>
      <p:pic>
        <p:nvPicPr>
          <p:cNvPr id="10" name="Picture 9"/>
          <p:cNvPicPr>
            <a:picLocks noChangeAspect="1"/>
          </p:cNvPicPr>
          <p:nvPr/>
        </p:nvPicPr>
        <p:blipFill rotWithShape="1">
          <a:blip r:embed="rId5"/>
          <a:srcRect l="43973" t="31029" r="30850" b="46807"/>
          <a:stretch/>
        </p:blipFill>
        <p:spPr>
          <a:xfrm>
            <a:off x="7245096" y="3098800"/>
            <a:ext cx="1009903" cy="889000"/>
          </a:xfrm>
          <a:prstGeom prst="ellipse">
            <a:avLst/>
          </a:prstGeom>
        </p:spPr>
      </p:pic>
      <p:pic>
        <p:nvPicPr>
          <p:cNvPr id="12" name="Picture 11"/>
          <p:cNvPicPr>
            <a:picLocks noChangeAspect="1"/>
          </p:cNvPicPr>
          <p:nvPr/>
        </p:nvPicPr>
        <p:blipFill>
          <a:blip r:embed="rId6"/>
          <a:stretch>
            <a:fillRect/>
          </a:stretch>
        </p:blipFill>
        <p:spPr>
          <a:xfrm>
            <a:off x="2921000" y="1905000"/>
            <a:ext cx="3657600" cy="3657600"/>
          </a:xfrm>
          <a:prstGeom prst="rect">
            <a:avLst/>
          </a:prstGeom>
        </p:spPr>
      </p:pic>
      <p:pic>
        <p:nvPicPr>
          <p:cNvPr id="102" name="Picture 101"/>
          <p:cNvPicPr>
            <a:picLocks noChangeAspect="1"/>
          </p:cNvPicPr>
          <p:nvPr/>
        </p:nvPicPr>
        <p:blipFill rotWithShape="1">
          <a:blip r:embed="rId5"/>
          <a:srcRect l="43973" t="31029" r="30850" b="46807"/>
          <a:stretch/>
        </p:blipFill>
        <p:spPr>
          <a:xfrm>
            <a:off x="7295896" y="2133600"/>
            <a:ext cx="1009903" cy="889000"/>
          </a:xfrm>
          <a:prstGeom prst="ellipse">
            <a:avLst/>
          </a:prstGeom>
        </p:spPr>
      </p:pic>
      <p:pic>
        <p:nvPicPr>
          <p:cNvPr id="13" name="Picture 12"/>
          <p:cNvPicPr>
            <a:picLocks noChangeAspect="1"/>
          </p:cNvPicPr>
          <p:nvPr/>
        </p:nvPicPr>
        <p:blipFill>
          <a:blip r:embed="rId7"/>
          <a:stretch>
            <a:fillRect/>
          </a:stretch>
        </p:blipFill>
        <p:spPr>
          <a:xfrm>
            <a:off x="6567888" y="2577553"/>
            <a:ext cx="1012024" cy="890093"/>
          </a:xfrm>
          <a:prstGeom prst="rect">
            <a:avLst/>
          </a:prstGeom>
        </p:spPr>
      </p:pic>
      <p:sp>
        <p:nvSpPr>
          <p:cNvPr id="14" name="TextBox 13"/>
          <p:cNvSpPr txBox="1"/>
          <p:nvPr/>
        </p:nvSpPr>
        <p:spPr>
          <a:xfrm>
            <a:off x="889000" y="5194300"/>
            <a:ext cx="2527300" cy="584775"/>
          </a:xfrm>
          <a:prstGeom prst="rect">
            <a:avLst/>
          </a:prstGeom>
          <a:noFill/>
        </p:spPr>
        <p:txBody>
          <a:bodyPr wrap="square" rtlCol="0">
            <a:spAutoFit/>
          </a:bodyPr>
          <a:lstStyle/>
          <a:p>
            <a:r>
              <a:rPr lang="en-US" sz="3200" dirty="0" smtClean="0"/>
              <a:t>Money In</a:t>
            </a:r>
            <a:endParaRPr lang="en-US" sz="3200" dirty="0"/>
          </a:p>
        </p:txBody>
      </p:sp>
      <p:sp>
        <p:nvSpPr>
          <p:cNvPr id="105" name="TextBox 104"/>
          <p:cNvSpPr txBox="1"/>
          <p:nvPr/>
        </p:nvSpPr>
        <p:spPr>
          <a:xfrm>
            <a:off x="3340100" y="5207000"/>
            <a:ext cx="3009900" cy="584775"/>
          </a:xfrm>
          <a:prstGeom prst="rect">
            <a:avLst/>
          </a:prstGeom>
          <a:noFill/>
        </p:spPr>
        <p:txBody>
          <a:bodyPr wrap="square" rtlCol="0">
            <a:spAutoFit/>
          </a:bodyPr>
          <a:lstStyle/>
          <a:p>
            <a:pPr algn="ctr"/>
            <a:r>
              <a:rPr lang="en-US" sz="3200" dirty="0" smtClean="0">
                <a:solidFill>
                  <a:schemeClr val="bg2"/>
                </a:solidFill>
              </a:rPr>
              <a:t>Invest</a:t>
            </a:r>
            <a:endParaRPr lang="en-US" sz="3200" dirty="0">
              <a:solidFill>
                <a:schemeClr val="bg2"/>
              </a:solidFill>
            </a:endParaRPr>
          </a:p>
        </p:txBody>
      </p:sp>
      <p:sp>
        <p:nvSpPr>
          <p:cNvPr id="106" name="TextBox 105"/>
          <p:cNvSpPr txBox="1"/>
          <p:nvPr/>
        </p:nvSpPr>
        <p:spPr>
          <a:xfrm>
            <a:off x="6452254" y="5194300"/>
            <a:ext cx="3009900" cy="584775"/>
          </a:xfrm>
          <a:prstGeom prst="rect">
            <a:avLst/>
          </a:prstGeom>
          <a:noFill/>
        </p:spPr>
        <p:txBody>
          <a:bodyPr wrap="square" rtlCol="0">
            <a:spAutoFit/>
          </a:bodyPr>
          <a:lstStyle/>
          <a:p>
            <a:r>
              <a:rPr lang="en-US" sz="3200" dirty="0" smtClean="0">
                <a:solidFill>
                  <a:schemeClr val="accent5">
                    <a:lumMod val="75000"/>
                  </a:schemeClr>
                </a:solidFill>
              </a:rPr>
              <a:t>Future Income</a:t>
            </a:r>
            <a:endParaRPr lang="en-US" sz="3200" dirty="0">
              <a:solidFill>
                <a:schemeClr val="accent5">
                  <a:lumMod val="75000"/>
                </a:schemeClr>
              </a:solidFill>
            </a:endParaRPr>
          </a:p>
        </p:txBody>
      </p:sp>
    </p:spTree>
    <p:extLst>
      <p:ext uri="{BB962C8B-B14F-4D97-AF65-F5344CB8AC3E}">
        <p14:creationId xmlns:p14="http://schemas.microsoft.com/office/powerpoint/2010/main" val="3959678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Services</a:t>
            </a:r>
            <a:endParaRPr lang="en-US" dirty="0"/>
          </a:p>
        </p:txBody>
      </p:sp>
      <p:sp>
        <p:nvSpPr>
          <p:cNvPr id="4" name="Slide Number Placeholder 3"/>
          <p:cNvSpPr>
            <a:spLocks noGrp="1"/>
          </p:cNvSpPr>
          <p:nvPr>
            <p:ph type="sldNum" sz="quarter" idx="4"/>
          </p:nvPr>
        </p:nvSpPr>
        <p:spPr/>
        <p:txBody>
          <a:bodyPr/>
          <a:lstStyle/>
          <a:p>
            <a:fld id="{FA141339-F60D-47BC-9C4F-61B9CE851629}" type="slidenum">
              <a:rPr lang="en-US" smtClean="0"/>
              <a:pPr/>
              <a:t>40</a:t>
            </a:fld>
            <a:endParaRPr lang="en-US" dirty="0"/>
          </a:p>
        </p:txBody>
      </p:sp>
      <p:pic>
        <p:nvPicPr>
          <p:cNvPr id="5" name="Picture 4">
            <a:extLst>
              <a:ext uri="{FF2B5EF4-FFF2-40B4-BE49-F238E27FC236}">
                <a16:creationId xmlns:a16="http://schemas.microsoft.com/office/drawing/2014/main" id="{82128B60-92EC-2A48-8DFA-3C746086125B}"/>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05246" y="1801283"/>
            <a:ext cx="5900058" cy="3957802"/>
          </a:xfrm>
          <a:prstGeom prst="rect">
            <a:avLst/>
          </a:prstGeom>
          <a:ln w="3175">
            <a:solidFill>
              <a:schemeClr val="bg1">
                <a:lumMod val="85000"/>
              </a:schemeClr>
            </a:solidFill>
          </a:ln>
          <a:effectLst>
            <a:outerShdw blurRad="190500" dist="88900" dir="2700000" algn="tl" rotWithShape="0">
              <a:prstClr val="black">
                <a:alpha val="25000"/>
              </a:prstClr>
            </a:outerShdw>
          </a:effectLst>
        </p:spPr>
      </p:pic>
      <p:grpSp>
        <p:nvGrpSpPr>
          <p:cNvPr id="6" name="Group 5">
            <a:extLst>
              <a:ext uri="{FF2B5EF4-FFF2-40B4-BE49-F238E27FC236}">
                <a16:creationId xmlns:a16="http://schemas.microsoft.com/office/drawing/2014/main" id="{EE78C7E2-2704-5E4C-9502-0CD1D284631E}"/>
              </a:ext>
            </a:extLst>
          </p:cNvPr>
          <p:cNvGrpSpPr/>
          <p:nvPr/>
        </p:nvGrpSpPr>
        <p:grpSpPr>
          <a:xfrm rot="596880">
            <a:off x="6294867" y="2153760"/>
            <a:ext cx="1841710" cy="3959384"/>
            <a:chOff x="6332080" y="3048568"/>
            <a:chExt cx="1484770" cy="3046375"/>
          </a:xfrm>
        </p:grpSpPr>
        <p:sp>
          <p:nvSpPr>
            <p:cNvPr id="7" name="Rounded Rectangle 6">
              <a:extLst>
                <a:ext uri="{FF2B5EF4-FFF2-40B4-BE49-F238E27FC236}">
                  <a16:creationId xmlns:a16="http://schemas.microsoft.com/office/drawing/2014/main" id="{25416620-F760-5742-BCC9-1F96C828371F}"/>
                </a:ext>
              </a:extLst>
            </p:cNvPr>
            <p:cNvSpPr/>
            <p:nvPr/>
          </p:nvSpPr>
          <p:spPr>
            <a:xfrm>
              <a:off x="6332080" y="3048568"/>
              <a:ext cx="1484770" cy="3046375"/>
            </a:xfrm>
            <a:prstGeom prst="roundRect">
              <a:avLst/>
            </a:prstGeom>
            <a:solidFill>
              <a:schemeClr val="tx1"/>
            </a:solidFill>
            <a:ln w="25400">
              <a:solidFill>
                <a:schemeClr val="tx2"/>
              </a:solidFill>
            </a:ln>
            <a:effectLst>
              <a:outerShdw blurRad="1905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313356-F329-7646-B55C-94CA46CA1B4E}"/>
                </a:ext>
              </a:extLst>
            </p:cNvPr>
            <p:cNvPicPr>
              <a:picLocks/>
            </p:cNvPicPr>
            <p:nvPr/>
          </p:nvPicPr>
          <p:blipFill>
            <a:blip r:embed="rId3" cstate="print">
              <a:extLst>
                <a:ext uri="{28A0092B-C50C-407E-A947-70E740481C1C}">
                  <a14:useLocalDpi xmlns:a14="http://schemas.microsoft.com/office/drawing/2010/main"/>
                </a:ext>
              </a:extLst>
            </a:blip>
            <a:srcRect/>
            <a:stretch/>
          </p:blipFill>
          <p:spPr>
            <a:xfrm>
              <a:off x="6388665" y="3085854"/>
              <a:ext cx="1371600" cy="2953512"/>
            </a:xfrm>
            <a:prstGeom prst="roundRect">
              <a:avLst>
                <a:gd name="adj" fmla="val 1506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9" name="TextBox 8"/>
          <p:cNvSpPr txBox="1"/>
          <p:nvPr/>
        </p:nvSpPr>
        <p:spPr>
          <a:xfrm>
            <a:off x="5172893" y="285516"/>
            <a:ext cx="4423300" cy="1138773"/>
          </a:xfrm>
          <a:prstGeom prst="rect">
            <a:avLst/>
          </a:prstGeom>
          <a:noFill/>
        </p:spPr>
        <p:txBody>
          <a:bodyPr wrap="square" rtlCol="0">
            <a:spAutoFit/>
          </a:bodyPr>
          <a:lstStyle/>
          <a:p>
            <a:pPr algn="ctr"/>
            <a:r>
              <a:rPr lang="en-US" sz="2800" dirty="0">
                <a:solidFill>
                  <a:schemeClr val="tx2"/>
                </a:solidFill>
              </a:rPr>
              <a:t>866.401.5272</a:t>
            </a:r>
          </a:p>
          <a:p>
            <a:pPr algn="ctr"/>
            <a:r>
              <a:rPr lang="en-US" sz="2000" b="0" dirty="0">
                <a:solidFill>
                  <a:schemeClr val="tx2"/>
                </a:solidFill>
              </a:rPr>
              <a:t>Monday – Friday</a:t>
            </a:r>
          </a:p>
          <a:p>
            <a:pPr algn="ctr"/>
            <a:r>
              <a:rPr lang="en-US" sz="2000" b="0" dirty="0">
                <a:solidFill>
                  <a:schemeClr val="tx2"/>
                </a:solidFill>
              </a:rPr>
              <a:t>8am-8pm ET</a:t>
            </a:r>
          </a:p>
        </p:txBody>
      </p:sp>
      <p:sp>
        <p:nvSpPr>
          <p:cNvPr id="10" name="Rectangle 9"/>
          <p:cNvSpPr/>
          <p:nvPr/>
        </p:nvSpPr>
        <p:spPr>
          <a:xfrm>
            <a:off x="6078583" y="278674"/>
            <a:ext cx="2638697" cy="117565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343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75097"/>
            <a:ext cx="6838953" cy="903513"/>
          </a:xfrm>
          <a:noFill/>
        </p:spPr>
        <p:txBody>
          <a:bodyPr/>
          <a:lstStyle/>
          <a:p>
            <a:r>
              <a:rPr lang="en-US" sz="4400" b="1" dirty="0" smtClean="0">
                <a:solidFill>
                  <a:srgbClr val="232D68"/>
                </a:solidFill>
              </a:rPr>
              <a:t>Action </a:t>
            </a:r>
            <a:r>
              <a:rPr lang="en-US" sz="4400" b="1" dirty="0">
                <a:solidFill>
                  <a:srgbClr val="232D68"/>
                </a:solidFill>
              </a:rPr>
              <a:t>Steps</a:t>
            </a:r>
          </a:p>
        </p:txBody>
      </p:sp>
      <p:sp>
        <p:nvSpPr>
          <p:cNvPr id="15" name="TextBox 14">
            <a:extLst>
              <a:ext uri="{FF2B5EF4-FFF2-40B4-BE49-F238E27FC236}">
                <a16:creationId xmlns:a16="http://schemas.microsoft.com/office/drawing/2014/main" id="{5BCBCEFB-6515-BD46-A10F-A934C208BF96}"/>
              </a:ext>
            </a:extLst>
          </p:cNvPr>
          <p:cNvSpPr txBox="1"/>
          <p:nvPr/>
        </p:nvSpPr>
        <p:spPr>
          <a:xfrm>
            <a:off x="450850" y="929683"/>
            <a:ext cx="8693150" cy="397032"/>
          </a:xfrm>
          <a:prstGeom prst="rect">
            <a:avLst/>
          </a:prstGeom>
          <a:noFill/>
        </p:spPr>
        <p:txBody>
          <a:bodyPr wrap="square" lIns="0" tIns="0" bIns="27432" rtlCol="0">
            <a:spAutoFit/>
          </a:bodyPr>
          <a:lstStyle/>
          <a:p>
            <a:r>
              <a:rPr lang="en-US" sz="2400" dirty="0" smtClean="0">
                <a:solidFill>
                  <a:srgbClr val="5EA845"/>
                </a:solidFill>
              </a:rPr>
              <a:t>Some key </a:t>
            </a:r>
            <a:r>
              <a:rPr lang="en-US" sz="2400" dirty="0" smtClean="0">
                <a:solidFill>
                  <a:srgbClr val="5EA845"/>
                </a:solidFill>
              </a:rPr>
              <a:t>takeaways</a:t>
            </a:r>
            <a:r>
              <a:rPr lang="en-US" sz="2400" dirty="0" smtClean="0">
                <a:solidFill>
                  <a:srgbClr val="5EA845"/>
                </a:solidFill>
              </a:rPr>
              <a:t>…</a:t>
            </a:r>
            <a:endParaRPr lang="en-US" sz="2400" dirty="0">
              <a:solidFill>
                <a:srgbClr val="5EA845"/>
              </a:solidFill>
            </a:endParaRPr>
          </a:p>
        </p:txBody>
      </p:sp>
      <p:sp>
        <p:nvSpPr>
          <p:cNvPr id="14" name="TextBox 13">
            <a:extLst>
              <a:ext uri="{FF2B5EF4-FFF2-40B4-BE49-F238E27FC236}">
                <a16:creationId xmlns:a16="http://schemas.microsoft.com/office/drawing/2014/main" id="{3680D5B8-9436-A44F-8FBA-61288B606B75}"/>
              </a:ext>
            </a:extLst>
          </p:cNvPr>
          <p:cNvSpPr txBox="1"/>
          <p:nvPr/>
        </p:nvSpPr>
        <p:spPr>
          <a:xfrm>
            <a:off x="246098" y="1716660"/>
            <a:ext cx="5198738" cy="4047262"/>
          </a:xfrm>
          <a:prstGeom prst="rect">
            <a:avLst/>
          </a:prstGeom>
          <a:noFill/>
        </p:spPr>
        <p:txBody>
          <a:bodyPr wrap="square" rtlCol="0">
            <a:spAutoFit/>
          </a:bodyPr>
          <a:lstStyle/>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Log in to your online account.</a:t>
            </a:r>
          </a:p>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Make sure beneficiaries are </a:t>
            </a:r>
            <a:br>
              <a:rPr lang="en-US" altLang="en-US" sz="2600" dirty="0">
                <a:solidFill>
                  <a:srgbClr val="232D68"/>
                </a:solidFill>
              </a:rPr>
            </a:br>
            <a:r>
              <a:rPr lang="en-US" altLang="en-US" sz="2600" dirty="0">
                <a:solidFill>
                  <a:srgbClr val="232D68"/>
                </a:solidFill>
              </a:rPr>
              <a:t>up-to-date.</a:t>
            </a:r>
          </a:p>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Ensure your investments reflect your risk tolerance.</a:t>
            </a:r>
          </a:p>
          <a:p>
            <a:pPr marL="344488" lvl="0" indent="-339725">
              <a:spcAft>
                <a:spcPts val="3000"/>
              </a:spcAft>
              <a:buClr>
                <a:srgbClr val="5EA845"/>
              </a:buClr>
              <a:buSzPct val="75000"/>
              <a:buFont typeface="Wingdings" pitchFamily="2" charset="2"/>
              <a:buChar char="ü"/>
            </a:pPr>
            <a:r>
              <a:rPr lang="en-US" altLang="en-US" sz="2600" dirty="0">
                <a:solidFill>
                  <a:srgbClr val="232D68"/>
                </a:solidFill>
              </a:rPr>
              <a:t>Consider a contribution increase or setting up automatic increases.</a:t>
            </a:r>
          </a:p>
        </p:txBody>
      </p:sp>
      <p:pic>
        <p:nvPicPr>
          <p:cNvPr id="6" name="Picture 5">
            <a:extLst>
              <a:ext uri="{FF2B5EF4-FFF2-40B4-BE49-F238E27FC236}">
                <a16:creationId xmlns:a16="http://schemas.microsoft.com/office/drawing/2014/main" id="{5F52877B-C25E-5F46-8EAD-6D4DD8AAD309}"/>
              </a:ext>
            </a:extLst>
          </p:cNvPr>
          <p:cNvPicPr>
            <a:picLocks noChangeAspect="1"/>
          </p:cNvPicPr>
          <p:nvPr/>
        </p:nvPicPr>
        <p:blipFill>
          <a:blip r:embed="rId3" cstate="print">
            <a:alphaModFix amt="60000"/>
            <a:extLst>
              <a:ext uri="{28A0092B-C50C-407E-A947-70E740481C1C}">
                <a14:useLocalDpi xmlns:a14="http://schemas.microsoft.com/office/drawing/2010/main"/>
              </a:ext>
            </a:extLst>
          </a:blip>
          <a:srcRect/>
          <a:stretch/>
        </p:blipFill>
        <p:spPr>
          <a:xfrm>
            <a:off x="5334003" y="2235781"/>
            <a:ext cx="3657600" cy="3409130"/>
          </a:xfrm>
          <a:prstGeom prst="ellipse">
            <a:avLst/>
          </a:prstGeom>
          <a:ln w="50800" cap="rnd">
            <a:noFill/>
          </a:ln>
          <a:effectLst>
            <a:softEdge rad="0"/>
          </a:effectLst>
          <a:scene3d>
            <a:camera prst="orthographicFront"/>
            <a:lightRig rig="contrasting" dir="t">
              <a:rot lat="0" lon="0" rev="3000000"/>
            </a:lightRig>
          </a:scene3d>
          <a:sp3d>
            <a:contourClr>
              <a:srgbClr val="333333"/>
            </a:contourClr>
          </a:sp3d>
        </p:spPr>
      </p:pic>
      <p:sp>
        <p:nvSpPr>
          <p:cNvPr id="4" name="Slide Number Placeholder 3"/>
          <p:cNvSpPr>
            <a:spLocks noGrp="1"/>
          </p:cNvSpPr>
          <p:nvPr>
            <p:ph type="sldNum" sz="quarter" idx="4"/>
          </p:nvPr>
        </p:nvSpPr>
        <p:spPr/>
        <p:txBody>
          <a:bodyPr/>
          <a:lstStyle/>
          <a:p>
            <a:fld id="{FA141339-F60D-47BC-9C4F-61B9CE851629}" type="slidenum">
              <a:rPr lang="en-US" smtClean="0"/>
              <a:pPr/>
              <a:t>41</a:t>
            </a:fld>
            <a:endParaRPr lang="en-US" dirty="0"/>
          </a:p>
        </p:txBody>
      </p:sp>
    </p:spTree>
    <p:extLst>
      <p:ext uri="{BB962C8B-B14F-4D97-AF65-F5344CB8AC3E}">
        <p14:creationId xmlns:p14="http://schemas.microsoft.com/office/powerpoint/2010/main" val="3223288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CA945B-CC91-C542-8ED0-56CE76329D3B}"/>
              </a:ext>
            </a:extLst>
          </p:cNvPr>
          <p:cNvSpPr txBox="1"/>
          <p:nvPr/>
        </p:nvSpPr>
        <p:spPr>
          <a:xfrm>
            <a:off x="0" y="3410339"/>
            <a:ext cx="9144000" cy="1046440"/>
          </a:xfrm>
          <a:prstGeom prst="rect">
            <a:avLst/>
          </a:prstGeom>
          <a:noFill/>
        </p:spPr>
        <p:txBody>
          <a:bodyPr wrap="square" tIns="182880" bIns="182880" rtlCol="0" anchor="ctr">
            <a:spAutoFit/>
          </a:bodyPr>
          <a:lstStyle/>
          <a:p>
            <a:pPr algn="ctr"/>
            <a:r>
              <a:rPr lang="en-US" altLang="en-US" sz="4400" dirty="0">
                <a:solidFill>
                  <a:schemeClr val="bg1"/>
                </a:solidFill>
                <a:uFill>
                  <a:solidFill>
                    <a:srgbClr val="6DA141"/>
                  </a:solidFill>
                </a:uFill>
              </a:rPr>
              <a:t>Questions?</a:t>
            </a:r>
          </a:p>
        </p:txBody>
      </p:sp>
      <p:sp>
        <p:nvSpPr>
          <p:cNvPr id="7" name="TextBox 6">
            <a:extLst>
              <a:ext uri="{FF2B5EF4-FFF2-40B4-BE49-F238E27FC236}">
                <a16:creationId xmlns:a16="http://schemas.microsoft.com/office/drawing/2014/main" id="{AF3419E8-0E67-D643-A65D-3E61E01FDD28}"/>
              </a:ext>
            </a:extLst>
          </p:cNvPr>
          <p:cNvSpPr txBox="1"/>
          <p:nvPr/>
        </p:nvSpPr>
        <p:spPr>
          <a:xfrm>
            <a:off x="0" y="4929612"/>
            <a:ext cx="9144000" cy="1538883"/>
          </a:xfrm>
          <a:prstGeom prst="rect">
            <a:avLst/>
          </a:prstGeom>
          <a:noFill/>
          <a:effectLst/>
        </p:spPr>
        <p:txBody>
          <a:bodyPr wrap="square" rtlCol="0">
            <a:spAutoFit/>
          </a:bodyPr>
          <a:lstStyle/>
          <a:p>
            <a:pPr algn="ctr">
              <a:spcAft>
                <a:spcPts val="600"/>
              </a:spcAft>
            </a:pPr>
            <a:r>
              <a:rPr lang="en-US" sz="2800" dirty="0">
                <a:solidFill>
                  <a:schemeClr val="tx2"/>
                </a:solidFill>
              </a:rPr>
              <a:t>866.401.5272</a:t>
            </a:r>
          </a:p>
          <a:p>
            <a:pPr algn="ctr">
              <a:spcAft>
                <a:spcPts val="600"/>
              </a:spcAft>
            </a:pPr>
            <a:r>
              <a:rPr lang="en-US" sz="2800" dirty="0" smtClean="0">
                <a:solidFill>
                  <a:schemeClr val="tx2"/>
                </a:solidFill>
              </a:rPr>
              <a:t>@</a:t>
            </a:r>
            <a:r>
              <a:rPr lang="en-US" sz="2800" dirty="0">
                <a:solidFill>
                  <a:schemeClr val="tx2"/>
                </a:solidFill>
              </a:rPr>
              <a:t>bpas.com</a:t>
            </a:r>
          </a:p>
          <a:p>
            <a:pPr algn="ctr">
              <a:spcAft>
                <a:spcPts val="600"/>
              </a:spcAft>
            </a:pPr>
            <a:r>
              <a:rPr lang="en-US" sz="2800" dirty="0">
                <a:solidFill>
                  <a:schemeClr val="tx2"/>
                </a:solidFill>
              </a:rPr>
              <a:t>u.bpas.com</a:t>
            </a:r>
          </a:p>
        </p:txBody>
      </p:sp>
    </p:spTree>
    <p:extLst>
      <p:ext uri="{BB962C8B-B14F-4D97-AF65-F5344CB8AC3E}">
        <p14:creationId xmlns:p14="http://schemas.microsoft.com/office/powerpoint/2010/main" val="209699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401(k) Contributions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4751069"/>
              </p:ext>
            </p:extLst>
          </p:nvPr>
        </p:nvGraphicFramePr>
        <p:xfrm>
          <a:off x="598822" y="1352683"/>
          <a:ext cx="7826721" cy="4799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4"/>
          </p:nvPr>
        </p:nvSpPr>
        <p:spPr/>
        <p:txBody>
          <a:bodyPr/>
          <a:lstStyle/>
          <a:p>
            <a:fld id="{FA141339-F60D-47BC-9C4F-61B9CE851629}" type="slidenum">
              <a:rPr lang="en-US" smtClean="0"/>
              <a:pPr/>
              <a:t>5</a:t>
            </a:fld>
            <a:endParaRPr lang="en-US" dirty="0"/>
          </a:p>
        </p:txBody>
      </p:sp>
      <p:pic>
        <p:nvPicPr>
          <p:cNvPr id="8" name="Picture 7"/>
          <p:cNvPicPr>
            <a:picLocks noChangeAspect="1"/>
          </p:cNvPicPr>
          <p:nvPr/>
        </p:nvPicPr>
        <p:blipFill>
          <a:blip r:embed="rId8"/>
          <a:stretch>
            <a:fillRect/>
          </a:stretch>
        </p:blipFill>
        <p:spPr>
          <a:xfrm>
            <a:off x="1208157" y="1727752"/>
            <a:ext cx="1346200" cy="1346200"/>
          </a:xfrm>
          <a:prstGeom prst="rect">
            <a:avLst/>
          </a:prstGeom>
        </p:spPr>
      </p:pic>
      <p:pic>
        <p:nvPicPr>
          <p:cNvPr id="4" name="Picture 3"/>
          <p:cNvPicPr>
            <a:picLocks noChangeAspect="1"/>
          </p:cNvPicPr>
          <p:nvPr/>
        </p:nvPicPr>
        <p:blipFill>
          <a:blip r:embed="rId9"/>
          <a:stretch>
            <a:fillRect/>
          </a:stretch>
        </p:blipFill>
        <p:spPr>
          <a:xfrm>
            <a:off x="1089990" y="3299791"/>
            <a:ext cx="1431235" cy="1431235"/>
          </a:xfrm>
          <a:prstGeom prst="rect">
            <a:avLst/>
          </a:prstGeom>
        </p:spPr>
      </p:pic>
      <p:pic>
        <p:nvPicPr>
          <p:cNvPr id="13" name="Picture 12"/>
          <p:cNvPicPr>
            <a:picLocks noChangeAspect="1"/>
          </p:cNvPicPr>
          <p:nvPr/>
        </p:nvPicPr>
        <p:blipFill>
          <a:blip r:embed="rId10"/>
          <a:stretch>
            <a:fillRect/>
          </a:stretch>
        </p:blipFill>
        <p:spPr>
          <a:xfrm>
            <a:off x="977348" y="4850294"/>
            <a:ext cx="1603513" cy="1603513"/>
          </a:xfrm>
          <a:prstGeom prst="rect">
            <a:avLst/>
          </a:prstGeom>
        </p:spPr>
      </p:pic>
    </p:spTree>
    <p:extLst>
      <p:ext uri="{BB962C8B-B14F-4D97-AF65-F5344CB8AC3E}">
        <p14:creationId xmlns:p14="http://schemas.microsoft.com/office/powerpoint/2010/main" val="2923557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pic>
        <p:nvPicPr>
          <p:cNvPr id="5" name="Content Placeholder 4"/>
          <p:cNvPicPr>
            <a:picLocks noGrp="1" noChangeAspect="1"/>
          </p:cNvPicPr>
          <p:nvPr>
            <p:ph idx="1"/>
          </p:nvPr>
        </p:nvPicPr>
        <p:blipFill rotWithShape="1">
          <a:blip r:embed="rId2"/>
          <a:srcRect l="20958" t="18121" r="19590" b="21339"/>
          <a:stretch/>
        </p:blipFill>
        <p:spPr>
          <a:xfrm>
            <a:off x="5033553" y="1323702"/>
            <a:ext cx="3805647" cy="3875315"/>
          </a:xfrm>
          <a:prstGeom prst="rect">
            <a:avLst/>
          </a:prstGeom>
        </p:spPr>
      </p:pic>
      <p:sp>
        <p:nvSpPr>
          <p:cNvPr id="4" name="Slide Number Placeholder 3"/>
          <p:cNvSpPr>
            <a:spLocks noGrp="1"/>
          </p:cNvSpPr>
          <p:nvPr>
            <p:ph type="sldNum" sz="quarter" idx="4"/>
          </p:nvPr>
        </p:nvSpPr>
        <p:spPr/>
        <p:txBody>
          <a:bodyPr/>
          <a:lstStyle/>
          <a:p>
            <a:fld id="{FA141339-F60D-47BC-9C4F-61B9CE851629}" type="slidenum">
              <a:rPr lang="en-US" smtClean="0"/>
              <a:pPr/>
              <a:t>6</a:t>
            </a:fld>
            <a:endParaRPr lang="en-US" dirty="0"/>
          </a:p>
        </p:txBody>
      </p:sp>
      <p:sp>
        <p:nvSpPr>
          <p:cNvPr id="6" name="TextBox 5"/>
          <p:cNvSpPr txBox="1"/>
          <p:nvPr/>
        </p:nvSpPr>
        <p:spPr>
          <a:xfrm>
            <a:off x="5799909" y="2325188"/>
            <a:ext cx="2151017" cy="830997"/>
          </a:xfrm>
          <a:prstGeom prst="rect">
            <a:avLst/>
          </a:prstGeom>
          <a:noFill/>
        </p:spPr>
        <p:txBody>
          <a:bodyPr wrap="square" rtlCol="0">
            <a:spAutoFit/>
          </a:bodyPr>
          <a:lstStyle/>
          <a:p>
            <a:pPr algn="ctr"/>
            <a:r>
              <a:rPr lang="en-US" sz="2400" dirty="0" smtClean="0"/>
              <a:t>Plan Code:</a:t>
            </a:r>
          </a:p>
          <a:p>
            <a:pPr algn="ctr"/>
            <a:endParaRPr lang="en-US" sz="2400" b="0" dirty="0"/>
          </a:p>
        </p:txBody>
      </p:sp>
      <p:graphicFrame>
        <p:nvGraphicFramePr>
          <p:cNvPr id="7" name="Diagram 6"/>
          <p:cNvGraphicFramePr/>
          <p:nvPr>
            <p:extLst/>
          </p:nvPr>
        </p:nvGraphicFramePr>
        <p:xfrm>
          <a:off x="519958" y="1452993"/>
          <a:ext cx="4217505" cy="453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586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8182" t="30682" r="31363" b="30000"/>
          <a:stretch/>
        </p:blipFill>
        <p:spPr>
          <a:xfrm rot="832822">
            <a:off x="4905376" y="1243598"/>
            <a:ext cx="3581400" cy="3480797"/>
          </a:xfrm>
          <a:prstGeom prst="rect">
            <a:avLst/>
          </a:prstGeom>
        </p:spPr>
      </p:pic>
      <p:sp>
        <p:nvSpPr>
          <p:cNvPr id="2" name="Title 1"/>
          <p:cNvSpPr>
            <a:spLocks noGrp="1"/>
          </p:cNvSpPr>
          <p:nvPr>
            <p:ph type="title"/>
          </p:nvPr>
        </p:nvSpPr>
        <p:spPr/>
        <p:txBody>
          <a:bodyPr/>
          <a:lstStyle/>
          <a:p>
            <a:r>
              <a:rPr lang="en-US" dirty="0"/>
              <a:t>Automatic Enrollment</a:t>
            </a:r>
          </a:p>
        </p:txBody>
      </p:sp>
      <p:sp>
        <p:nvSpPr>
          <p:cNvPr id="8" name="Slide Number Placeholder 7"/>
          <p:cNvSpPr>
            <a:spLocks noGrp="1"/>
          </p:cNvSpPr>
          <p:nvPr>
            <p:ph type="sldNum" sz="quarter" idx="4"/>
          </p:nvPr>
        </p:nvSpPr>
        <p:spPr/>
        <p:txBody>
          <a:bodyPr/>
          <a:lstStyle/>
          <a:p>
            <a:fld id="{FA141339-F60D-47BC-9C4F-61B9CE851629}" type="slidenum">
              <a:rPr lang="en-US" smtClean="0"/>
              <a:pPr/>
              <a:t>7</a:t>
            </a:fld>
            <a:endParaRPr lang="en-US" dirty="0"/>
          </a:p>
        </p:txBody>
      </p:sp>
      <p:pic>
        <p:nvPicPr>
          <p:cNvPr id="4" name="Picture 3"/>
          <p:cNvPicPr>
            <a:picLocks noChangeAspect="1"/>
          </p:cNvPicPr>
          <p:nvPr/>
        </p:nvPicPr>
        <p:blipFill rotWithShape="1">
          <a:blip r:embed="rId4"/>
          <a:srcRect l="30543" t="30016" r="27728" b="31200"/>
          <a:stretch/>
        </p:blipFill>
        <p:spPr>
          <a:xfrm>
            <a:off x="180974" y="1295400"/>
            <a:ext cx="3648075" cy="3390695"/>
          </a:xfrm>
          <a:prstGeom prst="rect">
            <a:avLst/>
          </a:prstGeom>
        </p:spPr>
      </p:pic>
      <p:sp>
        <p:nvSpPr>
          <p:cNvPr id="5" name="TextBox 4"/>
          <p:cNvSpPr txBox="1"/>
          <p:nvPr/>
        </p:nvSpPr>
        <p:spPr>
          <a:xfrm>
            <a:off x="1511576" y="2677766"/>
            <a:ext cx="1131283" cy="707886"/>
          </a:xfrm>
          <a:prstGeom prst="rect">
            <a:avLst/>
          </a:prstGeom>
          <a:noFill/>
        </p:spPr>
        <p:txBody>
          <a:bodyPr wrap="square" rtlCol="0">
            <a:spAutoFit/>
          </a:bodyPr>
          <a:lstStyle/>
          <a:p>
            <a:r>
              <a:rPr lang="en-US" sz="4000" dirty="0" smtClean="0"/>
              <a:t>3%</a:t>
            </a:r>
            <a:endParaRPr lang="en-US" sz="4000" dirty="0"/>
          </a:p>
        </p:txBody>
      </p:sp>
      <p:pic>
        <p:nvPicPr>
          <p:cNvPr id="9" name="Picture 8"/>
          <p:cNvPicPr>
            <a:picLocks noChangeAspect="1"/>
          </p:cNvPicPr>
          <p:nvPr/>
        </p:nvPicPr>
        <p:blipFill rotWithShape="1">
          <a:blip r:embed="rId5"/>
          <a:srcRect l="30053" t="30585" r="31250" b="30585"/>
          <a:stretch/>
        </p:blipFill>
        <p:spPr>
          <a:xfrm rot="605638">
            <a:off x="2694685" y="2899554"/>
            <a:ext cx="3333508" cy="3344963"/>
          </a:xfrm>
          <a:prstGeom prst="rect">
            <a:avLst/>
          </a:prstGeom>
        </p:spPr>
      </p:pic>
      <p:sp>
        <p:nvSpPr>
          <p:cNvPr id="10" name="TextBox 9"/>
          <p:cNvSpPr txBox="1"/>
          <p:nvPr/>
        </p:nvSpPr>
        <p:spPr>
          <a:xfrm>
            <a:off x="6210300" y="2400300"/>
            <a:ext cx="1247775" cy="1200329"/>
          </a:xfrm>
          <a:prstGeom prst="rect">
            <a:avLst/>
          </a:prstGeom>
          <a:noFill/>
        </p:spPr>
        <p:txBody>
          <a:bodyPr wrap="square" rtlCol="0">
            <a:spAutoFit/>
          </a:bodyPr>
          <a:lstStyle/>
          <a:p>
            <a:pPr algn="ctr"/>
            <a:r>
              <a:rPr lang="en-US" sz="2400" dirty="0" smtClean="0">
                <a:solidFill>
                  <a:schemeClr val="accent5">
                    <a:lumMod val="75000"/>
                  </a:schemeClr>
                </a:solidFill>
              </a:rPr>
              <a:t>Target Date Fund</a:t>
            </a:r>
            <a:endParaRPr lang="en-US" sz="2400" dirty="0">
              <a:solidFill>
                <a:schemeClr val="accent5">
                  <a:lumMod val="75000"/>
                </a:schemeClr>
              </a:solidFill>
            </a:endParaRPr>
          </a:p>
        </p:txBody>
      </p:sp>
      <p:sp>
        <p:nvSpPr>
          <p:cNvPr id="13" name="TextBox 12"/>
          <p:cNvSpPr txBox="1"/>
          <p:nvPr/>
        </p:nvSpPr>
        <p:spPr>
          <a:xfrm>
            <a:off x="3676649" y="3971925"/>
            <a:ext cx="1476375" cy="1015663"/>
          </a:xfrm>
          <a:prstGeom prst="rect">
            <a:avLst/>
          </a:prstGeom>
          <a:noFill/>
        </p:spPr>
        <p:txBody>
          <a:bodyPr wrap="square" rtlCol="0">
            <a:spAutoFit/>
          </a:bodyPr>
          <a:lstStyle/>
          <a:p>
            <a:pPr algn="ctr"/>
            <a:r>
              <a:rPr lang="en-US" sz="3600" dirty="0" smtClean="0">
                <a:solidFill>
                  <a:schemeClr val="bg2"/>
                </a:solidFill>
              </a:rPr>
              <a:t>3</a:t>
            </a:r>
            <a:r>
              <a:rPr lang="en-US" sz="2800" dirty="0" smtClean="0">
                <a:solidFill>
                  <a:schemeClr val="bg2"/>
                </a:solidFill>
              </a:rPr>
              <a:t> </a:t>
            </a:r>
            <a:r>
              <a:rPr lang="en-US" sz="2400" dirty="0" smtClean="0">
                <a:solidFill>
                  <a:schemeClr val="bg2"/>
                </a:solidFill>
              </a:rPr>
              <a:t>Months</a:t>
            </a:r>
            <a:endParaRPr lang="en-US" sz="2400" dirty="0">
              <a:solidFill>
                <a:schemeClr val="bg2"/>
              </a:solidFill>
            </a:endParaRPr>
          </a:p>
        </p:txBody>
      </p:sp>
    </p:spTree>
    <p:extLst>
      <p:ext uri="{BB962C8B-B14F-4D97-AF65-F5344CB8AC3E}">
        <p14:creationId xmlns:p14="http://schemas.microsoft.com/office/powerpoint/2010/main" val="360738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15" y="340626"/>
            <a:ext cx="8465769" cy="1143000"/>
          </a:xfrm>
        </p:spPr>
        <p:txBody>
          <a:bodyPr/>
          <a:lstStyle/>
          <a:p>
            <a:r>
              <a:rPr lang="en-US" dirty="0" smtClean="0"/>
              <a:t>How Much Should I Contribute?</a:t>
            </a:r>
            <a:r>
              <a:rPr lang="en-US" dirty="0"/>
              <a:t> </a:t>
            </a:r>
            <a:r>
              <a:rPr lang="en-US" sz="3600" dirty="0" smtClean="0">
                <a:solidFill>
                  <a:schemeClr val="bg2"/>
                </a:solidFill>
              </a:rPr>
              <a:t>50/30/20 Rule</a:t>
            </a:r>
            <a:endParaRPr lang="en-US" sz="3600" dirty="0">
              <a:solidFill>
                <a:schemeClr val="bg2"/>
              </a:solidFill>
            </a:endParaRPr>
          </a:p>
        </p:txBody>
      </p:sp>
      <p:sp>
        <p:nvSpPr>
          <p:cNvPr id="4" name="Slide Number Placeholder 3"/>
          <p:cNvSpPr>
            <a:spLocks noGrp="1"/>
          </p:cNvSpPr>
          <p:nvPr>
            <p:ph type="sldNum" sz="quarter" idx="4"/>
          </p:nvPr>
        </p:nvSpPr>
        <p:spPr/>
        <p:txBody>
          <a:bodyPr/>
          <a:lstStyle/>
          <a:p>
            <a:fld id="{FA141339-F60D-47BC-9C4F-61B9CE851629}" type="slidenum">
              <a:rPr lang="en-US" smtClean="0"/>
              <a:pPr/>
              <a:t>8</a:t>
            </a:fld>
            <a:endParaRPr lang="en-US" dirty="0"/>
          </a:p>
        </p:txBody>
      </p:sp>
      <p:sp>
        <p:nvSpPr>
          <p:cNvPr id="6" name="TextBox 5"/>
          <p:cNvSpPr txBox="1"/>
          <p:nvPr/>
        </p:nvSpPr>
        <p:spPr>
          <a:xfrm>
            <a:off x="433632" y="4609707"/>
            <a:ext cx="2300140" cy="584775"/>
          </a:xfrm>
          <a:prstGeom prst="rect">
            <a:avLst/>
          </a:prstGeom>
          <a:noFill/>
        </p:spPr>
        <p:txBody>
          <a:bodyPr wrap="square" rtlCol="0">
            <a:spAutoFit/>
          </a:bodyPr>
          <a:lstStyle/>
          <a:p>
            <a:r>
              <a:rPr lang="en-US" sz="3200" dirty="0" smtClean="0"/>
              <a:t>50% - Needs </a:t>
            </a:r>
            <a:endParaRPr lang="en-US" sz="3200" dirty="0"/>
          </a:p>
        </p:txBody>
      </p:sp>
      <p:pic>
        <p:nvPicPr>
          <p:cNvPr id="8" name="Picture 7"/>
          <p:cNvPicPr>
            <a:picLocks noChangeAspect="1"/>
          </p:cNvPicPr>
          <p:nvPr/>
        </p:nvPicPr>
        <p:blipFill>
          <a:blip r:embed="rId3"/>
          <a:stretch>
            <a:fillRect/>
          </a:stretch>
        </p:blipFill>
        <p:spPr>
          <a:xfrm>
            <a:off x="1311111" y="2033831"/>
            <a:ext cx="1516931" cy="1516931"/>
          </a:xfrm>
          <a:prstGeom prst="rect">
            <a:avLst/>
          </a:prstGeom>
        </p:spPr>
      </p:pic>
      <p:pic>
        <p:nvPicPr>
          <p:cNvPr id="9" name="Picture 8"/>
          <p:cNvPicPr>
            <a:picLocks noChangeAspect="1"/>
          </p:cNvPicPr>
          <p:nvPr/>
        </p:nvPicPr>
        <p:blipFill>
          <a:blip r:embed="rId4"/>
          <a:stretch>
            <a:fillRect/>
          </a:stretch>
        </p:blipFill>
        <p:spPr>
          <a:xfrm>
            <a:off x="-160256" y="1348032"/>
            <a:ext cx="2127315" cy="2127315"/>
          </a:xfrm>
          <a:prstGeom prst="rect">
            <a:avLst/>
          </a:prstGeom>
        </p:spPr>
      </p:pic>
      <p:pic>
        <p:nvPicPr>
          <p:cNvPr id="10" name="Picture 9"/>
          <p:cNvPicPr>
            <a:picLocks noChangeAspect="1"/>
          </p:cNvPicPr>
          <p:nvPr/>
        </p:nvPicPr>
        <p:blipFill>
          <a:blip r:embed="rId5"/>
          <a:stretch>
            <a:fillRect/>
          </a:stretch>
        </p:blipFill>
        <p:spPr>
          <a:xfrm>
            <a:off x="-75414" y="2780906"/>
            <a:ext cx="1853939" cy="1853939"/>
          </a:xfrm>
          <a:prstGeom prst="rect">
            <a:avLst/>
          </a:prstGeom>
        </p:spPr>
      </p:pic>
      <p:pic>
        <p:nvPicPr>
          <p:cNvPr id="11" name="Picture 10"/>
          <p:cNvPicPr>
            <a:picLocks noChangeAspect="1"/>
          </p:cNvPicPr>
          <p:nvPr/>
        </p:nvPicPr>
        <p:blipFill>
          <a:blip r:embed="rId6"/>
          <a:stretch>
            <a:fillRect/>
          </a:stretch>
        </p:blipFill>
        <p:spPr>
          <a:xfrm>
            <a:off x="990602" y="2922309"/>
            <a:ext cx="2259292" cy="2259292"/>
          </a:xfrm>
          <a:prstGeom prst="rect">
            <a:avLst/>
          </a:prstGeom>
        </p:spPr>
      </p:pic>
      <p:pic>
        <p:nvPicPr>
          <p:cNvPr id="12" name="Picture 11"/>
          <p:cNvPicPr>
            <a:picLocks noChangeAspect="1"/>
          </p:cNvPicPr>
          <p:nvPr/>
        </p:nvPicPr>
        <p:blipFill>
          <a:blip r:embed="rId7"/>
          <a:stretch>
            <a:fillRect/>
          </a:stretch>
        </p:blipFill>
        <p:spPr>
          <a:xfrm>
            <a:off x="4318264" y="1911285"/>
            <a:ext cx="2054257" cy="2054257"/>
          </a:xfrm>
          <a:prstGeom prst="rect">
            <a:avLst/>
          </a:prstGeom>
        </p:spPr>
      </p:pic>
      <p:pic>
        <p:nvPicPr>
          <p:cNvPr id="14" name="Picture 13"/>
          <p:cNvPicPr>
            <a:picLocks noChangeAspect="1"/>
          </p:cNvPicPr>
          <p:nvPr/>
        </p:nvPicPr>
        <p:blipFill>
          <a:blip r:embed="rId8"/>
          <a:stretch>
            <a:fillRect/>
          </a:stretch>
        </p:blipFill>
        <p:spPr>
          <a:xfrm>
            <a:off x="2838255" y="1091153"/>
            <a:ext cx="2535024" cy="2535024"/>
          </a:xfrm>
          <a:prstGeom prst="rect">
            <a:avLst/>
          </a:prstGeom>
        </p:spPr>
      </p:pic>
      <p:pic>
        <p:nvPicPr>
          <p:cNvPr id="16" name="Picture 15"/>
          <p:cNvPicPr>
            <a:picLocks noChangeAspect="1"/>
          </p:cNvPicPr>
          <p:nvPr/>
        </p:nvPicPr>
        <p:blipFill>
          <a:blip r:embed="rId9"/>
          <a:stretch>
            <a:fillRect/>
          </a:stretch>
        </p:blipFill>
        <p:spPr>
          <a:xfrm>
            <a:off x="3017363" y="2780905"/>
            <a:ext cx="2165023" cy="2165023"/>
          </a:xfrm>
          <a:prstGeom prst="rect">
            <a:avLst/>
          </a:prstGeom>
        </p:spPr>
      </p:pic>
      <p:sp>
        <p:nvSpPr>
          <p:cNvPr id="17" name="TextBox 16"/>
          <p:cNvSpPr txBox="1"/>
          <p:nvPr/>
        </p:nvSpPr>
        <p:spPr>
          <a:xfrm>
            <a:off x="3574329" y="4620705"/>
            <a:ext cx="2300140" cy="584775"/>
          </a:xfrm>
          <a:prstGeom prst="rect">
            <a:avLst/>
          </a:prstGeom>
          <a:noFill/>
        </p:spPr>
        <p:txBody>
          <a:bodyPr wrap="square" rtlCol="0">
            <a:spAutoFit/>
          </a:bodyPr>
          <a:lstStyle/>
          <a:p>
            <a:r>
              <a:rPr lang="en-US" sz="3200" dirty="0">
                <a:solidFill>
                  <a:schemeClr val="accent5">
                    <a:lumMod val="75000"/>
                  </a:schemeClr>
                </a:solidFill>
              </a:rPr>
              <a:t>3</a:t>
            </a:r>
            <a:r>
              <a:rPr lang="en-US" sz="3200" dirty="0" smtClean="0">
                <a:solidFill>
                  <a:schemeClr val="accent5">
                    <a:lumMod val="75000"/>
                  </a:schemeClr>
                </a:solidFill>
              </a:rPr>
              <a:t>0% - Wants </a:t>
            </a:r>
            <a:endParaRPr lang="en-US" sz="3200" dirty="0">
              <a:solidFill>
                <a:schemeClr val="accent5">
                  <a:lumMod val="75000"/>
                </a:schemeClr>
              </a:solidFill>
            </a:endParaRPr>
          </a:p>
        </p:txBody>
      </p:sp>
      <p:sp>
        <p:nvSpPr>
          <p:cNvPr id="18" name="TextBox 17"/>
          <p:cNvSpPr txBox="1"/>
          <p:nvPr/>
        </p:nvSpPr>
        <p:spPr>
          <a:xfrm>
            <a:off x="6381947" y="4641129"/>
            <a:ext cx="2482391" cy="584775"/>
          </a:xfrm>
          <a:prstGeom prst="rect">
            <a:avLst/>
          </a:prstGeom>
          <a:noFill/>
        </p:spPr>
        <p:txBody>
          <a:bodyPr wrap="square" rtlCol="0">
            <a:spAutoFit/>
          </a:bodyPr>
          <a:lstStyle/>
          <a:p>
            <a:r>
              <a:rPr lang="en-US" sz="3200" dirty="0" smtClean="0">
                <a:solidFill>
                  <a:schemeClr val="bg2"/>
                </a:solidFill>
              </a:rPr>
              <a:t>20% - Savings </a:t>
            </a:r>
            <a:endParaRPr lang="en-US" sz="3200" dirty="0">
              <a:solidFill>
                <a:schemeClr val="bg2"/>
              </a:solidFill>
            </a:endParaRPr>
          </a:p>
        </p:txBody>
      </p:sp>
      <p:pic>
        <p:nvPicPr>
          <p:cNvPr id="19" name="Picture 18"/>
          <p:cNvPicPr>
            <a:picLocks noChangeAspect="1"/>
          </p:cNvPicPr>
          <p:nvPr/>
        </p:nvPicPr>
        <p:blipFill>
          <a:blip r:embed="rId10"/>
          <a:stretch>
            <a:fillRect/>
          </a:stretch>
        </p:blipFill>
        <p:spPr>
          <a:xfrm>
            <a:off x="7088958" y="2758910"/>
            <a:ext cx="2196445" cy="2196445"/>
          </a:xfrm>
          <a:prstGeom prst="rect">
            <a:avLst/>
          </a:prstGeom>
        </p:spPr>
      </p:pic>
      <p:pic>
        <p:nvPicPr>
          <p:cNvPr id="20" name="Picture 19"/>
          <p:cNvPicPr>
            <a:picLocks noChangeAspect="1"/>
          </p:cNvPicPr>
          <p:nvPr/>
        </p:nvPicPr>
        <p:blipFill>
          <a:blip r:embed="rId11"/>
          <a:stretch>
            <a:fillRect/>
          </a:stretch>
        </p:blipFill>
        <p:spPr>
          <a:xfrm>
            <a:off x="5969522" y="2328421"/>
            <a:ext cx="1901073" cy="1901073"/>
          </a:xfrm>
          <a:prstGeom prst="rect">
            <a:avLst/>
          </a:prstGeom>
        </p:spPr>
      </p:pic>
      <p:pic>
        <p:nvPicPr>
          <p:cNvPr id="21" name="Picture 20"/>
          <p:cNvPicPr>
            <a:picLocks noChangeAspect="1"/>
          </p:cNvPicPr>
          <p:nvPr/>
        </p:nvPicPr>
        <p:blipFill>
          <a:blip r:embed="rId12"/>
          <a:stretch>
            <a:fillRect/>
          </a:stretch>
        </p:blipFill>
        <p:spPr>
          <a:xfrm>
            <a:off x="7224075" y="1291472"/>
            <a:ext cx="1919925" cy="1919925"/>
          </a:xfrm>
          <a:prstGeom prst="rect">
            <a:avLst/>
          </a:prstGeom>
        </p:spPr>
      </p:pic>
      <p:sp>
        <p:nvSpPr>
          <p:cNvPr id="22" name="TextBox 21"/>
          <p:cNvSpPr txBox="1"/>
          <p:nvPr/>
        </p:nvSpPr>
        <p:spPr>
          <a:xfrm>
            <a:off x="-150829" y="5486398"/>
            <a:ext cx="9521072" cy="769441"/>
          </a:xfrm>
          <a:prstGeom prst="rect">
            <a:avLst/>
          </a:prstGeom>
          <a:noFill/>
        </p:spPr>
        <p:txBody>
          <a:bodyPr wrap="square" rtlCol="0">
            <a:spAutoFit/>
          </a:bodyPr>
          <a:lstStyle/>
          <a:p>
            <a:pPr algn="ctr"/>
            <a:r>
              <a:rPr lang="en-US" sz="2200" b="0" dirty="0" smtClean="0">
                <a:solidFill>
                  <a:schemeClr val="bg2"/>
                </a:solidFill>
              </a:rPr>
              <a:t>Of the 20% total savings, retirement experts recommend</a:t>
            </a:r>
            <a:r>
              <a:rPr lang="en-US" sz="2200" dirty="0">
                <a:solidFill>
                  <a:schemeClr val="bg2"/>
                </a:solidFill>
              </a:rPr>
              <a:t> 10-15%</a:t>
            </a:r>
            <a:r>
              <a:rPr lang="en-US" sz="2200" b="0" dirty="0" smtClean="0">
                <a:solidFill>
                  <a:schemeClr val="bg2"/>
                </a:solidFill>
              </a:rPr>
              <a:t> towards retirement.</a:t>
            </a:r>
            <a:endParaRPr lang="en-US" sz="2200" b="0" dirty="0">
              <a:solidFill>
                <a:schemeClr val="bg2"/>
              </a:solidFill>
            </a:endParaRPr>
          </a:p>
        </p:txBody>
      </p:sp>
    </p:spTree>
    <p:extLst>
      <p:ext uri="{BB962C8B-B14F-4D97-AF65-F5344CB8AC3E}">
        <p14:creationId xmlns:p14="http://schemas.microsoft.com/office/powerpoint/2010/main" val="123025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Contribution </a:t>
            </a:r>
            <a:r>
              <a:rPr lang="en-US" dirty="0"/>
              <a:t>Amount</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44876294"/>
              </p:ext>
            </p:extLst>
          </p:nvPr>
        </p:nvGraphicFramePr>
        <p:xfrm>
          <a:off x="529422" y="1483186"/>
          <a:ext cx="8020688" cy="4012540"/>
        </p:xfrm>
        <a:graphic>
          <a:graphicData uri="http://schemas.openxmlformats.org/drawingml/2006/table">
            <a:tbl>
              <a:tblPr firstRow="1" bandRow="1">
                <a:tableStyleId>{5C22544A-7EE6-4342-B048-85BDC9FD1C3A}</a:tableStyleId>
              </a:tblPr>
              <a:tblGrid>
                <a:gridCol w="2005172">
                  <a:extLst>
                    <a:ext uri="{9D8B030D-6E8A-4147-A177-3AD203B41FA5}">
                      <a16:colId xmlns:a16="http://schemas.microsoft.com/office/drawing/2014/main" val="1046602818"/>
                    </a:ext>
                  </a:extLst>
                </a:gridCol>
                <a:gridCol w="2178809">
                  <a:extLst>
                    <a:ext uri="{9D8B030D-6E8A-4147-A177-3AD203B41FA5}">
                      <a16:colId xmlns:a16="http://schemas.microsoft.com/office/drawing/2014/main" val="2535078861"/>
                    </a:ext>
                  </a:extLst>
                </a:gridCol>
                <a:gridCol w="1923068">
                  <a:extLst>
                    <a:ext uri="{9D8B030D-6E8A-4147-A177-3AD203B41FA5}">
                      <a16:colId xmlns:a16="http://schemas.microsoft.com/office/drawing/2014/main" val="2837865537"/>
                    </a:ext>
                  </a:extLst>
                </a:gridCol>
                <a:gridCol w="1913639">
                  <a:extLst>
                    <a:ext uri="{9D8B030D-6E8A-4147-A177-3AD203B41FA5}">
                      <a16:colId xmlns:a16="http://schemas.microsoft.com/office/drawing/2014/main" val="3561322652"/>
                    </a:ext>
                  </a:extLst>
                </a:gridCol>
              </a:tblGrid>
              <a:tr h="568396">
                <a:tc>
                  <a:txBody>
                    <a:bodyPr/>
                    <a:lstStyle/>
                    <a:p>
                      <a:pPr algn="ctr"/>
                      <a:r>
                        <a:rPr lang="en-US" sz="2800" dirty="0">
                          <a:solidFill>
                            <a:schemeClr val="accent2">
                              <a:lumMod val="50000"/>
                            </a:schemeClr>
                          </a:solidFill>
                        </a:rPr>
                        <a:t>Salary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dirty="0" smtClean="0">
                          <a:solidFill>
                            <a:schemeClr val="bg1"/>
                          </a:solidFill>
                        </a:rPr>
                        <a:t>10%</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800" dirty="0" smtClean="0">
                          <a:solidFill>
                            <a:schemeClr val="bg1"/>
                          </a:solidFill>
                        </a:rPr>
                        <a:t>12%</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en-US" sz="2800" dirty="0" smtClean="0">
                          <a:solidFill>
                            <a:schemeClr val="bg1"/>
                          </a:solidFill>
                        </a:rPr>
                        <a:t>15%</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2168770497"/>
                  </a:ext>
                </a:extLst>
              </a:tr>
              <a:tr h="574024">
                <a:tc>
                  <a:txBody>
                    <a:bodyPr/>
                    <a:lstStyle/>
                    <a:p>
                      <a:pPr algn="ctr"/>
                      <a:r>
                        <a:rPr lang="en-US" sz="2000" b="1" dirty="0" smtClean="0">
                          <a:solidFill>
                            <a:schemeClr val="accent2">
                              <a:lumMod val="50000"/>
                            </a:schemeClr>
                          </a:solidFill>
                        </a:rPr>
                        <a:t>$30,000</a:t>
                      </a:r>
                      <a:endParaRPr lang="en-US" sz="2000" b="1" dirty="0">
                        <a:solidFill>
                          <a:schemeClr val="accent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$57</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$69</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$86</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28691524"/>
                  </a:ext>
                </a:extLst>
              </a:tr>
              <a:tr h="574024">
                <a:tc>
                  <a:txBody>
                    <a:bodyPr/>
                    <a:lstStyle/>
                    <a:p>
                      <a:pPr algn="ctr"/>
                      <a:r>
                        <a:rPr lang="en-US" sz="2000" b="1" dirty="0">
                          <a:solidFill>
                            <a:schemeClr val="accent2">
                              <a:lumMod val="50000"/>
                            </a:schemeClr>
                          </a:solidFill>
                        </a:rPr>
                        <a:t>$40,000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$76</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$92</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$115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45643369"/>
                  </a:ext>
                </a:extLst>
              </a:tr>
              <a:tr h="574024">
                <a:tc>
                  <a:txBody>
                    <a:bodyPr/>
                    <a:lstStyle/>
                    <a:p>
                      <a:pPr algn="ctr"/>
                      <a:r>
                        <a:rPr lang="en-US" sz="2000" b="1" dirty="0">
                          <a:solidFill>
                            <a:schemeClr val="accent2">
                              <a:lumMod val="50000"/>
                            </a:schemeClr>
                          </a:solidFill>
                        </a:rPr>
                        <a:t>$50,000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$96</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$115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$144</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079115437"/>
                  </a:ext>
                </a:extLst>
              </a:tr>
              <a:tr h="574024">
                <a:tc>
                  <a:txBody>
                    <a:bodyPr/>
                    <a:lstStyle/>
                    <a:p>
                      <a:pPr algn="ctr"/>
                      <a:r>
                        <a:rPr lang="en-US" sz="2000" b="1" dirty="0">
                          <a:solidFill>
                            <a:schemeClr val="accent2">
                              <a:lumMod val="50000"/>
                            </a:schemeClr>
                          </a:solidFill>
                        </a:rPr>
                        <a:t>$60,000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$115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$138</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$173</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376660150"/>
                  </a:ext>
                </a:extLst>
              </a:tr>
              <a:tr h="574024">
                <a:tc>
                  <a:txBody>
                    <a:bodyPr/>
                    <a:lstStyle/>
                    <a:p>
                      <a:pPr algn="ctr"/>
                      <a:r>
                        <a:rPr lang="en-US" sz="2000" b="1" dirty="0">
                          <a:solidFill>
                            <a:schemeClr val="accent2">
                              <a:lumMod val="50000"/>
                            </a:schemeClr>
                          </a:solidFill>
                        </a:rPr>
                        <a:t>$70,000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$134</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$161</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$201</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26764149"/>
                  </a:ext>
                </a:extLst>
              </a:tr>
              <a:tr h="574024">
                <a:tc>
                  <a:txBody>
                    <a:bodyPr/>
                    <a:lstStyle/>
                    <a:p>
                      <a:pPr algn="ctr"/>
                      <a:r>
                        <a:rPr lang="en-US" sz="2000" b="1" dirty="0" smtClean="0">
                          <a:solidFill>
                            <a:schemeClr val="accent2">
                              <a:lumMod val="50000"/>
                            </a:schemeClr>
                          </a:solidFill>
                        </a:rPr>
                        <a:t>$80,000</a:t>
                      </a:r>
                      <a:endParaRPr lang="en-US" sz="2000" b="1" dirty="0">
                        <a:solidFill>
                          <a:schemeClr val="accent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$153</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$185</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377" rtl="0" eaLnBrk="1" latinLnBrk="0" hangingPunct="1"/>
                      <a:r>
                        <a:rPr lang="en-US" sz="2400" b="0" kern="1200" dirty="0" smtClean="0">
                          <a:solidFill>
                            <a:schemeClr val="accent2">
                              <a:lumMod val="50000"/>
                            </a:schemeClr>
                          </a:solidFill>
                          <a:latin typeface="+mn-lt"/>
                          <a:ea typeface="+mn-ea"/>
                          <a:cs typeface="+mn-cs"/>
                        </a:rPr>
                        <a:t>$230</a:t>
                      </a:r>
                      <a:endParaRPr lang="en-US" sz="2400" b="0" kern="1200" dirty="0">
                        <a:solidFill>
                          <a:schemeClr val="accent2">
                            <a:lumMod val="50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623651477"/>
                  </a:ext>
                </a:extLst>
              </a:tr>
            </a:tbl>
          </a:graphicData>
        </a:graphic>
      </p:graphicFrame>
      <p:sp>
        <p:nvSpPr>
          <p:cNvPr id="6" name="TextBox 5"/>
          <p:cNvSpPr txBox="1"/>
          <p:nvPr/>
        </p:nvSpPr>
        <p:spPr>
          <a:xfrm>
            <a:off x="420395" y="5814736"/>
            <a:ext cx="8465769" cy="338554"/>
          </a:xfrm>
          <a:prstGeom prst="rect">
            <a:avLst/>
          </a:prstGeom>
          <a:noFill/>
        </p:spPr>
        <p:txBody>
          <a:bodyPr wrap="square" rtlCol="0">
            <a:spAutoFit/>
          </a:bodyPr>
          <a:lstStyle/>
          <a:p>
            <a:pPr algn="ctr"/>
            <a:r>
              <a:rPr lang="en-US" sz="1600" dirty="0" smtClean="0"/>
              <a:t>Weekly contribution Rounded to nearest dollar.</a:t>
            </a:r>
            <a:endParaRPr lang="en-US" sz="1600" dirty="0"/>
          </a:p>
        </p:txBody>
      </p:sp>
      <p:sp>
        <p:nvSpPr>
          <p:cNvPr id="3" name="Slide Number Placeholder 2"/>
          <p:cNvSpPr>
            <a:spLocks noGrp="1"/>
          </p:cNvSpPr>
          <p:nvPr>
            <p:ph type="sldNum" sz="quarter" idx="4"/>
          </p:nvPr>
        </p:nvSpPr>
        <p:spPr/>
        <p:txBody>
          <a:bodyPr/>
          <a:lstStyle/>
          <a:p>
            <a:fld id="{FA141339-F60D-47BC-9C4F-61B9CE851629}" type="slidenum">
              <a:rPr lang="en-US" smtClean="0"/>
              <a:pPr/>
              <a:t>9</a:t>
            </a:fld>
            <a:endParaRPr lang="en-US" dirty="0"/>
          </a:p>
        </p:txBody>
      </p:sp>
    </p:spTree>
    <p:extLst>
      <p:ext uri="{BB962C8B-B14F-4D97-AF65-F5344CB8AC3E}">
        <p14:creationId xmlns:p14="http://schemas.microsoft.com/office/powerpoint/2010/main" val="2905561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000000"/>
      </a:dk1>
      <a:lt1>
        <a:srgbClr val="FFFFFF"/>
      </a:lt1>
      <a:dk2>
        <a:srgbClr val="212C68"/>
      </a:dk2>
      <a:lt2>
        <a:srgbClr val="5EA745"/>
      </a:lt2>
      <a:accent1>
        <a:srgbClr val="CADCED"/>
      </a:accent1>
      <a:accent2>
        <a:srgbClr val="CADBB8"/>
      </a:accent2>
      <a:accent3>
        <a:srgbClr val="DBCBDC"/>
      </a:accent3>
      <a:accent4>
        <a:srgbClr val="E1B2C1"/>
      </a:accent4>
      <a:accent5>
        <a:srgbClr val="FFD1C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
      <a:dk1>
        <a:srgbClr val="000000"/>
      </a:dk1>
      <a:lt1>
        <a:srgbClr val="FFFFFF"/>
      </a:lt1>
      <a:dk2>
        <a:srgbClr val="212C68"/>
      </a:dk2>
      <a:lt2>
        <a:srgbClr val="FFFFFF"/>
      </a:lt2>
      <a:accent1>
        <a:srgbClr val="5EA745"/>
      </a:accent1>
      <a:accent2>
        <a:srgbClr val="6598CC"/>
      </a:accent2>
      <a:accent3>
        <a:srgbClr val="996698"/>
      </a:accent3>
      <a:accent4>
        <a:srgbClr val="990032"/>
      </a:accent4>
      <a:accent5>
        <a:srgbClr val="FF6532"/>
      </a:accent5>
      <a:accent6>
        <a:srgbClr val="FFCC3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Pages>2</Pages>
  <Words>3269</Words>
  <Application>Microsoft Office PowerPoint</Application>
  <PresentationFormat>On-screen Show (4:3)</PresentationFormat>
  <Paragraphs>429</Paragraphs>
  <Slides>42</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42</vt:i4>
      </vt:variant>
    </vt:vector>
  </HeadingPairs>
  <TitlesOfParts>
    <vt:vector size="49" baseType="lpstr">
      <vt:lpstr>Arial</vt:lpstr>
      <vt:lpstr>Calibri</vt:lpstr>
      <vt:lpstr>Times New Roman</vt:lpstr>
      <vt:lpstr>Wingdings</vt:lpstr>
      <vt:lpstr>Wingdings 2</vt:lpstr>
      <vt:lpstr>Custom Design</vt:lpstr>
      <vt:lpstr>1_Custom Design</vt:lpstr>
      <vt:lpstr>Blank Presentation Template</vt:lpstr>
      <vt:lpstr>What is your WHY?</vt:lpstr>
      <vt:lpstr>Purpose of a Retirement Account</vt:lpstr>
      <vt:lpstr>What is a 401(k) Plan?</vt:lpstr>
      <vt:lpstr>401(k) Contributions</vt:lpstr>
      <vt:lpstr>Getting Started</vt:lpstr>
      <vt:lpstr>Automatic Enrollment</vt:lpstr>
      <vt:lpstr>How Much Should I Contribute? 50/30/20 Rule</vt:lpstr>
      <vt:lpstr>Weekly Contribution Amount</vt:lpstr>
      <vt:lpstr>Compounding Growth   </vt:lpstr>
      <vt:lpstr>Compounding Growth </vt:lpstr>
      <vt:lpstr>Contribution Increases</vt:lpstr>
      <vt:lpstr>Pre-Tax Contributions</vt:lpstr>
      <vt:lpstr>Roth Contributions</vt:lpstr>
      <vt:lpstr>When Pre-Tax May Make Sense</vt:lpstr>
      <vt:lpstr>When Roth May Make Sense</vt:lpstr>
      <vt:lpstr>Employer Contributions</vt:lpstr>
      <vt:lpstr>Employer Contributions Vesting</vt:lpstr>
      <vt:lpstr>Employer Contributions Vesting</vt:lpstr>
      <vt:lpstr>Investing Terminology</vt:lpstr>
      <vt:lpstr>Retirement Investment Strategies</vt:lpstr>
      <vt:lpstr>Time Horizon</vt:lpstr>
      <vt:lpstr>Risk Tolerance</vt:lpstr>
      <vt:lpstr>Investment Categories</vt:lpstr>
      <vt:lpstr>Your Investment Menu</vt:lpstr>
      <vt:lpstr>Your Investment Menu</vt:lpstr>
      <vt:lpstr>Target Date Funds</vt:lpstr>
      <vt:lpstr>To vs. Through</vt:lpstr>
      <vt:lpstr>Target Date Funds</vt:lpstr>
      <vt:lpstr>Risk Managed Strategies</vt:lpstr>
      <vt:lpstr>Focus on the Long-Term Goals</vt:lpstr>
      <vt:lpstr>401(k) Plan Loan </vt:lpstr>
      <vt:lpstr>Post-Employment &amp; Distributions</vt:lpstr>
      <vt:lpstr>Do Politics Matter?</vt:lpstr>
      <vt:lpstr>Beneficiaries</vt:lpstr>
      <vt:lpstr>BPAS Participant Portal</vt:lpstr>
      <vt:lpstr>BPAS U Mobile App</vt:lpstr>
      <vt:lpstr>Mile Marker Tool</vt:lpstr>
      <vt:lpstr>BPAS University (u.bpas.com)</vt:lpstr>
      <vt:lpstr>Participant Services</vt:lpstr>
      <vt:lpstr>Action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2021-08-03T16:11:41Z</cp:lastPrinted>
  <dcterms:created xsi:type="dcterms:W3CDTF">2014-07-01T16:03:39Z</dcterms:created>
  <dcterms:modified xsi:type="dcterms:W3CDTF">2023-03-27T15:34:28Z</dcterms:modified>
  <cp:category/>
</cp:coreProperties>
</file>