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963" r:id="rId1"/>
    <p:sldMasterId id="2147484020" r:id="rId2"/>
  </p:sldMasterIdLst>
  <p:notesMasterIdLst>
    <p:notesMasterId r:id="rId45"/>
  </p:notesMasterIdLst>
  <p:handoutMasterIdLst>
    <p:handoutMasterId r:id="rId46"/>
  </p:handoutMasterIdLst>
  <p:sldIdLst>
    <p:sldId id="887" r:id="rId3"/>
    <p:sldId id="982" r:id="rId4"/>
    <p:sldId id="1000" r:id="rId5"/>
    <p:sldId id="946" r:id="rId6"/>
    <p:sldId id="954" r:id="rId7"/>
    <p:sldId id="1030" r:id="rId8"/>
    <p:sldId id="953" r:id="rId9"/>
    <p:sldId id="1002" r:id="rId10"/>
    <p:sldId id="943" r:id="rId11"/>
    <p:sldId id="1001" r:id="rId12"/>
    <p:sldId id="985" r:id="rId13"/>
    <p:sldId id="1017" r:id="rId14"/>
    <p:sldId id="1011" r:id="rId15"/>
    <p:sldId id="1005" r:id="rId16"/>
    <p:sldId id="1010" r:id="rId17"/>
    <p:sldId id="1009" r:id="rId18"/>
    <p:sldId id="1018" r:id="rId19"/>
    <p:sldId id="1015" r:id="rId20"/>
    <p:sldId id="1016" r:id="rId21"/>
    <p:sldId id="1024" r:id="rId22"/>
    <p:sldId id="978" r:id="rId23"/>
    <p:sldId id="1032" r:id="rId24"/>
    <p:sldId id="1035" r:id="rId25"/>
    <p:sldId id="939" r:id="rId26"/>
    <p:sldId id="933" r:id="rId27"/>
    <p:sldId id="932" r:id="rId28"/>
    <p:sldId id="935" r:id="rId29"/>
    <p:sldId id="1033" r:id="rId30"/>
    <p:sldId id="940" r:id="rId31"/>
    <p:sldId id="1037" r:id="rId32"/>
    <p:sldId id="1031" r:id="rId33"/>
    <p:sldId id="1026" r:id="rId34"/>
    <p:sldId id="1028" r:id="rId35"/>
    <p:sldId id="1036" r:id="rId36"/>
    <p:sldId id="1029" r:id="rId37"/>
    <p:sldId id="1019" r:id="rId38"/>
    <p:sldId id="1020" r:id="rId39"/>
    <p:sldId id="1021" r:id="rId40"/>
    <p:sldId id="1022" r:id="rId41"/>
    <p:sldId id="1023" r:id="rId42"/>
    <p:sldId id="849" r:id="rId43"/>
    <p:sldId id="810" r:id="rId44"/>
  </p:sldIdLst>
  <p:sldSz cx="9144000" cy="6858000" type="screen4x3"/>
  <p:notesSz cx="7315200" cy="9601200"/>
  <p:defaultTextStyle>
    <a:defPPr>
      <a:defRPr lang="en-US"/>
    </a:defPPr>
    <a:lvl1pPr algn="l" rtl="0" eaLnBrk="0" fontAlgn="base" hangingPunct="0">
      <a:spcBef>
        <a:spcPct val="0"/>
      </a:spcBef>
      <a:spcAft>
        <a:spcPct val="0"/>
      </a:spcAft>
      <a:defRPr b="1" kern="1200">
        <a:solidFill>
          <a:srgbClr val="081D58"/>
        </a:solidFill>
        <a:latin typeface="Calibri" pitchFamily="34" charset="0"/>
        <a:ea typeface="+mn-ea"/>
        <a:cs typeface="+mn-cs"/>
      </a:defRPr>
    </a:lvl1pPr>
    <a:lvl2pPr marL="457200" algn="l" rtl="0" eaLnBrk="0" fontAlgn="base" hangingPunct="0">
      <a:spcBef>
        <a:spcPct val="0"/>
      </a:spcBef>
      <a:spcAft>
        <a:spcPct val="0"/>
      </a:spcAft>
      <a:defRPr b="1" kern="1200">
        <a:solidFill>
          <a:srgbClr val="081D58"/>
        </a:solidFill>
        <a:latin typeface="Calibri" pitchFamily="34" charset="0"/>
        <a:ea typeface="+mn-ea"/>
        <a:cs typeface="+mn-cs"/>
      </a:defRPr>
    </a:lvl2pPr>
    <a:lvl3pPr marL="914400" algn="l" rtl="0" eaLnBrk="0" fontAlgn="base" hangingPunct="0">
      <a:spcBef>
        <a:spcPct val="0"/>
      </a:spcBef>
      <a:spcAft>
        <a:spcPct val="0"/>
      </a:spcAft>
      <a:defRPr b="1" kern="1200">
        <a:solidFill>
          <a:srgbClr val="081D58"/>
        </a:solidFill>
        <a:latin typeface="Calibri" pitchFamily="34" charset="0"/>
        <a:ea typeface="+mn-ea"/>
        <a:cs typeface="+mn-cs"/>
      </a:defRPr>
    </a:lvl3pPr>
    <a:lvl4pPr marL="1371600" algn="l" rtl="0" eaLnBrk="0" fontAlgn="base" hangingPunct="0">
      <a:spcBef>
        <a:spcPct val="0"/>
      </a:spcBef>
      <a:spcAft>
        <a:spcPct val="0"/>
      </a:spcAft>
      <a:defRPr b="1" kern="1200">
        <a:solidFill>
          <a:srgbClr val="081D58"/>
        </a:solidFill>
        <a:latin typeface="Calibri" pitchFamily="34" charset="0"/>
        <a:ea typeface="+mn-ea"/>
        <a:cs typeface="+mn-cs"/>
      </a:defRPr>
    </a:lvl4pPr>
    <a:lvl5pPr marL="1828800" algn="l" rtl="0" eaLnBrk="0" fontAlgn="base" hangingPunct="0">
      <a:spcBef>
        <a:spcPct val="0"/>
      </a:spcBef>
      <a:spcAft>
        <a:spcPct val="0"/>
      </a:spcAft>
      <a:defRPr b="1" kern="1200">
        <a:solidFill>
          <a:srgbClr val="081D58"/>
        </a:solidFill>
        <a:latin typeface="Calibri" pitchFamily="34" charset="0"/>
        <a:ea typeface="+mn-ea"/>
        <a:cs typeface="+mn-cs"/>
      </a:defRPr>
    </a:lvl5pPr>
    <a:lvl6pPr marL="2286000" algn="l" defTabSz="914400" rtl="0" eaLnBrk="1" latinLnBrk="0" hangingPunct="1">
      <a:defRPr b="1" kern="1200">
        <a:solidFill>
          <a:srgbClr val="081D58"/>
        </a:solidFill>
        <a:latin typeface="Calibri" pitchFamily="34" charset="0"/>
        <a:ea typeface="+mn-ea"/>
        <a:cs typeface="+mn-cs"/>
      </a:defRPr>
    </a:lvl6pPr>
    <a:lvl7pPr marL="2743200" algn="l" defTabSz="914400" rtl="0" eaLnBrk="1" latinLnBrk="0" hangingPunct="1">
      <a:defRPr b="1" kern="1200">
        <a:solidFill>
          <a:srgbClr val="081D58"/>
        </a:solidFill>
        <a:latin typeface="Calibri" pitchFamily="34" charset="0"/>
        <a:ea typeface="+mn-ea"/>
        <a:cs typeface="+mn-cs"/>
      </a:defRPr>
    </a:lvl7pPr>
    <a:lvl8pPr marL="3200400" algn="l" defTabSz="914400" rtl="0" eaLnBrk="1" latinLnBrk="0" hangingPunct="1">
      <a:defRPr b="1" kern="1200">
        <a:solidFill>
          <a:srgbClr val="081D58"/>
        </a:solidFill>
        <a:latin typeface="Calibri" pitchFamily="34" charset="0"/>
        <a:ea typeface="+mn-ea"/>
        <a:cs typeface="+mn-cs"/>
      </a:defRPr>
    </a:lvl8pPr>
    <a:lvl9pPr marL="3657600" algn="l" defTabSz="914400" rtl="0" eaLnBrk="1" latinLnBrk="0" hangingPunct="1">
      <a:defRPr b="1" kern="1200">
        <a:solidFill>
          <a:srgbClr val="081D58"/>
        </a:solidFill>
        <a:latin typeface="Calibri" pitchFamily="34" charset="0"/>
        <a:ea typeface="+mn-ea"/>
        <a:cs typeface="+mn-cs"/>
      </a:defRPr>
    </a:lvl9pPr>
  </p:defaultTextStyle>
  <p:extLst>
    <p:ext uri="{EFAFB233-063F-42B5-8137-9DF3F51BA10A}">
      <p15:sldGuideLst xmlns:p15="http://schemas.microsoft.com/office/powerpoint/2012/main">
        <p15:guide id="1" pos="1032" userDrawn="1">
          <p15:clr>
            <a:srgbClr val="A4A3A4"/>
          </p15:clr>
        </p15:guide>
        <p15:guide id="2" pos="1848" userDrawn="1">
          <p15:clr>
            <a:srgbClr val="A4A3A4"/>
          </p15:clr>
        </p15:guide>
        <p15:guide id="4" pos="1992" userDrawn="1">
          <p15:clr>
            <a:srgbClr val="A4A3A4"/>
          </p15:clr>
        </p15:guide>
        <p15:guide id="5" orient="horz" pos="3240" userDrawn="1">
          <p15:clr>
            <a:srgbClr val="A4A3A4"/>
          </p15:clr>
        </p15:guide>
        <p15:guide id="6" pos="888" userDrawn="1">
          <p15:clr>
            <a:srgbClr val="A4A3A4"/>
          </p15:clr>
        </p15:guide>
        <p15:guide id="7" orient="horz" pos="1080" userDrawn="1">
          <p15:clr>
            <a:srgbClr val="A4A3A4"/>
          </p15:clr>
        </p15:guide>
        <p15:guide id="8" pos="72" userDrawn="1">
          <p15:clr>
            <a:srgbClr val="A4A3A4"/>
          </p15:clr>
        </p15:guide>
        <p15:guide id="9" pos="2808" userDrawn="1">
          <p15:clr>
            <a:srgbClr val="A4A3A4"/>
          </p15:clr>
        </p15:guide>
        <p15:guide id="10" pos="2952" userDrawn="1">
          <p15:clr>
            <a:srgbClr val="A4A3A4"/>
          </p15:clr>
        </p15:guide>
        <p15:guide id="11" pos="3696" userDrawn="1">
          <p15:clr>
            <a:srgbClr val="A4A3A4"/>
          </p15:clr>
        </p15:guide>
        <p15:guide id="12" pos="3888" userDrawn="1">
          <p15:clr>
            <a:srgbClr val="A4A3A4"/>
          </p15:clr>
        </p15:guide>
        <p15:guide id="13" pos="4728" userDrawn="1">
          <p15:clr>
            <a:srgbClr val="A4A3A4"/>
          </p15:clr>
        </p15:guide>
        <p15:guide id="14" pos="5376" userDrawn="1">
          <p15:clr>
            <a:srgbClr val="A4A3A4"/>
          </p15:clr>
        </p15:guide>
        <p15:guide id="15" pos="5688" userDrawn="1">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2F"/>
    <a:srgbClr val="DAE7F2"/>
    <a:srgbClr val="8CB2D8"/>
    <a:srgbClr val="386EA4"/>
    <a:srgbClr val="AEC4D9"/>
    <a:srgbClr val="12B0FB"/>
    <a:srgbClr val="0048A9"/>
    <a:srgbClr val="A1A1A1"/>
    <a:srgbClr val="FFED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C3048-8F66-486F-A833-BB597DC01089}" v="3" dt="2023-04-04T14:29:09.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2383" autoAdjust="0"/>
  </p:normalViewPr>
  <p:slideViewPr>
    <p:cSldViewPr snapToGrid="0">
      <p:cViewPr varScale="1">
        <p:scale>
          <a:sx n="92" d="100"/>
          <a:sy n="92" d="100"/>
        </p:scale>
        <p:origin x="2592" y="96"/>
      </p:cViewPr>
      <p:guideLst>
        <p:guide pos="1032"/>
        <p:guide pos="1848"/>
        <p:guide pos="1992"/>
        <p:guide orient="horz" pos="3240"/>
        <p:guide pos="888"/>
        <p:guide orient="horz" pos="1080"/>
        <p:guide pos="72"/>
        <p:guide pos="2808"/>
        <p:guide pos="2952"/>
        <p:guide pos="3696"/>
        <p:guide pos="3888"/>
        <p:guide pos="4728"/>
        <p:guide pos="5376"/>
        <p:guide pos="568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0" d="100"/>
        <a:sy n="150" d="100"/>
      </p:scale>
      <p:origin x="0" y="-22531"/>
    </p:cViewPr>
  </p:sorterViewPr>
  <p:notesViewPr>
    <p:cSldViewPr snapToGrid="0">
      <p:cViewPr varScale="1">
        <p:scale>
          <a:sx n="78" d="100"/>
          <a:sy n="78" d="100"/>
        </p:scale>
        <p:origin x="2088"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8828620040584"/>
          <c:y val="2.047340412723639E-3"/>
          <c:w val="0.83071166676684494"/>
          <c:h val="0.81437208244430248"/>
        </c:manualLayout>
      </c:layout>
      <c:barChart>
        <c:barDir val="col"/>
        <c:grouping val="stack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chemeClr val="bg1"/>
              </a:solidFill>
              <a:ln w="57150">
                <a:solidFill>
                  <a:schemeClr val="tx2"/>
                </a:solidFill>
              </a:ln>
              <a:effectLst/>
            </c:spPr>
            <c:extLst>
              <c:ext xmlns:c16="http://schemas.microsoft.com/office/drawing/2014/chart" uri="{C3380CC4-5D6E-409C-BE32-E72D297353CC}">
                <c16:uniqueId val="{00000004-7CFE-4730-8042-7EA2912BB145}"/>
              </c:ext>
            </c:extLst>
          </c:dPt>
          <c:cat>
            <c:strRef>
              <c:f>Sheet1!$A$2</c:f>
              <c:strCache>
                <c:ptCount val="1"/>
                <c:pt idx="0">
                  <c:v>Category 1</c:v>
                </c:pt>
              </c:strCache>
            </c:strRef>
          </c:cat>
          <c:val>
            <c:numRef>
              <c:f>Sheet1!$B$2</c:f>
              <c:numCache>
                <c:formatCode>0%</c:formatCode>
                <c:ptCount val="1"/>
                <c:pt idx="0">
                  <c:v>0.4</c:v>
                </c:pt>
              </c:numCache>
            </c:numRef>
          </c:val>
          <c:extLst>
            <c:ext xmlns:c16="http://schemas.microsoft.com/office/drawing/2014/chart" uri="{C3380CC4-5D6E-409C-BE32-E72D297353CC}">
              <c16:uniqueId val="{00000000-7CFE-4730-8042-7EA2912BB145}"/>
            </c:ext>
          </c:extLst>
        </c:ser>
        <c:ser>
          <c:idx val="1"/>
          <c:order val="1"/>
          <c:tx>
            <c:strRef>
              <c:f>Sheet1!$C$1</c:f>
              <c:strCache>
                <c:ptCount val="1"/>
                <c:pt idx="0">
                  <c:v>Series 2</c:v>
                </c:pt>
              </c:strCache>
            </c:strRef>
          </c:tx>
          <c:spPr>
            <a:solidFill>
              <a:schemeClr val="bg1"/>
            </a:solidFill>
            <a:ln w="57150">
              <a:solidFill>
                <a:schemeClr val="accent3">
                  <a:lumMod val="50000"/>
                </a:schemeClr>
              </a:solidFill>
            </a:ln>
            <a:effectLst/>
          </c:spPr>
          <c:invertIfNegative val="0"/>
          <c:cat>
            <c:strRef>
              <c:f>Sheet1!$A$2</c:f>
              <c:strCache>
                <c:ptCount val="1"/>
                <c:pt idx="0">
                  <c:v>Category 1</c:v>
                </c:pt>
              </c:strCache>
            </c:strRef>
          </c:cat>
          <c:val>
            <c:numRef>
              <c:f>Sheet1!$C$2</c:f>
              <c:numCache>
                <c:formatCode>0%</c:formatCode>
                <c:ptCount val="1"/>
                <c:pt idx="0">
                  <c:v>0.3</c:v>
                </c:pt>
              </c:numCache>
            </c:numRef>
          </c:val>
          <c:extLst>
            <c:ext xmlns:c16="http://schemas.microsoft.com/office/drawing/2014/chart" uri="{C3380CC4-5D6E-409C-BE32-E72D297353CC}">
              <c16:uniqueId val="{00000001-7CFE-4730-8042-7EA2912BB145}"/>
            </c:ext>
          </c:extLst>
        </c:ser>
        <c:ser>
          <c:idx val="2"/>
          <c:order val="2"/>
          <c:tx>
            <c:strRef>
              <c:f>Sheet1!$D$1</c:f>
              <c:strCache>
                <c:ptCount val="1"/>
                <c:pt idx="0">
                  <c:v>Series 3</c:v>
                </c:pt>
              </c:strCache>
            </c:strRef>
          </c:tx>
          <c:spPr>
            <a:solidFill>
              <a:schemeClr val="accent6"/>
            </a:solidFill>
            <a:ln w="28575">
              <a:solidFill>
                <a:schemeClr val="accent3">
                  <a:lumMod val="25000"/>
                </a:schemeClr>
              </a:solidFill>
              <a:prstDash val="dash"/>
            </a:ln>
            <a:effectLst/>
          </c:spPr>
          <c:invertIfNegative val="0"/>
          <c:dPt>
            <c:idx val="0"/>
            <c:invertIfNegative val="0"/>
            <c:bubble3D val="0"/>
            <c:spPr>
              <a:solidFill>
                <a:schemeClr val="accent6"/>
              </a:solidFill>
              <a:ln w="57150">
                <a:solidFill>
                  <a:schemeClr val="accent5">
                    <a:lumMod val="75000"/>
                  </a:schemeClr>
                </a:solidFill>
                <a:prstDash val="dash"/>
              </a:ln>
              <a:effectLst/>
            </c:spPr>
            <c:extLst>
              <c:ext xmlns:c16="http://schemas.microsoft.com/office/drawing/2014/chart" uri="{C3380CC4-5D6E-409C-BE32-E72D297353CC}">
                <c16:uniqueId val="{00000005-7CFE-4730-8042-7EA2912BB145}"/>
              </c:ext>
            </c:extLst>
          </c:dPt>
          <c:cat>
            <c:strRef>
              <c:f>Sheet1!$A$2</c:f>
              <c:strCache>
                <c:ptCount val="1"/>
                <c:pt idx="0">
                  <c:v>Category 1</c:v>
                </c:pt>
              </c:strCache>
            </c:strRef>
          </c:cat>
          <c:val>
            <c:numRef>
              <c:f>Sheet1!$D$2</c:f>
              <c:numCache>
                <c:formatCode>0%</c:formatCode>
                <c:ptCount val="1"/>
                <c:pt idx="0">
                  <c:v>0.3</c:v>
                </c:pt>
              </c:numCache>
            </c:numRef>
          </c:val>
          <c:extLst>
            <c:ext xmlns:c16="http://schemas.microsoft.com/office/drawing/2014/chart" uri="{C3380CC4-5D6E-409C-BE32-E72D297353CC}">
              <c16:uniqueId val="{00000002-7CFE-4730-8042-7EA2912BB145}"/>
            </c:ext>
          </c:extLst>
        </c:ser>
        <c:dLbls>
          <c:showLegendKey val="0"/>
          <c:showVal val="0"/>
          <c:showCatName val="0"/>
          <c:showSerName val="0"/>
          <c:showPercent val="0"/>
          <c:showBubbleSize val="0"/>
        </c:dLbls>
        <c:gapWidth val="150"/>
        <c:overlap val="100"/>
        <c:axId val="565075088"/>
        <c:axId val="565075416"/>
      </c:barChart>
      <c:catAx>
        <c:axId val="565075088"/>
        <c:scaling>
          <c:orientation val="minMax"/>
        </c:scaling>
        <c:delete val="1"/>
        <c:axPos val="b"/>
        <c:numFmt formatCode="General" sourceLinked="1"/>
        <c:majorTickMark val="out"/>
        <c:minorTickMark val="none"/>
        <c:tickLblPos val="nextTo"/>
        <c:crossAx val="565075416"/>
        <c:crosses val="autoZero"/>
        <c:auto val="1"/>
        <c:lblAlgn val="ctr"/>
        <c:lblOffset val="100"/>
        <c:noMultiLvlLbl val="0"/>
      </c:catAx>
      <c:valAx>
        <c:axId val="565075416"/>
        <c:scaling>
          <c:orientation val="minMax"/>
          <c:max val="1"/>
        </c:scaling>
        <c:delete val="1"/>
        <c:axPos val="l"/>
        <c:numFmt formatCode="0%" sourceLinked="1"/>
        <c:majorTickMark val="out"/>
        <c:minorTickMark val="none"/>
        <c:tickLblPos val="nextTo"/>
        <c:crossAx val="56507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1217-4784-A7F6-BE0D7EDF6895}"/>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2-1217-4784-A7F6-BE0D7EDF6895}"/>
              </c:ext>
            </c:extLst>
          </c:dPt>
          <c:dPt>
            <c:idx val="2"/>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1217-4784-A7F6-BE0D7EDF6895}"/>
              </c:ext>
            </c:extLst>
          </c:dPt>
          <c:cat>
            <c:strRef>
              <c:f>Sheet1!$A$2:$A$4</c:f>
              <c:strCache>
                <c:ptCount val="3"/>
                <c:pt idx="0">
                  <c:v>1st Qtr</c:v>
                </c:pt>
                <c:pt idx="1">
                  <c:v>2nd Qtr</c:v>
                </c:pt>
                <c:pt idx="2">
                  <c:v>3rd Qtr</c:v>
                </c:pt>
              </c:strCache>
            </c:strRef>
          </c:cat>
          <c:val>
            <c:numRef>
              <c:f>Sheet1!$B$2:$B$4</c:f>
              <c:numCache>
                <c:formatCode>General</c:formatCode>
                <c:ptCount val="3"/>
                <c:pt idx="0">
                  <c:v>20</c:v>
                </c:pt>
                <c:pt idx="1">
                  <c:v>30</c:v>
                </c:pt>
                <c:pt idx="2">
                  <c:v>50</c:v>
                </c:pt>
              </c:numCache>
            </c:numRef>
          </c:val>
          <c:extLst>
            <c:ext xmlns:c16="http://schemas.microsoft.com/office/drawing/2014/chart" uri="{C3380CC4-5D6E-409C-BE32-E72D297353CC}">
              <c16:uniqueId val="{00000000-1217-4784-A7F6-BE0D7EDF689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5">
                <a:lumMod val="90000"/>
              </a:schemeClr>
            </a:solidFill>
            <a:ln>
              <a:solidFill>
                <a:srgbClr val="FF652F"/>
              </a:solidFill>
            </a:ln>
          </c:spPr>
          <c:dPt>
            <c:idx val="0"/>
            <c:bubble3D val="0"/>
            <c:spPr>
              <a:solidFill>
                <a:schemeClr val="accent5">
                  <a:lumMod val="90000"/>
                </a:schemeClr>
              </a:solidFill>
              <a:ln w="19050">
                <a:solidFill>
                  <a:srgbClr val="FF652F"/>
                </a:solidFill>
              </a:ln>
              <a:effectLst/>
            </c:spPr>
            <c:extLst>
              <c:ext xmlns:c16="http://schemas.microsoft.com/office/drawing/2014/chart" uri="{C3380CC4-5D6E-409C-BE32-E72D297353CC}">
                <c16:uniqueId val="{00000001-1367-4D14-A56B-AAA035CE6F2F}"/>
              </c:ext>
            </c:extLst>
          </c:dPt>
          <c:cat>
            <c:strRef>
              <c:f>Sheet1!$A$2</c:f>
              <c:strCache>
                <c:ptCount val="1"/>
                <c:pt idx="0">
                  <c:v>1st Qtr</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D37C-4AEF-A37C-7C2AC9CCD50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10"/>
          <c:dPt>
            <c:idx val="0"/>
            <c:bubble3D val="0"/>
            <c:spPr>
              <a:solidFill>
                <a:schemeClr val="accent2">
                  <a:lumMod val="20000"/>
                  <a:lumOff val="80000"/>
                </a:schemeClr>
              </a:solidFill>
              <a:ln w="19050">
                <a:solidFill>
                  <a:schemeClr val="bg2"/>
                </a:solidFill>
              </a:ln>
              <a:effectLst/>
            </c:spPr>
            <c:extLst>
              <c:ext xmlns:c16="http://schemas.microsoft.com/office/drawing/2014/chart" uri="{C3380CC4-5D6E-409C-BE32-E72D297353CC}">
                <c16:uniqueId val="{00000008-8B42-4F62-ACB3-0D7EEA233BAD}"/>
              </c:ext>
            </c:extLst>
          </c:dPt>
          <c:dPt>
            <c:idx val="1"/>
            <c:bubble3D val="0"/>
            <c:spPr>
              <a:solidFill>
                <a:schemeClr val="accent2"/>
              </a:solidFill>
              <a:ln w="19050">
                <a:solidFill>
                  <a:schemeClr val="accent2">
                    <a:lumMod val="75000"/>
                  </a:schemeClr>
                </a:solidFill>
              </a:ln>
              <a:effectLst/>
            </c:spPr>
            <c:extLst>
              <c:ext xmlns:c16="http://schemas.microsoft.com/office/drawing/2014/chart" uri="{C3380CC4-5D6E-409C-BE32-E72D297353CC}">
                <c16:uniqueId val="{00000007-8B42-4F62-ACB3-0D7EEA233BAD}"/>
              </c:ext>
            </c:extLst>
          </c:dPt>
          <c:dPt>
            <c:idx val="2"/>
            <c:bubble3D val="0"/>
            <c:spPr>
              <a:solidFill>
                <a:schemeClr val="accent1">
                  <a:lumMod val="75000"/>
                </a:schemeClr>
              </a:solidFill>
              <a:ln w="19050">
                <a:solidFill>
                  <a:schemeClr val="tx2"/>
                </a:solidFill>
              </a:ln>
              <a:effectLst/>
            </c:spPr>
            <c:extLst>
              <c:ext xmlns:c16="http://schemas.microsoft.com/office/drawing/2014/chart" uri="{C3380CC4-5D6E-409C-BE32-E72D297353CC}">
                <c16:uniqueId val="{0000000B-8B42-4F62-ACB3-0D7EEA233BAD}"/>
              </c:ext>
            </c:extLst>
          </c:dPt>
          <c:dPt>
            <c:idx val="3"/>
            <c:bubble3D val="0"/>
            <c:spPr>
              <a:solidFill>
                <a:schemeClr val="accent1">
                  <a:lumMod val="90000"/>
                </a:schemeClr>
              </a:solidFill>
              <a:ln w="19050">
                <a:solidFill>
                  <a:schemeClr val="tx2"/>
                </a:solidFill>
              </a:ln>
              <a:effectLst/>
            </c:spPr>
            <c:extLst>
              <c:ext xmlns:c16="http://schemas.microsoft.com/office/drawing/2014/chart" uri="{C3380CC4-5D6E-409C-BE32-E72D297353CC}">
                <c16:uniqueId val="{0000000A-8B42-4F62-ACB3-0D7EEA233BAD}"/>
              </c:ext>
            </c:extLst>
          </c:dPt>
          <c:dPt>
            <c:idx val="4"/>
            <c:bubble3D val="0"/>
            <c:spPr>
              <a:solidFill>
                <a:srgbClr val="DAE7F2"/>
              </a:solidFill>
              <a:ln w="19050">
                <a:solidFill>
                  <a:schemeClr val="tx2"/>
                </a:solidFill>
              </a:ln>
              <a:effectLst/>
            </c:spPr>
            <c:extLst>
              <c:ext xmlns:c16="http://schemas.microsoft.com/office/drawing/2014/chart" uri="{C3380CC4-5D6E-409C-BE32-E72D297353CC}">
                <c16:uniqueId val="{00000009-8B42-4F62-ACB3-0D7EEA233BAD}"/>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15</c:v>
                </c:pt>
                <c:pt idx="1">
                  <c:v>25</c:v>
                </c:pt>
                <c:pt idx="2">
                  <c:v>35</c:v>
                </c:pt>
                <c:pt idx="3">
                  <c:v>10</c:v>
                </c:pt>
                <c:pt idx="4">
                  <c:v>20</c:v>
                </c:pt>
              </c:numCache>
            </c:numRef>
          </c:val>
          <c:extLst>
            <c:ext xmlns:c16="http://schemas.microsoft.com/office/drawing/2014/chart" uri="{C3380CC4-5D6E-409C-BE32-E72D297353CC}">
              <c16:uniqueId val="{00000000-8B42-4F62-ACB3-0D7EEA233BA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Peor Año</c:v>
                </c:pt>
              </c:strCache>
            </c:strRef>
          </c:tx>
          <c:spPr>
            <a:solidFill>
              <a:schemeClr val="accent4">
                <a:lumMod val="60000"/>
                <a:lumOff val="40000"/>
              </a:schemeClr>
            </a:solidFill>
            <a:ln w="28575">
              <a:solidFill>
                <a:schemeClr val="accent4">
                  <a:lumMod val="50000"/>
                </a:schemeClr>
              </a:solidFill>
            </a:ln>
            <a:effectLst/>
          </c:spPr>
          <c:invertIfNegative val="0"/>
          <c:dLbls>
            <c:dLbl>
              <c:idx val="0"/>
              <c:layout>
                <c:manualLayout>
                  <c:x val="-4.1450243218731968E-2"/>
                  <c:y val="6.031855434922914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26-441E-B2A7-EF2BF5F038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Conservative</c:v>
                </c:pt>
                <c:pt idx="1">
                  <c:v>Moderately Conservative</c:v>
                </c:pt>
                <c:pt idx="2">
                  <c:v>Moderate </c:v>
                </c:pt>
                <c:pt idx="3">
                  <c:v>Moderately Aggressive</c:v>
                </c:pt>
                <c:pt idx="4">
                  <c:v>Aggressive</c:v>
                </c:pt>
              </c:strCache>
            </c:strRef>
          </c:cat>
          <c:val>
            <c:numRef>
              <c:f>Sheet1!$B$2:$B$6</c:f>
              <c:numCache>
                <c:formatCode>General</c:formatCode>
                <c:ptCount val="5"/>
                <c:pt idx="0">
                  <c:v>-1.0999999999999999E-2</c:v>
                </c:pt>
                <c:pt idx="1">
                  <c:v>-0.104</c:v>
                </c:pt>
                <c:pt idx="2">
                  <c:v>-0.17799999999999999</c:v>
                </c:pt>
                <c:pt idx="3">
                  <c:v>-0.26600000000000001</c:v>
                </c:pt>
                <c:pt idx="4">
                  <c:v>-0.42109999999999997</c:v>
                </c:pt>
              </c:numCache>
            </c:numRef>
          </c:val>
          <c:extLst>
            <c:ext xmlns:c16="http://schemas.microsoft.com/office/drawing/2014/chart" uri="{C3380CC4-5D6E-409C-BE32-E72D297353CC}">
              <c16:uniqueId val="{00000000-7026-441E-B2A7-EF2BF5F03871}"/>
            </c:ext>
          </c:extLst>
        </c:ser>
        <c:ser>
          <c:idx val="1"/>
          <c:order val="1"/>
          <c:tx>
            <c:strRef>
              <c:f>Sheet1!$C$1</c:f>
              <c:strCache>
                <c:ptCount val="1"/>
                <c:pt idx="0">
                  <c:v>Año Promedio</c:v>
                </c:pt>
              </c:strCache>
            </c:strRef>
          </c:tx>
          <c:spPr>
            <a:solidFill>
              <a:schemeClr val="accent1"/>
            </a:solidFill>
            <a:ln w="28575">
              <a:solidFill>
                <a:schemeClr val="tx2"/>
              </a:solidFill>
            </a:ln>
            <a:effectLst/>
          </c:spPr>
          <c:invertIfNegative val="0"/>
          <c:dLbls>
            <c:dLbl>
              <c:idx val="0"/>
              <c:layout>
                <c:manualLayout>
                  <c:x val="2.0270174329659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26-441E-B2A7-EF2BF5F03871}"/>
                </c:ext>
              </c:extLst>
            </c:dLbl>
            <c:dLbl>
              <c:idx val="1"/>
              <c:layout>
                <c:manualLayout>
                  <c:x val="8.725643773875285E-3"/>
                  <c:y val="-9.362671888934626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EE-4581-A406-5185F7BA4333}"/>
                </c:ext>
              </c:extLst>
            </c:dLbl>
            <c:dLbl>
              <c:idx val="2"/>
              <c:layout>
                <c:manualLayout>
                  <c:x val="4.362821886937535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EE-4581-A406-5185F7BA43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Conservative</c:v>
                </c:pt>
                <c:pt idx="1">
                  <c:v>Moderately Conservative</c:v>
                </c:pt>
                <c:pt idx="2">
                  <c:v>Moderate </c:v>
                </c:pt>
                <c:pt idx="3">
                  <c:v>Moderately Aggressive</c:v>
                </c:pt>
                <c:pt idx="4">
                  <c:v>Aggressive</c:v>
                </c:pt>
              </c:strCache>
            </c:strRef>
          </c:cat>
          <c:val>
            <c:numRef>
              <c:f>Sheet1!$C$2:$C$6</c:f>
              <c:numCache>
                <c:formatCode>General</c:formatCode>
                <c:ptCount val="5"/>
                <c:pt idx="0">
                  <c:v>2.1000000000000001E-2</c:v>
                </c:pt>
                <c:pt idx="1">
                  <c:v>3.7999999999999999E-2</c:v>
                </c:pt>
                <c:pt idx="2">
                  <c:v>4.9000000000000002E-2</c:v>
                </c:pt>
                <c:pt idx="3">
                  <c:v>6.0999999999999999E-2</c:v>
                </c:pt>
                <c:pt idx="4">
                  <c:v>7.5999999999999998E-2</c:v>
                </c:pt>
              </c:numCache>
            </c:numRef>
          </c:val>
          <c:extLst>
            <c:ext xmlns:c16="http://schemas.microsoft.com/office/drawing/2014/chart" uri="{C3380CC4-5D6E-409C-BE32-E72D297353CC}">
              <c16:uniqueId val="{00000001-7026-441E-B2A7-EF2BF5F03871}"/>
            </c:ext>
          </c:extLst>
        </c:ser>
        <c:ser>
          <c:idx val="2"/>
          <c:order val="2"/>
          <c:tx>
            <c:strRef>
              <c:f>Sheet1!$D$1</c:f>
              <c:strCache>
                <c:ptCount val="1"/>
                <c:pt idx="0">
                  <c:v>Mejor Año</c:v>
                </c:pt>
              </c:strCache>
            </c:strRef>
          </c:tx>
          <c:spPr>
            <a:solidFill>
              <a:schemeClr val="accent2">
                <a:lumMod val="60000"/>
                <a:lumOff val="40000"/>
              </a:schemeClr>
            </a:solidFill>
            <a:ln w="28575">
              <a:solidFill>
                <a:schemeClr val="accent2">
                  <a:lumMod val="75000"/>
                </a:schemeClr>
              </a:solidFill>
            </a:ln>
            <a:effectLst/>
          </c:spPr>
          <c:invertIfNegative val="0"/>
          <c:dLbls>
            <c:dLbl>
              <c:idx val="0"/>
              <c:layout>
                <c:manualLayout>
                  <c:x val="5.605493262245674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26-441E-B2A7-EF2BF5F038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Conservative</c:v>
                </c:pt>
                <c:pt idx="1">
                  <c:v>Moderately Conservative</c:v>
                </c:pt>
                <c:pt idx="2">
                  <c:v>Moderate </c:v>
                </c:pt>
                <c:pt idx="3">
                  <c:v>Moderately Aggressive</c:v>
                </c:pt>
                <c:pt idx="4">
                  <c:v>Aggressive</c:v>
                </c:pt>
              </c:strCache>
            </c:strRef>
          </c:cat>
          <c:val>
            <c:numRef>
              <c:f>Sheet1!$D$2:$D$6</c:f>
              <c:numCache>
                <c:formatCode>General</c:formatCode>
                <c:ptCount val="5"/>
                <c:pt idx="0">
                  <c:v>5.1999999999999998E-2</c:v>
                </c:pt>
                <c:pt idx="1">
                  <c:v>9.8000000000000004E-2</c:v>
                </c:pt>
                <c:pt idx="2">
                  <c:v>0.16200000000000001</c:v>
                </c:pt>
                <c:pt idx="3">
                  <c:v>0.21199999999999999</c:v>
                </c:pt>
                <c:pt idx="4">
                  <c:v>0.36099999999999999</c:v>
                </c:pt>
              </c:numCache>
            </c:numRef>
          </c:val>
          <c:extLst>
            <c:ext xmlns:c16="http://schemas.microsoft.com/office/drawing/2014/chart" uri="{C3380CC4-5D6E-409C-BE32-E72D297353CC}">
              <c16:uniqueId val="{00000002-7026-441E-B2A7-EF2BF5F03871}"/>
            </c:ext>
          </c:extLst>
        </c:ser>
        <c:dLbls>
          <c:dLblPos val="ctr"/>
          <c:showLegendKey val="0"/>
          <c:showVal val="1"/>
          <c:showCatName val="0"/>
          <c:showSerName val="0"/>
          <c:showPercent val="0"/>
          <c:showBubbleSize val="0"/>
        </c:dLbls>
        <c:gapWidth val="150"/>
        <c:overlap val="100"/>
        <c:axId val="389124632"/>
        <c:axId val="389122008"/>
      </c:barChart>
      <c:catAx>
        <c:axId val="389124632"/>
        <c:scaling>
          <c:orientation val="minMax"/>
        </c:scaling>
        <c:delete val="1"/>
        <c:axPos val="l"/>
        <c:numFmt formatCode="General" sourceLinked="1"/>
        <c:majorTickMark val="none"/>
        <c:minorTickMark val="none"/>
        <c:tickLblPos val="nextTo"/>
        <c:crossAx val="389122008"/>
        <c:crosses val="autoZero"/>
        <c:auto val="1"/>
        <c:lblAlgn val="ctr"/>
        <c:lblOffset val="100"/>
        <c:noMultiLvlLbl val="0"/>
      </c:catAx>
      <c:valAx>
        <c:axId val="389122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912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082867138682975E-2"/>
          <c:y val="3.4375000000000003E-2"/>
          <c:w val="0.98591713286131699"/>
          <c:h val="0.93125000000000002"/>
        </c:manualLayout>
      </c:layout>
      <c:scatterChart>
        <c:scatterStyle val="smoothMarker"/>
        <c:varyColors val="0"/>
        <c:ser>
          <c:idx val="0"/>
          <c:order val="0"/>
          <c:tx>
            <c:strRef>
              <c:f>Sheet1!$B$1</c:f>
              <c:strCache>
                <c:ptCount val="1"/>
                <c:pt idx="0">
                  <c:v>Y-Values</c:v>
                </c:pt>
              </c:strCache>
            </c:strRef>
          </c:tx>
          <c:spPr>
            <a:ln w="114300" cap="rnd" cmpd="sng">
              <a:gradFill flip="none" rotWithShape="1">
                <a:gsLst>
                  <a:gs pos="57000">
                    <a:srgbClr val="CADBB8"/>
                  </a:gs>
                  <a:gs pos="22000">
                    <a:srgbClr val="FF8181">
                      <a:alpha val="72157"/>
                    </a:srgbClr>
                  </a:gs>
                  <a:gs pos="100000">
                    <a:srgbClr val="5EA745"/>
                  </a:gs>
                  <a:gs pos="78000">
                    <a:srgbClr val="CADBB8">
                      <a:lumMod val="75000"/>
                    </a:srgbClr>
                  </a:gs>
                  <a:gs pos="40000">
                    <a:srgbClr val="E1B2C1">
                      <a:lumMod val="60000"/>
                      <a:lumOff val="40000"/>
                    </a:srgbClr>
                  </a:gs>
                  <a:gs pos="0">
                    <a:srgbClr val="FF2929"/>
                  </a:gs>
                </a:gsLst>
                <a:lin ang="16200000" scaled="1"/>
                <a:tileRect/>
              </a:gradFill>
              <a:round/>
            </a:ln>
            <a:effectLst/>
          </c:spPr>
          <c:marker>
            <c:symbol val="none"/>
          </c:marker>
          <c:xVal>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Sheet1!$B$2:$B$15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yVal>
          <c:smooth val="1"/>
          <c:extLst>
            <c:ext xmlns:c16="http://schemas.microsoft.com/office/drawing/2014/chart" uri="{C3380CC4-5D6E-409C-BE32-E72D297353CC}">
              <c16:uniqueId val="{00000000-ADFD-424F-946A-1E57B40BFC0B}"/>
            </c:ext>
          </c:extLst>
        </c:ser>
        <c:dLbls>
          <c:showLegendKey val="0"/>
          <c:showVal val="0"/>
          <c:showCatName val="0"/>
          <c:showSerName val="0"/>
          <c:showPercent val="0"/>
          <c:showBubbleSize val="0"/>
        </c:dLbls>
        <c:axId val="616399320"/>
        <c:axId val="728948288"/>
      </c:scatterChart>
      <c:valAx>
        <c:axId val="616399320"/>
        <c:scaling>
          <c:orientation val="minMax"/>
        </c:scaling>
        <c:delete val="1"/>
        <c:axPos val="b"/>
        <c:numFmt formatCode="General" sourceLinked="1"/>
        <c:majorTickMark val="none"/>
        <c:minorTickMark val="none"/>
        <c:tickLblPos val="nextTo"/>
        <c:crossAx val="728948288"/>
        <c:crosses val="autoZero"/>
        <c:crossBetween val="midCat"/>
      </c:valAx>
      <c:valAx>
        <c:axId val="728948288"/>
        <c:scaling>
          <c:orientation val="minMax"/>
        </c:scaling>
        <c:delete val="1"/>
        <c:axPos val="l"/>
        <c:numFmt formatCode="General" sourceLinked="1"/>
        <c:majorTickMark val="none"/>
        <c:minorTickMark val="none"/>
        <c:tickLblPos val="nextTo"/>
        <c:crossAx val="6163993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Domestic Stock Funds</c:v>
                </c:pt>
              </c:strCache>
            </c:strRef>
          </c:tx>
          <c:spPr>
            <a:solidFill>
              <a:schemeClr val="accent1">
                <a:lumMod val="50000"/>
              </a:schemeClr>
            </a:solidFill>
            <a:ln>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Sheet1!$B$3:$B$15</c:f>
              <c:numCache>
                <c:formatCode>General</c:formatCode>
                <c:ptCount val="13"/>
                <c:pt idx="0">
                  <c:v>54</c:v>
                </c:pt>
                <c:pt idx="1">
                  <c:v>52</c:v>
                </c:pt>
                <c:pt idx="2">
                  <c:v>53</c:v>
                </c:pt>
                <c:pt idx="3">
                  <c:v>51</c:v>
                </c:pt>
                <c:pt idx="4">
                  <c:v>46</c:v>
                </c:pt>
                <c:pt idx="5">
                  <c:v>42</c:v>
                </c:pt>
                <c:pt idx="6">
                  <c:v>38</c:v>
                </c:pt>
                <c:pt idx="7">
                  <c:v>32</c:v>
                </c:pt>
                <c:pt idx="8">
                  <c:v>25</c:v>
                </c:pt>
                <c:pt idx="9">
                  <c:v>17</c:v>
                </c:pt>
                <c:pt idx="10">
                  <c:v>17</c:v>
                </c:pt>
                <c:pt idx="11">
                  <c:v>17</c:v>
                </c:pt>
                <c:pt idx="12">
                  <c:v>17</c:v>
                </c:pt>
              </c:numCache>
            </c:numRef>
          </c:val>
          <c:extLst>
            <c:ext xmlns:c16="http://schemas.microsoft.com/office/drawing/2014/chart" uri="{C3380CC4-5D6E-409C-BE32-E72D297353CC}">
              <c16:uniqueId val="{00000000-A25F-4882-82D5-645AC4B224DF}"/>
            </c:ext>
          </c:extLst>
        </c:ser>
        <c:ser>
          <c:idx val="1"/>
          <c:order val="1"/>
          <c:tx>
            <c:strRef>
              <c:f>Sheet1!$C$1</c:f>
              <c:strCache>
                <c:ptCount val="1"/>
                <c:pt idx="0">
                  <c:v>Foreign Stock Funds</c:v>
                </c:pt>
              </c:strCache>
            </c:strRef>
          </c:tx>
          <c:spPr>
            <a:solidFill>
              <a:schemeClr val="accent1">
                <a:lumMod val="75000"/>
              </a:schemeClr>
            </a:solidFill>
            <a:ln>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Sheet1!$C$3:$C$15</c:f>
              <c:numCache>
                <c:formatCode>General</c:formatCode>
                <c:ptCount val="13"/>
                <c:pt idx="0">
                  <c:v>36</c:v>
                </c:pt>
                <c:pt idx="1">
                  <c:v>35</c:v>
                </c:pt>
                <c:pt idx="2">
                  <c:v>35</c:v>
                </c:pt>
                <c:pt idx="3">
                  <c:v>33</c:v>
                </c:pt>
                <c:pt idx="4">
                  <c:v>30</c:v>
                </c:pt>
                <c:pt idx="5">
                  <c:v>27</c:v>
                </c:pt>
                <c:pt idx="6">
                  <c:v>25</c:v>
                </c:pt>
                <c:pt idx="7">
                  <c:v>21</c:v>
                </c:pt>
                <c:pt idx="8">
                  <c:v>17</c:v>
                </c:pt>
                <c:pt idx="9">
                  <c:v>11</c:v>
                </c:pt>
                <c:pt idx="10">
                  <c:v>11</c:v>
                </c:pt>
                <c:pt idx="11">
                  <c:v>11</c:v>
                </c:pt>
                <c:pt idx="12">
                  <c:v>11</c:v>
                </c:pt>
              </c:numCache>
            </c:numRef>
          </c:val>
          <c:extLst>
            <c:ext xmlns:c16="http://schemas.microsoft.com/office/drawing/2014/chart" uri="{C3380CC4-5D6E-409C-BE32-E72D297353CC}">
              <c16:uniqueId val="{00000001-A25F-4882-82D5-645AC4B224DF}"/>
            </c:ext>
          </c:extLst>
        </c:ser>
        <c:ser>
          <c:idx val="2"/>
          <c:order val="2"/>
          <c:tx>
            <c:strRef>
              <c:f>Sheet1!$D$1</c:f>
              <c:strCache>
                <c:ptCount val="1"/>
                <c:pt idx="0">
                  <c:v>Domestic Bond Holdings</c:v>
                </c:pt>
              </c:strCache>
            </c:strRef>
          </c:tx>
          <c:spPr>
            <a:solidFill>
              <a:srgbClr val="BBD0A4"/>
            </a:solidFill>
            <a:ln w="25400">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Sheet1!$D$3:$D$15</c:f>
              <c:numCache>
                <c:formatCode>General</c:formatCode>
                <c:ptCount val="13"/>
                <c:pt idx="0">
                  <c:v>7</c:v>
                </c:pt>
                <c:pt idx="1">
                  <c:v>6</c:v>
                </c:pt>
                <c:pt idx="2">
                  <c:v>6</c:v>
                </c:pt>
                <c:pt idx="3">
                  <c:v>8</c:v>
                </c:pt>
                <c:pt idx="4">
                  <c:v>13</c:v>
                </c:pt>
                <c:pt idx="5">
                  <c:v>18</c:v>
                </c:pt>
                <c:pt idx="6">
                  <c:v>22</c:v>
                </c:pt>
                <c:pt idx="7">
                  <c:v>29</c:v>
                </c:pt>
                <c:pt idx="8">
                  <c:v>39</c:v>
                </c:pt>
                <c:pt idx="9">
                  <c:v>51</c:v>
                </c:pt>
                <c:pt idx="10">
                  <c:v>51</c:v>
                </c:pt>
                <c:pt idx="11">
                  <c:v>51</c:v>
                </c:pt>
                <c:pt idx="12">
                  <c:v>51</c:v>
                </c:pt>
              </c:numCache>
            </c:numRef>
          </c:val>
          <c:extLst>
            <c:ext xmlns:c16="http://schemas.microsoft.com/office/drawing/2014/chart" uri="{C3380CC4-5D6E-409C-BE32-E72D297353CC}">
              <c16:uniqueId val="{00000000-F438-4A8B-B38B-C902E5BD4EF1}"/>
            </c:ext>
          </c:extLst>
        </c:ser>
        <c:ser>
          <c:idx val="3"/>
          <c:order val="3"/>
          <c:tx>
            <c:strRef>
              <c:f>Sheet1!$E$1</c:f>
              <c:strCache>
                <c:ptCount val="1"/>
                <c:pt idx="0">
                  <c:v>Foreign Bond Holdings</c:v>
                </c:pt>
              </c:strCache>
            </c:strRef>
          </c:tx>
          <c:spPr>
            <a:solidFill>
              <a:schemeClr val="accent2">
                <a:lumMod val="75000"/>
              </a:schemeClr>
            </a:solidFill>
            <a:ln w="25400">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Sheet1!$E$3:$E$15</c:f>
              <c:numCache>
                <c:formatCode>General</c:formatCode>
                <c:ptCount val="13"/>
                <c:pt idx="0">
                  <c:v>3</c:v>
                </c:pt>
                <c:pt idx="1">
                  <c:v>3</c:v>
                </c:pt>
                <c:pt idx="2">
                  <c:v>3</c:v>
                </c:pt>
                <c:pt idx="3">
                  <c:v>4</c:v>
                </c:pt>
                <c:pt idx="4">
                  <c:v>7</c:v>
                </c:pt>
                <c:pt idx="5">
                  <c:v>9</c:v>
                </c:pt>
                <c:pt idx="6">
                  <c:v>12</c:v>
                </c:pt>
                <c:pt idx="7">
                  <c:v>14</c:v>
                </c:pt>
                <c:pt idx="8">
                  <c:v>15</c:v>
                </c:pt>
                <c:pt idx="9">
                  <c:v>18</c:v>
                </c:pt>
                <c:pt idx="10">
                  <c:v>18</c:v>
                </c:pt>
                <c:pt idx="11">
                  <c:v>18</c:v>
                </c:pt>
                <c:pt idx="12">
                  <c:v>18</c:v>
                </c:pt>
              </c:numCache>
            </c:numRef>
          </c:val>
          <c:extLst>
            <c:ext xmlns:c16="http://schemas.microsoft.com/office/drawing/2014/chart" uri="{C3380CC4-5D6E-409C-BE32-E72D297353CC}">
              <c16:uniqueId val="{00000003-F438-4A8B-B38B-C902E5BD4EF1}"/>
            </c:ext>
          </c:extLst>
        </c:ser>
        <c:ser>
          <c:idx val="4"/>
          <c:order val="4"/>
          <c:tx>
            <c:strRef>
              <c:f>Sheet1!$F$1</c:f>
              <c:strCache>
                <c:ptCount val="1"/>
                <c:pt idx="0">
                  <c:v>Cash Holdings</c:v>
                </c:pt>
              </c:strCache>
            </c:strRef>
          </c:tx>
          <c:spPr>
            <a:solidFill>
              <a:schemeClr val="accent2">
                <a:lumMod val="50000"/>
              </a:schemeClr>
            </a:solidFill>
            <a:ln w="25400">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Sheet1!$F$3:$F$15</c:f>
              <c:numCache>
                <c:formatCode>General</c:formatCode>
                <c:ptCount val="13"/>
                <c:pt idx="0">
                  <c:v>2</c:v>
                </c:pt>
                <c:pt idx="1">
                  <c:v>2</c:v>
                </c:pt>
                <c:pt idx="2">
                  <c:v>3</c:v>
                </c:pt>
                <c:pt idx="3">
                  <c:v>3</c:v>
                </c:pt>
                <c:pt idx="4">
                  <c:v>3</c:v>
                </c:pt>
                <c:pt idx="5">
                  <c:v>4</c:v>
                </c:pt>
                <c:pt idx="6">
                  <c:v>4</c:v>
                </c:pt>
                <c:pt idx="7">
                  <c:v>4</c:v>
                </c:pt>
                <c:pt idx="8">
                  <c:v>5</c:v>
                </c:pt>
                <c:pt idx="9">
                  <c:v>5</c:v>
                </c:pt>
                <c:pt idx="10">
                  <c:v>5</c:v>
                </c:pt>
                <c:pt idx="11">
                  <c:v>5</c:v>
                </c:pt>
                <c:pt idx="12">
                  <c:v>5</c:v>
                </c:pt>
              </c:numCache>
            </c:numRef>
          </c:val>
          <c:extLst>
            <c:ext xmlns:c16="http://schemas.microsoft.com/office/drawing/2014/chart" uri="{C3380CC4-5D6E-409C-BE32-E72D297353CC}">
              <c16:uniqueId val="{00000004-F438-4A8B-B38B-C902E5BD4EF1}"/>
            </c:ext>
          </c:extLst>
        </c:ser>
        <c:dLbls>
          <c:showLegendKey val="0"/>
          <c:showVal val="0"/>
          <c:showCatName val="0"/>
          <c:showSerName val="0"/>
          <c:showPercent val="0"/>
          <c:showBubbleSize val="0"/>
        </c:dLbls>
        <c:axId val="1190229216"/>
        <c:axId val="1190238728"/>
      </c:areaChart>
      <c:catAx>
        <c:axId val="11902292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190238728"/>
        <c:crosses val="autoZero"/>
        <c:auto val="1"/>
        <c:lblAlgn val="ctr"/>
        <c:lblOffset val="100"/>
        <c:noMultiLvlLbl val="0"/>
      </c:catAx>
      <c:valAx>
        <c:axId val="119023872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190229216"/>
        <c:crosses val="autoZero"/>
        <c:crossBetween val="midCat"/>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6.6836630417446877E-2"/>
          <c:y val="0.92364571390503603"/>
          <c:w val="0.90000000000000013"/>
          <c:h val="5.13230019171598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noFill/>
    <a:ln w="9525" cap="flat" cmpd="sng" algn="ctr">
      <a:noFill/>
      <a:round/>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Tu Aportaciones</c:v>
                </c:pt>
              </c:strCache>
            </c:strRef>
          </c:tx>
          <c:spPr>
            <a:solidFill>
              <a:schemeClr val="accent1">
                <a:lumMod val="75000"/>
              </a:schemeClr>
            </a:solidFill>
            <a:ln>
              <a:noFill/>
            </a:ln>
            <a:effectLst/>
          </c:spPr>
          <c:invertIfNegative val="0"/>
          <c:cat>
            <c:numRef>
              <c:f>Sheet1!$A$2:$A$41</c:f>
              <c:numCache>
                <c:formatCode>General</c:formatCode>
                <c:ptCount val="40"/>
                <c:pt idx="0">
                  <c:v>25</c:v>
                </c:pt>
                <c:pt idx="5">
                  <c:v>30</c:v>
                </c:pt>
                <c:pt idx="10">
                  <c:v>35</c:v>
                </c:pt>
                <c:pt idx="15">
                  <c:v>40</c:v>
                </c:pt>
                <c:pt idx="20">
                  <c:v>45</c:v>
                </c:pt>
                <c:pt idx="25">
                  <c:v>50</c:v>
                </c:pt>
                <c:pt idx="30">
                  <c:v>55</c:v>
                </c:pt>
                <c:pt idx="35">
                  <c:v>60</c:v>
                </c:pt>
                <c:pt idx="39">
                  <c:v>64</c:v>
                </c:pt>
              </c:numCache>
            </c:numRef>
          </c:cat>
          <c:val>
            <c:numRef>
              <c:f>Sheet1!$B$2:$B$41</c:f>
              <c:numCache>
                <c:formatCode>General</c:formatCode>
                <c:ptCount val="40"/>
                <c:pt idx="0">
                  <c:v>3000</c:v>
                </c:pt>
                <c:pt idx="1">
                  <c:v>6000</c:v>
                </c:pt>
                <c:pt idx="2">
                  <c:v>9000</c:v>
                </c:pt>
                <c:pt idx="3">
                  <c:v>12000</c:v>
                </c:pt>
                <c:pt idx="4">
                  <c:v>15000</c:v>
                </c:pt>
                <c:pt idx="5">
                  <c:v>18000</c:v>
                </c:pt>
                <c:pt idx="6">
                  <c:v>21000</c:v>
                </c:pt>
                <c:pt idx="7">
                  <c:v>24000</c:v>
                </c:pt>
                <c:pt idx="8">
                  <c:v>27000</c:v>
                </c:pt>
                <c:pt idx="9">
                  <c:v>30000</c:v>
                </c:pt>
                <c:pt idx="10">
                  <c:v>33000</c:v>
                </c:pt>
                <c:pt idx="11">
                  <c:v>36000</c:v>
                </c:pt>
                <c:pt idx="12">
                  <c:v>39000</c:v>
                </c:pt>
                <c:pt idx="13">
                  <c:v>42000</c:v>
                </c:pt>
                <c:pt idx="14">
                  <c:v>45000</c:v>
                </c:pt>
                <c:pt idx="15">
                  <c:v>48000</c:v>
                </c:pt>
                <c:pt idx="16">
                  <c:v>51000</c:v>
                </c:pt>
                <c:pt idx="17">
                  <c:v>54000</c:v>
                </c:pt>
                <c:pt idx="18">
                  <c:v>57000</c:v>
                </c:pt>
                <c:pt idx="19">
                  <c:v>60000</c:v>
                </c:pt>
                <c:pt idx="20">
                  <c:v>63000</c:v>
                </c:pt>
                <c:pt idx="21">
                  <c:v>66000</c:v>
                </c:pt>
                <c:pt idx="22">
                  <c:v>69000</c:v>
                </c:pt>
                <c:pt idx="23">
                  <c:v>72000</c:v>
                </c:pt>
                <c:pt idx="24">
                  <c:v>75000</c:v>
                </c:pt>
                <c:pt idx="25">
                  <c:v>78000</c:v>
                </c:pt>
                <c:pt idx="26">
                  <c:v>81000</c:v>
                </c:pt>
                <c:pt idx="27">
                  <c:v>84000</c:v>
                </c:pt>
                <c:pt idx="28">
                  <c:v>87000</c:v>
                </c:pt>
                <c:pt idx="29">
                  <c:v>90000</c:v>
                </c:pt>
                <c:pt idx="30">
                  <c:v>93000</c:v>
                </c:pt>
                <c:pt idx="31">
                  <c:v>96000</c:v>
                </c:pt>
                <c:pt idx="32">
                  <c:v>99000</c:v>
                </c:pt>
                <c:pt idx="33">
                  <c:v>102000</c:v>
                </c:pt>
                <c:pt idx="34">
                  <c:v>105000</c:v>
                </c:pt>
                <c:pt idx="35">
                  <c:v>108000</c:v>
                </c:pt>
                <c:pt idx="36">
                  <c:v>111000</c:v>
                </c:pt>
                <c:pt idx="37">
                  <c:v>114000</c:v>
                </c:pt>
                <c:pt idx="38">
                  <c:v>117000</c:v>
                </c:pt>
                <c:pt idx="39">
                  <c:v>120000</c:v>
                </c:pt>
              </c:numCache>
            </c:numRef>
          </c:val>
          <c:extLst>
            <c:ext xmlns:c16="http://schemas.microsoft.com/office/drawing/2014/chart" uri="{C3380CC4-5D6E-409C-BE32-E72D297353CC}">
              <c16:uniqueId val="{00000000-726B-489F-8BA1-F3B246DCA445}"/>
            </c:ext>
          </c:extLst>
        </c:ser>
        <c:ser>
          <c:idx val="1"/>
          <c:order val="1"/>
          <c:tx>
            <c:strRef>
              <c:f>Sheet1!$C$1</c:f>
              <c:strCache>
                <c:ptCount val="1"/>
                <c:pt idx="0">
                  <c:v>Crecimiento de Inversiones</c:v>
                </c:pt>
              </c:strCache>
            </c:strRef>
          </c:tx>
          <c:spPr>
            <a:solidFill>
              <a:schemeClr val="accent2">
                <a:lumMod val="75000"/>
              </a:schemeClr>
            </a:solidFill>
            <a:ln>
              <a:noFill/>
            </a:ln>
            <a:effectLst/>
          </c:spPr>
          <c:invertIfNegative val="0"/>
          <c:cat>
            <c:numRef>
              <c:f>Sheet1!$A$2:$A$41</c:f>
              <c:numCache>
                <c:formatCode>General</c:formatCode>
                <c:ptCount val="40"/>
                <c:pt idx="0">
                  <c:v>25</c:v>
                </c:pt>
                <c:pt idx="5">
                  <c:v>30</c:v>
                </c:pt>
                <c:pt idx="10">
                  <c:v>35</c:v>
                </c:pt>
                <c:pt idx="15">
                  <c:v>40</c:v>
                </c:pt>
                <c:pt idx="20">
                  <c:v>45</c:v>
                </c:pt>
                <c:pt idx="25">
                  <c:v>50</c:v>
                </c:pt>
                <c:pt idx="30">
                  <c:v>55</c:v>
                </c:pt>
                <c:pt idx="35">
                  <c:v>60</c:v>
                </c:pt>
                <c:pt idx="39">
                  <c:v>64</c:v>
                </c:pt>
              </c:numCache>
            </c:numRef>
          </c:cat>
          <c:val>
            <c:numRef>
              <c:f>Sheet1!$C$2:$C$41</c:f>
              <c:numCache>
                <c:formatCode>General</c:formatCode>
                <c:ptCount val="40"/>
                <c:pt idx="0">
                  <c:v>89</c:v>
                </c:pt>
                <c:pt idx="1">
                  <c:v>347</c:v>
                </c:pt>
                <c:pt idx="2">
                  <c:v>785</c:v>
                </c:pt>
                <c:pt idx="3">
                  <c:v>1412</c:v>
                </c:pt>
                <c:pt idx="4">
                  <c:v>2238</c:v>
                </c:pt>
                <c:pt idx="5">
                  <c:v>3275</c:v>
                </c:pt>
                <c:pt idx="6">
                  <c:v>4533</c:v>
                </c:pt>
                <c:pt idx="7">
                  <c:v>6026</c:v>
                </c:pt>
                <c:pt idx="8">
                  <c:v>7767</c:v>
                </c:pt>
                <c:pt idx="9">
                  <c:v>9767</c:v>
                </c:pt>
                <c:pt idx="10">
                  <c:v>12043</c:v>
                </c:pt>
                <c:pt idx="11">
                  <c:v>14609</c:v>
                </c:pt>
                <c:pt idx="12">
                  <c:v>17481</c:v>
                </c:pt>
                <c:pt idx="13">
                  <c:v>20677</c:v>
                </c:pt>
                <c:pt idx="14">
                  <c:v>24212</c:v>
                </c:pt>
                <c:pt idx="15">
                  <c:v>28108</c:v>
                </c:pt>
                <c:pt idx="16">
                  <c:v>32382</c:v>
                </c:pt>
                <c:pt idx="17">
                  <c:v>37057</c:v>
                </c:pt>
                <c:pt idx="18">
                  <c:v>42154</c:v>
                </c:pt>
                <c:pt idx="19">
                  <c:v>47696</c:v>
                </c:pt>
                <c:pt idx="20">
                  <c:v>53708</c:v>
                </c:pt>
                <c:pt idx="21">
                  <c:v>60215</c:v>
                </c:pt>
                <c:pt idx="22">
                  <c:v>67246</c:v>
                </c:pt>
                <c:pt idx="23">
                  <c:v>74828</c:v>
                </c:pt>
                <c:pt idx="24">
                  <c:v>82992</c:v>
                </c:pt>
                <c:pt idx="25">
                  <c:v>91770</c:v>
                </c:pt>
                <c:pt idx="26">
                  <c:v>101196</c:v>
                </c:pt>
                <c:pt idx="27">
                  <c:v>111306</c:v>
                </c:pt>
                <c:pt idx="28">
                  <c:v>122136</c:v>
                </c:pt>
                <c:pt idx="29">
                  <c:v>133727</c:v>
                </c:pt>
                <c:pt idx="30">
                  <c:v>146121</c:v>
                </c:pt>
                <c:pt idx="31">
                  <c:v>159361</c:v>
                </c:pt>
                <c:pt idx="32">
                  <c:v>173495</c:v>
                </c:pt>
                <c:pt idx="33">
                  <c:v>188571</c:v>
                </c:pt>
                <c:pt idx="34">
                  <c:v>204641</c:v>
                </c:pt>
                <c:pt idx="35">
                  <c:v>221760</c:v>
                </c:pt>
                <c:pt idx="36">
                  <c:v>239985</c:v>
                </c:pt>
                <c:pt idx="37">
                  <c:v>259378</c:v>
                </c:pt>
                <c:pt idx="38">
                  <c:v>280002</c:v>
                </c:pt>
                <c:pt idx="39">
                  <c:v>301926</c:v>
                </c:pt>
              </c:numCache>
            </c:numRef>
          </c:val>
          <c:extLst>
            <c:ext xmlns:c16="http://schemas.microsoft.com/office/drawing/2014/chart" uri="{C3380CC4-5D6E-409C-BE32-E72D297353CC}">
              <c16:uniqueId val="{00000001-726B-489F-8BA1-F3B246DCA445}"/>
            </c:ext>
          </c:extLst>
        </c:ser>
        <c:dLbls>
          <c:showLegendKey val="0"/>
          <c:showVal val="0"/>
          <c:showCatName val="0"/>
          <c:showSerName val="0"/>
          <c:showPercent val="0"/>
          <c:showBubbleSize val="0"/>
        </c:dLbls>
        <c:gapWidth val="70"/>
        <c:overlap val="100"/>
        <c:axId val="606120616"/>
        <c:axId val="606118648"/>
      </c:barChart>
      <c:catAx>
        <c:axId val="60612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118648"/>
        <c:crosses val="autoZero"/>
        <c:auto val="1"/>
        <c:lblAlgn val="ctr"/>
        <c:lblOffset val="100"/>
        <c:noMultiLvlLbl val="0"/>
      </c:catAx>
      <c:valAx>
        <c:axId val="6061186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120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8%</c:v>
                </c:pt>
              </c:strCache>
            </c:strRef>
          </c:tx>
          <c:spPr>
            <a:ln w="28575" cap="rnd">
              <a:solidFill>
                <a:schemeClr val="accent5">
                  <a:lumMod val="50000"/>
                </a:schemeClr>
              </a:solidFill>
              <a:round/>
            </a:ln>
            <a:effectLst/>
          </c:spPr>
          <c:marker>
            <c:symbol val="none"/>
          </c:marker>
          <c:cat>
            <c:numRef>
              <c:f>Sheet1!$A$2:$A$36</c:f>
              <c:numCache>
                <c:formatCode>General</c:formatCode>
                <c:ptCount val="35"/>
                <c:pt idx="0">
                  <c:v>30</c:v>
                </c:pt>
                <c:pt idx="5">
                  <c:v>35</c:v>
                </c:pt>
                <c:pt idx="10">
                  <c:v>40</c:v>
                </c:pt>
                <c:pt idx="15">
                  <c:v>45</c:v>
                </c:pt>
                <c:pt idx="20">
                  <c:v>50</c:v>
                </c:pt>
                <c:pt idx="25">
                  <c:v>55</c:v>
                </c:pt>
                <c:pt idx="30">
                  <c:v>60</c:v>
                </c:pt>
                <c:pt idx="34">
                  <c:v>64</c:v>
                </c:pt>
              </c:numCache>
            </c:numRef>
          </c:cat>
          <c:val>
            <c:numRef>
              <c:f>Sheet1!$B$2:$B$36</c:f>
              <c:numCache>
                <c:formatCode>General</c:formatCode>
                <c:ptCount val="35"/>
                <c:pt idx="0">
                  <c:v>4942</c:v>
                </c:pt>
                <c:pt idx="1">
                  <c:v>10155</c:v>
                </c:pt>
                <c:pt idx="2">
                  <c:v>15656</c:v>
                </c:pt>
                <c:pt idx="3">
                  <c:v>21459</c:v>
                </c:pt>
                <c:pt idx="4">
                  <c:v>27581</c:v>
                </c:pt>
                <c:pt idx="5">
                  <c:v>34040</c:v>
                </c:pt>
                <c:pt idx="6">
                  <c:v>40854</c:v>
                </c:pt>
                <c:pt idx="7">
                  <c:v>48042</c:v>
                </c:pt>
                <c:pt idx="8">
                  <c:v>55627</c:v>
                </c:pt>
                <c:pt idx="9">
                  <c:v>63628</c:v>
                </c:pt>
                <c:pt idx="10">
                  <c:v>72069</c:v>
                </c:pt>
                <c:pt idx="11">
                  <c:v>80975</c:v>
                </c:pt>
                <c:pt idx="12">
                  <c:v>90370</c:v>
                </c:pt>
                <c:pt idx="13">
                  <c:v>100282</c:v>
                </c:pt>
                <c:pt idx="14">
                  <c:v>110740</c:v>
                </c:pt>
                <c:pt idx="15">
                  <c:v>121772</c:v>
                </c:pt>
                <c:pt idx="16">
                  <c:v>133412</c:v>
                </c:pt>
                <c:pt idx="17">
                  <c:v>145691</c:v>
                </c:pt>
                <c:pt idx="18">
                  <c:v>158646</c:v>
                </c:pt>
                <c:pt idx="19">
                  <c:v>172313</c:v>
                </c:pt>
                <c:pt idx="20">
                  <c:v>186732</c:v>
                </c:pt>
                <c:pt idx="21">
                  <c:v>201944</c:v>
                </c:pt>
                <c:pt idx="22">
                  <c:v>217993</c:v>
                </c:pt>
                <c:pt idx="23">
                  <c:v>234925</c:v>
                </c:pt>
                <c:pt idx="24">
                  <c:v>252787</c:v>
                </c:pt>
                <c:pt idx="25">
                  <c:v>271633</c:v>
                </c:pt>
                <c:pt idx="26">
                  <c:v>291514</c:v>
                </c:pt>
                <c:pt idx="27">
                  <c:v>312489</c:v>
                </c:pt>
                <c:pt idx="28">
                  <c:v>334618</c:v>
                </c:pt>
                <c:pt idx="29">
                  <c:v>357964</c:v>
                </c:pt>
                <c:pt idx="30">
                  <c:v>382594</c:v>
                </c:pt>
                <c:pt idx="31">
                  <c:v>408578</c:v>
                </c:pt>
                <c:pt idx="32">
                  <c:v>435992</c:v>
                </c:pt>
                <c:pt idx="33">
                  <c:v>464913</c:v>
                </c:pt>
                <c:pt idx="34">
                  <c:v>495425</c:v>
                </c:pt>
              </c:numCache>
            </c:numRef>
          </c:val>
          <c:smooth val="0"/>
          <c:extLst>
            <c:ext xmlns:c16="http://schemas.microsoft.com/office/drawing/2014/chart" uri="{C3380CC4-5D6E-409C-BE32-E72D297353CC}">
              <c16:uniqueId val="{00000000-1D0C-49FA-90AF-B60FEFF2DBA2}"/>
            </c:ext>
          </c:extLst>
        </c:ser>
        <c:ser>
          <c:idx val="1"/>
          <c:order val="1"/>
          <c:tx>
            <c:strRef>
              <c:f>Sheet1!$C$1</c:f>
              <c:strCache>
                <c:ptCount val="1"/>
                <c:pt idx="0">
                  <c:v>1% Incremento a 12%</c:v>
                </c:pt>
              </c:strCache>
            </c:strRef>
          </c:tx>
          <c:spPr>
            <a:ln w="28575" cap="rnd">
              <a:solidFill>
                <a:schemeClr val="bg2"/>
              </a:solidFill>
              <a:round/>
            </a:ln>
            <a:effectLst/>
          </c:spPr>
          <c:marker>
            <c:symbol val="none"/>
          </c:marker>
          <c:cat>
            <c:numRef>
              <c:f>Sheet1!$A$2:$A$36</c:f>
              <c:numCache>
                <c:formatCode>General</c:formatCode>
                <c:ptCount val="35"/>
                <c:pt idx="0">
                  <c:v>30</c:v>
                </c:pt>
                <c:pt idx="5">
                  <c:v>35</c:v>
                </c:pt>
                <c:pt idx="10">
                  <c:v>40</c:v>
                </c:pt>
                <c:pt idx="15">
                  <c:v>45</c:v>
                </c:pt>
                <c:pt idx="20">
                  <c:v>50</c:v>
                </c:pt>
                <c:pt idx="25">
                  <c:v>55</c:v>
                </c:pt>
                <c:pt idx="30">
                  <c:v>60</c:v>
                </c:pt>
                <c:pt idx="34">
                  <c:v>64</c:v>
                </c:pt>
              </c:numCache>
            </c:numRef>
          </c:cat>
          <c:val>
            <c:numRef>
              <c:f>Sheet1!$C$2:$C$36</c:f>
              <c:numCache>
                <c:formatCode>General</c:formatCode>
                <c:ptCount val="35"/>
                <c:pt idx="0">
                  <c:v>633</c:v>
                </c:pt>
                <c:pt idx="1">
                  <c:v>1934</c:v>
                </c:pt>
                <c:pt idx="2">
                  <c:v>3939</c:v>
                </c:pt>
                <c:pt idx="3">
                  <c:v>6688</c:v>
                </c:pt>
                <c:pt idx="4">
                  <c:v>10221</c:v>
                </c:pt>
                <c:pt idx="5">
                  <c:v>14581</c:v>
                </c:pt>
                <c:pt idx="6">
                  <c:v>19814</c:v>
                </c:pt>
                <c:pt idx="7">
                  <c:v>25967</c:v>
                </c:pt>
                <c:pt idx="8">
                  <c:v>33093</c:v>
                </c:pt>
                <c:pt idx="9">
                  <c:v>41243</c:v>
                </c:pt>
                <c:pt idx="10">
                  <c:v>50474</c:v>
                </c:pt>
                <c:pt idx="11">
                  <c:v>60846</c:v>
                </c:pt>
                <c:pt idx="12">
                  <c:v>72422</c:v>
                </c:pt>
                <c:pt idx="13">
                  <c:v>85267</c:v>
                </c:pt>
                <c:pt idx="14">
                  <c:v>99452</c:v>
                </c:pt>
                <c:pt idx="15">
                  <c:v>114417</c:v>
                </c:pt>
                <c:pt idx="16">
                  <c:v>130204</c:v>
                </c:pt>
                <c:pt idx="17">
                  <c:v>146861</c:v>
                </c:pt>
                <c:pt idx="18">
                  <c:v>164433</c:v>
                </c:pt>
                <c:pt idx="19">
                  <c:v>182972</c:v>
                </c:pt>
                <c:pt idx="20">
                  <c:v>202530</c:v>
                </c:pt>
                <c:pt idx="21">
                  <c:v>223164</c:v>
                </c:pt>
                <c:pt idx="22">
                  <c:v>244933</c:v>
                </c:pt>
                <c:pt idx="23">
                  <c:v>267900</c:v>
                </c:pt>
                <c:pt idx="24">
                  <c:v>292129</c:v>
                </c:pt>
                <c:pt idx="25">
                  <c:v>317691</c:v>
                </c:pt>
                <c:pt idx="26">
                  <c:v>344659</c:v>
                </c:pt>
                <c:pt idx="27">
                  <c:v>373111</c:v>
                </c:pt>
                <c:pt idx="28">
                  <c:v>403127</c:v>
                </c:pt>
                <c:pt idx="29">
                  <c:v>434794</c:v>
                </c:pt>
                <c:pt idx="30">
                  <c:v>468202</c:v>
                </c:pt>
                <c:pt idx="31">
                  <c:v>503449</c:v>
                </c:pt>
                <c:pt idx="32">
                  <c:v>540633</c:v>
                </c:pt>
                <c:pt idx="33">
                  <c:v>579863</c:v>
                </c:pt>
                <c:pt idx="34">
                  <c:v>621251</c:v>
                </c:pt>
              </c:numCache>
            </c:numRef>
          </c:val>
          <c:smooth val="0"/>
          <c:extLst>
            <c:ext xmlns:c16="http://schemas.microsoft.com/office/drawing/2014/chart" uri="{C3380CC4-5D6E-409C-BE32-E72D297353CC}">
              <c16:uniqueId val="{00000001-1D0C-49FA-90AF-B60FEFF2DBA2}"/>
            </c:ext>
          </c:extLst>
        </c:ser>
        <c:ser>
          <c:idx val="2"/>
          <c:order val="2"/>
          <c:tx>
            <c:strRef>
              <c:f>Sheet1!$D$1</c:f>
              <c:strCache>
                <c:ptCount val="1"/>
                <c:pt idx="0">
                  <c:v>15%</c:v>
                </c:pt>
              </c:strCache>
            </c:strRef>
          </c:tx>
          <c:spPr>
            <a:ln w="28575" cap="rnd">
              <a:solidFill>
                <a:schemeClr val="accent3">
                  <a:lumMod val="50000"/>
                </a:schemeClr>
              </a:solidFill>
              <a:round/>
            </a:ln>
            <a:effectLst/>
          </c:spPr>
          <c:marker>
            <c:symbol val="none"/>
          </c:marker>
          <c:cat>
            <c:numRef>
              <c:f>Sheet1!$A$2:$A$36</c:f>
              <c:numCache>
                <c:formatCode>General</c:formatCode>
                <c:ptCount val="35"/>
                <c:pt idx="0">
                  <c:v>30</c:v>
                </c:pt>
                <c:pt idx="5">
                  <c:v>35</c:v>
                </c:pt>
                <c:pt idx="10">
                  <c:v>40</c:v>
                </c:pt>
                <c:pt idx="15">
                  <c:v>45</c:v>
                </c:pt>
                <c:pt idx="20">
                  <c:v>50</c:v>
                </c:pt>
                <c:pt idx="25">
                  <c:v>55</c:v>
                </c:pt>
                <c:pt idx="30">
                  <c:v>60</c:v>
                </c:pt>
                <c:pt idx="34">
                  <c:v>64</c:v>
                </c:pt>
              </c:numCache>
            </c:numRef>
          </c:cat>
          <c:val>
            <c:numRef>
              <c:f>Sheet1!$D$2:$D$36</c:f>
              <c:numCache>
                <c:formatCode>General</c:formatCode>
                <c:ptCount val="35"/>
                <c:pt idx="15">
                  <c:v>9266</c:v>
                </c:pt>
                <c:pt idx="16">
                  <c:v>19041</c:v>
                </c:pt>
                <c:pt idx="17">
                  <c:v>29355</c:v>
                </c:pt>
                <c:pt idx="18">
                  <c:v>40235</c:v>
                </c:pt>
                <c:pt idx="19">
                  <c:v>51714</c:v>
                </c:pt>
                <c:pt idx="20">
                  <c:v>63824</c:v>
                </c:pt>
                <c:pt idx="21">
                  <c:v>76600</c:v>
                </c:pt>
                <c:pt idx="22">
                  <c:v>90079</c:v>
                </c:pt>
                <c:pt idx="23">
                  <c:v>104300</c:v>
                </c:pt>
                <c:pt idx="24">
                  <c:v>119302</c:v>
                </c:pt>
                <c:pt idx="25">
                  <c:v>135130</c:v>
                </c:pt>
                <c:pt idx="26">
                  <c:v>151828</c:v>
                </c:pt>
                <c:pt idx="27">
                  <c:v>169444</c:v>
                </c:pt>
                <c:pt idx="28">
                  <c:v>188030</c:v>
                </c:pt>
                <c:pt idx="29">
                  <c:v>207637</c:v>
                </c:pt>
                <c:pt idx="30">
                  <c:v>228323</c:v>
                </c:pt>
                <c:pt idx="31">
                  <c:v>250147</c:v>
                </c:pt>
                <c:pt idx="32">
                  <c:v>273171</c:v>
                </c:pt>
                <c:pt idx="33">
                  <c:v>297461</c:v>
                </c:pt>
                <c:pt idx="34">
                  <c:v>323087</c:v>
                </c:pt>
              </c:numCache>
            </c:numRef>
          </c:val>
          <c:smooth val="0"/>
          <c:extLst>
            <c:ext xmlns:c16="http://schemas.microsoft.com/office/drawing/2014/chart" uri="{C3380CC4-5D6E-409C-BE32-E72D297353CC}">
              <c16:uniqueId val="{00000000-AB2A-4942-AB5D-559F85EE5275}"/>
            </c:ext>
          </c:extLst>
        </c:ser>
        <c:dLbls>
          <c:showLegendKey val="0"/>
          <c:showVal val="0"/>
          <c:showCatName val="0"/>
          <c:showSerName val="0"/>
          <c:showPercent val="0"/>
          <c:showBubbleSize val="0"/>
        </c:dLbls>
        <c:smooth val="0"/>
        <c:axId val="580403664"/>
        <c:axId val="580402832"/>
      </c:lineChart>
      <c:catAx>
        <c:axId val="58040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402832"/>
        <c:crosses val="autoZero"/>
        <c:auto val="1"/>
        <c:lblAlgn val="ctr"/>
        <c:lblOffset val="100"/>
        <c:noMultiLvlLbl val="0"/>
      </c:catAx>
      <c:valAx>
        <c:axId val="58040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40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El Primer 3%</c:v>
                </c:pt>
              </c:strCache>
            </c:strRef>
          </c:tx>
          <c:spPr>
            <a:solidFill>
              <a:schemeClr val="accent5">
                <a:lumMod val="90000"/>
              </a:schemeClr>
            </a:solidFill>
            <a:ln>
              <a:noFill/>
            </a:ln>
            <a:effectLst/>
          </c:spPr>
          <c:invertIfNegative val="0"/>
          <c:cat>
            <c:strRef>
              <c:f>Sheet1!$A$2</c:f>
              <c:strCache>
                <c:ptCount val="1"/>
                <c:pt idx="0">
                  <c:v>Sus Aportaciones</c:v>
                </c:pt>
              </c:strCache>
            </c:strRef>
          </c:cat>
          <c:val>
            <c:numRef>
              <c:f>Sheet1!$B$2</c:f>
              <c:numCache>
                <c:formatCode>General</c:formatCode>
                <c:ptCount val="1"/>
                <c:pt idx="0">
                  <c:v>0.03</c:v>
                </c:pt>
              </c:numCache>
            </c:numRef>
          </c:val>
          <c:extLst>
            <c:ext xmlns:c16="http://schemas.microsoft.com/office/drawing/2014/chart" uri="{C3380CC4-5D6E-409C-BE32-E72D297353CC}">
              <c16:uniqueId val="{00000000-C608-49C4-84C6-695DCC3E37B8}"/>
            </c:ext>
          </c:extLst>
        </c:ser>
        <c:ser>
          <c:idx val="1"/>
          <c:order val="1"/>
          <c:tx>
            <c:strRef>
              <c:f>Sheet1!$C$1</c:f>
              <c:strCache>
                <c:ptCount val="1"/>
                <c:pt idx="0">
                  <c:v>El Proximo 3%</c:v>
                </c:pt>
              </c:strCache>
            </c:strRef>
          </c:tx>
          <c:spPr>
            <a:solidFill>
              <a:schemeClr val="bg2"/>
            </a:solidFill>
            <a:ln>
              <a:noFill/>
            </a:ln>
            <a:effectLst/>
          </c:spPr>
          <c:invertIfNegative val="0"/>
          <c:dPt>
            <c:idx val="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2-C608-49C4-84C6-695DCC3E37B8}"/>
              </c:ext>
            </c:extLst>
          </c:dPt>
          <c:cat>
            <c:strRef>
              <c:f>Sheet1!$A$2</c:f>
              <c:strCache>
                <c:ptCount val="1"/>
                <c:pt idx="0">
                  <c:v>Sus Aportaciones</c:v>
                </c:pt>
              </c:strCache>
            </c:strRef>
          </c:cat>
          <c:val>
            <c:numRef>
              <c:f>Sheet1!$C$2</c:f>
              <c:numCache>
                <c:formatCode>General</c:formatCode>
                <c:ptCount val="1"/>
                <c:pt idx="0">
                  <c:v>0.03</c:v>
                </c:pt>
              </c:numCache>
            </c:numRef>
          </c:val>
          <c:extLst>
            <c:ext xmlns:c16="http://schemas.microsoft.com/office/drawing/2014/chart" uri="{C3380CC4-5D6E-409C-BE32-E72D297353CC}">
              <c16:uniqueId val="{00000003-C608-49C4-84C6-695DCC3E37B8}"/>
            </c:ext>
          </c:extLst>
        </c:ser>
        <c:dLbls>
          <c:showLegendKey val="0"/>
          <c:showVal val="0"/>
          <c:showCatName val="0"/>
          <c:showSerName val="0"/>
          <c:showPercent val="0"/>
          <c:showBubbleSize val="0"/>
        </c:dLbls>
        <c:gapWidth val="150"/>
        <c:overlap val="100"/>
        <c:axId val="443811472"/>
        <c:axId val="443802616"/>
      </c:barChart>
      <c:catAx>
        <c:axId val="44381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43802616"/>
        <c:crosses val="autoZero"/>
        <c:auto val="1"/>
        <c:lblAlgn val="ctr"/>
        <c:lblOffset val="100"/>
        <c:noMultiLvlLbl val="0"/>
      </c:catAx>
      <c:valAx>
        <c:axId val="44380261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43811472"/>
        <c:crosses val="autoZero"/>
        <c:crossBetween val="between"/>
      </c:valAx>
      <c:spPr>
        <a:noFill/>
        <a:ln>
          <a:noFill/>
        </a:ln>
        <a:effectLst/>
      </c:spPr>
    </c:plotArea>
    <c:legend>
      <c:legendPos val="b"/>
      <c:layout>
        <c:manualLayout>
          <c:xMode val="edge"/>
          <c:yMode val="edge"/>
          <c:x val="0.20546623898097943"/>
          <c:y val="0.92700160377895713"/>
          <c:w val="0.70874011397837267"/>
          <c:h val="5.877783239035761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4882-4224-AED0-B7BD9EF25241}"/>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1-FCE5-47E9-8711-F925E811227F}"/>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0-FCE5-47E9-8711-F925E81122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4F0F-457F-98F0-566161BA68F4}"/>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4F0F-457F-98F0-566161BA68F4}"/>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4F0F-457F-98F0-566161BA68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5777-420D-ADF0-A72656FAB7B3}"/>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5777-420D-ADF0-A72656FAB7B3}"/>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5777-420D-ADF0-A72656FAB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3A3A-4D28-B206-FBDD79EFD676}"/>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3A3A-4D28-B206-FBDD79EFD676}"/>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3A3A-4D28-B206-FBDD79EFD6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9D9D-4F6E-8042-524CC5D1BE10}"/>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9D9D-4F6E-8042-524CC5D1BE10}"/>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9D9D-4F6E-8042-524CC5D1BE1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4E8F4-6DB2-482C-AF2B-6B444A7D27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FD11503-610F-458F-AB6C-C485B280E278}">
      <dgm:prSet phldrT="[Text]" custT="1"/>
      <dgm:spPr>
        <a:solidFill>
          <a:schemeClr val="accent2">
            <a:lumMod val="75000"/>
          </a:schemeClr>
        </a:solidFill>
        <a:ln w="38100">
          <a:solidFill>
            <a:schemeClr val="accent2">
              <a:lumMod val="75000"/>
            </a:schemeClr>
          </a:solidFill>
        </a:ln>
      </dgm:spPr>
      <dgm:t>
        <a:bodyPr anchor="t"/>
        <a:lstStyle/>
        <a:p>
          <a:pPr algn="ctr"/>
          <a:r>
            <a:rPr lang="en-US" sz="2400" b="1" dirty="0">
              <a:solidFill>
                <a:schemeClr val="bg1"/>
              </a:solidFill>
            </a:rPr>
            <a:t>Tu</a:t>
          </a:r>
        </a:p>
      </dgm:t>
    </dgm:pt>
    <dgm:pt modelId="{BA68E894-4BF1-4103-BBFF-2FBF16B4746D}" type="parTrans" cxnId="{D71B649C-FE5E-4B3D-A27A-4B20827F0DD7}">
      <dgm:prSet/>
      <dgm:spPr/>
      <dgm:t>
        <a:bodyPr/>
        <a:lstStyle/>
        <a:p>
          <a:endParaRPr lang="en-US"/>
        </a:p>
      </dgm:t>
    </dgm:pt>
    <dgm:pt modelId="{7B60724C-D8C6-4B97-B4E3-56891796BE4F}" type="sibTrans" cxnId="{D71B649C-FE5E-4B3D-A27A-4B20827F0DD7}">
      <dgm:prSet/>
      <dgm:spPr/>
      <dgm:t>
        <a:bodyPr/>
        <a:lstStyle/>
        <a:p>
          <a:endParaRPr lang="en-US"/>
        </a:p>
      </dgm:t>
    </dgm:pt>
    <dgm:pt modelId="{3D01B57C-C777-4AE0-8CE9-B2B318BA194E}">
      <dgm:prSet phldrT="[Text]" custT="1"/>
      <dgm:spPr>
        <a:solidFill>
          <a:schemeClr val="bg1">
            <a:alpha val="90000"/>
          </a:schemeClr>
        </a:solidFill>
        <a:ln w="38100">
          <a:solidFill>
            <a:schemeClr val="bg2">
              <a:alpha val="90000"/>
            </a:schemeClr>
          </a:solidFill>
        </a:ln>
      </dgm:spPr>
      <dgm:t>
        <a:bodyPr/>
        <a:lstStyle/>
        <a:p>
          <a:r>
            <a:rPr lang="en-US" sz="2800" dirty="0" err="1">
              <a:solidFill>
                <a:schemeClr val="bg2"/>
              </a:solidFill>
            </a:rPr>
            <a:t>Máximo</a:t>
          </a:r>
          <a:r>
            <a:rPr lang="en-US" sz="2800" dirty="0">
              <a:solidFill>
                <a:schemeClr val="bg2"/>
              </a:solidFill>
            </a:rPr>
            <a:t> del IRS - </a:t>
          </a:r>
          <a:r>
            <a:rPr lang="en-US" sz="2800" b="1" dirty="0">
              <a:solidFill>
                <a:schemeClr val="bg2"/>
              </a:solidFill>
            </a:rPr>
            <a:t>$22,500</a:t>
          </a:r>
        </a:p>
      </dgm:t>
    </dgm:pt>
    <dgm:pt modelId="{C0272990-4BDA-4857-8528-F3882320DA7E}" type="parTrans" cxnId="{328AF9A2-EFEC-4A4A-B55E-54B54F52091F}">
      <dgm:prSet/>
      <dgm:spPr/>
      <dgm:t>
        <a:bodyPr/>
        <a:lstStyle/>
        <a:p>
          <a:endParaRPr lang="en-US"/>
        </a:p>
      </dgm:t>
    </dgm:pt>
    <dgm:pt modelId="{9E0F73A4-7D63-43A1-8C95-A8936DBF9B37}" type="sibTrans" cxnId="{328AF9A2-EFEC-4A4A-B55E-54B54F52091F}">
      <dgm:prSet/>
      <dgm:spPr/>
      <dgm:t>
        <a:bodyPr/>
        <a:lstStyle/>
        <a:p>
          <a:endParaRPr lang="en-US"/>
        </a:p>
      </dgm:t>
    </dgm:pt>
    <dgm:pt modelId="{6A81FAC1-2662-4CF6-9E26-5C5557CDF6C5}">
      <dgm:prSet phldrT="[Text]" custT="1"/>
      <dgm:spPr>
        <a:solidFill>
          <a:schemeClr val="accent5">
            <a:lumMod val="75000"/>
          </a:schemeClr>
        </a:solidFill>
        <a:ln>
          <a:solidFill>
            <a:schemeClr val="accent5">
              <a:lumMod val="75000"/>
            </a:schemeClr>
          </a:solidFill>
        </a:ln>
      </dgm:spPr>
      <dgm:t>
        <a:bodyPr anchor="t"/>
        <a:lstStyle/>
        <a:p>
          <a:pPr algn="ctr"/>
          <a:r>
            <a:rPr lang="en-US" sz="2400" b="1" dirty="0" err="1">
              <a:solidFill>
                <a:schemeClr val="bg1"/>
              </a:solidFill>
            </a:rPr>
            <a:t>Transferencia</a:t>
          </a:r>
          <a:endParaRPr lang="en-US" sz="2400" b="1" dirty="0">
            <a:solidFill>
              <a:schemeClr val="bg1"/>
            </a:solidFill>
          </a:endParaRPr>
        </a:p>
      </dgm:t>
    </dgm:pt>
    <dgm:pt modelId="{B44AB5FF-6075-4E2D-9156-EC61E65DCCF7}" type="parTrans" cxnId="{843F44E7-E8D9-4C29-8813-E2706EFD4A59}">
      <dgm:prSet/>
      <dgm:spPr/>
      <dgm:t>
        <a:bodyPr/>
        <a:lstStyle/>
        <a:p>
          <a:endParaRPr lang="en-US"/>
        </a:p>
      </dgm:t>
    </dgm:pt>
    <dgm:pt modelId="{457278B1-E60C-4484-9220-6EEF51990482}" type="sibTrans" cxnId="{843F44E7-E8D9-4C29-8813-E2706EFD4A59}">
      <dgm:prSet/>
      <dgm:spPr/>
      <dgm:t>
        <a:bodyPr/>
        <a:lstStyle/>
        <a:p>
          <a:endParaRPr lang="en-US"/>
        </a:p>
      </dgm:t>
    </dgm:pt>
    <dgm:pt modelId="{7FB51B63-94B7-412C-A513-A72F26D4A92A}">
      <dgm:prSet phldrT="[Text]" custT="1"/>
      <dgm:spPr>
        <a:solidFill>
          <a:schemeClr val="accent1">
            <a:lumMod val="75000"/>
          </a:schemeClr>
        </a:solidFill>
        <a:ln>
          <a:solidFill>
            <a:schemeClr val="accent1">
              <a:lumMod val="75000"/>
            </a:schemeClr>
          </a:solidFill>
        </a:ln>
      </dgm:spPr>
      <dgm:t>
        <a:bodyPr anchor="t"/>
        <a:lstStyle/>
        <a:p>
          <a:pPr algn="ctr"/>
          <a:r>
            <a:rPr lang="en-US" sz="2400" b="1" dirty="0" err="1">
              <a:solidFill>
                <a:schemeClr val="bg1"/>
              </a:solidFill>
            </a:rPr>
            <a:t>Empleador</a:t>
          </a:r>
          <a:endParaRPr lang="en-US" sz="2400" b="1" dirty="0">
            <a:solidFill>
              <a:schemeClr val="bg1"/>
            </a:solidFill>
          </a:endParaRPr>
        </a:p>
      </dgm:t>
    </dgm:pt>
    <dgm:pt modelId="{109FF80A-B414-4E25-A3A4-41AD6AF63F66}" type="parTrans" cxnId="{003D360A-0EEF-4417-A698-016E37244CC0}">
      <dgm:prSet/>
      <dgm:spPr/>
      <dgm:t>
        <a:bodyPr/>
        <a:lstStyle/>
        <a:p>
          <a:endParaRPr lang="en-US"/>
        </a:p>
      </dgm:t>
    </dgm:pt>
    <dgm:pt modelId="{02707F02-6F8E-4C92-9A3F-AB3C62F98523}" type="sibTrans" cxnId="{003D360A-0EEF-4417-A698-016E37244CC0}">
      <dgm:prSet/>
      <dgm:spPr/>
      <dgm:t>
        <a:bodyPr/>
        <a:lstStyle/>
        <a:p>
          <a:endParaRPr lang="en-US"/>
        </a:p>
      </dgm:t>
    </dgm:pt>
    <dgm:pt modelId="{409FCD5A-D54F-45DA-8ED6-E07690743248}">
      <dgm:prSet custT="1"/>
      <dgm:spPr>
        <a:solidFill>
          <a:schemeClr val="bg1">
            <a:alpha val="90000"/>
          </a:schemeClr>
        </a:solidFill>
        <a:ln w="38100">
          <a:solidFill>
            <a:schemeClr val="accent5">
              <a:lumMod val="75000"/>
              <a:alpha val="90000"/>
            </a:schemeClr>
          </a:solidFill>
        </a:ln>
      </dgm:spPr>
      <dgm:t>
        <a:bodyPr anchor="ctr"/>
        <a:lstStyle/>
        <a:p>
          <a:r>
            <a:rPr lang="en-US" sz="2800" dirty="0" err="1">
              <a:solidFill>
                <a:schemeClr val="accent5">
                  <a:lumMod val="75000"/>
                </a:schemeClr>
              </a:solidFill>
            </a:rPr>
            <a:t>Transferencias</a:t>
          </a:r>
          <a:r>
            <a:rPr lang="en-US" sz="2800" dirty="0">
              <a:solidFill>
                <a:schemeClr val="accent5">
                  <a:lumMod val="75000"/>
                </a:schemeClr>
              </a:solidFill>
            </a:rPr>
            <a:t> de </a:t>
          </a:r>
          <a:r>
            <a:rPr lang="en-US" sz="2800" dirty="0" err="1">
              <a:solidFill>
                <a:schemeClr val="accent5">
                  <a:lumMod val="75000"/>
                </a:schemeClr>
              </a:solidFill>
            </a:rPr>
            <a:t>Cuentas</a:t>
          </a:r>
          <a:r>
            <a:rPr lang="en-US" sz="2800" dirty="0">
              <a:solidFill>
                <a:schemeClr val="accent5">
                  <a:lumMod val="75000"/>
                </a:schemeClr>
              </a:solidFill>
            </a:rPr>
            <a:t> de </a:t>
          </a:r>
          <a:r>
            <a:rPr lang="en-US" sz="2800" dirty="0" err="1">
              <a:solidFill>
                <a:schemeClr val="accent5">
                  <a:lumMod val="75000"/>
                </a:schemeClr>
              </a:solidFill>
            </a:rPr>
            <a:t>Retiro</a:t>
          </a:r>
          <a:r>
            <a:rPr lang="en-US" sz="2800" dirty="0">
              <a:solidFill>
                <a:schemeClr val="accent5">
                  <a:lumMod val="75000"/>
                </a:schemeClr>
              </a:solidFill>
            </a:rPr>
            <a:t> se </a:t>
          </a:r>
          <a:r>
            <a:rPr lang="en-US" sz="2800" dirty="0" err="1">
              <a:solidFill>
                <a:schemeClr val="accent5">
                  <a:lumMod val="75000"/>
                </a:schemeClr>
              </a:solidFill>
            </a:rPr>
            <a:t>Acceptan</a:t>
          </a:r>
          <a:endParaRPr lang="en-US" sz="2800" dirty="0">
            <a:solidFill>
              <a:schemeClr val="accent5">
                <a:lumMod val="75000"/>
              </a:schemeClr>
            </a:solidFill>
          </a:endParaRPr>
        </a:p>
      </dgm:t>
    </dgm:pt>
    <dgm:pt modelId="{F30F384E-3AE7-4D4A-BD83-9ECE700679B0}" type="parTrans" cxnId="{EF737310-F578-47CD-8823-567E7C6177A6}">
      <dgm:prSet/>
      <dgm:spPr/>
      <dgm:t>
        <a:bodyPr/>
        <a:lstStyle/>
        <a:p>
          <a:endParaRPr lang="en-US"/>
        </a:p>
      </dgm:t>
    </dgm:pt>
    <dgm:pt modelId="{3228524C-0588-46B3-AF1D-4866D89E6E17}" type="sibTrans" cxnId="{EF737310-F578-47CD-8823-567E7C6177A6}">
      <dgm:prSet/>
      <dgm:spPr/>
      <dgm:t>
        <a:bodyPr/>
        <a:lstStyle/>
        <a:p>
          <a:endParaRPr lang="en-US"/>
        </a:p>
      </dgm:t>
    </dgm:pt>
    <dgm:pt modelId="{F179C012-C9B6-4FFA-82FC-1747A3809C1A}">
      <dgm:prSet/>
      <dgm:spPr>
        <a:solidFill>
          <a:schemeClr val="bg1">
            <a:alpha val="90000"/>
          </a:schemeClr>
        </a:solidFill>
        <a:ln w="38100">
          <a:solidFill>
            <a:schemeClr val="tx2">
              <a:alpha val="90000"/>
            </a:schemeClr>
          </a:solidFill>
        </a:ln>
      </dgm:spPr>
      <dgm:t>
        <a:bodyPr/>
        <a:lstStyle/>
        <a:p>
          <a:r>
            <a:rPr lang="es-DO" noProof="0" dirty="0">
              <a:solidFill>
                <a:schemeClr val="tx2"/>
              </a:solidFill>
            </a:rPr>
            <a:t>Contribución de Igualación de Aportes</a:t>
          </a:r>
        </a:p>
      </dgm:t>
    </dgm:pt>
    <dgm:pt modelId="{E11D6F33-0C5F-429D-A449-25E8F887A403}" type="parTrans" cxnId="{24585AA6-DCB2-428C-A4FD-97E947675B8A}">
      <dgm:prSet/>
      <dgm:spPr/>
      <dgm:t>
        <a:bodyPr/>
        <a:lstStyle/>
        <a:p>
          <a:endParaRPr lang="en-US"/>
        </a:p>
      </dgm:t>
    </dgm:pt>
    <dgm:pt modelId="{A64BE08D-8BD7-4F0D-9911-CD86F02081FC}" type="sibTrans" cxnId="{24585AA6-DCB2-428C-A4FD-97E947675B8A}">
      <dgm:prSet/>
      <dgm:spPr/>
      <dgm:t>
        <a:bodyPr/>
        <a:lstStyle/>
        <a:p>
          <a:endParaRPr lang="en-US"/>
        </a:p>
      </dgm:t>
    </dgm:pt>
    <dgm:pt modelId="{15576264-275D-4B53-AAB2-7EA313D07A39}">
      <dgm:prSet phldrT="[Text]" custT="1"/>
      <dgm:spPr>
        <a:solidFill>
          <a:schemeClr val="bg1">
            <a:alpha val="90000"/>
          </a:schemeClr>
        </a:solidFill>
        <a:ln w="38100">
          <a:solidFill>
            <a:schemeClr val="bg2">
              <a:alpha val="90000"/>
            </a:schemeClr>
          </a:solidFill>
        </a:ln>
      </dgm:spPr>
      <dgm:t>
        <a:bodyPr/>
        <a:lstStyle/>
        <a:p>
          <a:r>
            <a:rPr lang="en-US" sz="2800" b="0" dirty="0">
              <a:solidFill>
                <a:schemeClr val="bg2"/>
              </a:solidFill>
            </a:rPr>
            <a:t>50+ Catch-Up </a:t>
          </a:r>
          <a:r>
            <a:rPr lang="en-US" sz="2800" b="1" dirty="0">
              <a:solidFill>
                <a:schemeClr val="bg2"/>
              </a:solidFill>
            </a:rPr>
            <a:t>- $7,500</a:t>
          </a:r>
        </a:p>
      </dgm:t>
    </dgm:pt>
    <dgm:pt modelId="{E8F87572-DC98-4C9E-9CE6-9680618BC8E1}" type="parTrans" cxnId="{CFC7C598-CF5E-44B0-AAA8-95C7AE6E6B06}">
      <dgm:prSet/>
      <dgm:spPr/>
      <dgm:t>
        <a:bodyPr/>
        <a:lstStyle/>
        <a:p>
          <a:endParaRPr lang="en-US"/>
        </a:p>
      </dgm:t>
    </dgm:pt>
    <dgm:pt modelId="{ECEFA6EC-E330-4939-981C-5ECD2AE9862F}" type="sibTrans" cxnId="{CFC7C598-CF5E-44B0-AAA8-95C7AE6E6B06}">
      <dgm:prSet/>
      <dgm:spPr/>
      <dgm:t>
        <a:bodyPr/>
        <a:lstStyle/>
        <a:p>
          <a:endParaRPr lang="en-US"/>
        </a:p>
      </dgm:t>
    </dgm:pt>
    <dgm:pt modelId="{84C16934-8962-4121-B58A-5D95C92F6121}">
      <dgm:prSet/>
      <dgm:spPr>
        <a:solidFill>
          <a:schemeClr val="bg1">
            <a:alpha val="90000"/>
          </a:schemeClr>
        </a:solidFill>
        <a:ln w="38100">
          <a:solidFill>
            <a:schemeClr val="tx2">
              <a:alpha val="90000"/>
            </a:schemeClr>
          </a:solidFill>
        </a:ln>
      </dgm:spPr>
      <dgm:t>
        <a:bodyPr/>
        <a:lstStyle/>
        <a:p>
          <a:r>
            <a:rPr lang="es-DO" noProof="0" dirty="0">
              <a:solidFill>
                <a:schemeClr val="tx2"/>
              </a:solidFill>
            </a:rPr>
            <a:t>Contribución de </a:t>
          </a:r>
          <a:r>
            <a:rPr lang="es-DO" noProof="0" dirty="0" err="1">
              <a:solidFill>
                <a:schemeClr val="tx2"/>
              </a:solidFill>
            </a:rPr>
            <a:t>Profit</a:t>
          </a:r>
          <a:r>
            <a:rPr lang="es-DO" noProof="0" dirty="0">
              <a:solidFill>
                <a:schemeClr val="tx2"/>
              </a:solidFill>
            </a:rPr>
            <a:t> </a:t>
          </a:r>
          <a:r>
            <a:rPr lang="es-DO" noProof="0" dirty="0" err="1">
              <a:solidFill>
                <a:schemeClr val="tx2"/>
              </a:solidFill>
            </a:rPr>
            <a:t>Sharing</a:t>
          </a:r>
          <a:endParaRPr lang="es-DO" noProof="0" dirty="0">
            <a:solidFill>
              <a:schemeClr val="tx2"/>
            </a:solidFill>
          </a:endParaRPr>
        </a:p>
      </dgm:t>
    </dgm:pt>
    <dgm:pt modelId="{9B2275C7-5356-4D5B-95D6-5D32785BEBE4}" type="parTrans" cxnId="{6E8F46F1-FFB8-4C30-8B51-0A2D8BCEA8DF}">
      <dgm:prSet/>
      <dgm:spPr/>
      <dgm:t>
        <a:bodyPr/>
        <a:lstStyle/>
        <a:p>
          <a:endParaRPr lang="en-US"/>
        </a:p>
      </dgm:t>
    </dgm:pt>
    <dgm:pt modelId="{3FB81683-9168-41A8-890F-0E8B73113CE3}" type="sibTrans" cxnId="{6E8F46F1-FFB8-4C30-8B51-0A2D8BCEA8DF}">
      <dgm:prSet/>
      <dgm:spPr/>
      <dgm:t>
        <a:bodyPr/>
        <a:lstStyle/>
        <a:p>
          <a:endParaRPr lang="en-US"/>
        </a:p>
      </dgm:t>
    </dgm:pt>
    <dgm:pt modelId="{7D781A6B-048B-41CD-B35A-820CAFD18EC8}" type="pres">
      <dgm:prSet presAssocID="{79E4E8F4-6DB2-482C-AF2B-6B444A7D272A}" presName="Name0" presStyleCnt="0">
        <dgm:presLayoutVars>
          <dgm:dir/>
          <dgm:animLvl val="lvl"/>
          <dgm:resizeHandles val="exact"/>
        </dgm:presLayoutVars>
      </dgm:prSet>
      <dgm:spPr/>
      <dgm:t>
        <a:bodyPr/>
        <a:lstStyle/>
        <a:p>
          <a:endParaRPr lang="en-US"/>
        </a:p>
      </dgm:t>
    </dgm:pt>
    <dgm:pt modelId="{D871B489-A63B-4A82-BBB3-C6869DB36A03}" type="pres">
      <dgm:prSet presAssocID="{FFD11503-610F-458F-AB6C-C485B280E278}" presName="linNode" presStyleCnt="0"/>
      <dgm:spPr/>
    </dgm:pt>
    <dgm:pt modelId="{5651AA50-009E-4A64-8F33-A810E16FD462}" type="pres">
      <dgm:prSet presAssocID="{FFD11503-610F-458F-AB6C-C485B280E278}" presName="parentText" presStyleLbl="node1" presStyleIdx="0" presStyleCnt="3" custScaleX="80629">
        <dgm:presLayoutVars>
          <dgm:chMax val="1"/>
          <dgm:bulletEnabled val="1"/>
        </dgm:presLayoutVars>
      </dgm:prSet>
      <dgm:spPr/>
      <dgm:t>
        <a:bodyPr/>
        <a:lstStyle/>
        <a:p>
          <a:endParaRPr lang="en-US"/>
        </a:p>
      </dgm:t>
    </dgm:pt>
    <dgm:pt modelId="{A0E27528-6893-487F-AF0F-1C99F6B5550B}" type="pres">
      <dgm:prSet presAssocID="{FFD11503-610F-458F-AB6C-C485B280E278}" presName="descendantText" presStyleLbl="alignAccFollowNode1" presStyleIdx="0" presStyleCnt="3" custScaleX="108161" custScaleY="92116">
        <dgm:presLayoutVars>
          <dgm:bulletEnabled val="1"/>
        </dgm:presLayoutVars>
      </dgm:prSet>
      <dgm:spPr/>
      <dgm:t>
        <a:bodyPr/>
        <a:lstStyle/>
        <a:p>
          <a:endParaRPr lang="en-US"/>
        </a:p>
      </dgm:t>
    </dgm:pt>
    <dgm:pt modelId="{DB43C97B-029B-40F0-A2C0-3D9F3660BB44}" type="pres">
      <dgm:prSet presAssocID="{7B60724C-D8C6-4B97-B4E3-56891796BE4F}" presName="sp" presStyleCnt="0"/>
      <dgm:spPr/>
    </dgm:pt>
    <dgm:pt modelId="{78896D00-BFB2-46D9-92A9-F6EA15B798CA}" type="pres">
      <dgm:prSet presAssocID="{6A81FAC1-2662-4CF6-9E26-5C5557CDF6C5}" presName="linNode" presStyleCnt="0"/>
      <dgm:spPr/>
    </dgm:pt>
    <dgm:pt modelId="{9AFFF7F3-AA03-48AE-9C36-69BC93D72CC6}" type="pres">
      <dgm:prSet presAssocID="{6A81FAC1-2662-4CF6-9E26-5C5557CDF6C5}" presName="parentText" presStyleLbl="node1" presStyleIdx="1" presStyleCnt="3" custScaleX="80629">
        <dgm:presLayoutVars>
          <dgm:chMax val="1"/>
          <dgm:bulletEnabled val="1"/>
        </dgm:presLayoutVars>
      </dgm:prSet>
      <dgm:spPr/>
      <dgm:t>
        <a:bodyPr/>
        <a:lstStyle/>
        <a:p>
          <a:endParaRPr lang="en-US"/>
        </a:p>
      </dgm:t>
    </dgm:pt>
    <dgm:pt modelId="{37175E4F-3D14-485B-94EF-3B21AECA93F8}" type="pres">
      <dgm:prSet presAssocID="{6A81FAC1-2662-4CF6-9E26-5C5557CDF6C5}" presName="descendantText" presStyleLbl="alignAccFollowNode1" presStyleIdx="1" presStyleCnt="3" custScaleX="108161" custScaleY="88891">
        <dgm:presLayoutVars>
          <dgm:bulletEnabled val="1"/>
        </dgm:presLayoutVars>
      </dgm:prSet>
      <dgm:spPr/>
      <dgm:t>
        <a:bodyPr/>
        <a:lstStyle/>
        <a:p>
          <a:endParaRPr lang="en-US"/>
        </a:p>
      </dgm:t>
    </dgm:pt>
    <dgm:pt modelId="{A7962B3F-5D81-4557-9C56-E99B5EEE3F00}" type="pres">
      <dgm:prSet presAssocID="{457278B1-E60C-4484-9220-6EEF51990482}" presName="sp" presStyleCnt="0"/>
      <dgm:spPr/>
    </dgm:pt>
    <dgm:pt modelId="{765B14C0-3181-4B30-A677-BA6383820E28}" type="pres">
      <dgm:prSet presAssocID="{7FB51B63-94B7-412C-A513-A72F26D4A92A}" presName="linNode" presStyleCnt="0"/>
      <dgm:spPr/>
    </dgm:pt>
    <dgm:pt modelId="{7401C622-D8B3-4914-9FCE-1A7325050FA5}" type="pres">
      <dgm:prSet presAssocID="{7FB51B63-94B7-412C-A513-A72F26D4A92A}" presName="parentText" presStyleLbl="node1" presStyleIdx="2" presStyleCnt="3" custScaleX="80629">
        <dgm:presLayoutVars>
          <dgm:chMax val="1"/>
          <dgm:bulletEnabled val="1"/>
        </dgm:presLayoutVars>
      </dgm:prSet>
      <dgm:spPr/>
      <dgm:t>
        <a:bodyPr/>
        <a:lstStyle/>
        <a:p>
          <a:endParaRPr lang="en-US"/>
        </a:p>
      </dgm:t>
    </dgm:pt>
    <dgm:pt modelId="{D2C66DF5-4556-4212-84DF-874B5D88FB11}" type="pres">
      <dgm:prSet presAssocID="{7FB51B63-94B7-412C-A513-A72F26D4A92A}" presName="descendantText" presStyleLbl="alignAccFollowNode1" presStyleIdx="2" presStyleCnt="3" custScaleX="108161" custScaleY="91883">
        <dgm:presLayoutVars>
          <dgm:bulletEnabled val="1"/>
        </dgm:presLayoutVars>
      </dgm:prSet>
      <dgm:spPr/>
      <dgm:t>
        <a:bodyPr/>
        <a:lstStyle/>
        <a:p>
          <a:endParaRPr lang="en-US"/>
        </a:p>
      </dgm:t>
    </dgm:pt>
  </dgm:ptLst>
  <dgm:cxnLst>
    <dgm:cxn modelId="{267614FF-FE12-4180-B561-5E3CA44142FB}" type="presOf" srcId="{F179C012-C9B6-4FFA-82FC-1747A3809C1A}" destId="{D2C66DF5-4556-4212-84DF-874B5D88FB11}" srcOrd="0" destOrd="0" presId="urn:microsoft.com/office/officeart/2005/8/layout/vList5"/>
    <dgm:cxn modelId="{EF737310-F578-47CD-8823-567E7C6177A6}" srcId="{6A81FAC1-2662-4CF6-9E26-5C5557CDF6C5}" destId="{409FCD5A-D54F-45DA-8ED6-E07690743248}" srcOrd="0" destOrd="0" parTransId="{F30F384E-3AE7-4D4A-BD83-9ECE700679B0}" sibTransId="{3228524C-0588-46B3-AF1D-4866D89E6E17}"/>
    <dgm:cxn modelId="{24585AA6-DCB2-428C-A4FD-97E947675B8A}" srcId="{7FB51B63-94B7-412C-A513-A72F26D4A92A}" destId="{F179C012-C9B6-4FFA-82FC-1747A3809C1A}" srcOrd="0" destOrd="0" parTransId="{E11D6F33-0C5F-429D-A449-25E8F887A403}" sibTransId="{A64BE08D-8BD7-4F0D-9911-CD86F02081FC}"/>
    <dgm:cxn modelId="{6E8F46F1-FFB8-4C30-8B51-0A2D8BCEA8DF}" srcId="{7FB51B63-94B7-412C-A513-A72F26D4A92A}" destId="{84C16934-8962-4121-B58A-5D95C92F6121}" srcOrd="1" destOrd="0" parTransId="{9B2275C7-5356-4D5B-95D6-5D32785BEBE4}" sibTransId="{3FB81683-9168-41A8-890F-0E8B73113CE3}"/>
    <dgm:cxn modelId="{47750C6A-A4D2-4ED9-B957-22DEFEBE6C6C}" type="presOf" srcId="{3D01B57C-C777-4AE0-8CE9-B2B318BA194E}" destId="{A0E27528-6893-487F-AF0F-1C99F6B5550B}" srcOrd="0" destOrd="0" presId="urn:microsoft.com/office/officeart/2005/8/layout/vList5"/>
    <dgm:cxn modelId="{003D360A-0EEF-4417-A698-016E37244CC0}" srcId="{79E4E8F4-6DB2-482C-AF2B-6B444A7D272A}" destId="{7FB51B63-94B7-412C-A513-A72F26D4A92A}" srcOrd="2" destOrd="0" parTransId="{109FF80A-B414-4E25-A3A4-41AD6AF63F66}" sibTransId="{02707F02-6F8E-4C92-9A3F-AB3C62F98523}"/>
    <dgm:cxn modelId="{E4C4F904-3A7A-4F1E-AD05-34572F847C9D}" type="presOf" srcId="{FFD11503-610F-458F-AB6C-C485B280E278}" destId="{5651AA50-009E-4A64-8F33-A810E16FD462}" srcOrd="0" destOrd="0" presId="urn:microsoft.com/office/officeart/2005/8/layout/vList5"/>
    <dgm:cxn modelId="{CFC7C598-CF5E-44B0-AAA8-95C7AE6E6B06}" srcId="{FFD11503-610F-458F-AB6C-C485B280E278}" destId="{15576264-275D-4B53-AAB2-7EA313D07A39}" srcOrd="1" destOrd="0" parTransId="{E8F87572-DC98-4C9E-9CE6-9680618BC8E1}" sibTransId="{ECEFA6EC-E330-4939-981C-5ECD2AE9862F}"/>
    <dgm:cxn modelId="{50C1E16A-BB21-465D-B344-DD3B7C9946AA}" type="presOf" srcId="{15576264-275D-4B53-AAB2-7EA313D07A39}" destId="{A0E27528-6893-487F-AF0F-1C99F6B5550B}" srcOrd="0" destOrd="1" presId="urn:microsoft.com/office/officeart/2005/8/layout/vList5"/>
    <dgm:cxn modelId="{8344F219-32E7-4CDF-B340-7EEB0C9610CD}" type="presOf" srcId="{6A81FAC1-2662-4CF6-9E26-5C5557CDF6C5}" destId="{9AFFF7F3-AA03-48AE-9C36-69BC93D72CC6}" srcOrd="0" destOrd="0" presId="urn:microsoft.com/office/officeart/2005/8/layout/vList5"/>
    <dgm:cxn modelId="{E867A6AF-74BD-4299-889F-BC9447C60F23}" type="presOf" srcId="{84C16934-8962-4121-B58A-5D95C92F6121}" destId="{D2C66DF5-4556-4212-84DF-874B5D88FB11}" srcOrd="0" destOrd="1" presId="urn:microsoft.com/office/officeart/2005/8/layout/vList5"/>
    <dgm:cxn modelId="{843F44E7-E8D9-4C29-8813-E2706EFD4A59}" srcId="{79E4E8F4-6DB2-482C-AF2B-6B444A7D272A}" destId="{6A81FAC1-2662-4CF6-9E26-5C5557CDF6C5}" srcOrd="1" destOrd="0" parTransId="{B44AB5FF-6075-4E2D-9156-EC61E65DCCF7}" sibTransId="{457278B1-E60C-4484-9220-6EEF51990482}"/>
    <dgm:cxn modelId="{77E2ACA5-A58A-4FB0-BF2D-FA744F123D15}" type="presOf" srcId="{79E4E8F4-6DB2-482C-AF2B-6B444A7D272A}" destId="{7D781A6B-048B-41CD-B35A-820CAFD18EC8}" srcOrd="0" destOrd="0" presId="urn:microsoft.com/office/officeart/2005/8/layout/vList5"/>
    <dgm:cxn modelId="{ED39D7DB-1B25-4582-BE95-476C9E449401}" type="presOf" srcId="{7FB51B63-94B7-412C-A513-A72F26D4A92A}" destId="{7401C622-D8B3-4914-9FCE-1A7325050FA5}" srcOrd="0" destOrd="0" presId="urn:microsoft.com/office/officeart/2005/8/layout/vList5"/>
    <dgm:cxn modelId="{328AF9A2-EFEC-4A4A-B55E-54B54F52091F}" srcId="{FFD11503-610F-458F-AB6C-C485B280E278}" destId="{3D01B57C-C777-4AE0-8CE9-B2B318BA194E}" srcOrd="0" destOrd="0" parTransId="{C0272990-4BDA-4857-8528-F3882320DA7E}" sibTransId="{9E0F73A4-7D63-43A1-8C95-A8936DBF9B37}"/>
    <dgm:cxn modelId="{D71B649C-FE5E-4B3D-A27A-4B20827F0DD7}" srcId="{79E4E8F4-6DB2-482C-AF2B-6B444A7D272A}" destId="{FFD11503-610F-458F-AB6C-C485B280E278}" srcOrd="0" destOrd="0" parTransId="{BA68E894-4BF1-4103-BBFF-2FBF16B4746D}" sibTransId="{7B60724C-D8C6-4B97-B4E3-56891796BE4F}"/>
    <dgm:cxn modelId="{224B8B8A-8895-4FE7-98E3-8B5B869D078A}" type="presOf" srcId="{409FCD5A-D54F-45DA-8ED6-E07690743248}" destId="{37175E4F-3D14-485B-94EF-3B21AECA93F8}" srcOrd="0" destOrd="0" presId="urn:microsoft.com/office/officeart/2005/8/layout/vList5"/>
    <dgm:cxn modelId="{149B7432-A64F-4DB2-BF70-005C0DCDE0DE}" type="presParOf" srcId="{7D781A6B-048B-41CD-B35A-820CAFD18EC8}" destId="{D871B489-A63B-4A82-BBB3-C6869DB36A03}" srcOrd="0" destOrd="0" presId="urn:microsoft.com/office/officeart/2005/8/layout/vList5"/>
    <dgm:cxn modelId="{2F1838F9-2BD0-4534-A45C-FDD6B295A590}" type="presParOf" srcId="{D871B489-A63B-4A82-BBB3-C6869DB36A03}" destId="{5651AA50-009E-4A64-8F33-A810E16FD462}" srcOrd="0" destOrd="0" presId="urn:microsoft.com/office/officeart/2005/8/layout/vList5"/>
    <dgm:cxn modelId="{3140EAFA-CEE9-4F3F-928D-4E2B663C8BA6}" type="presParOf" srcId="{D871B489-A63B-4A82-BBB3-C6869DB36A03}" destId="{A0E27528-6893-487F-AF0F-1C99F6B5550B}" srcOrd="1" destOrd="0" presId="urn:microsoft.com/office/officeart/2005/8/layout/vList5"/>
    <dgm:cxn modelId="{613C984E-C9D3-4586-9C15-3F0CEC2BA998}" type="presParOf" srcId="{7D781A6B-048B-41CD-B35A-820CAFD18EC8}" destId="{DB43C97B-029B-40F0-A2C0-3D9F3660BB44}" srcOrd="1" destOrd="0" presId="urn:microsoft.com/office/officeart/2005/8/layout/vList5"/>
    <dgm:cxn modelId="{17971BE4-C19F-44D2-80FB-2C27B87D1ECB}" type="presParOf" srcId="{7D781A6B-048B-41CD-B35A-820CAFD18EC8}" destId="{78896D00-BFB2-46D9-92A9-F6EA15B798CA}" srcOrd="2" destOrd="0" presId="urn:microsoft.com/office/officeart/2005/8/layout/vList5"/>
    <dgm:cxn modelId="{30508067-68A8-4472-A49D-E3CF2344361C}" type="presParOf" srcId="{78896D00-BFB2-46D9-92A9-F6EA15B798CA}" destId="{9AFFF7F3-AA03-48AE-9C36-69BC93D72CC6}" srcOrd="0" destOrd="0" presId="urn:microsoft.com/office/officeart/2005/8/layout/vList5"/>
    <dgm:cxn modelId="{23EB1D22-F302-48AD-A2B3-D434C746D1BA}" type="presParOf" srcId="{78896D00-BFB2-46D9-92A9-F6EA15B798CA}" destId="{37175E4F-3D14-485B-94EF-3B21AECA93F8}" srcOrd="1" destOrd="0" presId="urn:microsoft.com/office/officeart/2005/8/layout/vList5"/>
    <dgm:cxn modelId="{1D757819-49EB-40B3-8EC2-9CECE0C7FDC4}" type="presParOf" srcId="{7D781A6B-048B-41CD-B35A-820CAFD18EC8}" destId="{A7962B3F-5D81-4557-9C56-E99B5EEE3F00}" srcOrd="3" destOrd="0" presId="urn:microsoft.com/office/officeart/2005/8/layout/vList5"/>
    <dgm:cxn modelId="{CF2310E5-BA26-4D86-85CF-13797C9F3C65}" type="presParOf" srcId="{7D781A6B-048B-41CD-B35A-820CAFD18EC8}" destId="{765B14C0-3181-4B30-A677-BA6383820E28}" srcOrd="4" destOrd="0" presId="urn:microsoft.com/office/officeart/2005/8/layout/vList5"/>
    <dgm:cxn modelId="{4C59761C-8666-420E-B536-1AA85B4A11F8}" type="presParOf" srcId="{765B14C0-3181-4B30-A677-BA6383820E28}" destId="{7401C622-D8B3-4914-9FCE-1A7325050FA5}" srcOrd="0" destOrd="0" presId="urn:microsoft.com/office/officeart/2005/8/layout/vList5"/>
    <dgm:cxn modelId="{FEA8C863-9547-419A-8C5E-9566B9178690}" type="presParOf" srcId="{765B14C0-3181-4B30-A677-BA6383820E28}" destId="{D2C66DF5-4556-4212-84DF-874B5D88FB11}"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6554D-4CAA-45C7-B75B-B7FB22DD7C5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C6DB29D-C418-46AC-9ECC-F2E95E0C7649}">
      <dgm:prSet phldrT="[Text]" custT="1"/>
      <dgm:spPr>
        <a:ln>
          <a:solidFill>
            <a:srgbClr val="202C68"/>
          </a:solidFill>
        </a:ln>
      </dgm:spPr>
      <dgm:t>
        <a:bodyPr/>
        <a:lstStyle/>
        <a:p>
          <a:r>
            <a:rPr lang="en-US" sz="1600" dirty="0" err="1">
              <a:solidFill>
                <a:schemeClr val="accent1">
                  <a:lumMod val="25000"/>
                </a:schemeClr>
              </a:solidFill>
            </a:rPr>
            <a:t>Elegibilidad</a:t>
          </a:r>
          <a:endParaRPr lang="en-US" sz="1600" dirty="0">
            <a:solidFill>
              <a:schemeClr val="accent1">
                <a:lumMod val="25000"/>
              </a:schemeClr>
            </a:solidFill>
          </a:endParaRPr>
        </a:p>
      </dgm:t>
    </dgm:pt>
    <dgm:pt modelId="{C36BB59D-353B-484B-B1F2-34B3EC2C3F52}" type="parTrans" cxnId="{A4D92F16-DC05-4E19-A95B-9148DF1CA27D}">
      <dgm:prSet/>
      <dgm:spPr/>
      <dgm:t>
        <a:bodyPr/>
        <a:lstStyle/>
        <a:p>
          <a:endParaRPr lang="en-US"/>
        </a:p>
      </dgm:t>
    </dgm:pt>
    <dgm:pt modelId="{D031DB83-F6FA-4F23-85B1-D58AC893776F}" type="sibTrans" cxnId="{A4D92F16-DC05-4E19-A95B-9148DF1CA27D}">
      <dgm:prSet/>
      <dgm:spPr/>
      <dgm:t>
        <a:bodyPr/>
        <a:lstStyle/>
        <a:p>
          <a:endParaRPr lang="en-US"/>
        </a:p>
      </dgm:t>
    </dgm:pt>
    <dgm:pt modelId="{642A5F74-7F0B-40CA-BF74-D89763ECFE08}">
      <dgm:prSet phldrT="[Text]"/>
      <dgm:spPr>
        <a:ln>
          <a:solidFill>
            <a:srgbClr val="202C68"/>
          </a:solidFill>
        </a:ln>
      </dgm:spPr>
      <dgm:t>
        <a:bodyPr/>
        <a:lstStyle/>
        <a:p>
          <a:r>
            <a:rPr lang="es-ES" dirty="0">
              <a:solidFill>
                <a:srgbClr val="202C68"/>
              </a:solidFill>
            </a:rPr>
            <a:t>21 años con 1 mes de servicio</a:t>
          </a:r>
          <a:endParaRPr lang="en-US" dirty="0">
            <a:solidFill>
              <a:srgbClr val="202C68"/>
            </a:solidFill>
          </a:endParaRPr>
        </a:p>
      </dgm:t>
    </dgm:pt>
    <dgm:pt modelId="{66411885-0CBD-4A5E-9FCF-506051E9424E}" type="parTrans" cxnId="{D836C870-051B-4502-9FB5-70B8532466B9}">
      <dgm:prSet/>
      <dgm:spPr/>
      <dgm:t>
        <a:bodyPr/>
        <a:lstStyle/>
        <a:p>
          <a:endParaRPr lang="en-US"/>
        </a:p>
      </dgm:t>
    </dgm:pt>
    <dgm:pt modelId="{B933AB6E-9748-476F-863A-78909640E856}" type="sibTrans" cxnId="{D836C870-051B-4502-9FB5-70B8532466B9}">
      <dgm:prSet/>
      <dgm:spPr/>
      <dgm:t>
        <a:bodyPr/>
        <a:lstStyle/>
        <a:p>
          <a:endParaRPr lang="en-US"/>
        </a:p>
      </dgm:t>
    </dgm:pt>
    <dgm:pt modelId="{87447883-8EAB-41D2-ABFC-47DB1FE5F977}">
      <dgm:prSet phldrT="[Text]" custT="1"/>
      <dgm:spPr>
        <a:solidFill>
          <a:schemeClr val="accent2"/>
        </a:solidFill>
        <a:ln>
          <a:solidFill>
            <a:schemeClr val="accent2">
              <a:lumMod val="50000"/>
            </a:schemeClr>
          </a:solidFill>
        </a:ln>
      </dgm:spPr>
      <dgm:t>
        <a:bodyPr/>
        <a:lstStyle/>
        <a:p>
          <a:r>
            <a:rPr lang="en-US" sz="1600" dirty="0">
              <a:solidFill>
                <a:schemeClr val="bg2">
                  <a:lumMod val="50000"/>
                </a:schemeClr>
              </a:solidFill>
            </a:rPr>
            <a:t>Entrada de plan</a:t>
          </a:r>
        </a:p>
      </dgm:t>
    </dgm:pt>
    <dgm:pt modelId="{0250936E-8FE8-4A1C-89E2-A2DD559CD085}" type="parTrans" cxnId="{D5E48939-59DE-4E2A-8AA4-58DFDBC3E49C}">
      <dgm:prSet/>
      <dgm:spPr/>
      <dgm:t>
        <a:bodyPr/>
        <a:lstStyle/>
        <a:p>
          <a:endParaRPr lang="en-US"/>
        </a:p>
      </dgm:t>
    </dgm:pt>
    <dgm:pt modelId="{8C91741C-7612-484E-BBE8-6CB2C8BF2784}" type="sibTrans" cxnId="{D5E48939-59DE-4E2A-8AA4-58DFDBC3E49C}">
      <dgm:prSet/>
      <dgm:spPr/>
      <dgm:t>
        <a:bodyPr/>
        <a:lstStyle/>
        <a:p>
          <a:endParaRPr lang="en-US"/>
        </a:p>
      </dgm:t>
    </dgm:pt>
    <dgm:pt modelId="{FD82FDAB-AF52-4AB3-8807-C2F454142905}">
      <dgm:prSet phldrT="[Text]"/>
      <dgm:spPr>
        <a:ln>
          <a:solidFill>
            <a:schemeClr val="accent2">
              <a:lumMod val="50000"/>
            </a:schemeClr>
          </a:solidFill>
        </a:ln>
      </dgm:spPr>
      <dgm:t>
        <a:bodyPr/>
        <a:lstStyle/>
        <a:p>
          <a:r>
            <a:rPr lang="en-US" dirty="0" err="1">
              <a:solidFill>
                <a:schemeClr val="bg2">
                  <a:lumMod val="50000"/>
                </a:schemeClr>
              </a:solidFill>
            </a:rPr>
            <a:t>Mensual</a:t>
          </a:r>
          <a:endParaRPr lang="en-US" dirty="0">
            <a:solidFill>
              <a:schemeClr val="bg2">
                <a:lumMod val="50000"/>
              </a:schemeClr>
            </a:solidFill>
          </a:endParaRPr>
        </a:p>
      </dgm:t>
    </dgm:pt>
    <dgm:pt modelId="{C9EB0231-1211-49F9-A014-58E95DE945FE}" type="parTrans" cxnId="{48AF6317-FD41-40AD-AF0F-D6E8A76AB407}">
      <dgm:prSet/>
      <dgm:spPr/>
      <dgm:t>
        <a:bodyPr/>
        <a:lstStyle/>
        <a:p>
          <a:endParaRPr lang="en-US"/>
        </a:p>
      </dgm:t>
    </dgm:pt>
    <dgm:pt modelId="{986300D2-CDB4-4850-8123-C0A746795877}" type="sibTrans" cxnId="{48AF6317-FD41-40AD-AF0F-D6E8A76AB407}">
      <dgm:prSet/>
      <dgm:spPr/>
      <dgm:t>
        <a:bodyPr/>
        <a:lstStyle/>
        <a:p>
          <a:endParaRPr lang="en-US"/>
        </a:p>
      </dgm:t>
    </dgm:pt>
    <dgm:pt modelId="{E29A46ED-F3AE-40BF-9D55-49E8F24D81D2}">
      <dgm:prSet phldrT="[Text]" custT="1"/>
      <dgm:spPr>
        <a:solidFill>
          <a:schemeClr val="accent5"/>
        </a:solidFill>
        <a:ln>
          <a:solidFill>
            <a:schemeClr val="accent5">
              <a:lumMod val="50000"/>
            </a:schemeClr>
          </a:solidFill>
        </a:ln>
      </dgm:spPr>
      <dgm:t>
        <a:bodyPr/>
        <a:lstStyle/>
        <a:p>
          <a:r>
            <a:rPr lang="en-US" sz="1600" dirty="0" err="1">
              <a:solidFill>
                <a:schemeClr val="accent5">
                  <a:lumMod val="50000"/>
                </a:schemeClr>
              </a:solidFill>
            </a:rPr>
            <a:t>Inscripción</a:t>
          </a:r>
          <a:endParaRPr lang="en-US" sz="1600" dirty="0">
            <a:solidFill>
              <a:schemeClr val="accent5">
                <a:lumMod val="50000"/>
              </a:schemeClr>
            </a:solidFill>
          </a:endParaRPr>
        </a:p>
      </dgm:t>
    </dgm:pt>
    <dgm:pt modelId="{F284C075-1CAD-41C8-9E84-62941611A12A}" type="parTrans" cxnId="{4D5E314C-7AD9-4039-A08E-29C967733695}">
      <dgm:prSet/>
      <dgm:spPr/>
      <dgm:t>
        <a:bodyPr/>
        <a:lstStyle/>
        <a:p>
          <a:endParaRPr lang="en-US"/>
        </a:p>
      </dgm:t>
    </dgm:pt>
    <dgm:pt modelId="{73B5E243-3694-4861-BDD6-D8E13F0D9CD4}" type="sibTrans" cxnId="{4D5E314C-7AD9-4039-A08E-29C967733695}">
      <dgm:prSet/>
      <dgm:spPr/>
      <dgm:t>
        <a:bodyPr/>
        <a:lstStyle/>
        <a:p>
          <a:endParaRPr lang="en-US"/>
        </a:p>
      </dgm:t>
    </dgm:pt>
    <dgm:pt modelId="{26DAF80F-2420-42B8-8CE0-8364EDEB5A53}">
      <dgm:prSet phldrT="[Text]"/>
      <dgm:spPr>
        <a:ln>
          <a:solidFill>
            <a:schemeClr val="accent5">
              <a:lumMod val="50000"/>
            </a:schemeClr>
          </a:solidFill>
        </a:ln>
      </dgm:spPr>
      <dgm:t>
        <a:bodyPr/>
        <a:lstStyle/>
        <a:p>
          <a:r>
            <a:rPr lang="es-ES" dirty="0">
              <a:solidFill>
                <a:schemeClr val="accent5">
                  <a:lumMod val="50000"/>
                </a:schemeClr>
              </a:solidFill>
            </a:rPr>
            <a:t>En línea en u.bpas.com</a:t>
          </a:r>
          <a:endParaRPr lang="en-US" dirty="0">
            <a:solidFill>
              <a:schemeClr val="accent5">
                <a:lumMod val="50000"/>
              </a:schemeClr>
            </a:solidFill>
          </a:endParaRPr>
        </a:p>
      </dgm:t>
    </dgm:pt>
    <dgm:pt modelId="{8D100F95-D0B9-427C-AF51-0D780D48F768}" type="parTrans" cxnId="{B02889E8-0AB4-4783-907D-2FCB677BB514}">
      <dgm:prSet/>
      <dgm:spPr/>
      <dgm:t>
        <a:bodyPr/>
        <a:lstStyle/>
        <a:p>
          <a:endParaRPr lang="en-US"/>
        </a:p>
      </dgm:t>
    </dgm:pt>
    <dgm:pt modelId="{AB11050B-ABB0-4073-AD6F-211BC15C32F2}" type="sibTrans" cxnId="{B02889E8-0AB4-4783-907D-2FCB677BB514}">
      <dgm:prSet/>
      <dgm:spPr/>
      <dgm:t>
        <a:bodyPr/>
        <a:lstStyle/>
        <a:p>
          <a:endParaRPr lang="en-US"/>
        </a:p>
      </dgm:t>
    </dgm:pt>
    <dgm:pt modelId="{0CE27724-E13D-44EA-8978-C6065A3F1EEC}" type="pres">
      <dgm:prSet presAssocID="{DA36554D-4CAA-45C7-B75B-B7FB22DD7C50}" presName="linearFlow" presStyleCnt="0">
        <dgm:presLayoutVars>
          <dgm:dir/>
          <dgm:animLvl val="lvl"/>
          <dgm:resizeHandles val="exact"/>
        </dgm:presLayoutVars>
      </dgm:prSet>
      <dgm:spPr/>
      <dgm:t>
        <a:bodyPr/>
        <a:lstStyle/>
        <a:p>
          <a:endParaRPr lang="en-US"/>
        </a:p>
      </dgm:t>
    </dgm:pt>
    <dgm:pt modelId="{496475CF-6EAC-49BC-8EC3-343DFB57001F}" type="pres">
      <dgm:prSet presAssocID="{FC6DB29D-C418-46AC-9ECC-F2E95E0C7649}" presName="composite" presStyleCnt="0"/>
      <dgm:spPr/>
    </dgm:pt>
    <dgm:pt modelId="{E258B083-5759-4AAE-90F6-7B78B7364FA4}" type="pres">
      <dgm:prSet presAssocID="{FC6DB29D-C418-46AC-9ECC-F2E95E0C7649}" presName="parentText" presStyleLbl="alignNode1" presStyleIdx="0" presStyleCnt="3" custLinFactNeighborY="0">
        <dgm:presLayoutVars>
          <dgm:chMax val="1"/>
          <dgm:bulletEnabled val="1"/>
        </dgm:presLayoutVars>
      </dgm:prSet>
      <dgm:spPr/>
      <dgm:t>
        <a:bodyPr/>
        <a:lstStyle/>
        <a:p>
          <a:endParaRPr lang="en-US"/>
        </a:p>
      </dgm:t>
    </dgm:pt>
    <dgm:pt modelId="{EEE147B5-8CDA-45F7-986B-6D4A66A7748A}" type="pres">
      <dgm:prSet presAssocID="{FC6DB29D-C418-46AC-9ECC-F2E95E0C7649}" presName="descendantText" presStyleLbl="alignAcc1" presStyleIdx="0" presStyleCnt="3" custLinFactNeighborX="284">
        <dgm:presLayoutVars>
          <dgm:bulletEnabled val="1"/>
        </dgm:presLayoutVars>
      </dgm:prSet>
      <dgm:spPr/>
      <dgm:t>
        <a:bodyPr/>
        <a:lstStyle/>
        <a:p>
          <a:endParaRPr lang="en-US"/>
        </a:p>
      </dgm:t>
    </dgm:pt>
    <dgm:pt modelId="{F7FD158D-C899-422C-AB8C-B08281BE95FC}" type="pres">
      <dgm:prSet presAssocID="{D031DB83-F6FA-4F23-85B1-D58AC893776F}" presName="sp" presStyleCnt="0"/>
      <dgm:spPr/>
    </dgm:pt>
    <dgm:pt modelId="{EBCBB526-839F-4781-B30F-AABE65EE2A38}" type="pres">
      <dgm:prSet presAssocID="{87447883-8EAB-41D2-ABFC-47DB1FE5F977}" presName="composite" presStyleCnt="0"/>
      <dgm:spPr/>
    </dgm:pt>
    <dgm:pt modelId="{5DD225E4-4D2F-4EA2-937A-5045D8C898CE}" type="pres">
      <dgm:prSet presAssocID="{87447883-8EAB-41D2-ABFC-47DB1FE5F977}" presName="parentText" presStyleLbl="alignNode1" presStyleIdx="1" presStyleCnt="3">
        <dgm:presLayoutVars>
          <dgm:chMax val="1"/>
          <dgm:bulletEnabled val="1"/>
        </dgm:presLayoutVars>
      </dgm:prSet>
      <dgm:spPr/>
      <dgm:t>
        <a:bodyPr/>
        <a:lstStyle/>
        <a:p>
          <a:endParaRPr lang="en-US"/>
        </a:p>
      </dgm:t>
    </dgm:pt>
    <dgm:pt modelId="{5E948E86-39A9-4923-904F-C181EF10543C}" type="pres">
      <dgm:prSet presAssocID="{87447883-8EAB-41D2-ABFC-47DB1FE5F977}" presName="descendantText" presStyleLbl="alignAcc1" presStyleIdx="1" presStyleCnt="3">
        <dgm:presLayoutVars>
          <dgm:bulletEnabled val="1"/>
        </dgm:presLayoutVars>
      </dgm:prSet>
      <dgm:spPr/>
      <dgm:t>
        <a:bodyPr/>
        <a:lstStyle/>
        <a:p>
          <a:endParaRPr lang="en-US"/>
        </a:p>
      </dgm:t>
    </dgm:pt>
    <dgm:pt modelId="{712B92F0-1E88-4357-8D94-5B06D6A90F49}" type="pres">
      <dgm:prSet presAssocID="{8C91741C-7612-484E-BBE8-6CB2C8BF2784}" presName="sp" presStyleCnt="0"/>
      <dgm:spPr/>
    </dgm:pt>
    <dgm:pt modelId="{14264475-BAEA-466D-83D2-E49339036DC4}" type="pres">
      <dgm:prSet presAssocID="{E29A46ED-F3AE-40BF-9D55-49E8F24D81D2}" presName="composite" presStyleCnt="0"/>
      <dgm:spPr/>
    </dgm:pt>
    <dgm:pt modelId="{7F52CD34-F0CF-4AB7-B23B-E50A594EB920}" type="pres">
      <dgm:prSet presAssocID="{E29A46ED-F3AE-40BF-9D55-49E8F24D81D2}" presName="parentText" presStyleLbl="alignNode1" presStyleIdx="2" presStyleCnt="3" custLinFactNeighborY="-465">
        <dgm:presLayoutVars>
          <dgm:chMax val="1"/>
          <dgm:bulletEnabled val="1"/>
        </dgm:presLayoutVars>
      </dgm:prSet>
      <dgm:spPr/>
      <dgm:t>
        <a:bodyPr/>
        <a:lstStyle/>
        <a:p>
          <a:endParaRPr lang="en-US"/>
        </a:p>
      </dgm:t>
    </dgm:pt>
    <dgm:pt modelId="{87A221A4-4313-4CB0-9694-A3080963ECE8}" type="pres">
      <dgm:prSet presAssocID="{E29A46ED-F3AE-40BF-9D55-49E8F24D81D2}" presName="descendantText" presStyleLbl="alignAcc1" presStyleIdx="2" presStyleCnt="3">
        <dgm:presLayoutVars>
          <dgm:bulletEnabled val="1"/>
        </dgm:presLayoutVars>
      </dgm:prSet>
      <dgm:spPr/>
      <dgm:t>
        <a:bodyPr/>
        <a:lstStyle/>
        <a:p>
          <a:endParaRPr lang="en-US"/>
        </a:p>
      </dgm:t>
    </dgm:pt>
  </dgm:ptLst>
  <dgm:cxnLst>
    <dgm:cxn modelId="{B02889E8-0AB4-4783-907D-2FCB677BB514}" srcId="{E29A46ED-F3AE-40BF-9D55-49E8F24D81D2}" destId="{26DAF80F-2420-42B8-8CE0-8364EDEB5A53}" srcOrd="0" destOrd="0" parTransId="{8D100F95-D0B9-427C-AF51-0D780D48F768}" sibTransId="{AB11050B-ABB0-4073-AD6F-211BC15C32F2}"/>
    <dgm:cxn modelId="{A4D92F16-DC05-4E19-A95B-9148DF1CA27D}" srcId="{DA36554D-4CAA-45C7-B75B-B7FB22DD7C50}" destId="{FC6DB29D-C418-46AC-9ECC-F2E95E0C7649}" srcOrd="0" destOrd="0" parTransId="{C36BB59D-353B-484B-B1F2-34B3EC2C3F52}" sibTransId="{D031DB83-F6FA-4F23-85B1-D58AC893776F}"/>
    <dgm:cxn modelId="{20338A1C-A350-4C24-BC8C-5FF36B8CA9B9}" type="presOf" srcId="{26DAF80F-2420-42B8-8CE0-8364EDEB5A53}" destId="{87A221A4-4313-4CB0-9694-A3080963ECE8}" srcOrd="0" destOrd="0" presId="urn:microsoft.com/office/officeart/2005/8/layout/chevron2"/>
    <dgm:cxn modelId="{A68A8231-2369-4B2A-AB52-FA4CCDBFCDBC}" type="presOf" srcId="{DA36554D-4CAA-45C7-B75B-B7FB22DD7C50}" destId="{0CE27724-E13D-44EA-8978-C6065A3F1EEC}" srcOrd="0" destOrd="0" presId="urn:microsoft.com/office/officeart/2005/8/layout/chevron2"/>
    <dgm:cxn modelId="{D836C870-051B-4502-9FB5-70B8532466B9}" srcId="{FC6DB29D-C418-46AC-9ECC-F2E95E0C7649}" destId="{642A5F74-7F0B-40CA-BF74-D89763ECFE08}" srcOrd="0" destOrd="0" parTransId="{66411885-0CBD-4A5E-9FCF-506051E9424E}" sibTransId="{B933AB6E-9748-476F-863A-78909640E856}"/>
    <dgm:cxn modelId="{AA9310D4-E72F-443D-BC75-0EABE42DD676}" type="presOf" srcId="{87447883-8EAB-41D2-ABFC-47DB1FE5F977}" destId="{5DD225E4-4D2F-4EA2-937A-5045D8C898CE}" srcOrd="0" destOrd="0" presId="urn:microsoft.com/office/officeart/2005/8/layout/chevron2"/>
    <dgm:cxn modelId="{D5E48939-59DE-4E2A-8AA4-58DFDBC3E49C}" srcId="{DA36554D-4CAA-45C7-B75B-B7FB22DD7C50}" destId="{87447883-8EAB-41D2-ABFC-47DB1FE5F977}" srcOrd="1" destOrd="0" parTransId="{0250936E-8FE8-4A1C-89E2-A2DD559CD085}" sibTransId="{8C91741C-7612-484E-BBE8-6CB2C8BF2784}"/>
    <dgm:cxn modelId="{CEBB43F3-90E7-4DD8-A9FD-25EAAC8778FD}" type="presOf" srcId="{FC6DB29D-C418-46AC-9ECC-F2E95E0C7649}" destId="{E258B083-5759-4AAE-90F6-7B78B7364FA4}" srcOrd="0" destOrd="0" presId="urn:microsoft.com/office/officeart/2005/8/layout/chevron2"/>
    <dgm:cxn modelId="{48AF6317-FD41-40AD-AF0F-D6E8A76AB407}" srcId="{87447883-8EAB-41D2-ABFC-47DB1FE5F977}" destId="{FD82FDAB-AF52-4AB3-8807-C2F454142905}" srcOrd="0" destOrd="0" parTransId="{C9EB0231-1211-49F9-A014-58E95DE945FE}" sibTransId="{986300D2-CDB4-4850-8123-C0A746795877}"/>
    <dgm:cxn modelId="{3D56ECB3-E37F-4012-998B-A7146B1472CE}" type="presOf" srcId="{E29A46ED-F3AE-40BF-9D55-49E8F24D81D2}" destId="{7F52CD34-F0CF-4AB7-B23B-E50A594EB920}" srcOrd="0" destOrd="0" presId="urn:microsoft.com/office/officeart/2005/8/layout/chevron2"/>
    <dgm:cxn modelId="{4D5E314C-7AD9-4039-A08E-29C967733695}" srcId="{DA36554D-4CAA-45C7-B75B-B7FB22DD7C50}" destId="{E29A46ED-F3AE-40BF-9D55-49E8F24D81D2}" srcOrd="2" destOrd="0" parTransId="{F284C075-1CAD-41C8-9E84-62941611A12A}" sibTransId="{73B5E243-3694-4861-BDD6-D8E13F0D9CD4}"/>
    <dgm:cxn modelId="{0725F283-7D47-4FE8-93F4-3837A5634E2E}" type="presOf" srcId="{642A5F74-7F0B-40CA-BF74-D89763ECFE08}" destId="{EEE147B5-8CDA-45F7-986B-6D4A66A7748A}" srcOrd="0" destOrd="0" presId="urn:microsoft.com/office/officeart/2005/8/layout/chevron2"/>
    <dgm:cxn modelId="{F9123E6C-3972-49DE-839D-180F9BC82055}" type="presOf" srcId="{FD82FDAB-AF52-4AB3-8807-C2F454142905}" destId="{5E948E86-39A9-4923-904F-C181EF10543C}" srcOrd="0" destOrd="0" presId="urn:microsoft.com/office/officeart/2005/8/layout/chevron2"/>
    <dgm:cxn modelId="{D375D02C-0953-49B9-BD10-2CAC22CC0FD5}" type="presParOf" srcId="{0CE27724-E13D-44EA-8978-C6065A3F1EEC}" destId="{496475CF-6EAC-49BC-8EC3-343DFB57001F}" srcOrd="0" destOrd="0" presId="urn:microsoft.com/office/officeart/2005/8/layout/chevron2"/>
    <dgm:cxn modelId="{907310F6-C473-4F80-9761-2858AA04F4CB}" type="presParOf" srcId="{496475CF-6EAC-49BC-8EC3-343DFB57001F}" destId="{E258B083-5759-4AAE-90F6-7B78B7364FA4}" srcOrd="0" destOrd="0" presId="urn:microsoft.com/office/officeart/2005/8/layout/chevron2"/>
    <dgm:cxn modelId="{5203A8D6-4CB8-49A6-BFA8-473F6DE6EF90}" type="presParOf" srcId="{496475CF-6EAC-49BC-8EC3-343DFB57001F}" destId="{EEE147B5-8CDA-45F7-986B-6D4A66A7748A}" srcOrd="1" destOrd="0" presId="urn:microsoft.com/office/officeart/2005/8/layout/chevron2"/>
    <dgm:cxn modelId="{3C676EBF-850C-4DE0-86F6-64CBECE4E86A}" type="presParOf" srcId="{0CE27724-E13D-44EA-8978-C6065A3F1EEC}" destId="{F7FD158D-C899-422C-AB8C-B08281BE95FC}" srcOrd="1" destOrd="0" presId="urn:microsoft.com/office/officeart/2005/8/layout/chevron2"/>
    <dgm:cxn modelId="{8B435169-83C2-48F8-AE0A-5882DDB61EF3}" type="presParOf" srcId="{0CE27724-E13D-44EA-8978-C6065A3F1EEC}" destId="{EBCBB526-839F-4781-B30F-AABE65EE2A38}" srcOrd="2" destOrd="0" presId="urn:microsoft.com/office/officeart/2005/8/layout/chevron2"/>
    <dgm:cxn modelId="{B855B664-D02F-4636-8ED8-63EE07211EB9}" type="presParOf" srcId="{EBCBB526-839F-4781-B30F-AABE65EE2A38}" destId="{5DD225E4-4D2F-4EA2-937A-5045D8C898CE}" srcOrd="0" destOrd="0" presId="urn:microsoft.com/office/officeart/2005/8/layout/chevron2"/>
    <dgm:cxn modelId="{0C2B51EF-A513-43A2-90AE-BC8502A0C251}" type="presParOf" srcId="{EBCBB526-839F-4781-B30F-AABE65EE2A38}" destId="{5E948E86-39A9-4923-904F-C181EF10543C}" srcOrd="1" destOrd="0" presId="urn:microsoft.com/office/officeart/2005/8/layout/chevron2"/>
    <dgm:cxn modelId="{C09A26D6-186F-491F-9CC9-4B697BB5F93C}" type="presParOf" srcId="{0CE27724-E13D-44EA-8978-C6065A3F1EEC}" destId="{712B92F0-1E88-4357-8D94-5B06D6A90F49}" srcOrd="3" destOrd="0" presId="urn:microsoft.com/office/officeart/2005/8/layout/chevron2"/>
    <dgm:cxn modelId="{5BF7E460-B9FF-4C7D-8030-FC3704712304}" type="presParOf" srcId="{0CE27724-E13D-44EA-8978-C6065A3F1EEC}" destId="{14264475-BAEA-466D-83D2-E49339036DC4}" srcOrd="4" destOrd="0" presId="urn:microsoft.com/office/officeart/2005/8/layout/chevron2"/>
    <dgm:cxn modelId="{D9802E2B-1FA6-49B8-9DC1-45D52C676411}" type="presParOf" srcId="{14264475-BAEA-466D-83D2-E49339036DC4}" destId="{7F52CD34-F0CF-4AB7-B23B-E50A594EB920}" srcOrd="0" destOrd="0" presId="urn:microsoft.com/office/officeart/2005/8/layout/chevron2"/>
    <dgm:cxn modelId="{CB3B677D-057A-46C3-BB84-0353D4F2FBD0}" type="presParOf" srcId="{14264475-BAEA-466D-83D2-E49339036DC4}" destId="{87A221A4-4313-4CB0-9694-A3080963ECE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FBF23-27CF-4DD7-B1AD-65FC44BA95EB}"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94CF626-6201-421D-AF1F-F7A78713DB6A}">
      <dgm:prSet phldrT="[Text]" custT="1"/>
      <dgm:spPr>
        <a:solidFill>
          <a:schemeClr val="accent2"/>
        </a:solidFill>
      </dgm:spPr>
      <dgm:t>
        <a:bodyPr/>
        <a:lstStyle/>
        <a:p>
          <a:r>
            <a:rPr lang="en-US" sz="1400" dirty="0">
              <a:solidFill>
                <a:schemeClr val="accent2">
                  <a:lumMod val="50000"/>
                </a:schemeClr>
              </a:solidFill>
            </a:rPr>
            <a:t>Valor </a:t>
          </a:r>
          <a:r>
            <a:rPr lang="en-US" sz="1400" dirty="0" err="1">
              <a:solidFill>
                <a:schemeClr val="accent2">
                  <a:lumMod val="50000"/>
                </a:schemeClr>
              </a:solidFill>
            </a:rPr>
            <a:t>Estable</a:t>
          </a:r>
          <a:r>
            <a:rPr lang="en-US" sz="1400" dirty="0">
              <a:solidFill>
                <a:schemeClr val="accent2">
                  <a:lumMod val="50000"/>
                </a:schemeClr>
              </a:solidFill>
            </a:rPr>
            <a:t>/  Money Market</a:t>
          </a:r>
        </a:p>
      </dgm:t>
    </dgm:pt>
    <dgm:pt modelId="{7113C1CB-E9A3-42C8-B69E-9EE0964CA444}" type="parTrans" cxnId="{2AA29B4E-C168-4450-8390-1E6764CA066E}">
      <dgm:prSet/>
      <dgm:spPr/>
      <dgm:t>
        <a:bodyPr/>
        <a:lstStyle/>
        <a:p>
          <a:endParaRPr lang="en-US"/>
        </a:p>
      </dgm:t>
    </dgm:pt>
    <dgm:pt modelId="{7C7C9547-E901-415C-9B5A-F3A3CCDE2258}" type="sibTrans" cxnId="{2AA29B4E-C168-4450-8390-1E6764CA066E}">
      <dgm:prSet/>
      <dgm:spPr/>
      <dgm:t>
        <a:bodyPr/>
        <a:lstStyle/>
        <a:p>
          <a:endParaRPr lang="en-US"/>
        </a:p>
      </dgm:t>
    </dgm:pt>
    <dgm:pt modelId="{A4BBCAB2-3B4A-4BB6-AE83-BC54A5B7C90D}">
      <dgm:prSet phldrT="[Text]" custT="1"/>
      <dgm:spPr>
        <a:solidFill>
          <a:schemeClr val="accent1"/>
        </a:solidFill>
      </dgm:spPr>
      <dgm:t>
        <a:bodyPr/>
        <a:lstStyle/>
        <a:p>
          <a:r>
            <a:rPr lang="en-US" sz="1800" dirty="0">
              <a:solidFill>
                <a:srgbClr val="386FA4"/>
              </a:solidFill>
            </a:rPr>
            <a:t>Bonos</a:t>
          </a:r>
        </a:p>
      </dgm:t>
    </dgm:pt>
    <dgm:pt modelId="{88DE7522-26CC-4C73-9404-E05B99161B11}" type="parTrans" cxnId="{354A73D9-4674-40A1-A2FB-C5915AE579C9}">
      <dgm:prSet/>
      <dgm:spPr/>
      <dgm:t>
        <a:bodyPr/>
        <a:lstStyle/>
        <a:p>
          <a:endParaRPr lang="en-US"/>
        </a:p>
      </dgm:t>
    </dgm:pt>
    <dgm:pt modelId="{3ACE26C8-F89F-40ED-B266-50C259BD250F}" type="sibTrans" cxnId="{354A73D9-4674-40A1-A2FB-C5915AE579C9}">
      <dgm:prSet/>
      <dgm:spPr/>
      <dgm:t>
        <a:bodyPr/>
        <a:lstStyle/>
        <a:p>
          <a:endParaRPr lang="en-US"/>
        </a:p>
      </dgm:t>
    </dgm:pt>
    <dgm:pt modelId="{4D8238AF-9F24-4976-980C-A72D02E70B49}">
      <dgm:prSet phldrT="[Text]" custT="1"/>
      <dgm:spPr>
        <a:solidFill>
          <a:schemeClr val="accent3">
            <a:lumMod val="90000"/>
          </a:schemeClr>
        </a:solidFill>
      </dgm:spPr>
      <dgm:t>
        <a:bodyPr/>
        <a:lstStyle/>
        <a:p>
          <a:r>
            <a:rPr lang="en-US" sz="1800" dirty="0" err="1">
              <a:solidFill>
                <a:schemeClr val="accent3">
                  <a:lumMod val="25000"/>
                </a:schemeClr>
              </a:solidFill>
            </a:rPr>
            <a:t>Balanceados</a:t>
          </a:r>
          <a:endParaRPr lang="en-US" sz="1800" dirty="0">
            <a:solidFill>
              <a:schemeClr val="accent3">
                <a:lumMod val="25000"/>
              </a:schemeClr>
            </a:solidFill>
          </a:endParaRPr>
        </a:p>
      </dgm:t>
    </dgm:pt>
    <dgm:pt modelId="{E557004F-85D9-4505-9B36-57165C85DB90}" type="parTrans" cxnId="{5D30A1CC-CB37-499C-B90E-A9EB7B7A7EBE}">
      <dgm:prSet/>
      <dgm:spPr/>
      <dgm:t>
        <a:bodyPr/>
        <a:lstStyle/>
        <a:p>
          <a:endParaRPr lang="en-US"/>
        </a:p>
      </dgm:t>
    </dgm:pt>
    <dgm:pt modelId="{E9E908F6-8236-40C1-A636-B8D99CDF80CA}" type="sibTrans" cxnId="{5D30A1CC-CB37-499C-B90E-A9EB7B7A7EBE}">
      <dgm:prSet/>
      <dgm:spPr/>
      <dgm:t>
        <a:bodyPr/>
        <a:lstStyle/>
        <a:p>
          <a:endParaRPr lang="en-US"/>
        </a:p>
      </dgm:t>
    </dgm:pt>
    <dgm:pt modelId="{6C9B48A6-5911-457A-8CEA-2E4714E11A23}">
      <dgm:prSet phldrT="[Text]" custT="1"/>
      <dgm:spPr>
        <a:solidFill>
          <a:schemeClr val="accent4"/>
        </a:solidFill>
      </dgm:spPr>
      <dgm:t>
        <a:bodyPr/>
        <a:lstStyle/>
        <a:p>
          <a:r>
            <a:rPr lang="en-US" sz="1800" dirty="0" err="1">
              <a:solidFill>
                <a:schemeClr val="accent4">
                  <a:lumMod val="50000"/>
                </a:schemeClr>
              </a:solidFill>
            </a:rPr>
            <a:t>Acciones</a:t>
          </a:r>
          <a:endParaRPr lang="en-US" sz="1800" dirty="0"/>
        </a:p>
      </dgm:t>
    </dgm:pt>
    <dgm:pt modelId="{3F156D34-21F0-4002-B45B-9A2FFCAF3371}" type="parTrans" cxnId="{32CAC521-C026-4CDD-9258-59EB3D376DEE}">
      <dgm:prSet/>
      <dgm:spPr/>
      <dgm:t>
        <a:bodyPr/>
        <a:lstStyle/>
        <a:p>
          <a:endParaRPr lang="en-US"/>
        </a:p>
      </dgm:t>
    </dgm:pt>
    <dgm:pt modelId="{AEF8D802-638F-4644-96C3-C3540CC11F75}" type="sibTrans" cxnId="{32CAC521-C026-4CDD-9258-59EB3D376DEE}">
      <dgm:prSet/>
      <dgm:spPr/>
      <dgm:t>
        <a:bodyPr/>
        <a:lstStyle/>
        <a:p>
          <a:endParaRPr lang="en-US"/>
        </a:p>
      </dgm:t>
    </dgm:pt>
    <dgm:pt modelId="{22F59CC2-F0F4-45A1-96E2-BF41A03E1559}">
      <dgm:prSet phldrT="[Text]" custT="1"/>
      <dgm:spPr>
        <a:solidFill>
          <a:schemeClr val="tx2">
            <a:lumMod val="20000"/>
            <a:lumOff val="80000"/>
          </a:schemeClr>
        </a:solidFill>
        <a:ln>
          <a:noFill/>
        </a:ln>
      </dgm:spPr>
      <dgm:t>
        <a:bodyPr/>
        <a:lstStyle/>
        <a:p>
          <a:r>
            <a:rPr lang="en-US" sz="1400" dirty="0">
              <a:solidFill>
                <a:schemeClr val="tx2"/>
              </a:solidFill>
            </a:rPr>
            <a:t>Sector/ </a:t>
          </a:r>
          <a:r>
            <a:rPr lang="en-US" sz="1400" dirty="0" err="1">
              <a:solidFill>
                <a:schemeClr val="tx2"/>
              </a:solidFill>
            </a:rPr>
            <a:t>Especialidad</a:t>
          </a:r>
          <a:endParaRPr lang="en-US" sz="1400" dirty="0">
            <a:solidFill>
              <a:schemeClr val="tx2"/>
            </a:solidFill>
          </a:endParaRPr>
        </a:p>
      </dgm:t>
    </dgm:pt>
    <dgm:pt modelId="{F50ACA53-B8C1-44B5-9B05-1C644430CC1F}" type="parTrans" cxnId="{FB14355C-963F-4294-8DED-DDF9A8D12415}">
      <dgm:prSet/>
      <dgm:spPr/>
      <dgm:t>
        <a:bodyPr/>
        <a:lstStyle/>
        <a:p>
          <a:endParaRPr lang="en-US"/>
        </a:p>
      </dgm:t>
    </dgm:pt>
    <dgm:pt modelId="{F54E02B7-FD50-41C2-A2B0-4420B4C07E5C}" type="sibTrans" cxnId="{FB14355C-963F-4294-8DED-DDF9A8D12415}">
      <dgm:prSet/>
      <dgm:spPr/>
      <dgm:t>
        <a:bodyPr/>
        <a:lstStyle/>
        <a:p>
          <a:endParaRPr lang="en-US"/>
        </a:p>
      </dgm:t>
    </dgm:pt>
    <dgm:pt modelId="{B5FEF8AD-AA6F-4F4F-AF99-11A94F22A6C7}">
      <dgm:prSet phldrT="[Text]" custT="1"/>
      <dgm:spPr>
        <a:solidFill>
          <a:schemeClr val="accent5"/>
        </a:solidFill>
      </dgm:spPr>
      <dgm:t>
        <a:bodyPr/>
        <a:lstStyle/>
        <a:p>
          <a:r>
            <a:rPr lang="es-DO" sz="1800" noProof="0" dirty="0">
              <a:solidFill>
                <a:schemeClr val="accent5">
                  <a:lumMod val="50000"/>
                </a:schemeClr>
              </a:solidFill>
            </a:rPr>
            <a:t>Internacional</a:t>
          </a:r>
        </a:p>
      </dgm:t>
    </dgm:pt>
    <dgm:pt modelId="{725545D7-8360-433B-8D8F-468DFA7F3354}" type="parTrans" cxnId="{579F9371-7CEC-4A84-9794-0B2220F8065B}">
      <dgm:prSet/>
      <dgm:spPr/>
      <dgm:t>
        <a:bodyPr/>
        <a:lstStyle/>
        <a:p>
          <a:endParaRPr lang="en-US"/>
        </a:p>
      </dgm:t>
    </dgm:pt>
    <dgm:pt modelId="{065B63F5-0CA5-4D15-AEBD-D7A18904E0E2}" type="sibTrans" cxnId="{579F9371-7CEC-4A84-9794-0B2220F8065B}">
      <dgm:prSet/>
      <dgm:spPr/>
      <dgm:t>
        <a:bodyPr/>
        <a:lstStyle/>
        <a:p>
          <a:endParaRPr lang="en-US"/>
        </a:p>
      </dgm:t>
    </dgm:pt>
    <dgm:pt modelId="{8AE9E96C-3060-4EA2-A8C6-A27F6F536F4A}" type="pres">
      <dgm:prSet presAssocID="{3D5FBF23-27CF-4DD7-B1AD-65FC44BA95EB}" presName="Name0" presStyleCnt="0">
        <dgm:presLayoutVars>
          <dgm:dir/>
          <dgm:animLvl val="lvl"/>
          <dgm:resizeHandles val="exact"/>
        </dgm:presLayoutVars>
      </dgm:prSet>
      <dgm:spPr/>
      <dgm:t>
        <a:bodyPr/>
        <a:lstStyle/>
        <a:p>
          <a:endParaRPr lang="en-US"/>
        </a:p>
      </dgm:t>
    </dgm:pt>
    <dgm:pt modelId="{5A6A089B-66D2-430B-A592-0EDA6C555043}" type="pres">
      <dgm:prSet presAssocID="{294CF626-6201-421D-AF1F-F7A78713DB6A}" presName="vertFlow" presStyleCnt="0"/>
      <dgm:spPr/>
    </dgm:pt>
    <dgm:pt modelId="{D38285F2-1BB9-4590-A14D-B00B4EF05F86}" type="pres">
      <dgm:prSet presAssocID="{294CF626-6201-421D-AF1F-F7A78713DB6A}" presName="header" presStyleLbl="node1" presStyleIdx="0" presStyleCnt="6" custScaleY="212387"/>
      <dgm:spPr/>
      <dgm:t>
        <a:bodyPr/>
        <a:lstStyle/>
        <a:p>
          <a:endParaRPr lang="en-US"/>
        </a:p>
      </dgm:t>
    </dgm:pt>
    <dgm:pt modelId="{303564E9-4E4F-48F7-977A-985681B2A926}" type="pres">
      <dgm:prSet presAssocID="{294CF626-6201-421D-AF1F-F7A78713DB6A}" presName="hSp" presStyleCnt="0"/>
      <dgm:spPr/>
    </dgm:pt>
    <dgm:pt modelId="{08BB8551-432C-4532-8AD2-1F3BBEA21C5D}" type="pres">
      <dgm:prSet presAssocID="{A4BBCAB2-3B4A-4BB6-AE83-BC54A5B7C90D}" presName="vertFlow" presStyleCnt="0"/>
      <dgm:spPr/>
    </dgm:pt>
    <dgm:pt modelId="{7FFEE440-7C25-4699-AD40-DD42DE9509DD}" type="pres">
      <dgm:prSet presAssocID="{A4BBCAB2-3B4A-4BB6-AE83-BC54A5B7C90D}" presName="header" presStyleLbl="node1" presStyleIdx="1" presStyleCnt="6" custScaleY="212387"/>
      <dgm:spPr/>
      <dgm:t>
        <a:bodyPr/>
        <a:lstStyle/>
        <a:p>
          <a:endParaRPr lang="en-US"/>
        </a:p>
      </dgm:t>
    </dgm:pt>
    <dgm:pt modelId="{263F3BB0-C773-4878-A259-5B731B9F4747}" type="pres">
      <dgm:prSet presAssocID="{A4BBCAB2-3B4A-4BB6-AE83-BC54A5B7C90D}" presName="hSp" presStyleCnt="0"/>
      <dgm:spPr/>
    </dgm:pt>
    <dgm:pt modelId="{D88435D9-120B-417D-9B49-6BC0191A1419}" type="pres">
      <dgm:prSet presAssocID="{4D8238AF-9F24-4976-980C-A72D02E70B49}" presName="vertFlow" presStyleCnt="0"/>
      <dgm:spPr/>
    </dgm:pt>
    <dgm:pt modelId="{16AA6492-36FF-4EE8-A031-AD53B066D806}" type="pres">
      <dgm:prSet presAssocID="{4D8238AF-9F24-4976-980C-A72D02E70B49}" presName="header" presStyleLbl="node1" presStyleIdx="2" presStyleCnt="6" custScaleY="212387"/>
      <dgm:spPr/>
      <dgm:t>
        <a:bodyPr/>
        <a:lstStyle/>
        <a:p>
          <a:endParaRPr lang="en-US"/>
        </a:p>
      </dgm:t>
    </dgm:pt>
    <dgm:pt modelId="{7FF569BC-6C9B-43F8-AB4F-30DB1A882125}" type="pres">
      <dgm:prSet presAssocID="{4D8238AF-9F24-4976-980C-A72D02E70B49}" presName="hSp" presStyleCnt="0"/>
      <dgm:spPr/>
    </dgm:pt>
    <dgm:pt modelId="{D18F719E-3BE6-4D77-A8E0-E2C98ED226B9}" type="pres">
      <dgm:prSet presAssocID="{6C9B48A6-5911-457A-8CEA-2E4714E11A23}" presName="vertFlow" presStyleCnt="0"/>
      <dgm:spPr/>
    </dgm:pt>
    <dgm:pt modelId="{03368851-964B-45DF-882E-BA443A1C3852}" type="pres">
      <dgm:prSet presAssocID="{6C9B48A6-5911-457A-8CEA-2E4714E11A23}" presName="header" presStyleLbl="node1" presStyleIdx="3" presStyleCnt="6" custScaleY="212387"/>
      <dgm:spPr/>
      <dgm:t>
        <a:bodyPr/>
        <a:lstStyle/>
        <a:p>
          <a:endParaRPr lang="en-US"/>
        </a:p>
      </dgm:t>
    </dgm:pt>
    <dgm:pt modelId="{FAA002CD-7518-42CB-9557-8C0B4E9C7913}" type="pres">
      <dgm:prSet presAssocID="{6C9B48A6-5911-457A-8CEA-2E4714E11A23}" presName="hSp" presStyleCnt="0"/>
      <dgm:spPr/>
    </dgm:pt>
    <dgm:pt modelId="{56A44BB1-6C77-485C-A770-EB105617A28D}" type="pres">
      <dgm:prSet presAssocID="{B5FEF8AD-AA6F-4F4F-AF99-11A94F22A6C7}" presName="vertFlow" presStyleCnt="0"/>
      <dgm:spPr/>
    </dgm:pt>
    <dgm:pt modelId="{540F562F-7CB8-4B07-974F-183136B801D4}" type="pres">
      <dgm:prSet presAssocID="{B5FEF8AD-AA6F-4F4F-AF99-11A94F22A6C7}" presName="header" presStyleLbl="node1" presStyleIdx="4" presStyleCnt="6" custScaleY="212387"/>
      <dgm:spPr/>
      <dgm:t>
        <a:bodyPr/>
        <a:lstStyle/>
        <a:p>
          <a:endParaRPr lang="en-US"/>
        </a:p>
      </dgm:t>
    </dgm:pt>
    <dgm:pt modelId="{FA3DA2C0-B354-49BE-BFF5-3CC66FBDCADF}" type="pres">
      <dgm:prSet presAssocID="{B5FEF8AD-AA6F-4F4F-AF99-11A94F22A6C7}" presName="hSp" presStyleCnt="0"/>
      <dgm:spPr/>
    </dgm:pt>
    <dgm:pt modelId="{F0CFCF21-5E91-4574-977F-9A01AF4F1020}" type="pres">
      <dgm:prSet presAssocID="{22F59CC2-F0F4-45A1-96E2-BF41A03E1559}" presName="vertFlow" presStyleCnt="0"/>
      <dgm:spPr/>
    </dgm:pt>
    <dgm:pt modelId="{DA528A98-91C2-4660-87C7-9F071A65D076}" type="pres">
      <dgm:prSet presAssocID="{22F59CC2-F0F4-45A1-96E2-BF41A03E1559}" presName="header" presStyleLbl="node1" presStyleIdx="5" presStyleCnt="6" custScaleY="212387"/>
      <dgm:spPr/>
      <dgm:t>
        <a:bodyPr/>
        <a:lstStyle/>
        <a:p>
          <a:endParaRPr lang="en-US"/>
        </a:p>
      </dgm:t>
    </dgm:pt>
  </dgm:ptLst>
  <dgm:cxnLst>
    <dgm:cxn modelId="{110D0A3E-E9E7-45A6-AD2E-553399AAFA6B}" type="presOf" srcId="{6C9B48A6-5911-457A-8CEA-2E4714E11A23}" destId="{03368851-964B-45DF-882E-BA443A1C3852}" srcOrd="0" destOrd="0" presId="urn:microsoft.com/office/officeart/2005/8/layout/lProcess1"/>
    <dgm:cxn modelId="{6408577F-F29C-4A73-BC95-4123D9CBD09C}" type="presOf" srcId="{22F59CC2-F0F4-45A1-96E2-BF41A03E1559}" destId="{DA528A98-91C2-4660-87C7-9F071A65D076}" srcOrd="0" destOrd="0" presId="urn:microsoft.com/office/officeart/2005/8/layout/lProcess1"/>
    <dgm:cxn modelId="{CDAA1A9A-69A3-4AC4-8A27-747136B63CA7}" type="presOf" srcId="{3D5FBF23-27CF-4DD7-B1AD-65FC44BA95EB}" destId="{8AE9E96C-3060-4EA2-A8C6-A27F6F536F4A}" srcOrd="0" destOrd="0" presId="urn:microsoft.com/office/officeart/2005/8/layout/lProcess1"/>
    <dgm:cxn modelId="{32CAC521-C026-4CDD-9258-59EB3D376DEE}" srcId="{3D5FBF23-27CF-4DD7-B1AD-65FC44BA95EB}" destId="{6C9B48A6-5911-457A-8CEA-2E4714E11A23}" srcOrd="3" destOrd="0" parTransId="{3F156D34-21F0-4002-B45B-9A2FFCAF3371}" sibTransId="{AEF8D802-638F-4644-96C3-C3540CC11F75}"/>
    <dgm:cxn modelId="{6084BA69-A04E-4F8C-8C95-5939D5E8EE25}" type="presOf" srcId="{294CF626-6201-421D-AF1F-F7A78713DB6A}" destId="{D38285F2-1BB9-4590-A14D-B00B4EF05F86}" srcOrd="0" destOrd="0" presId="urn:microsoft.com/office/officeart/2005/8/layout/lProcess1"/>
    <dgm:cxn modelId="{D0EDB132-A1AB-48CF-87D8-8512439C6C36}" type="presOf" srcId="{4D8238AF-9F24-4976-980C-A72D02E70B49}" destId="{16AA6492-36FF-4EE8-A031-AD53B066D806}" srcOrd="0" destOrd="0" presId="urn:microsoft.com/office/officeart/2005/8/layout/lProcess1"/>
    <dgm:cxn modelId="{579F9371-7CEC-4A84-9794-0B2220F8065B}" srcId="{3D5FBF23-27CF-4DD7-B1AD-65FC44BA95EB}" destId="{B5FEF8AD-AA6F-4F4F-AF99-11A94F22A6C7}" srcOrd="4" destOrd="0" parTransId="{725545D7-8360-433B-8D8F-468DFA7F3354}" sibTransId="{065B63F5-0CA5-4D15-AEBD-D7A18904E0E2}"/>
    <dgm:cxn modelId="{5D30A1CC-CB37-499C-B90E-A9EB7B7A7EBE}" srcId="{3D5FBF23-27CF-4DD7-B1AD-65FC44BA95EB}" destId="{4D8238AF-9F24-4976-980C-A72D02E70B49}" srcOrd="2" destOrd="0" parTransId="{E557004F-85D9-4505-9B36-57165C85DB90}" sibTransId="{E9E908F6-8236-40C1-A636-B8D99CDF80CA}"/>
    <dgm:cxn modelId="{354A73D9-4674-40A1-A2FB-C5915AE579C9}" srcId="{3D5FBF23-27CF-4DD7-B1AD-65FC44BA95EB}" destId="{A4BBCAB2-3B4A-4BB6-AE83-BC54A5B7C90D}" srcOrd="1" destOrd="0" parTransId="{88DE7522-26CC-4C73-9404-E05B99161B11}" sibTransId="{3ACE26C8-F89F-40ED-B266-50C259BD250F}"/>
    <dgm:cxn modelId="{FB14355C-963F-4294-8DED-DDF9A8D12415}" srcId="{3D5FBF23-27CF-4DD7-B1AD-65FC44BA95EB}" destId="{22F59CC2-F0F4-45A1-96E2-BF41A03E1559}" srcOrd="5" destOrd="0" parTransId="{F50ACA53-B8C1-44B5-9B05-1C644430CC1F}" sibTransId="{F54E02B7-FD50-41C2-A2B0-4420B4C07E5C}"/>
    <dgm:cxn modelId="{2AA29B4E-C168-4450-8390-1E6764CA066E}" srcId="{3D5FBF23-27CF-4DD7-B1AD-65FC44BA95EB}" destId="{294CF626-6201-421D-AF1F-F7A78713DB6A}" srcOrd="0" destOrd="0" parTransId="{7113C1CB-E9A3-42C8-B69E-9EE0964CA444}" sibTransId="{7C7C9547-E901-415C-9B5A-F3A3CCDE2258}"/>
    <dgm:cxn modelId="{85E45815-616F-415C-8F7B-32D8D744E415}" type="presOf" srcId="{A4BBCAB2-3B4A-4BB6-AE83-BC54A5B7C90D}" destId="{7FFEE440-7C25-4699-AD40-DD42DE9509DD}" srcOrd="0" destOrd="0" presId="urn:microsoft.com/office/officeart/2005/8/layout/lProcess1"/>
    <dgm:cxn modelId="{8C95828A-2608-4D49-B1CC-63CD79C21795}" type="presOf" srcId="{B5FEF8AD-AA6F-4F4F-AF99-11A94F22A6C7}" destId="{540F562F-7CB8-4B07-974F-183136B801D4}" srcOrd="0" destOrd="0" presId="urn:microsoft.com/office/officeart/2005/8/layout/lProcess1"/>
    <dgm:cxn modelId="{6DFD0BC5-F698-45D0-B294-6A1CBEF15047}" type="presParOf" srcId="{8AE9E96C-3060-4EA2-A8C6-A27F6F536F4A}" destId="{5A6A089B-66D2-430B-A592-0EDA6C555043}" srcOrd="0" destOrd="0" presId="urn:microsoft.com/office/officeart/2005/8/layout/lProcess1"/>
    <dgm:cxn modelId="{CF7A64BB-5CF2-41A7-8BD7-256C82D79C8D}" type="presParOf" srcId="{5A6A089B-66D2-430B-A592-0EDA6C555043}" destId="{D38285F2-1BB9-4590-A14D-B00B4EF05F86}" srcOrd="0" destOrd="0" presId="urn:microsoft.com/office/officeart/2005/8/layout/lProcess1"/>
    <dgm:cxn modelId="{E8E5B37A-AEE6-4E28-B2D8-20D368C29E74}" type="presParOf" srcId="{8AE9E96C-3060-4EA2-A8C6-A27F6F536F4A}" destId="{303564E9-4E4F-48F7-977A-985681B2A926}" srcOrd="1" destOrd="0" presId="urn:microsoft.com/office/officeart/2005/8/layout/lProcess1"/>
    <dgm:cxn modelId="{11F71686-AEB2-4B30-9C71-409A795A1065}" type="presParOf" srcId="{8AE9E96C-3060-4EA2-A8C6-A27F6F536F4A}" destId="{08BB8551-432C-4532-8AD2-1F3BBEA21C5D}" srcOrd="2" destOrd="0" presId="urn:microsoft.com/office/officeart/2005/8/layout/lProcess1"/>
    <dgm:cxn modelId="{E154B385-4AB2-4240-85C4-1EDA55690617}" type="presParOf" srcId="{08BB8551-432C-4532-8AD2-1F3BBEA21C5D}" destId="{7FFEE440-7C25-4699-AD40-DD42DE9509DD}" srcOrd="0" destOrd="0" presId="urn:microsoft.com/office/officeart/2005/8/layout/lProcess1"/>
    <dgm:cxn modelId="{3645ED21-9FF0-4666-B8A0-C8DACE2CA6C6}" type="presParOf" srcId="{8AE9E96C-3060-4EA2-A8C6-A27F6F536F4A}" destId="{263F3BB0-C773-4878-A259-5B731B9F4747}" srcOrd="3" destOrd="0" presId="urn:microsoft.com/office/officeart/2005/8/layout/lProcess1"/>
    <dgm:cxn modelId="{347C73AC-E968-4039-8404-548BCE90560F}" type="presParOf" srcId="{8AE9E96C-3060-4EA2-A8C6-A27F6F536F4A}" destId="{D88435D9-120B-417D-9B49-6BC0191A1419}" srcOrd="4" destOrd="0" presId="urn:microsoft.com/office/officeart/2005/8/layout/lProcess1"/>
    <dgm:cxn modelId="{A32A8E31-575E-4B39-9CD6-212F0C2EE80A}" type="presParOf" srcId="{D88435D9-120B-417D-9B49-6BC0191A1419}" destId="{16AA6492-36FF-4EE8-A031-AD53B066D806}" srcOrd="0" destOrd="0" presId="urn:microsoft.com/office/officeart/2005/8/layout/lProcess1"/>
    <dgm:cxn modelId="{EB5E44BE-7E9D-4749-A148-EABC2DE3DEB6}" type="presParOf" srcId="{8AE9E96C-3060-4EA2-A8C6-A27F6F536F4A}" destId="{7FF569BC-6C9B-43F8-AB4F-30DB1A882125}" srcOrd="5" destOrd="0" presId="urn:microsoft.com/office/officeart/2005/8/layout/lProcess1"/>
    <dgm:cxn modelId="{AB95CD81-4DDF-4CE8-B087-EBC7FD352045}" type="presParOf" srcId="{8AE9E96C-3060-4EA2-A8C6-A27F6F536F4A}" destId="{D18F719E-3BE6-4D77-A8E0-E2C98ED226B9}" srcOrd="6" destOrd="0" presId="urn:microsoft.com/office/officeart/2005/8/layout/lProcess1"/>
    <dgm:cxn modelId="{71052D25-55BF-400D-B15D-EBDAF0523021}" type="presParOf" srcId="{D18F719E-3BE6-4D77-A8E0-E2C98ED226B9}" destId="{03368851-964B-45DF-882E-BA443A1C3852}" srcOrd="0" destOrd="0" presId="urn:microsoft.com/office/officeart/2005/8/layout/lProcess1"/>
    <dgm:cxn modelId="{9E517DED-4B00-4E40-B79B-5F632C7C6A69}" type="presParOf" srcId="{8AE9E96C-3060-4EA2-A8C6-A27F6F536F4A}" destId="{FAA002CD-7518-42CB-9557-8C0B4E9C7913}" srcOrd="7" destOrd="0" presId="urn:microsoft.com/office/officeart/2005/8/layout/lProcess1"/>
    <dgm:cxn modelId="{0F389D72-5928-4731-8543-E9A3C427C6C3}" type="presParOf" srcId="{8AE9E96C-3060-4EA2-A8C6-A27F6F536F4A}" destId="{56A44BB1-6C77-485C-A770-EB105617A28D}" srcOrd="8" destOrd="0" presId="urn:microsoft.com/office/officeart/2005/8/layout/lProcess1"/>
    <dgm:cxn modelId="{B9618E7D-64E8-4674-BF4A-6A0AAB17EA82}" type="presParOf" srcId="{56A44BB1-6C77-485C-A770-EB105617A28D}" destId="{540F562F-7CB8-4B07-974F-183136B801D4}" srcOrd="0" destOrd="0" presId="urn:microsoft.com/office/officeart/2005/8/layout/lProcess1"/>
    <dgm:cxn modelId="{73A342A7-E116-47D6-869B-0A1399BC885D}" type="presParOf" srcId="{8AE9E96C-3060-4EA2-A8C6-A27F6F536F4A}" destId="{FA3DA2C0-B354-49BE-BFF5-3CC66FBDCADF}" srcOrd="9" destOrd="0" presId="urn:microsoft.com/office/officeart/2005/8/layout/lProcess1"/>
    <dgm:cxn modelId="{5BBF1D18-CC7E-430D-AAF8-DEDD44A48A11}" type="presParOf" srcId="{8AE9E96C-3060-4EA2-A8C6-A27F6F536F4A}" destId="{F0CFCF21-5E91-4574-977F-9A01AF4F1020}" srcOrd="10" destOrd="0" presId="urn:microsoft.com/office/officeart/2005/8/layout/lProcess1"/>
    <dgm:cxn modelId="{FFA2CAA0-74F8-4AB1-BABF-4DBC4A241B95}" type="presParOf" srcId="{F0CFCF21-5E91-4574-977F-9A01AF4F1020}" destId="{DA528A98-91C2-4660-87C7-9F071A65D076}" srcOrd="0" destOrd="0" presId="urn:microsoft.com/office/officeart/2005/8/layout/l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BE09CA-799E-4F41-B12C-C4E1C656D06F}"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CD9BEBE1-1BC6-4CF5-8167-9CD15540FD37}">
      <dgm:prSet phldrT="[Text]"/>
      <dgm:spPr>
        <a:solidFill>
          <a:schemeClr val="accent6"/>
        </a:solidFill>
        <a:ln>
          <a:solidFill>
            <a:schemeClr val="tx2"/>
          </a:solidFill>
        </a:ln>
      </dgm:spPr>
      <dgm:t>
        <a:bodyPr/>
        <a:lstStyle/>
        <a:p>
          <a:r>
            <a:rPr lang="en-US" b="1" dirty="0" err="1">
              <a:solidFill>
                <a:schemeClr val="tx2"/>
              </a:solidFill>
            </a:rPr>
            <a:t>Distribuciónes</a:t>
          </a:r>
          <a:endParaRPr lang="en-US" b="1" dirty="0">
            <a:solidFill>
              <a:schemeClr val="tx2"/>
            </a:solidFill>
          </a:endParaRPr>
        </a:p>
      </dgm:t>
    </dgm:pt>
    <dgm:pt modelId="{AE4014BA-709A-4726-9403-7453F36E0404}" type="parTrans" cxnId="{BA1A3C43-3B76-43F9-A14E-6F3866D606B2}">
      <dgm:prSet/>
      <dgm:spPr/>
      <dgm:t>
        <a:bodyPr/>
        <a:lstStyle/>
        <a:p>
          <a:endParaRPr lang="en-US"/>
        </a:p>
      </dgm:t>
    </dgm:pt>
    <dgm:pt modelId="{DFF9E8D9-F94B-4DB8-B815-580F7862A471}" type="sibTrans" cxnId="{BA1A3C43-3B76-43F9-A14E-6F3866D606B2}">
      <dgm:prSet/>
      <dgm:spPr/>
      <dgm:t>
        <a:bodyPr/>
        <a:lstStyle/>
        <a:p>
          <a:endParaRPr lang="en-US"/>
        </a:p>
      </dgm:t>
    </dgm:pt>
    <dgm:pt modelId="{4BF0E9A9-6616-45B8-8486-C8BC8F05B6E2}">
      <dgm:prSet phldrT="[Text]"/>
      <dgm:spPr>
        <a:solidFill>
          <a:schemeClr val="accent2">
            <a:lumMod val="75000"/>
          </a:schemeClr>
        </a:solidFill>
        <a:ln>
          <a:noFill/>
        </a:ln>
      </dgm:spPr>
      <dgm:t>
        <a:bodyPr/>
        <a:lstStyle/>
        <a:p>
          <a:endParaRPr lang="en-US" dirty="0">
            <a:solidFill>
              <a:schemeClr val="accent6"/>
            </a:solidFill>
          </a:endParaRPr>
        </a:p>
      </dgm:t>
    </dgm:pt>
    <dgm:pt modelId="{0AC2B6B2-20D1-410E-9541-8B56B6C20AAC}" type="parTrans" cxnId="{F1D7A05F-770B-4186-894A-1EFCAC00FCD6}">
      <dgm:prSet/>
      <dgm:spPr/>
      <dgm:t>
        <a:bodyPr/>
        <a:lstStyle/>
        <a:p>
          <a:endParaRPr lang="en-US"/>
        </a:p>
      </dgm:t>
    </dgm:pt>
    <dgm:pt modelId="{7158D915-7B65-4A93-8611-05B4710DCA30}" type="sibTrans" cxnId="{F1D7A05F-770B-4186-894A-1EFCAC00FCD6}">
      <dgm:prSet/>
      <dgm:spPr/>
      <dgm:t>
        <a:bodyPr/>
        <a:lstStyle/>
        <a:p>
          <a:endParaRPr lang="en-US"/>
        </a:p>
      </dgm:t>
    </dgm:pt>
    <dgm:pt modelId="{8FA7C566-9AB0-4358-8007-5B005561EFEF}">
      <dgm:prSet phldrT="[Text]"/>
      <dgm:spPr>
        <a:solidFill>
          <a:schemeClr val="accent3">
            <a:lumMod val="75000"/>
          </a:schemeClr>
        </a:solidFill>
        <a:ln>
          <a:noFill/>
        </a:ln>
      </dgm:spPr>
      <dgm:t>
        <a:bodyPr/>
        <a:lstStyle/>
        <a:p>
          <a:endParaRPr lang="en-US" dirty="0">
            <a:solidFill>
              <a:schemeClr val="accent6"/>
            </a:solidFill>
          </a:endParaRPr>
        </a:p>
      </dgm:t>
    </dgm:pt>
    <dgm:pt modelId="{9FB27163-FF1A-4E9F-AA72-DCEB737BA27C}" type="parTrans" cxnId="{4A88D439-CB98-481B-8F97-41362AE8FD3F}">
      <dgm:prSet/>
      <dgm:spPr/>
      <dgm:t>
        <a:bodyPr/>
        <a:lstStyle/>
        <a:p>
          <a:endParaRPr lang="en-US"/>
        </a:p>
      </dgm:t>
    </dgm:pt>
    <dgm:pt modelId="{952B17BB-922B-4FBB-AD8A-4D371D1B55B0}" type="sibTrans" cxnId="{4A88D439-CB98-481B-8F97-41362AE8FD3F}">
      <dgm:prSet/>
      <dgm:spPr/>
      <dgm:t>
        <a:bodyPr/>
        <a:lstStyle/>
        <a:p>
          <a:endParaRPr lang="en-US"/>
        </a:p>
      </dgm:t>
    </dgm:pt>
    <dgm:pt modelId="{7A08F42A-FF09-4D5F-A5CF-49A85449E749}">
      <dgm:prSet phldrT="[Text]"/>
      <dgm:spPr>
        <a:solidFill>
          <a:schemeClr val="accent1">
            <a:lumMod val="75000"/>
          </a:schemeClr>
        </a:solidFill>
        <a:ln>
          <a:noFill/>
        </a:ln>
      </dgm:spPr>
      <dgm:t>
        <a:bodyPr/>
        <a:lstStyle/>
        <a:p>
          <a:r>
            <a:rPr lang="en-US" dirty="0">
              <a:solidFill>
                <a:schemeClr val="accent6"/>
              </a:solidFill>
            </a:rPr>
            <a:t>                                                      </a:t>
          </a:r>
        </a:p>
      </dgm:t>
    </dgm:pt>
    <dgm:pt modelId="{80C8CCE9-8A92-4A13-BE22-EE7D33410341}" type="parTrans" cxnId="{769CFAEA-5972-473B-98C5-4667C9E88197}">
      <dgm:prSet/>
      <dgm:spPr/>
      <dgm:t>
        <a:bodyPr/>
        <a:lstStyle/>
        <a:p>
          <a:endParaRPr lang="en-US"/>
        </a:p>
      </dgm:t>
    </dgm:pt>
    <dgm:pt modelId="{76356879-DDA2-4967-93C8-0E5EC43FA34C}" type="sibTrans" cxnId="{769CFAEA-5972-473B-98C5-4667C9E88197}">
      <dgm:prSet/>
      <dgm:spPr/>
      <dgm:t>
        <a:bodyPr/>
        <a:lstStyle/>
        <a:p>
          <a:endParaRPr lang="en-US"/>
        </a:p>
      </dgm:t>
    </dgm:pt>
    <dgm:pt modelId="{82DD4105-9531-4BC5-86F5-4FC59FCCACA6}">
      <dgm:prSet phldrT="[Text]"/>
      <dgm:spPr>
        <a:solidFill>
          <a:schemeClr val="accent5">
            <a:lumMod val="90000"/>
          </a:schemeClr>
        </a:solidFill>
        <a:ln>
          <a:noFill/>
        </a:ln>
      </dgm:spPr>
      <dgm:t>
        <a:bodyPr/>
        <a:lstStyle/>
        <a:p>
          <a:r>
            <a:rPr lang="en-US" dirty="0">
              <a:solidFill>
                <a:schemeClr val="accent6"/>
              </a:solidFill>
            </a:rPr>
            <a:t>                                                   </a:t>
          </a:r>
        </a:p>
      </dgm:t>
    </dgm:pt>
    <dgm:pt modelId="{CC7C0E4D-50D6-49C0-9B3A-144B18FD767B}" type="parTrans" cxnId="{38198FAD-D769-448E-B576-3CC5F98DDDB9}">
      <dgm:prSet/>
      <dgm:spPr/>
      <dgm:t>
        <a:bodyPr/>
        <a:lstStyle/>
        <a:p>
          <a:endParaRPr lang="en-US"/>
        </a:p>
      </dgm:t>
    </dgm:pt>
    <dgm:pt modelId="{03134AB4-9BE4-4280-8846-FE2595BF9A03}" type="sibTrans" cxnId="{38198FAD-D769-448E-B576-3CC5F98DDDB9}">
      <dgm:prSet/>
      <dgm:spPr/>
      <dgm:t>
        <a:bodyPr/>
        <a:lstStyle/>
        <a:p>
          <a:endParaRPr lang="en-US"/>
        </a:p>
      </dgm:t>
    </dgm:pt>
    <dgm:pt modelId="{2CAAAF46-E82A-4F68-85C2-64B87773A4A4}" type="pres">
      <dgm:prSet presAssocID="{DFBE09CA-799E-4F41-B12C-C4E1C656D06F}" presName="diagram" presStyleCnt="0">
        <dgm:presLayoutVars>
          <dgm:chMax val="1"/>
          <dgm:dir/>
          <dgm:animLvl val="ctr"/>
          <dgm:resizeHandles val="exact"/>
        </dgm:presLayoutVars>
      </dgm:prSet>
      <dgm:spPr/>
      <dgm:t>
        <a:bodyPr/>
        <a:lstStyle/>
        <a:p>
          <a:endParaRPr lang="en-US"/>
        </a:p>
      </dgm:t>
    </dgm:pt>
    <dgm:pt modelId="{BAC7F4E4-7D4F-4CD4-9D3E-B4F4183097C1}" type="pres">
      <dgm:prSet presAssocID="{DFBE09CA-799E-4F41-B12C-C4E1C656D06F}" presName="matrix" presStyleCnt="0"/>
      <dgm:spPr/>
    </dgm:pt>
    <dgm:pt modelId="{7F29BE22-ECCF-4B6F-AADD-682CF79A4F01}" type="pres">
      <dgm:prSet presAssocID="{DFBE09CA-799E-4F41-B12C-C4E1C656D06F}" presName="tile1" presStyleLbl="node1" presStyleIdx="0" presStyleCnt="4" custLinFactNeighborX="-74839" custLinFactNeighborY="-18439"/>
      <dgm:spPr/>
      <dgm:t>
        <a:bodyPr/>
        <a:lstStyle/>
        <a:p>
          <a:endParaRPr lang="en-US"/>
        </a:p>
      </dgm:t>
    </dgm:pt>
    <dgm:pt modelId="{F2753FA4-FDCE-4DEE-933E-F256AF939494}" type="pres">
      <dgm:prSet presAssocID="{DFBE09CA-799E-4F41-B12C-C4E1C656D06F}" presName="tile1text" presStyleLbl="node1" presStyleIdx="0" presStyleCnt="4">
        <dgm:presLayoutVars>
          <dgm:chMax val="0"/>
          <dgm:chPref val="0"/>
          <dgm:bulletEnabled val="1"/>
        </dgm:presLayoutVars>
      </dgm:prSet>
      <dgm:spPr/>
      <dgm:t>
        <a:bodyPr/>
        <a:lstStyle/>
        <a:p>
          <a:endParaRPr lang="en-US"/>
        </a:p>
      </dgm:t>
    </dgm:pt>
    <dgm:pt modelId="{685C3168-59E3-4953-9C42-557A4DB1C4E1}" type="pres">
      <dgm:prSet presAssocID="{DFBE09CA-799E-4F41-B12C-C4E1C656D06F}" presName="tile2" presStyleLbl="node1" presStyleIdx="1" presStyleCnt="4"/>
      <dgm:spPr/>
      <dgm:t>
        <a:bodyPr/>
        <a:lstStyle/>
        <a:p>
          <a:endParaRPr lang="en-US"/>
        </a:p>
      </dgm:t>
    </dgm:pt>
    <dgm:pt modelId="{34CAF06A-7239-4D29-8D25-848DCCAAF4CC}" type="pres">
      <dgm:prSet presAssocID="{DFBE09CA-799E-4F41-B12C-C4E1C656D06F}" presName="tile2text" presStyleLbl="node1" presStyleIdx="1" presStyleCnt="4">
        <dgm:presLayoutVars>
          <dgm:chMax val="0"/>
          <dgm:chPref val="0"/>
          <dgm:bulletEnabled val="1"/>
        </dgm:presLayoutVars>
      </dgm:prSet>
      <dgm:spPr/>
      <dgm:t>
        <a:bodyPr/>
        <a:lstStyle/>
        <a:p>
          <a:endParaRPr lang="en-US"/>
        </a:p>
      </dgm:t>
    </dgm:pt>
    <dgm:pt modelId="{7C02133B-32FB-4E0A-ACBA-9F03098D2F3B}" type="pres">
      <dgm:prSet presAssocID="{DFBE09CA-799E-4F41-B12C-C4E1C656D06F}" presName="tile3" presStyleLbl="node1" presStyleIdx="2" presStyleCnt="4"/>
      <dgm:spPr/>
      <dgm:t>
        <a:bodyPr/>
        <a:lstStyle/>
        <a:p>
          <a:endParaRPr lang="en-US"/>
        </a:p>
      </dgm:t>
    </dgm:pt>
    <dgm:pt modelId="{055A0460-C6B1-484A-9D57-749023738DEF}" type="pres">
      <dgm:prSet presAssocID="{DFBE09CA-799E-4F41-B12C-C4E1C656D06F}" presName="tile3text" presStyleLbl="node1" presStyleIdx="2" presStyleCnt="4">
        <dgm:presLayoutVars>
          <dgm:chMax val="0"/>
          <dgm:chPref val="0"/>
          <dgm:bulletEnabled val="1"/>
        </dgm:presLayoutVars>
      </dgm:prSet>
      <dgm:spPr/>
      <dgm:t>
        <a:bodyPr/>
        <a:lstStyle/>
        <a:p>
          <a:endParaRPr lang="en-US"/>
        </a:p>
      </dgm:t>
    </dgm:pt>
    <dgm:pt modelId="{A7D048AB-DE3F-48B1-A40F-F4BC0658AB36}" type="pres">
      <dgm:prSet presAssocID="{DFBE09CA-799E-4F41-B12C-C4E1C656D06F}" presName="tile4" presStyleLbl="node1" presStyleIdx="3" presStyleCnt="4"/>
      <dgm:spPr/>
      <dgm:t>
        <a:bodyPr/>
        <a:lstStyle/>
        <a:p>
          <a:endParaRPr lang="en-US"/>
        </a:p>
      </dgm:t>
    </dgm:pt>
    <dgm:pt modelId="{BC87A03E-2874-4102-944B-5E54A32F3EAD}" type="pres">
      <dgm:prSet presAssocID="{DFBE09CA-799E-4F41-B12C-C4E1C656D06F}" presName="tile4text" presStyleLbl="node1" presStyleIdx="3" presStyleCnt="4">
        <dgm:presLayoutVars>
          <dgm:chMax val="0"/>
          <dgm:chPref val="0"/>
          <dgm:bulletEnabled val="1"/>
        </dgm:presLayoutVars>
      </dgm:prSet>
      <dgm:spPr/>
      <dgm:t>
        <a:bodyPr/>
        <a:lstStyle/>
        <a:p>
          <a:endParaRPr lang="en-US"/>
        </a:p>
      </dgm:t>
    </dgm:pt>
    <dgm:pt modelId="{E7A19AF0-E52E-4FFB-AC81-9C11BFE6B17A}" type="pres">
      <dgm:prSet presAssocID="{DFBE09CA-799E-4F41-B12C-C4E1C656D06F}" presName="centerTile" presStyleLbl="fgShp" presStyleIdx="0" presStyleCnt="1">
        <dgm:presLayoutVars>
          <dgm:chMax val="0"/>
          <dgm:chPref val="0"/>
        </dgm:presLayoutVars>
      </dgm:prSet>
      <dgm:spPr/>
      <dgm:t>
        <a:bodyPr/>
        <a:lstStyle/>
        <a:p>
          <a:endParaRPr lang="en-US"/>
        </a:p>
      </dgm:t>
    </dgm:pt>
  </dgm:ptLst>
  <dgm:cxnLst>
    <dgm:cxn modelId="{FC746CB8-F4B3-4CAB-96A9-5E2DC15E16DA}" type="presOf" srcId="{8FA7C566-9AB0-4358-8007-5B005561EFEF}" destId="{34CAF06A-7239-4D29-8D25-848DCCAAF4CC}" srcOrd="1" destOrd="0" presId="urn:microsoft.com/office/officeart/2005/8/layout/matrix1"/>
    <dgm:cxn modelId="{4FF9FE1A-D033-43A2-A551-247BAA145B78}" type="presOf" srcId="{DFBE09CA-799E-4F41-B12C-C4E1C656D06F}" destId="{2CAAAF46-E82A-4F68-85C2-64B87773A4A4}" srcOrd="0" destOrd="0" presId="urn:microsoft.com/office/officeart/2005/8/layout/matrix1"/>
    <dgm:cxn modelId="{52693A13-7981-4645-B237-018BB111033F}" type="presOf" srcId="{82DD4105-9531-4BC5-86F5-4FC59FCCACA6}" destId="{BC87A03E-2874-4102-944B-5E54A32F3EAD}" srcOrd="1" destOrd="0" presId="urn:microsoft.com/office/officeart/2005/8/layout/matrix1"/>
    <dgm:cxn modelId="{38198FAD-D769-448E-B576-3CC5F98DDDB9}" srcId="{CD9BEBE1-1BC6-4CF5-8167-9CD15540FD37}" destId="{82DD4105-9531-4BC5-86F5-4FC59FCCACA6}" srcOrd="3" destOrd="0" parTransId="{CC7C0E4D-50D6-49C0-9B3A-144B18FD767B}" sibTransId="{03134AB4-9BE4-4280-8846-FE2595BF9A03}"/>
    <dgm:cxn modelId="{4A88D439-CB98-481B-8F97-41362AE8FD3F}" srcId="{CD9BEBE1-1BC6-4CF5-8167-9CD15540FD37}" destId="{8FA7C566-9AB0-4358-8007-5B005561EFEF}" srcOrd="1" destOrd="0" parTransId="{9FB27163-FF1A-4E9F-AA72-DCEB737BA27C}" sibTransId="{952B17BB-922B-4FBB-AD8A-4D371D1B55B0}"/>
    <dgm:cxn modelId="{3F2A955B-A736-453E-8168-487F02B3E58D}" type="presOf" srcId="{4BF0E9A9-6616-45B8-8486-C8BC8F05B6E2}" destId="{F2753FA4-FDCE-4DEE-933E-F256AF939494}" srcOrd="1" destOrd="0" presId="urn:microsoft.com/office/officeart/2005/8/layout/matrix1"/>
    <dgm:cxn modelId="{769CFAEA-5972-473B-98C5-4667C9E88197}" srcId="{CD9BEBE1-1BC6-4CF5-8167-9CD15540FD37}" destId="{7A08F42A-FF09-4D5F-A5CF-49A85449E749}" srcOrd="2" destOrd="0" parTransId="{80C8CCE9-8A92-4A13-BE22-EE7D33410341}" sibTransId="{76356879-DDA2-4967-93C8-0E5EC43FA34C}"/>
    <dgm:cxn modelId="{62AD118F-9F95-4F00-8AE7-0353057399AF}" type="presOf" srcId="{7A08F42A-FF09-4D5F-A5CF-49A85449E749}" destId="{7C02133B-32FB-4E0A-ACBA-9F03098D2F3B}" srcOrd="0" destOrd="0" presId="urn:microsoft.com/office/officeart/2005/8/layout/matrix1"/>
    <dgm:cxn modelId="{BA1A3C43-3B76-43F9-A14E-6F3866D606B2}" srcId="{DFBE09CA-799E-4F41-B12C-C4E1C656D06F}" destId="{CD9BEBE1-1BC6-4CF5-8167-9CD15540FD37}" srcOrd="0" destOrd="0" parTransId="{AE4014BA-709A-4726-9403-7453F36E0404}" sibTransId="{DFF9E8D9-F94B-4DB8-B815-580F7862A471}"/>
    <dgm:cxn modelId="{A9CB1B92-2626-4AC5-8825-A308BED37FC0}" type="presOf" srcId="{4BF0E9A9-6616-45B8-8486-C8BC8F05B6E2}" destId="{7F29BE22-ECCF-4B6F-AADD-682CF79A4F01}" srcOrd="0" destOrd="0" presId="urn:microsoft.com/office/officeart/2005/8/layout/matrix1"/>
    <dgm:cxn modelId="{19A99111-1175-4B3C-874F-F0DCB6922688}" type="presOf" srcId="{7A08F42A-FF09-4D5F-A5CF-49A85449E749}" destId="{055A0460-C6B1-484A-9D57-749023738DEF}" srcOrd="1" destOrd="0" presId="urn:microsoft.com/office/officeart/2005/8/layout/matrix1"/>
    <dgm:cxn modelId="{F1D7A05F-770B-4186-894A-1EFCAC00FCD6}" srcId="{CD9BEBE1-1BC6-4CF5-8167-9CD15540FD37}" destId="{4BF0E9A9-6616-45B8-8486-C8BC8F05B6E2}" srcOrd="0" destOrd="0" parTransId="{0AC2B6B2-20D1-410E-9541-8B56B6C20AAC}" sibTransId="{7158D915-7B65-4A93-8611-05B4710DCA30}"/>
    <dgm:cxn modelId="{0FDD6C89-4EEB-43FA-840A-54582FDBE0E9}" type="presOf" srcId="{CD9BEBE1-1BC6-4CF5-8167-9CD15540FD37}" destId="{E7A19AF0-E52E-4FFB-AC81-9C11BFE6B17A}" srcOrd="0" destOrd="0" presId="urn:microsoft.com/office/officeart/2005/8/layout/matrix1"/>
    <dgm:cxn modelId="{6D97B61B-79BB-48F4-800B-E4BC95C96D49}" type="presOf" srcId="{8FA7C566-9AB0-4358-8007-5B005561EFEF}" destId="{685C3168-59E3-4953-9C42-557A4DB1C4E1}" srcOrd="0" destOrd="0" presId="urn:microsoft.com/office/officeart/2005/8/layout/matrix1"/>
    <dgm:cxn modelId="{D1115A3F-CC83-4E92-B87C-E699CD6EAE15}" type="presOf" srcId="{82DD4105-9531-4BC5-86F5-4FC59FCCACA6}" destId="{A7D048AB-DE3F-48B1-A40F-F4BC0658AB36}" srcOrd="0" destOrd="0" presId="urn:microsoft.com/office/officeart/2005/8/layout/matrix1"/>
    <dgm:cxn modelId="{EF4E597D-9C5A-4FDB-8F07-D625B82CF6FB}" type="presParOf" srcId="{2CAAAF46-E82A-4F68-85C2-64B87773A4A4}" destId="{BAC7F4E4-7D4F-4CD4-9D3E-B4F4183097C1}" srcOrd="0" destOrd="0" presId="urn:microsoft.com/office/officeart/2005/8/layout/matrix1"/>
    <dgm:cxn modelId="{62AC757B-5BBD-4435-82F7-3E5015DE03F7}" type="presParOf" srcId="{BAC7F4E4-7D4F-4CD4-9D3E-B4F4183097C1}" destId="{7F29BE22-ECCF-4B6F-AADD-682CF79A4F01}" srcOrd="0" destOrd="0" presId="urn:microsoft.com/office/officeart/2005/8/layout/matrix1"/>
    <dgm:cxn modelId="{11A7C1DD-256C-4D8E-B5FF-10744B0055E2}" type="presParOf" srcId="{BAC7F4E4-7D4F-4CD4-9D3E-B4F4183097C1}" destId="{F2753FA4-FDCE-4DEE-933E-F256AF939494}" srcOrd="1" destOrd="0" presId="urn:microsoft.com/office/officeart/2005/8/layout/matrix1"/>
    <dgm:cxn modelId="{9F4FBEE8-8C4D-4D8A-A1FE-3E61D54CB865}" type="presParOf" srcId="{BAC7F4E4-7D4F-4CD4-9D3E-B4F4183097C1}" destId="{685C3168-59E3-4953-9C42-557A4DB1C4E1}" srcOrd="2" destOrd="0" presId="urn:microsoft.com/office/officeart/2005/8/layout/matrix1"/>
    <dgm:cxn modelId="{48DD1D1A-0E37-4901-A32B-9A09FF95D345}" type="presParOf" srcId="{BAC7F4E4-7D4F-4CD4-9D3E-B4F4183097C1}" destId="{34CAF06A-7239-4D29-8D25-848DCCAAF4CC}" srcOrd="3" destOrd="0" presId="urn:microsoft.com/office/officeart/2005/8/layout/matrix1"/>
    <dgm:cxn modelId="{872F0E01-E720-4246-8810-08C84AE44058}" type="presParOf" srcId="{BAC7F4E4-7D4F-4CD4-9D3E-B4F4183097C1}" destId="{7C02133B-32FB-4E0A-ACBA-9F03098D2F3B}" srcOrd="4" destOrd="0" presId="urn:microsoft.com/office/officeart/2005/8/layout/matrix1"/>
    <dgm:cxn modelId="{8E2BF9A0-53F4-446B-906D-206FFF1EBF35}" type="presParOf" srcId="{BAC7F4E4-7D4F-4CD4-9D3E-B4F4183097C1}" destId="{055A0460-C6B1-484A-9D57-749023738DEF}" srcOrd="5" destOrd="0" presId="urn:microsoft.com/office/officeart/2005/8/layout/matrix1"/>
    <dgm:cxn modelId="{8E0C60EC-779B-4876-983A-FFAD064A9216}" type="presParOf" srcId="{BAC7F4E4-7D4F-4CD4-9D3E-B4F4183097C1}" destId="{A7D048AB-DE3F-48B1-A40F-F4BC0658AB36}" srcOrd="6" destOrd="0" presId="urn:microsoft.com/office/officeart/2005/8/layout/matrix1"/>
    <dgm:cxn modelId="{76C11406-0F03-496E-938B-E810DE85B054}" type="presParOf" srcId="{BAC7F4E4-7D4F-4CD4-9D3E-B4F4183097C1}" destId="{BC87A03E-2874-4102-944B-5E54A32F3EAD}" srcOrd="7" destOrd="0" presId="urn:microsoft.com/office/officeart/2005/8/layout/matrix1"/>
    <dgm:cxn modelId="{59CBAED4-BEFF-46E0-B12D-A3A68E09AE80}" type="presParOf" srcId="{2CAAAF46-E82A-4F68-85C2-64B87773A4A4}" destId="{E7A19AF0-E52E-4FFB-AC81-9C11BFE6B17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27528-6893-487F-AF0F-1C99F6B5550B}">
      <dsp:nvSpPr>
        <dsp:cNvPr id="0" name=""/>
        <dsp:cNvSpPr/>
      </dsp:nvSpPr>
      <dsp:spPr>
        <a:xfrm rot="5400000">
          <a:off x="4479419" y="-1933325"/>
          <a:ext cx="1139700" cy="5417894"/>
        </a:xfrm>
        <a:prstGeom prst="round2SameRect">
          <a:avLst/>
        </a:prstGeom>
        <a:solidFill>
          <a:schemeClr val="bg1">
            <a:alpha val="90000"/>
          </a:schemeClr>
        </a:solidFill>
        <a:ln w="38100" cap="flat" cmpd="sng" algn="ctr">
          <a:solidFill>
            <a:schemeClr val="bg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chemeClr val="bg2"/>
              </a:solidFill>
            </a:rPr>
            <a:t>Máximo</a:t>
          </a:r>
          <a:r>
            <a:rPr lang="en-US" sz="2800" kern="1200" dirty="0">
              <a:solidFill>
                <a:schemeClr val="bg2"/>
              </a:solidFill>
            </a:rPr>
            <a:t> del IRS - </a:t>
          </a:r>
          <a:r>
            <a:rPr lang="en-US" sz="2800" b="1" kern="1200" dirty="0">
              <a:solidFill>
                <a:schemeClr val="bg2"/>
              </a:solidFill>
            </a:rPr>
            <a:t>$22,500</a:t>
          </a:r>
        </a:p>
        <a:p>
          <a:pPr marL="285750" lvl="1" indent="-285750" algn="l" defTabSz="1244600">
            <a:lnSpc>
              <a:spcPct val="90000"/>
            </a:lnSpc>
            <a:spcBef>
              <a:spcPct val="0"/>
            </a:spcBef>
            <a:spcAft>
              <a:spcPct val="15000"/>
            </a:spcAft>
            <a:buChar char="••"/>
          </a:pPr>
          <a:r>
            <a:rPr lang="en-US" sz="2800" b="0" kern="1200" dirty="0">
              <a:solidFill>
                <a:schemeClr val="bg2"/>
              </a:solidFill>
            </a:rPr>
            <a:t>50+ Catch-Up </a:t>
          </a:r>
          <a:r>
            <a:rPr lang="en-US" sz="2800" b="1" kern="1200" dirty="0">
              <a:solidFill>
                <a:schemeClr val="bg2"/>
              </a:solidFill>
            </a:rPr>
            <a:t>- $7,500</a:t>
          </a:r>
        </a:p>
      </dsp:txBody>
      <dsp:txXfrm rot="-5400000">
        <a:off x="2340322" y="261408"/>
        <a:ext cx="5362258" cy="1028428"/>
      </dsp:txXfrm>
    </dsp:sp>
    <dsp:sp modelId="{5651AA50-009E-4A64-8F33-A810E16FD462}">
      <dsp:nvSpPr>
        <dsp:cNvPr id="0" name=""/>
        <dsp:cNvSpPr/>
      </dsp:nvSpPr>
      <dsp:spPr>
        <a:xfrm>
          <a:off x="68504" y="2343"/>
          <a:ext cx="2271818" cy="1546556"/>
        </a:xfrm>
        <a:prstGeom prst="roundRect">
          <a:avLst/>
        </a:prstGeom>
        <a:solidFill>
          <a:schemeClr val="accent2">
            <a:lumMod val="75000"/>
          </a:schemeClr>
        </a:solid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t" anchorCtr="0">
          <a:noAutofit/>
        </a:bodyPr>
        <a:lstStyle/>
        <a:p>
          <a:pPr lvl="0" algn="ctr" defTabSz="1066800">
            <a:lnSpc>
              <a:spcPct val="90000"/>
            </a:lnSpc>
            <a:spcBef>
              <a:spcPct val="0"/>
            </a:spcBef>
            <a:spcAft>
              <a:spcPct val="35000"/>
            </a:spcAft>
          </a:pPr>
          <a:r>
            <a:rPr lang="en-US" sz="2400" b="1" kern="1200" dirty="0">
              <a:solidFill>
                <a:schemeClr val="bg1"/>
              </a:solidFill>
            </a:rPr>
            <a:t>Tu</a:t>
          </a:r>
        </a:p>
      </dsp:txBody>
      <dsp:txXfrm>
        <a:off x="144001" y="77840"/>
        <a:ext cx="2120824" cy="1395562"/>
      </dsp:txXfrm>
    </dsp:sp>
    <dsp:sp modelId="{37175E4F-3D14-485B-94EF-3B21AECA93F8}">
      <dsp:nvSpPr>
        <dsp:cNvPr id="0" name=""/>
        <dsp:cNvSpPr/>
      </dsp:nvSpPr>
      <dsp:spPr>
        <a:xfrm rot="5400000">
          <a:off x="4499369" y="-309441"/>
          <a:ext cx="1099799" cy="5417894"/>
        </a:xfrm>
        <a:prstGeom prst="round2SameRect">
          <a:avLst/>
        </a:prstGeom>
        <a:solidFill>
          <a:schemeClr val="bg1">
            <a:alpha val="90000"/>
          </a:schemeClr>
        </a:solidFill>
        <a:ln w="38100" cap="flat" cmpd="sng" algn="ctr">
          <a:solidFill>
            <a:schemeClr val="accent5">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chemeClr val="accent5">
                  <a:lumMod val="75000"/>
                </a:schemeClr>
              </a:solidFill>
            </a:rPr>
            <a:t>Transferencias</a:t>
          </a:r>
          <a:r>
            <a:rPr lang="en-US" sz="2800" kern="1200" dirty="0">
              <a:solidFill>
                <a:schemeClr val="accent5">
                  <a:lumMod val="75000"/>
                </a:schemeClr>
              </a:solidFill>
            </a:rPr>
            <a:t> de </a:t>
          </a:r>
          <a:r>
            <a:rPr lang="en-US" sz="2800" kern="1200" dirty="0" err="1">
              <a:solidFill>
                <a:schemeClr val="accent5">
                  <a:lumMod val="75000"/>
                </a:schemeClr>
              </a:solidFill>
            </a:rPr>
            <a:t>Cuentas</a:t>
          </a:r>
          <a:r>
            <a:rPr lang="en-US" sz="2800" kern="1200" dirty="0">
              <a:solidFill>
                <a:schemeClr val="accent5">
                  <a:lumMod val="75000"/>
                </a:schemeClr>
              </a:solidFill>
            </a:rPr>
            <a:t> de </a:t>
          </a:r>
          <a:r>
            <a:rPr lang="en-US" sz="2800" kern="1200" dirty="0" err="1">
              <a:solidFill>
                <a:schemeClr val="accent5">
                  <a:lumMod val="75000"/>
                </a:schemeClr>
              </a:solidFill>
            </a:rPr>
            <a:t>Retiro</a:t>
          </a:r>
          <a:r>
            <a:rPr lang="en-US" sz="2800" kern="1200" dirty="0">
              <a:solidFill>
                <a:schemeClr val="accent5">
                  <a:lumMod val="75000"/>
                </a:schemeClr>
              </a:solidFill>
            </a:rPr>
            <a:t> se </a:t>
          </a:r>
          <a:r>
            <a:rPr lang="en-US" sz="2800" kern="1200" dirty="0" err="1">
              <a:solidFill>
                <a:schemeClr val="accent5">
                  <a:lumMod val="75000"/>
                </a:schemeClr>
              </a:solidFill>
            </a:rPr>
            <a:t>Acceptan</a:t>
          </a:r>
          <a:endParaRPr lang="en-US" sz="2800" kern="1200" dirty="0">
            <a:solidFill>
              <a:schemeClr val="accent5">
                <a:lumMod val="75000"/>
              </a:schemeClr>
            </a:solidFill>
          </a:endParaRPr>
        </a:p>
      </dsp:txBody>
      <dsp:txXfrm rot="-5400000">
        <a:off x="2340322" y="1903294"/>
        <a:ext cx="5364206" cy="992423"/>
      </dsp:txXfrm>
    </dsp:sp>
    <dsp:sp modelId="{9AFFF7F3-AA03-48AE-9C36-69BC93D72CC6}">
      <dsp:nvSpPr>
        <dsp:cNvPr id="0" name=""/>
        <dsp:cNvSpPr/>
      </dsp:nvSpPr>
      <dsp:spPr>
        <a:xfrm>
          <a:off x="68504" y="1626227"/>
          <a:ext cx="2271818" cy="1546556"/>
        </a:xfrm>
        <a:prstGeom prst="roundRect">
          <a:avLst/>
        </a:prstGeom>
        <a:solidFill>
          <a:schemeClr val="accent5">
            <a:lumMod val="75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t" anchorCtr="0">
          <a:noAutofit/>
        </a:bodyPr>
        <a:lstStyle/>
        <a:p>
          <a:pPr lvl="0" algn="ctr" defTabSz="1066800">
            <a:lnSpc>
              <a:spcPct val="90000"/>
            </a:lnSpc>
            <a:spcBef>
              <a:spcPct val="0"/>
            </a:spcBef>
            <a:spcAft>
              <a:spcPct val="35000"/>
            </a:spcAft>
          </a:pPr>
          <a:r>
            <a:rPr lang="en-US" sz="2400" b="1" kern="1200" dirty="0" err="1">
              <a:solidFill>
                <a:schemeClr val="bg1"/>
              </a:solidFill>
            </a:rPr>
            <a:t>Transferencia</a:t>
          </a:r>
          <a:endParaRPr lang="en-US" sz="2400" b="1" kern="1200" dirty="0">
            <a:solidFill>
              <a:schemeClr val="bg1"/>
            </a:solidFill>
          </a:endParaRPr>
        </a:p>
      </dsp:txBody>
      <dsp:txXfrm>
        <a:off x="144001" y="1701724"/>
        <a:ext cx="2120824" cy="1395562"/>
      </dsp:txXfrm>
    </dsp:sp>
    <dsp:sp modelId="{D2C66DF5-4556-4212-84DF-874B5D88FB11}">
      <dsp:nvSpPr>
        <dsp:cNvPr id="0" name=""/>
        <dsp:cNvSpPr/>
      </dsp:nvSpPr>
      <dsp:spPr>
        <a:xfrm rot="5400000">
          <a:off x="4480860" y="1314443"/>
          <a:ext cx="1136818" cy="5417894"/>
        </a:xfrm>
        <a:prstGeom prst="round2SameRect">
          <a:avLst/>
        </a:prstGeom>
        <a:solidFill>
          <a:schemeClr val="bg1">
            <a:alpha val="90000"/>
          </a:schemeClr>
        </a:solidFill>
        <a:ln w="381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DO" sz="2500" kern="1200" noProof="0" dirty="0">
              <a:solidFill>
                <a:schemeClr val="tx2"/>
              </a:solidFill>
            </a:rPr>
            <a:t>Contribución de Igualación de Aportes</a:t>
          </a:r>
        </a:p>
        <a:p>
          <a:pPr marL="228600" lvl="1" indent="-228600" algn="l" defTabSz="1111250">
            <a:lnSpc>
              <a:spcPct val="90000"/>
            </a:lnSpc>
            <a:spcBef>
              <a:spcPct val="0"/>
            </a:spcBef>
            <a:spcAft>
              <a:spcPct val="15000"/>
            </a:spcAft>
            <a:buChar char="••"/>
          </a:pPr>
          <a:r>
            <a:rPr lang="es-DO" sz="2500" kern="1200" noProof="0" dirty="0">
              <a:solidFill>
                <a:schemeClr val="tx2"/>
              </a:solidFill>
            </a:rPr>
            <a:t>Contribución de </a:t>
          </a:r>
          <a:r>
            <a:rPr lang="es-DO" sz="2500" kern="1200" noProof="0" dirty="0" err="1">
              <a:solidFill>
                <a:schemeClr val="tx2"/>
              </a:solidFill>
            </a:rPr>
            <a:t>Profit</a:t>
          </a:r>
          <a:r>
            <a:rPr lang="es-DO" sz="2500" kern="1200" noProof="0" dirty="0">
              <a:solidFill>
                <a:schemeClr val="tx2"/>
              </a:solidFill>
            </a:rPr>
            <a:t> </a:t>
          </a:r>
          <a:r>
            <a:rPr lang="es-DO" sz="2500" kern="1200" noProof="0" dirty="0" err="1">
              <a:solidFill>
                <a:schemeClr val="tx2"/>
              </a:solidFill>
            </a:rPr>
            <a:t>Sharing</a:t>
          </a:r>
          <a:endParaRPr lang="es-DO" sz="2500" kern="1200" noProof="0" dirty="0">
            <a:solidFill>
              <a:schemeClr val="tx2"/>
            </a:solidFill>
          </a:endParaRPr>
        </a:p>
      </dsp:txBody>
      <dsp:txXfrm rot="-5400000">
        <a:off x="2340323" y="3510476"/>
        <a:ext cx="5362399" cy="1025828"/>
      </dsp:txXfrm>
    </dsp:sp>
    <dsp:sp modelId="{7401C622-D8B3-4914-9FCE-1A7325050FA5}">
      <dsp:nvSpPr>
        <dsp:cNvPr id="0" name=""/>
        <dsp:cNvSpPr/>
      </dsp:nvSpPr>
      <dsp:spPr>
        <a:xfrm>
          <a:off x="68504" y="3250112"/>
          <a:ext cx="2271818" cy="1546556"/>
        </a:xfrm>
        <a:prstGeom prst="round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t" anchorCtr="0">
          <a:noAutofit/>
        </a:bodyPr>
        <a:lstStyle/>
        <a:p>
          <a:pPr lvl="0" algn="ctr" defTabSz="1066800">
            <a:lnSpc>
              <a:spcPct val="90000"/>
            </a:lnSpc>
            <a:spcBef>
              <a:spcPct val="0"/>
            </a:spcBef>
            <a:spcAft>
              <a:spcPct val="35000"/>
            </a:spcAft>
          </a:pPr>
          <a:r>
            <a:rPr lang="en-US" sz="2400" b="1" kern="1200" dirty="0" err="1">
              <a:solidFill>
                <a:schemeClr val="bg1"/>
              </a:solidFill>
            </a:rPr>
            <a:t>Empleador</a:t>
          </a:r>
          <a:endParaRPr lang="en-US" sz="2400" b="1" kern="1200" dirty="0">
            <a:solidFill>
              <a:schemeClr val="bg1"/>
            </a:solidFill>
          </a:endParaRPr>
        </a:p>
      </dsp:txBody>
      <dsp:txXfrm>
        <a:off x="144001" y="3325609"/>
        <a:ext cx="2120824" cy="1395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B083-5759-4AAE-90F6-7B78B7364FA4}">
      <dsp:nvSpPr>
        <dsp:cNvPr id="0" name=""/>
        <dsp:cNvSpPr/>
      </dsp:nvSpPr>
      <dsp:spPr>
        <a:xfrm rot="5400000">
          <a:off x="-246009" y="248963"/>
          <a:ext cx="1640061" cy="1148042"/>
        </a:xfrm>
        <a:prstGeom prst="chevron">
          <a:avLst/>
        </a:prstGeom>
        <a:solidFill>
          <a:schemeClr val="accent1">
            <a:hueOff val="0"/>
            <a:satOff val="0"/>
            <a:lumOff val="0"/>
            <a:alphaOff val="0"/>
          </a:schemeClr>
        </a:solidFill>
        <a:ln w="25400" cap="flat" cmpd="sng" algn="ctr">
          <a:solidFill>
            <a:srgbClr val="202C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solidFill>
                <a:schemeClr val="accent1">
                  <a:lumMod val="25000"/>
                </a:schemeClr>
              </a:solidFill>
            </a:rPr>
            <a:t>Elegibilidad</a:t>
          </a:r>
          <a:endParaRPr lang="en-US" sz="1600" kern="1200" dirty="0">
            <a:solidFill>
              <a:schemeClr val="accent1">
                <a:lumMod val="25000"/>
              </a:schemeClr>
            </a:solidFill>
          </a:endParaRPr>
        </a:p>
      </dsp:txBody>
      <dsp:txXfrm rot="-5400000">
        <a:off x="1" y="576974"/>
        <a:ext cx="1148042" cy="492019"/>
      </dsp:txXfrm>
    </dsp:sp>
    <dsp:sp modelId="{EEE147B5-8CDA-45F7-986B-6D4A66A7748A}">
      <dsp:nvSpPr>
        <dsp:cNvPr id="0" name=""/>
        <dsp:cNvSpPr/>
      </dsp:nvSpPr>
      <dsp:spPr>
        <a:xfrm rot="5400000">
          <a:off x="2149754" y="-998756"/>
          <a:ext cx="1066039" cy="3069462"/>
        </a:xfrm>
        <a:prstGeom prst="round2SameRect">
          <a:avLst/>
        </a:prstGeom>
        <a:solidFill>
          <a:schemeClr val="lt1">
            <a:alpha val="90000"/>
            <a:hueOff val="0"/>
            <a:satOff val="0"/>
            <a:lumOff val="0"/>
            <a:alphaOff val="0"/>
          </a:schemeClr>
        </a:solidFill>
        <a:ln w="25400" cap="flat" cmpd="sng" algn="ctr">
          <a:solidFill>
            <a:srgbClr val="202C68"/>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a:solidFill>
                <a:srgbClr val="202C68"/>
              </a:solidFill>
            </a:rPr>
            <a:t>21 años con 1 mes de servicio</a:t>
          </a:r>
          <a:endParaRPr lang="en-US" sz="3100" kern="1200" dirty="0">
            <a:solidFill>
              <a:srgbClr val="202C68"/>
            </a:solidFill>
          </a:endParaRPr>
        </a:p>
      </dsp:txBody>
      <dsp:txXfrm rot="-5400000">
        <a:off x="1148043" y="54995"/>
        <a:ext cx="3017422" cy="961959"/>
      </dsp:txXfrm>
    </dsp:sp>
    <dsp:sp modelId="{5DD225E4-4D2F-4EA2-937A-5045D8C898CE}">
      <dsp:nvSpPr>
        <dsp:cNvPr id="0" name=""/>
        <dsp:cNvSpPr/>
      </dsp:nvSpPr>
      <dsp:spPr>
        <a:xfrm rot="5400000">
          <a:off x="-246009" y="1695468"/>
          <a:ext cx="1640061" cy="1148042"/>
        </a:xfrm>
        <a:prstGeom prst="chevron">
          <a:avLst/>
        </a:prstGeom>
        <a:solidFill>
          <a:schemeClr val="accent2"/>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50000"/>
                </a:schemeClr>
              </a:solidFill>
            </a:rPr>
            <a:t>Entrada de plan</a:t>
          </a:r>
        </a:p>
      </dsp:txBody>
      <dsp:txXfrm rot="-5400000">
        <a:off x="1" y="2023479"/>
        <a:ext cx="1148042" cy="492019"/>
      </dsp:txXfrm>
    </dsp:sp>
    <dsp:sp modelId="{5E948E86-39A9-4923-904F-C181EF10543C}">
      <dsp:nvSpPr>
        <dsp:cNvPr id="0" name=""/>
        <dsp:cNvSpPr/>
      </dsp:nvSpPr>
      <dsp:spPr>
        <a:xfrm rot="5400000">
          <a:off x="2149754" y="447748"/>
          <a:ext cx="1066039" cy="3069462"/>
        </a:xfrm>
        <a:prstGeom prst="round2SameRect">
          <a:avLst/>
        </a:prstGeom>
        <a:solidFill>
          <a:schemeClr val="lt1">
            <a:alpha val="90000"/>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err="1">
              <a:solidFill>
                <a:schemeClr val="bg2">
                  <a:lumMod val="50000"/>
                </a:schemeClr>
              </a:solidFill>
            </a:rPr>
            <a:t>Mensual</a:t>
          </a:r>
          <a:endParaRPr lang="en-US" sz="3100" kern="1200" dirty="0">
            <a:solidFill>
              <a:schemeClr val="bg2">
                <a:lumMod val="50000"/>
              </a:schemeClr>
            </a:solidFill>
          </a:endParaRPr>
        </a:p>
      </dsp:txBody>
      <dsp:txXfrm rot="-5400000">
        <a:off x="1148043" y="1501499"/>
        <a:ext cx="3017422" cy="961959"/>
      </dsp:txXfrm>
    </dsp:sp>
    <dsp:sp modelId="{7F52CD34-F0CF-4AB7-B23B-E50A594EB920}">
      <dsp:nvSpPr>
        <dsp:cNvPr id="0" name=""/>
        <dsp:cNvSpPr/>
      </dsp:nvSpPr>
      <dsp:spPr>
        <a:xfrm rot="5400000">
          <a:off x="-246009" y="3134347"/>
          <a:ext cx="1640061" cy="1148042"/>
        </a:xfrm>
        <a:prstGeom prst="chevron">
          <a:avLst/>
        </a:prstGeom>
        <a:solidFill>
          <a:schemeClr val="accent5"/>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solidFill>
                <a:schemeClr val="accent5">
                  <a:lumMod val="50000"/>
                </a:schemeClr>
              </a:solidFill>
            </a:rPr>
            <a:t>Inscripción</a:t>
          </a:r>
          <a:endParaRPr lang="en-US" sz="1600" kern="1200" dirty="0">
            <a:solidFill>
              <a:schemeClr val="accent5">
                <a:lumMod val="50000"/>
              </a:schemeClr>
            </a:solidFill>
          </a:endParaRPr>
        </a:p>
      </dsp:txBody>
      <dsp:txXfrm rot="-5400000">
        <a:off x="1" y="3462358"/>
        <a:ext cx="1148042" cy="492019"/>
      </dsp:txXfrm>
    </dsp:sp>
    <dsp:sp modelId="{87A221A4-4313-4CB0-9694-A3080963ECE8}">
      <dsp:nvSpPr>
        <dsp:cNvPr id="0" name=""/>
        <dsp:cNvSpPr/>
      </dsp:nvSpPr>
      <dsp:spPr>
        <a:xfrm rot="5400000">
          <a:off x="2149754" y="1894253"/>
          <a:ext cx="1066039" cy="3069462"/>
        </a:xfrm>
        <a:prstGeom prst="round2SameRect">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a:solidFill>
                <a:schemeClr val="accent5">
                  <a:lumMod val="50000"/>
                </a:schemeClr>
              </a:solidFill>
            </a:rPr>
            <a:t>En línea en u.bpas.com</a:t>
          </a:r>
          <a:endParaRPr lang="en-US" sz="3100" kern="1200" dirty="0">
            <a:solidFill>
              <a:schemeClr val="accent5">
                <a:lumMod val="50000"/>
              </a:schemeClr>
            </a:solidFill>
          </a:endParaRPr>
        </a:p>
      </dsp:txBody>
      <dsp:txXfrm rot="-5400000">
        <a:off x="1148043" y="2948004"/>
        <a:ext cx="3017422" cy="961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85F2-1BB9-4590-A14D-B00B4EF05F86}">
      <dsp:nvSpPr>
        <dsp:cNvPr id="0" name=""/>
        <dsp:cNvSpPr/>
      </dsp:nvSpPr>
      <dsp:spPr>
        <a:xfrm>
          <a:off x="6168" y="862719"/>
          <a:ext cx="1329711" cy="7060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2">
                  <a:lumMod val="50000"/>
                </a:schemeClr>
              </a:solidFill>
            </a:rPr>
            <a:t>Valor </a:t>
          </a:r>
          <a:r>
            <a:rPr lang="en-US" sz="1400" kern="1200" dirty="0" err="1">
              <a:solidFill>
                <a:schemeClr val="accent2">
                  <a:lumMod val="50000"/>
                </a:schemeClr>
              </a:solidFill>
            </a:rPr>
            <a:t>Estable</a:t>
          </a:r>
          <a:r>
            <a:rPr lang="en-US" sz="1400" kern="1200" dirty="0">
              <a:solidFill>
                <a:schemeClr val="accent2">
                  <a:lumMod val="50000"/>
                </a:schemeClr>
              </a:solidFill>
            </a:rPr>
            <a:t>/  Money Market</a:t>
          </a:r>
        </a:p>
      </dsp:txBody>
      <dsp:txXfrm>
        <a:off x="26847" y="883398"/>
        <a:ext cx="1288353" cy="664675"/>
      </dsp:txXfrm>
    </dsp:sp>
    <dsp:sp modelId="{7FFEE440-7C25-4699-AD40-DD42DE9509DD}">
      <dsp:nvSpPr>
        <dsp:cNvPr id="0" name=""/>
        <dsp:cNvSpPr/>
      </dsp:nvSpPr>
      <dsp:spPr>
        <a:xfrm>
          <a:off x="1522039" y="862719"/>
          <a:ext cx="1329711" cy="70603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rgbClr val="386FA4"/>
              </a:solidFill>
            </a:rPr>
            <a:t>Bonos</a:t>
          </a:r>
        </a:p>
      </dsp:txBody>
      <dsp:txXfrm>
        <a:off x="1542718" y="883398"/>
        <a:ext cx="1288353" cy="664675"/>
      </dsp:txXfrm>
    </dsp:sp>
    <dsp:sp modelId="{16AA6492-36FF-4EE8-A031-AD53B066D806}">
      <dsp:nvSpPr>
        <dsp:cNvPr id="0" name=""/>
        <dsp:cNvSpPr/>
      </dsp:nvSpPr>
      <dsp:spPr>
        <a:xfrm>
          <a:off x="3037910" y="862719"/>
          <a:ext cx="1329711" cy="706033"/>
        </a:xfrm>
        <a:prstGeom prst="roundRect">
          <a:avLst>
            <a:gd name="adj" fmla="val 10000"/>
          </a:avLst>
        </a:prstGeom>
        <a:solidFill>
          <a:schemeClr val="accent3">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a:solidFill>
                <a:schemeClr val="accent3">
                  <a:lumMod val="25000"/>
                </a:schemeClr>
              </a:solidFill>
            </a:rPr>
            <a:t>Balanceados</a:t>
          </a:r>
          <a:endParaRPr lang="en-US" sz="1800" kern="1200" dirty="0">
            <a:solidFill>
              <a:schemeClr val="accent3">
                <a:lumMod val="25000"/>
              </a:schemeClr>
            </a:solidFill>
          </a:endParaRPr>
        </a:p>
      </dsp:txBody>
      <dsp:txXfrm>
        <a:off x="3058589" y="883398"/>
        <a:ext cx="1288353" cy="664675"/>
      </dsp:txXfrm>
    </dsp:sp>
    <dsp:sp modelId="{03368851-964B-45DF-882E-BA443A1C3852}">
      <dsp:nvSpPr>
        <dsp:cNvPr id="0" name=""/>
        <dsp:cNvSpPr/>
      </dsp:nvSpPr>
      <dsp:spPr>
        <a:xfrm>
          <a:off x="4553781" y="862719"/>
          <a:ext cx="1329711" cy="706033"/>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a:solidFill>
                <a:schemeClr val="accent4">
                  <a:lumMod val="50000"/>
                </a:schemeClr>
              </a:solidFill>
            </a:rPr>
            <a:t>Acciones</a:t>
          </a:r>
          <a:endParaRPr lang="en-US" sz="1800" kern="1200" dirty="0"/>
        </a:p>
      </dsp:txBody>
      <dsp:txXfrm>
        <a:off x="4574460" y="883398"/>
        <a:ext cx="1288353" cy="664675"/>
      </dsp:txXfrm>
    </dsp:sp>
    <dsp:sp modelId="{540F562F-7CB8-4B07-974F-183136B801D4}">
      <dsp:nvSpPr>
        <dsp:cNvPr id="0" name=""/>
        <dsp:cNvSpPr/>
      </dsp:nvSpPr>
      <dsp:spPr>
        <a:xfrm>
          <a:off x="6069652" y="862719"/>
          <a:ext cx="1329711" cy="706033"/>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DO" sz="1800" kern="1200" noProof="0" dirty="0">
              <a:solidFill>
                <a:schemeClr val="accent5">
                  <a:lumMod val="50000"/>
                </a:schemeClr>
              </a:solidFill>
            </a:rPr>
            <a:t>Internacional</a:t>
          </a:r>
        </a:p>
      </dsp:txBody>
      <dsp:txXfrm>
        <a:off x="6090331" y="883398"/>
        <a:ext cx="1288353" cy="664675"/>
      </dsp:txXfrm>
    </dsp:sp>
    <dsp:sp modelId="{DA528A98-91C2-4660-87C7-9F071A65D076}">
      <dsp:nvSpPr>
        <dsp:cNvPr id="0" name=""/>
        <dsp:cNvSpPr/>
      </dsp:nvSpPr>
      <dsp:spPr>
        <a:xfrm>
          <a:off x="7585522" y="862719"/>
          <a:ext cx="1329711" cy="706033"/>
        </a:xfrm>
        <a:prstGeom prst="roundRect">
          <a:avLst>
            <a:gd name="adj" fmla="val 10000"/>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2"/>
              </a:solidFill>
            </a:rPr>
            <a:t>Sector/ </a:t>
          </a:r>
          <a:r>
            <a:rPr lang="en-US" sz="1400" kern="1200" dirty="0" err="1">
              <a:solidFill>
                <a:schemeClr val="tx2"/>
              </a:solidFill>
            </a:rPr>
            <a:t>Especialidad</a:t>
          </a:r>
          <a:endParaRPr lang="en-US" sz="1400" kern="1200" dirty="0">
            <a:solidFill>
              <a:schemeClr val="tx2"/>
            </a:solidFill>
          </a:endParaRPr>
        </a:p>
      </dsp:txBody>
      <dsp:txXfrm>
        <a:off x="7606201" y="883398"/>
        <a:ext cx="1288353" cy="664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9BE22-ECCF-4B6F-AADD-682CF79A4F01}">
      <dsp:nvSpPr>
        <dsp:cNvPr id="0" name=""/>
        <dsp:cNvSpPr/>
      </dsp:nvSpPr>
      <dsp:spPr>
        <a:xfrm rot="16200000">
          <a:off x="991401" y="-991401"/>
          <a:ext cx="2249471" cy="4232275"/>
        </a:xfrm>
        <a:prstGeom prst="round1Rect">
          <a:avLst/>
        </a:prstGeom>
        <a:solidFill>
          <a:schemeClr val="accent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endParaRPr lang="en-US" sz="2900" kern="1200" dirty="0">
            <a:solidFill>
              <a:schemeClr val="accent6"/>
            </a:solidFill>
          </a:endParaRPr>
        </a:p>
      </dsp:txBody>
      <dsp:txXfrm rot="5400000">
        <a:off x="-1" y="1"/>
        <a:ext cx="4232275" cy="1687103"/>
      </dsp:txXfrm>
    </dsp:sp>
    <dsp:sp modelId="{685C3168-59E3-4953-9C42-557A4DB1C4E1}">
      <dsp:nvSpPr>
        <dsp:cNvPr id="0" name=""/>
        <dsp:cNvSpPr/>
      </dsp:nvSpPr>
      <dsp:spPr>
        <a:xfrm>
          <a:off x="4232275" y="0"/>
          <a:ext cx="4232275" cy="2249471"/>
        </a:xfrm>
        <a:prstGeom prst="round1Rect">
          <a:avLst/>
        </a:prstGeom>
        <a:solidFill>
          <a:schemeClr val="accent3">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endParaRPr lang="en-US" sz="2900" kern="1200" dirty="0">
            <a:solidFill>
              <a:schemeClr val="accent6"/>
            </a:solidFill>
          </a:endParaRPr>
        </a:p>
      </dsp:txBody>
      <dsp:txXfrm>
        <a:off x="4232275" y="0"/>
        <a:ext cx="4232275" cy="1687103"/>
      </dsp:txXfrm>
    </dsp:sp>
    <dsp:sp modelId="{7C02133B-32FB-4E0A-ACBA-9F03098D2F3B}">
      <dsp:nvSpPr>
        <dsp:cNvPr id="0" name=""/>
        <dsp:cNvSpPr/>
      </dsp:nvSpPr>
      <dsp:spPr>
        <a:xfrm rot="10800000">
          <a:off x="0" y="2249471"/>
          <a:ext cx="4232275" cy="2249471"/>
        </a:xfrm>
        <a:prstGeom prst="round1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solidFill>
                <a:schemeClr val="accent6"/>
              </a:solidFill>
            </a:rPr>
            <a:t>                                                      </a:t>
          </a:r>
        </a:p>
      </dsp:txBody>
      <dsp:txXfrm rot="10800000">
        <a:off x="0" y="2811839"/>
        <a:ext cx="4232275" cy="1687103"/>
      </dsp:txXfrm>
    </dsp:sp>
    <dsp:sp modelId="{A7D048AB-DE3F-48B1-A40F-F4BC0658AB36}">
      <dsp:nvSpPr>
        <dsp:cNvPr id="0" name=""/>
        <dsp:cNvSpPr/>
      </dsp:nvSpPr>
      <dsp:spPr>
        <a:xfrm rot="5400000">
          <a:off x="5223676" y="1258069"/>
          <a:ext cx="2249471" cy="4232275"/>
        </a:xfrm>
        <a:prstGeom prst="round1Rect">
          <a:avLst/>
        </a:prstGeom>
        <a:solidFill>
          <a:schemeClr val="accent5">
            <a:lumMod val="9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solidFill>
                <a:schemeClr val="accent6"/>
              </a:solidFill>
            </a:rPr>
            <a:t>                                                   </a:t>
          </a:r>
        </a:p>
      </dsp:txBody>
      <dsp:txXfrm rot="-5400000">
        <a:off x="4232274" y="2811839"/>
        <a:ext cx="4232275" cy="1687103"/>
      </dsp:txXfrm>
    </dsp:sp>
    <dsp:sp modelId="{E7A19AF0-E52E-4FFB-AC81-9C11BFE6B17A}">
      <dsp:nvSpPr>
        <dsp:cNvPr id="0" name=""/>
        <dsp:cNvSpPr/>
      </dsp:nvSpPr>
      <dsp:spPr>
        <a:xfrm>
          <a:off x="2962592" y="1687103"/>
          <a:ext cx="2539365" cy="1124735"/>
        </a:xfrm>
        <a:prstGeom prst="roundRect">
          <a:avLst/>
        </a:prstGeom>
        <a:solidFill>
          <a:schemeClr val="accent6"/>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err="1">
              <a:solidFill>
                <a:schemeClr val="tx2"/>
              </a:solidFill>
            </a:rPr>
            <a:t>Distribuciónes</a:t>
          </a:r>
          <a:endParaRPr lang="en-US" sz="2900" b="1" kern="1200" dirty="0">
            <a:solidFill>
              <a:schemeClr val="tx2"/>
            </a:solidFill>
          </a:endParaRPr>
        </a:p>
      </dsp:txBody>
      <dsp:txXfrm>
        <a:off x="3017497" y="1742008"/>
        <a:ext cx="2429555" cy="10149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0.13884</cdr:x>
      <cdr:y>0.07713</cdr:y>
    </cdr:from>
    <cdr:to>
      <cdr:x>0.29619</cdr:x>
      <cdr:y>0.23617</cdr:y>
    </cdr:to>
    <cdr:sp macro="" textlink="">
      <cdr:nvSpPr>
        <cdr:cNvPr id="2" name="TextBox 16"/>
        <cdr:cNvSpPr txBox="1"/>
      </cdr:nvSpPr>
      <cdr:spPr>
        <a:xfrm xmlns:a="http://schemas.openxmlformats.org/drawingml/2006/main">
          <a:off x="1377242" y="313471"/>
          <a:ext cx="156088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b="1" kern="1200">
              <a:solidFill>
                <a:srgbClr val="081D58"/>
              </a:solidFill>
              <a:latin typeface="Calibri" pitchFamily="34" charset="0"/>
              <a:ea typeface="+mn-ea"/>
              <a:cs typeface="+mn-cs"/>
            </a:defRPr>
          </a:lvl1pPr>
          <a:lvl2pPr marL="457200" algn="l" rtl="0" eaLnBrk="0" fontAlgn="base" hangingPunct="0">
            <a:spcBef>
              <a:spcPct val="0"/>
            </a:spcBef>
            <a:spcAft>
              <a:spcPct val="0"/>
            </a:spcAft>
            <a:defRPr b="1" kern="1200">
              <a:solidFill>
                <a:srgbClr val="081D58"/>
              </a:solidFill>
              <a:latin typeface="Calibri" pitchFamily="34" charset="0"/>
              <a:ea typeface="+mn-ea"/>
              <a:cs typeface="+mn-cs"/>
            </a:defRPr>
          </a:lvl2pPr>
          <a:lvl3pPr marL="914400" algn="l" rtl="0" eaLnBrk="0" fontAlgn="base" hangingPunct="0">
            <a:spcBef>
              <a:spcPct val="0"/>
            </a:spcBef>
            <a:spcAft>
              <a:spcPct val="0"/>
            </a:spcAft>
            <a:defRPr b="1" kern="1200">
              <a:solidFill>
                <a:srgbClr val="081D58"/>
              </a:solidFill>
              <a:latin typeface="Calibri" pitchFamily="34" charset="0"/>
              <a:ea typeface="+mn-ea"/>
              <a:cs typeface="+mn-cs"/>
            </a:defRPr>
          </a:lvl3pPr>
          <a:lvl4pPr marL="1371600" algn="l" rtl="0" eaLnBrk="0" fontAlgn="base" hangingPunct="0">
            <a:spcBef>
              <a:spcPct val="0"/>
            </a:spcBef>
            <a:spcAft>
              <a:spcPct val="0"/>
            </a:spcAft>
            <a:defRPr b="1" kern="1200">
              <a:solidFill>
                <a:srgbClr val="081D58"/>
              </a:solidFill>
              <a:latin typeface="Calibri" pitchFamily="34" charset="0"/>
              <a:ea typeface="+mn-ea"/>
              <a:cs typeface="+mn-cs"/>
            </a:defRPr>
          </a:lvl4pPr>
          <a:lvl5pPr marL="1828800" algn="l" rtl="0" eaLnBrk="0" fontAlgn="base" hangingPunct="0">
            <a:spcBef>
              <a:spcPct val="0"/>
            </a:spcBef>
            <a:spcAft>
              <a:spcPct val="0"/>
            </a:spcAft>
            <a:defRPr b="1" kern="1200">
              <a:solidFill>
                <a:srgbClr val="081D58"/>
              </a:solidFill>
              <a:latin typeface="Calibri" pitchFamily="34" charset="0"/>
              <a:ea typeface="+mn-ea"/>
              <a:cs typeface="+mn-cs"/>
            </a:defRPr>
          </a:lvl5pPr>
          <a:lvl6pPr marL="2286000" algn="l" defTabSz="914400" rtl="0" eaLnBrk="1" latinLnBrk="0" hangingPunct="1">
            <a:defRPr b="1" kern="1200">
              <a:solidFill>
                <a:srgbClr val="081D58"/>
              </a:solidFill>
              <a:latin typeface="Calibri" pitchFamily="34" charset="0"/>
              <a:ea typeface="+mn-ea"/>
              <a:cs typeface="+mn-cs"/>
            </a:defRPr>
          </a:lvl6pPr>
          <a:lvl7pPr marL="2743200" algn="l" defTabSz="914400" rtl="0" eaLnBrk="1" latinLnBrk="0" hangingPunct="1">
            <a:defRPr b="1" kern="1200">
              <a:solidFill>
                <a:srgbClr val="081D58"/>
              </a:solidFill>
              <a:latin typeface="Calibri" pitchFamily="34" charset="0"/>
              <a:ea typeface="+mn-ea"/>
              <a:cs typeface="+mn-cs"/>
            </a:defRPr>
          </a:lvl7pPr>
          <a:lvl8pPr marL="3200400" algn="l" defTabSz="914400" rtl="0" eaLnBrk="1" latinLnBrk="0" hangingPunct="1">
            <a:defRPr b="1" kern="1200">
              <a:solidFill>
                <a:srgbClr val="081D58"/>
              </a:solidFill>
              <a:latin typeface="Calibri" pitchFamily="34" charset="0"/>
              <a:ea typeface="+mn-ea"/>
              <a:cs typeface="+mn-cs"/>
            </a:defRPr>
          </a:lvl8pPr>
          <a:lvl9pPr marL="3657600" algn="l" defTabSz="914400" rtl="0" eaLnBrk="1" latinLnBrk="0" hangingPunct="1">
            <a:defRPr b="1" kern="1200">
              <a:solidFill>
                <a:srgbClr val="081D58"/>
              </a:solidFill>
              <a:latin typeface="Calibri" pitchFamily="34" charset="0"/>
              <a:ea typeface="+mn-ea"/>
              <a:cs typeface="+mn-cs"/>
            </a:defRPr>
          </a:lvl9pPr>
        </a:lstStyle>
        <a:p xmlns:a="http://schemas.openxmlformats.org/drawingml/2006/main">
          <a:pPr algn="ctr"/>
          <a:r>
            <a:rPr lang="en-US" sz="1800" dirty="0"/>
            <a:t>Bono de </a:t>
          </a:r>
          <a:r>
            <a:rPr lang="en-US" sz="1800" dirty="0" err="1"/>
            <a:t>Corto</a:t>
          </a:r>
          <a:r>
            <a:rPr lang="en-US" sz="1800" dirty="0"/>
            <a:t> </a:t>
          </a:r>
          <a:r>
            <a:rPr lang="en-US" sz="1800" dirty="0" err="1"/>
            <a:t>Plazo</a:t>
          </a:r>
          <a:endParaRPr lang="en-US" sz="1800" dirty="0"/>
        </a:p>
      </cdr:txBody>
    </cdr:sp>
  </cdr:relSizeAnchor>
  <cdr:relSizeAnchor xmlns:cdr="http://schemas.openxmlformats.org/drawingml/2006/chartDrawing">
    <cdr:from>
      <cdr:x>0.28449</cdr:x>
      <cdr:y>0.03625</cdr:y>
    </cdr:from>
    <cdr:to>
      <cdr:x>0.41168</cdr:x>
      <cdr:y>0.19529</cdr:y>
    </cdr:to>
    <cdr:sp macro="" textlink="">
      <cdr:nvSpPr>
        <cdr:cNvPr id="3" name="TextBox 16"/>
        <cdr:cNvSpPr txBox="1"/>
      </cdr:nvSpPr>
      <cdr:spPr>
        <a:xfrm xmlns:a="http://schemas.openxmlformats.org/drawingml/2006/main">
          <a:off x="2822063" y="147319"/>
          <a:ext cx="126173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b="1" kern="1200">
              <a:solidFill>
                <a:srgbClr val="081D58"/>
              </a:solidFill>
              <a:latin typeface="Calibri" pitchFamily="34" charset="0"/>
              <a:ea typeface="+mn-ea"/>
              <a:cs typeface="+mn-cs"/>
            </a:defRPr>
          </a:lvl1pPr>
          <a:lvl2pPr marL="457200" algn="l" rtl="0" eaLnBrk="0" fontAlgn="base" hangingPunct="0">
            <a:spcBef>
              <a:spcPct val="0"/>
            </a:spcBef>
            <a:spcAft>
              <a:spcPct val="0"/>
            </a:spcAft>
            <a:defRPr b="1" kern="1200">
              <a:solidFill>
                <a:srgbClr val="081D58"/>
              </a:solidFill>
              <a:latin typeface="Calibri" pitchFamily="34" charset="0"/>
              <a:ea typeface="+mn-ea"/>
              <a:cs typeface="+mn-cs"/>
            </a:defRPr>
          </a:lvl2pPr>
          <a:lvl3pPr marL="914400" algn="l" rtl="0" eaLnBrk="0" fontAlgn="base" hangingPunct="0">
            <a:spcBef>
              <a:spcPct val="0"/>
            </a:spcBef>
            <a:spcAft>
              <a:spcPct val="0"/>
            </a:spcAft>
            <a:defRPr b="1" kern="1200">
              <a:solidFill>
                <a:srgbClr val="081D58"/>
              </a:solidFill>
              <a:latin typeface="Calibri" pitchFamily="34" charset="0"/>
              <a:ea typeface="+mn-ea"/>
              <a:cs typeface="+mn-cs"/>
            </a:defRPr>
          </a:lvl3pPr>
          <a:lvl4pPr marL="1371600" algn="l" rtl="0" eaLnBrk="0" fontAlgn="base" hangingPunct="0">
            <a:spcBef>
              <a:spcPct val="0"/>
            </a:spcBef>
            <a:spcAft>
              <a:spcPct val="0"/>
            </a:spcAft>
            <a:defRPr b="1" kern="1200">
              <a:solidFill>
                <a:srgbClr val="081D58"/>
              </a:solidFill>
              <a:latin typeface="Calibri" pitchFamily="34" charset="0"/>
              <a:ea typeface="+mn-ea"/>
              <a:cs typeface="+mn-cs"/>
            </a:defRPr>
          </a:lvl4pPr>
          <a:lvl5pPr marL="1828800" algn="l" rtl="0" eaLnBrk="0" fontAlgn="base" hangingPunct="0">
            <a:spcBef>
              <a:spcPct val="0"/>
            </a:spcBef>
            <a:spcAft>
              <a:spcPct val="0"/>
            </a:spcAft>
            <a:defRPr b="1" kern="1200">
              <a:solidFill>
                <a:srgbClr val="081D58"/>
              </a:solidFill>
              <a:latin typeface="Calibri" pitchFamily="34" charset="0"/>
              <a:ea typeface="+mn-ea"/>
              <a:cs typeface="+mn-cs"/>
            </a:defRPr>
          </a:lvl5pPr>
          <a:lvl6pPr marL="2286000" algn="l" defTabSz="914400" rtl="0" eaLnBrk="1" latinLnBrk="0" hangingPunct="1">
            <a:defRPr b="1" kern="1200">
              <a:solidFill>
                <a:srgbClr val="081D58"/>
              </a:solidFill>
              <a:latin typeface="Calibri" pitchFamily="34" charset="0"/>
              <a:ea typeface="+mn-ea"/>
              <a:cs typeface="+mn-cs"/>
            </a:defRPr>
          </a:lvl6pPr>
          <a:lvl7pPr marL="2743200" algn="l" defTabSz="914400" rtl="0" eaLnBrk="1" latinLnBrk="0" hangingPunct="1">
            <a:defRPr b="1" kern="1200">
              <a:solidFill>
                <a:srgbClr val="081D58"/>
              </a:solidFill>
              <a:latin typeface="Calibri" pitchFamily="34" charset="0"/>
              <a:ea typeface="+mn-ea"/>
              <a:cs typeface="+mn-cs"/>
            </a:defRPr>
          </a:lvl7pPr>
          <a:lvl8pPr marL="3200400" algn="l" defTabSz="914400" rtl="0" eaLnBrk="1" latinLnBrk="0" hangingPunct="1">
            <a:defRPr b="1" kern="1200">
              <a:solidFill>
                <a:srgbClr val="081D58"/>
              </a:solidFill>
              <a:latin typeface="Calibri" pitchFamily="34" charset="0"/>
              <a:ea typeface="+mn-ea"/>
              <a:cs typeface="+mn-cs"/>
            </a:defRPr>
          </a:lvl8pPr>
          <a:lvl9pPr marL="3657600" algn="l" defTabSz="914400" rtl="0" eaLnBrk="1" latinLnBrk="0" hangingPunct="1">
            <a:defRPr b="1" kern="1200">
              <a:solidFill>
                <a:srgbClr val="081D58"/>
              </a:solidFill>
              <a:latin typeface="Calibri" pitchFamily="34" charset="0"/>
              <a:ea typeface="+mn-ea"/>
              <a:cs typeface="+mn-cs"/>
            </a:defRPr>
          </a:lvl9pPr>
        </a:lstStyle>
        <a:p xmlns:a="http://schemas.openxmlformats.org/drawingml/2006/main">
          <a:pPr algn="ctr"/>
          <a:r>
            <a:rPr lang="en-US" sz="1800" dirty="0"/>
            <a:t>Bono de Largo </a:t>
          </a:r>
          <a:r>
            <a:rPr lang="en-US" sz="1800" dirty="0" err="1"/>
            <a:t>Plazo</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640"/>
            <a:ext cx="3168927"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defTabSz="995600">
              <a:defRPr sz="1000" b="0" i="1">
                <a:latin typeface="Arial" pitchFamily="34" charset="0"/>
              </a:defRPr>
            </a:lvl1pPr>
          </a:lstStyle>
          <a:p>
            <a:pPr>
              <a:defRPr/>
            </a:pPr>
            <a:endParaRPr lang="en-US" altLang="en-US" dirty="0"/>
          </a:p>
        </p:txBody>
      </p:sp>
      <p:sp>
        <p:nvSpPr>
          <p:cNvPr id="3075" name="Rectangle 3"/>
          <p:cNvSpPr>
            <a:spLocks noGrp="1" noChangeArrowheads="1"/>
          </p:cNvSpPr>
          <p:nvPr>
            <p:ph type="dt" sz="quarter" idx="1"/>
          </p:nvPr>
        </p:nvSpPr>
        <p:spPr bwMode="auto">
          <a:xfrm>
            <a:off x="4146276" y="-1640"/>
            <a:ext cx="3168926"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algn="r" defTabSz="995600">
              <a:defRPr sz="1000" b="0" i="1">
                <a:latin typeface="Arial" pitchFamily="34" charset="0"/>
              </a:defRPr>
            </a:lvl1pPr>
          </a:lstStyle>
          <a:p>
            <a:pPr>
              <a:defRPr/>
            </a:pPr>
            <a:endParaRPr lang="en-US" altLang="en-US" dirty="0"/>
          </a:p>
        </p:txBody>
      </p:sp>
      <p:sp>
        <p:nvSpPr>
          <p:cNvPr id="3076" name="Rectangle 4"/>
          <p:cNvSpPr>
            <a:spLocks noGrp="1" noChangeArrowheads="1"/>
          </p:cNvSpPr>
          <p:nvPr>
            <p:ph type="ftr" sz="quarter" idx="2"/>
          </p:nvPr>
        </p:nvSpPr>
        <p:spPr bwMode="auto">
          <a:xfrm>
            <a:off x="1" y="9120815"/>
            <a:ext cx="3168927"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defTabSz="995600">
              <a:defRPr sz="1000" b="0" i="1">
                <a:latin typeface="Arial" pitchFamily="34" charset="0"/>
              </a:defRPr>
            </a:lvl1pPr>
          </a:lstStyle>
          <a:p>
            <a:pPr>
              <a:defRPr/>
            </a:pPr>
            <a:endParaRPr lang="en-US" altLang="en-US" dirty="0"/>
          </a:p>
        </p:txBody>
      </p:sp>
      <p:sp>
        <p:nvSpPr>
          <p:cNvPr id="3077" name="Rectangle 5"/>
          <p:cNvSpPr>
            <a:spLocks noGrp="1" noChangeArrowheads="1"/>
          </p:cNvSpPr>
          <p:nvPr>
            <p:ph type="sldNum" sz="quarter" idx="3"/>
          </p:nvPr>
        </p:nvSpPr>
        <p:spPr bwMode="auto">
          <a:xfrm>
            <a:off x="4146276" y="9120815"/>
            <a:ext cx="3168926"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algn="r" defTabSz="995600">
              <a:defRPr sz="1000" b="0" i="1">
                <a:latin typeface="Arial" pitchFamily="34" charset="0"/>
              </a:defRPr>
            </a:lvl1pPr>
          </a:lstStyle>
          <a:p>
            <a:pPr>
              <a:defRPr/>
            </a:pPr>
            <a:fld id="{83D2FD5A-D68E-4C2F-995C-CD31AD692750}" type="slidenum">
              <a:rPr lang="en-US" altLang="en-US"/>
              <a:pPr>
                <a:defRPr/>
              </a:pPr>
              <a:t>‹#›</a:t>
            </a:fld>
            <a:endParaRPr lang="en-US" altLang="en-US" dirty="0"/>
          </a:p>
        </p:txBody>
      </p:sp>
      <p:sp>
        <p:nvSpPr>
          <p:cNvPr id="3078" name="Rectangle 6"/>
          <p:cNvSpPr>
            <a:spLocks noChangeArrowheads="1"/>
          </p:cNvSpPr>
          <p:nvPr/>
        </p:nvSpPr>
        <p:spPr bwMode="auto">
          <a:xfrm>
            <a:off x="3243706" y="9145406"/>
            <a:ext cx="822823" cy="2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32" tIns="44966" rIns="89932" bIns="44966">
            <a:spAutoFit/>
          </a:bodyPr>
          <a:lstStyle>
            <a:lvl1pPr defTabSz="850900">
              <a:defRPr sz="2400">
                <a:solidFill>
                  <a:schemeClr val="tx1"/>
                </a:solidFill>
                <a:latin typeface="Times New Roman" pitchFamily="18" charset="0"/>
              </a:defRPr>
            </a:lvl1pPr>
            <a:lvl2pPr marL="420688" defTabSz="850900">
              <a:defRPr sz="2400">
                <a:solidFill>
                  <a:schemeClr val="tx1"/>
                </a:solidFill>
                <a:latin typeface="Times New Roman" pitchFamily="18" charset="0"/>
              </a:defRPr>
            </a:lvl2pPr>
            <a:lvl3pPr marL="835025" defTabSz="850900">
              <a:defRPr sz="2400">
                <a:solidFill>
                  <a:schemeClr val="tx1"/>
                </a:solidFill>
                <a:latin typeface="Times New Roman" pitchFamily="18" charset="0"/>
              </a:defRPr>
            </a:lvl3pPr>
            <a:lvl4pPr marL="1254125" defTabSz="850900">
              <a:defRPr sz="2400">
                <a:solidFill>
                  <a:schemeClr val="tx1"/>
                </a:solidFill>
                <a:latin typeface="Times New Roman" pitchFamily="18" charset="0"/>
              </a:defRPr>
            </a:lvl4pPr>
            <a:lvl5pPr marL="1668463" defTabSz="850900">
              <a:defRPr sz="2400">
                <a:solidFill>
                  <a:schemeClr val="tx1"/>
                </a:solidFill>
                <a:latin typeface="Times New Roman" pitchFamily="18" charset="0"/>
              </a:defRPr>
            </a:lvl5pPr>
            <a:lvl6pPr marL="2125663" defTabSz="850900" eaLnBrk="0" fontAlgn="base" hangingPunct="0">
              <a:spcBef>
                <a:spcPct val="0"/>
              </a:spcBef>
              <a:spcAft>
                <a:spcPct val="0"/>
              </a:spcAft>
              <a:defRPr sz="2400">
                <a:solidFill>
                  <a:schemeClr val="tx1"/>
                </a:solidFill>
                <a:latin typeface="Times New Roman" pitchFamily="18" charset="0"/>
              </a:defRPr>
            </a:lvl6pPr>
            <a:lvl7pPr marL="2582863" defTabSz="850900" eaLnBrk="0" fontAlgn="base" hangingPunct="0">
              <a:spcBef>
                <a:spcPct val="0"/>
              </a:spcBef>
              <a:spcAft>
                <a:spcPct val="0"/>
              </a:spcAft>
              <a:defRPr sz="2400">
                <a:solidFill>
                  <a:schemeClr val="tx1"/>
                </a:solidFill>
                <a:latin typeface="Times New Roman" pitchFamily="18" charset="0"/>
              </a:defRPr>
            </a:lvl7pPr>
            <a:lvl8pPr marL="3040063" defTabSz="850900" eaLnBrk="0" fontAlgn="base" hangingPunct="0">
              <a:spcBef>
                <a:spcPct val="0"/>
              </a:spcBef>
              <a:spcAft>
                <a:spcPct val="0"/>
              </a:spcAft>
              <a:defRPr sz="2400">
                <a:solidFill>
                  <a:schemeClr val="tx1"/>
                </a:solidFill>
                <a:latin typeface="Times New Roman" pitchFamily="18" charset="0"/>
              </a:defRPr>
            </a:lvl8pPr>
            <a:lvl9pPr marL="3497263" defTabSz="8509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300" b="0" dirty="0">
                <a:latin typeface="Arial" pitchFamily="34" charset="0"/>
              </a:rPr>
              <a:t>Page </a:t>
            </a:r>
            <a:fld id="{FECCCF6B-96D5-4D4F-8515-BFBDDB868421}" type="slidenum">
              <a:rPr lang="en-US" altLang="en-US" sz="1300" b="0">
                <a:latin typeface="Arial" pitchFamily="34" charset="0"/>
              </a:rPr>
              <a:pPr algn="ctr">
                <a:lnSpc>
                  <a:spcPct val="90000"/>
                </a:lnSpc>
                <a:defRPr/>
              </a:pPr>
              <a:t>‹#›</a:t>
            </a:fld>
            <a:endParaRPr lang="en-US" altLang="en-US" sz="1300" b="0" dirty="0">
              <a:latin typeface="Arial" pitchFamily="34" charset="0"/>
            </a:endParaRPr>
          </a:p>
        </p:txBody>
      </p:sp>
    </p:spTree>
    <p:extLst>
      <p:ext uri="{BB962C8B-B14F-4D97-AF65-F5344CB8AC3E}">
        <p14:creationId xmlns:p14="http://schemas.microsoft.com/office/powerpoint/2010/main" val="3342069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640"/>
            <a:ext cx="3168927"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defTabSz="995600">
              <a:defRPr sz="1000" b="0" i="1">
                <a:solidFill>
                  <a:schemeClr val="tx1"/>
                </a:solidFill>
                <a:latin typeface="Times New Roman" pitchFamily="18" charset="0"/>
              </a:defRPr>
            </a:lvl1pPr>
          </a:lstStyle>
          <a:p>
            <a:pPr>
              <a:defRPr/>
            </a:pPr>
            <a:endParaRPr lang="en-US" altLang="en-US" dirty="0"/>
          </a:p>
        </p:txBody>
      </p:sp>
      <p:sp>
        <p:nvSpPr>
          <p:cNvPr id="2051" name="Rectangle 3"/>
          <p:cNvSpPr>
            <a:spLocks noGrp="1" noChangeArrowheads="1"/>
          </p:cNvSpPr>
          <p:nvPr>
            <p:ph type="dt" idx="1"/>
          </p:nvPr>
        </p:nvSpPr>
        <p:spPr bwMode="auto">
          <a:xfrm>
            <a:off x="4146276" y="-1640"/>
            <a:ext cx="3168926"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algn="r" defTabSz="995600">
              <a:defRPr sz="1000" b="0" i="1">
                <a:solidFill>
                  <a:schemeClr val="tx1"/>
                </a:solidFill>
                <a:latin typeface="Times New Roman" pitchFamily="18" charset="0"/>
              </a:defRPr>
            </a:lvl1pPr>
          </a:lstStyle>
          <a:p>
            <a:pPr>
              <a:defRPr/>
            </a:pPr>
            <a:endParaRPr lang="en-US" altLang="en-US" dirty="0"/>
          </a:p>
        </p:txBody>
      </p:sp>
      <p:sp>
        <p:nvSpPr>
          <p:cNvPr id="2052" name="Rectangle 4"/>
          <p:cNvSpPr>
            <a:spLocks noGrp="1" noChangeArrowheads="1"/>
          </p:cNvSpPr>
          <p:nvPr>
            <p:ph type="ftr" sz="quarter" idx="4"/>
          </p:nvPr>
        </p:nvSpPr>
        <p:spPr bwMode="auto">
          <a:xfrm>
            <a:off x="1" y="9120815"/>
            <a:ext cx="3168927"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defTabSz="995600">
              <a:defRPr sz="1000" b="0" i="1">
                <a:solidFill>
                  <a:schemeClr val="tx1"/>
                </a:solidFill>
                <a:latin typeface="Times New Roman" pitchFamily="18" charset="0"/>
              </a:defRPr>
            </a:lvl1pPr>
          </a:lstStyle>
          <a:p>
            <a:pPr>
              <a:defRPr/>
            </a:pPr>
            <a:endParaRPr lang="en-US" altLang="en-US" dirty="0"/>
          </a:p>
        </p:txBody>
      </p:sp>
      <p:sp>
        <p:nvSpPr>
          <p:cNvPr id="2053" name="Rectangle 5"/>
          <p:cNvSpPr>
            <a:spLocks noGrp="1" noChangeArrowheads="1"/>
          </p:cNvSpPr>
          <p:nvPr>
            <p:ph type="sldNum" sz="quarter" idx="5"/>
          </p:nvPr>
        </p:nvSpPr>
        <p:spPr bwMode="auto">
          <a:xfrm>
            <a:off x="4146276" y="9120815"/>
            <a:ext cx="3168926"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algn="r" defTabSz="995600">
              <a:defRPr sz="1000" b="0" i="1">
                <a:solidFill>
                  <a:schemeClr val="tx1"/>
                </a:solidFill>
                <a:latin typeface="Times New Roman" pitchFamily="18" charset="0"/>
              </a:defRPr>
            </a:lvl1pPr>
          </a:lstStyle>
          <a:p>
            <a:pPr>
              <a:defRPr/>
            </a:pPr>
            <a:fld id="{511B9EAA-DA56-45C0-87B3-24F9173FC10E}" type="slidenum">
              <a:rPr lang="en-US" altLang="en-US"/>
              <a:pPr>
                <a:defRPr/>
              </a:pPr>
              <a:t>‹#›</a:t>
            </a:fld>
            <a:endParaRPr lang="en-US" altLang="en-US" dirty="0"/>
          </a:p>
        </p:txBody>
      </p:sp>
      <p:sp>
        <p:nvSpPr>
          <p:cNvPr id="2054" name="Rectangle 6"/>
          <p:cNvSpPr>
            <a:spLocks noChangeArrowheads="1"/>
          </p:cNvSpPr>
          <p:nvPr/>
        </p:nvSpPr>
        <p:spPr bwMode="auto">
          <a:xfrm>
            <a:off x="3243706" y="9145406"/>
            <a:ext cx="822823" cy="2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32" tIns="44966" rIns="89932" bIns="44966">
            <a:spAutoFit/>
          </a:bodyPr>
          <a:lstStyle>
            <a:lvl1pPr defTabSz="850900">
              <a:defRPr sz="2400">
                <a:solidFill>
                  <a:schemeClr val="tx1"/>
                </a:solidFill>
                <a:latin typeface="Times New Roman" pitchFamily="18" charset="0"/>
              </a:defRPr>
            </a:lvl1pPr>
            <a:lvl2pPr marL="420688" defTabSz="850900">
              <a:defRPr sz="2400">
                <a:solidFill>
                  <a:schemeClr val="tx1"/>
                </a:solidFill>
                <a:latin typeface="Times New Roman" pitchFamily="18" charset="0"/>
              </a:defRPr>
            </a:lvl2pPr>
            <a:lvl3pPr marL="835025" defTabSz="850900">
              <a:defRPr sz="2400">
                <a:solidFill>
                  <a:schemeClr val="tx1"/>
                </a:solidFill>
                <a:latin typeface="Times New Roman" pitchFamily="18" charset="0"/>
              </a:defRPr>
            </a:lvl3pPr>
            <a:lvl4pPr marL="1254125" defTabSz="850900">
              <a:defRPr sz="2400">
                <a:solidFill>
                  <a:schemeClr val="tx1"/>
                </a:solidFill>
                <a:latin typeface="Times New Roman" pitchFamily="18" charset="0"/>
              </a:defRPr>
            </a:lvl4pPr>
            <a:lvl5pPr marL="1668463" defTabSz="850900">
              <a:defRPr sz="2400">
                <a:solidFill>
                  <a:schemeClr val="tx1"/>
                </a:solidFill>
                <a:latin typeface="Times New Roman" pitchFamily="18" charset="0"/>
              </a:defRPr>
            </a:lvl5pPr>
            <a:lvl6pPr marL="2125663" defTabSz="850900" eaLnBrk="0" fontAlgn="base" hangingPunct="0">
              <a:spcBef>
                <a:spcPct val="0"/>
              </a:spcBef>
              <a:spcAft>
                <a:spcPct val="0"/>
              </a:spcAft>
              <a:defRPr sz="2400">
                <a:solidFill>
                  <a:schemeClr val="tx1"/>
                </a:solidFill>
                <a:latin typeface="Times New Roman" pitchFamily="18" charset="0"/>
              </a:defRPr>
            </a:lvl6pPr>
            <a:lvl7pPr marL="2582863" defTabSz="850900" eaLnBrk="0" fontAlgn="base" hangingPunct="0">
              <a:spcBef>
                <a:spcPct val="0"/>
              </a:spcBef>
              <a:spcAft>
                <a:spcPct val="0"/>
              </a:spcAft>
              <a:defRPr sz="2400">
                <a:solidFill>
                  <a:schemeClr val="tx1"/>
                </a:solidFill>
                <a:latin typeface="Times New Roman" pitchFamily="18" charset="0"/>
              </a:defRPr>
            </a:lvl7pPr>
            <a:lvl8pPr marL="3040063" defTabSz="850900" eaLnBrk="0" fontAlgn="base" hangingPunct="0">
              <a:spcBef>
                <a:spcPct val="0"/>
              </a:spcBef>
              <a:spcAft>
                <a:spcPct val="0"/>
              </a:spcAft>
              <a:defRPr sz="2400">
                <a:solidFill>
                  <a:schemeClr val="tx1"/>
                </a:solidFill>
                <a:latin typeface="Times New Roman" pitchFamily="18" charset="0"/>
              </a:defRPr>
            </a:lvl8pPr>
            <a:lvl9pPr marL="3497263" defTabSz="8509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300" b="0" dirty="0">
                <a:latin typeface="Arial" pitchFamily="34" charset="0"/>
              </a:rPr>
              <a:t>Page </a:t>
            </a:r>
            <a:fld id="{C7CA6474-A503-4AED-80E7-9206FC20F7E3}" type="slidenum">
              <a:rPr lang="en-US" altLang="en-US" sz="1300" b="0" smtClean="0">
                <a:latin typeface="Arial" pitchFamily="34" charset="0"/>
              </a:rPr>
              <a:pPr algn="ctr">
                <a:lnSpc>
                  <a:spcPct val="90000"/>
                </a:lnSpc>
                <a:defRPr/>
              </a:pPr>
              <a:t>‹#›</a:t>
            </a:fld>
            <a:endParaRPr lang="en-US" altLang="en-US" sz="1300" b="0" dirty="0">
              <a:latin typeface="Arial" pitchFamily="34" charset="0"/>
            </a:endParaRPr>
          </a:p>
        </p:txBody>
      </p:sp>
      <p:sp>
        <p:nvSpPr>
          <p:cNvPr id="51207" name="Rectangle 7"/>
          <p:cNvSpPr>
            <a:spLocks noGrp="1" noRot="1" noChangeAspect="1" noChangeArrowheads="1" noTextEdit="1"/>
          </p:cNvSpPr>
          <p:nvPr>
            <p:ph type="sldImg" idx="2"/>
          </p:nvPr>
        </p:nvSpPr>
        <p:spPr bwMode="auto">
          <a:xfrm>
            <a:off x="1266825" y="727075"/>
            <a:ext cx="4783138" cy="3586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body" sz="quarter" idx="3"/>
          </p:nvPr>
        </p:nvSpPr>
        <p:spPr bwMode="auto">
          <a:xfrm>
            <a:off x="975693" y="4554667"/>
            <a:ext cx="5363818" cy="43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0" tIns="44966" rIns="94930" bIns="44966"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3905742900"/>
      </p:ext>
    </p:extLst>
  </p:cSld>
  <p:clrMap bg1="lt1" tx1="dk1" bg2="lt2" tx2="dk2" accent1="accent1" accent2="accent2" accent3="accent3" accent4="accent4" accent5="accent5" accent6="accent6" hlink="hlink" folHlink="folHlink"/>
  <p:notesStyle>
    <a:lvl1pPr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36563"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874713"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12863"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755775"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a:t>
            </a:fld>
            <a:endParaRPr lang="en-US" altLang="en-US" dirty="0"/>
          </a:p>
        </p:txBody>
      </p:sp>
    </p:spTree>
    <p:extLst>
      <p:ext uri="{BB962C8B-B14F-4D97-AF65-F5344CB8AC3E}">
        <p14:creationId xmlns:p14="http://schemas.microsoft.com/office/powerpoint/2010/main" val="2142734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retirement accounts can function much</a:t>
            </a:r>
            <a:r>
              <a:rPr lang="en-US" baseline="0" dirty="0"/>
              <a:t> in the same way. We aren’t going to be able to double our money each day, like the penny, but if you look over time, you will see the same effect with retirement. At first, the growth in the account seems very modest, maybe even non-existent. However, over time, as your investments grow and compound on one another, the effect become more impactful. You can see that at about age 49, half the value is investment growth. By age 65, the investment growth is almost 3 times what you have actually contributed over the years.</a:t>
            </a:r>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11</a:t>
            </a:fld>
            <a:endParaRPr lang="en-US" altLang="en-US" dirty="0"/>
          </a:p>
        </p:txBody>
      </p:sp>
    </p:spTree>
    <p:extLst>
      <p:ext uri="{BB962C8B-B14F-4D97-AF65-F5344CB8AC3E}">
        <p14:creationId xmlns:p14="http://schemas.microsoft.com/office/powerpoint/2010/main" val="127383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12</a:t>
            </a:fld>
            <a:endParaRPr lang="en-US" altLang="en-US" dirty="0"/>
          </a:p>
        </p:txBody>
      </p:sp>
    </p:spTree>
    <p:extLst>
      <p:ext uri="{BB962C8B-B14F-4D97-AF65-F5344CB8AC3E}">
        <p14:creationId xmlns:p14="http://schemas.microsoft.com/office/powerpoint/2010/main" val="291129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Stock Icon</a:t>
            </a:r>
            <a:r>
              <a:rPr lang="en-US" baseline="0" dirty="0"/>
              <a:t> – Ownership of a company</a:t>
            </a:r>
          </a:p>
          <a:p>
            <a:r>
              <a:rPr lang="en-US" baseline="0" dirty="0"/>
              <a:t>Bond Icon – Issued typically by a government typically, but also companies</a:t>
            </a:r>
          </a:p>
          <a:p>
            <a:r>
              <a:rPr lang="en-US" baseline="0" dirty="0"/>
              <a:t>Fixed Income – Broader category (bonds, stable value, money market)</a:t>
            </a:r>
          </a:p>
          <a:p>
            <a:r>
              <a:rPr lang="en-US" baseline="0" dirty="0"/>
              <a:t>Fund – Investment into multiple companies or bonds to spread out risk.</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20</a:t>
            </a:fld>
            <a:endParaRPr lang="en-US" altLang="en-US" dirty="0"/>
          </a:p>
        </p:txBody>
      </p:sp>
    </p:spTree>
    <p:extLst>
      <p:ext uri="{BB962C8B-B14F-4D97-AF65-F5344CB8AC3E}">
        <p14:creationId xmlns:p14="http://schemas.microsoft.com/office/powerpoint/2010/main" val="243184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Highlighting</a:t>
            </a:r>
            <a:r>
              <a:rPr lang="en-US" baseline="0" dirty="0"/>
              <a:t> differences between creating your own asset allocation vs. choosing a target date or balanced fund.</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21</a:t>
            </a:fld>
            <a:endParaRPr lang="en-US" altLang="en-US" dirty="0"/>
          </a:p>
        </p:txBody>
      </p:sp>
    </p:spTree>
    <p:extLst>
      <p:ext uri="{BB962C8B-B14F-4D97-AF65-F5344CB8AC3E}">
        <p14:creationId xmlns:p14="http://schemas.microsoft.com/office/powerpoint/2010/main" val="3235448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23</a:t>
            </a:fld>
            <a:endParaRPr lang="en-US" altLang="en-US" dirty="0"/>
          </a:p>
        </p:txBody>
      </p:sp>
    </p:spTree>
    <p:extLst>
      <p:ext uri="{BB962C8B-B14F-4D97-AF65-F5344CB8AC3E}">
        <p14:creationId xmlns:p14="http://schemas.microsoft.com/office/powerpoint/2010/main" val="363838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a:t>
            </a:r>
            <a:r>
              <a:rPr lang="en-US" baseline="0" dirty="0"/>
              <a:t> mentioned earlier, one of the benefits of a 401(k) plan is the ability to invest your money, and allow it to grow over time.  The investments that you have access to invest in, often fall into one of the categories on this chart.  You can see on the left side of the chart are low risk, low return investments such as money market and bond funds.  These funds provide low, but often consistent returns, which is great for preserving your account balance.</a:t>
            </a:r>
          </a:p>
          <a:p>
            <a:r>
              <a:rPr lang="en-US" baseline="0" dirty="0"/>
              <a:t/>
            </a:r>
            <a:br>
              <a:rPr lang="en-US" baseline="0" dirty="0"/>
            </a:br>
            <a:r>
              <a:rPr lang="en-US" baseline="0" dirty="0"/>
              <a:t>On the right side of the chart is the higher risk funds such as foreign and small cap funds.  Because they are higher risk, we expect over a long time period to have a higher rate of return. That being said, because they are high risk, in any given period they can be much more volatile or have bigger decreases than more conservative investments.</a:t>
            </a:r>
          </a:p>
          <a:p>
            <a:r>
              <a:rPr lang="en-US" baseline="0" dirty="0"/>
              <a:t/>
            </a:r>
            <a:br>
              <a:rPr lang="en-US" baseline="0" dirty="0"/>
            </a:br>
            <a:r>
              <a:rPr lang="en-US" baseline="0" dirty="0"/>
              <a:t>On the left side of the chart are the more conservative funds. Because these funds are more conservative, they often provide less volatile investment returns, however their upside can be limited.</a:t>
            </a:r>
          </a:p>
          <a:p>
            <a:r>
              <a:rPr lang="en-US" baseline="0" dirty="0"/>
              <a:t/>
            </a:r>
            <a:br>
              <a:rPr lang="en-US" baseline="0" dirty="0"/>
            </a:br>
            <a:r>
              <a:rPr lang="en-US" baseline="0" dirty="0"/>
              <a:t>When investing, we often want to create a diversified balance so that we minimize risk. Investing in just foreign stock may leave you too risk heavy, while investing in just money market may not be a good long term strategy.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24</a:t>
            </a:fld>
            <a:endParaRPr lang="en-US" altLang="en-US" dirty="0"/>
          </a:p>
        </p:txBody>
      </p:sp>
    </p:spTree>
    <p:extLst>
      <p:ext uri="{BB962C8B-B14F-4D97-AF65-F5344CB8AC3E}">
        <p14:creationId xmlns:p14="http://schemas.microsoft.com/office/powerpoint/2010/main" val="423834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your plan’s investment menu.  Listed</a:t>
            </a:r>
            <a:r>
              <a:rPr lang="en-US" baseline="0" dirty="0"/>
              <a:t> here are the different investments that you have available to you in your 401(k) plan.  Also shown are the different categories under which these investments fall.  Just like the former slide, the options on the left contain the lowest risk and each option to the right includes more risk, with the opportunity of higher returns.</a:t>
            </a:r>
          </a:p>
          <a:p>
            <a:endParaRPr lang="en-US" baseline="0" dirty="0"/>
          </a:p>
          <a:p>
            <a:r>
              <a:rPr lang="en-US" baseline="0" dirty="0"/>
              <a:t>Being too heavily weighted in any one fund may cause your portfolio to lack diversity and either be too aggressive or too conservative. Using asset allocation and investing in a variety of funds will help increase your account diversity, and protect you in the event that any one fund underperforms.</a:t>
            </a:r>
          </a:p>
          <a:p>
            <a:endParaRPr lang="en-US" baseline="0" dirty="0"/>
          </a:p>
          <a:p>
            <a:r>
              <a:rPr lang="en-US" baseline="0" dirty="0"/>
              <a:t>The blended options, as we mentioned earlier, aim to automatically balance your portfolio using stocks to maximize growth and bonds to minimize risk.</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25</a:t>
            </a:fld>
            <a:endParaRPr lang="en-US" altLang="en-US" dirty="0"/>
          </a:p>
        </p:txBody>
      </p:sp>
    </p:spTree>
    <p:extLst>
      <p:ext uri="{BB962C8B-B14F-4D97-AF65-F5344CB8AC3E}">
        <p14:creationId xmlns:p14="http://schemas.microsoft.com/office/powerpoint/2010/main" val="272410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here are the equity</a:t>
            </a:r>
            <a:r>
              <a:rPr lang="en-US" baseline="0" dirty="0"/>
              <a:t> funds which were not listed on the previous slide.  Equity funds invest in company stocks and can be sorted by their investment objectives, listed on the chart.  Small, mid, and large cap refer to the size of the company, while value, blend, and growth refer to the investment strategy used by the fund.</a:t>
            </a:r>
          </a:p>
          <a:p>
            <a:endParaRPr lang="en-US" baseline="0" dirty="0"/>
          </a:p>
          <a:p>
            <a:r>
              <a:rPr lang="en-US" baseline="0" dirty="0"/>
              <a:t>Because small cap companies are generally less established, they are considered riskier investments.  However, because they also have large growth potential, they can outperform mid and large cap funds.  Mid Cap and Large cap Funds are conversely less risky and may provide more consistent and stable growth.</a:t>
            </a:r>
          </a:p>
          <a:p>
            <a:endParaRPr lang="en-US" baseline="0" dirty="0"/>
          </a:p>
          <a:p>
            <a:r>
              <a:rPr lang="en-US" baseline="0" dirty="0"/>
              <a:t>With value funds, investors believe the companies are currently undervalued in the marketplace, and their price will eventually reflect that.  With Growth funds, investors believe these companies have the potential to grow faster than other companies similar companies.  Finally blended funds include both value and growth companies.</a:t>
            </a:r>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26</a:t>
            </a:fld>
            <a:endParaRPr lang="en-US" altLang="en-US" dirty="0"/>
          </a:p>
        </p:txBody>
      </p:sp>
    </p:spTree>
    <p:extLst>
      <p:ext uri="{BB962C8B-B14F-4D97-AF65-F5344CB8AC3E}">
        <p14:creationId xmlns:p14="http://schemas.microsoft.com/office/powerpoint/2010/main" val="248212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couple of slide ago, I mentioned that blended funds invest in multiple different categories in order to maximize return while minimizing risk.  In your 401(k) plan, you have the Vanguard Target Date funds as an available investment option.  These target date funds are a blended fund that automatically adjusts for you, as you get closer to retirement.</a:t>
            </a:r>
          </a:p>
          <a:p>
            <a:endParaRPr lang="en-US" baseline="0" dirty="0"/>
          </a:p>
          <a:p>
            <a:r>
              <a:rPr lang="en-US" baseline="0" dirty="0"/>
              <a:t>In your early working years when you are far from retirement, a target date fund will be heavily invested in equities such as stocks, to allow your account to maximize it’s growth.  As you move closer to retirement, the fund will automatically invest in more fixed income options such as bonds and money market funds.</a:t>
            </a:r>
          </a:p>
          <a:p>
            <a:endParaRPr lang="en-US" baseline="0" dirty="0"/>
          </a:p>
          <a:p>
            <a:r>
              <a:rPr lang="en-US" baseline="0" dirty="0"/>
              <a:t>This is meant to reduce risk over time to secure the gains in your account, as you near retirement.  Each company’s target date funds are different, but the above chart gives an idea of this investment strategy.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27</a:t>
            </a:fld>
            <a:endParaRPr lang="en-US" altLang="en-US" dirty="0"/>
          </a:p>
        </p:txBody>
      </p:sp>
    </p:spTree>
    <p:extLst>
      <p:ext uri="{BB962C8B-B14F-4D97-AF65-F5344CB8AC3E}">
        <p14:creationId xmlns:p14="http://schemas.microsoft.com/office/powerpoint/2010/main" val="376435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retirement</a:t>
            </a:r>
            <a:r>
              <a:rPr lang="en-US" baseline="0" dirty="0"/>
              <a:t> manages up to retirement age expecting you will take a lump sum at that point.</a:t>
            </a:r>
          </a:p>
          <a:p>
            <a:r>
              <a:rPr lang="en-US" baseline="0" dirty="0"/>
              <a:t/>
            </a:r>
            <a:br>
              <a:rPr lang="en-US" baseline="0" dirty="0"/>
            </a:br>
            <a:r>
              <a:rPr lang="en-US" baseline="0" dirty="0"/>
              <a:t>Through retirement manages through the retirement age, becoming it’s most conservative at a later date expecting you will continually withdrawal for income throughout.</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28</a:t>
            </a:fld>
            <a:endParaRPr lang="en-US" altLang="en-US" dirty="0"/>
          </a:p>
        </p:txBody>
      </p:sp>
    </p:spTree>
    <p:extLst>
      <p:ext uri="{BB962C8B-B14F-4D97-AF65-F5344CB8AC3E}">
        <p14:creationId xmlns:p14="http://schemas.microsoft.com/office/powerpoint/2010/main" val="274927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want to get started by talking about your retirement WHY. We will spend most of the presentation talking about that how, but even more important can be the why. You shouldn’t save for retirement just because we tell you it’s important. You should think about your own goals and why saving for the future is important to you. Maybe that’s so that you can spend more time with family, be charitable or create a legacy, maybe travel, live debt free, buy your dream retirement home. It can be as simple as wanting to spend less time working, I’m sure many of you eventually want to retire. The point is, when you think about saving for retirement, keep your WHY in mind so you know the reason it’s important to you.</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a:t>
            </a:fld>
            <a:endParaRPr lang="en-US" altLang="en-US" dirty="0"/>
          </a:p>
        </p:txBody>
      </p:sp>
    </p:spTree>
    <p:extLst>
      <p:ext uri="{BB962C8B-B14F-4D97-AF65-F5344CB8AC3E}">
        <p14:creationId xmlns:p14="http://schemas.microsoft.com/office/powerpoint/2010/main" val="4031534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chart showing the different Vanguard Target Date Funds, listed by year, with an estimate of retirement date or date of birth.  For example, you can see that if you were born between 1978 and 1982, the default target date fund would be the 2045 fund.   You only have to invest in one fund and do not have to make changes, unless your objectives change.  The fund will automatically adjust for you over time.</a:t>
            </a:r>
          </a:p>
          <a:p>
            <a:endParaRPr lang="en-US" baseline="0" dirty="0"/>
          </a:p>
          <a:p>
            <a:r>
              <a:rPr lang="en-US" baseline="0" dirty="0"/>
              <a:t>You also do not have to choose the fund that relates to your date of birth.  If you would like to be more aggressive or expect to retire later than age 65, you can choose a later target date fund.  Conversely, an earlier target date fund could be selected if you would like to be more conservative with your investments</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29</a:t>
            </a:fld>
            <a:endParaRPr lang="en-US" altLang="en-US" dirty="0"/>
          </a:p>
        </p:txBody>
      </p:sp>
    </p:spTree>
    <p:extLst>
      <p:ext uri="{BB962C8B-B14F-4D97-AF65-F5344CB8AC3E}">
        <p14:creationId xmlns:p14="http://schemas.microsoft.com/office/powerpoint/2010/main" val="2238084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a:t>
            </a:r>
            <a:r>
              <a:rPr lang="en-US" baseline="0" dirty="0"/>
              <a:t> mind – investing for retirement is playing the long game. If you keep those goals in mind, that should help long-term.</a:t>
            </a:r>
          </a:p>
          <a:p>
            <a:r>
              <a:rPr lang="en-US" baseline="0" dirty="0"/>
              <a:t/>
            </a:r>
            <a:br>
              <a:rPr lang="en-US" baseline="0" dirty="0"/>
            </a:br>
            <a:r>
              <a:rPr lang="en-US" baseline="0" dirty="0"/>
              <a:t>Person in blue – sees that money has doubled over the last 3 years and is thrilled. </a:t>
            </a:r>
          </a:p>
          <a:p>
            <a:endParaRPr lang="en-US" baseline="0" dirty="0"/>
          </a:p>
          <a:p>
            <a:r>
              <a:rPr lang="en-US" baseline="0" dirty="0"/>
              <a:t>Person in green – money also double, however, they are more focused on the fact that last year money was $3,000 and is now $2,000. Focused on short-term which can lead to bad decisions.</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31</a:t>
            </a:fld>
            <a:endParaRPr lang="en-US" altLang="en-US" dirty="0"/>
          </a:p>
        </p:txBody>
      </p:sp>
    </p:spTree>
    <p:extLst>
      <p:ext uri="{BB962C8B-B14F-4D97-AF65-F5344CB8AC3E}">
        <p14:creationId xmlns:p14="http://schemas.microsoft.com/office/powerpoint/2010/main" val="378680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Interest rate is a payment for borrowin</a:t>
            </a:r>
            <a:r>
              <a:rPr lang="en-US" baseline="0" dirty="0"/>
              <a:t>g money</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32</a:t>
            </a:fld>
            <a:endParaRPr lang="en-US" altLang="en-US" dirty="0"/>
          </a:p>
        </p:txBody>
      </p:sp>
    </p:spTree>
    <p:extLst>
      <p:ext uri="{BB962C8B-B14F-4D97-AF65-F5344CB8AC3E}">
        <p14:creationId xmlns:p14="http://schemas.microsoft.com/office/powerpoint/2010/main" val="99199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1B9EAA-DA56-45C0-87B3-24F9173FC10E}" type="slidenum">
              <a:rPr lang="en-US" altLang="en-US" smtClean="0"/>
              <a:pPr>
                <a:defRPr/>
              </a:pPr>
              <a:t>33</a:t>
            </a:fld>
            <a:endParaRPr lang="en-US" altLang="en-US" dirty="0"/>
          </a:p>
        </p:txBody>
      </p:sp>
    </p:spTree>
    <p:extLst>
      <p:ext uri="{BB962C8B-B14F-4D97-AF65-F5344CB8AC3E}">
        <p14:creationId xmlns:p14="http://schemas.microsoft.com/office/powerpoint/2010/main" val="189164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DJIA</a:t>
            </a:r>
            <a:r>
              <a:rPr lang="en-US" baseline="0" dirty="0"/>
              <a:t> returns have been 9.2% and 9.1% respectively based on white house political party.</a:t>
            </a:r>
          </a:p>
          <a:p>
            <a:r>
              <a:rPr lang="en-US" baseline="0" dirty="0"/>
              <a:t/>
            </a:r>
            <a:br>
              <a:rPr lang="en-US" baseline="0" dirty="0"/>
            </a:br>
            <a:r>
              <a:rPr lang="en-US" baseline="0" dirty="0"/>
              <a:t>Bigger difference is between a unified government (8.2%) and divided government (10%).</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34</a:t>
            </a:fld>
            <a:endParaRPr lang="en-US" altLang="en-US" dirty="0"/>
          </a:p>
        </p:txBody>
      </p:sp>
    </p:spTree>
    <p:extLst>
      <p:ext uri="{BB962C8B-B14F-4D97-AF65-F5344CB8AC3E}">
        <p14:creationId xmlns:p14="http://schemas.microsoft.com/office/powerpoint/2010/main" val="125359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266825" y="727075"/>
            <a:ext cx="4783138" cy="3586163"/>
          </a:xfrm>
          <a:ln/>
        </p:spPr>
      </p:sp>
      <p:sp>
        <p:nvSpPr>
          <p:cNvPr id="53251" name="Notes Placeholder 2"/>
          <p:cNvSpPr>
            <a:spLocks noGrp="1"/>
          </p:cNvSpPr>
          <p:nvPr>
            <p:ph type="body" idx="1"/>
          </p:nvPr>
        </p:nvSpPr>
        <p:spPr>
          <a:noFill/>
        </p:spPr>
        <p:txBody>
          <a:bodyPr/>
          <a:lstStyle/>
          <a:p>
            <a:pPr algn="l"/>
            <a:r>
              <a:rPr lang="en-US" altLang="en-US" dirty="0"/>
              <a:t>Finally</a:t>
            </a:r>
            <a:r>
              <a:rPr lang="en-US" altLang="en-US" baseline="0" dirty="0"/>
              <a:t>, whether you are new just getting started, or have been saving for years, here are some great steps to take while your retirement is at the top of your mind. </a:t>
            </a:r>
          </a:p>
          <a:p>
            <a:pPr algn="l"/>
            <a:endParaRPr lang="en-US" altLang="en-US" baseline="0" dirty="0"/>
          </a:p>
          <a:p>
            <a:pPr algn="l"/>
            <a:r>
              <a:rPr lang="en-US" altLang="en-US" baseline="0" dirty="0"/>
              <a:t>Log in to your account or setup your account if you have yet to do so.  </a:t>
            </a:r>
          </a:p>
          <a:p>
            <a:pPr algn="l"/>
            <a:r>
              <a:rPr lang="en-US" altLang="en-US" baseline="0" dirty="0"/>
              <a:t>Make sure your beneficiaries are up to date, especially if you have had any recent changes in marital or parental status.  </a:t>
            </a:r>
          </a:p>
          <a:p>
            <a:pPr algn="l"/>
            <a:r>
              <a:rPr lang="en-US" altLang="en-US" baseline="0" dirty="0"/>
              <a:t>Take a look at your current investments and make sure they reflect your time horizon and retirement objectives.  </a:t>
            </a:r>
          </a:p>
          <a:p>
            <a:pPr algn="l"/>
            <a:r>
              <a:rPr lang="en-US" altLang="en-US" baseline="0" dirty="0"/>
              <a:t>Lastly, consider increasing your contribution amount or setting up an automatic increase to help reach your retirement savings goals.</a:t>
            </a:r>
            <a:endParaRPr lang="en-US" altLang="en-US" dirty="0"/>
          </a:p>
          <a:p>
            <a:pPr algn="ctr"/>
            <a:endParaRPr lang="en-US" altLang="en-US" dirty="0"/>
          </a:p>
        </p:txBody>
      </p:sp>
      <p:sp>
        <p:nvSpPr>
          <p:cNvPr id="53252" name="Slide Number Placeholder 3"/>
          <p:cNvSpPr>
            <a:spLocks noGrp="1"/>
          </p:cNvSpPr>
          <p:nvPr>
            <p:ph type="sldNum" sz="quarter" idx="5"/>
          </p:nvPr>
        </p:nvSpPr>
        <p:spPr>
          <a:noFill/>
        </p:spPr>
        <p:txBody>
          <a:bodyPr/>
          <a:lstStyle>
            <a:lvl1pPr defTabSz="995600">
              <a:defRPr b="1">
                <a:solidFill>
                  <a:srgbClr val="081D58"/>
                </a:solidFill>
                <a:latin typeface="Calibri" pitchFamily="34" charset="0"/>
              </a:defRPr>
            </a:lvl1pPr>
            <a:lvl2pPr marL="777863" indent="-299178" defTabSz="995600">
              <a:defRPr b="1">
                <a:solidFill>
                  <a:srgbClr val="081D58"/>
                </a:solidFill>
                <a:latin typeface="Calibri" pitchFamily="34" charset="0"/>
              </a:defRPr>
            </a:lvl2pPr>
            <a:lvl3pPr marL="1196714" indent="-239342" defTabSz="995600">
              <a:defRPr b="1">
                <a:solidFill>
                  <a:srgbClr val="081D58"/>
                </a:solidFill>
                <a:latin typeface="Calibri" pitchFamily="34" charset="0"/>
              </a:defRPr>
            </a:lvl3pPr>
            <a:lvl4pPr marL="1675400" indent="-239342" defTabSz="995600">
              <a:defRPr b="1">
                <a:solidFill>
                  <a:srgbClr val="081D58"/>
                </a:solidFill>
                <a:latin typeface="Calibri" pitchFamily="34" charset="0"/>
              </a:defRPr>
            </a:lvl4pPr>
            <a:lvl5pPr marL="2154085" indent="-239342" defTabSz="995600">
              <a:defRPr b="1">
                <a:solidFill>
                  <a:srgbClr val="081D58"/>
                </a:solidFill>
                <a:latin typeface="Calibri" pitchFamily="34" charset="0"/>
              </a:defRPr>
            </a:lvl5pPr>
            <a:lvl6pPr marL="2632771" indent="-239342" defTabSz="995600" eaLnBrk="0" fontAlgn="base" hangingPunct="0">
              <a:spcBef>
                <a:spcPct val="0"/>
              </a:spcBef>
              <a:spcAft>
                <a:spcPct val="0"/>
              </a:spcAft>
              <a:defRPr b="1">
                <a:solidFill>
                  <a:srgbClr val="081D58"/>
                </a:solidFill>
                <a:latin typeface="Calibri" pitchFamily="34" charset="0"/>
              </a:defRPr>
            </a:lvl6pPr>
            <a:lvl7pPr marL="3111457" indent="-239342" defTabSz="995600" eaLnBrk="0" fontAlgn="base" hangingPunct="0">
              <a:spcBef>
                <a:spcPct val="0"/>
              </a:spcBef>
              <a:spcAft>
                <a:spcPct val="0"/>
              </a:spcAft>
              <a:defRPr b="1">
                <a:solidFill>
                  <a:srgbClr val="081D58"/>
                </a:solidFill>
                <a:latin typeface="Calibri" pitchFamily="34" charset="0"/>
              </a:defRPr>
            </a:lvl7pPr>
            <a:lvl8pPr marL="3590143" indent="-239342" defTabSz="995600" eaLnBrk="0" fontAlgn="base" hangingPunct="0">
              <a:spcBef>
                <a:spcPct val="0"/>
              </a:spcBef>
              <a:spcAft>
                <a:spcPct val="0"/>
              </a:spcAft>
              <a:defRPr b="1">
                <a:solidFill>
                  <a:srgbClr val="081D58"/>
                </a:solidFill>
                <a:latin typeface="Calibri" pitchFamily="34" charset="0"/>
              </a:defRPr>
            </a:lvl8pPr>
            <a:lvl9pPr marL="4068827" indent="-239342" defTabSz="995600" eaLnBrk="0" fontAlgn="base" hangingPunct="0">
              <a:spcBef>
                <a:spcPct val="0"/>
              </a:spcBef>
              <a:spcAft>
                <a:spcPct val="0"/>
              </a:spcAft>
              <a:defRPr b="1">
                <a:solidFill>
                  <a:srgbClr val="081D58"/>
                </a:solidFill>
                <a:latin typeface="Calibri" pitchFamily="34" charset="0"/>
              </a:defRPr>
            </a:lvl9pPr>
          </a:lstStyle>
          <a:p>
            <a:fld id="{3C86D42A-D842-4219-BE1E-3189E808CCCD}" type="slidenum">
              <a:rPr lang="en-US" altLang="en-US" b="0" smtClean="0">
                <a:solidFill>
                  <a:schemeClr val="tx1"/>
                </a:solidFill>
                <a:latin typeface="Times New Roman" pitchFamily="18" charset="0"/>
              </a:rPr>
              <a:pPr/>
              <a:t>41</a:t>
            </a:fld>
            <a:endParaRPr lang="en-US" altLang="en-US" b="0" dirty="0">
              <a:solidFill>
                <a:schemeClr val="tx1"/>
              </a:solidFill>
              <a:latin typeface="Times New Roman" pitchFamily="18" charset="0"/>
            </a:endParaRPr>
          </a:p>
        </p:txBody>
      </p:sp>
    </p:spTree>
    <p:extLst>
      <p:ext uri="{BB962C8B-B14F-4D97-AF65-F5344CB8AC3E}">
        <p14:creationId xmlns:p14="http://schemas.microsoft.com/office/powerpoint/2010/main" val="162336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a:t>Thank you for watching our</a:t>
            </a:r>
            <a:r>
              <a:rPr lang="en-US" baseline="0" dirty="0"/>
              <a:t> presentation, if you have further questions please call our participant services or visit us online.  </a:t>
            </a:r>
            <a:r>
              <a:rPr lang="en-US" baseline="0"/>
              <a:t>Thank you,</a:t>
            </a:r>
            <a:endParaRPr lang="en-US"/>
          </a:p>
          <a:p>
            <a:endParaRPr lang="en-US"/>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42</a:t>
            </a:fld>
            <a:endParaRPr lang="en-US" altLang="en-US" dirty="0"/>
          </a:p>
        </p:txBody>
      </p:sp>
    </p:spTree>
    <p:extLst>
      <p:ext uri="{BB962C8B-B14F-4D97-AF65-F5344CB8AC3E}">
        <p14:creationId xmlns:p14="http://schemas.microsoft.com/office/powerpoint/2010/main" val="273219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a:t>
            </a:r>
            <a:r>
              <a:rPr lang="en-US" baseline="0" dirty="0"/>
              <a:t> look at the numbers, you’ll see the estimations for what we need to retire. The Social Security website estimates that Social Security will replace about 40% of your paycheck when you retire. You should also have about a 30% reduction in what you need now that you no longer need to put money into savings and have maybe paid off most of your debt. This leaves about 30% gap that we need to make up if we want to completely stop working. This is the purpose of a retirement account.</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a:t>
            </a:fld>
            <a:endParaRPr lang="en-US" altLang="en-US" dirty="0"/>
          </a:p>
        </p:txBody>
      </p:sp>
    </p:spTree>
    <p:extLst>
      <p:ext uri="{BB962C8B-B14F-4D97-AF65-F5344CB8AC3E}">
        <p14:creationId xmlns:p14="http://schemas.microsoft.com/office/powerpoint/2010/main" val="206290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specific</a:t>
            </a:r>
            <a:r>
              <a:rPr lang="en-US" baseline="0" dirty="0"/>
              <a:t> retirement account that you have is a 401(k) plan. The 401(k) allows you to put money away now, and invest the money so that it grows throughout your working years. This allows you to supplement your income throughout retirement. Think of it like putting money away now to create a paycheck for your future self.</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a:t>
            </a:fld>
            <a:endParaRPr lang="en-US" altLang="en-US" dirty="0"/>
          </a:p>
        </p:txBody>
      </p:sp>
    </p:spTree>
    <p:extLst>
      <p:ext uri="{BB962C8B-B14F-4D97-AF65-F5344CB8AC3E}">
        <p14:creationId xmlns:p14="http://schemas.microsoft.com/office/powerpoint/2010/main" val="315449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a:t>In</a:t>
            </a:r>
            <a:r>
              <a:rPr lang="en-US" baseline="0" dirty="0"/>
              <a:t> your 401(k), you are able to contribute…..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5</a:t>
            </a:fld>
            <a:endParaRPr lang="en-US" altLang="en-US" dirty="0"/>
          </a:p>
        </p:txBody>
      </p:sp>
    </p:spTree>
    <p:extLst>
      <p:ext uri="{BB962C8B-B14F-4D97-AF65-F5344CB8AC3E}">
        <p14:creationId xmlns:p14="http://schemas.microsoft.com/office/powerpoint/2010/main" val="282809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feature of</a:t>
            </a:r>
            <a:r>
              <a:rPr lang="en-US" baseline="0" dirty="0"/>
              <a:t> your plan </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7</a:t>
            </a:fld>
            <a:endParaRPr lang="en-US" altLang="en-US" dirty="0"/>
          </a:p>
        </p:txBody>
      </p:sp>
    </p:spTree>
    <p:extLst>
      <p:ext uri="{BB962C8B-B14F-4D97-AF65-F5344CB8AC3E}">
        <p14:creationId xmlns:p14="http://schemas.microsoft.com/office/powerpoint/2010/main" val="358248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question we receive is</a:t>
            </a:r>
            <a:r>
              <a:rPr lang="en-US" baseline="0" dirty="0"/>
              <a:t> – how much should I actually be contributing? One commonly-used budgeting rule is called the 50/30/20 rule. This rule tries to break your spending up into three categories: Needs, Wants, and Savings. Try and keep spending for needs such as housing, food, transportation to around 50% of your income. For wants, such as vacation, entertainment, dining out, try to keep this amount at about 30% of you income. This will leave you with 20% of your income for savings. Most experts will recommend savings 10-15% of your income towards retirement savings. If you can do that, and save the other 5-10% to pay debt or create an emergency fund, this should leave you help you get on track for your retirement needs.</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8</a:t>
            </a:fld>
            <a:endParaRPr lang="en-US" altLang="en-US" dirty="0"/>
          </a:p>
        </p:txBody>
      </p:sp>
    </p:spTree>
    <p:extLst>
      <p:ext uri="{BB962C8B-B14F-4D97-AF65-F5344CB8AC3E}">
        <p14:creationId xmlns:p14="http://schemas.microsoft.com/office/powerpoint/2010/main" val="3585124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a:t>This</a:t>
            </a:r>
            <a:r>
              <a:rPr lang="en-US" baseline="0" dirty="0"/>
              <a:t> slide breaks down the 10-15% goal we just talked about. You can see on a weekly basis was 10-15% would be towards your retirement. For example……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9</a:t>
            </a:fld>
            <a:endParaRPr lang="en-US" altLang="en-US" dirty="0"/>
          </a:p>
        </p:txBody>
      </p:sp>
    </p:spTree>
    <p:extLst>
      <p:ext uri="{BB962C8B-B14F-4D97-AF65-F5344CB8AC3E}">
        <p14:creationId xmlns:p14="http://schemas.microsoft.com/office/powerpoint/2010/main" val="309182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a:t>
            </a:r>
            <a:r>
              <a:rPr lang="en-US" baseline="0" dirty="0"/>
              <a:t> are going to talk about how compounding growth helps to make saving for retirement impactful over time. We’re starting with an exaggerated example, but if you double a penny for 10 days, it will be $10,24 after 10 days. If you double for another 10 days, is will be $10,485. Finally 10 more days and it is $5,368,709. If you recognize the pattern, it is that the more times the penny grows on itself, the more impactful the increases are.</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10</a:t>
            </a:fld>
            <a:endParaRPr lang="en-US" altLang="en-US" dirty="0"/>
          </a:p>
        </p:txBody>
      </p:sp>
    </p:spTree>
    <p:extLst>
      <p:ext uri="{BB962C8B-B14F-4D97-AF65-F5344CB8AC3E}">
        <p14:creationId xmlns:p14="http://schemas.microsoft.com/office/powerpoint/2010/main" val="3671043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1.svg"/><Relationship Id="rId11"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9" name="Rectangle 8"/>
          <p:cNvSpPr/>
          <p:nvPr userDrawn="1"/>
        </p:nvSpPr>
        <p:spPr>
          <a:xfrm>
            <a:off x="0" y="2933761"/>
            <a:ext cx="9144000" cy="3924240"/>
          </a:xfrm>
          <a:prstGeom prst="rect">
            <a:avLst/>
          </a:prstGeom>
          <a:blipFill dpi="0" rotWithShape="1">
            <a:blip r:embed="rId2" cstate="print">
              <a:alphaModFix amt="40000"/>
              <a:extLst>
                <a:ext uri="{28A0092B-C50C-407E-A947-70E740481C1C}">
                  <a14:useLocalDpi xmlns:a14="http://schemas.microsoft.com/office/drawing/2010/main"/>
                </a:ext>
              </a:extLst>
            </a:blip>
            <a:srcRect/>
            <a:stretch>
              <a:fillRect/>
            </a:stretch>
          </a:blip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D0E4CC-1C40-814A-849D-6D4352E8F3BE}"/>
              </a:ext>
            </a:extLst>
          </p:cNvPr>
          <p:cNvSpPr txBox="1"/>
          <p:nvPr userDrawn="1"/>
        </p:nvSpPr>
        <p:spPr>
          <a:xfrm>
            <a:off x="10138" y="2914482"/>
            <a:ext cx="9133861" cy="1046440"/>
          </a:xfrm>
          <a:prstGeom prst="rect">
            <a:avLst/>
          </a:prstGeom>
          <a:solidFill>
            <a:srgbClr val="232D68"/>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
        <p:nvSpPr>
          <p:cNvPr id="2" name="Title 1"/>
          <p:cNvSpPr>
            <a:spLocks noGrp="1"/>
          </p:cNvSpPr>
          <p:nvPr>
            <p:ph type="title"/>
          </p:nvPr>
        </p:nvSpPr>
        <p:spPr>
          <a:xfrm>
            <a:off x="10138" y="2933760"/>
            <a:ext cx="9111673" cy="1046440"/>
          </a:xfrm>
          <a:prstGeom prst="rect">
            <a:avLst/>
          </a:prstGeom>
        </p:spPr>
        <p:txBody>
          <a:bodyPr anchor="ctr"/>
          <a:lstStyle/>
          <a:p>
            <a:r>
              <a:rPr lang="en-US" dirty="0"/>
              <a:t>Click to edit Master title style</a:t>
            </a:r>
          </a:p>
        </p:txBody>
      </p:sp>
      <p:sp>
        <p:nvSpPr>
          <p:cNvPr id="3" name="Slide Number Placeholder 2"/>
          <p:cNvSpPr>
            <a:spLocks noGrp="1"/>
          </p:cNvSpPr>
          <p:nvPr>
            <p:ph type="sldNum" sz="quarter" idx="10"/>
          </p:nvPr>
        </p:nvSpPr>
        <p:spPr/>
        <p:txBody>
          <a:bodyPr/>
          <a:lstStyle/>
          <a:p>
            <a:fld id="{FA141339-F60D-47BC-9C4F-61B9CE851629}"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01964" y="711980"/>
            <a:ext cx="4182022" cy="1599395"/>
          </a:xfrm>
          <a:prstGeom prst="rect">
            <a:avLst/>
          </a:prstGeom>
        </p:spPr>
      </p:pic>
      <p:sp>
        <p:nvSpPr>
          <p:cNvPr id="10" name="TextBox 9"/>
          <p:cNvSpPr txBox="1"/>
          <p:nvPr userDrawn="1"/>
        </p:nvSpPr>
        <p:spPr>
          <a:xfrm>
            <a:off x="138546" y="6391117"/>
            <a:ext cx="2216727" cy="369332"/>
          </a:xfrm>
          <a:prstGeom prst="rect">
            <a:avLst/>
          </a:prstGeom>
          <a:noFill/>
        </p:spPr>
        <p:txBody>
          <a:bodyPr wrap="square" rtlCol="0">
            <a:spAutoFit/>
          </a:bodyPr>
          <a:lstStyle/>
          <a:p>
            <a:endParaRPr lang="en-US" dirty="0"/>
          </a:p>
        </p:txBody>
      </p:sp>
      <p:pic>
        <p:nvPicPr>
          <p:cNvPr id="11" name="Picture 10"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38012" y="6016327"/>
            <a:ext cx="1420594" cy="744121"/>
          </a:xfrm>
          <a:prstGeom prst="rect">
            <a:avLst/>
          </a:prstGeom>
          <a:effectLst>
            <a:outerShdw blurRad="76200" dist="76200" dir="2700000" algn="tl" rotWithShape="0">
              <a:schemeClr val="bg1">
                <a:alpha val="40000"/>
              </a:schemeClr>
            </a:outerShdw>
          </a:effectLst>
        </p:spPr>
      </p:pic>
    </p:spTree>
    <p:extLst>
      <p:ext uri="{BB962C8B-B14F-4D97-AF65-F5344CB8AC3E}">
        <p14:creationId xmlns:p14="http://schemas.microsoft.com/office/powerpoint/2010/main" val="339514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52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a:noFill/>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no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noFill/>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504A4517-5BE9-954E-9370-F04C43748935}"/>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31055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0" name="Table 19">
            <a:extLst>
              <a:ext uri="{FF2B5EF4-FFF2-40B4-BE49-F238E27FC236}">
                <a16:creationId xmlns:a16="http://schemas.microsoft.com/office/drawing/2014/main" id="{3FCBC5FD-10D0-3948-A82A-3265D7FC0DB0}"/>
              </a:ext>
            </a:extLst>
          </p:cNvPr>
          <p:cNvGraphicFramePr>
            <a:graphicFrameLocks noGrp="1"/>
          </p:cNvGraphicFramePr>
          <p:nvPr userDrawn="1">
            <p:extLst>
              <p:ext uri="{D42A27DB-BD31-4B8C-83A1-F6EECF244321}">
                <p14:modId xmlns:p14="http://schemas.microsoft.com/office/powerpoint/2010/main" val="3259854380"/>
              </p:ext>
            </p:extLst>
          </p:nvPr>
        </p:nvGraphicFramePr>
        <p:xfrm>
          <a:off x="736599" y="1466199"/>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accent5">
                              <a:lumMod val="75000"/>
                            </a:schemeClr>
                          </a:solidFill>
                        </a:rPr>
                        <a:t>Getting</a:t>
                      </a:r>
                      <a:r>
                        <a:rPr lang="en-US" sz="1600" b="1" baseline="0" dirty="0">
                          <a:solidFill>
                            <a:schemeClr val="accent5">
                              <a:lumMod val="75000"/>
                            </a:schemeClr>
                          </a:solidFill>
                        </a:rPr>
                        <a:t> Started</a:t>
                      </a:r>
                      <a:endParaRPr lang="en-US" sz="1600" b="1" dirty="0">
                        <a:solidFill>
                          <a:schemeClr val="accent5">
                            <a:lumMod val="75000"/>
                          </a:schemeClr>
                        </a:solidFill>
                      </a:endParaRP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1"/>
                          </a:solidFill>
                        </a:rPr>
                        <a:t>BPAS University</a:t>
                      </a:r>
                    </a:p>
                    <a:p>
                      <a:pPr algn="ctr"/>
                      <a:r>
                        <a:rPr lang="en-US" sz="1600" b="1" dirty="0">
                          <a:solidFill>
                            <a:schemeClr val="bg1"/>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1"/>
                          </a:solidFill>
                        </a:rPr>
                        <a:t>Mobile</a:t>
                      </a:r>
                      <a:r>
                        <a:rPr lang="en-US" sz="1600" b="1" baseline="0" dirty="0">
                          <a:solidFill>
                            <a:schemeClr val="bg1"/>
                          </a:solidFill>
                        </a:rPr>
                        <a:t> App</a:t>
                      </a:r>
                      <a:endParaRPr lang="en-US" sz="1600" b="1" dirty="0">
                        <a:solidFill>
                          <a:schemeClr val="bg1"/>
                        </a:solidFill>
                      </a:endParaRP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1" name="Group 20">
            <a:extLst>
              <a:ext uri="{FF2B5EF4-FFF2-40B4-BE49-F238E27FC236}">
                <a16:creationId xmlns:a16="http://schemas.microsoft.com/office/drawing/2014/main" id="{5D2E177B-CF59-FB4C-AE2F-D9EA0D283572}"/>
              </a:ext>
            </a:extLst>
          </p:cNvPr>
          <p:cNvGrpSpPr/>
          <p:nvPr userDrawn="1"/>
        </p:nvGrpSpPr>
        <p:grpSpPr>
          <a:xfrm>
            <a:off x="467360" y="3425938"/>
            <a:ext cx="594360" cy="594360"/>
            <a:chOff x="467360" y="2747082"/>
            <a:chExt cx="594360" cy="594360"/>
          </a:xfrm>
        </p:grpSpPr>
        <p:sp>
          <p:nvSpPr>
            <p:cNvPr id="22" name="Oval 21">
              <a:extLst>
                <a:ext uri="{FF2B5EF4-FFF2-40B4-BE49-F238E27FC236}">
                  <a16:creationId xmlns:a16="http://schemas.microsoft.com/office/drawing/2014/main" id="{672CD84E-65A1-4943-8799-924C492542F5}"/>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Smart Phone outline">
              <a:extLst>
                <a:ext uri="{FF2B5EF4-FFF2-40B4-BE49-F238E27FC236}">
                  <a16:creationId xmlns:a16="http://schemas.microsoft.com/office/drawing/2014/main" id="{F0BE2E02-2285-F449-BEFC-72CAD51E16B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44" name="Group 43">
            <a:extLst>
              <a:ext uri="{FF2B5EF4-FFF2-40B4-BE49-F238E27FC236}">
                <a16:creationId xmlns:a16="http://schemas.microsoft.com/office/drawing/2014/main" id="{FA40AA22-99E7-5545-8C8C-A2718459EDE9}"/>
              </a:ext>
            </a:extLst>
          </p:cNvPr>
          <p:cNvGrpSpPr/>
          <p:nvPr userDrawn="1"/>
        </p:nvGrpSpPr>
        <p:grpSpPr>
          <a:xfrm>
            <a:off x="467360" y="4337934"/>
            <a:ext cx="594360" cy="594360"/>
            <a:chOff x="467360" y="4395222"/>
            <a:chExt cx="594360" cy="594360"/>
          </a:xfrm>
        </p:grpSpPr>
        <p:sp>
          <p:nvSpPr>
            <p:cNvPr id="45" name="Oval 44">
              <a:extLst>
                <a:ext uri="{FF2B5EF4-FFF2-40B4-BE49-F238E27FC236}">
                  <a16:creationId xmlns:a16="http://schemas.microsoft.com/office/drawing/2014/main" id="{DCD5D096-FBD4-334A-9930-3594BE7BC884}"/>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list outline">
              <a:extLst>
                <a:ext uri="{FF2B5EF4-FFF2-40B4-BE49-F238E27FC236}">
                  <a16:creationId xmlns:a16="http://schemas.microsoft.com/office/drawing/2014/main" id="{718BAD4F-C015-9F4E-8543-0518BDF50F2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47" name="Group 46">
            <a:extLst>
              <a:ext uri="{FF2B5EF4-FFF2-40B4-BE49-F238E27FC236}">
                <a16:creationId xmlns:a16="http://schemas.microsoft.com/office/drawing/2014/main" id="{281E8577-D7D7-AF4A-8059-CAFA4E863C4C}"/>
              </a:ext>
            </a:extLst>
          </p:cNvPr>
          <p:cNvGrpSpPr/>
          <p:nvPr userDrawn="1"/>
        </p:nvGrpSpPr>
        <p:grpSpPr>
          <a:xfrm>
            <a:off x="467360" y="5235754"/>
            <a:ext cx="594360" cy="594360"/>
            <a:chOff x="467360" y="5217240"/>
            <a:chExt cx="594360" cy="594360"/>
          </a:xfrm>
        </p:grpSpPr>
        <p:sp>
          <p:nvSpPr>
            <p:cNvPr id="48" name="Oval 47">
              <a:extLst>
                <a:ext uri="{FF2B5EF4-FFF2-40B4-BE49-F238E27FC236}">
                  <a16:creationId xmlns:a16="http://schemas.microsoft.com/office/drawing/2014/main" id="{059A70EC-F2E5-D14F-88A1-82F119FB9D18}"/>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Call center outline">
              <a:extLst>
                <a:ext uri="{FF2B5EF4-FFF2-40B4-BE49-F238E27FC236}">
                  <a16:creationId xmlns:a16="http://schemas.microsoft.com/office/drawing/2014/main" id="{E1EBA3E5-9087-D54D-BD18-A33F1634819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50" name="Group 49">
            <a:extLst>
              <a:ext uri="{FF2B5EF4-FFF2-40B4-BE49-F238E27FC236}">
                <a16:creationId xmlns:a16="http://schemas.microsoft.com/office/drawing/2014/main" id="{3B1AC52E-A7A6-094B-8EEF-DEF03E7532E2}"/>
              </a:ext>
            </a:extLst>
          </p:cNvPr>
          <p:cNvGrpSpPr/>
          <p:nvPr userDrawn="1"/>
        </p:nvGrpSpPr>
        <p:grpSpPr>
          <a:xfrm>
            <a:off x="459568" y="2521524"/>
            <a:ext cx="594360" cy="594360"/>
            <a:chOff x="467360" y="3574180"/>
            <a:chExt cx="594360" cy="594360"/>
          </a:xfrm>
        </p:grpSpPr>
        <p:sp>
          <p:nvSpPr>
            <p:cNvPr id="51" name="Oval 50">
              <a:extLst>
                <a:ext uri="{FF2B5EF4-FFF2-40B4-BE49-F238E27FC236}">
                  <a16:creationId xmlns:a16="http://schemas.microsoft.com/office/drawing/2014/main" id="{1A9842C5-DA72-3F40-A25C-34B550D9D047}"/>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Books outline">
              <a:extLst>
                <a:ext uri="{FF2B5EF4-FFF2-40B4-BE49-F238E27FC236}">
                  <a16:creationId xmlns:a16="http://schemas.microsoft.com/office/drawing/2014/main" id="{66076E0F-F59F-B346-BED5-E8F12CC98D52}"/>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53" name="Triangle 52">
            <a:extLst>
              <a:ext uri="{FF2B5EF4-FFF2-40B4-BE49-F238E27FC236}">
                <a16:creationId xmlns:a16="http://schemas.microsoft.com/office/drawing/2014/main" id="{C1B592E3-AEF6-0F42-9C01-1028A3B9C0E7}"/>
              </a:ext>
            </a:extLst>
          </p:cNvPr>
          <p:cNvSpPr>
            <a:spLocks noChangeAspect="1"/>
          </p:cNvSpPr>
          <p:nvPr userDrawn="1"/>
        </p:nvSpPr>
        <p:spPr>
          <a:xfrm rot="5400000">
            <a:off x="3012218" y="1777130"/>
            <a:ext cx="318212" cy="274320"/>
          </a:xfrm>
          <a:prstGeom prst="triangle">
            <a:avLst/>
          </a:prstGeom>
          <a:solidFill>
            <a:srgbClr val="F26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434049" y="1554155"/>
            <a:ext cx="678709" cy="678709"/>
            <a:chOff x="434049" y="1663157"/>
            <a:chExt cx="678709" cy="678709"/>
          </a:xfrm>
        </p:grpSpPr>
        <p:sp>
          <p:nvSpPr>
            <p:cNvPr id="2" name="Oval 1"/>
            <p:cNvSpPr/>
            <p:nvPr userDrawn="1"/>
          </p:nvSpPr>
          <p:spPr>
            <a:xfrm>
              <a:off x="467360" y="1726112"/>
              <a:ext cx="594359" cy="58677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34049" y="1663157"/>
              <a:ext cx="678709" cy="678709"/>
            </a:xfrm>
            <a:prstGeom prst="rect">
              <a:avLst/>
            </a:prstGeom>
          </p:spPr>
        </p:pic>
      </p:grpSp>
    </p:spTree>
    <p:extLst>
      <p:ext uri="{BB962C8B-B14F-4D97-AF65-F5344CB8AC3E}">
        <p14:creationId xmlns:p14="http://schemas.microsoft.com/office/powerpoint/2010/main" val="2093453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0" name="Table 19">
            <a:extLst>
              <a:ext uri="{FF2B5EF4-FFF2-40B4-BE49-F238E27FC236}">
                <a16:creationId xmlns:a16="http://schemas.microsoft.com/office/drawing/2014/main" id="{9718F136-F7A1-5642-9738-7ABF9313595F}"/>
              </a:ext>
            </a:extLst>
          </p:cNvPr>
          <p:cNvGraphicFramePr>
            <a:graphicFrameLocks noGrp="1"/>
          </p:cNvGraphicFramePr>
          <p:nvPr userDrawn="1">
            <p:extLst>
              <p:ext uri="{D42A27DB-BD31-4B8C-83A1-F6EECF244321}">
                <p14:modId xmlns:p14="http://schemas.microsoft.com/office/powerpoint/2010/main" val="1660909875"/>
              </p:ext>
            </p:extLst>
          </p:nvPr>
        </p:nvGraphicFramePr>
        <p:xfrm>
          <a:off x="736599" y="1478309"/>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tx2"/>
                          </a:solidFill>
                        </a:rPr>
                        <a:t>BPAS University</a:t>
                      </a:r>
                    </a:p>
                    <a:p>
                      <a:pPr algn="ctr"/>
                      <a:r>
                        <a:rPr lang="en-US" sz="1600" b="1" dirty="0">
                          <a:solidFill>
                            <a:schemeClr val="tx2"/>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2"/>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1" name="Group 20">
            <a:extLst>
              <a:ext uri="{FF2B5EF4-FFF2-40B4-BE49-F238E27FC236}">
                <a16:creationId xmlns:a16="http://schemas.microsoft.com/office/drawing/2014/main" id="{D8F2D604-E244-9547-B0AA-7E8AA0D92009}"/>
              </a:ext>
            </a:extLst>
          </p:cNvPr>
          <p:cNvGrpSpPr/>
          <p:nvPr userDrawn="1"/>
        </p:nvGrpSpPr>
        <p:grpSpPr>
          <a:xfrm>
            <a:off x="487143" y="3433174"/>
            <a:ext cx="594360" cy="594360"/>
            <a:chOff x="467360" y="2747082"/>
            <a:chExt cx="594360" cy="594360"/>
          </a:xfrm>
        </p:grpSpPr>
        <p:sp>
          <p:nvSpPr>
            <p:cNvPr id="22" name="Oval 21">
              <a:extLst>
                <a:ext uri="{FF2B5EF4-FFF2-40B4-BE49-F238E27FC236}">
                  <a16:creationId xmlns:a16="http://schemas.microsoft.com/office/drawing/2014/main" id="{129973E3-7902-1440-AAA5-0FD13F4B4DA2}"/>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Smart Phone outline">
              <a:extLst>
                <a:ext uri="{FF2B5EF4-FFF2-40B4-BE49-F238E27FC236}">
                  <a16:creationId xmlns:a16="http://schemas.microsoft.com/office/drawing/2014/main" id="{4681E2CE-C42E-114E-8C65-6A99466F56D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44" name="Group 43">
            <a:extLst>
              <a:ext uri="{FF2B5EF4-FFF2-40B4-BE49-F238E27FC236}">
                <a16:creationId xmlns:a16="http://schemas.microsoft.com/office/drawing/2014/main" id="{F8DC6DEC-268C-844D-8121-57674518F156}"/>
              </a:ext>
            </a:extLst>
          </p:cNvPr>
          <p:cNvGrpSpPr/>
          <p:nvPr userDrawn="1"/>
        </p:nvGrpSpPr>
        <p:grpSpPr>
          <a:xfrm>
            <a:off x="467360" y="4350044"/>
            <a:ext cx="594360" cy="594360"/>
            <a:chOff x="467360" y="4395222"/>
            <a:chExt cx="594360" cy="594360"/>
          </a:xfrm>
        </p:grpSpPr>
        <p:sp>
          <p:nvSpPr>
            <p:cNvPr id="45" name="Oval 44">
              <a:extLst>
                <a:ext uri="{FF2B5EF4-FFF2-40B4-BE49-F238E27FC236}">
                  <a16:creationId xmlns:a16="http://schemas.microsoft.com/office/drawing/2014/main" id="{591AD43C-747A-1C4B-A723-38105A68EE4E}"/>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list outline">
              <a:extLst>
                <a:ext uri="{FF2B5EF4-FFF2-40B4-BE49-F238E27FC236}">
                  <a16:creationId xmlns:a16="http://schemas.microsoft.com/office/drawing/2014/main" id="{E11A29BC-8FC5-AE4D-9F2D-0C3A76E6CA8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47" name="Group 46">
            <a:extLst>
              <a:ext uri="{FF2B5EF4-FFF2-40B4-BE49-F238E27FC236}">
                <a16:creationId xmlns:a16="http://schemas.microsoft.com/office/drawing/2014/main" id="{6353EEED-1789-C046-A442-99E435394C49}"/>
              </a:ext>
            </a:extLst>
          </p:cNvPr>
          <p:cNvGrpSpPr/>
          <p:nvPr userDrawn="1"/>
        </p:nvGrpSpPr>
        <p:grpSpPr>
          <a:xfrm>
            <a:off x="467360" y="5247864"/>
            <a:ext cx="594360" cy="594360"/>
            <a:chOff x="467360" y="5217240"/>
            <a:chExt cx="594360" cy="594360"/>
          </a:xfrm>
        </p:grpSpPr>
        <p:sp>
          <p:nvSpPr>
            <p:cNvPr id="48" name="Oval 47">
              <a:extLst>
                <a:ext uri="{FF2B5EF4-FFF2-40B4-BE49-F238E27FC236}">
                  <a16:creationId xmlns:a16="http://schemas.microsoft.com/office/drawing/2014/main" id="{25349752-D078-1F44-9AA2-311B93B796DD}"/>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Call center outline">
              <a:extLst>
                <a:ext uri="{FF2B5EF4-FFF2-40B4-BE49-F238E27FC236}">
                  <a16:creationId xmlns:a16="http://schemas.microsoft.com/office/drawing/2014/main" id="{52159C95-ABF6-7A4C-9F4D-85E649FB8A0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50" name="Group 49">
            <a:extLst>
              <a:ext uri="{FF2B5EF4-FFF2-40B4-BE49-F238E27FC236}">
                <a16:creationId xmlns:a16="http://schemas.microsoft.com/office/drawing/2014/main" id="{0CFD2BB3-D69F-EE4A-9AA0-7F8CE0D7946A}"/>
              </a:ext>
            </a:extLst>
          </p:cNvPr>
          <p:cNvGrpSpPr/>
          <p:nvPr userDrawn="1"/>
        </p:nvGrpSpPr>
        <p:grpSpPr>
          <a:xfrm>
            <a:off x="475963" y="2527040"/>
            <a:ext cx="594360" cy="594360"/>
            <a:chOff x="467360" y="3574180"/>
            <a:chExt cx="594360" cy="594360"/>
          </a:xfrm>
        </p:grpSpPr>
        <p:sp>
          <p:nvSpPr>
            <p:cNvPr id="51" name="Oval 50">
              <a:extLst>
                <a:ext uri="{FF2B5EF4-FFF2-40B4-BE49-F238E27FC236}">
                  <a16:creationId xmlns:a16="http://schemas.microsoft.com/office/drawing/2014/main" id="{589FF0FB-E0C4-C64E-AA9D-A02F65A0961D}"/>
                </a:ext>
              </a:extLst>
            </p:cNvPr>
            <p:cNvSpPr/>
            <p:nvPr/>
          </p:nvSpPr>
          <p:spPr>
            <a:xfrm>
              <a:off x="467360" y="3574180"/>
              <a:ext cx="594360" cy="594360"/>
            </a:xfrm>
            <a:prstGeom prst="ellipse">
              <a:avLst/>
            </a:prstGeom>
            <a:solidFill>
              <a:srgbClr val="232D6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Books outline">
              <a:extLst>
                <a:ext uri="{FF2B5EF4-FFF2-40B4-BE49-F238E27FC236}">
                  <a16:creationId xmlns:a16="http://schemas.microsoft.com/office/drawing/2014/main" id="{5DC38543-D1D9-B741-A938-C72A4F54EE5D}"/>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53" name="Triangle 52">
            <a:extLst>
              <a:ext uri="{FF2B5EF4-FFF2-40B4-BE49-F238E27FC236}">
                <a16:creationId xmlns:a16="http://schemas.microsoft.com/office/drawing/2014/main" id="{B98A2EDB-C4FB-D24C-8DE4-71470C3E37AA}"/>
              </a:ext>
            </a:extLst>
          </p:cNvPr>
          <p:cNvSpPr>
            <a:spLocks noChangeAspect="1"/>
          </p:cNvSpPr>
          <p:nvPr userDrawn="1"/>
        </p:nvSpPr>
        <p:spPr>
          <a:xfrm rot="5400000">
            <a:off x="3050318" y="2686842"/>
            <a:ext cx="318212" cy="274320"/>
          </a:xfrm>
          <a:prstGeom prst="triangle">
            <a:avLst/>
          </a:prstGeom>
          <a:solidFill>
            <a:srgbClr val="23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417393" y="1560194"/>
            <a:ext cx="678709" cy="678709"/>
            <a:chOff x="417393" y="1657086"/>
            <a:chExt cx="678709" cy="678709"/>
          </a:xfrm>
        </p:grpSpPr>
        <p:sp>
          <p:nvSpPr>
            <p:cNvPr id="25" name="Oval 24"/>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41575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4" name="Table 23">
            <a:extLst>
              <a:ext uri="{FF2B5EF4-FFF2-40B4-BE49-F238E27FC236}">
                <a16:creationId xmlns:a16="http://schemas.microsoft.com/office/drawing/2014/main" id="{6D11117A-507A-1D44-97FC-48A8B1C60419}"/>
              </a:ext>
            </a:extLst>
          </p:cNvPr>
          <p:cNvGraphicFramePr>
            <a:graphicFrameLocks noGrp="1"/>
          </p:cNvGraphicFramePr>
          <p:nvPr userDrawn="1">
            <p:extLst>
              <p:ext uri="{D42A27DB-BD31-4B8C-83A1-F6EECF244321}">
                <p14:modId xmlns:p14="http://schemas.microsoft.com/office/powerpoint/2010/main" val="4111699460"/>
              </p:ext>
            </p:extLst>
          </p:nvPr>
        </p:nvGraphicFramePr>
        <p:xfrm>
          <a:off x="736599" y="1466196"/>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2"/>
                          </a:solidFill>
                        </a:rPr>
                        <a:t>BPAS University</a:t>
                      </a:r>
                    </a:p>
                    <a:p>
                      <a:pPr algn="ctr"/>
                      <a:r>
                        <a:rPr lang="en-US" sz="1600" b="1" dirty="0">
                          <a:solidFill>
                            <a:schemeClr val="bg2"/>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6EEF6"/>
                    </a:solidFill>
                  </a:tcPr>
                </a:tc>
                <a:extLst>
                  <a:ext uri="{0D108BD9-81ED-4DB2-BD59-A6C34878D82A}">
                    <a16:rowId xmlns:a16="http://schemas.microsoft.com/office/drawing/2014/main" val="1500598871"/>
                  </a:ext>
                </a:extLst>
              </a:tr>
              <a:tr h="904669">
                <a:tc>
                  <a:txBody>
                    <a:bodyPr/>
                    <a:lstStyle/>
                    <a:p>
                      <a:pPr algn="ctr"/>
                      <a:r>
                        <a:rPr lang="en-US" sz="1600" b="1" dirty="0">
                          <a:solidFill>
                            <a:srgbClr val="6CA140"/>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5" name="Group 24">
            <a:extLst>
              <a:ext uri="{FF2B5EF4-FFF2-40B4-BE49-F238E27FC236}">
                <a16:creationId xmlns:a16="http://schemas.microsoft.com/office/drawing/2014/main" id="{91F7AAFE-07E5-B541-A7C7-9244864FC0F0}"/>
              </a:ext>
            </a:extLst>
          </p:cNvPr>
          <p:cNvGrpSpPr/>
          <p:nvPr userDrawn="1"/>
        </p:nvGrpSpPr>
        <p:grpSpPr>
          <a:xfrm>
            <a:off x="467360" y="3427368"/>
            <a:ext cx="594360" cy="594360"/>
            <a:chOff x="467360" y="2747082"/>
            <a:chExt cx="594360" cy="594360"/>
          </a:xfrm>
        </p:grpSpPr>
        <p:sp>
          <p:nvSpPr>
            <p:cNvPr id="26" name="Oval 25">
              <a:extLst>
                <a:ext uri="{FF2B5EF4-FFF2-40B4-BE49-F238E27FC236}">
                  <a16:creationId xmlns:a16="http://schemas.microsoft.com/office/drawing/2014/main" id="{F2FCF3DF-C6C3-AD43-A4E1-D3F099B31184}"/>
                </a:ext>
              </a:extLst>
            </p:cNvPr>
            <p:cNvSpPr/>
            <p:nvPr/>
          </p:nvSpPr>
          <p:spPr>
            <a:xfrm>
              <a:off x="467360" y="2747082"/>
              <a:ext cx="594360" cy="594360"/>
            </a:xfrm>
            <a:prstGeom prst="ellipse">
              <a:avLst/>
            </a:prstGeom>
            <a:solidFill>
              <a:srgbClr val="6CA14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Smart Phone outline">
              <a:extLst>
                <a:ext uri="{FF2B5EF4-FFF2-40B4-BE49-F238E27FC236}">
                  <a16:creationId xmlns:a16="http://schemas.microsoft.com/office/drawing/2014/main" id="{23A666AD-A70B-2B4E-B50C-7DB63153D35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31" name="Group 30">
            <a:extLst>
              <a:ext uri="{FF2B5EF4-FFF2-40B4-BE49-F238E27FC236}">
                <a16:creationId xmlns:a16="http://schemas.microsoft.com/office/drawing/2014/main" id="{C4209D51-A3D6-034B-9628-6834CBD15422}"/>
              </a:ext>
            </a:extLst>
          </p:cNvPr>
          <p:cNvGrpSpPr/>
          <p:nvPr userDrawn="1"/>
        </p:nvGrpSpPr>
        <p:grpSpPr>
          <a:xfrm>
            <a:off x="467360" y="4337931"/>
            <a:ext cx="594360" cy="594360"/>
            <a:chOff x="467360" y="4395222"/>
            <a:chExt cx="594360" cy="594360"/>
          </a:xfrm>
        </p:grpSpPr>
        <p:sp>
          <p:nvSpPr>
            <p:cNvPr id="32" name="Oval 31">
              <a:extLst>
                <a:ext uri="{FF2B5EF4-FFF2-40B4-BE49-F238E27FC236}">
                  <a16:creationId xmlns:a16="http://schemas.microsoft.com/office/drawing/2014/main" id="{1C0C0B9A-8350-A84E-96B0-BE1D328AFC1B}"/>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Checklist outline">
              <a:extLst>
                <a:ext uri="{FF2B5EF4-FFF2-40B4-BE49-F238E27FC236}">
                  <a16:creationId xmlns:a16="http://schemas.microsoft.com/office/drawing/2014/main" id="{FA454919-49A4-184F-BB22-5AEB33C55F8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34" name="Group 33">
            <a:extLst>
              <a:ext uri="{FF2B5EF4-FFF2-40B4-BE49-F238E27FC236}">
                <a16:creationId xmlns:a16="http://schemas.microsoft.com/office/drawing/2014/main" id="{CDE1FA64-C6ED-144E-8BDF-2577E5564ECC}"/>
              </a:ext>
            </a:extLst>
          </p:cNvPr>
          <p:cNvGrpSpPr/>
          <p:nvPr userDrawn="1"/>
        </p:nvGrpSpPr>
        <p:grpSpPr>
          <a:xfrm>
            <a:off x="467360" y="5235751"/>
            <a:ext cx="594360" cy="594360"/>
            <a:chOff x="467360" y="5217240"/>
            <a:chExt cx="594360" cy="594360"/>
          </a:xfrm>
        </p:grpSpPr>
        <p:sp>
          <p:nvSpPr>
            <p:cNvPr id="35" name="Oval 34">
              <a:extLst>
                <a:ext uri="{FF2B5EF4-FFF2-40B4-BE49-F238E27FC236}">
                  <a16:creationId xmlns:a16="http://schemas.microsoft.com/office/drawing/2014/main" id="{82966330-E379-C645-911F-3B76D9018BD2}"/>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all center outline">
              <a:extLst>
                <a:ext uri="{FF2B5EF4-FFF2-40B4-BE49-F238E27FC236}">
                  <a16:creationId xmlns:a16="http://schemas.microsoft.com/office/drawing/2014/main" id="{5180A9FD-4C19-4D41-BB28-5F7C5DA8143C}"/>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37" name="Group 36">
            <a:extLst>
              <a:ext uri="{FF2B5EF4-FFF2-40B4-BE49-F238E27FC236}">
                <a16:creationId xmlns:a16="http://schemas.microsoft.com/office/drawing/2014/main" id="{9A12A066-F1E4-B343-BD8A-CDF706DF30F3}"/>
              </a:ext>
            </a:extLst>
          </p:cNvPr>
          <p:cNvGrpSpPr/>
          <p:nvPr userDrawn="1"/>
        </p:nvGrpSpPr>
        <p:grpSpPr>
          <a:xfrm>
            <a:off x="467360" y="2514927"/>
            <a:ext cx="594360" cy="594360"/>
            <a:chOff x="467360" y="3574180"/>
            <a:chExt cx="594360" cy="594360"/>
          </a:xfrm>
        </p:grpSpPr>
        <p:sp>
          <p:nvSpPr>
            <p:cNvPr id="38" name="Oval 37">
              <a:extLst>
                <a:ext uri="{FF2B5EF4-FFF2-40B4-BE49-F238E27FC236}">
                  <a16:creationId xmlns:a16="http://schemas.microsoft.com/office/drawing/2014/main" id="{EBCB967C-C44D-5046-BFF5-75E3745786E3}"/>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Books outline">
              <a:extLst>
                <a:ext uri="{FF2B5EF4-FFF2-40B4-BE49-F238E27FC236}">
                  <a16:creationId xmlns:a16="http://schemas.microsoft.com/office/drawing/2014/main" id="{915C99D0-2F27-CE4A-9F33-CE065EFB975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40" name="Triangle 39">
            <a:extLst>
              <a:ext uri="{FF2B5EF4-FFF2-40B4-BE49-F238E27FC236}">
                <a16:creationId xmlns:a16="http://schemas.microsoft.com/office/drawing/2014/main" id="{9D0FED47-58BE-E746-AFCB-57885348B96A}"/>
              </a:ext>
            </a:extLst>
          </p:cNvPr>
          <p:cNvSpPr>
            <a:spLocks noChangeAspect="1"/>
          </p:cNvSpPr>
          <p:nvPr userDrawn="1"/>
        </p:nvSpPr>
        <p:spPr>
          <a:xfrm rot="5400000">
            <a:off x="3035139" y="3581038"/>
            <a:ext cx="318212" cy="274320"/>
          </a:xfrm>
          <a:prstGeom prst="triangle">
            <a:avLst/>
          </a:prstGeom>
          <a:solidFill>
            <a:srgbClr val="6C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417393" y="1548081"/>
            <a:ext cx="678709" cy="678709"/>
            <a:chOff x="417393" y="1657086"/>
            <a:chExt cx="678709" cy="678709"/>
          </a:xfrm>
        </p:grpSpPr>
        <p:sp>
          <p:nvSpPr>
            <p:cNvPr id="21" name="Oval 20"/>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283103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4" name="Table 23">
            <a:extLst>
              <a:ext uri="{FF2B5EF4-FFF2-40B4-BE49-F238E27FC236}">
                <a16:creationId xmlns:a16="http://schemas.microsoft.com/office/drawing/2014/main" id="{4B0F628F-A9CC-C745-A1B8-95FF4E491885}"/>
              </a:ext>
            </a:extLst>
          </p:cNvPr>
          <p:cNvGraphicFramePr>
            <a:graphicFrameLocks noGrp="1"/>
          </p:cNvGraphicFramePr>
          <p:nvPr userDrawn="1">
            <p:extLst>
              <p:ext uri="{D42A27DB-BD31-4B8C-83A1-F6EECF244321}">
                <p14:modId xmlns:p14="http://schemas.microsoft.com/office/powerpoint/2010/main" val="2891474378"/>
              </p:ext>
            </p:extLst>
          </p:nvPr>
        </p:nvGraphicFramePr>
        <p:xfrm>
          <a:off x="736599" y="1472253"/>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1"/>
                          </a:solidFill>
                        </a:rPr>
                        <a:t>BPAS University</a:t>
                      </a:r>
                    </a:p>
                    <a:p>
                      <a:pPr algn="ctr"/>
                      <a:r>
                        <a:rPr lang="en-US" sz="1600" b="1" dirty="0">
                          <a:solidFill>
                            <a:schemeClr val="bg1"/>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1"/>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rgbClr val="9455A2"/>
                          </a:solidFill>
                        </a:rPr>
                        <a:t>Financial </a:t>
                      </a:r>
                      <a:br>
                        <a:rPr lang="en-US" sz="1600" b="1" dirty="0">
                          <a:solidFill>
                            <a:srgbClr val="9455A2"/>
                          </a:solidFill>
                        </a:rPr>
                      </a:br>
                      <a:r>
                        <a:rPr lang="en-US" sz="1600" b="1" dirty="0">
                          <a:solidFill>
                            <a:srgbClr val="9455A2"/>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5" name="Group 24">
            <a:extLst>
              <a:ext uri="{FF2B5EF4-FFF2-40B4-BE49-F238E27FC236}">
                <a16:creationId xmlns:a16="http://schemas.microsoft.com/office/drawing/2014/main" id="{5F651030-A4AC-6B47-8489-79107E6F2DD7}"/>
              </a:ext>
            </a:extLst>
          </p:cNvPr>
          <p:cNvGrpSpPr/>
          <p:nvPr userDrawn="1"/>
        </p:nvGrpSpPr>
        <p:grpSpPr>
          <a:xfrm>
            <a:off x="467360" y="3427118"/>
            <a:ext cx="594360" cy="594360"/>
            <a:chOff x="467360" y="2747082"/>
            <a:chExt cx="594360" cy="594360"/>
          </a:xfrm>
        </p:grpSpPr>
        <p:sp>
          <p:nvSpPr>
            <p:cNvPr id="26" name="Oval 25">
              <a:extLst>
                <a:ext uri="{FF2B5EF4-FFF2-40B4-BE49-F238E27FC236}">
                  <a16:creationId xmlns:a16="http://schemas.microsoft.com/office/drawing/2014/main" id="{1EDBB289-CE3E-6444-A841-AD8051626CD8}"/>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Smart Phone outline">
              <a:extLst>
                <a:ext uri="{FF2B5EF4-FFF2-40B4-BE49-F238E27FC236}">
                  <a16:creationId xmlns:a16="http://schemas.microsoft.com/office/drawing/2014/main" id="{D39C9FB8-6F5D-8445-9E3F-9838551FF54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31" name="Group 30">
            <a:extLst>
              <a:ext uri="{FF2B5EF4-FFF2-40B4-BE49-F238E27FC236}">
                <a16:creationId xmlns:a16="http://schemas.microsoft.com/office/drawing/2014/main" id="{D8596F3B-CDED-AE4B-BCEB-456427666DDB}"/>
              </a:ext>
            </a:extLst>
          </p:cNvPr>
          <p:cNvGrpSpPr/>
          <p:nvPr userDrawn="1"/>
        </p:nvGrpSpPr>
        <p:grpSpPr>
          <a:xfrm>
            <a:off x="467360" y="4343988"/>
            <a:ext cx="594360" cy="594360"/>
            <a:chOff x="467360" y="4395222"/>
            <a:chExt cx="594360" cy="594360"/>
          </a:xfrm>
        </p:grpSpPr>
        <p:sp>
          <p:nvSpPr>
            <p:cNvPr id="32" name="Oval 31">
              <a:extLst>
                <a:ext uri="{FF2B5EF4-FFF2-40B4-BE49-F238E27FC236}">
                  <a16:creationId xmlns:a16="http://schemas.microsoft.com/office/drawing/2014/main" id="{D33D5219-79A4-8448-9946-037BF7D48855}"/>
                </a:ext>
              </a:extLst>
            </p:cNvPr>
            <p:cNvSpPr/>
            <p:nvPr/>
          </p:nvSpPr>
          <p:spPr>
            <a:xfrm>
              <a:off x="467360" y="4395222"/>
              <a:ext cx="594360" cy="594360"/>
            </a:xfrm>
            <a:prstGeom prst="ellipse">
              <a:avLst/>
            </a:prstGeom>
            <a:solidFill>
              <a:srgbClr val="945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Checklist outline">
              <a:extLst>
                <a:ext uri="{FF2B5EF4-FFF2-40B4-BE49-F238E27FC236}">
                  <a16:creationId xmlns:a16="http://schemas.microsoft.com/office/drawing/2014/main" id="{94D7FB2B-5A5C-C14B-85EB-335CB124E89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34" name="Group 33">
            <a:extLst>
              <a:ext uri="{FF2B5EF4-FFF2-40B4-BE49-F238E27FC236}">
                <a16:creationId xmlns:a16="http://schemas.microsoft.com/office/drawing/2014/main" id="{436B26EA-5C32-6C4A-BD5C-75DDA55B9C65}"/>
              </a:ext>
            </a:extLst>
          </p:cNvPr>
          <p:cNvGrpSpPr/>
          <p:nvPr userDrawn="1"/>
        </p:nvGrpSpPr>
        <p:grpSpPr>
          <a:xfrm>
            <a:off x="467360" y="5241808"/>
            <a:ext cx="594360" cy="594360"/>
            <a:chOff x="467360" y="5217240"/>
            <a:chExt cx="594360" cy="594360"/>
          </a:xfrm>
        </p:grpSpPr>
        <p:sp>
          <p:nvSpPr>
            <p:cNvPr id="35" name="Oval 34">
              <a:extLst>
                <a:ext uri="{FF2B5EF4-FFF2-40B4-BE49-F238E27FC236}">
                  <a16:creationId xmlns:a16="http://schemas.microsoft.com/office/drawing/2014/main" id="{C94368BF-EA57-1E47-AFDD-D87A6089198C}"/>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all center outline">
              <a:extLst>
                <a:ext uri="{FF2B5EF4-FFF2-40B4-BE49-F238E27FC236}">
                  <a16:creationId xmlns:a16="http://schemas.microsoft.com/office/drawing/2014/main" id="{E0747ACE-80EC-9F4A-846A-4F01A991CC1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37" name="Group 36">
            <a:extLst>
              <a:ext uri="{FF2B5EF4-FFF2-40B4-BE49-F238E27FC236}">
                <a16:creationId xmlns:a16="http://schemas.microsoft.com/office/drawing/2014/main" id="{930A1A27-4716-7E45-97C5-2AADD56378A1}"/>
              </a:ext>
            </a:extLst>
          </p:cNvPr>
          <p:cNvGrpSpPr/>
          <p:nvPr userDrawn="1"/>
        </p:nvGrpSpPr>
        <p:grpSpPr>
          <a:xfrm>
            <a:off x="459568" y="2520984"/>
            <a:ext cx="594360" cy="594360"/>
            <a:chOff x="467360" y="3574180"/>
            <a:chExt cx="594360" cy="594360"/>
          </a:xfrm>
        </p:grpSpPr>
        <p:sp>
          <p:nvSpPr>
            <p:cNvPr id="38" name="Oval 37">
              <a:extLst>
                <a:ext uri="{FF2B5EF4-FFF2-40B4-BE49-F238E27FC236}">
                  <a16:creationId xmlns:a16="http://schemas.microsoft.com/office/drawing/2014/main" id="{A65D9DEF-3C58-DD4B-8A01-B6462088A0E3}"/>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Books outline">
              <a:extLst>
                <a:ext uri="{FF2B5EF4-FFF2-40B4-BE49-F238E27FC236}">
                  <a16:creationId xmlns:a16="http://schemas.microsoft.com/office/drawing/2014/main" id="{2B6888F8-A4E8-9242-8D9B-146DD683213E}"/>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40" name="Triangle 39">
            <a:extLst>
              <a:ext uri="{FF2B5EF4-FFF2-40B4-BE49-F238E27FC236}">
                <a16:creationId xmlns:a16="http://schemas.microsoft.com/office/drawing/2014/main" id="{4272FA2A-323F-DE42-AA9B-F817F1C21EA4}"/>
              </a:ext>
            </a:extLst>
          </p:cNvPr>
          <p:cNvSpPr>
            <a:spLocks noChangeAspect="1"/>
          </p:cNvSpPr>
          <p:nvPr userDrawn="1"/>
        </p:nvSpPr>
        <p:spPr>
          <a:xfrm rot="5400000">
            <a:off x="3012218" y="4504008"/>
            <a:ext cx="318212" cy="274320"/>
          </a:xfrm>
          <a:prstGeom prst="triangle">
            <a:avLst/>
          </a:prstGeom>
          <a:solidFill>
            <a:srgbClr val="945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417393" y="1554138"/>
            <a:ext cx="678709" cy="678709"/>
            <a:chOff x="417393" y="1657086"/>
            <a:chExt cx="678709" cy="678709"/>
          </a:xfrm>
        </p:grpSpPr>
        <p:sp>
          <p:nvSpPr>
            <p:cNvPr id="21" name="Oval 20"/>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133404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sp>
        <p:nvSpPr>
          <p:cNvPr id="6" name="Slide Number Placeholder 5">
            <a:extLst>
              <a:ext uri="{FF2B5EF4-FFF2-40B4-BE49-F238E27FC236}">
                <a16:creationId xmlns:a16="http://schemas.microsoft.com/office/drawing/2014/main" id="{C1C3D2B7-F778-224B-9EB5-ABA71EFC606D}"/>
              </a:ext>
            </a:extLst>
          </p:cNvPr>
          <p:cNvSpPr>
            <a:spLocks noGrp="1"/>
          </p:cNvSpPr>
          <p:nvPr>
            <p:ph type="sldNum" sz="quarter" idx="4"/>
          </p:nvPr>
        </p:nvSpPr>
        <p:spPr>
          <a:xfrm>
            <a:off x="4341885" y="6485575"/>
            <a:ext cx="46022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graphicFrame>
        <p:nvGraphicFramePr>
          <p:cNvPr id="7" name="Table 6">
            <a:extLst>
              <a:ext uri="{FF2B5EF4-FFF2-40B4-BE49-F238E27FC236}">
                <a16:creationId xmlns:a16="http://schemas.microsoft.com/office/drawing/2014/main" id="{673697C1-271A-E145-86FE-AC8879C0A6DA}"/>
              </a:ext>
            </a:extLst>
          </p:cNvPr>
          <p:cNvGraphicFramePr>
            <a:graphicFrameLocks noGrp="1"/>
          </p:cNvGraphicFramePr>
          <p:nvPr userDrawn="1">
            <p:extLst>
              <p:ext uri="{D42A27DB-BD31-4B8C-83A1-F6EECF244321}">
                <p14:modId xmlns:p14="http://schemas.microsoft.com/office/powerpoint/2010/main" val="3298384119"/>
              </p:ext>
            </p:extLst>
          </p:nvPr>
        </p:nvGraphicFramePr>
        <p:xfrm>
          <a:off x="736599" y="1466195"/>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1"/>
                          </a:solidFill>
                        </a:rPr>
                        <a:t>BPAS University</a:t>
                      </a:r>
                    </a:p>
                    <a:p>
                      <a:pPr algn="ctr"/>
                      <a:r>
                        <a:rPr lang="en-US" sz="1600" b="1" dirty="0">
                          <a:solidFill>
                            <a:schemeClr val="bg1"/>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1"/>
                          </a:solidFill>
                        </a:rPr>
                        <a:t>Mobile</a:t>
                      </a:r>
                      <a:r>
                        <a:rPr lang="en-US" sz="1600" b="1" baseline="0" dirty="0">
                          <a:solidFill>
                            <a:schemeClr val="bg1"/>
                          </a:solidFill>
                        </a:rPr>
                        <a:t> App</a:t>
                      </a:r>
                      <a:endParaRPr lang="en-US" sz="1600" b="1" dirty="0">
                        <a:solidFill>
                          <a:schemeClr val="bg1"/>
                        </a:solidFill>
                      </a:endParaRP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rgbClr val="990537"/>
                          </a:solidFill>
                        </a:rPr>
                        <a:t>Assistance – </a:t>
                      </a:r>
                    </a:p>
                    <a:p>
                      <a:pPr algn="ctr"/>
                      <a:r>
                        <a:rPr lang="en-US" sz="1600" b="1" dirty="0">
                          <a:solidFill>
                            <a:srgbClr val="990537"/>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8" name="Group 7">
            <a:extLst>
              <a:ext uri="{FF2B5EF4-FFF2-40B4-BE49-F238E27FC236}">
                <a16:creationId xmlns:a16="http://schemas.microsoft.com/office/drawing/2014/main" id="{753C0AB2-F656-FB47-AC3B-44AC4B0FD17C}"/>
              </a:ext>
            </a:extLst>
          </p:cNvPr>
          <p:cNvGrpSpPr/>
          <p:nvPr userDrawn="1"/>
        </p:nvGrpSpPr>
        <p:grpSpPr>
          <a:xfrm>
            <a:off x="467360" y="3427367"/>
            <a:ext cx="594360" cy="594360"/>
            <a:chOff x="467360" y="2747082"/>
            <a:chExt cx="594360" cy="594360"/>
          </a:xfrm>
        </p:grpSpPr>
        <p:sp>
          <p:nvSpPr>
            <p:cNvPr id="9" name="Oval 8">
              <a:extLst>
                <a:ext uri="{FF2B5EF4-FFF2-40B4-BE49-F238E27FC236}">
                  <a16:creationId xmlns:a16="http://schemas.microsoft.com/office/drawing/2014/main" id="{7F02844E-75D0-8140-B440-2953E7B6D7D8}"/>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Smart Phone outline">
              <a:extLst>
                <a:ext uri="{FF2B5EF4-FFF2-40B4-BE49-F238E27FC236}">
                  <a16:creationId xmlns:a16="http://schemas.microsoft.com/office/drawing/2014/main" id="{A584372E-EF65-3344-9DC4-E80676F746B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14" name="Group 13">
            <a:extLst>
              <a:ext uri="{FF2B5EF4-FFF2-40B4-BE49-F238E27FC236}">
                <a16:creationId xmlns:a16="http://schemas.microsoft.com/office/drawing/2014/main" id="{9664A0E6-F8F5-5144-8EEC-46A8294B4931}"/>
              </a:ext>
            </a:extLst>
          </p:cNvPr>
          <p:cNvGrpSpPr/>
          <p:nvPr userDrawn="1"/>
        </p:nvGrpSpPr>
        <p:grpSpPr>
          <a:xfrm>
            <a:off x="467360" y="4337930"/>
            <a:ext cx="594360" cy="594360"/>
            <a:chOff x="467360" y="4395222"/>
            <a:chExt cx="594360" cy="594360"/>
          </a:xfrm>
        </p:grpSpPr>
        <p:sp>
          <p:nvSpPr>
            <p:cNvPr id="15" name="Oval 14">
              <a:extLst>
                <a:ext uri="{FF2B5EF4-FFF2-40B4-BE49-F238E27FC236}">
                  <a16:creationId xmlns:a16="http://schemas.microsoft.com/office/drawing/2014/main" id="{CE23FF7A-E56E-484C-9CC9-BD8A1432D826}"/>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list outline">
              <a:extLst>
                <a:ext uri="{FF2B5EF4-FFF2-40B4-BE49-F238E27FC236}">
                  <a16:creationId xmlns:a16="http://schemas.microsoft.com/office/drawing/2014/main" id="{CE350928-3816-264E-93B9-88FE8E2A2CC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17" name="Group 16">
            <a:extLst>
              <a:ext uri="{FF2B5EF4-FFF2-40B4-BE49-F238E27FC236}">
                <a16:creationId xmlns:a16="http://schemas.microsoft.com/office/drawing/2014/main" id="{241CE2DE-DBB7-C446-BAFB-A167D0FA23D7}"/>
              </a:ext>
            </a:extLst>
          </p:cNvPr>
          <p:cNvGrpSpPr/>
          <p:nvPr userDrawn="1"/>
        </p:nvGrpSpPr>
        <p:grpSpPr>
          <a:xfrm>
            <a:off x="467360" y="5235750"/>
            <a:ext cx="594360" cy="594360"/>
            <a:chOff x="467360" y="5217240"/>
            <a:chExt cx="594360" cy="594360"/>
          </a:xfrm>
        </p:grpSpPr>
        <p:sp>
          <p:nvSpPr>
            <p:cNvPr id="18" name="Oval 17">
              <a:extLst>
                <a:ext uri="{FF2B5EF4-FFF2-40B4-BE49-F238E27FC236}">
                  <a16:creationId xmlns:a16="http://schemas.microsoft.com/office/drawing/2014/main" id="{37B175C4-CBBB-B341-B9D4-3E5ECE80DDC3}"/>
                </a:ext>
              </a:extLst>
            </p:cNvPr>
            <p:cNvSpPr/>
            <p:nvPr/>
          </p:nvSpPr>
          <p:spPr>
            <a:xfrm>
              <a:off x="467360" y="5217240"/>
              <a:ext cx="594360" cy="594360"/>
            </a:xfrm>
            <a:prstGeom prst="ellipse">
              <a:avLst/>
            </a:prstGeom>
            <a:solidFill>
              <a:srgbClr val="99053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Call center outline">
              <a:extLst>
                <a:ext uri="{FF2B5EF4-FFF2-40B4-BE49-F238E27FC236}">
                  <a16:creationId xmlns:a16="http://schemas.microsoft.com/office/drawing/2014/main" id="{A2CA818B-9FC1-5843-8705-93DC6AE2BB8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20" name="Group 19">
            <a:extLst>
              <a:ext uri="{FF2B5EF4-FFF2-40B4-BE49-F238E27FC236}">
                <a16:creationId xmlns:a16="http://schemas.microsoft.com/office/drawing/2014/main" id="{70CC41C4-35CC-E64A-AA48-2007128F1801}"/>
              </a:ext>
            </a:extLst>
          </p:cNvPr>
          <p:cNvGrpSpPr/>
          <p:nvPr userDrawn="1"/>
        </p:nvGrpSpPr>
        <p:grpSpPr>
          <a:xfrm>
            <a:off x="459568" y="2514926"/>
            <a:ext cx="594360" cy="594360"/>
            <a:chOff x="467360" y="3574180"/>
            <a:chExt cx="594360" cy="594360"/>
          </a:xfrm>
        </p:grpSpPr>
        <p:sp>
          <p:nvSpPr>
            <p:cNvPr id="21" name="Oval 20">
              <a:extLst>
                <a:ext uri="{FF2B5EF4-FFF2-40B4-BE49-F238E27FC236}">
                  <a16:creationId xmlns:a16="http://schemas.microsoft.com/office/drawing/2014/main" id="{864BAEE3-DC8D-5944-9AAC-766010D6AC09}"/>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Books outline">
              <a:extLst>
                <a:ext uri="{FF2B5EF4-FFF2-40B4-BE49-F238E27FC236}">
                  <a16:creationId xmlns:a16="http://schemas.microsoft.com/office/drawing/2014/main" id="{8D90E45D-BEF0-E149-88C2-3133BC814424}"/>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23" name="Triangle 22">
            <a:extLst>
              <a:ext uri="{FF2B5EF4-FFF2-40B4-BE49-F238E27FC236}">
                <a16:creationId xmlns:a16="http://schemas.microsoft.com/office/drawing/2014/main" id="{4B10CD5C-F0EB-EA47-99F3-96B47068776A}"/>
              </a:ext>
            </a:extLst>
          </p:cNvPr>
          <p:cNvSpPr>
            <a:spLocks noChangeAspect="1"/>
          </p:cNvSpPr>
          <p:nvPr userDrawn="1"/>
        </p:nvSpPr>
        <p:spPr>
          <a:xfrm rot="5400000">
            <a:off x="3012218" y="5377851"/>
            <a:ext cx="318212" cy="274320"/>
          </a:xfrm>
          <a:prstGeom prst="triangle">
            <a:avLst/>
          </a:prstGeom>
          <a:solidFill>
            <a:srgbClr val="990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417393" y="1548080"/>
            <a:ext cx="678709" cy="678709"/>
            <a:chOff x="417393" y="1657086"/>
            <a:chExt cx="678709" cy="678709"/>
          </a:xfrm>
        </p:grpSpPr>
        <p:sp>
          <p:nvSpPr>
            <p:cNvPr id="25" name="Oval 24"/>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813889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0" name="Table 19">
            <a:extLst>
              <a:ext uri="{FF2B5EF4-FFF2-40B4-BE49-F238E27FC236}">
                <a16:creationId xmlns:a16="http://schemas.microsoft.com/office/drawing/2014/main" id="{0D6005D2-B64D-8B40-A416-A7E974683ECE}"/>
              </a:ext>
            </a:extLst>
          </p:cNvPr>
          <p:cNvGraphicFramePr>
            <a:graphicFrameLocks noGrp="1"/>
          </p:cNvGraphicFramePr>
          <p:nvPr userDrawn="1">
            <p:extLst>
              <p:ext uri="{D42A27DB-BD31-4B8C-83A1-F6EECF244321}">
                <p14:modId xmlns:p14="http://schemas.microsoft.com/office/powerpoint/2010/main" val="641293704"/>
              </p:ext>
            </p:extLst>
          </p:nvPr>
        </p:nvGraphicFramePr>
        <p:xfrm>
          <a:off x="734717" y="1466196"/>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accent5">
                              <a:lumMod val="75000"/>
                            </a:schemeClr>
                          </a:solidFill>
                        </a:rPr>
                        <a:t>Participant, Sponsor, </a:t>
                      </a:r>
                      <a:br>
                        <a:rPr lang="en-US" sz="1600" b="1" dirty="0">
                          <a:solidFill>
                            <a:schemeClr val="accent5">
                              <a:lumMod val="75000"/>
                            </a:schemeClr>
                          </a:solidFill>
                        </a:rPr>
                      </a:br>
                      <a:r>
                        <a:rPr lang="en-US" sz="1600" b="1" dirty="0">
                          <a:solidFill>
                            <a:schemeClr val="accent5">
                              <a:lumMod val="75000"/>
                            </a:schemeClr>
                          </a:solidFill>
                        </a:rPr>
                        <a:t>&amp; Partner Website</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accent1">
                              <a:lumMod val="75000"/>
                            </a:schemeClr>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rgbClr val="232D68"/>
                          </a:solidFill>
                        </a:rPr>
                        <a:t>BPAS University</a:t>
                      </a:r>
                    </a:p>
                    <a:p>
                      <a:pPr algn="ctr"/>
                      <a:r>
                        <a:rPr lang="en-US" sz="1600" b="1" dirty="0">
                          <a:solidFill>
                            <a:srgbClr val="232D68"/>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rgbClr val="9455A2"/>
                          </a:solidFill>
                        </a:rPr>
                        <a:t>Financial </a:t>
                      </a:r>
                      <a:br>
                        <a:rPr lang="en-US" sz="1600" b="1" dirty="0">
                          <a:solidFill>
                            <a:srgbClr val="9455A2"/>
                          </a:solidFill>
                        </a:rPr>
                      </a:br>
                      <a:r>
                        <a:rPr lang="en-US" sz="1600" b="1" dirty="0">
                          <a:solidFill>
                            <a:srgbClr val="9455A2"/>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accent4">
                              <a:lumMod val="75000"/>
                            </a:schemeClr>
                          </a:solidFill>
                        </a:rPr>
                        <a:t>Assistance – </a:t>
                      </a:r>
                    </a:p>
                    <a:p>
                      <a:pPr algn="ctr"/>
                      <a:r>
                        <a:rPr lang="en-US" sz="1600" b="1" dirty="0">
                          <a:solidFill>
                            <a:schemeClr val="accent4">
                              <a:lumMod val="75000"/>
                            </a:schemeClr>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1" name="Group 20">
            <a:extLst>
              <a:ext uri="{FF2B5EF4-FFF2-40B4-BE49-F238E27FC236}">
                <a16:creationId xmlns:a16="http://schemas.microsoft.com/office/drawing/2014/main" id="{83F84AE6-2441-7F4C-991F-C4DC64F3D3A3}"/>
              </a:ext>
            </a:extLst>
          </p:cNvPr>
          <p:cNvGrpSpPr/>
          <p:nvPr userDrawn="1"/>
        </p:nvGrpSpPr>
        <p:grpSpPr>
          <a:xfrm>
            <a:off x="465478" y="2523198"/>
            <a:ext cx="594360" cy="594360"/>
            <a:chOff x="467360" y="2747082"/>
            <a:chExt cx="594360" cy="594360"/>
          </a:xfrm>
        </p:grpSpPr>
        <p:sp>
          <p:nvSpPr>
            <p:cNvPr id="22" name="Oval 21">
              <a:extLst>
                <a:ext uri="{FF2B5EF4-FFF2-40B4-BE49-F238E27FC236}">
                  <a16:creationId xmlns:a16="http://schemas.microsoft.com/office/drawing/2014/main" id="{AB48A9CF-109A-B944-B97D-BD670809F4F7}"/>
                </a:ext>
              </a:extLst>
            </p:cNvPr>
            <p:cNvSpPr/>
            <p:nvPr/>
          </p:nvSpPr>
          <p:spPr>
            <a:xfrm>
              <a:off x="467360" y="2747082"/>
              <a:ext cx="594360" cy="594360"/>
            </a:xfrm>
            <a:prstGeom prst="ellipse">
              <a:avLst/>
            </a:prstGeom>
            <a:solidFill>
              <a:srgbClr val="6DA14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Smart Phone outline">
              <a:extLst>
                <a:ext uri="{FF2B5EF4-FFF2-40B4-BE49-F238E27FC236}">
                  <a16:creationId xmlns:a16="http://schemas.microsoft.com/office/drawing/2014/main" id="{346EDBF5-B95C-3142-A2C6-95B577FD778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41" name="Group 40">
            <a:extLst>
              <a:ext uri="{FF2B5EF4-FFF2-40B4-BE49-F238E27FC236}">
                <a16:creationId xmlns:a16="http://schemas.microsoft.com/office/drawing/2014/main" id="{C8E518A1-68B9-E94E-B75E-60A7DCD70920}"/>
              </a:ext>
            </a:extLst>
          </p:cNvPr>
          <p:cNvGrpSpPr/>
          <p:nvPr userDrawn="1"/>
        </p:nvGrpSpPr>
        <p:grpSpPr>
          <a:xfrm>
            <a:off x="465478" y="1617107"/>
            <a:ext cx="594360" cy="594360"/>
            <a:chOff x="467360" y="1926039"/>
            <a:chExt cx="594360" cy="594360"/>
          </a:xfrm>
        </p:grpSpPr>
        <p:sp>
          <p:nvSpPr>
            <p:cNvPr id="42" name="Oval 41">
              <a:extLst>
                <a:ext uri="{FF2B5EF4-FFF2-40B4-BE49-F238E27FC236}">
                  <a16:creationId xmlns:a16="http://schemas.microsoft.com/office/drawing/2014/main" id="{93E57C75-2B81-9D48-99D7-5FE442F1CD58}"/>
                </a:ext>
              </a:extLst>
            </p:cNvPr>
            <p:cNvSpPr/>
            <p:nvPr/>
          </p:nvSpPr>
          <p:spPr>
            <a:xfrm>
              <a:off x="467360" y="1926039"/>
              <a:ext cx="594360" cy="594360"/>
            </a:xfrm>
            <a:prstGeom prst="ellipse">
              <a:avLst/>
            </a:prstGeom>
            <a:solidFill>
              <a:srgbClr val="F2642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descr="Laptop outline">
              <a:extLst>
                <a:ext uri="{FF2B5EF4-FFF2-40B4-BE49-F238E27FC236}">
                  <a16:creationId xmlns:a16="http://schemas.microsoft.com/office/drawing/2014/main" id="{9FA66AB8-86CA-1748-A285-71A7CAB431D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51069" y="2000793"/>
              <a:ext cx="411480" cy="411480"/>
            </a:xfrm>
            <a:prstGeom prst="rect">
              <a:avLst/>
            </a:prstGeom>
          </p:spPr>
        </p:pic>
      </p:grpSp>
      <p:grpSp>
        <p:nvGrpSpPr>
          <p:cNvPr id="44" name="Group 43">
            <a:extLst>
              <a:ext uri="{FF2B5EF4-FFF2-40B4-BE49-F238E27FC236}">
                <a16:creationId xmlns:a16="http://schemas.microsoft.com/office/drawing/2014/main" id="{B88958B5-F6AC-4E40-B141-9AF1AF39EE7E}"/>
              </a:ext>
            </a:extLst>
          </p:cNvPr>
          <p:cNvGrpSpPr/>
          <p:nvPr userDrawn="1"/>
        </p:nvGrpSpPr>
        <p:grpSpPr>
          <a:xfrm>
            <a:off x="465478" y="4337931"/>
            <a:ext cx="594360" cy="594360"/>
            <a:chOff x="467360" y="4395222"/>
            <a:chExt cx="594360" cy="594360"/>
          </a:xfrm>
        </p:grpSpPr>
        <p:sp>
          <p:nvSpPr>
            <p:cNvPr id="45" name="Oval 44">
              <a:extLst>
                <a:ext uri="{FF2B5EF4-FFF2-40B4-BE49-F238E27FC236}">
                  <a16:creationId xmlns:a16="http://schemas.microsoft.com/office/drawing/2014/main" id="{9A4B4CFC-0D9F-1B44-9594-4A3F28D4CEDB}"/>
                </a:ext>
              </a:extLst>
            </p:cNvPr>
            <p:cNvSpPr/>
            <p:nvPr/>
          </p:nvSpPr>
          <p:spPr>
            <a:xfrm>
              <a:off x="467360" y="4395222"/>
              <a:ext cx="594360" cy="594360"/>
            </a:xfrm>
            <a:prstGeom prst="ellipse">
              <a:avLst/>
            </a:prstGeom>
            <a:solidFill>
              <a:srgbClr val="945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list outline">
              <a:extLst>
                <a:ext uri="{FF2B5EF4-FFF2-40B4-BE49-F238E27FC236}">
                  <a16:creationId xmlns:a16="http://schemas.microsoft.com/office/drawing/2014/main" id="{5E4EB6A8-8AC1-6B4F-8812-B22BF03593E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20745089">
              <a:off x="557279" y="4486662"/>
              <a:ext cx="411480" cy="411480"/>
            </a:xfrm>
            <a:prstGeom prst="rect">
              <a:avLst/>
            </a:prstGeom>
          </p:spPr>
        </p:pic>
      </p:grpSp>
      <p:grpSp>
        <p:nvGrpSpPr>
          <p:cNvPr id="47" name="Group 46">
            <a:extLst>
              <a:ext uri="{FF2B5EF4-FFF2-40B4-BE49-F238E27FC236}">
                <a16:creationId xmlns:a16="http://schemas.microsoft.com/office/drawing/2014/main" id="{EEED932D-41FF-D547-946B-DE176F8968D8}"/>
              </a:ext>
            </a:extLst>
          </p:cNvPr>
          <p:cNvGrpSpPr/>
          <p:nvPr userDrawn="1"/>
        </p:nvGrpSpPr>
        <p:grpSpPr>
          <a:xfrm>
            <a:off x="465478" y="5235751"/>
            <a:ext cx="594360" cy="594360"/>
            <a:chOff x="467360" y="5217240"/>
            <a:chExt cx="594360" cy="594360"/>
          </a:xfrm>
        </p:grpSpPr>
        <p:sp>
          <p:nvSpPr>
            <p:cNvPr id="48" name="Oval 47">
              <a:extLst>
                <a:ext uri="{FF2B5EF4-FFF2-40B4-BE49-F238E27FC236}">
                  <a16:creationId xmlns:a16="http://schemas.microsoft.com/office/drawing/2014/main" id="{64F24CB3-636B-FC49-BF60-79EA734A616A}"/>
                </a:ext>
              </a:extLst>
            </p:cNvPr>
            <p:cNvSpPr/>
            <p:nvPr/>
          </p:nvSpPr>
          <p:spPr>
            <a:xfrm>
              <a:off x="467360" y="5217240"/>
              <a:ext cx="594360" cy="594360"/>
            </a:xfrm>
            <a:prstGeom prst="ellipse">
              <a:avLst/>
            </a:prstGeom>
            <a:solidFill>
              <a:srgbClr val="9904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Call center outline">
              <a:extLst>
                <a:ext uri="{FF2B5EF4-FFF2-40B4-BE49-F238E27FC236}">
                  <a16:creationId xmlns:a16="http://schemas.microsoft.com/office/drawing/2014/main" id="{54402A8F-273F-5946-9444-F71931C3F3FE}"/>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28148" y="5267901"/>
              <a:ext cx="457200" cy="457200"/>
            </a:xfrm>
            <a:prstGeom prst="rect">
              <a:avLst/>
            </a:prstGeom>
          </p:spPr>
        </p:pic>
      </p:grpSp>
      <p:grpSp>
        <p:nvGrpSpPr>
          <p:cNvPr id="50" name="Group 49">
            <a:extLst>
              <a:ext uri="{FF2B5EF4-FFF2-40B4-BE49-F238E27FC236}">
                <a16:creationId xmlns:a16="http://schemas.microsoft.com/office/drawing/2014/main" id="{13424EF6-65CB-D448-B5E2-108E2E63D24C}"/>
              </a:ext>
            </a:extLst>
          </p:cNvPr>
          <p:cNvGrpSpPr/>
          <p:nvPr userDrawn="1"/>
        </p:nvGrpSpPr>
        <p:grpSpPr>
          <a:xfrm>
            <a:off x="465478" y="3427368"/>
            <a:ext cx="594360" cy="594360"/>
            <a:chOff x="467360" y="3574180"/>
            <a:chExt cx="594360" cy="594360"/>
          </a:xfrm>
        </p:grpSpPr>
        <p:sp>
          <p:nvSpPr>
            <p:cNvPr id="51" name="Oval 50">
              <a:extLst>
                <a:ext uri="{FF2B5EF4-FFF2-40B4-BE49-F238E27FC236}">
                  <a16:creationId xmlns:a16="http://schemas.microsoft.com/office/drawing/2014/main" id="{DE5E5436-408E-3D47-89BB-CDCF8D19B3BF}"/>
                </a:ext>
              </a:extLst>
            </p:cNvPr>
            <p:cNvSpPr/>
            <p:nvPr/>
          </p:nvSpPr>
          <p:spPr>
            <a:xfrm>
              <a:off x="467360" y="3574180"/>
              <a:ext cx="594360" cy="594360"/>
            </a:xfrm>
            <a:prstGeom prst="ellipse">
              <a:avLst/>
            </a:prstGeom>
            <a:solidFill>
              <a:srgbClr val="232D6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Books outline">
              <a:extLst>
                <a:ext uri="{FF2B5EF4-FFF2-40B4-BE49-F238E27FC236}">
                  <a16:creationId xmlns:a16="http://schemas.microsoft.com/office/drawing/2014/main" id="{FCDFC64C-9CBA-924B-801C-2E7EB8B4BF54}"/>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551069" y="3665402"/>
              <a:ext cx="411480" cy="411480"/>
            </a:xfrm>
            <a:prstGeom prst="rect">
              <a:avLst/>
            </a:prstGeom>
          </p:spPr>
        </p:pic>
      </p:grpSp>
    </p:spTree>
    <p:extLst>
      <p:ext uri="{BB962C8B-B14F-4D97-AF65-F5344CB8AC3E}">
        <p14:creationId xmlns:p14="http://schemas.microsoft.com/office/powerpoint/2010/main" val="3677220871"/>
      </p:ext>
    </p:extLst>
  </p:cSld>
  <p:clrMapOvr>
    <a:masterClrMapping/>
  </p:clrMapOvr>
  <p:extLst>
    <p:ext uri="{DCECCB84-F9BA-43D5-87BE-67443E8EF086}">
      <p15:sldGuideLst xmlns:p15="http://schemas.microsoft.com/office/powerpoint/2012/main">
        <p15:guide id="1" pos="18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07FEE-C0B5-794D-8BE4-7F2DCDDBB5C9}"/>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pic>
        <p:nvPicPr>
          <p:cNvPr id="3" name="Picture 2"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2772" y="291975"/>
            <a:ext cx="2379025" cy="1246156"/>
          </a:xfrm>
          <a:prstGeom prst="rect">
            <a:avLst/>
          </a:prstGeom>
          <a:effectLst>
            <a:outerShdw blurRad="76200" dist="76200" dir="2700000" algn="tl" rotWithShape="0">
              <a:schemeClr val="bg1">
                <a:alpha val="40000"/>
              </a:schemeClr>
            </a:outerShdw>
          </a:effectLst>
        </p:spPr>
      </p:pic>
    </p:spTree>
    <p:extLst>
      <p:ext uri="{BB962C8B-B14F-4D97-AF65-F5344CB8AC3E}">
        <p14:creationId xmlns:p14="http://schemas.microsoft.com/office/powerpoint/2010/main" val="202399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cstate="print">
            <a:alphaModFix amt="70000"/>
            <a:lum/>
            <a:extLst>
              <a:ext uri="{28A0092B-C50C-407E-A947-70E740481C1C}">
                <a14:useLocalDpi xmlns:a14="http://schemas.microsoft.com/office/drawing/2010/main"/>
              </a:ext>
            </a:extLst>
          </a:blip>
          <a:srcRect/>
          <a:stretch>
            <a:fillRect b="2000"/>
          </a:stretch>
        </a:blipFill>
        <a:effectLst/>
      </p:bgPr>
    </p:bg>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2772" y="291975"/>
            <a:ext cx="1623999" cy="850666"/>
          </a:xfrm>
          <a:prstGeom prst="rect">
            <a:avLst/>
          </a:prstGeom>
          <a:effectLst>
            <a:outerShdw blurRad="76200" dist="76200" dir="2700000" algn="tl" rotWithShape="0">
              <a:schemeClr val="bg1">
                <a:alpha val="40000"/>
              </a:schemeClr>
            </a:outerShdw>
          </a:effectLst>
        </p:spPr>
      </p:pic>
      <p:sp>
        <p:nvSpPr>
          <p:cNvPr id="4" name="TextBox 3">
            <a:extLst>
              <a:ext uri="{FF2B5EF4-FFF2-40B4-BE49-F238E27FC236}">
                <a16:creationId xmlns:a16="http://schemas.microsoft.com/office/drawing/2014/main" id="{13D0E4CC-1C40-814A-849D-6D4352E8F3BE}"/>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Tree>
    <p:extLst>
      <p:ext uri="{BB962C8B-B14F-4D97-AF65-F5344CB8AC3E}">
        <p14:creationId xmlns:p14="http://schemas.microsoft.com/office/powerpoint/2010/main" val="174045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BEBA8EAE-BF5A-486C-A8C5-ECC9F3942E4B}">
                <a14:imgProps xmlns:a14="http://schemas.microsoft.com/office/drawing/2010/main">
                  <a14:imgLayer r:embed="rId3">
                    <a14:imgEffect>
                      <a14:sharpenSoften amount="5000"/>
                    </a14:imgEffect>
                    <a14:imgEffect>
                      <a14:colorTemperature colorTemp="11200"/>
                    </a14:imgEffect>
                    <a14:imgEffect>
                      <a14:brightnessContrast bright="5000" contrast="3000"/>
                    </a14:imgEffect>
                  </a14:imgLayer>
                </a14:imgProps>
              </a:ex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sp>
        <p:nvSpPr>
          <p:cNvPr id="2" name="Title 1"/>
          <p:cNvSpPr>
            <a:spLocks noGrp="1"/>
          </p:cNvSpPr>
          <p:nvPr>
            <p:ph type="title"/>
          </p:nvPr>
        </p:nvSpPr>
        <p:spPr>
          <a:xfrm>
            <a:off x="339115" y="274638"/>
            <a:ext cx="8465769" cy="1143000"/>
          </a:xfrm>
          <a:prstGeom prst="rect">
            <a:avLst/>
          </a:prstGeom>
          <a:noFill/>
        </p:spPr>
        <p:txBody>
          <a:bodyPr/>
          <a:lstStyle>
            <a:lvl1pPr algn="l">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a:noFill/>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1C3D2B7-F778-224B-9EB5-ABA71EFC606D}"/>
              </a:ext>
            </a:extLst>
          </p:cNvPr>
          <p:cNvSpPr>
            <a:spLocks noGrp="1"/>
          </p:cNvSpPr>
          <p:nvPr>
            <p:ph type="sldNum" sz="quarter" idx="4"/>
          </p:nvPr>
        </p:nvSpPr>
        <p:spPr>
          <a:xfrm>
            <a:off x="4341885" y="6485575"/>
            <a:ext cx="46022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53191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A573FF4F-1B8C-1840-82B8-EEECD722C952}"/>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7668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5BB02F8-9649-B045-9FF9-0033F54748F1}"/>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02598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5122119-CC83-0645-9DD2-32D1335460E9}"/>
              </a:ext>
            </a:extLst>
          </p:cNvPr>
          <p:cNvSpPr>
            <a:spLocks noGrp="1"/>
          </p:cNvSpPr>
          <p:nvPr>
            <p:ph type="sldNum" sz="quarter" idx="10"/>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35438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FEEC73A4-86FA-8442-9921-6D484B02D0E7}"/>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42511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logo &amp; pg#">
    <p:bg>
      <p:bgPr>
        <a:solidFill>
          <a:srgbClr val="FFFFFF"/>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7C5A53-4346-2846-AB9A-F00509C967A3}"/>
              </a:ext>
            </a:extLst>
          </p:cNvPr>
          <p:cNvSpPr>
            <a:spLocks noGrp="1"/>
          </p:cNvSpPr>
          <p:nvPr>
            <p:ph type="sldNum" sz="quarter" idx="4"/>
          </p:nvPr>
        </p:nvSpPr>
        <p:spPr>
          <a:xfrm>
            <a:off x="3669710" y="6540079"/>
            <a:ext cx="1816689" cy="220370"/>
          </a:xfrm>
          <a:prstGeom prst="rect">
            <a:avLst/>
          </a:prstGeom>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19225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userDrawn="1"/>
        </p:nvSpPr>
        <p:spPr>
          <a:xfrm>
            <a:off x="2356835" y="0"/>
            <a:ext cx="6785579" cy="109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p:cNvSpPr>
            <a:spLocks noGrp="1"/>
          </p:cNvSpPr>
          <p:nvPr>
            <p:ph type="body" idx="1"/>
          </p:nvPr>
        </p:nvSpPr>
        <p:spPr>
          <a:xfrm>
            <a:off x="339115" y="1600204"/>
            <a:ext cx="8465769" cy="4616078"/>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pic>
        <p:nvPicPr>
          <p:cNvPr id="8" name="Picture 7" descr="Logo, icon&#10;&#10;Description automatically generated">
            <a:extLst>
              <a:ext uri="{FF2B5EF4-FFF2-40B4-BE49-F238E27FC236}">
                <a16:creationId xmlns:a16="http://schemas.microsoft.com/office/drawing/2014/main" id="{9CB96051-770D-894D-9CE8-36F0138177D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3" y="6303011"/>
            <a:ext cx="914400" cy="474133"/>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726983" y="6295584"/>
            <a:ext cx="1333924" cy="510153"/>
          </a:xfrm>
          <a:prstGeom prst="rect">
            <a:avLst/>
          </a:prstGeom>
        </p:spPr>
      </p:pic>
    </p:spTree>
    <p:extLst>
      <p:ext uri="{BB962C8B-B14F-4D97-AF65-F5344CB8AC3E}">
        <p14:creationId xmlns:p14="http://schemas.microsoft.com/office/powerpoint/2010/main" val="3947167516"/>
      </p:ext>
    </p:extLst>
  </p:cSld>
  <p:clrMap bg1="lt1" tx1="dk1" bg2="lt2" tx2="dk2" accent1="accent1" accent2="accent2" accent3="accent3" accent4="accent4" accent5="accent5" accent6="accent6" hlink="hlink" folHlink="folHlink"/>
  <p:sldLayoutIdLst>
    <p:sldLayoutId id="2147484019" r:id="rId1"/>
    <p:sldLayoutId id="2147484010" r:id="rId2"/>
    <p:sldLayoutId id="2147484011" r:id="rId3"/>
    <p:sldLayoutId id="2147483965" r:id="rId4"/>
    <p:sldLayoutId id="2147483973" r:id="rId5"/>
    <p:sldLayoutId id="2147483967" r:id="rId6"/>
    <p:sldLayoutId id="2147483968" r:id="rId7"/>
    <p:sldLayoutId id="2147483969" r:id="rId8"/>
    <p:sldLayoutId id="2147483970" r:id="rId9"/>
    <p:sldLayoutId id="2147484009" r:id="rId10"/>
    <p:sldLayoutId id="2147483972" r:id="rId11"/>
  </p:sldLayoutIdLst>
  <p:hf hdr="0" ftr="0" dt="0"/>
  <p:txStyles>
    <p:titleStyle>
      <a:lvl1pPr algn="ctr" defTabSz="914377" rtl="0" eaLnBrk="1" latinLnBrk="0" hangingPunct="1">
        <a:spcBef>
          <a:spcPct val="0"/>
        </a:spcBef>
        <a:buNone/>
        <a:defRPr sz="40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userDrawn="1"/>
        </p:nvSpPr>
        <p:spPr>
          <a:xfrm>
            <a:off x="2356835" y="0"/>
            <a:ext cx="6785579" cy="109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p:cNvSpPr>
            <a:spLocks noGrp="1"/>
          </p:cNvSpPr>
          <p:nvPr>
            <p:ph type="body" idx="1"/>
          </p:nvPr>
        </p:nvSpPr>
        <p:spPr>
          <a:xfrm>
            <a:off x="339115" y="1600204"/>
            <a:ext cx="8465769" cy="4616078"/>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2DEEF3B6-4528-0B44-9E77-BEC14E8CF2A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3093" y="6303011"/>
            <a:ext cx="914400" cy="474133"/>
          </a:xfrm>
          <a:prstGeom prst="rect">
            <a:avLst/>
          </a:prstGeom>
        </p:spPr>
      </p:pic>
      <p:pic>
        <p:nvPicPr>
          <p:cNvPr id="10" name="Picture 9">
            <a:extLst>
              <a:ext uri="{FF2B5EF4-FFF2-40B4-BE49-F238E27FC236}">
                <a16:creationId xmlns:a16="http://schemas.microsoft.com/office/drawing/2014/main" id="{7EFBA8F2-9E6A-5D48-85A3-E632518CABC6}"/>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726983" y="6295584"/>
            <a:ext cx="1333924" cy="510153"/>
          </a:xfrm>
          <a:prstGeom prst="rect">
            <a:avLst/>
          </a:prstGeom>
        </p:spPr>
      </p:pic>
    </p:spTree>
    <p:extLst>
      <p:ext uri="{BB962C8B-B14F-4D97-AF65-F5344CB8AC3E}">
        <p14:creationId xmlns:p14="http://schemas.microsoft.com/office/powerpoint/2010/main" val="781633871"/>
      </p:ext>
    </p:extLst>
  </p:cSld>
  <p:clrMap bg1="lt1" tx1="dk1" bg2="lt2" tx2="dk2" accent1="accent1" accent2="accent2" accent3="accent3" accent4="accent4" accent5="accent5" accent6="accent6" hlink="hlink" folHlink="folHlink"/>
  <p:sldLayoutIdLst>
    <p:sldLayoutId id="2147484028" r:id="rId1"/>
    <p:sldLayoutId id="2147484026" r:id="rId2"/>
    <p:sldLayoutId id="2147484027" r:id="rId3"/>
    <p:sldLayoutId id="2147484025" r:id="rId4"/>
    <p:sldLayoutId id="2147484024" r:id="rId5"/>
    <p:sldLayoutId id="2147484029" r:id="rId6"/>
  </p:sldLayoutIdLst>
  <p:hf hdr="0" ftr="0" dt="0"/>
  <p:txStyles>
    <p:titleStyle>
      <a:lvl1pPr algn="ctr" defTabSz="914377" rtl="0" eaLnBrk="1" latinLnBrk="0" hangingPunct="1">
        <a:spcBef>
          <a:spcPct val="0"/>
        </a:spcBef>
        <a:buNone/>
        <a:defRPr sz="40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chart" Target="../charts/chart10.xml"/><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hart" Target="../charts/chart11.xml"/><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5.svg"/><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8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9.svg"/><Relationship Id="rId2" Type="http://schemas.openxmlformats.org/officeDocument/2006/relationships/notesSlide" Target="../notesSlides/notesSlide16.xml"/><Relationship Id="rId16" Type="http://schemas.openxmlformats.org/officeDocument/2006/relationships/image" Target="../media/image93.svg"/><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82.png"/><Relationship Id="rId5" Type="http://schemas.openxmlformats.org/officeDocument/2006/relationships/diagramQuickStyle" Target="../diagrams/quickStyle3.xml"/><Relationship Id="rId15" Type="http://schemas.openxmlformats.org/officeDocument/2006/relationships/image" Target="../media/image84.png"/><Relationship Id="rId10" Type="http://schemas.openxmlformats.org/officeDocument/2006/relationships/image" Target="../media/image81.png"/><Relationship Id="rId4" Type="http://schemas.openxmlformats.org/officeDocument/2006/relationships/diagramLayout" Target="../diagrams/layout3.xml"/><Relationship Id="rId9" Type="http://schemas.openxmlformats.org/officeDocument/2006/relationships/image" Target="../media/image80.png"/><Relationship Id="rId14" Type="http://schemas.openxmlformats.org/officeDocument/2006/relationships/image" Target="../media/image91.sv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7.png"/></Relationships>
</file>

<file path=ppt/slides/_rels/slide3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image" Target="../media/image101.png"/><Relationship Id="rId5" Type="http://schemas.openxmlformats.org/officeDocument/2006/relationships/diagramQuickStyle" Target="../diagrams/quickStyle4.xml"/><Relationship Id="rId10" Type="http://schemas.openxmlformats.org/officeDocument/2006/relationships/image" Target="../media/image100.png"/><Relationship Id="rId4" Type="http://schemas.openxmlformats.org/officeDocument/2006/relationships/diagramLayout" Target="../diagrams/layout4.xml"/><Relationship Id="rId9"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3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 Id="rId4" Type="http://schemas.openxmlformats.org/officeDocument/2006/relationships/image" Target="../media/image112.png"/></Relationships>
</file>

<file path=ppt/slides/_rels/slide3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4.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8" y="2928480"/>
            <a:ext cx="8878408" cy="1046440"/>
          </a:xfrm>
        </p:spPr>
        <p:txBody>
          <a:bodyPr anchor="ctr"/>
          <a:lstStyle/>
          <a:p>
            <a:r>
              <a:rPr lang="es-ES" dirty="0"/>
              <a:t>Plantilla de Presentación</a:t>
            </a:r>
            <a:endParaRPr lang="en-US" dirty="0"/>
          </a:p>
        </p:txBody>
      </p:sp>
      <p:sp>
        <p:nvSpPr>
          <p:cNvPr id="4" name="TextBox 3"/>
          <p:cNvSpPr txBox="1"/>
          <p:nvPr/>
        </p:nvSpPr>
        <p:spPr>
          <a:xfrm>
            <a:off x="219306" y="6280932"/>
            <a:ext cx="2700000" cy="369332"/>
          </a:xfrm>
          <a:prstGeom prst="rect">
            <a:avLst/>
          </a:prstGeom>
          <a:noFill/>
        </p:spPr>
        <p:txBody>
          <a:bodyPr wrap="square" rtlCol="0">
            <a:spAutoFit/>
          </a:bodyPr>
          <a:lstStyle/>
          <a:p>
            <a:r>
              <a:rPr lang="en-US" dirty="0"/>
              <a:t>, 2023</a:t>
            </a:r>
          </a:p>
        </p:txBody>
      </p:sp>
      <p:sp>
        <p:nvSpPr>
          <p:cNvPr id="6" name="TextBox 5"/>
          <p:cNvSpPr txBox="1"/>
          <p:nvPr/>
        </p:nvSpPr>
        <p:spPr>
          <a:xfrm>
            <a:off x="3023119" y="6280932"/>
            <a:ext cx="3284376" cy="369332"/>
          </a:xfrm>
          <a:prstGeom prst="rect">
            <a:avLst/>
          </a:prstGeom>
          <a:noFill/>
        </p:spPr>
        <p:txBody>
          <a:bodyPr wrap="square" rtlCol="0">
            <a:spAutoFit/>
          </a:bodyPr>
          <a:lstStyle/>
          <a:p>
            <a:pPr algn="ctr"/>
            <a:r>
              <a:rPr lang="en-US" dirty="0" err="1"/>
              <a:t>Presentado</a:t>
            </a:r>
            <a:r>
              <a:rPr lang="en-US" dirty="0"/>
              <a:t> Por– </a:t>
            </a:r>
          </a:p>
        </p:txBody>
      </p:sp>
    </p:spTree>
    <p:extLst>
      <p:ext uri="{BB962C8B-B14F-4D97-AF65-F5344CB8AC3E}">
        <p14:creationId xmlns:p14="http://schemas.microsoft.com/office/powerpoint/2010/main" val="4162604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Crecimiento</a:t>
            </a:r>
            <a:r>
              <a:rPr lang="en-US" dirty="0"/>
              <a:t> </a:t>
            </a:r>
            <a:r>
              <a:rPr lang="en-US" dirty="0" err="1"/>
              <a:t>Compuesto</a:t>
            </a:r>
            <a:r>
              <a:rPr lang="en-US" dirty="0"/>
              <a:t/>
            </a:r>
            <a:br>
              <a:rPr lang="en-US" dirty="0"/>
            </a:br>
            <a:r>
              <a:rPr lang="en-US" dirty="0"/>
              <a:t>  </a:t>
            </a:r>
            <a:endParaRPr lang="en-US" sz="3200" dirty="0">
              <a:solidFill>
                <a:schemeClr val="bg2"/>
              </a:solidFill>
            </a:endParaRPr>
          </a:p>
        </p:txBody>
      </p:sp>
      <p:sp>
        <p:nvSpPr>
          <p:cNvPr id="4" name="Slide Number Placeholder 3"/>
          <p:cNvSpPr>
            <a:spLocks noGrp="1"/>
          </p:cNvSpPr>
          <p:nvPr>
            <p:ph type="sldNum" sz="quarter" idx="4"/>
          </p:nvPr>
        </p:nvSpPr>
        <p:spPr/>
        <p:txBody>
          <a:bodyPr/>
          <a:lstStyle/>
          <a:p>
            <a:fld id="{FA141339-F60D-47BC-9C4F-61B9CE851629}" type="slidenum">
              <a:rPr lang="en-US" smtClean="0"/>
              <a:pPr/>
              <a:t>10</a:t>
            </a:fld>
            <a:endParaRPr lang="en-US" dirty="0"/>
          </a:p>
        </p:txBody>
      </p:sp>
      <p:pic>
        <p:nvPicPr>
          <p:cNvPr id="12" name="Picture 11"/>
          <p:cNvPicPr>
            <a:picLocks noChangeAspect="1"/>
          </p:cNvPicPr>
          <p:nvPr/>
        </p:nvPicPr>
        <p:blipFill>
          <a:blip r:embed="rId3"/>
          <a:stretch>
            <a:fillRect/>
          </a:stretch>
        </p:blipFill>
        <p:spPr>
          <a:xfrm>
            <a:off x="-114300" y="2028824"/>
            <a:ext cx="2343150" cy="2343150"/>
          </a:xfrm>
          <a:prstGeom prst="rect">
            <a:avLst/>
          </a:prstGeom>
        </p:spPr>
      </p:pic>
      <p:pic>
        <p:nvPicPr>
          <p:cNvPr id="14" name="Picture 13"/>
          <p:cNvPicPr>
            <a:picLocks noChangeAspect="1"/>
          </p:cNvPicPr>
          <p:nvPr/>
        </p:nvPicPr>
        <p:blipFill>
          <a:blip r:embed="rId4"/>
          <a:stretch>
            <a:fillRect/>
          </a:stretch>
        </p:blipFill>
        <p:spPr>
          <a:xfrm>
            <a:off x="1828801" y="1876425"/>
            <a:ext cx="2771774" cy="2771774"/>
          </a:xfrm>
          <a:prstGeom prst="rect">
            <a:avLst/>
          </a:prstGeom>
        </p:spPr>
      </p:pic>
      <p:sp>
        <p:nvSpPr>
          <p:cNvPr id="15" name="TextBox 14"/>
          <p:cNvSpPr txBox="1"/>
          <p:nvPr/>
        </p:nvSpPr>
        <p:spPr>
          <a:xfrm>
            <a:off x="495300" y="4095750"/>
            <a:ext cx="1866900" cy="523220"/>
          </a:xfrm>
          <a:prstGeom prst="rect">
            <a:avLst/>
          </a:prstGeom>
          <a:noFill/>
        </p:spPr>
        <p:txBody>
          <a:bodyPr wrap="square" rtlCol="0">
            <a:spAutoFit/>
          </a:bodyPr>
          <a:lstStyle/>
          <a:p>
            <a:r>
              <a:rPr lang="en-US" sz="2800" b="0" dirty="0"/>
              <a:t>$0.01</a:t>
            </a:r>
          </a:p>
        </p:txBody>
      </p:sp>
      <p:sp>
        <p:nvSpPr>
          <p:cNvPr id="16" name="TextBox 15"/>
          <p:cNvSpPr txBox="1"/>
          <p:nvPr/>
        </p:nvSpPr>
        <p:spPr>
          <a:xfrm>
            <a:off x="4657725" y="4114800"/>
            <a:ext cx="1866900" cy="523220"/>
          </a:xfrm>
          <a:prstGeom prst="rect">
            <a:avLst/>
          </a:prstGeom>
          <a:noFill/>
        </p:spPr>
        <p:txBody>
          <a:bodyPr wrap="square" rtlCol="0">
            <a:spAutoFit/>
          </a:bodyPr>
          <a:lstStyle/>
          <a:p>
            <a:r>
              <a:rPr lang="en-US" sz="2800" b="0" dirty="0"/>
              <a:t>$10,485</a:t>
            </a:r>
          </a:p>
        </p:txBody>
      </p:sp>
      <p:sp>
        <p:nvSpPr>
          <p:cNvPr id="17" name="TextBox 16"/>
          <p:cNvSpPr txBox="1"/>
          <p:nvPr/>
        </p:nvSpPr>
        <p:spPr>
          <a:xfrm>
            <a:off x="6743700" y="4133850"/>
            <a:ext cx="2124075" cy="523220"/>
          </a:xfrm>
          <a:prstGeom prst="rect">
            <a:avLst/>
          </a:prstGeom>
          <a:noFill/>
        </p:spPr>
        <p:txBody>
          <a:bodyPr wrap="square" rtlCol="0">
            <a:spAutoFit/>
          </a:bodyPr>
          <a:lstStyle/>
          <a:p>
            <a:r>
              <a:rPr lang="en-US" sz="2800" b="0" dirty="0"/>
              <a:t>$5,368,709</a:t>
            </a:r>
          </a:p>
        </p:txBody>
      </p:sp>
      <p:sp>
        <p:nvSpPr>
          <p:cNvPr id="18" name="TextBox 17"/>
          <p:cNvSpPr txBox="1"/>
          <p:nvPr/>
        </p:nvSpPr>
        <p:spPr>
          <a:xfrm>
            <a:off x="2600325" y="4114800"/>
            <a:ext cx="1866900" cy="523220"/>
          </a:xfrm>
          <a:prstGeom prst="rect">
            <a:avLst/>
          </a:prstGeom>
          <a:noFill/>
        </p:spPr>
        <p:txBody>
          <a:bodyPr wrap="square" rtlCol="0">
            <a:spAutoFit/>
          </a:bodyPr>
          <a:lstStyle/>
          <a:p>
            <a:r>
              <a:rPr lang="en-US" sz="2800" b="0" dirty="0"/>
              <a:t>$10.24</a:t>
            </a:r>
          </a:p>
        </p:txBody>
      </p:sp>
      <p:pic>
        <p:nvPicPr>
          <p:cNvPr id="19" name="Picture 18"/>
          <p:cNvPicPr>
            <a:picLocks noChangeAspect="1"/>
          </p:cNvPicPr>
          <p:nvPr/>
        </p:nvPicPr>
        <p:blipFill>
          <a:blip r:embed="rId5"/>
          <a:stretch>
            <a:fillRect/>
          </a:stretch>
        </p:blipFill>
        <p:spPr>
          <a:xfrm>
            <a:off x="3962400" y="1695450"/>
            <a:ext cx="2809875" cy="2809875"/>
          </a:xfrm>
          <a:prstGeom prst="rect">
            <a:avLst/>
          </a:prstGeom>
        </p:spPr>
      </p:pic>
      <p:pic>
        <p:nvPicPr>
          <p:cNvPr id="21" name="Picture 20"/>
          <p:cNvPicPr>
            <a:picLocks noChangeAspect="1"/>
          </p:cNvPicPr>
          <p:nvPr/>
        </p:nvPicPr>
        <p:blipFill>
          <a:blip r:embed="rId6"/>
          <a:stretch>
            <a:fillRect/>
          </a:stretch>
        </p:blipFill>
        <p:spPr>
          <a:xfrm>
            <a:off x="5829300" y="1228725"/>
            <a:ext cx="3581400" cy="3581400"/>
          </a:xfrm>
          <a:prstGeom prst="rect">
            <a:avLst/>
          </a:prstGeom>
        </p:spPr>
      </p:pic>
      <p:sp>
        <p:nvSpPr>
          <p:cNvPr id="22" name="TextBox 21"/>
          <p:cNvSpPr txBox="1"/>
          <p:nvPr/>
        </p:nvSpPr>
        <p:spPr>
          <a:xfrm>
            <a:off x="361949" y="914400"/>
            <a:ext cx="6488030" cy="584775"/>
          </a:xfrm>
          <a:prstGeom prst="rect">
            <a:avLst/>
          </a:prstGeom>
          <a:noFill/>
        </p:spPr>
        <p:txBody>
          <a:bodyPr wrap="square" rtlCol="0">
            <a:spAutoFit/>
          </a:bodyPr>
          <a:lstStyle/>
          <a:p>
            <a:r>
              <a:rPr lang="es-ES" sz="3200" dirty="0">
                <a:solidFill>
                  <a:schemeClr val="bg2"/>
                </a:solidFill>
              </a:rPr>
              <a:t>Duplicando su dinero durante 30 días</a:t>
            </a:r>
            <a:endParaRPr lang="en-US" sz="3200" dirty="0"/>
          </a:p>
        </p:txBody>
      </p:sp>
      <p:sp>
        <p:nvSpPr>
          <p:cNvPr id="23" name="TextBox 22"/>
          <p:cNvSpPr txBox="1"/>
          <p:nvPr/>
        </p:nvSpPr>
        <p:spPr>
          <a:xfrm>
            <a:off x="441688" y="4664800"/>
            <a:ext cx="1447800" cy="584775"/>
          </a:xfrm>
          <a:prstGeom prst="rect">
            <a:avLst/>
          </a:prstGeom>
          <a:noFill/>
        </p:spPr>
        <p:txBody>
          <a:bodyPr wrap="square" rtlCol="0">
            <a:spAutoFit/>
          </a:bodyPr>
          <a:lstStyle/>
          <a:p>
            <a:r>
              <a:rPr lang="en-US" sz="3200" dirty="0"/>
              <a:t>Día 1</a:t>
            </a:r>
          </a:p>
        </p:txBody>
      </p:sp>
      <p:sp>
        <p:nvSpPr>
          <p:cNvPr id="24" name="TextBox 23"/>
          <p:cNvSpPr txBox="1"/>
          <p:nvPr/>
        </p:nvSpPr>
        <p:spPr>
          <a:xfrm>
            <a:off x="2533650" y="4695825"/>
            <a:ext cx="1447800" cy="584775"/>
          </a:xfrm>
          <a:prstGeom prst="rect">
            <a:avLst/>
          </a:prstGeom>
          <a:noFill/>
        </p:spPr>
        <p:txBody>
          <a:bodyPr wrap="square" rtlCol="0">
            <a:spAutoFit/>
          </a:bodyPr>
          <a:lstStyle/>
          <a:p>
            <a:r>
              <a:rPr lang="en-US" sz="3200" dirty="0"/>
              <a:t>Día 10</a:t>
            </a:r>
          </a:p>
        </p:txBody>
      </p:sp>
      <p:sp>
        <p:nvSpPr>
          <p:cNvPr id="25" name="TextBox 24"/>
          <p:cNvSpPr txBox="1"/>
          <p:nvPr/>
        </p:nvSpPr>
        <p:spPr>
          <a:xfrm>
            <a:off x="4686300" y="4695825"/>
            <a:ext cx="1447800" cy="584775"/>
          </a:xfrm>
          <a:prstGeom prst="rect">
            <a:avLst/>
          </a:prstGeom>
          <a:noFill/>
        </p:spPr>
        <p:txBody>
          <a:bodyPr wrap="square" rtlCol="0">
            <a:spAutoFit/>
          </a:bodyPr>
          <a:lstStyle/>
          <a:p>
            <a:r>
              <a:rPr lang="en-US" sz="3200" dirty="0"/>
              <a:t>Día 20</a:t>
            </a:r>
          </a:p>
        </p:txBody>
      </p:sp>
      <p:sp>
        <p:nvSpPr>
          <p:cNvPr id="26" name="TextBox 25"/>
          <p:cNvSpPr txBox="1"/>
          <p:nvPr/>
        </p:nvSpPr>
        <p:spPr>
          <a:xfrm>
            <a:off x="6972300" y="4676775"/>
            <a:ext cx="1447800" cy="584775"/>
          </a:xfrm>
          <a:prstGeom prst="rect">
            <a:avLst/>
          </a:prstGeom>
          <a:noFill/>
        </p:spPr>
        <p:txBody>
          <a:bodyPr wrap="square" rtlCol="0">
            <a:spAutoFit/>
          </a:bodyPr>
          <a:lstStyle/>
          <a:p>
            <a:r>
              <a:rPr lang="en-US" sz="3200" dirty="0"/>
              <a:t>Día 30</a:t>
            </a:r>
          </a:p>
        </p:txBody>
      </p:sp>
      <p:sp>
        <p:nvSpPr>
          <p:cNvPr id="27" name="TextBox 26"/>
          <p:cNvSpPr txBox="1"/>
          <p:nvPr/>
        </p:nvSpPr>
        <p:spPr>
          <a:xfrm>
            <a:off x="219075" y="5695950"/>
            <a:ext cx="5438775" cy="276999"/>
          </a:xfrm>
          <a:prstGeom prst="rect">
            <a:avLst/>
          </a:prstGeom>
          <a:noFill/>
        </p:spPr>
        <p:txBody>
          <a:bodyPr wrap="square" rtlCol="0">
            <a:spAutoFit/>
          </a:bodyPr>
          <a:lstStyle/>
          <a:p>
            <a:r>
              <a:rPr lang="en-US" sz="1200" dirty="0"/>
              <a:t>Solo con fines </a:t>
            </a:r>
            <a:r>
              <a:rPr lang="en-US" sz="1200" dirty="0" err="1"/>
              <a:t>ilustrativos</a:t>
            </a:r>
            <a:r>
              <a:rPr lang="en-US" sz="1200" dirty="0"/>
              <a:t>.</a:t>
            </a:r>
          </a:p>
        </p:txBody>
      </p:sp>
    </p:spTree>
    <p:extLst>
      <p:ext uri="{BB962C8B-B14F-4D97-AF65-F5344CB8AC3E}">
        <p14:creationId xmlns:p14="http://schemas.microsoft.com/office/powerpoint/2010/main" val="1415966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Crecimiento</a:t>
            </a:r>
            <a:r>
              <a:rPr lang="en-US" dirty="0"/>
              <a:t> </a:t>
            </a:r>
            <a:r>
              <a:rPr lang="en-US" dirty="0" err="1"/>
              <a:t>Compuesto</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11</a:t>
            </a:fld>
            <a:endParaRPr lang="en-US" dirty="0"/>
          </a:p>
        </p:txBody>
      </p:sp>
      <p:graphicFrame>
        <p:nvGraphicFramePr>
          <p:cNvPr id="11" name="Chart 10"/>
          <p:cNvGraphicFramePr/>
          <p:nvPr>
            <p:extLst>
              <p:ext uri="{D42A27DB-BD31-4B8C-83A1-F6EECF244321}">
                <p14:modId xmlns:p14="http://schemas.microsoft.com/office/powerpoint/2010/main" val="1257825973"/>
              </p:ext>
            </p:extLst>
          </p:nvPr>
        </p:nvGraphicFramePr>
        <p:xfrm>
          <a:off x="221614" y="1143635"/>
          <a:ext cx="8579485" cy="46888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76960" y="5882640"/>
            <a:ext cx="6725920" cy="646331"/>
          </a:xfrm>
          <a:prstGeom prst="rect">
            <a:avLst/>
          </a:prstGeom>
          <a:noFill/>
        </p:spPr>
        <p:txBody>
          <a:bodyPr wrap="square" rtlCol="0">
            <a:spAutoFit/>
          </a:bodyPr>
          <a:lstStyle/>
          <a:p>
            <a:pPr algn="ctr"/>
            <a:r>
              <a:rPr lang="es-ES" sz="1200" b="0" dirty="0"/>
              <a:t>Ejemplo hipotético solo con fines ilustrativos. Calculado utilizando la calculadora de ahorros 403(b)/457/401(k) en u.bpas.com. Suposiciones: aportación anual de $3,000 ganando una tasa de rendimiento del 5.5% anual. Los grupos de edad son aproximados, no a escala exacta.</a:t>
            </a:r>
            <a:endParaRPr lang="en-US" sz="1200" b="0" dirty="0"/>
          </a:p>
        </p:txBody>
      </p:sp>
    </p:spTree>
    <p:extLst>
      <p:ext uri="{BB962C8B-B14F-4D97-AF65-F5344CB8AC3E}">
        <p14:creationId xmlns:p14="http://schemas.microsoft.com/office/powerpoint/2010/main" val="322975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14" y="296730"/>
            <a:ext cx="8465769" cy="1143000"/>
          </a:xfrm>
        </p:spPr>
        <p:txBody>
          <a:bodyPr/>
          <a:lstStyle/>
          <a:p>
            <a:r>
              <a:rPr lang="en-US" dirty="0" err="1"/>
              <a:t>Aumentos</a:t>
            </a:r>
            <a:r>
              <a:rPr lang="en-US" dirty="0"/>
              <a:t> de </a:t>
            </a:r>
            <a:r>
              <a:rPr lang="en-US" dirty="0" err="1"/>
              <a:t>Aportaciones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152289515"/>
              </p:ext>
            </p:extLst>
          </p:nvPr>
        </p:nvGraphicFramePr>
        <p:xfrm>
          <a:off x="339725" y="1233996"/>
          <a:ext cx="8464550" cy="498265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8054109" y="1554050"/>
            <a:ext cx="1089891" cy="369332"/>
          </a:xfrm>
          <a:prstGeom prst="rect">
            <a:avLst/>
          </a:prstGeom>
          <a:noFill/>
        </p:spPr>
        <p:txBody>
          <a:bodyPr wrap="square" rtlCol="0">
            <a:spAutoFit/>
          </a:bodyPr>
          <a:lstStyle/>
          <a:p>
            <a:r>
              <a:rPr lang="en-US" dirty="0">
                <a:solidFill>
                  <a:schemeClr val="bg2"/>
                </a:solidFill>
              </a:rPr>
              <a:t>$621,251</a:t>
            </a:r>
          </a:p>
        </p:txBody>
      </p:sp>
      <p:sp>
        <p:nvSpPr>
          <p:cNvPr id="16" name="TextBox 15"/>
          <p:cNvSpPr txBox="1"/>
          <p:nvPr/>
        </p:nvSpPr>
        <p:spPr>
          <a:xfrm>
            <a:off x="1283854" y="6184183"/>
            <a:ext cx="6280727" cy="600164"/>
          </a:xfrm>
          <a:prstGeom prst="rect">
            <a:avLst/>
          </a:prstGeom>
          <a:noFill/>
        </p:spPr>
        <p:txBody>
          <a:bodyPr wrap="square" rtlCol="0">
            <a:spAutoFit/>
          </a:bodyPr>
          <a:lstStyle/>
          <a:p>
            <a:pPr algn="ctr"/>
            <a:r>
              <a:rPr lang="es-ES" sz="1100" b="0" dirty="0"/>
              <a:t>Solo con fines ilustrativos. Calculado utilizando el Acelerador de Contribuciones a la Cuenta de Retiro en u.bpas.com. Suposiciones: salario de $60,000, sin aumento salarial anual, tasa de rendimiento anual del 5.5%, aumento de aportación del 1%.</a:t>
            </a:r>
            <a:endParaRPr lang="en-US" sz="1100" dirty="0"/>
          </a:p>
        </p:txBody>
      </p:sp>
      <p:sp>
        <p:nvSpPr>
          <p:cNvPr id="3" name="TextBox 2"/>
          <p:cNvSpPr txBox="1"/>
          <p:nvPr/>
        </p:nvSpPr>
        <p:spPr>
          <a:xfrm>
            <a:off x="7998781" y="3244746"/>
            <a:ext cx="1145219" cy="369332"/>
          </a:xfrm>
          <a:prstGeom prst="rect">
            <a:avLst/>
          </a:prstGeom>
          <a:noFill/>
        </p:spPr>
        <p:txBody>
          <a:bodyPr wrap="square" rtlCol="0">
            <a:spAutoFit/>
          </a:bodyPr>
          <a:lstStyle/>
          <a:p>
            <a:r>
              <a:rPr lang="en-US" dirty="0">
                <a:solidFill>
                  <a:schemeClr val="accent3">
                    <a:lumMod val="50000"/>
                  </a:schemeClr>
                </a:solidFill>
              </a:rPr>
              <a:t>$323,087</a:t>
            </a:r>
          </a:p>
        </p:txBody>
      </p:sp>
      <p:sp>
        <p:nvSpPr>
          <p:cNvPr id="10" name="TextBox 14"/>
          <p:cNvSpPr txBox="1"/>
          <p:nvPr/>
        </p:nvSpPr>
        <p:spPr>
          <a:xfrm>
            <a:off x="8054105" y="2264670"/>
            <a:ext cx="1089895" cy="3693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accent5">
                    <a:lumMod val="50000"/>
                  </a:schemeClr>
                </a:solidFill>
              </a:rPr>
              <a:t>$495,425</a:t>
            </a:r>
          </a:p>
        </p:txBody>
      </p:sp>
      <p:pic>
        <p:nvPicPr>
          <p:cNvPr id="4" name="Picture 3"/>
          <p:cNvPicPr>
            <a:picLocks noChangeAspect="1"/>
          </p:cNvPicPr>
          <p:nvPr/>
        </p:nvPicPr>
        <p:blipFill>
          <a:blip r:embed="rId4"/>
          <a:stretch>
            <a:fillRect/>
          </a:stretch>
        </p:blipFill>
        <p:spPr>
          <a:xfrm>
            <a:off x="1299753" y="1863633"/>
            <a:ext cx="859973" cy="859973"/>
          </a:xfrm>
          <a:prstGeom prst="rect">
            <a:avLst/>
          </a:prstGeom>
        </p:spPr>
      </p:pic>
      <p:sp>
        <p:nvSpPr>
          <p:cNvPr id="5" name="TextBox 4"/>
          <p:cNvSpPr txBox="1"/>
          <p:nvPr/>
        </p:nvSpPr>
        <p:spPr>
          <a:xfrm>
            <a:off x="2020387" y="2046514"/>
            <a:ext cx="2987041" cy="461665"/>
          </a:xfrm>
          <a:prstGeom prst="rect">
            <a:avLst/>
          </a:prstGeom>
          <a:noFill/>
        </p:spPr>
        <p:txBody>
          <a:bodyPr wrap="square" rtlCol="0">
            <a:spAutoFit/>
          </a:bodyPr>
          <a:lstStyle/>
          <a:p>
            <a:r>
              <a:rPr lang="en-US" sz="2400" dirty="0">
                <a:solidFill>
                  <a:schemeClr val="accent5">
                    <a:lumMod val="75000"/>
                  </a:schemeClr>
                </a:solidFill>
              </a:rPr>
              <a:t>Jose, </a:t>
            </a:r>
            <a:r>
              <a:rPr lang="en-US" sz="2400" dirty="0" err="1">
                <a:solidFill>
                  <a:schemeClr val="accent5">
                    <a:lumMod val="75000"/>
                  </a:schemeClr>
                </a:solidFill>
              </a:rPr>
              <a:t>el</a:t>
            </a:r>
            <a:r>
              <a:rPr lang="en-US" sz="2400" dirty="0">
                <a:solidFill>
                  <a:schemeClr val="accent5">
                    <a:lumMod val="75000"/>
                  </a:schemeClr>
                </a:solidFill>
              </a:rPr>
              <a:t> </a:t>
            </a:r>
            <a:r>
              <a:rPr lang="en-US" sz="2400" dirty="0" err="1">
                <a:solidFill>
                  <a:schemeClr val="accent5">
                    <a:lumMod val="75000"/>
                  </a:schemeClr>
                </a:solidFill>
              </a:rPr>
              <a:t>consistente</a:t>
            </a:r>
            <a:endParaRPr lang="en-US" sz="2400" dirty="0">
              <a:solidFill>
                <a:schemeClr val="accent5">
                  <a:lumMod val="75000"/>
                </a:schemeClr>
              </a:solidFill>
            </a:endParaRPr>
          </a:p>
        </p:txBody>
      </p:sp>
      <p:pic>
        <p:nvPicPr>
          <p:cNvPr id="6" name="Picture 5"/>
          <p:cNvPicPr>
            <a:picLocks noChangeAspect="1"/>
          </p:cNvPicPr>
          <p:nvPr/>
        </p:nvPicPr>
        <p:blipFill>
          <a:blip r:embed="rId5"/>
          <a:stretch>
            <a:fillRect/>
          </a:stretch>
        </p:blipFill>
        <p:spPr>
          <a:xfrm>
            <a:off x="1312818" y="2471058"/>
            <a:ext cx="838200" cy="838200"/>
          </a:xfrm>
          <a:prstGeom prst="rect">
            <a:avLst/>
          </a:prstGeom>
        </p:spPr>
      </p:pic>
      <p:sp>
        <p:nvSpPr>
          <p:cNvPr id="17" name="TextBox 16"/>
          <p:cNvSpPr txBox="1"/>
          <p:nvPr/>
        </p:nvSpPr>
        <p:spPr>
          <a:xfrm>
            <a:off x="2050869" y="2625634"/>
            <a:ext cx="2002972" cy="461665"/>
          </a:xfrm>
          <a:prstGeom prst="rect">
            <a:avLst/>
          </a:prstGeom>
          <a:noFill/>
        </p:spPr>
        <p:txBody>
          <a:bodyPr wrap="square" rtlCol="0">
            <a:spAutoFit/>
          </a:bodyPr>
          <a:lstStyle/>
          <a:p>
            <a:r>
              <a:rPr lang="en-US" sz="2400" dirty="0">
                <a:solidFill>
                  <a:schemeClr val="accent3">
                    <a:lumMod val="50000"/>
                  </a:schemeClr>
                </a:solidFill>
              </a:rPr>
              <a:t>Luis, </a:t>
            </a:r>
            <a:r>
              <a:rPr lang="en-US" sz="2400" dirty="0" err="1">
                <a:solidFill>
                  <a:schemeClr val="accent3">
                    <a:lumMod val="50000"/>
                  </a:schemeClr>
                </a:solidFill>
              </a:rPr>
              <a:t>el</a:t>
            </a:r>
            <a:r>
              <a:rPr lang="en-US" sz="2400" dirty="0">
                <a:solidFill>
                  <a:schemeClr val="accent3">
                    <a:lumMod val="50000"/>
                  </a:schemeClr>
                </a:solidFill>
              </a:rPr>
              <a:t> lento</a:t>
            </a:r>
          </a:p>
        </p:txBody>
      </p:sp>
      <p:pic>
        <p:nvPicPr>
          <p:cNvPr id="8" name="Picture 7"/>
          <p:cNvPicPr>
            <a:picLocks noChangeAspect="1"/>
          </p:cNvPicPr>
          <p:nvPr/>
        </p:nvPicPr>
        <p:blipFill>
          <a:blip r:embed="rId6"/>
          <a:stretch>
            <a:fillRect/>
          </a:stretch>
        </p:blipFill>
        <p:spPr>
          <a:xfrm>
            <a:off x="1243149" y="1210492"/>
            <a:ext cx="888274" cy="888274"/>
          </a:xfrm>
          <a:prstGeom prst="rect">
            <a:avLst/>
          </a:prstGeom>
        </p:spPr>
      </p:pic>
      <p:sp>
        <p:nvSpPr>
          <p:cNvPr id="18" name="TextBox 17"/>
          <p:cNvSpPr txBox="1"/>
          <p:nvPr/>
        </p:nvSpPr>
        <p:spPr>
          <a:xfrm>
            <a:off x="2033450" y="1415144"/>
            <a:ext cx="4106093" cy="461665"/>
          </a:xfrm>
          <a:prstGeom prst="rect">
            <a:avLst/>
          </a:prstGeom>
          <a:noFill/>
        </p:spPr>
        <p:txBody>
          <a:bodyPr wrap="square" rtlCol="0">
            <a:spAutoFit/>
          </a:bodyPr>
          <a:lstStyle/>
          <a:p>
            <a:r>
              <a:rPr lang="en-US" sz="2400" dirty="0">
                <a:solidFill>
                  <a:schemeClr val="bg2"/>
                </a:solidFill>
              </a:rPr>
              <a:t>Angel, </a:t>
            </a:r>
            <a:r>
              <a:rPr lang="en-US" sz="2400" dirty="0" err="1">
                <a:solidFill>
                  <a:schemeClr val="bg2"/>
                </a:solidFill>
              </a:rPr>
              <a:t>siempre</a:t>
            </a:r>
            <a:r>
              <a:rPr lang="en-US" sz="2400" dirty="0">
                <a:solidFill>
                  <a:schemeClr val="bg2"/>
                </a:solidFill>
              </a:rPr>
              <a:t> </a:t>
            </a:r>
            <a:r>
              <a:rPr lang="en-US" sz="2400" dirty="0" err="1">
                <a:solidFill>
                  <a:schemeClr val="bg2"/>
                </a:solidFill>
              </a:rPr>
              <a:t>incrementado</a:t>
            </a:r>
            <a:endParaRPr lang="en-US" sz="2400" dirty="0">
              <a:solidFill>
                <a:schemeClr val="bg2"/>
              </a:solidFill>
            </a:endParaRPr>
          </a:p>
        </p:txBody>
      </p:sp>
    </p:spTree>
    <p:extLst>
      <p:ext uri="{BB962C8B-B14F-4D97-AF65-F5344CB8AC3E}">
        <p14:creationId xmlns:p14="http://schemas.microsoft.com/office/powerpoint/2010/main" val="169197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72064" y="960728"/>
            <a:ext cx="5729439" cy="5729439"/>
          </a:xfrm>
          <a:prstGeom prst="rect">
            <a:avLst/>
          </a:prstGeom>
        </p:spPr>
      </p:pic>
      <p:sp>
        <p:nvSpPr>
          <p:cNvPr id="2" name="Title 1"/>
          <p:cNvSpPr>
            <a:spLocks noGrp="1"/>
          </p:cNvSpPr>
          <p:nvPr>
            <p:ph type="title"/>
          </p:nvPr>
        </p:nvSpPr>
        <p:spPr/>
        <p:txBody>
          <a:bodyPr/>
          <a:lstStyle/>
          <a:p>
            <a:r>
              <a:rPr lang="en-US" dirty="0" err="1"/>
              <a:t>Aportaciones</a:t>
            </a:r>
            <a:r>
              <a:rPr lang="en-US" dirty="0"/>
              <a:t> </a:t>
            </a:r>
            <a:r>
              <a:rPr lang="en-US" dirty="0">
                <a:solidFill>
                  <a:schemeClr val="accent5">
                    <a:lumMod val="75000"/>
                  </a:schemeClr>
                </a:solidFill>
              </a:rPr>
              <a:t>Pre-Tax </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13</a:t>
            </a:fld>
            <a:endParaRPr lang="en-US" dirty="0"/>
          </a:p>
        </p:txBody>
      </p:sp>
      <p:sp>
        <p:nvSpPr>
          <p:cNvPr id="8" name="Right Arrow 7"/>
          <p:cNvSpPr/>
          <p:nvPr/>
        </p:nvSpPr>
        <p:spPr>
          <a:xfrm>
            <a:off x="3266317" y="3222773"/>
            <a:ext cx="2388801" cy="1093510"/>
          </a:xfrm>
          <a:prstGeom prst="rightArrow">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solidFill>
              </a:rPr>
              <a:t>Crecimiento</a:t>
            </a:r>
            <a:r>
              <a:rPr lang="en-US" dirty="0">
                <a:solidFill>
                  <a:schemeClr val="tx2"/>
                </a:solidFill>
              </a:rPr>
              <a:t> con </a:t>
            </a:r>
            <a:r>
              <a:rPr lang="en-US" dirty="0" err="1">
                <a:solidFill>
                  <a:schemeClr val="tx2"/>
                </a:solidFill>
              </a:rPr>
              <a:t>impuestos</a:t>
            </a:r>
            <a:r>
              <a:rPr lang="en-US" dirty="0">
                <a:solidFill>
                  <a:schemeClr val="tx2"/>
                </a:solidFill>
              </a:rPr>
              <a:t> </a:t>
            </a:r>
            <a:r>
              <a:rPr lang="en-US" dirty="0" err="1">
                <a:solidFill>
                  <a:schemeClr val="tx2"/>
                </a:solidFill>
              </a:rPr>
              <a:t>diferidos</a:t>
            </a:r>
            <a:endParaRPr lang="en-US" dirty="0">
              <a:solidFill>
                <a:schemeClr val="tx2"/>
              </a:solidFill>
            </a:endParaRPr>
          </a:p>
        </p:txBody>
      </p:sp>
      <p:sp>
        <p:nvSpPr>
          <p:cNvPr id="9" name="TextBox 8"/>
          <p:cNvSpPr txBox="1"/>
          <p:nvPr/>
        </p:nvSpPr>
        <p:spPr>
          <a:xfrm>
            <a:off x="5851064" y="1834170"/>
            <a:ext cx="2837468" cy="1077218"/>
          </a:xfrm>
          <a:prstGeom prst="rect">
            <a:avLst/>
          </a:prstGeom>
          <a:noFill/>
        </p:spPr>
        <p:txBody>
          <a:bodyPr wrap="square" rtlCol="0">
            <a:spAutoFit/>
          </a:bodyPr>
          <a:lstStyle/>
          <a:p>
            <a:pPr algn="ctr"/>
            <a:r>
              <a:rPr lang="en-US" sz="3200" dirty="0" err="1"/>
              <a:t>Retiro</a:t>
            </a:r>
            <a:r>
              <a:rPr lang="en-US" sz="3200" dirty="0"/>
              <a:t> </a:t>
            </a:r>
            <a:r>
              <a:rPr lang="en-US" sz="3200" dirty="0" err="1"/>
              <a:t>sujeto</a:t>
            </a:r>
            <a:r>
              <a:rPr lang="en-US" sz="3200" dirty="0"/>
              <a:t> a </a:t>
            </a:r>
            <a:r>
              <a:rPr lang="en-US" sz="3200" dirty="0" err="1"/>
              <a:t>tasación</a:t>
            </a:r>
            <a:endParaRPr lang="en-US" sz="3200" dirty="0"/>
          </a:p>
        </p:txBody>
      </p:sp>
      <p:sp>
        <p:nvSpPr>
          <p:cNvPr id="10" name="TextBox 9"/>
          <p:cNvSpPr txBox="1"/>
          <p:nvPr/>
        </p:nvSpPr>
        <p:spPr>
          <a:xfrm>
            <a:off x="379350" y="1783693"/>
            <a:ext cx="2450969" cy="1077218"/>
          </a:xfrm>
          <a:prstGeom prst="rect">
            <a:avLst/>
          </a:prstGeom>
          <a:noFill/>
        </p:spPr>
        <p:txBody>
          <a:bodyPr wrap="square" rtlCol="0">
            <a:spAutoFit/>
          </a:bodyPr>
          <a:lstStyle/>
          <a:p>
            <a:pPr algn="ctr"/>
            <a:r>
              <a:rPr lang="en-US" sz="3200" dirty="0" err="1"/>
              <a:t>Aporte</a:t>
            </a:r>
            <a:r>
              <a:rPr lang="en-US" sz="3200" dirty="0"/>
              <a:t> libre de </a:t>
            </a:r>
            <a:r>
              <a:rPr lang="en-US" sz="3200" dirty="0" err="1"/>
              <a:t>impuesto</a:t>
            </a:r>
            <a:endParaRPr lang="en-US" sz="3200" dirty="0"/>
          </a:p>
        </p:txBody>
      </p:sp>
      <p:pic>
        <p:nvPicPr>
          <p:cNvPr id="12" name="Picture 11"/>
          <p:cNvPicPr>
            <a:picLocks noChangeAspect="1"/>
          </p:cNvPicPr>
          <p:nvPr/>
        </p:nvPicPr>
        <p:blipFill rotWithShape="1">
          <a:blip r:embed="rId2"/>
          <a:srcRect r="41333"/>
          <a:stretch/>
        </p:blipFill>
        <p:spPr>
          <a:xfrm>
            <a:off x="4279522" y="828312"/>
            <a:ext cx="3448328" cy="5877751"/>
          </a:xfrm>
          <a:prstGeom prst="rect">
            <a:avLst/>
          </a:prstGeom>
        </p:spPr>
      </p:pic>
      <p:sp>
        <p:nvSpPr>
          <p:cNvPr id="13" name="Rectangle 12"/>
          <p:cNvSpPr/>
          <p:nvPr/>
        </p:nvSpPr>
        <p:spPr>
          <a:xfrm>
            <a:off x="5762898" y="2956335"/>
            <a:ext cx="2954767" cy="1617594"/>
          </a:xfrm>
          <a:prstGeom prst="rect">
            <a:avLst/>
          </a:prstGeom>
          <a:no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95192" y="3591869"/>
            <a:ext cx="1230973" cy="338554"/>
          </a:xfrm>
          <a:prstGeom prst="rect">
            <a:avLst/>
          </a:prstGeom>
          <a:noFill/>
        </p:spPr>
        <p:txBody>
          <a:bodyPr wrap="square" rtlCol="0">
            <a:spAutoFit/>
          </a:bodyPr>
          <a:lstStyle/>
          <a:p>
            <a:r>
              <a:rPr lang="en-US" sz="1600" dirty="0" err="1">
                <a:solidFill>
                  <a:schemeClr val="bg2"/>
                </a:solidFill>
              </a:rPr>
              <a:t>Impuestos</a:t>
            </a:r>
            <a:endParaRPr lang="en-US" sz="1600" dirty="0">
              <a:solidFill>
                <a:schemeClr val="bg2"/>
              </a:solidFill>
            </a:endParaRPr>
          </a:p>
        </p:txBody>
      </p:sp>
      <p:sp>
        <p:nvSpPr>
          <p:cNvPr id="3" name="TextBox 2">
            <a:extLst>
              <a:ext uri="{FF2B5EF4-FFF2-40B4-BE49-F238E27FC236}">
                <a16:creationId xmlns:a16="http://schemas.microsoft.com/office/drawing/2014/main" id="{4539C9CB-1956-2041-B173-6CD6F82FE539}"/>
              </a:ext>
            </a:extLst>
          </p:cNvPr>
          <p:cNvSpPr txBox="1"/>
          <p:nvPr/>
        </p:nvSpPr>
        <p:spPr>
          <a:xfrm>
            <a:off x="361949" y="914400"/>
            <a:ext cx="6488030" cy="584775"/>
          </a:xfrm>
          <a:prstGeom prst="rect">
            <a:avLst/>
          </a:prstGeom>
          <a:noFill/>
        </p:spPr>
        <p:txBody>
          <a:bodyPr wrap="square" rtlCol="0">
            <a:spAutoFit/>
          </a:bodyPr>
          <a:lstStyle/>
          <a:p>
            <a:r>
              <a:rPr lang="es-ES" sz="3200" dirty="0">
                <a:solidFill>
                  <a:schemeClr val="bg2"/>
                </a:solidFill>
              </a:rPr>
              <a:t>Antes de Impuestos</a:t>
            </a:r>
            <a:endParaRPr lang="en-US" sz="3200" dirty="0"/>
          </a:p>
        </p:txBody>
      </p:sp>
    </p:spTree>
    <p:extLst>
      <p:ext uri="{BB962C8B-B14F-4D97-AF65-F5344CB8AC3E}">
        <p14:creationId xmlns:p14="http://schemas.microsoft.com/office/powerpoint/2010/main" val="351943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Roth</a:t>
            </a:r>
            <a:r>
              <a:rPr lang="en-US" dirty="0"/>
              <a:t> Contributions</a:t>
            </a:r>
          </a:p>
        </p:txBody>
      </p:sp>
      <p:sp>
        <p:nvSpPr>
          <p:cNvPr id="4" name="Slide Number Placeholder 3"/>
          <p:cNvSpPr>
            <a:spLocks noGrp="1"/>
          </p:cNvSpPr>
          <p:nvPr>
            <p:ph type="sldNum" sz="quarter" idx="4"/>
          </p:nvPr>
        </p:nvSpPr>
        <p:spPr/>
        <p:txBody>
          <a:bodyPr/>
          <a:lstStyle/>
          <a:p>
            <a:fld id="{FA141339-F60D-47BC-9C4F-61B9CE851629}"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4346305" y="914429"/>
            <a:ext cx="5729439" cy="5729439"/>
          </a:xfrm>
          <a:prstGeom prst="rect">
            <a:avLst/>
          </a:prstGeom>
        </p:spPr>
      </p:pic>
      <p:pic>
        <p:nvPicPr>
          <p:cNvPr id="6" name="Picture 5"/>
          <p:cNvPicPr>
            <a:picLocks noChangeAspect="1"/>
          </p:cNvPicPr>
          <p:nvPr/>
        </p:nvPicPr>
        <p:blipFill rotWithShape="1">
          <a:blip r:embed="rId2"/>
          <a:srcRect r="42152"/>
          <a:stretch/>
        </p:blipFill>
        <p:spPr>
          <a:xfrm>
            <a:off x="-1208807" y="884257"/>
            <a:ext cx="3400210" cy="5877751"/>
          </a:xfrm>
          <a:prstGeom prst="rect">
            <a:avLst/>
          </a:prstGeom>
        </p:spPr>
      </p:pic>
      <p:sp>
        <p:nvSpPr>
          <p:cNvPr id="7" name="Rectangle 6"/>
          <p:cNvSpPr/>
          <p:nvPr/>
        </p:nvSpPr>
        <p:spPr>
          <a:xfrm>
            <a:off x="274569" y="3012280"/>
            <a:ext cx="2954767" cy="1617594"/>
          </a:xfrm>
          <a:prstGeom prst="rect">
            <a:avLst/>
          </a:prstGeom>
          <a:no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51064" y="1834170"/>
            <a:ext cx="2837468" cy="1077218"/>
          </a:xfrm>
          <a:prstGeom prst="rect">
            <a:avLst/>
          </a:prstGeom>
          <a:noFill/>
        </p:spPr>
        <p:txBody>
          <a:bodyPr wrap="square" rtlCol="0">
            <a:spAutoFit/>
          </a:bodyPr>
          <a:lstStyle/>
          <a:p>
            <a:pPr algn="ctr"/>
            <a:r>
              <a:rPr lang="en-US" sz="3200" dirty="0" err="1"/>
              <a:t>Retiro</a:t>
            </a:r>
            <a:r>
              <a:rPr lang="en-US" sz="3200" dirty="0"/>
              <a:t> libre de </a:t>
            </a:r>
            <a:r>
              <a:rPr lang="en-US" sz="3200" dirty="0" err="1"/>
              <a:t>impuestos</a:t>
            </a:r>
            <a:endParaRPr lang="en-US" sz="3200" dirty="0"/>
          </a:p>
        </p:txBody>
      </p:sp>
      <p:sp>
        <p:nvSpPr>
          <p:cNvPr id="10" name="TextBox 9"/>
          <p:cNvSpPr txBox="1"/>
          <p:nvPr/>
        </p:nvSpPr>
        <p:spPr>
          <a:xfrm>
            <a:off x="422894" y="1783693"/>
            <a:ext cx="2536199" cy="1077218"/>
          </a:xfrm>
          <a:prstGeom prst="rect">
            <a:avLst/>
          </a:prstGeom>
          <a:noFill/>
        </p:spPr>
        <p:txBody>
          <a:bodyPr wrap="square" rtlCol="0">
            <a:spAutoFit/>
          </a:bodyPr>
          <a:lstStyle/>
          <a:p>
            <a:pPr algn="ctr"/>
            <a:r>
              <a:rPr lang="en-US" sz="3200" dirty="0" err="1"/>
              <a:t>Aporte</a:t>
            </a:r>
            <a:r>
              <a:rPr lang="en-US" sz="3200" dirty="0"/>
              <a:t> </a:t>
            </a:r>
            <a:r>
              <a:rPr lang="en-US" sz="3200" dirty="0" err="1"/>
              <a:t>sujeto</a:t>
            </a:r>
            <a:r>
              <a:rPr lang="en-US" sz="3200" dirty="0"/>
              <a:t> a </a:t>
            </a:r>
            <a:r>
              <a:rPr lang="en-US" sz="3200" dirty="0" err="1"/>
              <a:t>tasación</a:t>
            </a:r>
            <a:endParaRPr lang="en-US" sz="3200" dirty="0"/>
          </a:p>
        </p:txBody>
      </p:sp>
      <p:sp>
        <p:nvSpPr>
          <p:cNvPr id="11" name="TextBox 10"/>
          <p:cNvSpPr txBox="1"/>
          <p:nvPr/>
        </p:nvSpPr>
        <p:spPr>
          <a:xfrm>
            <a:off x="2147859" y="3647814"/>
            <a:ext cx="1279091" cy="338554"/>
          </a:xfrm>
          <a:prstGeom prst="rect">
            <a:avLst/>
          </a:prstGeom>
          <a:noFill/>
        </p:spPr>
        <p:txBody>
          <a:bodyPr wrap="square" rtlCol="0">
            <a:spAutoFit/>
          </a:bodyPr>
          <a:lstStyle/>
          <a:p>
            <a:r>
              <a:rPr lang="en-US" sz="1600" dirty="0" err="1">
                <a:solidFill>
                  <a:schemeClr val="bg2"/>
                </a:solidFill>
              </a:rPr>
              <a:t>Impuestos</a:t>
            </a:r>
            <a:endParaRPr lang="en-US" sz="1600" dirty="0">
              <a:solidFill>
                <a:schemeClr val="bg2"/>
              </a:solidFill>
            </a:endParaRPr>
          </a:p>
        </p:txBody>
      </p:sp>
      <p:sp>
        <p:nvSpPr>
          <p:cNvPr id="3" name="TextBox 2"/>
          <p:cNvSpPr txBox="1"/>
          <p:nvPr/>
        </p:nvSpPr>
        <p:spPr>
          <a:xfrm>
            <a:off x="5828747" y="4743950"/>
            <a:ext cx="2794391" cy="923330"/>
          </a:xfrm>
          <a:prstGeom prst="rect">
            <a:avLst/>
          </a:prstGeom>
          <a:noFill/>
        </p:spPr>
        <p:txBody>
          <a:bodyPr wrap="square" rtlCol="0">
            <a:spAutoFit/>
          </a:bodyPr>
          <a:lstStyle/>
          <a:p>
            <a:pPr algn="ctr"/>
            <a:r>
              <a:rPr lang="es-ES" dirty="0"/>
              <a:t>Debe tener </a:t>
            </a:r>
            <a:r>
              <a:rPr lang="en-US" dirty="0"/>
              <a:t>59 ½</a:t>
            </a:r>
            <a:r>
              <a:rPr lang="es-ES" dirty="0"/>
              <a:t> años con la primera contribución hace </a:t>
            </a:r>
            <a:r>
              <a:rPr lang="en-US" dirty="0"/>
              <a:t>5+</a:t>
            </a:r>
            <a:r>
              <a:rPr lang="es-ES" dirty="0"/>
              <a:t> años</a:t>
            </a:r>
            <a:endParaRPr lang="en-US" dirty="0"/>
          </a:p>
        </p:txBody>
      </p:sp>
      <p:sp>
        <p:nvSpPr>
          <p:cNvPr id="12" name="TextBox 11">
            <a:extLst>
              <a:ext uri="{FF2B5EF4-FFF2-40B4-BE49-F238E27FC236}">
                <a16:creationId xmlns:a16="http://schemas.microsoft.com/office/drawing/2014/main" id="{A6748C29-CFE0-3C5D-D104-AEA30DC51A3A}"/>
              </a:ext>
            </a:extLst>
          </p:cNvPr>
          <p:cNvSpPr txBox="1"/>
          <p:nvPr/>
        </p:nvSpPr>
        <p:spPr>
          <a:xfrm>
            <a:off x="361949" y="914400"/>
            <a:ext cx="6488030" cy="584775"/>
          </a:xfrm>
          <a:prstGeom prst="rect">
            <a:avLst/>
          </a:prstGeom>
          <a:noFill/>
        </p:spPr>
        <p:txBody>
          <a:bodyPr wrap="square" rtlCol="0">
            <a:spAutoFit/>
          </a:bodyPr>
          <a:lstStyle/>
          <a:p>
            <a:r>
              <a:rPr lang="es-ES" sz="3200" dirty="0">
                <a:solidFill>
                  <a:schemeClr val="bg2"/>
                </a:solidFill>
              </a:rPr>
              <a:t>Después de Impuestos</a:t>
            </a:r>
            <a:endParaRPr lang="en-US" sz="3200" dirty="0"/>
          </a:p>
        </p:txBody>
      </p:sp>
      <p:sp>
        <p:nvSpPr>
          <p:cNvPr id="14" name="Right Arrow 7">
            <a:extLst>
              <a:ext uri="{FF2B5EF4-FFF2-40B4-BE49-F238E27FC236}">
                <a16:creationId xmlns:a16="http://schemas.microsoft.com/office/drawing/2014/main" id="{85F44DB7-A367-BE0E-C9AF-9C867719EE5A}"/>
              </a:ext>
            </a:extLst>
          </p:cNvPr>
          <p:cNvSpPr/>
          <p:nvPr/>
        </p:nvSpPr>
        <p:spPr>
          <a:xfrm>
            <a:off x="3331633" y="3266314"/>
            <a:ext cx="2388801" cy="1093510"/>
          </a:xfrm>
          <a:prstGeom prst="rightArrow">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solidFill>
              </a:rPr>
              <a:t>Crecimiento</a:t>
            </a:r>
            <a:r>
              <a:rPr lang="en-US" dirty="0">
                <a:solidFill>
                  <a:schemeClr val="tx2"/>
                </a:solidFill>
              </a:rPr>
              <a:t> libre de </a:t>
            </a:r>
            <a:r>
              <a:rPr lang="en-US" dirty="0" err="1">
                <a:solidFill>
                  <a:schemeClr val="tx2"/>
                </a:solidFill>
              </a:rPr>
              <a:t>impuestos</a:t>
            </a:r>
            <a:endParaRPr lang="en-US" dirty="0">
              <a:solidFill>
                <a:schemeClr val="tx2"/>
              </a:solidFill>
            </a:endParaRPr>
          </a:p>
        </p:txBody>
      </p:sp>
    </p:spTree>
    <p:extLst>
      <p:ext uri="{BB962C8B-B14F-4D97-AF65-F5344CB8AC3E}">
        <p14:creationId xmlns:p14="http://schemas.microsoft.com/office/powerpoint/2010/main" val="299899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3093" y="1292086"/>
            <a:ext cx="5121245" cy="4623243"/>
          </a:xfrm>
          <a:prstGeom prst="rect">
            <a:avLst/>
          </a:prstGeom>
        </p:spPr>
      </p:pic>
      <p:sp>
        <p:nvSpPr>
          <p:cNvPr id="2" name="Title 1"/>
          <p:cNvSpPr>
            <a:spLocks noGrp="1"/>
          </p:cNvSpPr>
          <p:nvPr>
            <p:ph type="title"/>
          </p:nvPr>
        </p:nvSpPr>
        <p:spPr/>
        <p:txBody>
          <a:bodyPr/>
          <a:lstStyle/>
          <a:p>
            <a:r>
              <a:rPr lang="es-ES" sz="4000" dirty="0"/>
              <a:t>Cuando </a:t>
            </a:r>
            <a:r>
              <a:rPr lang="en-US" sz="4000" dirty="0">
                <a:solidFill>
                  <a:schemeClr val="accent5">
                    <a:lumMod val="75000"/>
                  </a:schemeClr>
                </a:solidFill>
              </a:rPr>
              <a:t>Pre-Tax </a:t>
            </a:r>
            <a:r>
              <a:rPr lang="es-ES" sz="4000" dirty="0"/>
              <a:t>puede tener sentido</a:t>
            </a:r>
            <a:endParaRPr lang="en-US" sz="4000"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15</a:t>
            </a:fld>
            <a:endParaRPr lang="en-US" dirty="0"/>
          </a:p>
        </p:txBody>
      </p:sp>
      <p:sp>
        <p:nvSpPr>
          <p:cNvPr id="6" name="TextBox 5"/>
          <p:cNvSpPr txBox="1"/>
          <p:nvPr/>
        </p:nvSpPr>
        <p:spPr>
          <a:xfrm>
            <a:off x="5326845" y="3405105"/>
            <a:ext cx="1193696" cy="738664"/>
          </a:xfrm>
          <a:prstGeom prst="rect">
            <a:avLst/>
          </a:prstGeom>
          <a:noFill/>
        </p:spPr>
        <p:txBody>
          <a:bodyPr wrap="square" rtlCol="0">
            <a:spAutoFit/>
          </a:bodyPr>
          <a:lstStyle/>
          <a:p>
            <a:pPr algn="ctr"/>
            <a:r>
              <a:rPr lang="en-US" sz="2400" dirty="0"/>
              <a:t>15%</a:t>
            </a:r>
          </a:p>
          <a:p>
            <a:pPr algn="ctr"/>
            <a:r>
              <a:rPr lang="en-US" dirty="0" err="1"/>
              <a:t>Impuestos</a:t>
            </a:r>
            <a:endParaRPr lang="en-US" dirty="0"/>
          </a:p>
        </p:txBody>
      </p:sp>
      <p:sp>
        <p:nvSpPr>
          <p:cNvPr id="7" name="TextBox 6"/>
          <p:cNvSpPr txBox="1"/>
          <p:nvPr/>
        </p:nvSpPr>
        <p:spPr>
          <a:xfrm>
            <a:off x="1937660" y="2222241"/>
            <a:ext cx="1256926" cy="738664"/>
          </a:xfrm>
          <a:prstGeom prst="rect">
            <a:avLst/>
          </a:prstGeom>
          <a:noFill/>
        </p:spPr>
        <p:txBody>
          <a:bodyPr wrap="square" rtlCol="0">
            <a:spAutoFit/>
          </a:bodyPr>
          <a:lstStyle/>
          <a:p>
            <a:pPr algn="ctr"/>
            <a:r>
              <a:rPr lang="en-US" sz="2400" dirty="0"/>
              <a:t>28%</a:t>
            </a:r>
          </a:p>
          <a:p>
            <a:pPr algn="ctr"/>
            <a:r>
              <a:rPr lang="en-US" dirty="0" err="1"/>
              <a:t>Impuestos</a:t>
            </a:r>
            <a:endParaRPr lang="en-US" dirty="0"/>
          </a:p>
        </p:txBody>
      </p:sp>
      <p:sp>
        <p:nvSpPr>
          <p:cNvPr id="10" name="TextBox 9"/>
          <p:cNvSpPr txBox="1"/>
          <p:nvPr/>
        </p:nvSpPr>
        <p:spPr>
          <a:xfrm>
            <a:off x="3193657" y="5487354"/>
            <a:ext cx="2064470" cy="646331"/>
          </a:xfrm>
          <a:prstGeom prst="rect">
            <a:avLst/>
          </a:prstGeom>
          <a:noFill/>
        </p:spPr>
        <p:txBody>
          <a:bodyPr wrap="square" rtlCol="0">
            <a:spAutoFit/>
          </a:bodyPr>
          <a:lstStyle/>
          <a:p>
            <a:pPr algn="ctr"/>
            <a:r>
              <a:rPr lang="en-US" sz="3600" dirty="0">
                <a:solidFill>
                  <a:schemeClr val="accent5">
                    <a:lumMod val="75000"/>
                  </a:schemeClr>
                </a:solidFill>
              </a:rPr>
              <a:t>Pre-Tax</a:t>
            </a:r>
          </a:p>
        </p:txBody>
      </p:sp>
      <p:sp>
        <p:nvSpPr>
          <p:cNvPr id="11" name="TextBox 10"/>
          <p:cNvSpPr txBox="1"/>
          <p:nvPr/>
        </p:nvSpPr>
        <p:spPr>
          <a:xfrm>
            <a:off x="6183087" y="3683037"/>
            <a:ext cx="2960914" cy="1323439"/>
          </a:xfrm>
          <a:prstGeom prst="rect">
            <a:avLst/>
          </a:prstGeom>
          <a:noFill/>
        </p:spPr>
        <p:txBody>
          <a:bodyPr wrap="square" rtlCol="0">
            <a:spAutoFit/>
          </a:bodyPr>
          <a:lstStyle/>
          <a:p>
            <a:pPr algn="ctr"/>
            <a:r>
              <a:rPr lang="en-US" sz="4000" dirty="0" err="1">
                <a:solidFill>
                  <a:schemeClr val="accent5">
                    <a:lumMod val="75000"/>
                  </a:schemeClr>
                </a:solidFill>
              </a:rPr>
              <a:t>Futuro</a:t>
            </a:r>
            <a:r>
              <a:rPr lang="en-US" sz="4000" dirty="0">
                <a:solidFill>
                  <a:schemeClr val="accent5">
                    <a:lumMod val="75000"/>
                  </a:schemeClr>
                </a:solidFill>
              </a:rPr>
              <a:t> </a:t>
            </a:r>
          </a:p>
          <a:p>
            <a:pPr algn="ctr"/>
            <a:r>
              <a:rPr lang="en-US" sz="4000" dirty="0">
                <a:solidFill>
                  <a:schemeClr val="accent5">
                    <a:lumMod val="75000"/>
                  </a:schemeClr>
                </a:solidFill>
              </a:rPr>
              <a:t>(</a:t>
            </a:r>
            <a:r>
              <a:rPr lang="en-US" sz="4000" dirty="0" err="1">
                <a:solidFill>
                  <a:schemeClr val="accent5">
                    <a:lumMod val="75000"/>
                  </a:schemeClr>
                </a:solidFill>
              </a:rPr>
              <a:t>Proyectado</a:t>
            </a:r>
            <a:r>
              <a:rPr lang="en-US" sz="4000" dirty="0">
                <a:solidFill>
                  <a:schemeClr val="accent5">
                    <a:lumMod val="75000"/>
                  </a:schemeClr>
                </a:solidFill>
              </a:rPr>
              <a:t>)</a:t>
            </a:r>
          </a:p>
        </p:txBody>
      </p:sp>
      <p:sp>
        <p:nvSpPr>
          <p:cNvPr id="12" name="TextBox 11"/>
          <p:cNvSpPr txBox="1"/>
          <p:nvPr/>
        </p:nvSpPr>
        <p:spPr>
          <a:xfrm>
            <a:off x="-108351" y="3683653"/>
            <a:ext cx="2064470" cy="707886"/>
          </a:xfrm>
          <a:prstGeom prst="rect">
            <a:avLst/>
          </a:prstGeom>
          <a:noFill/>
        </p:spPr>
        <p:txBody>
          <a:bodyPr wrap="square" rtlCol="0">
            <a:spAutoFit/>
          </a:bodyPr>
          <a:lstStyle/>
          <a:p>
            <a:pPr algn="ctr"/>
            <a:r>
              <a:rPr lang="en-US" sz="4000" dirty="0">
                <a:solidFill>
                  <a:schemeClr val="accent5">
                    <a:lumMod val="75000"/>
                  </a:schemeClr>
                </a:solidFill>
              </a:rPr>
              <a:t>Actual</a:t>
            </a:r>
          </a:p>
        </p:txBody>
      </p:sp>
      <p:sp>
        <p:nvSpPr>
          <p:cNvPr id="5" name="TextBox 4">
            <a:extLst>
              <a:ext uri="{FF2B5EF4-FFF2-40B4-BE49-F238E27FC236}">
                <a16:creationId xmlns:a16="http://schemas.microsoft.com/office/drawing/2014/main" id="{0D101A18-EC97-384E-4620-7FB8BC051BF7}"/>
              </a:ext>
            </a:extLst>
          </p:cNvPr>
          <p:cNvSpPr txBox="1"/>
          <p:nvPr/>
        </p:nvSpPr>
        <p:spPr>
          <a:xfrm>
            <a:off x="2629399" y="5997947"/>
            <a:ext cx="3290625" cy="338554"/>
          </a:xfrm>
          <a:prstGeom prst="rect">
            <a:avLst/>
          </a:prstGeom>
          <a:noFill/>
        </p:spPr>
        <p:txBody>
          <a:bodyPr wrap="square" rtlCol="0">
            <a:spAutoFit/>
          </a:bodyPr>
          <a:lstStyle/>
          <a:p>
            <a:pPr algn="ctr"/>
            <a:r>
              <a:rPr lang="en-US" sz="1600" dirty="0">
                <a:solidFill>
                  <a:srgbClr val="FF652F"/>
                </a:solidFill>
              </a:rPr>
              <a:t>(Antes de </a:t>
            </a:r>
            <a:r>
              <a:rPr lang="en-US" sz="1600" dirty="0" err="1">
                <a:solidFill>
                  <a:srgbClr val="FF652F"/>
                </a:solidFill>
              </a:rPr>
              <a:t>Impuestos</a:t>
            </a:r>
            <a:r>
              <a:rPr lang="en-US" sz="1600" dirty="0">
                <a:solidFill>
                  <a:srgbClr val="FF652F"/>
                </a:solidFill>
              </a:rPr>
              <a:t>)</a:t>
            </a:r>
          </a:p>
        </p:txBody>
      </p:sp>
    </p:spTree>
    <p:extLst>
      <p:ext uri="{BB962C8B-B14F-4D97-AF65-F5344CB8AC3E}">
        <p14:creationId xmlns:p14="http://schemas.microsoft.com/office/powerpoint/2010/main" val="87305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400" dirty="0"/>
              <a:t>Cuando </a:t>
            </a:r>
            <a:r>
              <a:rPr lang="en-US" dirty="0">
                <a:solidFill>
                  <a:schemeClr val="bg2"/>
                </a:solidFill>
              </a:rPr>
              <a:t>Roth</a:t>
            </a:r>
            <a:r>
              <a:rPr lang="en-US" sz="4400" dirty="0">
                <a:solidFill>
                  <a:schemeClr val="accent5">
                    <a:lumMod val="75000"/>
                  </a:schemeClr>
                </a:solidFill>
              </a:rPr>
              <a:t> </a:t>
            </a:r>
            <a:r>
              <a:rPr lang="es-ES" sz="4400" dirty="0"/>
              <a:t>puede tener sentido</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16</a:t>
            </a:fld>
            <a:endParaRPr lang="en-US" dirty="0"/>
          </a:p>
        </p:txBody>
      </p:sp>
      <p:pic>
        <p:nvPicPr>
          <p:cNvPr id="5" name="Content Placeholder 4"/>
          <p:cNvPicPr>
            <a:picLocks noChangeAspect="1"/>
          </p:cNvPicPr>
          <p:nvPr/>
        </p:nvPicPr>
        <p:blipFill rotWithShape="1">
          <a:blip r:embed="rId2"/>
          <a:srcRect l="23052" t="28254" r="15393" b="26910"/>
          <a:stretch/>
        </p:blipFill>
        <p:spPr>
          <a:xfrm>
            <a:off x="1713052" y="1423686"/>
            <a:ext cx="5768312" cy="4201610"/>
          </a:xfrm>
          <a:prstGeom prst="rect">
            <a:avLst/>
          </a:prstGeom>
          <a:noFill/>
        </p:spPr>
      </p:pic>
      <p:sp>
        <p:nvSpPr>
          <p:cNvPr id="6" name="TextBox 5"/>
          <p:cNvSpPr txBox="1"/>
          <p:nvPr/>
        </p:nvSpPr>
        <p:spPr>
          <a:xfrm>
            <a:off x="2001467" y="3405105"/>
            <a:ext cx="1112363" cy="738664"/>
          </a:xfrm>
          <a:prstGeom prst="rect">
            <a:avLst/>
          </a:prstGeom>
          <a:noFill/>
        </p:spPr>
        <p:txBody>
          <a:bodyPr wrap="square" rtlCol="0">
            <a:spAutoFit/>
          </a:bodyPr>
          <a:lstStyle/>
          <a:p>
            <a:pPr algn="ctr"/>
            <a:r>
              <a:rPr lang="en-US" sz="2400" dirty="0"/>
              <a:t>15%</a:t>
            </a:r>
          </a:p>
          <a:p>
            <a:pPr algn="ctr"/>
            <a:r>
              <a:rPr lang="en-US" dirty="0" err="1"/>
              <a:t>Impuesto</a:t>
            </a:r>
            <a:endParaRPr lang="en-US" dirty="0"/>
          </a:p>
        </p:txBody>
      </p:sp>
      <p:sp>
        <p:nvSpPr>
          <p:cNvPr id="7" name="TextBox 6"/>
          <p:cNvSpPr txBox="1"/>
          <p:nvPr/>
        </p:nvSpPr>
        <p:spPr>
          <a:xfrm>
            <a:off x="5351104" y="2199091"/>
            <a:ext cx="1112363" cy="738664"/>
          </a:xfrm>
          <a:prstGeom prst="rect">
            <a:avLst/>
          </a:prstGeom>
          <a:noFill/>
        </p:spPr>
        <p:txBody>
          <a:bodyPr wrap="square" rtlCol="0">
            <a:spAutoFit/>
          </a:bodyPr>
          <a:lstStyle/>
          <a:p>
            <a:pPr algn="ctr"/>
            <a:r>
              <a:rPr lang="en-US" sz="2400" dirty="0"/>
              <a:t>28%</a:t>
            </a:r>
          </a:p>
          <a:p>
            <a:pPr algn="ctr"/>
            <a:r>
              <a:rPr lang="en-US" dirty="0" err="1"/>
              <a:t>Impuesto</a:t>
            </a:r>
            <a:endParaRPr lang="en-US" dirty="0"/>
          </a:p>
        </p:txBody>
      </p:sp>
      <p:sp>
        <p:nvSpPr>
          <p:cNvPr id="10" name="TextBox 9"/>
          <p:cNvSpPr txBox="1"/>
          <p:nvPr/>
        </p:nvSpPr>
        <p:spPr>
          <a:xfrm>
            <a:off x="3193657" y="5475780"/>
            <a:ext cx="2314514" cy="646331"/>
          </a:xfrm>
          <a:prstGeom prst="rect">
            <a:avLst/>
          </a:prstGeom>
          <a:noFill/>
        </p:spPr>
        <p:txBody>
          <a:bodyPr wrap="square" rtlCol="0">
            <a:spAutoFit/>
          </a:bodyPr>
          <a:lstStyle/>
          <a:p>
            <a:pPr algn="ctr"/>
            <a:r>
              <a:rPr lang="en-US" sz="3600" dirty="0">
                <a:solidFill>
                  <a:schemeClr val="bg2"/>
                </a:solidFill>
              </a:rPr>
              <a:t>Roth</a:t>
            </a:r>
          </a:p>
        </p:txBody>
      </p:sp>
      <p:sp>
        <p:nvSpPr>
          <p:cNvPr id="11" name="TextBox 10"/>
          <p:cNvSpPr txBox="1"/>
          <p:nvPr/>
        </p:nvSpPr>
        <p:spPr>
          <a:xfrm>
            <a:off x="6030173" y="3532566"/>
            <a:ext cx="2977078" cy="1323439"/>
          </a:xfrm>
          <a:prstGeom prst="rect">
            <a:avLst/>
          </a:prstGeom>
          <a:noFill/>
        </p:spPr>
        <p:txBody>
          <a:bodyPr wrap="square" rtlCol="0">
            <a:spAutoFit/>
          </a:bodyPr>
          <a:lstStyle/>
          <a:p>
            <a:pPr algn="ctr"/>
            <a:r>
              <a:rPr lang="en-US" sz="4000" dirty="0" err="1">
                <a:solidFill>
                  <a:schemeClr val="bg2"/>
                </a:solidFill>
              </a:rPr>
              <a:t>Futuro</a:t>
            </a:r>
            <a:r>
              <a:rPr lang="en-US" sz="4000" dirty="0">
                <a:solidFill>
                  <a:schemeClr val="bg2"/>
                </a:solidFill>
              </a:rPr>
              <a:t>  (</a:t>
            </a:r>
            <a:r>
              <a:rPr lang="en-US" sz="4000" dirty="0" err="1">
                <a:solidFill>
                  <a:schemeClr val="bg2"/>
                </a:solidFill>
              </a:rPr>
              <a:t>Proyectado</a:t>
            </a:r>
            <a:r>
              <a:rPr lang="en-US" sz="4000" dirty="0">
                <a:solidFill>
                  <a:schemeClr val="bg2"/>
                </a:solidFill>
              </a:rPr>
              <a:t>)</a:t>
            </a:r>
          </a:p>
        </p:txBody>
      </p:sp>
      <p:sp>
        <p:nvSpPr>
          <p:cNvPr id="12" name="TextBox 11"/>
          <p:cNvSpPr txBox="1"/>
          <p:nvPr/>
        </p:nvSpPr>
        <p:spPr>
          <a:xfrm>
            <a:off x="-119925" y="3591055"/>
            <a:ext cx="2064470" cy="707886"/>
          </a:xfrm>
          <a:prstGeom prst="rect">
            <a:avLst/>
          </a:prstGeom>
          <a:noFill/>
        </p:spPr>
        <p:txBody>
          <a:bodyPr wrap="square" rtlCol="0">
            <a:spAutoFit/>
          </a:bodyPr>
          <a:lstStyle/>
          <a:p>
            <a:pPr algn="ctr"/>
            <a:r>
              <a:rPr lang="en-US" sz="4000" dirty="0">
                <a:solidFill>
                  <a:schemeClr val="bg2"/>
                </a:solidFill>
              </a:rPr>
              <a:t>Actual</a:t>
            </a:r>
          </a:p>
        </p:txBody>
      </p:sp>
      <p:sp>
        <p:nvSpPr>
          <p:cNvPr id="3" name="TextBox 2">
            <a:extLst>
              <a:ext uri="{FF2B5EF4-FFF2-40B4-BE49-F238E27FC236}">
                <a16:creationId xmlns:a16="http://schemas.microsoft.com/office/drawing/2014/main" id="{DB166941-6068-39E6-FB74-8E5CA07E3F40}"/>
              </a:ext>
            </a:extLst>
          </p:cNvPr>
          <p:cNvSpPr txBox="1"/>
          <p:nvPr/>
        </p:nvSpPr>
        <p:spPr>
          <a:xfrm>
            <a:off x="2705601" y="5965289"/>
            <a:ext cx="3290625" cy="338554"/>
          </a:xfrm>
          <a:prstGeom prst="rect">
            <a:avLst/>
          </a:prstGeom>
          <a:noFill/>
        </p:spPr>
        <p:txBody>
          <a:bodyPr wrap="square" rtlCol="0">
            <a:spAutoFit/>
          </a:bodyPr>
          <a:lstStyle/>
          <a:p>
            <a:pPr algn="ctr"/>
            <a:r>
              <a:rPr lang="en-US" sz="1600" dirty="0">
                <a:solidFill>
                  <a:schemeClr val="bg2"/>
                </a:solidFill>
              </a:rPr>
              <a:t>(</a:t>
            </a:r>
            <a:r>
              <a:rPr lang="en-US" sz="1600" dirty="0" err="1">
                <a:solidFill>
                  <a:schemeClr val="bg2"/>
                </a:solidFill>
              </a:rPr>
              <a:t>Despues</a:t>
            </a:r>
            <a:r>
              <a:rPr lang="en-US" sz="1600" dirty="0">
                <a:solidFill>
                  <a:schemeClr val="bg2"/>
                </a:solidFill>
              </a:rPr>
              <a:t> de </a:t>
            </a:r>
            <a:r>
              <a:rPr lang="en-US" sz="1600" dirty="0" err="1">
                <a:solidFill>
                  <a:schemeClr val="bg2"/>
                </a:solidFill>
              </a:rPr>
              <a:t>Impuestos</a:t>
            </a:r>
            <a:r>
              <a:rPr lang="en-US" sz="1600" dirty="0">
                <a:solidFill>
                  <a:schemeClr val="bg2"/>
                </a:solidFill>
              </a:rPr>
              <a:t>)</a:t>
            </a:r>
          </a:p>
        </p:txBody>
      </p:sp>
    </p:spTree>
    <p:extLst>
      <p:ext uri="{BB962C8B-B14F-4D97-AF65-F5344CB8AC3E}">
        <p14:creationId xmlns:p14="http://schemas.microsoft.com/office/powerpoint/2010/main" val="416692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Contribuciones</a:t>
            </a:r>
            <a:r>
              <a:rPr lang="en-US" dirty="0"/>
              <a:t> del </a:t>
            </a:r>
            <a:r>
              <a:rPr lang="en-US" dirty="0" err="1"/>
              <a:t>Empleador</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17</a:t>
            </a:fld>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294929434"/>
              </p:ext>
            </p:extLst>
          </p:nvPr>
        </p:nvGraphicFramePr>
        <p:xfrm>
          <a:off x="2639544" y="1284051"/>
          <a:ext cx="3404681" cy="4952054"/>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p:cNvSpPr/>
          <p:nvPr/>
        </p:nvSpPr>
        <p:spPr>
          <a:xfrm>
            <a:off x="5101726" y="3469886"/>
            <a:ext cx="728836" cy="1977603"/>
          </a:xfrm>
          <a:prstGeom prst="rightBrace">
            <a:avLst>
              <a:gd name="adj1" fmla="val 8333"/>
              <a:gd name="adj2" fmla="val 5094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5101726" y="2427051"/>
            <a:ext cx="676072" cy="1042835"/>
          </a:xfrm>
          <a:prstGeom prst="rightBrace">
            <a:avLst>
              <a:gd name="adj1" fmla="val 8333"/>
              <a:gd name="adj2" fmla="val 5094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931360" y="4055302"/>
            <a:ext cx="2502521" cy="923330"/>
          </a:xfrm>
          <a:prstGeom prst="rect">
            <a:avLst/>
          </a:prstGeom>
          <a:noFill/>
        </p:spPr>
        <p:txBody>
          <a:bodyPr wrap="square" rtlCol="0">
            <a:spAutoFit/>
          </a:bodyPr>
          <a:lstStyle/>
          <a:p>
            <a:r>
              <a:rPr lang="es-ES" b="0" dirty="0"/>
              <a:t>El empleador iguala el 100% del primer 3% que contribuya.</a:t>
            </a:r>
            <a:endParaRPr lang="en-US" b="0" dirty="0"/>
          </a:p>
        </p:txBody>
      </p:sp>
      <p:sp>
        <p:nvSpPr>
          <p:cNvPr id="9" name="TextBox 8"/>
          <p:cNvSpPr txBox="1"/>
          <p:nvPr/>
        </p:nvSpPr>
        <p:spPr>
          <a:xfrm>
            <a:off x="5830562" y="2491891"/>
            <a:ext cx="2675845" cy="1015663"/>
          </a:xfrm>
          <a:prstGeom prst="rect">
            <a:avLst/>
          </a:prstGeom>
          <a:noFill/>
        </p:spPr>
        <p:txBody>
          <a:bodyPr wrap="square" rtlCol="0">
            <a:spAutoFit/>
          </a:bodyPr>
          <a:lstStyle/>
          <a:p>
            <a:r>
              <a:rPr lang="es-ES" sz="2000" b="0" dirty="0"/>
              <a:t>El empleador iguala el 50% del siguiente 3% que usted contribuye.</a:t>
            </a:r>
            <a:endParaRPr lang="en-US" sz="2000" b="0" dirty="0"/>
          </a:p>
        </p:txBody>
      </p:sp>
      <p:cxnSp>
        <p:nvCxnSpPr>
          <p:cNvPr id="10" name="Straight Arrow Connector 9"/>
          <p:cNvCxnSpPr/>
          <p:nvPr/>
        </p:nvCxnSpPr>
        <p:spPr>
          <a:xfrm flipV="1">
            <a:off x="2639544" y="2427051"/>
            <a:ext cx="1371600" cy="194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7593" y="1326118"/>
            <a:ext cx="1935072" cy="1631216"/>
          </a:xfrm>
          <a:prstGeom prst="rect">
            <a:avLst/>
          </a:prstGeom>
          <a:noFill/>
        </p:spPr>
        <p:txBody>
          <a:bodyPr wrap="square" rtlCol="0">
            <a:spAutoFit/>
          </a:bodyPr>
          <a:lstStyle/>
          <a:p>
            <a:pPr algn="r"/>
            <a:r>
              <a:rPr lang="en-US" sz="2000" b="0" dirty="0"/>
              <a:t>Si </a:t>
            </a:r>
            <a:r>
              <a:rPr lang="en-US" sz="2000" b="0" dirty="0" err="1"/>
              <a:t>aportas</a:t>
            </a:r>
            <a:r>
              <a:rPr lang="en-US" sz="2000" b="0" dirty="0"/>
              <a:t> </a:t>
            </a:r>
            <a:r>
              <a:rPr lang="en-US" sz="2000" b="0" dirty="0" err="1"/>
              <a:t>el</a:t>
            </a:r>
            <a:r>
              <a:rPr lang="en-US" sz="2000" b="0" dirty="0"/>
              <a:t> 6%</a:t>
            </a:r>
            <a:r>
              <a:rPr lang="es-ES" sz="2000" b="0" i="0" dirty="0">
                <a:effectLst/>
                <a:latin typeface="-apple-system"/>
              </a:rPr>
              <a:t>, usted recibe </a:t>
            </a:r>
            <a:r>
              <a:rPr lang="es-ES" sz="2000" dirty="0">
                <a:latin typeface="-apple-system"/>
              </a:rPr>
              <a:t>el total del 4.5% </a:t>
            </a:r>
            <a:r>
              <a:rPr lang="es-ES" sz="2000" b="0" dirty="0">
                <a:latin typeface="-apple-system"/>
              </a:rPr>
              <a:t>de lo que iguala su empleador. </a:t>
            </a:r>
            <a:endParaRPr lang="en-US" sz="2000" dirty="0"/>
          </a:p>
        </p:txBody>
      </p:sp>
      <p:cxnSp>
        <p:nvCxnSpPr>
          <p:cNvPr id="12" name="Straight Connector 11"/>
          <p:cNvCxnSpPr>
            <a:endCxn id="7" idx="0"/>
          </p:cNvCxnSpPr>
          <p:nvPr/>
        </p:nvCxnSpPr>
        <p:spPr>
          <a:xfrm>
            <a:off x="4011144" y="2427051"/>
            <a:ext cx="1090582"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00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400" dirty="0"/>
              <a:t>Adquisición de Contribuciones de la Empresa</a:t>
            </a:r>
            <a:endParaRPr lang="en-US" sz="3400"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18</a:t>
            </a:fld>
            <a:endParaRPr lang="en-US" dirty="0"/>
          </a:p>
        </p:txBody>
      </p:sp>
      <p:sp>
        <p:nvSpPr>
          <p:cNvPr id="5" name="TextBox 4"/>
          <p:cNvSpPr txBox="1"/>
          <p:nvPr/>
        </p:nvSpPr>
        <p:spPr>
          <a:xfrm>
            <a:off x="694481" y="1956122"/>
            <a:ext cx="1805651" cy="769441"/>
          </a:xfrm>
          <a:prstGeom prst="rect">
            <a:avLst/>
          </a:prstGeom>
          <a:noFill/>
        </p:spPr>
        <p:txBody>
          <a:bodyPr wrap="square" rtlCol="0">
            <a:spAutoFit/>
          </a:bodyPr>
          <a:lstStyle/>
          <a:p>
            <a:r>
              <a:rPr lang="en-US" sz="4400" dirty="0">
                <a:solidFill>
                  <a:schemeClr val="bg2"/>
                </a:solidFill>
              </a:rPr>
              <a:t>1 </a:t>
            </a:r>
            <a:r>
              <a:rPr lang="en-US" sz="4400" dirty="0" err="1">
                <a:solidFill>
                  <a:schemeClr val="bg2"/>
                </a:solidFill>
              </a:rPr>
              <a:t>Año</a:t>
            </a:r>
            <a:endParaRPr lang="en-US" sz="4400" dirty="0">
              <a:solidFill>
                <a:schemeClr val="bg2"/>
              </a:solidFill>
            </a:endParaRPr>
          </a:p>
        </p:txBody>
      </p:sp>
      <p:sp>
        <p:nvSpPr>
          <p:cNvPr id="6" name="TextBox 5"/>
          <p:cNvSpPr txBox="1"/>
          <p:nvPr/>
        </p:nvSpPr>
        <p:spPr>
          <a:xfrm>
            <a:off x="6286982" y="1923327"/>
            <a:ext cx="2069939" cy="769441"/>
          </a:xfrm>
          <a:prstGeom prst="rect">
            <a:avLst/>
          </a:prstGeom>
          <a:noFill/>
        </p:spPr>
        <p:txBody>
          <a:bodyPr wrap="square" rtlCol="0">
            <a:spAutoFit/>
          </a:bodyPr>
          <a:lstStyle/>
          <a:p>
            <a:r>
              <a:rPr lang="en-US" sz="4400" dirty="0">
                <a:solidFill>
                  <a:schemeClr val="bg2"/>
                </a:solidFill>
              </a:rPr>
              <a:t>3 </a:t>
            </a:r>
            <a:r>
              <a:rPr lang="en-US" sz="4400" dirty="0" err="1">
                <a:solidFill>
                  <a:schemeClr val="bg2"/>
                </a:solidFill>
              </a:rPr>
              <a:t>Años</a:t>
            </a:r>
            <a:endParaRPr lang="en-US" sz="4400" dirty="0">
              <a:solidFill>
                <a:schemeClr val="bg2"/>
              </a:solidFill>
            </a:endParaRPr>
          </a:p>
        </p:txBody>
      </p:sp>
      <p:sp>
        <p:nvSpPr>
          <p:cNvPr id="7" name="TextBox 6"/>
          <p:cNvSpPr txBox="1"/>
          <p:nvPr/>
        </p:nvSpPr>
        <p:spPr>
          <a:xfrm>
            <a:off x="3522562" y="1936831"/>
            <a:ext cx="1975412" cy="769441"/>
          </a:xfrm>
          <a:prstGeom prst="rect">
            <a:avLst/>
          </a:prstGeom>
          <a:noFill/>
        </p:spPr>
        <p:txBody>
          <a:bodyPr wrap="square" rtlCol="0">
            <a:spAutoFit/>
          </a:bodyPr>
          <a:lstStyle/>
          <a:p>
            <a:r>
              <a:rPr lang="en-US" sz="4400" dirty="0">
                <a:solidFill>
                  <a:schemeClr val="bg2"/>
                </a:solidFill>
              </a:rPr>
              <a:t>2 </a:t>
            </a:r>
            <a:r>
              <a:rPr lang="en-US" sz="4400" dirty="0" err="1">
                <a:solidFill>
                  <a:schemeClr val="bg2"/>
                </a:solidFill>
              </a:rPr>
              <a:t>Años</a:t>
            </a:r>
            <a:endParaRPr lang="en-US" sz="4400" dirty="0">
              <a:solidFill>
                <a:schemeClr val="bg2"/>
              </a:solidFill>
            </a:endParaRPr>
          </a:p>
        </p:txBody>
      </p:sp>
      <p:sp>
        <p:nvSpPr>
          <p:cNvPr id="11" name="Oval 10"/>
          <p:cNvSpPr/>
          <p:nvPr/>
        </p:nvSpPr>
        <p:spPr>
          <a:xfrm>
            <a:off x="439837" y="2963119"/>
            <a:ext cx="2314936" cy="2303362"/>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54414" y="2988198"/>
            <a:ext cx="2314936" cy="2303362"/>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78637" y="2976623"/>
            <a:ext cx="2314936" cy="2303362"/>
          </a:xfrm>
          <a:prstGeom prst="ellipse">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92193" y="3703900"/>
            <a:ext cx="1284789" cy="769441"/>
          </a:xfrm>
          <a:prstGeom prst="rect">
            <a:avLst/>
          </a:prstGeom>
          <a:noFill/>
        </p:spPr>
        <p:txBody>
          <a:bodyPr wrap="square" rtlCol="0">
            <a:spAutoFit/>
          </a:bodyPr>
          <a:lstStyle/>
          <a:p>
            <a:r>
              <a:rPr lang="en-US" sz="4400" dirty="0"/>
              <a:t>0%</a:t>
            </a:r>
          </a:p>
        </p:txBody>
      </p:sp>
      <p:sp>
        <p:nvSpPr>
          <p:cNvPr id="15" name="TextBox 14"/>
          <p:cNvSpPr txBox="1"/>
          <p:nvPr/>
        </p:nvSpPr>
        <p:spPr>
          <a:xfrm>
            <a:off x="4018344" y="3752127"/>
            <a:ext cx="1284789" cy="769441"/>
          </a:xfrm>
          <a:prstGeom prst="rect">
            <a:avLst/>
          </a:prstGeom>
          <a:noFill/>
        </p:spPr>
        <p:txBody>
          <a:bodyPr wrap="square" rtlCol="0">
            <a:spAutoFit/>
          </a:bodyPr>
          <a:lstStyle/>
          <a:p>
            <a:r>
              <a:rPr lang="en-US" sz="4400" dirty="0"/>
              <a:t>0%</a:t>
            </a:r>
          </a:p>
        </p:txBody>
      </p:sp>
      <p:sp>
        <p:nvSpPr>
          <p:cNvPr id="16" name="TextBox 15"/>
          <p:cNvSpPr txBox="1"/>
          <p:nvPr/>
        </p:nvSpPr>
        <p:spPr>
          <a:xfrm>
            <a:off x="6602366" y="3752017"/>
            <a:ext cx="1514354" cy="769441"/>
          </a:xfrm>
          <a:prstGeom prst="rect">
            <a:avLst/>
          </a:prstGeom>
          <a:noFill/>
        </p:spPr>
        <p:txBody>
          <a:bodyPr wrap="square" rtlCol="0">
            <a:spAutoFit/>
          </a:bodyPr>
          <a:lstStyle/>
          <a:p>
            <a:r>
              <a:rPr lang="en-US" sz="4400" dirty="0">
                <a:solidFill>
                  <a:schemeClr val="bg1"/>
                </a:solidFill>
              </a:rPr>
              <a:t>100%</a:t>
            </a:r>
          </a:p>
        </p:txBody>
      </p:sp>
    </p:spTree>
    <p:extLst>
      <p:ext uri="{BB962C8B-B14F-4D97-AF65-F5344CB8AC3E}">
        <p14:creationId xmlns:p14="http://schemas.microsoft.com/office/powerpoint/2010/main" val="214049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150105305"/>
              </p:ext>
            </p:extLst>
          </p:nvPr>
        </p:nvGraphicFramePr>
        <p:xfrm>
          <a:off x="2806574" y="1837854"/>
          <a:ext cx="3286408" cy="18378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s-ES" sz="3400" dirty="0"/>
              <a:t>Adquisición de Contribuciones de la Empresa</a:t>
            </a:r>
            <a:endParaRPr lang="en-US" sz="3400"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19</a:t>
            </a:fld>
            <a:endParaRPr lang="en-US" dirty="0"/>
          </a:p>
        </p:txBody>
      </p:sp>
      <p:sp>
        <p:nvSpPr>
          <p:cNvPr id="5" name="TextBox 4"/>
          <p:cNvSpPr txBox="1"/>
          <p:nvPr/>
        </p:nvSpPr>
        <p:spPr>
          <a:xfrm>
            <a:off x="694481" y="1086989"/>
            <a:ext cx="1805651" cy="769441"/>
          </a:xfrm>
          <a:prstGeom prst="rect">
            <a:avLst/>
          </a:prstGeom>
          <a:noFill/>
        </p:spPr>
        <p:txBody>
          <a:bodyPr wrap="square" rtlCol="0">
            <a:spAutoFit/>
          </a:bodyPr>
          <a:lstStyle/>
          <a:p>
            <a:r>
              <a:rPr lang="en-US" sz="4400" dirty="0">
                <a:solidFill>
                  <a:schemeClr val="bg2"/>
                </a:solidFill>
              </a:rPr>
              <a:t>1 </a:t>
            </a:r>
            <a:r>
              <a:rPr lang="en-US" sz="4400" dirty="0" err="1">
                <a:solidFill>
                  <a:schemeClr val="bg2"/>
                </a:solidFill>
              </a:rPr>
              <a:t>Año</a:t>
            </a:r>
            <a:endParaRPr lang="en-US" sz="4400" dirty="0">
              <a:solidFill>
                <a:schemeClr val="bg2"/>
              </a:solidFill>
            </a:endParaRPr>
          </a:p>
        </p:txBody>
      </p:sp>
      <p:sp>
        <p:nvSpPr>
          <p:cNvPr id="6" name="TextBox 5"/>
          <p:cNvSpPr txBox="1"/>
          <p:nvPr/>
        </p:nvSpPr>
        <p:spPr>
          <a:xfrm>
            <a:off x="6286982" y="1054194"/>
            <a:ext cx="2069939" cy="769441"/>
          </a:xfrm>
          <a:prstGeom prst="rect">
            <a:avLst/>
          </a:prstGeom>
          <a:noFill/>
        </p:spPr>
        <p:txBody>
          <a:bodyPr wrap="square" rtlCol="0">
            <a:spAutoFit/>
          </a:bodyPr>
          <a:lstStyle/>
          <a:p>
            <a:r>
              <a:rPr lang="en-US" sz="4400" dirty="0">
                <a:solidFill>
                  <a:schemeClr val="bg2"/>
                </a:solidFill>
              </a:rPr>
              <a:t>3 </a:t>
            </a:r>
            <a:r>
              <a:rPr lang="en-US" sz="4400" dirty="0" err="1">
                <a:solidFill>
                  <a:schemeClr val="bg2"/>
                </a:solidFill>
              </a:rPr>
              <a:t>Años</a:t>
            </a:r>
            <a:endParaRPr lang="en-US" sz="4400" dirty="0">
              <a:solidFill>
                <a:schemeClr val="bg2"/>
              </a:solidFill>
            </a:endParaRPr>
          </a:p>
        </p:txBody>
      </p:sp>
      <p:sp>
        <p:nvSpPr>
          <p:cNvPr id="7" name="TextBox 6"/>
          <p:cNvSpPr txBox="1"/>
          <p:nvPr/>
        </p:nvSpPr>
        <p:spPr>
          <a:xfrm>
            <a:off x="3522562" y="1067698"/>
            <a:ext cx="1975412" cy="769441"/>
          </a:xfrm>
          <a:prstGeom prst="rect">
            <a:avLst/>
          </a:prstGeom>
          <a:noFill/>
        </p:spPr>
        <p:txBody>
          <a:bodyPr wrap="square" rtlCol="0">
            <a:spAutoFit/>
          </a:bodyPr>
          <a:lstStyle/>
          <a:p>
            <a:r>
              <a:rPr lang="en-US" sz="4400" dirty="0">
                <a:solidFill>
                  <a:schemeClr val="bg2"/>
                </a:solidFill>
              </a:rPr>
              <a:t>2 </a:t>
            </a:r>
            <a:r>
              <a:rPr lang="en-US" sz="4400" dirty="0" err="1">
                <a:solidFill>
                  <a:schemeClr val="bg2"/>
                </a:solidFill>
              </a:rPr>
              <a:t>Años</a:t>
            </a:r>
            <a:endParaRPr lang="en-US" sz="4400" dirty="0">
              <a:solidFill>
                <a:schemeClr val="bg2"/>
              </a:solidFill>
            </a:endParaRPr>
          </a:p>
        </p:txBody>
      </p:sp>
      <p:sp>
        <p:nvSpPr>
          <p:cNvPr id="11" name="Oval 10"/>
          <p:cNvSpPr/>
          <p:nvPr/>
        </p:nvSpPr>
        <p:spPr>
          <a:xfrm>
            <a:off x="901563" y="2003452"/>
            <a:ext cx="1488551" cy="1500239"/>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64621" y="2373040"/>
            <a:ext cx="1284789" cy="646331"/>
          </a:xfrm>
          <a:prstGeom prst="rect">
            <a:avLst/>
          </a:prstGeom>
          <a:noFill/>
        </p:spPr>
        <p:txBody>
          <a:bodyPr wrap="square" rtlCol="0">
            <a:spAutoFit/>
          </a:bodyPr>
          <a:lstStyle/>
          <a:p>
            <a:r>
              <a:rPr lang="en-US" sz="3600" dirty="0"/>
              <a:t>0%</a:t>
            </a:r>
          </a:p>
        </p:txBody>
      </p:sp>
      <p:sp>
        <p:nvSpPr>
          <p:cNvPr id="17" name="TextBox 16"/>
          <p:cNvSpPr txBox="1"/>
          <p:nvPr/>
        </p:nvSpPr>
        <p:spPr>
          <a:xfrm>
            <a:off x="756346" y="3638557"/>
            <a:ext cx="1805651" cy="769441"/>
          </a:xfrm>
          <a:prstGeom prst="rect">
            <a:avLst/>
          </a:prstGeom>
          <a:noFill/>
        </p:spPr>
        <p:txBody>
          <a:bodyPr wrap="square" rtlCol="0">
            <a:spAutoFit/>
          </a:bodyPr>
          <a:lstStyle/>
          <a:p>
            <a:r>
              <a:rPr lang="en-US" sz="4400" dirty="0">
                <a:solidFill>
                  <a:schemeClr val="bg2"/>
                </a:solidFill>
              </a:rPr>
              <a:t>4 </a:t>
            </a:r>
            <a:r>
              <a:rPr lang="en-US" sz="4400" dirty="0" err="1">
                <a:solidFill>
                  <a:schemeClr val="bg2"/>
                </a:solidFill>
              </a:rPr>
              <a:t>Años</a:t>
            </a:r>
            <a:endParaRPr lang="en-US" sz="4400" dirty="0">
              <a:solidFill>
                <a:schemeClr val="bg2"/>
              </a:solidFill>
            </a:endParaRPr>
          </a:p>
        </p:txBody>
      </p:sp>
      <p:sp>
        <p:nvSpPr>
          <p:cNvPr id="18" name="TextBox 17"/>
          <p:cNvSpPr txBox="1"/>
          <p:nvPr/>
        </p:nvSpPr>
        <p:spPr>
          <a:xfrm>
            <a:off x="6348847" y="3605762"/>
            <a:ext cx="2069939" cy="769441"/>
          </a:xfrm>
          <a:prstGeom prst="rect">
            <a:avLst/>
          </a:prstGeom>
          <a:noFill/>
        </p:spPr>
        <p:txBody>
          <a:bodyPr wrap="square" rtlCol="0">
            <a:spAutoFit/>
          </a:bodyPr>
          <a:lstStyle/>
          <a:p>
            <a:r>
              <a:rPr lang="en-US" sz="4400" dirty="0">
                <a:solidFill>
                  <a:schemeClr val="bg2"/>
                </a:solidFill>
              </a:rPr>
              <a:t>6 </a:t>
            </a:r>
            <a:r>
              <a:rPr lang="en-US" sz="4400" dirty="0" err="1">
                <a:solidFill>
                  <a:schemeClr val="bg2"/>
                </a:solidFill>
              </a:rPr>
              <a:t>Años</a:t>
            </a:r>
            <a:endParaRPr lang="en-US" sz="4400" dirty="0">
              <a:solidFill>
                <a:schemeClr val="bg2"/>
              </a:solidFill>
            </a:endParaRPr>
          </a:p>
        </p:txBody>
      </p:sp>
      <p:sp>
        <p:nvSpPr>
          <p:cNvPr id="19" name="TextBox 18"/>
          <p:cNvSpPr txBox="1"/>
          <p:nvPr/>
        </p:nvSpPr>
        <p:spPr>
          <a:xfrm>
            <a:off x="3584427" y="3619266"/>
            <a:ext cx="1975412" cy="769441"/>
          </a:xfrm>
          <a:prstGeom prst="rect">
            <a:avLst/>
          </a:prstGeom>
          <a:noFill/>
        </p:spPr>
        <p:txBody>
          <a:bodyPr wrap="square" rtlCol="0">
            <a:spAutoFit/>
          </a:bodyPr>
          <a:lstStyle/>
          <a:p>
            <a:r>
              <a:rPr lang="en-US" sz="4400" dirty="0">
                <a:solidFill>
                  <a:schemeClr val="bg2"/>
                </a:solidFill>
              </a:rPr>
              <a:t>5 </a:t>
            </a:r>
            <a:r>
              <a:rPr lang="en-US" sz="4400" dirty="0" err="1">
                <a:solidFill>
                  <a:schemeClr val="bg2"/>
                </a:solidFill>
              </a:rPr>
              <a:t>Años</a:t>
            </a:r>
            <a:endParaRPr lang="en-US" sz="4400" dirty="0">
              <a:solidFill>
                <a:schemeClr val="bg2"/>
              </a:solidFill>
            </a:endParaRPr>
          </a:p>
        </p:txBody>
      </p:sp>
      <p:sp>
        <p:nvSpPr>
          <p:cNvPr id="21" name="TextBox 20"/>
          <p:cNvSpPr txBox="1"/>
          <p:nvPr/>
        </p:nvSpPr>
        <p:spPr>
          <a:xfrm>
            <a:off x="3933885" y="2715562"/>
            <a:ext cx="1284789" cy="646331"/>
          </a:xfrm>
          <a:prstGeom prst="rect">
            <a:avLst/>
          </a:prstGeom>
          <a:noFill/>
        </p:spPr>
        <p:txBody>
          <a:bodyPr wrap="square" rtlCol="0">
            <a:spAutoFit/>
          </a:bodyPr>
          <a:lstStyle/>
          <a:p>
            <a:r>
              <a:rPr lang="en-US" sz="3600" dirty="0"/>
              <a:t>20%</a:t>
            </a:r>
          </a:p>
        </p:txBody>
      </p:sp>
      <p:graphicFrame>
        <p:nvGraphicFramePr>
          <p:cNvPr id="22" name="Chart 21"/>
          <p:cNvGraphicFramePr/>
          <p:nvPr>
            <p:extLst>
              <p:ext uri="{D42A27DB-BD31-4B8C-83A1-F6EECF244321}">
                <p14:modId xmlns:p14="http://schemas.microsoft.com/office/powerpoint/2010/main" val="2492771479"/>
              </p:ext>
            </p:extLst>
          </p:nvPr>
        </p:nvGraphicFramePr>
        <p:xfrm>
          <a:off x="5557319" y="1827292"/>
          <a:ext cx="3286408" cy="183785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6503560" y="2750267"/>
            <a:ext cx="1284789" cy="646331"/>
          </a:xfrm>
          <a:prstGeom prst="rect">
            <a:avLst/>
          </a:prstGeom>
          <a:noFill/>
        </p:spPr>
        <p:txBody>
          <a:bodyPr wrap="square" rtlCol="0">
            <a:spAutoFit/>
          </a:bodyPr>
          <a:lstStyle/>
          <a:p>
            <a:r>
              <a:rPr lang="en-US" sz="3600" dirty="0"/>
              <a:t>40%</a:t>
            </a:r>
          </a:p>
        </p:txBody>
      </p:sp>
      <p:graphicFrame>
        <p:nvGraphicFramePr>
          <p:cNvPr id="24" name="Chart 23"/>
          <p:cNvGraphicFramePr/>
          <p:nvPr>
            <p:extLst>
              <p:ext uri="{D42A27DB-BD31-4B8C-83A1-F6EECF244321}">
                <p14:modId xmlns:p14="http://schemas.microsoft.com/office/powerpoint/2010/main" val="2166450867"/>
              </p:ext>
            </p:extLst>
          </p:nvPr>
        </p:nvGraphicFramePr>
        <p:xfrm>
          <a:off x="0" y="4415074"/>
          <a:ext cx="3286408" cy="18378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extLst>
              <p:ext uri="{D42A27DB-BD31-4B8C-83A1-F6EECF244321}">
                <p14:modId xmlns:p14="http://schemas.microsoft.com/office/powerpoint/2010/main" val="4241156873"/>
              </p:ext>
            </p:extLst>
          </p:nvPr>
        </p:nvGraphicFramePr>
        <p:xfrm>
          <a:off x="5709719" y="4460342"/>
          <a:ext cx="3286408" cy="18378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p:nvPr>
            <p:extLst>
              <p:ext uri="{D42A27DB-BD31-4B8C-83A1-F6EECF244321}">
                <p14:modId xmlns:p14="http://schemas.microsoft.com/office/powerpoint/2010/main" val="1264246063"/>
              </p:ext>
            </p:extLst>
          </p:nvPr>
        </p:nvGraphicFramePr>
        <p:xfrm>
          <a:off x="2874475" y="4413565"/>
          <a:ext cx="3286408" cy="1837854"/>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p:cNvSpPr txBox="1"/>
          <p:nvPr/>
        </p:nvSpPr>
        <p:spPr>
          <a:xfrm>
            <a:off x="1468324" y="5238461"/>
            <a:ext cx="1284789" cy="646331"/>
          </a:xfrm>
          <a:prstGeom prst="rect">
            <a:avLst/>
          </a:prstGeom>
          <a:noFill/>
        </p:spPr>
        <p:txBody>
          <a:bodyPr wrap="square" rtlCol="0">
            <a:spAutoFit/>
          </a:bodyPr>
          <a:lstStyle/>
          <a:p>
            <a:r>
              <a:rPr lang="en-US" sz="3600" dirty="0">
                <a:solidFill>
                  <a:schemeClr val="bg1"/>
                </a:solidFill>
              </a:rPr>
              <a:t>60%</a:t>
            </a:r>
          </a:p>
        </p:txBody>
      </p:sp>
      <p:sp>
        <p:nvSpPr>
          <p:cNvPr id="28" name="TextBox 27"/>
          <p:cNvSpPr txBox="1"/>
          <p:nvPr/>
        </p:nvSpPr>
        <p:spPr>
          <a:xfrm>
            <a:off x="4074213" y="5282219"/>
            <a:ext cx="1284789" cy="646331"/>
          </a:xfrm>
          <a:prstGeom prst="rect">
            <a:avLst/>
          </a:prstGeom>
          <a:noFill/>
        </p:spPr>
        <p:txBody>
          <a:bodyPr wrap="square" rtlCol="0">
            <a:spAutoFit/>
          </a:bodyPr>
          <a:lstStyle/>
          <a:p>
            <a:r>
              <a:rPr lang="en-US" sz="3600" dirty="0">
                <a:solidFill>
                  <a:schemeClr val="bg1"/>
                </a:solidFill>
              </a:rPr>
              <a:t>80%</a:t>
            </a:r>
          </a:p>
        </p:txBody>
      </p:sp>
      <p:sp>
        <p:nvSpPr>
          <p:cNvPr id="29" name="TextBox 28"/>
          <p:cNvSpPr txBox="1"/>
          <p:nvPr/>
        </p:nvSpPr>
        <p:spPr>
          <a:xfrm>
            <a:off x="6808359" y="5092097"/>
            <a:ext cx="1284789" cy="646331"/>
          </a:xfrm>
          <a:prstGeom prst="rect">
            <a:avLst/>
          </a:prstGeom>
          <a:noFill/>
        </p:spPr>
        <p:txBody>
          <a:bodyPr wrap="square" rtlCol="0">
            <a:spAutoFit/>
          </a:bodyPr>
          <a:lstStyle/>
          <a:p>
            <a:r>
              <a:rPr lang="en-US" sz="3600" dirty="0">
                <a:solidFill>
                  <a:schemeClr val="bg1"/>
                </a:solidFill>
              </a:rPr>
              <a:t>100%</a:t>
            </a:r>
          </a:p>
        </p:txBody>
      </p:sp>
    </p:spTree>
    <p:extLst>
      <p:ext uri="{BB962C8B-B14F-4D97-AF65-F5344CB8AC3E}">
        <p14:creationId xmlns:p14="http://schemas.microsoft.com/office/powerpoint/2010/main" val="406192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261100" y="2654300"/>
            <a:ext cx="3162300" cy="3162300"/>
          </a:xfrm>
          <a:prstGeom prst="rect">
            <a:avLst/>
          </a:prstGeom>
        </p:spPr>
      </p:pic>
      <p:sp>
        <p:nvSpPr>
          <p:cNvPr id="2" name="Title 1"/>
          <p:cNvSpPr>
            <a:spLocks noGrp="1"/>
          </p:cNvSpPr>
          <p:nvPr>
            <p:ph type="title"/>
          </p:nvPr>
        </p:nvSpPr>
        <p:spPr/>
        <p:txBody>
          <a:bodyPr/>
          <a:lstStyle/>
          <a:p>
            <a:r>
              <a:rPr lang="es-ES" dirty="0"/>
              <a:t>¿Cuál es tu POR QUÉ?</a:t>
            </a:r>
            <a:endParaRPr lang="en-US" dirty="0"/>
          </a:p>
        </p:txBody>
      </p:sp>
      <p:pic>
        <p:nvPicPr>
          <p:cNvPr id="4" name="Content Placeholder 3"/>
          <p:cNvPicPr>
            <a:picLocks noGrp="1" noChangeAspect="1"/>
          </p:cNvPicPr>
          <p:nvPr>
            <p:ph idx="1"/>
          </p:nvPr>
        </p:nvPicPr>
        <p:blipFill>
          <a:blip r:embed="rId4"/>
          <a:stretch>
            <a:fillRect/>
          </a:stretch>
        </p:blipFill>
        <p:spPr>
          <a:xfrm>
            <a:off x="3898900" y="3454400"/>
            <a:ext cx="3746500" cy="3746500"/>
          </a:xfrm>
          <a:prstGeom prst="rect">
            <a:avLst/>
          </a:prstGeom>
        </p:spPr>
      </p:pic>
      <p:sp>
        <p:nvSpPr>
          <p:cNvPr id="23" name="Slide Number Placeholder 3"/>
          <p:cNvSpPr>
            <a:spLocks noGrp="1"/>
          </p:cNvSpPr>
          <p:nvPr>
            <p:ph type="sldNum" sz="quarter" idx="4"/>
          </p:nvPr>
        </p:nvSpPr>
        <p:spPr>
          <a:xfrm>
            <a:off x="4341885" y="6485575"/>
            <a:ext cx="460229" cy="220370"/>
          </a:xfrm>
        </p:spPr>
        <p:txBody>
          <a:bodyPr/>
          <a:lstStyle/>
          <a:p>
            <a:fld id="{FA141339-F60D-47BC-9C4F-61B9CE851629}" type="slidenum">
              <a:rPr lang="en-US" smtClean="0"/>
              <a:pPr/>
              <a:t>2</a:t>
            </a:fld>
            <a:endParaRPr lang="en-US" dirty="0"/>
          </a:p>
        </p:txBody>
      </p:sp>
      <p:pic>
        <p:nvPicPr>
          <p:cNvPr id="5" name="Picture 4"/>
          <p:cNvPicPr>
            <a:picLocks noChangeAspect="1"/>
          </p:cNvPicPr>
          <p:nvPr/>
        </p:nvPicPr>
        <p:blipFill>
          <a:blip r:embed="rId5"/>
          <a:stretch>
            <a:fillRect/>
          </a:stretch>
        </p:blipFill>
        <p:spPr>
          <a:xfrm>
            <a:off x="381000" y="3479800"/>
            <a:ext cx="3149600" cy="3149600"/>
          </a:xfrm>
          <a:prstGeom prst="rect">
            <a:avLst/>
          </a:prstGeom>
        </p:spPr>
      </p:pic>
      <p:pic>
        <p:nvPicPr>
          <p:cNvPr id="6" name="Picture 5"/>
          <p:cNvPicPr>
            <a:picLocks noChangeAspect="1"/>
          </p:cNvPicPr>
          <p:nvPr/>
        </p:nvPicPr>
        <p:blipFill>
          <a:blip r:embed="rId6"/>
          <a:stretch>
            <a:fillRect/>
          </a:stretch>
        </p:blipFill>
        <p:spPr>
          <a:xfrm>
            <a:off x="101600" y="939800"/>
            <a:ext cx="3187700" cy="3187700"/>
          </a:xfrm>
          <a:prstGeom prst="rect">
            <a:avLst/>
          </a:prstGeom>
        </p:spPr>
      </p:pic>
      <p:pic>
        <p:nvPicPr>
          <p:cNvPr id="9" name="Picture 8"/>
          <p:cNvPicPr>
            <a:picLocks noChangeAspect="1"/>
          </p:cNvPicPr>
          <p:nvPr/>
        </p:nvPicPr>
        <p:blipFill>
          <a:blip r:embed="rId7"/>
          <a:stretch>
            <a:fillRect/>
          </a:stretch>
        </p:blipFill>
        <p:spPr>
          <a:xfrm>
            <a:off x="8064500" y="3327400"/>
            <a:ext cx="1397000" cy="1397000"/>
          </a:xfrm>
          <a:prstGeom prst="rect">
            <a:avLst/>
          </a:prstGeom>
        </p:spPr>
      </p:pic>
      <p:pic>
        <p:nvPicPr>
          <p:cNvPr id="10" name="Picture 9"/>
          <p:cNvPicPr>
            <a:picLocks noChangeAspect="1"/>
          </p:cNvPicPr>
          <p:nvPr/>
        </p:nvPicPr>
        <p:blipFill>
          <a:blip r:embed="rId8"/>
          <a:stretch>
            <a:fillRect/>
          </a:stretch>
        </p:blipFill>
        <p:spPr>
          <a:xfrm>
            <a:off x="1854200" y="2095500"/>
            <a:ext cx="3898900" cy="3898900"/>
          </a:xfrm>
          <a:prstGeom prst="rect">
            <a:avLst/>
          </a:prstGeom>
        </p:spPr>
      </p:pic>
      <p:pic>
        <p:nvPicPr>
          <p:cNvPr id="12" name="Picture 11"/>
          <p:cNvPicPr>
            <a:picLocks noChangeAspect="1"/>
          </p:cNvPicPr>
          <p:nvPr/>
        </p:nvPicPr>
        <p:blipFill>
          <a:blip r:embed="rId9"/>
          <a:stretch>
            <a:fillRect/>
          </a:stretch>
        </p:blipFill>
        <p:spPr>
          <a:xfrm>
            <a:off x="4648200" y="850900"/>
            <a:ext cx="2997200" cy="2997200"/>
          </a:xfrm>
          <a:prstGeom prst="rect">
            <a:avLst/>
          </a:prstGeom>
        </p:spPr>
      </p:pic>
    </p:spTree>
    <p:extLst>
      <p:ext uri="{BB962C8B-B14F-4D97-AF65-F5344CB8AC3E}">
        <p14:creationId xmlns:p14="http://schemas.microsoft.com/office/powerpoint/2010/main" val="285764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973319" y="3110844"/>
            <a:ext cx="2579801" cy="2579801"/>
          </a:xfrm>
          <a:prstGeom prst="rect">
            <a:avLst/>
          </a:prstGeom>
        </p:spPr>
      </p:pic>
      <p:pic>
        <p:nvPicPr>
          <p:cNvPr id="18" name="Picture 17"/>
          <p:cNvPicPr>
            <a:picLocks noChangeAspect="1"/>
          </p:cNvPicPr>
          <p:nvPr/>
        </p:nvPicPr>
        <p:blipFill>
          <a:blip r:embed="rId4"/>
          <a:stretch>
            <a:fillRect/>
          </a:stretch>
        </p:blipFill>
        <p:spPr>
          <a:xfrm>
            <a:off x="0" y="686586"/>
            <a:ext cx="2565662" cy="2565662"/>
          </a:xfrm>
          <a:prstGeom prst="rect">
            <a:avLst/>
          </a:prstGeom>
        </p:spPr>
      </p:pic>
      <p:sp>
        <p:nvSpPr>
          <p:cNvPr id="2" name="Title 1"/>
          <p:cNvSpPr>
            <a:spLocks noGrp="1"/>
          </p:cNvSpPr>
          <p:nvPr>
            <p:ph type="title"/>
          </p:nvPr>
        </p:nvSpPr>
        <p:spPr/>
        <p:txBody>
          <a:bodyPr/>
          <a:lstStyle/>
          <a:p>
            <a:r>
              <a:rPr lang="en-US" dirty="0" err="1"/>
              <a:t>Terminología</a:t>
            </a:r>
            <a:r>
              <a:rPr lang="en-US" dirty="0"/>
              <a:t> de </a:t>
            </a:r>
            <a:r>
              <a:rPr lang="en-US" dirty="0" err="1"/>
              <a:t>Inversión</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20</a:t>
            </a:fld>
            <a:endParaRPr lang="en-US" dirty="0"/>
          </a:p>
        </p:txBody>
      </p:sp>
      <p:sp>
        <p:nvSpPr>
          <p:cNvPr id="5" name="TextBox 4"/>
          <p:cNvSpPr txBox="1"/>
          <p:nvPr/>
        </p:nvSpPr>
        <p:spPr>
          <a:xfrm>
            <a:off x="329938" y="2790333"/>
            <a:ext cx="3751868" cy="523220"/>
          </a:xfrm>
          <a:prstGeom prst="rect">
            <a:avLst/>
          </a:prstGeom>
          <a:noFill/>
        </p:spPr>
        <p:txBody>
          <a:bodyPr wrap="square" rtlCol="0">
            <a:spAutoFit/>
          </a:bodyPr>
          <a:lstStyle/>
          <a:p>
            <a:pPr algn="ctr"/>
            <a:r>
              <a:rPr lang="en-US" sz="2800" i="0" dirty="0" err="1">
                <a:effectLst/>
                <a:latin typeface="-apple-system"/>
              </a:rPr>
              <a:t>Acciones</a:t>
            </a:r>
            <a:endParaRPr lang="en-US" sz="2800" dirty="0"/>
          </a:p>
        </p:txBody>
      </p:sp>
      <p:sp>
        <p:nvSpPr>
          <p:cNvPr id="6" name="TextBox 5"/>
          <p:cNvSpPr txBox="1"/>
          <p:nvPr/>
        </p:nvSpPr>
        <p:spPr>
          <a:xfrm>
            <a:off x="4553146" y="2828041"/>
            <a:ext cx="4298623" cy="523220"/>
          </a:xfrm>
          <a:prstGeom prst="rect">
            <a:avLst/>
          </a:prstGeom>
          <a:noFill/>
        </p:spPr>
        <p:txBody>
          <a:bodyPr wrap="square" rtlCol="0">
            <a:spAutoFit/>
          </a:bodyPr>
          <a:lstStyle/>
          <a:p>
            <a:pPr algn="ctr"/>
            <a:r>
              <a:rPr lang="en-US" sz="2800" dirty="0"/>
              <a:t>Bonos </a:t>
            </a:r>
          </a:p>
        </p:txBody>
      </p:sp>
      <p:sp>
        <p:nvSpPr>
          <p:cNvPr id="7" name="TextBox 6"/>
          <p:cNvSpPr txBox="1"/>
          <p:nvPr/>
        </p:nvSpPr>
        <p:spPr>
          <a:xfrm>
            <a:off x="1187777" y="5665508"/>
            <a:ext cx="2526384" cy="523220"/>
          </a:xfrm>
          <a:prstGeom prst="rect">
            <a:avLst/>
          </a:prstGeom>
          <a:noFill/>
        </p:spPr>
        <p:txBody>
          <a:bodyPr wrap="square" rtlCol="0">
            <a:spAutoFit/>
          </a:bodyPr>
          <a:lstStyle/>
          <a:p>
            <a:pPr algn="ctr"/>
            <a:r>
              <a:rPr lang="en-US" sz="2800" dirty="0" err="1"/>
              <a:t>Ingreso</a:t>
            </a:r>
            <a:r>
              <a:rPr lang="en-US" sz="2800" dirty="0"/>
              <a:t> </a:t>
            </a:r>
            <a:r>
              <a:rPr lang="en-US" sz="2800" dirty="0" err="1"/>
              <a:t>Fijo</a:t>
            </a:r>
            <a:endParaRPr lang="en-US" sz="2800" dirty="0"/>
          </a:p>
        </p:txBody>
      </p:sp>
      <p:sp>
        <p:nvSpPr>
          <p:cNvPr id="8" name="TextBox 7"/>
          <p:cNvSpPr txBox="1"/>
          <p:nvPr/>
        </p:nvSpPr>
        <p:spPr>
          <a:xfrm>
            <a:off x="5033914" y="5656082"/>
            <a:ext cx="3723587" cy="523220"/>
          </a:xfrm>
          <a:prstGeom prst="rect">
            <a:avLst/>
          </a:prstGeom>
          <a:noFill/>
        </p:spPr>
        <p:txBody>
          <a:bodyPr wrap="square" rtlCol="0">
            <a:spAutoFit/>
          </a:bodyPr>
          <a:lstStyle/>
          <a:p>
            <a:pPr algn="ctr"/>
            <a:r>
              <a:rPr lang="en-US" sz="2800" dirty="0" err="1"/>
              <a:t>Fondo</a:t>
            </a:r>
            <a:endParaRPr lang="en-US" sz="28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56083" y="1343540"/>
            <a:ext cx="1644757" cy="1644757"/>
          </a:xfrm>
          <a:prstGeom prst="rect">
            <a:avLst/>
          </a:prstGeom>
        </p:spPr>
      </p:pic>
      <p:pic>
        <p:nvPicPr>
          <p:cNvPr id="19" name="Picture 18"/>
          <p:cNvPicPr>
            <a:picLocks noChangeAspect="1"/>
          </p:cNvPicPr>
          <p:nvPr/>
        </p:nvPicPr>
        <p:blipFill>
          <a:blip r:embed="rId6"/>
          <a:stretch>
            <a:fillRect/>
          </a:stretch>
        </p:blipFill>
        <p:spPr>
          <a:xfrm>
            <a:off x="0" y="4326903"/>
            <a:ext cx="1693681" cy="1693681"/>
          </a:xfrm>
          <a:prstGeom prst="rect">
            <a:avLst/>
          </a:prstGeom>
        </p:spPr>
      </p:pic>
      <p:pic>
        <p:nvPicPr>
          <p:cNvPr id="20" name="Picture 19"/>
          <p:cNvPicPr>
            <a:picLocks noChangeAspect="1"/>
          </p:cNvPicPr>
          <p:nvPr/>
        </p:nvPicPr>
        <p:blipFill>
          <a:blip r:embed="rId7"/>
          <a:stretch>
            <a:fillRect/>
          </a:stretch>
        </p:blipFill>
        <p:spPr>
          <a:xfrm>
            <a:off x="2726701" y="4279768"/>
            <a:ext cx="1806804" cy="1806804"/>
          </a:xfrm>
          <a:prstGeom prst="rect">
            <a:avLst/>
          </a:prstGeom>
        </p:spPr>
      </p:pic>
      <p:pic>
        <p:nvPicPr>
          <p:cNvPr id="21" name="Picture 20"/>
          <p:cNvPicPr>
            <a:picLocks noChangeAspect="1"/>
          </p:cNvPicPr>
          <p:nvPr/>
        </p:nvPicPr>
        <p:blipFill rotWithShape="1">
          <a:blip r:embed="rId8"/>
          <a:srcRect l="19485" t="21961" r="20784" b="21011"/>
          <a:stretch/>
        </p:blipFill>
        <p:spPr>
          <a:xfrm>
            <a:off x="4374037" y="1195544"/>
            <a:ext cx="1602557" cy="1530079"/>
          </a:xfrm>
          <a:prstGeom prst="rect">
            <a:avLst/>
          </a:prstGeom>
        </p:spPr>
      </p:pic>
      <p:pic>
        <p:nvPicPr>
          <p:cNvPr id="22" name="Picture 21"/>
          <p:cNvPicPr>
            <a:picLocks noChangeAspect="1"/>
          </p:cNvPicPr>
          <p:nvPr/>
        </p:nvPicPr>
        <p:blipFill>
          <a:blip r:embed="rId9"/>
          <a:stretch>
            <a:fillRect/>
          </a:stretch>
        </p:blipFill>
        <p:spPr>
          <a:xfrm>
            <a:off x="6861927" y="716436"/>
            <a:ext cx="2545238" cy="2545238"/>
          </a:xfrm>
          <a:prstGeom prst="rect">
            <a:avLst/>
          </a:prstGeom>
        </p:spPr>
      </p:pic>
      <p:graphicFrame>
        <p:nvGraphicFramePr>
          <p:cNvPr id="25" name="Chart 24"/>
          <p:cNvGraphicFramePr/>
          <p:nvPr>
            <p:extLst>
              <p:ext uri="{D42A27DB-BD31-4B8C-83A1-F6EECF244321}">
                <p14:modId xmlns:p14="http://schemas.microsoft.com/office/powerpoint/2010/main" val="4026121119"/>
              </p:ext>
            </p:extLst>
          </p:nvPr>
        </p:nvGraphicFramePr>
        <p:xfrm>
          <a:off x="6033154" y="3761294"/>
          <a:ext cx="1699967" cy="1793973"/>
        </p:xfrm>
        <a:graphic>
          <a:graphicData uri="http://schemas.openxmlformats.org/drawingml/2006/chart">
            <c:chart xmlns:c="http://schemas.openxmlformats.org/drawingml/2006/chart" xmlns:r="http://schemas.openxmlformats.org/officeDocument/2006/relationships" r:id="rId10"/>
          </a:graphicData>
        </a:graphic>
      </p:graphicFrame>
      <p:pic>
        <p:nvPicPr>
          <p:cNvPr id="26" name="Picture 25"/>
          <p:cNvPicPr>
            <a:picLocks noChangeAspect="1"/>
          </p:cNvPicPr>
          <p:nvPr/>
        </p:nvPicPr>
        <p:blipFill>
          <a:blip r:embed="rId11"/>
          <a:stretch>
            <a:fillRect/>
          </a:stretch>
        </p:blipFill>
        <p:spPr>
          <a:xfrm>
            <a:off x="7127449" y="4364609"/>
            <a:ext cx="1627695" cy="1627695"/>
          </a:xfrm>
          <a:prstGeom prst="rect">
            <a:avLst/>
          </a:prstGeom>
        </p:spPr>
      </p:pic>
      <p:pic>
        <p:nvPicPr>
          <p:cNvPr id="27" name="Picture 26"/>
          <p:cNvPicPr>
            <a:picLocks noChangeAspect="1"/>
          </p:cNvPicPr>
          <p:nvPr/>
        </p:nvPicPr>
        <p:blipFill>
          <a:blip r:embed="rId12"/>
          <a:stretch>
            <a:fillRect/>
          </a:stretch>
        </p:blipFill>
        <p:spPr>
          <a:xfrm>
            <a:off x="7355263" y="3271100"/>
            <a:ext cx="1278903" cy="1278903"/>
          </a:xfrm>
          <a:prstGeom prst="rect">
            <a:avLst/>
          </a:prstGeom>
        </p:spPr>
      </p:pic>
      <p:pic>
        <p:nvPicPr>
          <p:cNvPr id="29" name="Picture 28"/>
          <p:cNvPicPr>
            <a:picLocks noChangeAspect="1"/>
          </p:cNvPicPr>
          <p:nvPr/>
        </p:nvPicPr>
        <p:blipFill>
          <a:blip r:embed="rId13"/>
          <a:stretch>
            <a:fillRect/>
          </a:stretch>
        </p:blipFill>
        <p:spPr>
          <a:xfrm>
            <a:off x="4751109" y="3692950"/>
            <a:ext cx="1620625" cy="1620625"/>
          </a:xfrm>
          <a:prstGeom prst="rect">
            <a:avLst/>
          </a:prstGeom>
        </p:spPr>
      </p:pic>
      <p:pic>
        <p:nvPicPr>
          <p:cNvPr id="32" name="Picture 31"/>
          <p:cNvPicPr>
            <a:picLocks noChangeAspect="1"/>
          </p:cNvPicPr>
          <p:nvPr/>
        </p:nvPicPr>
        <p:blipFill>
          <a:blip r:embed="rId14"/>
          <a:stretch>
            <a:fillRect/>
          </a:stretch>
        </p:blipFill>
        <p:spPr>
          <a:xfrm>
            <a:off x="1593917" y="799707"/>
            <a:ext cx="2575089" cy="2575089"/>
          </a:xfrm>
          <a:prstGeom prst="rect">
            <a:avLst/>
          </a:prstGeom>
        </p:spPr>
      </p:pic>
    </p:spTree>
    <p:extLst>
      <p:ext uri="{BB962C8B-B14F-4D97-AF65-F5344CB8AC3E}">
        <p14:creationId xmlns:p14="http://schemas.microsoft.com/office/powerpoint/2010/main" val="2493481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dirty="0"/>
              <a:t>Estrategias de Inversión para el Retiro</a:t>
            </a:r>
            <a:endParaRPr lang="en-US" sz="4000" dirty="0">
              <a:solidFill>
                <a:schemeClr val="tx2"/>
              </a:solidFill>
            </a:endParaRPr>
          </a:p>
        </p:txBody>
      </p:sp>
      <p:sp>
        <p:nvSpPr>
          <p:cNvPr id="4" name="Slide Number Placeholder 3"/>
          <p:cNvSpPr>
            <a:spLocks noGrp="1"/>
          </p:cNvSpPr>
          <p:nvPr>
            <p:ph type="sldNum" sz="quarter" idx="4"/>
          </p:nvPr>
        </p:nvSpPr>
        <p:spPr/>
        <p:txBody>
          <a:bodyPr/>
          <a:lstStyle/>
          <a:p>
            <a:fld id="{FA141339-F60D-47BC-9C4F-61B9CE851629}" type="slidenum">
              <a:rPr lang="en-US" smtClean="0"/>
              <a:pPr/>
              <a:t>21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57275"/>
            <a:ext cx="2286000" cy="2286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9167"/>
          <a:stretch/>
        </p:blipFill>
        <p:spPr>
          <a:xfrm>
            <a:off x="5219700" y="1190625"/>
            <a:ext cx="1457325" cy="20574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 r="28899"/>
          <a:stretch/>
        </p:blipFill>
        <p:spPr>
          <a:xfrm flipH="1">
            <a:off x="6657973" y="1190625"/>
            <a:ext cx="1476373" cy="2057399"/>
          </a:xfrm>
          <a:prstGeom prst="rect">
            <a:avLst/>
          </a:prstGeom>
        </p:spPr>
      </p:pic>
      <p:sp>
        <p:nvSpPr>
          <p:cNvPr id="9" name="TextBox 8"/>
          <p:cNvSpPr txBox="1"/>
          <p:nvPr/>
        </p:nvSpPr>
        <p:spPr>
          <a:xfrm>
            <a:off x="409576" y="3419475"/>
            <a:ext cx="3990974" cy="400110"/>
          </a:xfrm>
          <a:prstGeom prst="rect">
            <a:avLst/>
          </a:prstGeom>
          <a:noFill/>
        </p:spPr>
        <p:txBody>
          <a:bodyPr wrap="square" rtlCol="0">
            <a:spAutoFit/>
          </a:bodyPr>
          <a:lstStyle/>
          <a:p>
            <a:pPr algn="ctr"/>
            <a:r>
              <a:rPr lang="es-ES" sz="2000" dirty="0">
                <a:solidFill>
                  <a:srgbClr val="6DA141"/>
                </a:solidFill>
              </a:rPr>
              <a:t>El método de “hágalo usted mismo”</a:t>
            </a:r>
            <a:endParaRPr lang="en-US" sz="2000" dirty="0">
              <a:solidFill>
                <a:srgbClr val="6DA141"/>
              </a:solidFill>
            </a:endParaRPr>
          </a:p>
        </p:txBody>
      </p:sp>
      <p:sp>
        <p:nvSpPr>
          <p:cNvPr id="10" name="TextBox 9"/>
          <p:cNvSpPr txBox="1"/>
          <p:nvPr/>
        </p:nvSpPr>
        <p:spPr>
          <a:xfrm>
            <a:off x="4705349" y="3429000"/>
            <a:ext cx="4105275" cy="400110"/>
          </a:xfrm>
          <a:prstGeom prst="rect">
            <a:avLst/>
          </a:prstGeom>
          <a:noFill/>
        </p:spPr>
        <p:txBody>
          <a:bodyPr wrap="square" rtlCol="0">
            <a:spAutoFit/>
          </a:bodyPr>
          <a:lstStyle/>
          <a:p>
            <a:pPr algn="ctr"/>
            <a:r>
              <a:rPr lang="es-ES" sz="2000" dirty="0">
                <a:solidFill>
                  <a:schemeClr val="accent5">
                    <a:lumMod val="75000"/>
                  </a:schemeClr>
                </a:solidFill>
              </a:rPr>
              <a:t>El método de "contratar a alguien"</a:t>
            </a:r>
            <a:endParaRPr lang="en-US" sz="2000" dirty="0">
              <a:solidFill>
                <a:schemeClr val="accent5">
                  <a:lumMod val="75000"/>
                </a:schemeClr>
              </a:solidFill>
            </a:endParaRPr>
          </a:p>
        </p:txBody>
      </p:sp>
      <p:graphicFrame>
        <p:nvGraphicFramePr>
          <p:cNvPr id="13" name="Chart 12"/>
          <p:cNvGraphicFramePr/>
          <p:nvPr>
            <p:extLst>
              <p:ext uri="{D42A27DB-BD31-4B8C-83A1-F6EECF244321}">
                <p14:modId xmlns:p14="http://schemas.microsoft.com/office/powerpoint/2010/main" val="3649719697"/>
              </p:ext>
            </p:extLst>
          </p:nvPr>
        </p:nvGraphicFramePr>
        <p:xfrm>
          <a:off x="4889368" y="3883842"/>
          <a:ext cx="3839851" cy="24981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p:nvPr>
            <p:extLst>
              <p:ext uri="{D42A27DB-BD31-4B8C-83A1-F6EECF244321}">
                <p14:modId xmlns:p14="http://schemas.microsoft.com/office/powerpoint/2010/main" val="1833976914"/>
              </p:ext>
            </p:extLst>
          </p:nvPr>
        </p:nvGraphicFramePr>
        <p:xfrm>
          <a:off x="1014952" y="3827283"/>
          <a:ext cx="3019720" cy="2397288"/>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5875705" y="4610602"/>
            <a:ext cx="1885809" cy="1477328"/>
          </a:xfrm>
          <a:prstGeom prst="rect">
            <a:avLst/>
          </a:prstGeom>
          <a:noFill/>
        </p:spPr>
        <p:txBody>
          <a:bodyPr wrap="square" rtlCol="0">
            <a:spAutoFit/>
          </a:bodyPr>
          <a:lstStyle/>
          <a:p>
            <a:pPr algn="ctr"/>
            <a:r>
              <a:rPr lang="es-ES" dirty="0"/>
              <a:t>Fecha objetivo Fondo de riesgo</a:t>
            </a:r>
            <a:endParaRPr lang="en-US" dirty="0"/>
          </a:p>
          <a:p>
            <a:pPr algn="ctr"/>
            <a:r>
              <a:rPr lang="en-US" dirty="0" err="1"/>
              <a:t>Cartera</a:t>
            </a:r>
            <a:r>
              <a:rPr lang="en-US" dirty="0"/>
              <a:t> de </a:t>
            </a:r>
            <a:r>
              <a:rPr lang="en-US" dirty="0" err="1"/>
              <a:t>modelos</a:t>
            </a:r>
            <a:endParaRPr lang="en-US" dirty="0"/>
          </a:p>
          <a:p>
            <a:pPr algn="ctr"/>
            <a:endParaRPr lang="en-US" dirty="0"/>
          </a:p>
        </p:txBody>
      </p:sp>
      <p:sp>
        <p:nvSpPr>
          <p:cNvPr id="18" name="TextBox 17"/>
          <p:cNvSpPr txBox="1"/>
          <p:nvPr/>
        </p:nvSpPr>
        <p:spPr>
          <a:xfrm>
            <a:off x="1736102" y="4639559"/>
            <a:ext cx="1555423" cy="923330"/>
          </a:xfrm>
          <a:prstGeom prst="rect">
            <a:avLst/>
          </a:prstGeom>
          <a:noFill/>
        </p:spPr>
        <p:txBody>
          <a:bodyPr wrap="square" rtlCol="0">
            <a:spAutoFit/>
          </a:bodyPr>
          <a:lstStyle/>
          <a:p>
            <a:pPr algn="ctr"/>
            <a:r>
              <a:rPr lang="en-US" dirty="0" err="1"/>
              <a:t>Asignación</a:t>
            </a:r>
            <a:r>
              <a:rPr lang="en-US" dirty="0"/>
              <a:t> de </a:t>
            </a:r>
            <a:r>
              <a:rPr lang="en-US" dirty="0" err="1"/>
              <a:t>Activos</a:t>
            </a:r>
            <a:endParaRPr lang="en-US" dirty="0"/>
          </a:p>
          <a:p>
            <a:pPr algn="ctr"/>
            <a:endParaRPr lang="en-US" dirty="0"/>
          </a:p>
        </p:txBody>
      </p:sp>
    </p:spTree>
    <p:extLst>
      <p:ext uri="{BB962C8B-B14F-4D97-AF65-F5344CB8AC3E}">
        <p14:creationId xmlns:p14="http://schemas.microsoft.com/office/powerpoint/2010/main" val="361784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5200461" y="3621386"/>
            <a:ext cx="1913300" cy="1913300"/>
          </a:xfrm>
          <a:prstGeom prst="rect">
            <a:avLst/>
          </a:prstGeom>
        </p:spPr>
      </p:pic>
      <p:sp>
        <p:nvSpPr>
          <p:cNvPr id="2" name="Title 1"/>
          <p:cNvSpPr>
            <a:spLocks noGrp="1"/>
          </p:cNvSpPr>
          <p:nvPr>
            <p:ph type="title"/>
          </p:nvPr>
        </p:nvSpPr>
        <p:spPr/>
        <p:txBody>
          <a:bodyPr/>
          <a:lstStyle/>
          <a:p>
            <a:r>
              <a:rPr lang="en-US" dirty="0">
                <a:solidFill>
                  <a:schemeClr val="tx2"/>
                </a:solidFill>
              </a:rPr>
              <a:t>Horizonte de </a:t>
            </a:r>
            <a:r>
              <a:rPr lang="en-US" dirty="0" err="1">
                <a:solidFill>
                  <a:schemeClr val="tx2"/>
                </a:solidFill>
              </a:rPr>
              <a:t>Tiempo</a:t>
            </a:r>
            <a:endParaRPr lang="en-US" dirty="0"/>
          </a:p>
        </p:txBody>
      </p:sp>
      <p:pic>
        <p:nvPicPr>
          <p:cNvPr id="5" name="Content Placeholder 4"/>
          <p:cNvPicPr>
            <a:picLocks noGrp="1" noChangeAspect="1"/>
          </p:cNvPicPr>
          <p:nvPr>
            <p:ph idx="1"/>
          </p:nvPr>
        </p:nvPicPr>
        <p:blipFill rotWithShape="1">
          <a:blip r:embed="rId3"/>
          <a:srcRect l="19941" t="38415" r="17746" b="26377"/>
          <a:stretch/>
        </p:blipFill>
        <p:spPr>
          <a:xfrm rot="1123487">
            <a:off x="2860891" y="2091352"/>
            <a:ext cx="1810693" cy="1023041"/>
          </a:xfrm>
          <a:prstGeom prst="rect">
            <a:avLst/>
          </a:prstGeom>
        </p:spPr>
      </p:pic>
      <p:sp>
        <p:nvSpPr>
          <p:cNvPr id="4" name="Slide Number Placeholder 3"/>
          <p:cNvSpPr>
            <a:spLocks noGrp="1"/>
          </p:cNvSpPr>
          <p:nvPr>
            <p:ph type="sldNum" sz="quarter" idx="4"/>
          </p:nvPr>
        </p:nvSpPr>
        <p:spPr/>
        <p:txBody>
          <a:bodyPr/>
          <a:lstStyle/>
          <a:p>
            <a:fld id="{FA141339-F60D-47BC-9C4F-61B9CE851629}" type="slidenum">
              <a:rPr lang="en-US" smtClean="0"/>
              <a:pPr/>
              <a:t>22</a:t>
            </a:fld>
            <a:endParaRPr lang="en-US" dirty="0"/>
          </a:p>
        </p:txBody>
      </p:sp>
      <p:pic>
        <p:nvPicPr>
          <p:cNvPr id="7" name="Content Placeholder 4"/>
          <p:cNvPicPr>
            <a:picLocks noChangeAspect="1"/>
          </p:cNvPicPr>
          <p:nvPr/>
        </p:nvPicPr>
        <p:blipFill rotWithShape="1">
          <a:blip r:embed="rId3"/>
          <a:srcRect l="19941" t="38415" r="17746" b="26377"/>
          <a:stretch/>
        </p:blipFill>
        <p:spPr>
          <a:xfrm>
            <a:off x="469270" y="1637167"/>
            <a:ext cx="1810693" cy="1023041"/>
          </a:xfrm>
          <a:prstGeom prst="rect">
            <a:avLst/>
          </a:prstGeom>
          <a:noFill/>
        </p:spPr>
      </p:pic>
      <p:pic>
        <p:nvPicPr>
          <p:cNvPr id="8" name="Content Placeholder 4"/>
          <p:cNvPicPr>
            <a:picLocks noChangeAspect="1"/>
          </p:cNvPicPr>
          <p:nvPr/>
        </p:nvPicPr>
        <p:blipFill rotWithShape="1">
          <a:blip r:embed="rId3"/>
          <a:srcRect l="19941" t="38415" r="17746" b="26377"/>
          <a:stretch/>
        </p:blipFill>
        <p:spPr>
          <a:xfrm rot="1254889">
            <a:off x="5097095" y="3105337"/>
            <a:ext cx="1810693" cy="1023041"/>
          </a:xfrm>
          <a:prstGeom prst="rect">
            <a:avLst/>
          </a:prstGeom>
          <a:noFill/>
        </p:spPr>
      </p:pic>
      <p:pic>
        <p:nvPicPr>
          <p:cNvPr id="9" name="Content Placeholder 4"/>
          <p:cNvPicPr>
            <a:picLocks noChangeAspect="1"/>
          </p:cNvPicPr>
          <p:nvPr/>
        </p:nvPicPr>
        <p:blipFill rotWithShape="1">
          <a:blip r:embed="rId3"/>
          <a:srcRect l="19941" t="38415" r="17746" b="26377"/>
          <a:stretch/>
        </p:blipFill>
        <p:spPr>
          <a:xfrm>
            <a:off x="7224665" y="4246074"/>
            <a:ext cx="1810693" cy="1023041"/>
          </a:xfrm>
          <a:prstGeom prst="rect">
            <a:avLst/>
          </a:prstGeom>
          <a:noFill/>
        </p:spPr>
      </p:pic>
      <p:pic>
        <p:nvPicPr>
          <p:cNvPr id="11" name="Picture 10"/>
          <p:cNvPicPr>
            <a:picLocks noChangeAspect="1"/>
          </p:cNvPicPr>
          <p:nvPr/>
        </p:nvPicPr>
        <p:blipFill>
          <a:blip r:embed="rId4"/>
          <a:stretch>
            <a:fillRect/>
          </a:stretch>
        </p:blipFill>
        <p:spPr>
          <a:xfrm flipH="1">
            <a:off x="8521572" y="4852658"/>
            <a:ext cx="269342" cy="269342"/>
          </a:xfrm>
          <a:prstGeom prst="rect">
            <a:avLst/>
          </a:prstGeom>
        </p:spPr>
      </p:pic>
      <p:pic>
        <p:nvPicPr>
          <p:cNvPr id="12" name="Picture 11"/>
          <p:cNvPicPr>
            <a:picLocks noChangeAspect="1"/>
          </p:cNvPicPr>
          <p:nvPr/>
        </p:nvPicPr>
        <p:blipFill>
          <a:blip r:embed="rId4"/>
          <a:stretch>
            <a:fillRect/>
          </a:stretch>
        </p:blipFill>
        <p:spPr>
          <a:xfrm>
            <a:off x="7596610" y="4833042"/>
            <a:ext cx="269342" cy="269342"/>
          </a:xfrm>
          <a:prstGeom prst="rect">
            <a:avLst/>
          </a:prstGeom>
        </p:spPr>
      </p:pic>
      <p:sp>
        <p:nvSpPr>
          <p:cNvPr id="13" name="TextBox 12"/>
          <p:cNvSpPr txBox="1"/>
          <p:nvPr/>
        </p:nvSpPr>
        <p:spPr>
          <a:xfrm>
            <a:off x="109644" y="5264228"/>
            <a:ext cx="8871393" cy="1061829"/>
          </a:xfrm>
          <a:prstGeom prst="rect">
            <a:avLst/>
          </a:prstGeom>
          <a:noFill/>
        </p:spPr>
        <p:txBody>
          <a:bodyPr wrap="square" rtlCol="0">
            <a:spAutoFit/>
          </a:bodyPr>
          <a:lstStyle/>
          <a:p>
            <a:r>
              <a:rPr lang="es-ES" sz="1050" b="0" dirty="0"/>
              <a:t>Solo con fines ilustrativos.</a:t>
            </a:r>
          </a:p>
          <a:p>
            <a:endParaRPr lang="es-ES" sz="1050" b="0" dirty="0"/>
          </a:p>
          <a:p>
            <a:r>
              <a:rPr lang="es-ES" sz="1050" b="0" dirty="0"/>
              <a:t>Este proceso de asignación basado en el riesgo sugerido no pretende representar un asesoramiento de inversión que sea apropiado para todos los inversores. La asignación de cada inversor debe basarse en sus objetivos personales, horizonte de tiempo, recursos financieros, tolerancia al riesgo y otros factores pertinentes. Debido a que la situación de cada persona es diferente, debe consultar a un asesor financiero para que lo ayude con la asignación óptima adecuada para usted.</a:t>
            </a:r>
            <a:endParaRPr lang="en-US" sz="1050" b="0" dirty="0"/>
          </a:p>
        </p:txBody>
      </p:sp>
      <p:pic>
        <p:nvPicPr>
          <p:cNvPr id="15" name="Picture 14"/>
          <p:cNvPicPr>
            <a:picLocks noChangeAspect="1"/>
          </p:cNvPicPr>
          <p:nvPr/>
        </p:nvPicPr>
        <p:blipFill>
          <a:blip r:embed="rId5"/>
          <a:stretch>
            <a:fillRect/>
          </a:stretch>
        </p:blipFill>
        <p:spPr>
          <a:xfrm>
            <a:off x="1224480" y="1611516"/>
            <a:ext cx="1705069" cy="1705069"/>
          </a:xfrm>
          <a:prstGeom prst="rect">
            <a:avLst/>
          </a:prstGeom>
        </p:spPr>
      </p:pic>
      <p:pic>
        <p:nvPicPr>
          <p:cNvPr id="17" name="Picture 16"/>
          <p:cNvPicPr>
            <a:picLocks noChangeAspect="1"/>
          </p:cNvPicPr>
          <p:nvPr/>
        </p:nvPicPr>
        <p:blipFill>
          <a:blip r:embed="rId5"/>
          <a:stretch>
            <a:fillRect/>
          </a:stretch>
        </p:blipFill>
        <p:spPr>
          <a:xfrm>
            <a:off x="-189367" y="1646221"/>
            <a:ext cx="1705069" cy="1705069"/>
          </a:xfrm>
          <a:prstGeom prst="rect">
            <a:avLst/>
          </a:prstGeom>
        </p:spPr>
      </p:pic>
      <p:sp>
        <p:nvSpPr>
          <p:cNvPr id="22" name="Rectangle 21"/>
          <p:cNvSpPr/>
          <p:nvPr/>
        </p:nvSpPr>
        <p:spPr>
          <a:xfrm>
            <a:off x="0" y="5106154"/>
            <a:ext cx="9144000" cy="45719"/>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a:stretch>
            <a:fillRect/>
          </a:stretch>
        </p:blipFill>
        <p:spPr>
          <a:xfrm>
            <a:off x="3159659" y="2677561"/>
            <a:ext cx="1342177" cy="1342177"/>
          </a:xfrm>
          <a:prstGeom prst="rect">
            <a:avLst/>
          </a:prstGeom>
        </p:spPr>
      </p:pic>
      <p:sp>
        <p:nvSpPr>
          <p:cNvPr id="24" name="TextBox 23"/>
          <p:cNvSpPr txBox="1"/>
          <p:nvPr/>
        </p:nvSpPr>
        <p:spPr>
          <a:xfrm>
            <a:off x="390702" y="1068310"/>
            <a:ext cx="1960801" cy="646331"/>
          </a:xfrm>
          <a:prstGeom prst="rect">
            <a:avLst/>
          </a:prstGeom>
          <a:noFill/>
        </p:spPr>
        <p:txBody>
          <a:bodyPr wrap="square" rtlCol="0">
            <a:spAutoFit/>
          </a:bodyPr>
          <a:lstStyle/>
          <a:p>
            <a:pPr algn="ctr"/>
            <a:r>
              <a:rPr lang="en-US" dirty="0" err="1">
                <a:solidFill>
                  <a:schemeClr val="accent1">
                    <a:lumMod val="50000"/>
                  </a:schemeClr>
                </a:solidFill>
              </a:rPr>
              <a:t>Inicio</a:t>
            </a:r>
            <a:r>
              <a:rPr lang="en-US" dirty="0">
                <a:solidFill>
                  <a:schemeClr val="accent1">
                    <a:lumMod val="50000"/>
                  </a:schemeClr>
                </a:solidFill>
              </a:rPr>
              <a:t> de la Carrera</a:t>
            </a:r>
          </a:p>
          <a:p>
            <a:pPr algn="ctr"/>
            <a:r>
              <a:rPr lang="en-US" dirty="0">
                <a:solidFill>
                  <a:schemeClr val="accent1">
                    <a:lumMod val="50000"/>
                  </a:schemeClr>
                </a:solidFill>
              </a:rPr>
              <a:t>(30,000 Pies)</a:t>
            </a:r>
          </a:p>
        </p:txBody>
      </p:sp>
      <p:sp>
        <p:nvSpPr>
          <p:cNvPr id="25" name="TextBox 24"/>
          <p:cNvSpPr txBox="1"/>
          <p:nvPr/>
        </p:nvSpPr>
        <p:spPr>
          <a:xfrm>
            <a:off x="3257741" y="1483260"/>
            <a:ext cx="1847659" cy="646331"/>
          </a:xfrm>
          <a:prstGeom prst="rect">
            <a:avLst/>
          </a:prstGeom>
          <a:noFill/>
        </p:spPr>
        <p:txBody>
          <a:bodyPr wrap="square" rtlCol="0">
            <a:spAutoFit/>
          </a:bodyPr>
          <a:lstStyle/>
          <a:p>
            <a:pPr algn="ctr"/>
            <a:r>
              <a:rPr lang="en-US" dirty="0" err="1">
                <a:solidFill>
                  <a:schemeClr val="accent5">
                    <a:lumMod val="75000"/>
                  </a:schemeClr>
                </a:solidFill>
              </a:rPr>
              <a:t>Mitad</a:t>
            </a:r>
            <a:r>
              <a:rPr lang="en-US" dirty="0">
                <a:solidFill>
                  <a:schemeClr val="accent5">
                    <a:lumMod val="75000"/>
                  </a:schemeClr>
                </a:solidFill>
              </a:rPr>
              <a:t> de Carrera</a:t>
            </a:r>
          </a:p>
          <a:p>
            <a:pPr algn="ctr"/>
            <a:r>
              <a:rPr lang="en-US" dirty="0">
                <a:solidFill>
                  <a:schemeClr val="accent5">
                    <a:lumMod val="75000"/>
                  </a:schemeClr>
                </a:solidFill>
              </a:rPr>
              <a:t>(20,000 Pies)</a:t>
            </a:r>
          </a:p>
        </p:txBody>
      </p:sp>
      <p:sp>
        <p:nvSpPr>
          <p:cNvPr id="26" name="TextBox 25"/>
          <p:cNvSpPr txBox="1"/>
          <p:nvPr/>
        </p:nvSpPr>
        <p:spPr>
          <a:xfrm>
            <a:off x="5456225" y="2387098"/>
            <a:ext cx="1593409" cy="646331"/>
          </a:xfrm>
          <a:prstGeom prst="rect">
            <a:avLst/>
          </a:prstGeom>
          <a:noFill/>
        </p:spPr>
        <p:txBody>
          <a:bodyPr wrap="square" rtlCol="0">
            <a:spAutoFit/>
          </a:bodyPr>
          <a:lstStyle/>
          <a:p>
            <a:pPr algn="ctr"/>
            <a:r>
              <a:rPr lang="en-US" dirty="0">
                <a:solidFill>
                  <a:schemeClr val="bg2"/>
                </a:solidFill>
              </a:rPr>
              <a:t>Carrera </a:t>
            </a:r>
            <a:r>
              <a:rPr lang="en-US" dirty="0" err="1">
                <a:solidFill>
                  <a:schemeClr val="bg2"/>
                </a:solidFill>
              </a:rPr>
              <a:t>Tardía</a:t>
            </a:r>
            <a:endParaRPr lang="en-US" dirty="0">
              <a:solidFill>
                <a:schemeClr val="bg2"/>
              </a:solidFill>
            </a:endParaRPr>
          </a:p>
          <a:p>
            <a:pPr algn="ctr"/>
            <a:r>
              <a:rPr lang="en-US" dirty="0">
                <a:solidFill>
                  <a:schemeClr val="bg2"/>
                </a:solidFill>
              </a:rPr>
              <a:t>(10,000 Pies)</a:t>
            </a:r>
          </a:p>
        </p:txBody>
      </p:sp>
      <p:sp>
        <p:nvSpPr>
          <p:cNvPr id="27" name="TextBox 26"/>
          <p:cNvSpPr txBox="1"/>
          <p:nvPr/>
        </p:nvSpPr>
        <p:spPr>
          <a:xfrm>
            <a:off x="7401209" y="3562540"/>
            <a:ext cx="1593409" cy="646331"/>
          </a:xfrm>
          <a:prstGeom prst="rect">
            <a:avLst/>
          </a:prstGeom>
          <a:noFill/>
        </p:spPr>
        <p:txBody>
          <a:bodyPr wrap="square" rtlCol="0">
            <a:spAutoFit/>
          </a:bodyPr>
          <a:lstStyle/>
          <a:p>
            <a:pPr algn="ctr"/>
            <a:r>
              <a:rPr lang="en-US" dirty="0" err="1">
                <a:solidFill>
                  <a:schemeClr val="accent3">
                    <a:lumMod val="50000"/>
                  </a:schemeClr>
                </a:solidFill>
              </a:rPr>
              <a:t>Retiro</a:t>
            </a:r>
            <a:r>
              <a:rPr lang="en-US" dirty="0">
                <a:solidFill>
                  <a:schemeClr val="accent3">
                    <a:lumMod val="50000"/>
                  </a:schemeClr>
                </a:solidFill>
              </a:rPr>
              <a:t> </a:t>
            </a:r>
          </a:p>
          <a:p>
            <a:pPr algn="ctr"/>
            <a:r>
              <a:rPr lang="en-US" dirty="0">
                <a:solidFill>
                  <a:schemeClr val="accent3">
                    <a:lumMod val="50000"/>
                  </a:schemeClr>
                </a:solidFill>
              </a:rPr>
              <a:t>(0 Pies)</a:t>
            </a:r>
          </a:p>
        </p:txBody>
      </p:sp>
    </p:spTree>
    <p:extLst>
      <p:ext uri="{BB962C8B-B14F-4D97-AF65-F5344CB8AC3E}">
        <p14:creationId xmlns:p14="http://schemas.microsoft.com/office/powerpoint/2010/main" val="42254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Tolerancia</a:t>
            </a:r>
            <a:r>
              <a:rPr lang="en-US" dirty="0"/>
              <a:t> al </a:t>
            </a:r>
            <a:r>
              <a:rPr lang="en-US" dirty="0" err="1"/>
              <a:t>Riesgo</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23</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236069411"/>
              </p:ext>
            </p:extLst>
          </p:nvPr>
        </p:nvGraphicFramePr>
        <p:xfrm>
          <a:off x="339115" y="1031105"/>
          <a:ext cx="8732880" cy="49735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880463" y="1047069"/>
            <a:ext cx="1924050" cy="338554"/>
          </a:xfrm>
          <a:prstGeom prst="rect">
            <a:avLst/>
          </a:prstGeom>
          <a:noFill/>
        </p:spPr>
        <p:txBody>
          <a:bodyPr wrap="square" rtlCol="0">
            <a:spAutoFit/>
          </a:bodyPr>
          <a:lstStyle/>
          <a:p>
            <a:pPr algn="ctr"/>
            <a:r>
              <a:rPr lang="en-US" sz="1600" dirty="0" err="1"/>
              <a:t>Agresivo</a:t>
            </a:r>
            <a:r>
              <a:rPr lang="en-US" sz="1600" dirty="0"/>
              <a:t> </a:t>
            </a:r>
          </a:p>
        </p:txBody>
      </p:sp>
      <p:sp>
        <p:nvSpPr>
          <p:cNvPr id="15" name="TextBox 14"/>
          <p:cNvSpPr txBox="1"/>
          <p:nvPr/>
        </p:nvSpPr>
        <p:spPr>
          <a:xfrm>
            <a:off x="3175284" y="1875128"/>
            <a:ext cx="3495675" cy="338554"/>
          </a:xfrm>
          <a:prstGeom prst="rect">
            <a:avLst/>
          </a:prstGeom>
          <a:noFill/>
        </p:spPr>
        <p:txBody>
          <a:bodyPr wrap="square" rtlCol="0">
            <a:spAutoFit/>
          </a:bodyPr>
          <a:lstStyle/>
          <a:p>
            <a:pPr algn="ctr"/>
            <a:r>
              <a:rPr lang="en-US" sz="1600" dirty="0" err="1"/>
              <a:t>Moderadamente</a:t>
            </a:r>
            <a:r>
              <a:rPr lang="en-US" sz="1600" dirty="0"/>
              <a:t> </a:t>
            </a:r>
            <a:r>
              <a:rPr lang="en-US" sz="1600" dirty="0" err="1"/>
              <a:t>Agresivo</a:t>
            </a:r>
            <a:endParaRPr lang="en-US" sz="1600" dirty="0"/>
          </a:p>
        </p:txBody>
      </p:sp>
      <p:sp>
        <p:nvSpPr>
          <p:cNvPr id="16" name="TextBox 15"/>
          <p:cNvSpPr txBox="1"/>
          <p:nvPr/>
        </p:nvSpPr>
        <p:spPr>
          <a:xfrm>
            <a:off x="3916112" y="2710262"/>
            <a:ext cx="1924050" cy="338554"/>
          </a:xfrm>
          <a:prstGeom prst="rect">
            <a:avLst/>
          </a:prstGeom>
          <a:noFill/>
        </p:spPr>
        <p:txBody>
          <a:bodyPr wrap="square" rtlCol="0">
            <a:spAutoFit/>
          </a:bodyPr>
          <a:lstStyle/>
          <a:p>
            <a:pPr algn="ctr"/>
            <a:r>
              <a:rPr lang="en-US" sz="1600" dirty="0" err="1"/>
              <a:t>Moderado</a:t>
            </a:r>
            <a:endParaRPr lang="en-US" sz="1600" dirty="0"/>
          </a:p>
        </p:txBody>
      </p:sp>
      <p:sp>
        <p:nvSpPr>
          <p:cNvPr id="17" name="TextBox 16"/>
          <p:cNvSpPr txBox="1"/>
          <p:nvPr/>
        </p:nvSpPr>
        <p:spPr>
          <a:xfrm>
            <a:off x="3305569" y="3519666"/>
            <a:ext cx="3181350" cy="338554"/>
          </a:xfrm>
          <a:prstGeom prst="rect">
            <a:avLst/>
          </a:prstGeom>
          <a:noFill/>
        </p:spPr>
        <p:txBody>
          <a:bodyPr wrap="square" rtlCol="0">
            <a:spAutoFit/>
          </a:bodyPr>
          <a:lstStyle/>
          <a:p>
            <a:pPr algn="ctr"/>
            <a:r>
              <a:rPr lang="en-US" sz="1600" dirty="0" err="1"/>
              <a:t>Moderadamente</a:t>
            </a:r>
            <a:r>
              <a:rPr lang="en-US" sz="1600" dirty="0"/>
              <a:t> </a:t>
            </a:r>
            <a:r>
              <a:rPr lang="en-US" sz="1600" dirty="0" err="1"/>
              <a:t>Conservador</a:t>
            </a:r>
            <a:endParaRPr lang="en-US" sz="1600" dirty="0"/>
          </a:p>
        </p:txBody>
      </p:sp>
      <p:sp>
        <p:nvSpPr>
          <p:cNvPr id="18" name="TextBox 17"/>
          <p:cNvSpPr txBox="1"/>
          <p:nvPr/>
        </p:nvSpPr>
        <p:spPr>
          <a:xfrm>
            <a:off x="4003818" y="4366531"/>
            <a:ext cx="1924050" cy="338554"/>
          </a:xfrm>
          <a:prstGeom prst="rect">
            <a:avLst/>
          </a:prstGeom>
          <a:noFill/>
        </p:spPr>
        <p:txBody>
          <a:bodyPr wrap="square" rtlCol="0">
            <a:spAutoFit/>
          </a:bodyPr>
          <a:lstStyle/>
          <a:p>
            <a:pPr algn="ctr"/>
            <a:r>
              <a:rPr lang="en-US" sz="1600" dirty="0" err="1"/>
              <a:t>Conservador</a:t>
            </a:r>
            <a:endParaRPr lang="en-US" sz="1600" dirty="0"/>
          </a:p>
        </p:txBody>
      </p:sp>
      <p:sp>
        <p:nvSpPr>
          <p:cNvPr id="5" name="TextBox 4"/>
          <p:cNvSpPr txBox="1"/>
          <p:nvPr/>
        </p:nvSpPr>
        <p:spPr>
          <a:xfrm>
            <a:off x="1173253" y="5980867"/>
            <a:ext cx="6797492" cy="430887"/>
          </a:xfrm>
          <a:prstGeom prst="rect">
            <a:avLst/>
          </a:prstGeom>
          <a:noFill/>
        </p:spPr>
        <p:txBody>
          <a:bodyPr wrap="square" rtlCol="0">
            <a:spAutoFit/>
          </a:bodyPr>
          <a:lstStyle/>
          <a:p>
            <a:pPr algn="ctr"/>
            <a:r>
              <a:rPr lang="es-ES" sz="1100" b="0" dirty="0"/>
              <a:t>Muestra de rendimientos de cartera están ubicados en u.bpas.com '¿Qué tipo de inversor eres? (Tolerancia al riesgo). Los rendimientos de muestra son solo para fines ilustrativos y no sirven como asesoramiento de inversión.</a:t>
            </a:r>
            <a:endParaRPr lang="en-US" sz="1100" b="0" dirty="0"/>
          </a:p>
        </p:txBody>
      </p:sp>
      <p:grpSp>
        <p:nvGrpSpPr>
          <p:cNvPr id="11" name="Group 10">
            <a:extLst>
              <a:ext uri="{FF2B5EF4-FFF2-40B4-BE49-F238E27FC236}">
                <a16:creationId xmlns:a16="http://schemas.microsoft.com/office/drawing/2014/main" id="{E3F3AD72-5BD0-47CA-BB3A-A11871F5DBCB}"/>
              </a:ext>
            </a:extLst>
          </p:cNvPr>
          <p:cNvGrpSpPr/>
          <p:nvPr/>
        </p:nvGrpSpPr>
        <p:grpSpPr>
          <a:xfrm>
            <a:off x="5953905" y="158784"/>
            <a:ext cx="2850979" cy="1015663"/>
            <a:chOff x="6396575" y="5109445"/>
            <a:chExt cx="2850979" cy="1015663"/>
          </a:xfrm>
        </p:grpSpPr>
        <p:sp>
          <p:nvSpPr>
            <p:cNvPr id="13" name="TextBox 12">
              <a:extLst>
                <a:ext uri="{FF2B5EF4-FFF2-40B4-BE49-F238E27FC236}">
                  <a16:creationId xmlns:a16="http://schemas.microsoft.com/office/drawing/2014/main" id="{89C95954-D814-426F-B0D7-7795096E8759}"/>
                </a:ext>
              </a:extLst>
            </p:cNvPr>
            <p:cNvSpPr txBox="1"/>
            <p:nvPr/>
          </p:nvSpPr>
          <p:spPr>
            <a:xfrm>
              <a:off x="6412914" y="5109445"/>
              <a:ext cx="2834640" cy="1015663"/>
            </a:xfrm>
            <a:prstGeom prst="rect">
              <a:avLst/>
            </a:prstGeom>
            <a:solidFill>
              <a:srgbClr val="202C68"/>
            </a:solidFill>
            <a:ln w="6350">
              <a:noFill/>
            </a:ln>
          </p:spPr>
          <p:txBody>
            <a:bodyPr wrap="square" lIns="640080" tIns="91440" rIns="0" bIns="91440" rtlCol="0" anchor="ctr" anchorCtr="0">
              <a:spAutoFit/>
            </a:bodyPr>
            <a:lstStyle/>
            <a:p>
              <a:r>
                <a:rPr lang="es-ES" dirty="0">
                  <a:solidFill>
                    <a:schemeClr val="bg1"/>
                  </a:solidFill>
                </a:rPr>
                <a:t>Tome el cuestionario de tolerancia al riesgo en u.bpas.com</a:t>
              </a:r>
              <a:endParaRPr lang="en-US" dirty="0">
                <a:solidFill>
                  <a:schemeClr val="bg1"/>
                </a:solidFill>
              </a:endParaRPr>
            </a:p>
          </p:txBody>
        </p:sp>
        <p:pic>
          <p:nvPicPr>
            <p:cNvPr id="19" name="Graphic 6" descr="Clipboard Mixed outline">
              <a:extLst>
                <a:ext uri="{FF2B5EF4-FFF2-40B4-BE49-F238E27FC236}">
                  <a16:creationId xmlns:a16="http://schemas.microsoft.com/office/drawing/2014/main" id="{DA9CFD8E-36BB-4260-A341-87809F07635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396575" y="5298955"/>
              <a:ext cx="631898" cy="631898"/>
            </a:xfrm>
            <a:prstGeom prst="rect">
              <a:avLst/>
            </a:prstGeom>
          </p:spPr>
        </p:pic>
      </p:grpSp>
    </p:spTree>
    <p:extLst>
      <p:ext uri="{BB962C8B-B14F-4D97-AF65-F5344CB8AC3E}">
        <p14:creationId xmlns:p14="http://schemas.microsoft.com/office/powerpoint/2010/main" val="1709958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385079566"/>
              </p:ext>
            </p:extLst>
          </p:nvPr>
        </p:nvGraphicFramePr>
        <p:xfrm>
          <a:off x="-495302" y="1507097"/>
          <a:ext cx="991985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err="1"/>
              <a:t>Categorías</a:t>
            </a:r>
            <a:r>
              <a:rPr lang="en-US" dirty="0"/>
              <a:t> de </a:t>
            </a:r>
            <a:r>
              <a:rPr lang="en-US" dirty="0" err="1"/>
              <a:t>Inversión</a:t>
            </a:r>
            <a:endParaRPr lang="en-US" dirty="0"/>
          </a:p>
        </p:txBody>
      </p:sp>
      <p:sp>
        <p:nvSpPr>
          <p:cNvPr id="5" name="TextBox 4"/>
          <p:cNvSpPr txBox="1"/>
          <p:nvPr/>
        </p:nvSpPr>
        <p:spPr>
          <a:xfrm>
            <a:off x="3664464" y="4757430"/>
            <a:ext cx="1139742" cy="461665"/>
          </a:xfrm>
          <a:prstGeom prst="rect">
            <a:avLst/>
          </a:prstGeom>
          <a:noFill/>
        </p:spPr>
        <p:txBody>
          <a:bodyPr wrap="square" rtlCol="0">
            <a:spAutoFit/>
          </a:bodyPr>
          <a:lstStyle/>
          <a:p>
            <a:r>
              <a:rPr lang="en-US" sz="2400" dirty="0" err="1">
                <a:solidFill>
                  <a:srgbClr val="232D68"/>
                </a:solidFill>
              </a:rPr>
              <a:t>Riesgo</a:t>
            </a:r>
            <a:r>
              <a:rPr lang="en-US" sz="1600" dirty="0">
                <a:solidFill>
                  <a:srgbClr val="232D68"/>
                </a:solidFill>
              </a:rPr>
              <a:t> </a:t>
            </a:r>
          </a:p>
        </p:txBody>
      </p:sp>
      <p:sp>
        <p:nvSpPr>
          <p:cNvPr id="6" name="Left Arrow 5"/>
          <p:cNvSpPr/>
          <p:nvPr/>
        </p:nvSpPr>
        <p:spPr>
          <a:xfrm>
            <a:off x="1976582" y="4710296"/>
            <a:ext cx="1634836" cy="578898"/>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Bajo</a:t>
            </a:r>
          </a:p>
        </p:txBody>
      </p:sp>
      <p:sp>
        <p:nvSpPr>
          <p:cNvPr id="7" name="Left Arrow 6"/>
          <p:cNvSpPr/>
          <p:nvPr/>
        </p:nvSpPr>
        <p:spPr>
          <a:xfrm flipH="1">
            <a:off x="4664362" y="4710296"/>
            <a:ext cx="1519382" cy="578898"/>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Alto</a:t>
            </a:r>
          </a:p>
        </p:txBody>
      </p:sp>
      <p:sp>
        <p:nvSpPr>
          <p:cNvPr id="8" name="TextBox 7"/>
          <p:cNvSpPr txBox="1"/>
          <p:nvPr/>
        </p:nvSpPr>
        <p:spPr>
          <a:xfrm>
            <a:off x="7989457" y="2887057"/>
            <a:ext cx="1209963" cy="707886"/>
          </a:xfrm>
          <a:prstGeom prst="rect">
            <a:avLst/>
          </a:prstGeom>
          <a:noFill/>
        </p:spPr>
        <p:txBody>
          <a:bodyPr wrap="square" rtlCol="0">
            <a:spAutoFit/>
          </a:bodyPr>
          <a:lstStyle/>
          <a:p>
            <a:pPr algn="ctr"/>
            <a:r>
              <a:rPr lang="en-US" sz="2000" dirty="0" err="1">
                <a:solidFill>
                  <a:srgbClr val="232D68"/>
                </a:solidFill>
              </a:rPr>
              <a:t>Retorno</a:t>
            </a:r>
            <a:endParaRPr lang="en-US" sz="2000" dirty="0">
              <a:solidFill>
                <a:srgbClr val="232D68"/>
              </a:solidFill>
            </a:endParaRPr>
          </a:p>
          <a:p>
            <a:pPr algn="ctr"/>
            <a:r>
              <a:rPr lang="en-US" sz="2000" dirty="0" err="1">
                <a:solidFill>
                  <a:srgbClr val="232D68"/>
                </a:solidFill>
              </a:rPr>
              <a:t>Esperado</a:t>
            </a:r>
            <a:r>
              <a:rPr lang="en-US" sz="1400" dirty="0">
                <a:solidFill>
                  <a:srgbClr val="232D68"/>
                </a:solidFill>
              </a:rPr>
              <a:t> </a:t>
            </a:r>
          </a:p>
        </p:txBody>
      </p:sp>
      <p:sp>
        <p:nvSpPr>
          <p:cNvPr id="9" name="Up Arrow 8"/>
          <p:cNvSpPr/>
          <p:nvPr/>
        </p:nvSpPr>
        <p:spPr>
          <a:xfrm>
            <a:off x="8372953" y="1596491"/>
            <a:ext cx="568036" cy="1255200"/>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a:t>
            </a:r>
          </a:p>
          <a:p>
            <a:pPr algn="ctr"/>
            <a:r>
              <a:rPr lang="en-US" sz="1200" dirty="0"/>
              <a:t>L</a:t>
            </a:r>
          </a:p>
          <a:p>
            <a:pPr algn="ctr"/>
            <a:r>
              <a:rPr lang="en-US" sz="1200" dirty="0"/>
              <a:t>T</a:t>
            </a:r>
          </a:p>
          <a:p>
            <a:pPr algn="ctr"/>
            <a:r>
              <a:rPr lang="en-US" sz="1200" dirty="0"/>
              <a:t>O</a:t>
            </a:r>
          </a:p>
        </p:txBody>
      </p:sp>
      <p:sp>
        <p:nvSpPr>
          <p:cNvPr id="10" name="Down Arrow 9"/>
          <p:cNvSpPr/>
          <p:nvPr/>
        </p:nvSpPr>
        <p:spPr>
          <a:xfrm>
            <a:off x="8393804" y="3627096"/>
            <a:ext cx="526334" cy="1300019"/>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t>B</a:t>
            </a:r>
          </a:p>
          <a:p>
            <a:pPr algn="r"/>
            <a:r>
              <a:rPr lang="en-US" sz="1400" dirty="0"/>
              <a:t>A</a:t>
            </a:r>
          </a:p>
          <a:p>
            <a:pPr algn="r"/>
            <a:r>
              <a:rPr lang="en-US" sz="1400" dirty="0"/>
              <a:t>J</a:t>
            </a:r>
          </a:p>
          <a:p>
            <a:pPr algn="r"/>
            <a:r>
              <a:rPr lang="en-US" sz="1400" dirty="0"/>
              <a:t>O</a:t>
            </a:r>
          </a:p>
        </p:txBody>
      </p:sp>
      <p:sp>
        <p:nvSpPr>
          <p:cNvPr id="11" name="TextBox 10"/>
          <p:cNvSpPr txBox="1"/>
          <p:nvPr/>
        </p:nvSpPr>
        <p:spPr>
          <a:xfrm>
            <a:off x="154713" y="2050557"/>
            <a:ext cx="905164" cy="646331"/>
          </a:xfrm>
          <a:prstGeom prst="rect">
            <a:avLst/>
          </a:prstGeom>
          <a:noFill/>
        </p:spPr>
        <p:txBody>
          <a:bodyPr wrap="square" rtlCol="0">
            <a:spAutoFit/>
          </a:bodyPr>
          <a:lstStyle/>
          <a:p>
            <a:pPr algn="ctr"/>
            <a:r>
              <a:rPr lang="en-US" dirty="0"/>
              <a:t>Money</a:t>
            </a:r>
          </a:p>
          <a:p>
            <a:pPr algn="ctr"/>
            <a:r>
              <a:rPr lang="en-US" dirty="0"/>
              <a:t>Market</a:t>
            </a:r>
          </a:p>
        </p:txBody>
      </p:sp>
      <p:sp>
        <p:nvSpPr>
          <p:cNvPr id="12" name="TextBox 11"/>
          <p:cNvSpPr txBox="1"/>
          <p:nvPr/>
        </p:nvSpPr>
        <p:spPr>
          <a:xfrm>
            <a:off x="2169390" y="5918129"/>
            <a:ext cx="4805218" cy="430887"/>
          </a:xfrm>
          <a:prstGeom prst="rect">
            <a:avLst/>
          </a:prstGeom>
          <a:noFill/>
        </p:spPr>
        <p:txBody>
          <a:bodyPr wrap="square" rtlCol="0">
            <a:spAutoFit/>
          </a:bodyPr>
          <a:lstStyle/>
          <a:p>
            <a:pPr algn="ctr"/>
            <a:r>
              <a:rPr lang="es-ES" sz="1100" b="0" dirty="0">
                <a:solidFill>
                  <a:schemeClr val="tx2"/>
                </a:solidFill>
                <a:latin typeface="+mj-lt"/>
                <a:cs typeface="Arial" charset="0"/>
              </a:rPr>
              <a:t>Con fines ilustrativos. Sólo observaciones generales. 
La volatilidad para cualquier período de tiempo dado puede variar de lo anterior. </a:t>
            </a:r>
            <a:r>
              <a:rPr lang="en-US" sz="1100" b="0" dirty="0">
                <a:solidFill>
                  <a:schemeClr val="tx2"/>
                </a:solidFill>
                <a:latin typeface="+mj-lt"/>
                <a:cs typeface="Arial" charset="0"/>
              </a:rPr>
              <a:t> </a:t>
            </a:r>
          </a:p>
        </p:txBody>
      </p:sp>
      <p:sp>
        <p:nvSpPr>
          <p:cNvPr id="13" name="TextBox 16"/>
          <p:cNvSpPr txBox="1"/>
          <p:nvPr/>
        </p:nvSpPr>
        <p:spPr>
          <a:xfrm>
            <a:off x="3497539" y="1568137"/>
            <a:ext cx="1412004"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err="1"/>
              <a:t>Fondos</a:t>
            </a:r>
            <a:r>
              <a:rPr lang="en-US" sz="1800" dirty="0"/>
              <a:t> </a:t>
            </a:r>
            <a:r>
              <a:rPr lang="en-US" sz="1800" dirty="0" err="1"/>
              <a:t>Balanceados</a:t>
            </a:r>
            <a:endParaRPr lang="en-US" sz="1800" dirty="0"/>
          </a:p>
        </p:txBody>
      </p:sp>
      <p:sp>
        <p:nvSpPr>
          <p:cNvPr id="14" name="TextBox 16"/>
          <p:cNvSpPr txBox="1"/>
          <p:nvPr/>
        </p:nvSpPr>
        <p:spPr>
          <a:xfrm>
            <a:off x="4689771" y="1406287"/>
            <a:ext cx="1403921"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err="1"/>
              <a:t>Acciones</a:t>
            </a:r>
            <a:r>
              <a:rPr lang="en-US" sz="1800" dirty="0"/>
              <a:t> de </a:t>
            </a:r>
            <a:r>
              <a:rPr lang="en-US" sz="1800" dirty="0" err="1"/>
              <a:t>Crecimiento</a:t>
            </a:r>
            <a:endParaRPr lang="en-US" sz="1800" dirty="0"/>
          </a:p>
        </p:txBody>
      </p:sp>
      <p:sp>
        <p:nvSpPr>
          <p:cNvPr id="15" name="TextBox 16"/>
          <p:cNvSpPr txBox="1"/>
          <p:nvPr/>
        </p:nvSpPr>
        <p:spPr>
          <a:xfrm>
            <a:off x="5851241" y="1127227"/>
            <a:ext cx="1242289" cy="92333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err="1"/>
              <a:t>Acciones</a:t>
            </a:r>
            <a:r>
              <a:rPr lang="en-US" sz="1800" dirty="0"/>
              <a:t> de Cap </a:t>
            </a:r>
            <a:r>
              <a:rPr lang="en-US" sz="1800" dirty="0" err="1"/>
              <a:t>Pequeña</a:t>
            </a:r>
            <a:endParaRPr lang="en-US" sz="1800" dirty="0"/>
          </a:p>
        </p:txBody>
      </p:sp>
      <p:sp>
        <p:nvSpPr>
          <p:cNvPr id="16" name="TextBox 16"/>
          <p:cNvSpPr txBox="1"/>
          <p:nvPr/>
        </p:nvSpPr>
        <p:spPr>
          <a:xfrm>
            <a:off x="7056255" y="1084283"/>
            <a:ext cx="12422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err="1"/>
              <a:t>Acciones</a:t>
            </a:r>
            <a:endParaRPr lang="en-US" sz="1800" dirty="0"/>
          </a:p>
          <a:p>
            <a:pPr algn="ctr"/>
            <a:r>
              <a:rPr lang="en-US" sz="1800" dirty="0" err="1"/>
              <a:t>Extranjera</a:t>
            </a:r>
            <a:endParaRPr lang="en-US" sz="1800" dirty="0"/>
          </a:p>
        </p:txBody>
      </p:sp>
      <p:sp>
        <p:nvSpPr>
          <p:cNvPr id="3" name="Slide Number Placeholder 2"/>
          <p:cNvSpPr>
            <a:spLocks noGrp="1"/>
          </p:cNvSpPr>
          <p:nvPr>
            <p:ph type="sldNum" sz="quarter" idx="4"/>
          </p:nvPr>
        </p:nvSpPr>
        <p:spPr/>
        <p:txBody>
          <a:bodyPr/>
          <a:lstStyle/>
          <a:p>
            <a:fld id="{FA141339-F60D-47BC-9C4F-61B9CE851629}" type="slidenum">
              <a:rPr lang="en-US" smtClean="0"/>
              <a:pPr/>
              <a:t>24</a:t>
            </a:fld>
            <a:endParaRPr lang="en-US" dirty="0"/>
          </a:p>
        </p:txBody>
      </p:sp>
    </p:spTree>
    <p:extLst>
      <p:ext uri="{BB962C8B-B14F-4D97-AF65-F5344CB8AC3E}">
        <p14:creationId xmlns:p14="http://schemas.microsoft.com/office/powerpoint/2010/main" val="63134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a:t>
            </a:r>
            <a:r>
              <a:rPr lang="en-US" dirty="0"/>
              <a:t> </a:t>
            </a:r>
            <a:r>
              <a:rPr lang="en-US" dirty="0" err="1"/>
              <a:t>Menú</a:t>
            </a:r>
            <a:r>
              <a:rPr lang="en-US" dirty="0"/>
              <a:t> de </a:t>
            </a:r>
            <a:r>
              <a:rPr lang="en-US" dirty="0" err="1"/>
              <a:t>Inversión</a:t>
            </a:r>
            <a:endParaRPr lang="en-US" dirty="0"/>
          </a:p>
        </p:txBody>
      </p:sp>
      <p:graphicFrame>
        <p:nvGraphicFramePr>
          <p:cNvPr id="5" name="Diagram 4"/>
          <p:cNvGraphicFramePr/>
          <p:nvPr>
            <p:extLst>
              <p:ext uri="{D42A27DB-BD31-4B8C-83A1-F6EECF244321}">
                <p14:modId xmlns:p14="http://schemas.microsoft.com/office/powerpoint/2010/main" val="1676039029"/>
              </p:ext>
            </p:extLst>
          </p:nvPr>
        </p:nvGraphicFramePr>
        <p:xfrm>
          <a:off x="108318" y="1313709"/>
          <a:ext cx="8921403" cy="2431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74275" y="1173860"/>
            <a:ext cx="1018310" cy="1018310"/>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a:ext>
            </a:extLst>
          </a:blip>
          <a:srcRect l="10134" t="12421" r="8629" b="6341"/>
          <a:stretch/>
        </p:blipFill>
        <p:spPr>
          <a:xfrm>
            <a:off x="4930285" y="1282437"/>
            <a:ext cx="822960" cy="822960"/>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a:ext>
            </a:extLst>
          </a:blip>
          <a:srcRect l="7054" t="8879" r="10567" b="8743"/>
          <a:stretch/>
        </p:blipFill>
        <p:spPr>
          <a:xfrm>
            <a:off x="6382869" y="1191641"/>
            <a:ext cx="914400" cy="914400"/>
          </a:xfrm>
          <a:prstGeom prst="rect">
            <a:avLst/>
          </a:prstGeom>
        </p:spPr>
      </p:pic>
      <p:sp>
        <p:nvSpPr>
          <p:cNvPr id="12" name="TextBox 11"/>
          <p:cNvSpPr txBox="1"/>
          <p:nvPr/>
        </p:nvSpPr>
        <p:spPr>
          <a:xfrm>
            <a:off x="118380" y="2925370"/>
            <a:ext cx="1298383"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2">
                    <a:lumMod val="50000"/>
                  </a:schemeClr>
                </a:solidFill>
              </a:rPr>
              <a:t>Goldman Sachs Stable Value</a:t>
            </a:r>
          </a:p>
        </p:txBody>
      </p:sp>
      <p:sp>
        <p:nvSpPr>
          <p:cNvPr id="13" name="TextBox 12"/>
          <p:cNvSpPr txBox="1"/>
          <p:nvPr/>
        </p:nvSpPr>
        <p:spPr>
          <a:xfrm>
            <a:off x="7710077" y="2925370"/>
            <a:ext cx="1295014"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t>DFA Real Estate Securities</a:t>
            </a:r>
          </a:p>
        </p:txBody>
      </p:sp>
      <p:sp>
        <p:nvSpPr>
          <p:cNvPr id="14" name="TextBox 13"/>
          <p:cNvSpPr txBox="1"/>
          <p:nvPr/>
        </p:nvSpPr>
        <p:spPr>
          <a:xfrm>
            <a:off x="4670035" y="2919778"/>
            <a:ext cx="1295012" cy="523220"/>
          </a:xfrm>
          <a:prstGeom prst="rect">
            <a:avLst/>
          </a:prstGeom>
          <a:noFill/>
        </p:spPr>
        <p:txBody>
          <a:bodyPr wrap="square" rtlCol="0">
            <a:spAutoFit/>
          </a:bodyPr>
          <a:lstStyle/>
          <a:p>
            <a:pPr marL="114300" indent="-114300">
              <a:buFont typeface="Arial" panose="020B0604020202020204" pitchFamily="34" charset="0"/>
              <a:buChar char="•"/>
            </a:pPr>
            <a:r>
              <a:rPr lang="es-ES" sz="1400" dirty="0">
                <a:solidFill>
                  <a:schemeClr val="accent4">
                    <a:lumMod val="50000"/>
                  </a:schemeClr>
                </a:solidFill>
              </a:rPr>
              <a:t>Ver cuadro de estilo </a:t>
            </a:r>
            <a:endParaRPr lang="en-US" sz="1400" dirty="0">
              <a:solidFill>
                <a:schemeClr val="accent4">
                  <a:lumMod val="50000"/>
                </a:schemeClr>
              </a:solidFill>
            </a:endParaRPr>
          </a:p>
        </p:txBody>
      </p:sp>
      <p:sp>
        <p:nvSpPr>
          <p:cNvPr id="15" name="TextBox 14"/>
          <p:cNvSpPr txBox="1"/>
          <p:nvPr/>
        </p:nvSpPr>
        <p:spPr>
          <a:xfrm>
            <a:off x="3150189" y="2925370"/>
            <a:ext cx="1298384"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3">
                    <a:lumMod val="25000"/>
                  </a:schemeClr>
                </a:solidFill>
              </a:rPr>
              <a:t>Vanguard Target Date Funds</a:t>
            </a:r>
          </a:p>
        </p:txBody>
      </p:sp>
      <p:sp>
        <p:nvSpPr>
          <p:cNvPr id="16" name="TextBox 15"/>
          <p:cNvSpPr txBox="1"/>
          <p:nvPr/>
        </p:nvSpPr>
        <p:spPr>
          <a:xfrm>
            <a:off x="1665132" y="2925370"/>
            <a:ext cx="1298383"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1">
                    <a:lumMod val="50000"/>
                  </a:schemeClr>
                </a:solidFill>
              </a:rPr>
              <a:t>Columbia High Yield Bond</a:t>
            </a:r>
          </a:p>
        </p:txBody>
      </p:sp>
      <p:sp>
        <p:nvSpPr>
          <p:cNvPr id="17" name="TextBox 16"/>
          <p:cNvSpPr txBox="1"/>
          <p:nvPr/>
        </p:nvSpPr>
        <p:spPr>
          <a:xfrm>
            <a:off x="6192563" y="2916905"/>
            <a:ext cx="1295013" cy="954107"/>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5">
                    <a:lumMod val="50000"/>
                  </a:schemeClr>
                </a:solidFill>
              </a:rPr>
              <a:t>American Funds EuroPacific Growth</a:t>
            </a:r>
          </a:p>
        </p:txBody>
      </p:sp>
      <p:sp>
        <p:nvSpPr>
          <p:cNvPr id="3" name="Slide Number Placeholder 2"/>
          <p:cNvSpPr>
            <a:spLocks noGrp="1"/>
          </p:cNvSpPr>
          <p:nvPr>
            <p:ph type="sldNum" sz="quarter" idx="4"/>
          </p:nvPr>
        </p:nvSpPr>
        <p:spPr/>
        <p:txBody>
          <a:bodyPr/>
          <a:lstStyle/>
          <a:p>
            <a:fld id="{FA141339-F60D-47BC-9C4F-61B9CE851629}" type="slidenum">
              <a:rPr lang="en-US" smtClean="0"/>
              <a:pPr/>
              <a:t>25</a:t>
            </a:fld>
            <a:endParaRPr lang="en-US" dirty="0"/>
          </a:p>
        </p:txBody>
      </p:sp>
      <p:pic>
        <p:nvPicPr>
          <p:cNvPr id="22" name="Graphic 21" descr="Modern architecture outline">
            <a:extLst>
              <a:ext uri="{FF2B5EF4-FFF2-40B4-BE49-F238E27FC236}">
                <a16:creationId xmlns:a16="http://schemas.microsoft.com/office/drawing/2014/main" id="{DB3E47F3-F10F-8244-9ADC-1A885F1F31C0}"/>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900384" y="1225397"/>
            <a:ext cx="914400" cy="914400"/>
          </a:xfrm>
          <a:prstGeom prst="rect">
            <a:avLst/>
          </a:prstGeom>
        </p:spPr>
      </p:pic>
      <p:pic>
        <p:nvPicPr>
          <p:cNvPr id="24" name="Graphic 23" descr="Pie chart outline">
            <a:extLst>
              <a:ext uri="{FF2B5EF4-FFF2-40B4-BE49-F238E27FC236}">
                <a16:creationId xmlns:a16="http://schemas.microsoft.com/office/drawing/2014/main" id="{0DC6B7B5-5586-4847-8C47-858D80F35E4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3342181" y="1206085"/>
            <a:ext cx="914400" cy="914400"/>
          </a:xfrm>
          <a:prstGeom prst="rect">
            <a:avLst/>
          </a:prstGeom>
        </p:spPr>
      </p:pic>
      <p:pic>
        <p:nvPicPr>
          <p:cNvPr id="26" name="Graphic 25" descr="Money outline">
            <a:extLst>
              <a:ext uri="{FF2B5EF4-FFF2-40B4-BE49-F238E27FC236}">
                <a16:creationId xmlns:a16="http://schemas.microsoft.com/office/drawing/2014/main" id="{7B07901B-297D-604B-9739-C326F1800EC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310279" y="1196318"/>
            <a:ext cx="914400" cy="914400"/>
          </a:xfrm>
          <a:prstGeom prst="rect">
            <a:avLst/>
          </a:prstGeom>
        </p:spPr>
      </p:pic>
    </p:spTree>
    <p:extLst>
      <p:ext uri="{BB962C8B-B14F-4D97-AF65-F5344CB8AC3E}">
        <p14:creationId xmlns:p14="http://schemas.microsoft.com/office/powerpoint/2010/main" val="327021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a:t>
            </a:r>
            <a:r>
              <a:rPr lang="en-US" dirty="0"/>
              <a:t> </a:t>
            </a:r>
            <a:r>
              <a:rPr lang="en-US" dirty="0" err="1"/>
              <a:t>Menú</a:t>
            </a:r>
            <a:r>
              <a:rPr lang="en-US" dirty="0"/>
              <a:t> de </a:t>
            </a:r>
            <a:r>
              <a:rPr lang="en-US" dirty="0" err="1"/>
              <a:t>Inversión</a:t>
            </a:r>
            <a:endParaRPr lang="en-US" dirty="0"/>
          </a:p>
        </p:txBody>
      </p:sp>
      <p:graphicFrame>
        <p:nvGraphicFramePr>
          <p:cNvPr id="5" name="Group 50"/>
          <p:cNvGraphicFramePr>
            <a:graphicFrameLocks noGrp="1"/>
          </p:cNvGraphicFramePr>
          <p:nvPr>
            <p:extLst>
              <p:ext uri="{D42A27DB-BD31-4B8C-83A1-F6EECF244321}">
                <p14:modId xmlns:p14="http://schemas.microsoft.com/office/powerpoint/2010/main" val="2298708221"/>
              </p:ext>
            </p:extLst>
          </p:nvPr>
        </p:nvGraphicFramePr>
        <p:xfrm>
          <a:off x="235524" y="1226126"/>
          <a:ext cx="8596748" cy="4786747"/>
        </p:xfrm>
        <a:graphic>
          <a:graphicData uri="http://schemas.openxmlformats.org/drawingml/2006/table">
            <a:tbl>
              <a:tblPr>
                <a:tableStyleId>{C083E6E3-FA7D-4D7B-A595-EF9225AFEA82}</a:tableStyleId>
              </a:tblPr>
              <a:tblGrid>
                <a:gridCol w="2106717">
                  <a:extLst>
                    <a:ext uri="{9D8B030D-6E8A-4147-A177-3AD203B41FA5}">
                      <a16:colId xmlns:a16="http://schemas.microsoft.com/office/drawing/2014/main" val="20000"/>
                    </a:ext>
                  </a:extLst>
                </a:gridCol>
                <a:gridCol w="2271551">
                  <a:extLst>
                    <a:ext uri="{9D8B030D-6E8A-4147-A177-3AD203B41FA5}">
                      <a16:colId xmlns:a16="http://schemas.microsoft.com/office/drawing/2014/main" val="20001"/>
                    </a:ext>
                  </a:extLst>
                </a:gridCol>
                <a:gridCol w="2109240">
                  <a:extLst>
                    <a:ext uri="{9D8B030D-6E8A-4147-A177-3AD203B41FA5}">
                      <a16:colId xmlns:a16="http://schemas.microsoft.com/office/drawing/2014/main" val="20002"/>
                    </a:ext>
                  </a:extLst>
                </a:gridCol>
                <a:gridCol w="2109240">
                  <a:extLst>
                    <a:ext uri="{9D8B030D-6E8A-4147-A177-3AD203B41FA5}">
                      <a16:colId xmlns:a16="http://schemas.microsoft.com/office/drawing/2014/main" val="20003"/>
                    </a:ext>
                  </a:extLst>
                </a:gridCol>
              </a:tblGrid>
              <a:tr h="629701">
                <a:tc>
                  <a:txBody>
                    <a:bodyPr/>
                    <a:lstStyle/>
                    <a:p>
                      <a:pPr marL="0" marR="0" lvl="0" indent="-457200" algn="ctr" defTabSz="919163" rtl="0" eaLnBrk="1" fontAlgn="base" latinLnBrk="0" hangingPunct="1">
                        <a:lnSpc>
                          <a:spcPct val="100000"/>
                        </a:lnSpc>
                        <a:spcBef>
                          <a:spcPct val="0"/>
                        </a:spcBef>
                        <a:spcAft>
                          <a:spcPct val="0"/>
                        </a:spcAft>
                        <a:buClr>
                          <a:srgbClr val="006699"/>
                        </a:buClr>
                        <a:buSzTx/>
                        <a:buFont typeface="Wingdings 2" pitchFamily="18" charset="2"/>
                        <a:buNone/>
                        <a:tabLst/>
                      </a:pPr>
                      <a:r>
                        <a:rPr kumimoji="0" lang="en-US" altLang="en-US" sz="1200" b="0" i="0" u="none" strike="noStrike" cap="none" normalizeH="0" baseline="0" dirty="0">
                          <a:ln>
                            <a:noFill/>
                          </a:ln>
                          <a:solidFill>
                            <a:schemeClr val="bg1"/>
                          </a:solidFill>
                          <a:effectLst/>
                          <a:latin typeface="Arial" charset="0"/>
                          <a:cs typeface="Arial" charset="0"/>
                        </a:rPr>
                        <a:t> `</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457200" algn="l" defTabSz="919163" rtl="0" eaLnBrk="1" fontAlgn="base" latinLnBrk="0" hangingPunct="1">
                        <a:lnSpc>
                          <a:spcPct val="100000"/>
                        </a:lnSpc>
                        <a:spcBef>
                          <a:spcPct val="0"/>
                        </a:spcBef>
                        <a:spcAft>
                          <a:spcPct val="0"/>
                        </a:spcAft>
                        <a:buClr>
                          <a:srgbClr val="006699"/>
                        </a:buClr>
                        <a:buSzTx/>
                        <a:buFont typeface="Wingdings 2" pitchFamily="18" charset="2"/>
                        <a:buNone/>
                        <a:tabLst/>
                        <a:defRPr/>
                      </a:pPr>
                      <a:r>
                        <a:rPr kumimoji="0" lang="en-US" altLang="en-US" sz="2800" b="1" u="none" strike="noStrike" cap="none" normalizeH="0" baseline="0" dirty="0">
                          <a:ln>
                            <a:noFill/>
                          </a:ln>
                          <a:solidFill>
                            <a:schemeClr val="accent2">
                              <a:lumMod val="50000"/>
                            </a:schemeClr>
                          </a:solidFill>
                          <a:effectLst/>
                        </a:rPr>
                        <a:t>         </a:t>
                      </a:r>
                      <a:r>
                        <a:rPr kumimoji="0" lang="en-US" altLang="en-US" sz="2000" b="1" u="none" strike="noStrike" cap="none" normalizeH="0" baseline="0" dirty="0">
                          <a:ln>
                            <a:noFill/>
                          </a:ln>
                          <a:solidFill>
                            <a:schemeClr val="accent2">
                              <a:lumMod val="50000"/>
                            </a:schemeClr>
                          </a:solidFill>
                          <a:effectLst/>
                        </a:rPr>
                        <a:t>Valor</a:t>
                      </a:r>
                      <a:endParaRPr kumimoji="0" lang="en-US" altLang="en-US" sz="2000" b="1" i="0" u="none" strike="noStrike" cap="none" normalizeH="0" baseline="0" dirty="0">
                        <a:ln>
                          <a:noFill/>
                        </a:ln>
                        <a:solidFill>
                          <a:schemeClr val="accent2">
                            <a:lumMod val="50000"/>
                          </a:schemeClr>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9163" rtl="0" eaLnBrk="1" fontAlgn="base" latinLnBrk="0" hangingPunct="1">
                        <a:lnSpc>
                          <a:spcPct val="100000"/>
                        </a:lnSpc>
                        <a:spcBef>
                          <a:spcPct val="40000"/>
                        </a:spcBef>
                        <a:spcAft>
                          <a:spcPct val="40000"/>
                        </a:spcAft>
                        <a:buClr>
                          <a:srgbClr val="006699"/>
                        </a:buClr>
                        <a:buSzTx/>
                        <a:buFont typeface="Wingdings 2" pitchFamily="18" charset="2"/>
                        <a:buNone/>
                        <a:tabLst/>
                      </a:pPr>
                      <a:r>
                        <a:rPr kumimoji="0" lang="en-US" altLang="en-US" sz="2000" b="1" u="none" strike="noStrike" cap="none" normalizeH="0" baseline="0" dirty="0" err="1">
                          <a:ln>
                            <a:noFill/>
                          </a:ln>
                          <a:solidFill>
                            <a:schemeClr val="accent2">
                              <a:lumMod val="50000"/>
                            </a:schemeClr>
                          </a:solidFill>
                          <a:effectLst/>
                        </a:rPr>
                        <a:t>Combinación</a:t>
                      </a:r>
                      <a:endParaRPr kumimoji="0" lang="en-US" altLang="en-US" sz="2000" b="1" u="none" strike="noStrike" cap="none" normalizeH="0" baseline="0" dirty="0">
                        <a:ln>
                          <a:noFill/>
                        </a:ln>
                        <a:solidFill>
                          <a:schemeClr val="accent2">
                            <a:lumMod val="50000"/>
                          </a:schemeClr>
                        </a:solidFill>
                        <a:effectLs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9163" rtl="0" eaLnBrk="1" fontAlgn="base" latinLnBrk="0" hangingPunct="1">
                        <a:lnSpc>
                          <a:spcPct val="100000"/>
                        </a:lnSpc>
                        <a:spcBef>
                          <a:spcPct val="40000"/>
                        </a:spcBef>
                        <a:spcAft>
                          <a:spcPct val="40000"/>
                        </a:spcAft>
                        <a:buClr>
                          <a:srgbClr val="006699"/>
                        </a:buClr>
                        <a:buSzTx/>
                        <a:buFont typeface="Wingdings 2" pitchFamily="18" charset="2"/>
                        <a:buNone/>
                        <a:tabLst/>
                        <a:defRPr/>
                      </a:pPr>
                      <a:r>
                        <a:rPr kumimoji="0" lang="en-US" altLang="en-US" sz="2000" b="1" u="none" strike="noStrike" cap="none" normalizeH="0" baseline="0" dirty="0" err="1">
                          <a:ln>
                            <a:noFill/>
                          </a:ln>
                          <a:solidFill>
                            <a:schemeClr val="accent2">
                              <a:lumMod val="50000"/>
                            </a:schemeClr>
                          </a:solidFill>
                          <a:effectLst/>
                        </a:rPr>
                        <a:t>Crecimiento</a:t>
                      </a:r>
                      <a:endParaRPr kumimoji="0" lang="en-US" altLang="en-US" sz="2000" b="1" i="0" u="none" strike="noStrike" cap="none" normalizeH="0" baseline="0" dirty="0">
                        <a:ln>
                          <a:noFill/>
                        </a:ln>
                        <a:solidFill>
                          <a:schemeClr val="accent2">
                            <a:lumMod val="50000"/>
                          </a:schemeClr>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357910">
                <a:tc>
                  <a:txBody>
                    <a:bodyPr/>
                    <a:lstStyle/>
                    <a:p>
                      <a:pPr marL="0" marR="0" lvl="0" indent="0" algn="ctr" defTabSz="919163" rtl="0" eaLnBrk="1" fontAlgn="base" latinLnBrk="0" hangingPunct="1">
                        <a:lnSpc>
                          <a:spcPct val="100000"/>
                        </a:lnSpc>
                        <a:spcBef>
                          <a:spcPct val="0"/>
                        </a:spcBef>
                        <a:spcAft>
                          <a:spcPct val="0"/>
                        </a:spcAft>
                        <a:buClr>
                          <a:srgbClr val="006699"/>
                        </a:buClr>
                        <a:buSzTx/>
                        <a:buFont typeface="Wingdings 2" pitchFamily="18" charset="2"/>
                        <a:buNone/>
                        <a:tabLst/>
                      </a:pPr>
                      <a:r>
                        <a:rPr kumimoji="0" lang="en-US" altLang="en-US" sz="2000" b="1" u="none" strike="noStrike" cap="none" normalizeH="0" baseline="0" dirty="0">
                          <a:ln>
                            <a:noFill/>
                          </a:ln>
                          <a:solidFill>
                            <a:schemeClr val="accent1">
                              <a:lumMod val="50000"/>
                            </a:schemeClr>
                          </a:solidFill>
                          <a:effectLst/>
                          <a:latin typeface="Calibri" panose="020F0502020204030204" pitchFamily="34" charset="0"/>
                        </a:rPr>
                        <a:t>Cap Grande</a:t>
                      </a:r>
                      <a:endParaRPr kumimoji="0" lang="en-US" altLang="en-US" sz="2000" b="1" i="0" u="none" strike="noStrike" cap="none" normalizeH="0" baseline="0" dirty="0">
                        <a:ln>
                          <a:noFill/>
                        </a:ln>
                        <a:solidFill>
                          <a:schemeClr val="accent1">
                            <a:lumMod val="50000"/>
                          </a:schemeClr>
                        </a:solidFill>
                        <a:effectLst/>
                        <a:latin typeface="Calibri" panose="020F0502020204030204" pitchFamily="34"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dirty="0"/>
                        <a:t>Vanguard Windsor</a:t>
                      </a:r>
                      <a:r>
                        <a:rPr lang="en-US" baseline="0" dirty="0"/>
                        <a:t> II</a:t>
                      </a:r>
                    </a:p>
                    <a:p>
                      <a:pPr algn="ctr"/>
                      <a:endParaRPr lang="en-US" baseline="0" dirty="0"/>
                    </a:p>
                    <a:p>
                      <a:pPr algn="ctr"/>
                      <a:r>
                        <a:rPr lang="en-US" baseline="0" dirty="0"/>
                        <a:t>Vanguard Equity Income</a:t>
                      </a:r>
                      <a:endParaRPr lang="en-US" dirty="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dirty="0"/>
                        <a:t>Vanguard 500 Index</a:t>
                      </a:r>
                    </a:p>
                    <a:p>
                      <a:pPr algn="ctr"/>
                      <a:endParaRPr lang="en-US" dirty="0"/>
                    </a:p>
                    <a:p>
                      <a:pPr algn="ctr"/>
                      <a:r>
                        <a:rPr lang="en-US" dirty="0"/>
                        <a:t>JPMorgan</a:t>
                      </a:r>
                      <a:r>
                        <a:rPr lang="en-US" baseline="0" dirty="0"/>
                        <a:t> U.S. Equity</a:t>
                      </a:r>
                      <a:endParaRPr lang="en-US" dirty="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dirty="0"/>
                        <a:t>Franklin Growth</a:t>
                      </a:r>
                    </a:p>
                    <a:p>
                      <a:pPr algn="ctr"/>
                      <a:r>
                        <a:rPr lang="en-US" dirty="0"/>
                        <a:t/>
                      </a:r>
                      <a:br>
                        <a:rPr lang="en-US" dirty="0"/>
                      </a:br>
                      <a:r>
                        <a:rPr lang="en-US" dirty="0"/>
                        <a:t>Vanguard Growth Index</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45322">
                <a:tc>
                  <a:txBody>
                    <a:bodyPr/>
                    <a:lstStyle/>
                    <a:p>
                      <a:pPr marL="0" marR="0" lvl="0" indent="0" algn="ctr" defTabSz="919163" rtl="0" eaLnBrk="1" fontAlgn="base" latinLnBrk="0" hangingPunct="1">
                        <a:lnSpc>
                          <a:spcPct val="100000"/>
                        </a:lnSpc>
                        <a:spcBef>
                          <a:spcPct val="40000"/>
                        </a:spcBef>
                        <a:spcAft>
                          <a:spcPct val="40000"/>
                        </a:spcAft>
                        <a:buClr>
                          <a:srgbClr val="006699"/>
                        </a:buClr>
                        <a:buSzTx/>
                        <a:buFont typeface="Wingdings 2" pitchFamily="18" charset="2"/>
                        <a:buNone/>
                        <a:tabLst/>
                      </a:pPr>
                      <a:r>
                        <a:rPr kumimoji="0" lang="en-US" altLang="en-US" sz="2000" b="1" u="none" strike="noStrike" cap="none" normalizeH="0" baseline="0" dirty="0">
                          <a:ln>
                            <a:noFill/>
                          </a:ln>
                          <a:solidFill>
                            <a:schemeClr val="accent1">
                              <a:lumMod val="50000"/>
                            </a:schemeClr>
                          </a:solidFill>
                          <a:effectLst/>
                          <a:latin typeface="Calibri" panose="020F0502020204030204" pitchFamily="34" charset="0"/>
                        </a:rPr>
                        <a:t>Cap </a:t>
                      </a:r>
                      <a:r>
                        <a:rPr kumimoji="0" lang="en-US" altLang="en-US" sz="2000" b="1" u="none" strike="noStrike" cap="none" normalizeH="0" baseline="0" dirty="0" err="1">
                          <a:ln>
                            <a:noFill/>
                          </a:ln>
                          <a:solidFill>
                            <a:schemeClr val="accent1">
                              <a:lumMod val="50000"/>
                            </a:schemeClr>
                          </a:solidFill>
                          <a:effectLst/>
                          <a:latin typeface="Calibri" panose="020F0502020204030204" pitchFamily="34" charset="0"/>
                        </a:rPr>
                        <a:t>Mediana</a:t>
                      </a:r>
                      <a:endParaRPr kumimoji="0" lang="en-US" altLang="en-US" sz="2000" b="1" u="none" strike="noStrike" cap="none" normalizeH="0" baseline="0" dirty="0">
                        <a:ln>
                          <a:noFill/>
                        </a:ln>
                        <a:solidFill>
                          <a:schemeClr val="accent1">
                            <a:lumMod val="50000"/>
                          </a:schemeClr>
                        </a:solidFill>
                        <a:effectLst/>
                        <a:latin typeface="Calibri" panose="020F0502020204030204" pitchFamily="34" charset="0"/>
                      </a:endParaRPr>
                    </a:p>
                    <a:p>
                      <a:pPr marL="0" marR="0" lvl="0" indent="0" algn="ctr" defTabSz="919163" rtl="0" eaLnBrk="1" fontAlgn="base" latinLnBrk="0" hangingPunct="1">
                        <a:lnSpc>
                          <a:spcPct val="100000"/>
                        </a:lnSpc>
                        <a:spcBef>
                          <a:spcPct val="40000"/>
                        </a:spcBef>
                        <a:spcAft>
                          <a:spcPct val="40000"/>
                        </a:spcAft>
                        <a:buClr>
                          <a:srgbClr val="006699"/>
                        </a:buClr>
                        <a:buSzTx/>
                        <a:buFont typeface="Wingdings 2" pitchFamily="18" charset="2"/>
                        <a:buNone/>
                        <a:tabLst/>
                      </a:pPr>
                      <a:endParaRPr kumimoji="0" lang="en-US" altLang="en-US" sz="2800" b="1" i="0" u="none" strike="noStrike" cap="none" normalizeH="0" baseline="0" dirty="0">
                        <a:ln>
                          <a:noFill/>
                        </a:ln>
                        <a:solidFill>
                          <a:schemeClr val="accent1">
                            <a:lumMod val="50000"/>
                          </a:schemeClr>
                        </a:solidFill>
                        <a:effectLst/>
                        <a:latin typeface="Calibri" panose="020F0502020204030204" pitchFamily="34"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John Hancock Disciplined Value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dirty="0">
                        <a:solidFill>
                          <a:schemeClr val="tx2"/>
                        </a:solidFill>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Delawar</a:t>
                      </a:r>
                      <a:r>
                        <a:rPr lang="en-US" baseline="0" dirty="0"/>
                        <a:t>e Ivy Mid Cap Growth</a:t>
                      </a:r>
                      <a:endParaRPr lang="en-US" dirty="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353814">
                <a:tc>
                  <a:txBody>
                    <a:bodyPr/>
                    <a:lstStyle/>
                    <a:p>
                      <a:pPr marL="0" marR="0" lvl="0" indent="0" algn="ctr" defTabSz="919163" rtl="0" eaLnBrk="1" fontAlgn="base" latinLnBrk="0" hangingPunct="1">
                        <a:lnSpc>
                          <a:spcPct val="100000"/>
                        </a:lnSpc>
                        <a:spcBef>
                          <a:spcPct val="0"/>
                        </a:spcBef>
                        <a:spcAft>
                          <a:spcPct val="0"/>
                        </a:spcAft>
                        <a:buClr>
                          <a:srgbClr val="006699"/>
                        </a:buClr>
                        <a:buSzTx/>
                        <a:buFont typeface="Wingdings 2" pitchFamily="18" charset="2"/>
                        <a:buNone/>
                        <a:tabLst/>
                      </a:pPr>
                      <a:r>
                        <a:rPr kumimoji="0" lang="en-US" altLang="en-US" sz="2000" b="1" u="none" strike="noStrike" cap="none" normalizeH="0" baseline="0" dirty="0">
                          <a:ln>
                            <a:noFill/>
                          </a:ln>
                          <a:solidFill>
                            <a:schemeClr val="accent1">
                              <a:lumMod val="50000"/>
                            </a:schemeClr>
                          </a:solidFill>
                          <a:effectLst/>
                          <a:latin typeface="Calibri" panose="020F0502020204030204" pitchFamily="34" charset="0"/>
                        </a:rPr>
                        <a:t>Cap </a:t>
                      </a:r>
                      <a:r>
                        <a:rPr kumimoji="0" lang="en-US" altLang="en-US" sz="2000" b="1" u="none" strike="noStrike" cap="none" normalizeH="0" baseline="0" dirty="0" err="1">
                          <a:ln>
                            <a:noFill/>
                          </a:ln>
                          <a:solidFill>
                            <a:schemeClr val="accent1">
                              <a:lumMod val="50000"/>
                            </a:schemeClr>
                          </a:solidFill>
                          <a:effectLst/>
                          <a:latin typeface="Calibri" panose="020F0502020204030204" pitchFamily="34" charset="0"/>
                        </a:rPr>
                        <a:t>Pequeña</a:t>
                      </a:r>
                      <a:endParaRPr kumimoji="0" lang="en-US" altLang="en-US" sz="2000" b="1" u="none" strike="noStrike" cap="none" normalizeH="0" baseline="0" dirty="0">
                        <a:ln>
                          <a:noFill/>
                        </a:ln>
                        <a:solidFill>
                          <a:schemeClr val="accent1">
                            <a:lumMod val="50000"/>
                          </a:schemeClr>
                        </a:solidFill>
                        <a:effectLst/>
                        <a:latin typeface="Calibri" panose="020F050202020403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American Century Small Cap Value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dirty="0">
                        <a:solidFill>
                          <a:schemeClr val="tx2"/>
                        </a:solidFill>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Brown Cap Management Small Company</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4"/>
          </p:nvPr>
        </p:nvSpPr>
        <p:spPr/>
        <p:txBody>
          <a:bodyPr/>
          <a:lstStyle/>
          <a:p>
            <a:fld id="{FA141339-F60D-47BC-9C4F-61B9CE851629}" type="slidenum">
              <a:rPr lang="en-US" smtClean="0"/>
              <a:pPr/>
              <a:t>26</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11" y="2247430"/>
            <a:ext cx="981074" cy="9810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 y="5172076"/>
            <a:ext cx="1038224" cy="103822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1" y="3676649"/>
            <a:ext cx="1104900" cy="11049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680" y="1200345"/>
            <a:ext cx="638175" cy="6381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0117" y="1238446"/>
            <a:ext cx="552450" cy="552450"/>
          </a:xfrm>
          <a:prstGeom prst="rect">
            <a:avLst/>
          </a:prstGeom>
        </p:spPr>
      </p:pic>
    </p:spTree>
    <p:extLst>
      <p:ext uri="{BB962C8B-B14F-4D97-AF65-F5344CB8AC3E}">
        <p14:creationId xmlns:p14="http://schemas.microsoft.com/office/powerpoint/2010/main" val="1757302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sz="4000" dirty="0"/>
              <a:t>Fondos de Fecha Objetivo</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0022166"/>
              </p:ext>
            </p:extLst>
          </p:nvPr>
        </p:nvGraphicFramePr>
        <p:xfrm>
          <a:off x="415315" y="1046196"/>
          <a:ext cx="8464550" cy="507365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543039" y="1201419"/>
            <a:ext cx="81281" cy="42748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TextBox 9"/>
          <p:cNvSpPr txBox="1"/>
          <p:nvPr/>
        </p:nvSpPr>
        <p:spPr>
          <a:xfrm>
            <a:off x="1333501" y="6019659"/>
            <a:ext cx="6429374" cy="600164"/>
          </a:xfrm>
          <a:prstGeom prst="rect">
            <a:avLst/>
          </a:prstGeom>
          <a:noFill/>
        </p:spPr>
        <p:txBody>
          <a:bodyPr wrap="square" rtlCol="0">
            <a:spAutoFit/>
          </a:bodyPr>
          <a:lstStyle/>
          <a:p>
            <a:pPr algn="ctr"/>
            <a:r>
              <a:rPr lang="es-ES" sz="1100" b="0" dirty="0"/>
              <a:t>Con fines ilustrativos. No es específico a ninguna serie de fechas objetivo.</a:t>
            </a:r>
          </a:p>
          <a:p>
            <a:pPr algn="ctr"/>
            <a:r>
              <a:rPr lang="es-ES" sz="1100" b="0" dirty="0"/>
              <a:t>Los tipos de fondos mantenidos, la edad de jubilación esperada y los porcentajes de renta variable y fija variarán según el fondo.</a:t>
            </a:r>
            <a:endParaRPr lang="en-US" sz="1100" b="0" dirty="0"/>
          </a:p>
        </p:txBody>
      </p:sp>
      <p:sp>
        <p:nvSpPr>
          <p:cNvPr id="3" name="Slide Number Placeholder 2"/>
          <p:cNvSpPr>
            <a:spLocks noGrp="1"/>
          </p:cNvSpPr>
          <p:nvPr>
            <p:ph type="sldNum" sz="quarter" idx="4"/>
          </p:nvPr>
        </p:nvSpPr>
        <p:spPr>
          <a:xfrm>
            <a:off x="4360935" y="6542725"/>
            <a:ext cx="460229" cy="220370"/>
          </a:xfrm>
        </p:spPr>
        <p:txBody>
          <a:bodyPr/>
          <a:lstStyle/>
          <a:p>
            <a:fld id="{FA141339-F60D-47BC-9C4F-61B9CE851629}" type="slidenum">
              <a:rPr lang="en-US" smtClean="0"/>
              <a:pPr/>
              <a:t>27</a:t>
            </a:fld>
            <a:endParaRPr lang="en-US" dirty="0"/>
          </a:p>
        </p:txBody>
      </p:sp>
      <p:sp>
        <p:nvSpPr>
          <p:cNvPr id="6" name="TextBox 5"/>
          <p:cNvSpPr txBox="1"/>
          <p:nvPr/>
        </p:nvSpPr>
        <p:spPr>
          <a:xfrm rot="16200000">
            <a:off x="-1409701" y="3038477"/>
            <a:ext cx="3438525" cy="369332"/>
          </a:xfrm>
          <a:prstGeom prst="rect">
            <a:avLst/>
          </a:prstGeom>
          <a:noFill/>
        </p:spPr>
        <p:txBody>
          <a:bodyPr wrap="square" rtlCol="0">
            <a:spAutoFit/>
          </a:bodyPr>
          <a:lstStyle/>
          <a:p>
            <a:pPr algn="ctr"/>
            <a:r>
              <a:rPr lang="en-US" i="0" dirty="0" err="1">
                <a:effectLst/>
                <a:latin typeface="-apple-system"/>
              </a:rPr>
              <a:t>Porcentaje</a:t>
            </a:r>
            <a:r>
              <a:rPr lang="en-US" i="0" dirty="0">
                <a:effectLst/>
                <a:latin typeface="-apple-system"/>
              </a:rPr>
              <a:t> de </a:t>
            </a:r>
            <a:r>
              <a:rPr lang="en-US" dirty="0" err="1">
                <a:latin typeface="-apple-system"/>
              </a:rPr>
              <a:t>A</a:t>
            </a:r>
            <a:r>
              <a:rPr lang="en-US" i="0" dirty="0" err="1">
                <a:effectLst/>
                <a:latin typeface="-apple-system"/>
              </a:rPr>
              <a:t>signación</a:t>
            </a:r>
            <a:endParaRPr lang="en-US" dirty="0"/>
          </a:p>
        </p:txBody>
      </p:sp>
      <p:sp>
        <p:nvSpPr>
          <p:cNvPr id="11" name="TextBox 10"/>
          <p:cNvSpPr txBox="1"/>
          <p:nvPr/>
        </p:nvSpPr>
        <p:spPr>
          <a:xfrm>
            <a:off x="5923280" y="390525"/>
            <a:ext cx="1266825" cy="646331"/>
          </a:xfrm>
          <a:prstGeom prst="rect">
            <a:avLst/>
          </a:prstGeom>
          <a:noFill/>
        </p:spPr>
        <p:txBody>
          <a:bodyPr wrap="square" rtlCol="0">
            <a:spAutoFit/>
          </a:bodyPr>
          <a:lstStyle/>
          <a:p>
            <a:pPr algn="ctr"/>
            <a:r>
              <a:rPr lang="en-US" dirty="0" err="1"/>
              <a:t>Jubilación</a:t>
            </a:r>
            <a:r>
              <a:rPr lang="en-US" dirty="0"/>
              <a:t> </a:t>
            </a:r>
            <a:r>
              <a:rPr lang="en-US" dirty="0" err="1"/>
              <a:t>Prevista</a:t>
            </a:r>
            <a:endParaRPr lang="en-US" dirty="0"/>
          </a:p>
        </p:txBody>
      </p:sp>
      <p:sp>
        <p:nvSpPr>
          <p:cNvPr id="12" name="Isosceles Triangle 11"/>
          <p:cNvSpPr/>
          <p:nvPr/>
        </p:nvSpPr>
        <p:spPr>
          <a:xfrm rot="10800000">
            <a:off x="6486524" y="1038859"/>
            <a:ext cx="190499" cy="171449"/>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729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Hacia</a:t>
            </a:r>
            <a:r>
              <a:rPr lang="en-US" dirty="0"/>
              <a:t> vs. A </a:t>
            </a:r>
            <a:r>
              <a:rPr lang="en-US" dirty="0" err="1"/>
              <a:t>través</a:t>
            </a:r>
            <a:r>
              <a:rPr lang="en-US" dirty="0"/>
              <a:t> de</a:t>
            </a:r>
          </a:p>
        </p:txBody>
      </p:sp>
      <p:sp>
        <p:nvSpPr>
          <p:cNvPr id="4" name="Slide Number Placeholder 3"/>
          <p:cNvSpPr>
            <a:spLocks noGrp="1"/>
          </p:cNvSpPr>
          <p:nvPr>
            <p:ph type="sldNum" sz="quarter" idx="4"/>
          </p:nvPr>
        </p:nvSpPr>
        <p:spPr/>
        <p:txBody>
          <a:bodyPr/>
          <a:lstStyle/>
          <a:p>
            <a:fld id="{FA141339-F60D-47BC-9C4F-61B9CE851629}" type="slidenum">
              <a:rPr lang="en-US" smtClean="0"/>
              <a:pPr/>
              <a:t>28</a:t>
            </a:fld>
            <a:endParaRPr lang="en-US" dirty="0"/>
          </a:p>
        </p:txBody>
      </p:sp>
      <p:sp>
        <p:nvSpPr>
          <p:cNvPr id="5" name="Right Arrow 4"/>
          <p:cNvSpPr/>
          <p:nvPr/>
        </p:nvSpPr>
        <p:spPr>
          <a:xfrm>
            <a:off x="642795" y="2338382"/>
            <a:ext cx="4653481" cy="1050202"/>
          </a:xfrm>
          <a:prstGeom prst="rightArrow">
            <a:avLst/>
          </a:prstGeom>
          <a:gradFill flip="none" rotWithShape="1">
            <a:gsLst>
              <a:gs pos="0">
                <a:schemeClr val="accent4">
                  <a:lumMod val="50000"/>
                </a:schemeClr>
              </a:gs>
              <a:gs pos="34000">
                <a:schemeClr val="accent4">
                  <a:lumMod val="60000"/>
                  <a:lumOff val="40000"/>
                </a:schemeClr>
              </a:gs>
              <a:gs pos="70000">
                <a:schemeClr val="accent2">
                  <a:lumMod val="60000"/>
                  <a:lumOff val="40000"/>
                </a:schemeClr>
              </a:gs>
              <a:gs pos="100000">
                <a:schemeClr val="accent2">
                  <a:lumMod val="5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23180" y="4346743"/>
            <a:ext cx="8213002" cy="1050202"/>
          </a:xfrm>
          <a:prstGeom prst="rightArrow">
            <a:avLst/>
          </a:prstGeom>
          <a:gradFill flip="none" rotWithShape="1">
            <a:gsLst>
              <a:gs pos="0">
                <a:schemeClr val="accent4">
                  <a:lumMod val="50000"/>
                </a:schemeClr>
              </a:gs>
              <a:gs pos="34000">
                <a:schemeClr val="accent4">
                  <a:lumMod val="60000"/>
                  <a:lumOff val="40000"/>
                </a:schemeClr>
              </a:gs>
              <a:gs pos="53000">
                <a:schemeClr val="accent2">
                  <a:lumMod val="60000"/>
                  <a:lumOff val="40000"/>
                </a:schemeClr>
              </a:gs>
              <a:gs pos="100000">
                <a:schemeClr val="accent2">
                  <a:lumMod val="5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425288" y="3814097"/>
            <a:ext cx="914400" cy="914400"/>
          </a:xfrm>
          <a:prstGeom prst="rect">
            <a:avLst/>
          </a:prstGeom>
        </p:spPr>
      </p:pic>
      <p:pic>
        <p:nvPicPr>
          <p:cNvPr id="11" name="Picture 10"/>
          <p:cNvPicPr>
            <a:picLocks noChangeAspect="1"/>
          </p:cNvPicPr>
          <p:nvPr/>
        </p:nvPicPr>
        <p:blipFill>
          <a:blip r:embed="rId3"/>
          <a:stretch>
            <a:fillRect/>
          </a:stretch>
        </p:blipFill>
        <p:spPr>
          <a:xfrm>
            <a:off x="6410606" y="3812588"/>
            <a:ext cx="914400" cy="914400"/>
          </a:xfrm>
          <a:prstGeom prst="rect">
            <a:avLst/>
          </a:prstGeom>
        </p:spPr>
      </p:pic>
      <p:pic>
        <p:nvPicPr>
          <p:cNvPr id="12" name="Picture 11"/>
          <p:cNvPicPr>
            <a:picLocks noChangeAspect="1"/>
          </p:cNvPicPr>
          <p:nvPr/>
        </p:nvPicPr>
        <p:blipFill>
          <a:blip r:embed="rId3"/>
          <a:stretch>
            <a:fillRect/>
          </a:stretch>
        </p:blipFill>
        <p:spPr>
          <a:xfrm>
            <a:off x="7379327" y="3830695"/>
            <a:ext cx="914400" cy="914400"/>
          </a:xfrm>
          <a:prstGeom prst="rect">
            <a:avLst/>
          </a:prstGeom>
        </p:spPr>
      </p:pic>
      <p:pic>
        <p:nvPicPr>
          <p:cNvPr id="13" name="Picture 12"/>
          <p:cNvPicPr>
            <a:picLocks noChangeAspect="1"/>
          </p:cNvPicPr>
          <p:nvPr/>
        </p:nvPicPr>
        <p:blipFill>
          <a:blip r:embed="rId4"/>
          <a:stretch>
            <a:fillRect/>
          </a:stretch>
        </p:blipFill>
        <p:spPr>
          <a:xfrm>
            <a:off x="4928858" y="1677479"/>
            <a:ext cx="2076262" cy="2076262"/>
          </a:xfrm>
          <a:prstGeom prst="rect">
            <a:avLst/>
          </a:prstGeom>
        </p:spPr>
      </p:pic>
      <p:sp>
        <p:nvSpPr>
          <p:cNvPr id="14" name="Rectangle 13"/>
          <p:cNvSpPr/>
          <p:nvPr/>
        </p:nvSpPr>
        <p:spPr>
          <a:xfrm>
            <a:off x="5287223" y="1740853"/>
            <a:ext cx="45719" cy="39382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53893" y="1079951"/>
            <a:ext cx="1466662" cy="646331"/>
          </a:xfrm>
          <a:prstGeom prst="rect">
            <a:avLst/>
          </a:prstGeom>
          <a:noFill/>
        </p:spPr>
        <p:txBody>
          <a:bodyPr wrap="square" rtlCol="0">
            <a:spAutoFit/>
          </a:bodyPr>
          <a:lstStyle/>
          <a:p>
            <a:pPr algn="ctr"/>
            <a:r>
              <a:rPr lang="en-US" dirty="0" err="1"/>
              <a:t>Edad</a:t>
            </a:r>
            <a:r>
              <a:rPr lang="en-US" dirty="0"/>
              <a:t> de </a:t>
            </a:r>
            <a:r>
              <a:rPr lang="en-US" dirty="0" err="1"/>
              <a:t>Retiro</a:t>
            </a:r>
            <a:endParaRPr lang="en-US" dirty="0"/>
          </a:p>
        </p:txBody>
      </p:sp>
      <p:sp>
        <p:nvSpPr>
          <p:cNvPr id="16" name="TextBox 15"/>
          <p:cNvSpPr txBox="1"/>
          <p:nvPr/>
        </p:nvSpPr>
        <p:spPr>
          <a:xfrm>
            <a:off x="1982709" y="2646200"/>
            <a:ext cx="3204927" cy="369332"/>
          </a:xfrm>
          <a:prstGeom prst="rect">
            <a:avLst/>
          </a:prstGeom>
          <a:noFill/>
        </p:spPr>
        <p:txBody>
          <a:bodyPr wrap="square" rtlCol="0">
            <a:spAutoFit/>
          </a:bodyPr>
          <a:lstStyle/>
          <a:p>
            <a:r>
              <a:rPr lang="en-US" dirty="0" err="1"/>
              <a:t>Hacia</a:t>
            </a:r>
            <a:r>
              <a:rPr lang="en-US" dirty="0"/>
              <a:t> </a:t>
            </a:r>
            <a:r>
              <a:rPr lang="en-US" dirty="0" err="1"/>
              <a:t>el</a:t>
            </a:r>
            <a:r>
              <a:rPr lang="en-US" dirty="0"/>
              <a:t> </a:t>
            </a:r>
            <a:r>
              <a:rPr lang="en-US" dirty="0" err="1"/>
              <a:t>Retiro</a:t>
            </a:r>
            <a:endParaRPr lang="en-US" dirty="0"/>
          </a:p>
        </p:txBody>
      </p:sp>
      <p:sp>
        <p:nvSpPr>
          <p:cNvPr id="17" name="TextBox 16"/>
          <p:cNvSpPr txBox="1"/>
          <p:nvPr/>
        </p:nvSpPr>
        <p:spPr>
          <a:xfrm>
            <a:off x="1782024" y="4690774"/>
            <a:ext cx="3204927" cy="369332"/>
          </a:xfrm>
          <a:prstGeom prst="rect">
            <a:avLst/>
          </a:prstGeom>
          <a:noFill/>
        </p:spPr>
        <p:txBody>
          <a:bodyPr wrap="square" rtlCol="0">
            <a:spAutoFit/>
          </a:bodyPr>
          <a:lstStyle/>
          <a:p>
            <a:r>
              <a:rPr lang="en-US" dirty="0"/>
              <a:t>A </a:t>
            </a:r>
            <a:r>
              <a:rPr lang="en-US" dirty="0" err="1"/>
              <a:t>través</a:t>
            </a:r>
            <a:r>
              <a:rPr lang="en-US" dirty="0"/>
              <a:t> del </a:t>
            </a:r>
            <a:r>
              <a:rPr lang="en-US" dirty="0" err="1"/>
              <a:t>Retiro</a:t>
            </a:r>
            <a:endParaRPr lang="en-US" dirty="0"/>
          </a:p>
        </p:txBody>
      </p:sp>
      <p:sp>
        <p:nvSpPr>
          <p:cNvPr id="18" name="Rectangle 17"/>
          <p:cNvSpPr/>
          <p:nvPr/>
        </p:nvSpPr>
        <p:spPr>
          <a:xfrm>
            <a:off x="706169" y="3479118"/>
            <a:ext cx="334978" cy="3259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4661" y="3984603"/>
            <a:ext cx="334978" cy="3259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41148" y="3515333"/>
            <a:ext cx="1376126" cy="276999"/>
          </a:xfrm>
          <a:prstGeom prst="rect">
            <a:avLst/>
          </a:prstGeom>
          <a:noFill/>
        </p:spPr>
        <p:txBody>
          <a:bodyPr wrap="square" rtlCol="0">
            <a:spAutoFit/>
          </a:bodyPr>
          <a:lstStyle/>
          <a:p>
            <a:r>
              <a:rPr lang="en-US" sz="1200" dirty="0"/>
              <a:t>Más </a:t>
            </a:r>
            <a:r>
              <a:rPr lang="en-US" sz="1200" dirty="0" err="1"/>
              <a:t>Agresivo</a:t>
            </a:r>
            <a:endParaRPr lang="en-US" sz="1200" dirty="0"/>
          </a:p>
        </p:txBody>
      </p:sp>
      <p:sp>
        <p:nvSpPr>
          <p:cNvPr id="21" name="TextBox 20"/>
          <p:cNvSpPr txBox="1"/>
          <p:nvPr/>
        </p:nvSpPr>
        <p:spPr>
          <a:xfrm>
            <a:off x="1057745" y="3993657"/>
            <a:ext cx="1495331" cy="276999"/>
          </a:xfrm>
          <a:prstGeom prst="rect">
            <a:avLst/>
          </a:prstGeom>
          <a:noFill/>
        </p:spPr>
        <p:txBody>
          <a:bodyPr wrap="square" rtlCol="0">
            <a:spAutoFit/>
          </a:bodyPr>
          <a:lstStyle/>
          <a:p>
            <a:r>
              <a:rPr lang="en-US" sz="1200" dirty="0"/>
              <a:t>Más </a:t>
            </a:r>
            <a:r>
              <a:rPr lang="en-US" sz="1200" dirty="0" err="1"/>
              <a:t>Conservador</a:t>
            </a:r>
            <a:endParaRPr lang="en-US" sz="1200" dirty="0"/>
          </a:p>
        </p:txBody>
      </p:sp>
      <p:sp>
        <p:nvSpPr>
          <p:cNvPr id="22" name="TextBox 21"/>
          <p:cNvSpPr txBox="1"/>
          <p:nvPr/>
        </p:nvSpPr>
        <p:spPr>
          <a:xfrm>
            <a:off x="414895" y="5895170"/>
            <a:ext cx="8314207" cy="276999"/>
          </a:xfrm>
          <a:prstGeom prst="rect">
            <a:avLst/>
          </a:prstGeom>
          <a:noFill/>
        </p:spPr>
        <p:txBody>
          <a:bodyPr wrap="square" rtlCol="0">
            <a:spAutoFit/>
          </a:bodyPr>
          <a:lstStyle/>
          <a:p>
            <a:pPr algn="ctr"/>
            <a:r>
              <a:rPr lang="es-ES" sz="1200" dirty="0"/>
              <a:t>Observaciones generales sólo con fines ilustrativos. La asignación real de cualquier serie de fondos de fecha objetivo variará.</a:t>
            </a:r>
            <a:endParaRPr lang="en-US" sz="1200" dirty="0"/>
          </a:p>
        </p:txBody>
      </p:sp>
    </p:spTree>
    <p:extLst>
      <p:ext uri="{BB962C8B-B14F-4D97-AF65-F5344CB8AC3E}">
        <p14:creationId xmlns:p14="http://schemas.microsoft.com/office/powerpoint/2010/main" val="282029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sz="4400" dirty="0"/>
              <a:t>Fondos de Fecha Objetivo</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895720458"/>
              </p:ext>
            </p:extLst>
          </p:nvPr>
        </p:nvGraphicFramePr>
        <p:xfrm>
          <a:off x="415028" y="1229102"/>
          <a:ext cx="8446168" cy="4754880"/>
        </p:xfrm>
        <a:graphic>
          <a:graphicData uri="http://schemas.openxmlformats.org/drawingml/2006/table">
            <a:tbl>
              <a:tblPr firstRow="1" bandRow="1">
                <a:tableStyleId>{5DA37D80-6434-44D0-A028-1B22A696006F}</a:tableStyleId>
              </a:tblPr>
              <a:tblGrid>
                <a:gridCol w="3412254">
                  <a:extLst>
                    <a:ext uri="{9D8B030D-6E8A-4147-A177-3AD203B41FA5}">
                      <a16:colId xmlns:a16="http://schemas.microsoft.com/office/drawing/2014/main" val="20000"/>
                    </a:ext>
                  </a:extLst>
                </a:gridCol>
                <a:gridCol w="5033914">
                  <a:extLst>
                    <a:ext uri="{9D8B030D-6E8A-4147-A177-3AD203B41FA5}">
                      <a16:colId xmlns:a16="http://schemas.microsoft.com/office/drawing/2014/main" val="20002"/>
                    </a:ext>
                  </a:extLst>
                </a:gridCol>
              </a:tblGrid>
              <a:tr h="573458">
                <a:tc>
                  <a:txBody>
                    <a:bodyPr/>
                    <a:lstStyle/>
                    <a:p>
                      <a:pPr algn="ctr"/>
                      <a:r>
                        <a:rPr lang="en-US" b="0" dirty="0">
                          <a:solidFill>
                            <a:schemeClr val="bg1"/>
                          </a:solidFill>
                        </a:rPr>
                        <a:t>Si </a:t>
                      </a:r>
                      <a:r>
                        <a:rPr lang="en-US" b="0" dirty="0" err="1">
                          <a:solidFill>
                            <a:schemeClr val="bg1"/>
                          </a:solidFill>
                        </a:rPr>
                        <a:t>naciste</a:t>
                      </a:r>
                      <a:endParaRPr lang="en-US" b="0" dirty="0">
                        <a:solidFill>
                          <a:schemeClr val="bg1"/>
                        </a:solidFill>
                      </a:endParaRPr>
                    </a:p>
                  </a:txBody>
                  <a:tcPr anchor="ctr">
                    <a:solidFill>
                      <a:schemeClr val="accent2">
                        <a:lumMod val="50000"/>
                      </a:schemeClr>
                    </a:solidFill>
                  </a:tcPr>
                </a:tc>
                <a:tc>
                  <a:txBody>
                    <a:bodyPr/>
                    <a:lstStyle/>
                    <a:p>
                      <a:pPr algn="ctr"/>
                      <a:r>
                        <a:rPr lang="es-ES" sz="1800" b="0" dirty="0">
                          <a:solidFill>
                            <a:schemeClr val="bg1"/>
                          </a:solidFill>
                        </a:rPr>
                        <a:t>Es posible que desee considerar el fondo de</a:t>
                      </a:r>
                    </a:p>
                    <a:p>
                      <a:pPr algn="ctr"/>
                      <a:r>
                        <a:rPr lang="en-US" sz="1800" b="1" dirty="0">
                          <a:solidFill>
                            <a:schemeClr val="bg1"/>
                          </a:solidFill>
                        </a:rPr>
                        <a:t>BlackRock LifePath…..</a:t>
                      </a:r>
                    </a:p>
                  </a:txBody>
                  <a:tcPr anchor="ctr">
                    <a:solidFill>
                      <a:schemeClr val="accent2">
                        <a:lumMod val="50000"/>
                      </a:schemeClr>
                    </a:solidFill>
                  </a:tcPr>
                </a:tc>
                <a:extLst>
                  <a:ext uri="{0D108BD9-81ED-4DB2-BD59-A6C34878D82A}">
                    <a16:rowId xmlns:a16="http://schemas.microsoft.com/office/drawing/2014/main" val="10000"/>
                  </a:ext>
                </a:extLst>
              </a:tr>
              <a:tr h="410416">
                <a:tc>
                  <a:txBody>
                    <a:bodyPr/>
                    <a:lstStyle/>
                    <a:p>
                      <a:pPr algn="ctr"/>
                      <a:r>
                        <a:rPr lang="en-US" sz="2400" dirty="0"/>
                        <a:t>Antes de 1963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t>Fondo</a:t>
                      </a:r>
                      <a:r>
                        <a:rPr lang="en-US" sz="2400" dirty="0"/>
                        <a:t> de </a:t>
                      </a:r>
                      <a:r>
                        <a:rPr lang="en-US" sz="2400" dirty="0" err="1"/>
                        <a:t>Retiro</a:t>
                      </a:r>
                      <a:endParaRPr lang="en-US" sz="2400" dirty="0"/>
                    </a:p>
                  </a:txBody>
                  <a:tcPr anchor="ctr"/>
                </a:tc>
                <a:extLst>
                  <a:ext uri="{0D108BD9-81ED-4DB2-BD59-A6C34878D82A}">
                    <a16:rowId xmlns:a16="http://schemas.microsoft.com/office/drawing/2014/main" val="10002"/>
                  </a:ext>
                </a:extLst>
              </a:tr>
              <a:tr h="410416">
                <a:tc>
                  <a:txBody>
                    <a:bodyPr/>
                    <a:lstStyle/>
                    <a:p>
                      <a:pPr algn="ctr"/>
                      <a:r>
                        <a:rPr lang="en-US" sz="2400" dirty="0"/>
                        <a:t>1963 - 1967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t>Fondo</a:t>
                      </a:r>
                      <a:r>
                        <a:rPr lang="en-US" sz="2400" dirty="0"/>
                        <a:t> 2030</a:t>
                      </a:r>
                    </a:p>
                  </a:txBody>
                  <a:tcPr anchor="ctr"/>
                </a:tc>
                <a:extLst>
                  <a:ext uri="{0D108BD9-81ED-4DB2-BD59-A6C34878D82A}">
                    <a16:rowId xmlns:a16="http://schemas.microsoft.com/office/drawing/2014/main" val="10003"/>
                  </a:ext>
                </a:extLst>
              </a:tr>
              <a:tr h="410416">
                <a:tc>
                  <a:txBody>
                    <a:bodyPr/>
                    <a:lstStyle/>
                    <a:p>
                      <a:pPr algn="ctr"/>
                      <a:r>
                        <a:rPr lang="en-US" sz="2400" dirty="0"/>
                        <a:t>1968</a:t>
                      </a:r>
                      <a:r>
                        <a:rPr lang="en-US" sz="2400" baseline="0" dirty="0"/>
                        <a:t> - </a:t>
                      </a:r>
                      <a:r>
                        <a:rPr lang="en-US" sz="2400" dirty="0"/>
                        <a:t>1972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t>Fondo</a:t>
                      </a:r>
                      <a:r>
                        <a:rPr lang="en-US" sz="2400" dirty="0"/>
                        <a:t> 2035</a:t>
                      </a:r>
                    </a:p>
                  </a:txBody>
                  <a:tcPr anchor="ctr"/>
                </a:tc>
                <a:extLst>
                  <a:ext uri="{0D108BD9-81ED-4DB2-BD59-A6C34878D82A}">
                    <a16:rowId xmlns:a16="http://schemas.microsoft.com/office/drawing/2014/main" val="10004"/>
                  </a:ext>
                </a:extLst>
              </a:tr>
              <a:tr h="410416">
                <a:tc>
                  <a:txBody>
                    <a:bodyPr/>
                    <a:lstStyle/>
                    <a:p>
                      <a:pPr algn="ctr"/>
                      <a:r>
                        <a:rPr lang="en-US" sz="2400" dirty="0"/>
                        <a:t>1973</a:t>
                      </a:r>
                      <a:r>
                        <a:rPr lang="en-US" sz="2400" baseline="0" dirty="0"/>
                        <a:t> - 1977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t>Fondo</a:t>
                      </a:r>
                      <a:r>
                        <a:rPr lang="en-US" sz="2400" dirty="0"/>
                        <a:t> 2040</a:t>
                      </a:r>
                    </a:p>
                  </a:txBody>
                  <a:tcPr anchor="ctr"/>
                </a:tc>
                <a:extLst>
                  <a:ext uri="{0D108BD9-81ED-4DB2-BD59-A6C34878D82A}">
                    <a16:rowId xmlns:a16="http://schemas.microsoft.com/office/drawing/2014/main" val="10005"/>
                  </a:ext>
                </a:extLst>
              </a:tr>
              <a:tr h="410416">
                <a:tc>
                  <a:txBody>
                    <a:bodyPr/>
                    <a:lstStyle/>
                    <a:p>
                      <a:pPr algn="ctr"/>
                      <a:r>
                        <a:rPr lang="en-US" sz="2400" dirty="0"/>
                        <a:t>1978 - 1982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t>Fondo</a:t>
                      </a:r>
                      <a:r>
                        <a:rPr lang="en-US" sz="2400" dirty="0"/>
                        <a:t> 2045</a:t>
                      </a:r>
                    </a:p>
                  </a:txBody>
                  <a:tcPr anchor="ctr"/>
                </a:tc>
                <a:extLst>
                  <a:ext uri="{0D108BD9-81ED-4DB2-BD59-A6C34878D82A}">
                    <a16:rowId xmlns:a16="http://schemas.microsoft.com/office/drawing/2014/main" val="10006"/>
                  </a:ext>
                </a:extLst>
              </a:tr>
              <a:tr h="410416">
                <a:tc>
                  <a:txBody>
                    <a:bodyPr/>
                    <a:lstStyle/>
                    <a:p>
                      <a:pPr algn="ctr"/>
                      <a:r>
                        <a:rPr lang="en-US" sz="2400" dirty="0"/>
                        <a:t>1983 - 1987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t>Fondo</a:t>
                      </a:r>
                      <a:r>
                        <a:rPr lang="en-US" sz="2400" dirty="0"/>
                        <a:t> 2050</a:t>
                      </a:r>
                    </a:p>
                  </a:txBody>
                  <a:tcPr anchor="ctr"/>
                </a:tc>
                <a:extLst>
                  <a:ext uri="{0D108BD9-81ED-4DB2-BD59-A6C34878D82A}">
                    <a16:rowId xmlns:a16="http://schemas.microsoft.com/office/drawing/2014/main" val="10007"/>
                  </a:ext>
                </a:extLst>
              </a:tr>
              <a:tr h="372932">
                <a:tc>
                  <a:txBody>
                    <a:bodyPr/>
                    <a:lstStyle/>
                    <a:p>
                      <a:pPr algn="ctr"/>
                      <a:r>
                        <a:rPr lang="en-US" sz="2400" dirty="0"/>
                        <a:t>1988 - 1992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t>Fondo</a:t>
                      </a:r>
                      <a:r>
                        <a:rPr lang="en-US" sz="2400" dirty="0"/>
                        <a:t> 2055</a:t>
                      </a:r>
                    </a:p>
                  </a:txBody>
                  <a:tcPr anchor="ctr"/>
                </a:tc>
                <a:extLst>
                  <a:ext uri="{0D108BD9-81ED-4DB2-BD59-A6C34878D82A}">
                    <a16:rowId xmlns:a16="http://schemas.microsoft.com/office/drawing/2014/main" val="10008"/>
                  </a:ext>
                </a:extLst>
              </a:tr>
              <a:tr h="410416">
                <a:tc>
                  <a:txBody>
                    <a:bodyPr/>
                    <a:lstStyle/>
                    <a:p>
                      <a:pPr algn="ctr"/>
                      <a:r>
                        <a:rPr lang="en-US" sz="2400" dirty="0"/>
                        <a:t>1993</a:t>
                      </a:r>
                      <a:r>
                        <a:rPr lang="en-US" sz="2400" baseline="0" dirty="0"/>
                        <a:t> - 1997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t>Fondo</a:t>
                      </a:r>
                      <a:r>
                        <a:rPr lang="en-US" sz="2400" dirty="0"/>
                        <a:t> 2060 </a:t>
                      </a:r>
                    </a:p>
                  </a:txBody>
                  <a:tcPr anchor="ctr"/>
                </a:tc>
                <a:extLst>
                  <a:ext uri="{0D108BD9-81ED-4DB2-BD59-A6C34878D82A}">
                    <a16:rowId xmlns:a16="http://schemas.microsoft.com/office/drawing/2014/main" val="10009"/>
                  </a:ext>
                </a:extLst>
              </a:tr>
              <a:tr h="410416">
                <a:tc>
                  <a:txBody>
                    <a:bodyPr/>
                    <a:lstStyle/>
                    <a:p>
                      <a:pPr algn="ctr"/>
                      <a:r>
                        <a:rPr lang="en-US" sz="2400" dirty="0" err="1"/>
                        <a:t>Despues</a:t>
                      </a:r>
                      <a:r>
                        <a:rPr lang="en-US" sz="2400" dirty="0"/>
                        <a:t> de 1997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t>Fondo</a:t>
                      </a:r>
                      <a:r>
                        <a:rPr lang="en-US" sz="2400" dirty="0"/>
                        <a:t> 2065</a:t>
                      </a:r>
                    </a:p>
                  </a:txBody>
                  <a:tcPr anchor="ctr"/>
                </a:tc>
                <a:extLst>
                  <a:ext uri="{0D108BD9-81ED-4DB2-BD59-A6C34878D82A}">
                    <a16:rowId xmlns:a16="http://schemas.microsoft.com/office/drawing/2014/main" val="1405405664"/>
                  </a:ext>
                </a:extLst>
              </a:tr>
            </a:tbl>
          </a:graphicData>
        </a:graphic>
      </p:graphicFrame>
      <p:sp>
        <p:nvSpPr>
          <p:cNvPr id="3" name="Slide Number Placeholder 2"/>
          <p:cNvSpPr>
            <a:spLocks noGrp="1"/>
          </p:cNvSpPr>
          <p:nvPr>
            <p:ph type="sldNum" sz="quarter" idx="4"/>
          </p:nvPr>
        </p:nvSpPr>
        <p:spPr/>
        <p:txBody>
          <a:bodyPr/>
          <a:lstStyle/>
          <a:p>
            <a:fld id="{FA141339-F60D-47BC-9C4F-61B9CE851629}" type="slidenum">
              <a:rPr lang="en-US" smtClean="0"/>
              <a:pPr/>
              <a:t>29</a:t>
            </a:fld>
            <a:endParaRPr lang="en-US" dirty="0"/>
          </a:p>
        </p:txBody>
      </p:sp>
    </p:spTree>
    <p:extLst>
      <p:ext uri="{BB962C8B-B14F-4D97-AF65-F5344CB8AC3E}">
        <p14:creationId xmlns:p14="http://schemas.microsoft.com/office/powerpoint/2010/main" val="295456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6"/>
          <p:cNvGraphicFramePr>
            <a:graphicFrameLocks noGrp="1"/>
          </p:cNvGraphicFramePr>
          <p:nvPr>
            <p:ph idx="1"/>
            <p:extLst>
              <p:ext uri="{D42A27DB-BD31-4B8C-83A1-F6EECF244321}">
                <p14:modId xmlns:p14="http://schemas.microsoft.com/office/powerpoint/2010/main" val="557919494"/>
              </p:ext>
            </p:extLst>
          </p:nvPr>
        </p:nvGraphicFramePr>
        <p:xfrm>
          <a:off x="3644900" y="1120775"/>
          <a:ext cx="5194299" cy="6042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s-ES" i="0" dirty="0">
                <a:effectLst/>
                <a:latin typeface="-apple-system"/>
              </a:rPr>
              <a:t>Propósito de una Cuenta de Retiro</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a:t>
            </a:fld>
            <a:endParaRPr lang="en-US" dirty="0"/>
          </a:p>
        </p:txBody>
      </p:sp>
      <p:sp>
        <p:nvSpPr>
          <p:cNvPr id="5" name="AutoShape 2" descr="Social Security Card Icon 7684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5626100" y="4000500"/>
            <a:ext cx="2108200" cy="2108200"/>
          </a:xfrm>
          <a:prstGeom prst="rect">
            <a:avLst/>
          </a:prstGeom>
        </p:spPr>
      </p:pic>
      <p:pic>
        <p:nvPicPr>
          <p:cNvPr id="8" name="Picture 7"/>
          <p:cNvPicPr>
            <a:picLocks noChangeAspect="1"/>
          </p:cNvPicPr>
          <p:nvPr/>
        </p:nvPicPr>
        <p:blipFill>
          <a:blip r:embed="rId5"/>
          <a:stretch>
            <a:fillRect/>
          </a:stretch>
        </p:blipFill>
        <p:spPr>
          <a:xfrm>
            <a:off x="-228600" y="762000"/>
            <a:ext cx="4838700" cy="4838700"/>
          </a:xfrm>
          <a:prstGeom prst="rect">
            <a:avLst/>
          </a:prstGeom>
        </p:spPr>
      </p:pic>
      <p:pic>
        <p:nvPicPr>
          <p:cNvPr id="11" name="Picture 10"/>
          <p:cNvPicPr>
            <a:picLocks noChangeAspect="1"/>
          </p:cNvPicPr>
          <p:nvPr/>
        </p:nvPicPr>
        <p:blipFill>
          <a:blip r:embed="rId6"/>
          <a:stretch>
            <a:fillRect/>
          </a:stretch>
        </p:blipFill>
        <p:spPr>
          <a:xfrm>
            <a:off x="5588000" y="2247900"/>
            <a:ext cx="2235200" cy="2235200"/>
          </a:xfrm>
          <a:prstGeom prst="rect">
            <a:avLst/>
          </a:prstGeom>
        </p:spPr>
      </p:pic>
      <p:sp>
        <p:nvSpPr>
          <p:cNvPr id="12" name="TextBox 11"/>
          <p:cNvSpPr txBox="1"/>
          <p:nvPr/>
        </p:nvSpPr>
        <p:spPr>
          <a:xfrm>
            <a:off x="4114800" y="4724400"/>
            <a:ext cx="1905000" cy="769441"/>
          </a:xfrm>
          <a:prstGeom prst="rect">
            <a:avLst/>
          </a:prstGeom>
          <a:noFill/>
        </p:spPr>
        <p:txBody>
          <a:bodyPr wrap="square" rtlCol="0">
            <a:spAutoFit/>
          </a:bodyPr>
          <a:lstStyle/>
          <a:p>
            <a:pPr algn="ctr"/>
            <a:r>
              <a:rPr lang="en-US" sz="4400" dirty="0"/>
              <a:t>40</a:t>
            </a:r>
            <a:r>
              <a:rPr lang="en-US" sz="4000" dirty="0"/>
              <a:t>%</a:t>
            </a:r>
          </a:p>
        </p:txBody>
      </p:sp>
      <p:sp>
        <p:nvSpPr>
          <p:cNvPr id="13" name="TextBox 12"/>
          <p:cNvSpPr txBox="1"/>
          <p:nvPr/>
        </p:nvSpPr>
        <p:spPr>
          <a:xfrm>
            <a:off x="4076700" y="3009900"/>
            <a:ext cx="1905000" cy="769441"/>
          </a:xfrm>
          <a:prstGeom prst="rect">
            <a:avLst/>
          </a:prstGeom>
          <a:noFill/>
        </p:spPr>
        <p:txBody>
          <a:bodyPr wrap="square" rtlCol="0">
            <a:spAutoFit/>
          </a:bodyPr>
          <a:lstStyle/>
          <a:p>
            <a:pPr algn="ctr"/>
            <a:r>
              <a:rPr lang="en-US" sz="4400" dirty="0">
                <a:solidFill>
                  <a:schemeClr val="accent3">
                    <a:lumMod val="50000"/>
                  </a:schemeClr>
                </a:solidFill>
              </a:rPr>
              <a:t>30%</a:t>
            </a:r>
          </a:p>
        </p:txBody>
      </p:sp>
      <p:sp>
        <p:nvSpPr>
          <p:cNvPr id="14" name="TextBox 13"/>
          <p:cNvSpPr txBox="1"/>
          <p:nvPr/>
        </p:nvSpPr>
        <p:spPr>
          <a:xfrm>
            <a:off x="4127500" y="1473200"/>
            <a:ext cx="1905000" cy="769441"/>
          </a:xfrm>
          <a:prstGeom prst="rect">
            <a:avLst/>
          </a:prstGeom>
          <a:noFill/>
        </p:spPr>
        <p:txBody>
          <a:bodyPr wrap="square" rtlCol="0">
            <a:spAutoFit/>
          </a:bodyPr>
          <a:lstStyle/>
          <a:p>
            <a:pPr algn="ctr"/>
            <a:r>
              <a:rPr lang="en-US" sz="4400" dirty="0">
                <a:solidFill>
                  <a:schemeClr val="accent5">
                    <a:lumMod val="75000"/>
                  </a:schemeClr>
                </a:solidFill>
              </a:rPr>
              <a:t>30%</a:t>
            </a:r>
          </a:p>
        </p:txBody>
      </p:sp>
      <p:sp>
        <p:nvSpPr>
          <p:cNvPr id="15" name="TextBox 14"/>
          <p:cNvSpPr txBox="1"/>
          <p:nvPr/>
        </p:nvSpPr>
        <p:spPr>
          <a:xfrm>
            <a:off x="1765300" y="4368800"/>
            <a:ext cx="1651000" cy="769441"/>
          </a:xfrm>
          <a:prstGeom prst="rect">
            <a:avLst/>
          </a:prstGeom>
          <a:noFill/>
        </p:spPr>
        <p:txBody>
          <a:bodyPr wrap="square" rtlCol="0">
            <a:spAutoFit/>
          </a:bodyPr>
          <a:lstStyle/>
          <a:p>
            <a:r>
              <a:rPr lang="en-US" sz="4400" dirty="0">
                <a:solidFill>
                  <a:schemeClr val="bg2"/>
                </a:solidFill>
              </a:rPr>
              <a:t>100%</a:t>
            </a:r>
          </a:p>
        </p:txBody>
      </p:sp>
      <p:pic>
        <p:nvPicPr>
          <p:cNvPr id="17" name="Picture 16"/>
          <p:cNvPicPr>
            <a:picLocks noChangeAspect="1"/>
          </p:cNvPicPr>
          <p:nvPr/>
        </p:nvPicPr>
        <p:blipFill>
          <a:blip r:embed="rId7"/>
          <a:stretch>
            <a:fillRect/>
          </a:stretch>
        </p:blipFill>
        <p:spPr>
          <a:xfrm>
            <a:off x="5549900" y="749300"/>
            <a:ext cx="2324100" cy="2324100"/>
          </a:xfrm>
          <a:prstGeom prst="rect">
            <a:avLst/>
          </a:prstGeom>
        </p:spPr>
      </p:pic>
      <p:sp>
        <p:nvSpPr>
          <p:cNvPr id="18" name="TextBox 17"/>
          <p:cNvSpPr txBox="1"/>
          <p:nvPr/>
        </p:nvSpPr>
        <p:spPr>
          <a:xfrm>
            <a:off x="647700" y="5651500"/>
            <a:ext cx="4613275" cy="600164"/>
          </a:xfrm>
          <a:prstGeom prst="rect">
            <a:avLst/>
          </a:prstGeom>
          <a:noFill/>
        </p:spPr>
        <p:txBody>
          <a:bodyPr wrap="square" rtlCol="0">
            <a:spAutoFit/>
          </a:bodyPr>
          <a:lstStyle/>
          <a:p>
            <a:pPr algn="ctr"/>
            <a:r>
              <a:rPr lang="es-ES" sz="1100" b="0" dirty="0"/>
              <a:t>Solo con fines ilustrativos. El reemplazo del 40% es una regla general. El reemplazo real del Seguro Social variará. </a:t>
            </a:r>
          </a:p>
          <a:p>
            <a:pPr algn="ctr"/>
            <a:r>
              <a:rPr lang="es-ES" sz="1100" b="0" dirty="0"/>
              <a:t>Fuente: </a:t>
            </a:r>
            <a:r>
              <a:rPr lang="en-US" sz="1100" b="0" dirty="0"/>
              <a:t>https://www.ssa.gov/policy/docs/ssb/v68n2/v68n2p1.html</a:t>
            </a:r>
          </a:p>
        </p:txBody>
      </p:sp>
    </p:spTree>
    <p:extLst>
      <p:ext uri="{BB962C8B-B14F-4D97-AF65-F5344CB8AC3E}">
        <p14:creationId xmlns:p14="http://schemas.microsoft.com/office/powerpoint/2010/main" val="2707817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stretch>
            <a:fillRect/>
          </a:stretch>
        </p:blipFill>
        <p:spPr>
          <a:xfrm flipH="1">
            <a:off x="218871" y="2422186"/>
            <a:ext cx="2821024" cy="2821024"/>
          </a:xfrm>
          <a:prstGeom prst="rect">
            <a:avLst/>
          </a:prstGeom>
        </p:spPr>
      </p:pic>
      <p:pic>
        <p:nvPicPr>
          <p:cNvPr id="36" name="Picture 35"/>
          <p:cNvPicPr>
            <a:picLocks noChangeAspect="1"/>
          </p:cNvPicPr>
          <p:nvPr/>
        </p:nvPicPr>
        <p:blipFill>
          <a:blip r:embed="rId3"/>
          <a:stretch>
            <a:fillRect/>
          </a:stretch>
        </p:blipFill>
        <p:spPr>
          <a:xfrm flipH="1">
            <a:off x="3107984" y="2402727"/>
            <a:ext cx="2806431" cy="2806431"/>
          </a:xfrm>
          <a:prstGeom prst="rect">
            <a:avLst/>
          </a:prstGeom>
        </p:spPr>
      </p:pic>
      <p:pic>
        <p:nvPicPr>
          <p:cNvPr id="35" name="Picture 34"/>
          <p:cNvPicPr>
            <a:picLocks noChangeAspect="1"/>
          </p:cNvPicPr>
          <p:nvPr/>
        </p:nvPicPr>
        <p:blipFill>
          <a:blip r:embed="rId4"/>
          <a:stretch>
            <a:fillRect/>
          </a:stretch>
        </p:blipFill>
        <p:spPr>
          <a:xfrm flipH="1">
            <a:off x="5311303" y="1567454"/>
            <a:ext cx="4523361" cy="4523361"/>
          </a:xfrm>
          <a:prstGeom prst="rect">
            <a:avLst/>
          </a:prstGeom>
        </p:spPr>
      </p:pic>
      <p:sp>
        <p:nvSpPr>
          <p:cNvPr id="2" name="Title 1"/>
          <p:cNvSpPr>
            <a:spLocks noGrp="1"/>
          </p:cNvSpPr>
          <p:nvPr>
            <p:ph type="title"/>
          </p:nvPr>
        </p:nvSpPr>
        <p:spPr/>
        <p:txBody>
          <a:bodyPr/>
          <a:lstStyle/>
          <a:p>
            <a:r>
              <a:rPr lang="es-ES" dirty="0"/>
              <a:t>Estrategias de Gestión de Riesgos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30</a:t>
            </a:fld>
            <a:endParaRPr lang="en-US" dirty="0"/>
          </a:p>
        </p:txBody>
      </p:sp>
      <p:sp>
        <p:nvSpPr>
          <p:cNvPr id="11" name="TextBox 10"/>
          <p:cNvSpPr txBox="1"/>
          <p:nvPr/>
        </p:nvSpPr>
        <p:spPr>
          <a:xfrm>
            <a:off x="6459568" y="1806403"/>
            <a:ext cx="2171526" cy="523220"/>
          </a:xfrm>
          <a:prstGeom prst="rect">
            <a:avLst/>
          </a:prstGeom>
          <a:noFill/>
        </p:spPr>
        <p:txBody>
          <a:bodyPr wrap="square" rtlCol="0">
            <a:spAutoFit/>
          </a:bodyPr>
          <a:lstStyle/>
          <a:p>
            <a:pPr algn="ctr"/>
            <a:r>
              <a:rPr lang="en-US" sz="2800" dirty="0" err="1"/>
              <a:t>Agresivo</a:t>
            </a:r>
            <a:endParaRPr lang="en-US" sz="2800" dirty="0"/>
          </a:p>
        </p:txBody>
      </p:sp>
      <p:sp>
        <p:nvSpPr>
          <p:cNvPr id="19" name="TextBox 18"/>
          <p:cNvSpPr txBox="1"/>
          <p:nvPr/>
        </p:nvSpPr>
        <p:spPr>
          <a:xfrm>
            <a:off x="443057" y="1802123"/>
            <a:ext cx="2215301" cy="523220"/>
          </a:xfrm>
          <a:prstGeom prst="rect">
            <a:avLst/>
          </a:prstGeom>
          <a:noFill/>
        </p:spPr>
        <p:txBody>
          <a:bodyPr wrap="square" rtlCol="0">
            <a:spAutoFit/>
          </a:bodyPr>
          <a:lstStyle/>
          <a:p>
            <a:r>
              <a:rPr lang="en-US" sz="2800" dirty="0" err="1"/>
              <a:t>Conservador</a:t>
            </a:r>
            <a:endParaRPr lang="en-US" sz="2800" dirty="0"/>
          </a:p>
        </p:txBody>
      </p:sp>
      <p:sp>
        <p:nvSpPr>
          <p:cNvPr id="20" name="TextBox 19"/>
          <p:cNvSpPr txBox="1"/>
          <p:nvPr/>
        </p:nvSpPr>
        <p:spPr>
          <a:xfrm>
            <a:off x="3547418" y="1816499"/>
            <a:ext cx="1849889" cy="523220"/>
          </a:xfrm>
          <a:prstGeom prst="rect">
            <a:avLst/>
          </a:prstGeom>
          <a:noFill/>
        </p:spPr>
        <p:txBody>
          <a:bodyPr wrap="square" rtlCol="0">
            <a:spAutoFit/>
          </a:bodyPr>
          <a:lstStyle/>
          <a:p>
            <a:pPr algn="ctr"/>
            <a:r>
              <a:rPr lang="en-US" sz="2800" dirty="0" err="1"/>
              <a:t>Moderado</a:t>
            </a:r>
            <a:endParaRPr lang="en-US" sz="2800" dirty="0"/>
          </a:p>
        </p:txBody>
      </p:sp>
      <p:sp>
        <p:nvSpPr>
          <p:cNvPr id="30" name="TextBox 29"/>
          <p:cNvSpPr txBox="1"/>
          <p:nvPr/>
        </p:nvSpPr>
        <p:spPr>
          <a:xfrm>
            <a:off x="6760723" y="3504264"/>
            <a:ext cx="1662527" cy="523220"/>
          </a:xfrm>
          <a:prstGeom prst="rect">
            <a:avLst/>
          </a:prstGeom>
          <a:noFill/>
        </p:spPr>
        <p:txBody>
          <a:bodyPr wrap="square" rtlCol="0">
            <a:spAutoFit/>
          </a:bodyPr>
          <a:lstStyle/>
          <a:p>
            <a:pPr algn="ctr"/>
            <a:r>
              <a:rPr lang="en-US" sz="2800" dirty="0">
                <a:solidFill>
                  <a:schemeClr val="accent5">
                    <a:lumMod val="75000"/>
                  </a:schemeClr>
                </a:solidFill>
              </a:rPr>
              <a:t>85 – 99%</a:t>
            </a:r>
          </a:p>
        </p:txBody>
      </p:sp>
      <p:sp>
        <p:nvSpPr>
          <p:cNvPr id="31" name="TextBox 30"/>
          <p:cNvSpPr txBox="1"/>
          <p:nvPr/>
        </p:nvSpPr>
        <p:spPr>
          <a:xfrm>
            <a:off x="3891065" y="3486078"/>
            <a:ext cx="1527210" cy="523220"/>
          </a:xfrm>
          <a:prstGeom prst="rect">
            <a:avLst/>
          </a:prstGeom>
          <a:noFill/>
        </p:spPr>
        <p:txBody>
          <a:bodyPr wrap="square" rtlCol="0">
            <a:spAutoFit/>
          </a:bodyPr>
          <a:lstStyle/>
          <a:p>
            <a:pPr algn="ctr"/>
            <a:r>
              <a:rPr lang="en-US" sz="2800" dirty="0">
                <a:solidFill>
                  <a:schemeClr val="accent1">
                    <a:lumMod val="75000"/>
                  </a:schemeClr>
                </a:solidFill>
              </a:rPr>
              <a:t>50 – 70%</a:t>
            </a:r>
          </a:p>
        </p:txBody>
      </p:sp>
      <p:sp>
        <p:nvSpPr>
          <p:cNvPr id="32" name="TextBox 31"/>
          <p:cNvSpPr txBox="1"/>
          <p:nvPr/>
        </p:nvSpPr>
        <p:spPr>
          <a:xfrm>
            <a:off x="959561" y="3536288"/>
            <a:ext cx="1550174" cy="523220"/>
          </a:xfrm>
          <a:prstGeom prst="rect">
            <a:avLst/>
          </a:prstGeom>
          <a:noFill/>
        </p:spPr>
        <p:txBody>
          <a:bodyPr wrap="square" rtlCol="0">
            <a:spAutoFit/>
          </a:bodyPr>
          <a:lstStyle/>
          <a:p>
            <a:pPr algn="ctr"/>
            <a:r>
              <a:rPr lang="en-US" sz="2800" dirty="0">
                <a:solidFill>
                  <a:schemeClr val="accent2">
                    <a:lumMod val="75000"/>
                  </a:schemeClr>
                </a:solidFill>
              </a:rPr>
              <a:t>15 – 30%</a:t>
            </a:r>
          </a:p>
        </p:txBody>
      </p:sp>
      <p:sp>
        <p:nvSpPr>
          <p:cNvPr id="33" name="TextBox 32"/>
          <p:cNvSpPr txBox="1"/>
          <p:nvPr/>
        </p:nvSpPr>
        <p:spPr>
          <a:xfrm>
            <a:off x="829558" y="5665509"/>
            <a:ext cx="7607431" cy="461665"/>
          </a:xfrm>
          <a:prstGeom prst="rect">
            <a:avLst/>
          </a:prstGeom>
          <a:noFill/>
        </p:spPr>
        <p:txBody>
          <a:bodyPr wrap="square" rtlCol="0">
            <a:spAutoFit/>
          </a:bodyPr>
          <a:lstStyle/>
          <a:p>
            <a:pPr algn="ctr"/>
            <a:r>
              <a:rPr lang="es-ES" sz="1200" dirty="0"/>
              <a:t>Observaciones generales sólo con fines ilustrativos. Los porcentajes representan una participación típica en los activos del fondo. El nombre del fondo y los porcentajes variarán según la compañía del fondo.</a:t>
            </a:r>
            <a:endParaRPr lang="en-US" sz="1200" dirty="0"/>
          </a:p>
        </p:txBody>
      </p:sp>
    </p:spTree>
    <p:extLst>
      <p:ext uri="{BB962C8B-B14F-4D97-AF65-F5344CB8AC3E}">
        <p14:creationId xmlns:p14="http://schemas.microsoft.com/office/powerpoint/2010/main" val="3022398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Concéntrese en los Objetivos a Largo Plazo</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31</a:t>
            </a:fld>
            <a:endParaRPr lang="en-US"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106569"/>
            <a:ext cx="9213850" cy="4767008"/>
          </a:xfrm>
          <a:prstGeom prst="rect">
            <a:avLst/>
          </a:prstGeom>
          <a:noFill/>
        </p:spPr>
      </p:pic>
    </p:spTree>
    <p:extLst>
      <p:ext uri="{BB962C8B-B14F-4D97-AF65-F5344CB8AC3E}">
        <p14:creationId xmlns:p14="http://schemas.microsoft.com/office/powerpoint/2010/main" val="763286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Préstamo del plan 401(k)</a:t>
            </a:r>
            <a:endParaRPr lang="en-US" dirty="0"/>
          </a:p>
        </p:txBody>
      </p:sp>
      <p:sp>
        <p:nvSpPr>
          <p:cNvPr id="4" name="Slide Number Placeholder 3"/>
          <p:cNvSpPr>
            <a:spLocks noGrp="1"/>
          </p:cNvSpPr>
          <p:nvPr>
            <p:ph type="sldNum" sz="quarter" idx="4"/>
          </p:nvPr>
        </p:nvSpPr>
        <p:spPr>
          <a:xfrm>
            <a:off x="4481377" y="6429014"/>
            <a:ext cx="460229" cy="220370"/>
          </a:xfrm>
        </p:spPr>
        <p:txBody>
          <a:bodyPr/>
          <a:lstStyle/>
          <a:p>
            <a:fld id="{FA141339-F60D-47BC-9C4F-61B9CE851629}" type="slidenum">
              <a:rPr lang="en-US" smtClean="0"/>
              <a:pPr/>
              <a:t>32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942" y="1798894"/>
            <a:ext cx="2829666" cy="2829666"/>
          </a:xfrm>
          <a:prstGeom prst="rect">
            <a:avLst/>
          </a:prstGeom>
        </p:spPr>
      </p:pic>
      <p:sp>
        <p:nvSpPr>
          <p:cNvPr id="11" name="Right Arrow 10"/>
          <p:cNvSpPr/>
          <p:nvPr/>
        </p:nvSpPr>
        <p:spPr>
          <a:xfrm>
            <a:off x="2545212" y="1414019"/>
            <a:ext cx="5103340" cy="1828800"/>
          </a:xfrm>
          <a:prstGeom prst="rightArrow">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2"/>
                </a:solidFill>
              </a:rPr>
              <a:t>Hasta el 50% de la cuenta $1,000 - $50,000</a:t>
            </a:r>
            <a:endParaRPr lang="en-US" sz="2000" dirty="0">
              <a:solidFill>
                <a:schemeClr val="bg2"/>
              </a:solidFill>
            </a:endParaRPr>
          </a:p>
        </p:txBody>
      </p:sp>
      <p:sp>
        <p:nvSpPr>
          <p:cNvPr id="14" name="Left Arrow 13"/>
          <p:cNvSpPr/>
          <p:nvPr/>
        </p:nvSpPr>
        <p:spPr>
          <a:xfrm>
            <a:off x="2469796" y="3503144"/>
            <a:ext cx="5089468" cy="1568476"/>
          </a:xfrm>
          <a:prstGeom prst="leftArrow">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5">
                    <a:lumMod val="50000"/>
                  </a:schemeClr>
                </a:solidFill>
              </a:rPr>
              <a:t>Pagar con intereses a lo largo del tiempo</a:t>
            </a:r>
          </a:p>
          <a:p>
            <a:pPr algn="ctr"/>
            <a:r>
              <a:rPr lang="en-US" dirty="0">
                <a:solidFill>
                  <a:schemeClr val="accent5">
                    <a:lumMod val="50000"/>
                  </a:schemeClr>
                </a:solidFill>
              </a:rPr>
              <a:t>(</a:t>
            </a:r>
            <a:r>
              <a:rPr lang="en-US" dirty="0" err="1">
                <a:solidFill>
                  <a:schemeClr val="accent5">
                    <a:lumMod val="50000"/>
                  </a:schemeClr>
                </a:solidFill>
              </a:rPr>
              <a:t>generalmente</a:t>
            </a:r>
            <a:r>
              <a:rPr lang="en-US" dirty="0">
                <a:solidFill>
                  <a:schemeClr val="accent5">
                    <a:lumMod val="50000"/>
                  </a:schemeClr>
                </a:solidFill>
              </a:rPr>
              <a:t> 0-5 </a:t>
            </a:r>
            <a:r>
              <a:rPr lang="en-US" dirty="0" err="1">
                <a:solidFill>
                  <a:schemeClr val="accent5">
                    <a:lumMod val="50000"/>
                  </a:schemeClr>
                </a:solidFill>
              </a:rPr>
              <a:t>años</a:t>
            </a:r>
            <a:r>
              <a:rPr lang="en-US" dirty="0">
                <a:solidFill>
                  <a:schemeClr val="accent5">
                    <a:lumMod val="50000"/>
                  </a:schemeClr>
                </a:solidFill>
              </a:rPr>
              <a:t>)</a:t>
            </a:r>
          </a:p>
        </p:txBody>
      </p:sp>
      <p:pic>
        <p:nvPicPr>
          <p:cNvPr id="3" name="Picture 2"/>
          <p:cNvPicPr>
            <a:picLocks noChangeAspect="1"/>
          </p:cNvPicPr>
          <p:nvPr/>
        </p:nvPicPr>
        <p:blipFill>
          <a:blip r:embed="rId4"/>
          <a:stretch>
            <a:fillRect/>
          </a:stretch>
        </p:blipFill>
        <p:spPr>
          <a:xfrm>
            <a:off x="-975992" y="1214601"/>
            <a:ext cx="4454483" cy="4454483"/>
          </a:xfrm>
          <a:prstGeom prst="rect">
            <a:avLst/>
          </a:prstGeom>
        </p:spPr>
      </p:pic>
      <p:sp>
        <p:nvSpPr>
          <p:cNvPr id="19" name="TextBox 18"/>
          <p:cNvSpPr txBox="1"/>
          <p:nvPr/>
        </p:nvSpPr>
        <p:spPr>
          <a:xfrm>
            <a:off x="197713" y="5717756"/>
            <a:ext cx="8698976" cy="523220"/>
          </a:xfrm>
          <a:prstGeom prst="rect">
            <a:avLst/>
          </a:prstGeom>
          <a:solidFill>
            <a:schemeClr val="accent6"/>
          </a:solidFill>
          <a:ln w="28575">
            <a:noFill/>
          </a:ln>
        </p:spPr>
        <p:txBody>
          <a:bodyPr wrap="square" rtlCol="0">
            <a:spAutoFit/>
          </a:bodyPr>
          <a:lstStyle/>
          <a:p>
            <a:pPr algn="ctr"/>
            <a:r>
              <a:rPr lang="es-ES" sz="1400" i="0" dirty="0">
                <a:effectLst/>
                <a:latin typeface="-apple-system"/>
              </a:rPr>
              <a:t>Los préstamos y distribuciones pueden estar sujetos a cargos, impuestos y/o multas.</a:t>
            </a:r>
            <a:r>
              <a:rPr lang="es-ES" sz="1400" dirty="0"/>
              <a:t/>
            </a:r>
            <a:br>
              <a:rPr lang="es-ES" sz="1400" dirty="0"/>
            </a:br>
            <a:r>
              <a:rPr lang="es-ES" sz="1400" i="0" dirty="0">
                <a:effectLst/>
                <a:latin typeface="-apple-system"/>
              </a:rPr>
              <a:t>Revise toda la documentación y consulte con un profesional financiero antes de completar un retiro.</a:t>
            </a:r>
            <a:endParaRPr lang="en-US" sz="1400" dirty="0">
              <a:solidFill>
                <a:schemeClr val="tx2"/>
              </a:solidFill>
            </a:endParaRPr>
          </a:p>
        </p:txBody>
      </p:sp>
      <p:sp>
        <p:nvSpPr>
          <p:cNvPr id="7" name="TextBox 6"/>
          <p:cNvSpPr txBox="1"/>
          <p:nvPr/>
        </p:nvSpPr>
        <p:spPr>
          <a:xfrm>
            <a:off x="3563332" y="2884602"/>
            <a:ext cx="3091991" cy="830997"/>
          </a:xfrm>
          <a:prstGeom prst="rect">
            <a:avLst/>
          </a:prstGeom>
          <a:noFill/>
        </p:spPr>
        <p:txBody>
          <a:bodyPr wrap="square" rtlCol="0">
            <a:spAutoFit/>
          </a:bodyPr>
          <a:lstStyle/>
          <a:p>
            <a:pPr algn="ctr"/>
            <a:r>
              <a:rPr lang="en-US" sz="2400" dirty="0" err="1"/>
              <a:t>Máximo</a:t>
            </a:r>
            <a:r>
              <a:rPr lang="en-US" sz="2400" dirty="0"/>
              <a:t> 1 </a:t>
            </a:r>
            <a:r>
              <a:rPr lang="en-US" sz="2400" dirty="0" err="1"/>
              <a:t>préstamo</a:t>
            </a:r>
            <a:r>
              <a:rPr lang="en-US" sz="2400" dirty="0"/>
              <a:t> </a:t>
            </a:r>
            <a:r>
              <a:rPr lang="en-US" sz="2400" dirty="0" err="1"/>
              <a:t>pendiente</a:t>
            </a:r>
            <a:endParaRPr lang="en-US" sz="2400" dirty="0"/>
          </a:p>
        </p:txBody>
      </p:sp>
    </p:spTree>
    <p:extLst>
      <p:ext uri="{BB962C8B-B14F-4D97-AF65-F5344CB8AC3E}">
        <p14:creationId xmlns:p14="http://schemas.microsoft.com/office/powerpoint/2010/main" val="130238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713" y="5802598"/>
            <a:ext cx="8698976" cy="523220"/>
          </a:xfrm>
          <a:prstGeom prst="rect">
            <a:avLst/>
          </a:prstGeom>
          <a:noFill/>
          <a:ln w="28575">
            <a:noFill/>
          </a:ln>
        </p:spPr>
        <p:txBody>
          <a:bodyPr wrap="square" rtlCol="0">
            <a:spAutoFit/>
          </a:bodyPr>
          <a:lstStyle/>
          <a:p>
            <a:pPr algn="ctr"/>
            <a:r>
              <a:rPr lang="es-ES" sz="1400" i="0" dirty="0">
                <a:effectLst/>
                <a:latin typeface="-apple-system"/>
              </a:rPr>
              <a:t>Los préstamos y distribuciones pueden estar sujetos a cargos, impuestos y/o multas.</a:t>
            </a:r>
            <a:r>
              <a:rPr lang="es-ES" sz="1400" dirty="0"/>
              <a:t/>
            </a:r>
            <a:br>
              <a:rPr lang="es-ES" sz="1400" dirty="0"/>
            </a:br>
            <a:r>
              <a:rPr lang="es-ES" sz="1400" i="0" dirty="0">
                <a:effectLst/>
                <a:latin typeface="-apple-system"/>
              </a:rPr>
              <a:t>Revise toda la documentación y consulte con un profesional financiero antes de completar un retiro.</a:t>
            </a:r>
            <a:endParaRPr lang="en-US" sz="1400" dirty="0">
              <a:solidFill>
                <a:schemeClr val="tx2"/>
              </a:solidFill>
            </a:endParaRPr>
          </a:p>
        </p:txBody>
      </p:sp>
      <p:sp>
        <p:nvSpPr>
          <p:cNvPr id="2" name="Title 1"/>
          <p:cNvSpPr>
            <a:spLocks noGrp="1"/>
          </p:cNvSpPr>
          <p:nvPr>
            <p:ph type="title"/>
          </p:nvPr>
        </p:nvSpPr>
        <p:spPr/>
        <p:txBody>
          <a:bodyPr/>
          <a:lstStyle/>
          <a:p>
            <a:r>
              <a:rPr lang="en-US" sz="4000" dirty="0" err="1"/>
              <a:t>Después</a:t>
            </a:r>
            <a:r>
              <a:rPr lang="en-US" sz="4000" dirty="0"/>
              <a:t> del </a:t>
            </a:r>
            <a:r>
              <a:rPr lang="en-US" sz="4000" dirty="0" err="1"/>
              <a:t>Empleo</a:t>
            </a:r>
            <a:r>
              <a:rPr lang="en-US" sz="4000" dirty="0"/>
              <a:t> y </a:t>
            </a:r>
            <a:r>
              <a:rPr lang="en-US" sz="4000" dirty="0" err="1"/>
              <a:t>Distribuciónes</a:t>
            </a:r>
            <a:endParaRPr lang="en-US" sz="4000"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33</a:t>
            </a:fld>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950955161"/>
              </p:ext>
            </p:extLst>
          </p:nvPr>
        </p:nvGraphicFramePr>
        <p:xfrm>
          <a:off x="358579" y="1194847"/>
          <a:ext cx="8464550" cy="4498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1141429" y="2891671"/>
            <a:ext cx="2355915" cy="2355915"/>
          </a:xfrm>
          <a:prstGeom prst="rect">
            <a:avLst/>
          </a:prstGeom>
        </p:spPr>
      </p:pic>
      <p:pic>
        <p:nvPicPr>
          <p:cNvPr id="8" name="Picture 7"/>
          <p:cNvPicPr>
            <a:picLocks noChangeAspect="1"/>
          </p:cNvPicPr>
          <p:nvPr/>
        </p:nvPicPr>
        <p:blipFill>
          <a:blip r:embed="rId9"/>
          <a:stretch>
            <a:fillRect/>
          </a:stretch>
        </p:blipFill>
        <p:spPr>
          <a:xfrm>
            <a:off x="6040224" y="1998482"/>
            <a:ext cx="1762812" cy="1762812"/>
          </a:xfrm>
          <a:prstGeom prst="rect">
            <a:avLst/>
          </a:prstGeom>
        </p:spPr>
      </p:pic>
      <p:sp>
        <p:nvSpPr>
          <p:cNvPr id="9" name="TextBox 8"/>
          <p:cNvSpPr txBox="1"/>
          <p:nvPr/>
        </p:nvSpPr>
        <p:spPr>
          <a:xfrm>
            <a:off x="4835951" y="1300899"/>
            <a:ext cx="3780148" cy="1200329"/>
          </a:xfrm>
          <a:prstGeom prst="rect">
            <a:avLst/>
          </a:prstGeom>
          <a:noFill/>
        </p:spPr>
        <p:txBody>
          <a:bodyPr wrap="square" rtlCol="0">
            <a:spAutoFit/>
          </a:bodyPr>
          <a:lstStyle/>
          <a:p>
            <a:pPr algn="ctr"/>
            <a:r>
              <a:rPr lang="en-US" sz="2200" dirty="0" err="1">
                <a:solidFill>
                  <a:schemeClr val="accent6"/>
                </a:solidFill>
              </a:rPr>
              <a:t>Retiro</a:t>
            </a:r>
            <a:r>
              <a:rPr lang="en-US" sz="2200" dirty="0">
                <a:solidFill>
                  <a:schemeClr val="accent6"/>
                </a:solidFill>
              </a:rPr>
              <a:t> </a:t>
            </a:r>
            <a:r>
              <a:rPr lang="en-US" sz="2200" dirty="0" err="1">
                <a:solidFill>
                  <a:schemeClr val="accent6"/>
                </a:solidFill>
              </a:rPr>
              <a:t>durante</a:t>
            </a:r>
            <a:r>
              <a:rPr lang="en-US" sz="2200" dirty="0">
                <a:solidFill>
                  <a:schemeClr val="accent6"/>
                </a:solidFill>
              </a:rPr>
              <a:t> </a:t>
            </a:r>
            <a:r>
              <a:rPr lang="en-US" sz="2200" dirty="0" err="1">
                <a:solidFill>
                  <a:schemeClr val="accent6"/>
                </a:solidFill>
              </a:rPr>
              <a:t>el</a:t>
            </a:r>
            <a:r>
              <a:rPr lang="en-US" sz="2200" dirty="0">
                <a:solidFill>
                  <a:schemeClr val="accent6"/>
                </a:solidFill>
              </a:rPr>
              <a:t> </a:t>
            </a:r>
            <a:r>
              <a:rPr lang="en-US" sz="2200" dirty="0" err="1">
                <a:solidFill>
                  <a:schemeClr val="accent6"/>
                </a:solidFill>
              </a:rPr>
              <a:t>servicio</a:t>
            </a:r>
            <a:r>
              <a:rPr lang="en-US" sz="2200" dirty="0">
                <a:solidFill>
                  <a:schemeClr val="accent6"/>
                </a:solidFill>
              </a:rPr>
              <a:t> a </a:t>
            </a:r>
            <a:r>
              <a:rPr lang="en-US" sz="2200" dirty="0" err="1">
                <a:solidFill>
                  <a:schemeClr val="accent6"/>
                </a:solidFill>
              </a:rPr>
              <a:t>edad</a:t>
            </a:r>
            <a:r>
              <a:rPr lang="en-US" sz="2200" dirty="0">
                <a:solidFill>
                  <a:schemeClr val="accent6"/>
                </a:solidFill>
              </a:rPr>
              <a:t> 59 1/2</a:t>
            </a:r>
          </a:p>
          <a:p>
            <a:pPr algn="ctr"/>
            <a:endParaRPr lang="en-US" sz="2800" dirty="0"/>
          </a:p>
        </p:txBody>
      </p:sp>
      <p:pic>
        <p:nvPicPr>
          <p:cNvPr id="10" name="Picture 9"/>
          <p:cNvPicPr>
            <a:picLocks noChangeAspect="1"/>
          </p:cNvPicPr>
          <p:nvPr/>
        </p:nvPicPr>
        <p:blipFill>
          <a:blip r:embed="rId10"/>
          <a:stretch>
            <a:fillRect/>
          </a:stretch>
        </p:blipFill>
        <p:spPr>
          <a:xfrm>
            <a:off x="5741710" y="2948232"/>
            <a:ext cx="2271074" cy="2271074"/>
          </a:xfrm>
          <a:prstGeom prst="rect">
            <a:avLst/>
          </a:prstGeom>
        </p:spPr>
      </p:pic>
      <p:sp>
        <p:nvSpPr>
          <p:cNvPr id="11" name="TextBox 10"/>
          <p:cNvSpPr txBox="1"/>
          <p:nvPr/>
        </p:nvSpPr>
        <p:spPr>
          <a:xfrm>
            <a:off x="4764247" y="4712203"/>
            <a:ext cx="4100725" cy="769441"/>
          </a:xfrm>
          <a:prstGeom prst="rect">
            <a:avLst/>
          </a:prstGeom>
          <a:noFill/>
        </p:spPr>
        <p:txBody>
          <a:bodyPr wrap="square" rtlCol="0">
            <a:spAutoFit/>
          </a:bodyPr>
          <a:lstStyle/>
          <a:p>
            <a:pPr algn="ctr"/>
            <a:r>
              <a:rPr lang="es-DO" sz="2200" dirty="0">
                <a:solidFill>
                  <a:schemeClr val="accent6"/>
                </a:solidFill>
              </a:rPr>
              <a:t>Transferencia a una cuenta IRA o un nuevo plan de retiro</a:t>
            </a:r>
            <a:endParaRPr lang="es-DO" sz="2200" dirty="0"/>
          </a:p>
        </p:txBody>
      </p:sp>
      <p:sp>
        <p:nvSpPr>
          <p:cNvPr id="12" name="TextBox 11"/>
          <p:cNvSpPr txBox="1"/>
          <p:nvPr/>
        </p:nvSpPr>
        <p:spPr>
          <a:xfrm>
            <a:off x="499621" y="1366886"/>
            <a:ext cx="3817856" cy="769441"/>
          </a:xfrm>
          <a:prstGeom prst="rect">
            <a:avLst/>
          </a:prstGeom>
          <a:noFill/>
        </p:spPr>
        <p:txBody>
          <a:bodyPr wrap="square" rtlCol="0">
            <a:spAutoFit/>
          </a:bodyPr>
          <a:lstStyle/>
          <a:p>
            <a:pPr algn="ctr"/>
            <a:r>
              <a:rPr lang="es-ES" sz="2200" dirty="0">
                <a:solidFill>
                  <a:schemeClr val="accent6"/>
                </a:solidFill>
              </a:rPr>
              <a:t>Distribución sujeta a impuestos por separación de servicio</a:t>
            </a:r>
            <a:endParaRPr lang="en-US" sz="2800" dirty="0"/>
          </a:p>
        </p:txBody>
      </p:sp>
      <p:sp>
        <p:nvSpPr>
          <p:cNvPr id="13" name="TextBox 12"/>
          <p:cNvSpPr txBox="1"/>
          <p:nvPr/>
        </p:nvSpPr>
        <p:spPr>
          <a:xfrm>
            <a:off x="424206" y="4772993"/>
            <a:ext cx="4166648" cy="769441"/>
          </a:xfrm>
          <a:prstGeom prst="rect">
            <a:avLst/>
          </a:prstGeom>
          <a:noFill/>
        </p:spPr>
        <p:txBody>
          <a:bodyPr wrap="square" rtlCol="0">
            <a:spAutoFit/>
          </a:bodyPr>
          <a:lstStyle/>
          <a:p>
            <a:pPr algn="ctr"/>
            <a:r>
              <a:rPr lang="es-DO" sz="2200" dirty="0" err="1">
                <a:solidFill>
                  <a:schemeClr val="accent6"/>
                </a:solidFill>
              </a:rPr>
              <a:t>Distribuciónes</a:t>
            </a:r>
            <a:r>
              <a:rPr lang="es-DO" sz="2200" dirty="0">
                <a:solidFill>
                  <a:schemeClr val="accent6"/>
                </a:solidFill>
              </a:rPr>
              <a:t> por dificultad financiera </a:t>
            </a:r>
            <a:r>
              <a:rPr lang="es-DO" sz="2200" dirty="0" err="1">
                <a:solidFill>
                  <a:schemeClr val="accent6"/>
                </a:solidFill>
              </a:rPr>
              <a:t>estan</a:t>
            </a:r>
            <a:r>
              <a:rPr lang="es-DO" sz="2200" dirty="0">
                <a:solidFill>
                  <a:schemeClr val="accent6"/>
                </a:solidFill>
              </a:rPr>
              <a:t> disponible</a:t>
            </a:r>
            <a:endParaRPr lang="es-DO" sz="2800" dirty="0"/>
          </a:p>
        </p:txBody>
      </p:sp>
      <p:pic>
        <p:nvPicPr>
          <p:cNvPr id="14" name="Picture 13"/>
          <p:cNvPicPr>
            <a:picLocks noChangeAspect="1"/>
          </p:cNvPicPr>
          <p:nvPr/>
        </p:nvPicPr>
        <p:blipFill>
          <a:blip r:embed="rId11"/>
          <a:stretch>
            <a:fillRect/>
          </a:stretch>
        </p:blipFill>
        <p:spPr>
          <a:xfrm>
            <a:off x="1443087" y="2017336"/>
            <a:ext cx="1778524" cy="1778524"/>
          </a:xfrm>
          <a:prstGeom prst="rect">
            <a:avLst/>
          </a:prstGeom>
        </p:spPr>
      </p:pic>
    </p:spTree>
    <p:extLst>
      <p:ext uri="{BB962C8B-B14F-4D97-AF65-F5344CB8AC3E}">
        <p14:creationId xmlns:p14="http://schemas.microsoft.com/office/powerpoint/2010/main" val="9149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Importa</a:t>
            </a:r>
            <a:r>
              <a:rPr lang="en-US" dirty="0"/>
              <a:t> la </a:t>
            </a:r>
            <a:r>
              <a:rPr lang="en-US" dirty="0" err="1"/>
              <a:t>política</a:t>
            </a:r>
            <a:r>
              <a:rPr lang="en-US" dirty="0"/>
              <a:t>?</a:t>
            </a:r>
          </a:p>
        </p:txBody>
      </p:sp>
      <p:sp>
        <p:nvSpPr>
          <p:cNvPr id="4" name="Slide Number Placeholder 3"/>
          <p:cNvSpPr>
            <a:spLocks noGrp="1"/>
          </p:cNvSpPr>
          <p:nvPr>
            <p:ph type="sldNum" sz="quarter" idx="4"/>
          </p:nvPr>
        </p:nvSpPr>
        <p:spPr/>
        <p:txBody>
          <a:bodyPr/>
          <a:lstStyle/>
          <a:p>
            <a:fld id="{FA141339-F60D-47BC-9C4F-61B9CE851629}" type="slidenum">
              <a:rPr lang="en-US" smtClean="0"/>
              <a:pPr/>
              <a:t>34</a:t>
            </a:fld>
            <a:endParaRPr lang="en-US" dirty="0"/>
          </a:p>
        </p:txBody>
      </p:sp>
      <p:pic>
        <p:nvPicPr>
          <p:cNvPr id="13" name="Picture 12"/>
          <p:cNvPicPr>
            <a:picLocks noChangeAspect="1"/>
          </p:cNvPicPr>
          <p:nvPr/>
        </p:nvPicPr>
        <p:blipFill>
          <a:blip r:embed="rId3"/>
          <a:stretch>
            <a:fillRect/>
          </a:stretch>
        </p:blipFill>
        <p:spPr>
          <a:xfrm>
            <a:off x="4235513" y="611864"/>
            <a:ext cx="2312405" cy="2312405"/>
          </a:xfrm>
          <a:prstGeom prst="rect">
            <a:avLst/>
          </a:prstGeom>
        </p:spPr>
      </p:pic>
      <p:pic>
        <p:nvPicPr>
          <p:cNvPr id="14" name="Picture 13"/>
          <p:cNvPicPr>
            <a:picLocks noChangeAspect="1"/>
          </p:cNvPicPr>
          <p:nvPr/>
        </p:nvPicPr>
        <p:blipFill>
          <a:blip r:embed="rId4"/>
          <a:stretch>
            <a:fillRect/>
          </a:stretch>
        </p:blipFill>
        <p:spPr>
          <a:xfrm>
            <a:off x="2888053" y="1047936"/>
            <a:ext cx="1468925" cy="1468925"/>
          </a:xfrm>
          <a:prstGeom prst="rect">
            <a:avLst/>
          </a:prstGeom>
        </p:spPr>
      </p:pic>
      <p:pic>
        <p:nvPicPr>
          <p:cNvPr id="16" name="Picture 15"/>
          <p:cNvPicPr>
            <a:picLocks noChangeAspect="1"/>
          </p:cNvPicPr>
          <p:nvPr/>
        </p:nvPicPr>
        <p:blipFill>
          <a:blip r:embed="rId5"/>
          <a:stretch>
            <a:fillRect/>
          </a:stretch>
        </p:blipFill>
        <p:spPr>
          <a:xfrm>
            <a:off x="10565" y="3992578"/>
            <a:ext cx="1636414" cy="1636414"/>
          </a:xfrm>
          <a:prstGeom prst="rect">
            <a:avLst/>
          </a:prstGeom>
        </p:spPr>
      </p:pic>
      <p:pic>
        <p:nvPicPr>
          <p:cNvPr id="17" name="Picture 16"/>
          <p:cNvPicPr>
            <a:picLocks noChangeAspect="1"/>
          </p:cNvPicPr>
          <p:nvPr/>
        </p:nvPicPr>
        <p:blipFill>
          <a:blip r:embed="rId6"/>
          <a:stretch>
            <a:fillRect/>
          </a:stretch>
        </p:blipFill>
        <p:spPr>
          <a:xfrm>
            <a:off x="1696017" y="3992576"/>
            <a:ext cx="1641693" cy="1641693"/>
          </a:xfrm>
          <a:prstGeom prst="rect">
            <a:avLst/>
          </a:prstGeom>
        </p:spPr>
      </p:pic>
      <p:sp>
        <p:nvSpPr>
          <p:cNvPr id="22" name="TextBox 21"/>
          <p:cNvSpPr txBox="1"/>
          <p:nvPr/>
        </p:nvSpPr>
        <p:spPr>
          <a:xfrm>
            <a:off x="4768159" y="2350880"/>
            <a:ext cx="1457608" cy="584775"/>
          </a:xfrm>
          <a:prstGeom prst="rect">
            <a:avLst/>
          </a:prstGeom>
          <a:noFill/>
        </p:spPr>
        <p:txBody>
          <a:bodyPr wrap="square" rtlCol="0">
            <a:spAutoFit/>
          </a:bodyPr>
          <a:lstStyle/>
          <a:p>
            <a:pPr algn="ctr"/>
            <a:r>
              <a:rPr lang="en-US" sz="3200" dirty="0"/>
              <a:t>9.1%</a:t>
            </a:r>
          </a:p>
        </p:txBody>
      </p:sp>
      <p:sp>
        <p:nvSpPr>
          <p:cNvPr id="24" name="TextBox 23"/>
          <p:cNvSpPr txBox="1"/>
          <p:nvPr/>
        </p:nvSpPr>
        <p:spPr>
          <a:xfrm>
            <a:off x="1202601" y="2539495"/>
            <a:ext cx="1457608" cy="584775"/>
          </a:xfrm>
          <a:prstGeom prst="rect">
            <a:avLst/>
          </a:prstGeom>
          <a:noFill/>
        </p:spPr>
        <p:txBody>
          <a:bodyPr wrap="square" rtlCol="0">
            <a:spAutoFit/>
          </a:bodyPr>
          <a:lstStyle/>
          <a:p>
            <a:pPr algn="ctr"/>
            <a:r>
              <a:rPr lang="en-US" sz="3200" dirty="0"/>
              <a:t>10.0%</a:t>
            </a:r>
          </a:p>
        </p:txBody>
      </p:sp>
      <p:pic>
        <p:nvPicPr>
          <p:cNvPr id="25" name="Picture 24"/>
          <p:cNvPicPr>
            <a:picLocks noChangeAspect="1"/>
          </p:cNvPicPr>
          <p:nvPr/>
        </p:nvPicPr>
        <p:blipFill>
          <a:blip r:embed="rId4"/>
          <a:stretch>
            <a:fillRect/>
          </a:stretch>
        </p:blipFill>
        <p:spPr>
          <a:xfrm>
            <a:off x="1978938" y="3241140"/>
            <a:ext cx="1048692" cy="1048692"/>
          </a:xfrm>
          <a:prstGeom prst="rect">
            <a:avLst/>
          </a:prstGeom>
        </p:spPr>
      </p:pic>
      <p:pic>
        <p:nvPicPr>
          <p:cNvPr id="26" name="Picture 25"/>
          <p:cNvPicPr>
            <a:picLocks noChangeAspect="1"/>
          </p:cNvPicPr>
          <p:nvPr/>
        </p:nvPicPr>
        <p:blipFill>
          <a:blip r:embed="rId3"/>
          <a:stretch>
            <a:fillRect/>
          </a:stretch>
        </p:blipFill>
        <p:spPr>
          <a:xfrm>
            <a:off x="0" y="2928796"/>
            <a:ext cx="1714124" cy="1714124"/>
          </a:xfrm>
          <a:prstGeom prst="rect">
            <a:avLst/>
          </a:prstGeom>
        </p:spPr>
      </p:pic>
      <p:cxnSp>
        <p:nvCxnSpPr>
          <p:cNvPr id="30" name="Straight Connector 29"/>
          <p:cNvCxnSpPr/>
          <p:nvPr/>
        </p:nvCxnSpPr>
        <p:spPr>
          <a:xfrm flipH="1">
            <a:off x="1433467" y="3168711"/>
            <a:ext cx="588476" cy="229052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10742" y="3321112"/>
            <a:ext cx="588476" cy="229052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4"/>
          <a:stretch>
            <a:fillRect/>
          </a:stretch>
        </p:blipFill>
        <p:spPr>
          <a:xfrm>
            <a:off x="7674319" y="3275846"/>
            <a:ext cx="1048692" cy="1048692"/>
          </a:xfrm>
          <a:prstGeom prst="rect">
            <a:avLst/>
          </a:prstGeom>
        </p:spPr>
      </p:pic>
      <p:pic>
        <p:nvPicPr>
          <p:cNvPr id="33" name="Picture 32"/>
          <p:cNvPicPr>
            <a:picLocks noChangeAspect="1"/>
          </p:cNvPicPr>
          <p:nvPr/>
        </p:nvPicPr>
        <p:blipFill>
          <a:blip r:embed="rId5"/>
          <a:stretch>
            <a:fillRect/>
          </a:stretch>
        </p:blipFill>
        <p:spPr>
          <a:xfrm>
            <a:off x="7507586" y="4054444"/>
            <a:ext cx="1636414" cy="1636414"/>
          </a:xfrm>
          <a:prstGeom prst="rect">
            <a:avLst/>
          </a:prstGeom>
        </p:spPr>
      </p:pic>
      <p:pic>
        <p:nvPicPr>
          <p:cNvPr id="34" name="Picture 33"/>
          <p:cNvPicPr>
            <a:picLocks noChangeAspect="1"/>
          </p:cNvPicPr>
          <p:nvPr/>
        </p:nvPicPr>
        <p:blipFill>
          <a:blip r:embed="rId3"/>
          <a:stretch>
            <a:fillRect/>
          </a:stretch>
        </p:blipFill>
        <p:spPr>
          <a:xfrm>
            <a:off x="5523366" y="2936342"/>
            <a:ext cx="1714124" cy="1714124"/>
          </a:xfrm>
          <a:prstGeom prst="rect">
            <a:avLst/>
          </a:prstGeom>
        </p:spPr>
      </p:pic>
      <p:pic>
        <p:nvPicPr>
          <p:cNvPr id="35" name="Picture 34"/>
          <p:cNvPicPr>
            <a:picLocks noChangeAspect="1"/>
          </p:cNvPicPr>
          <p:nvPr/>
        </p:nvPicPr>
        <p:blipFill>
          <a:blip r:embed="rId6"/>
          <a:stretch>
            <a:fillRect/>
          </a:stretch>
        </p:blipFill>
        <p:spPr>
          <a:xfrm>
            <a:off x="5607865" y="4144977"/>
            <a:ext cx="1641693" cy="1641693"/>
          </a:xfrm>
          <a:prstGeom prst="rect">
            <a:avLst/>
          </a:prstGeom>
        </p:spPr>
      </p:pic>
      <p:sp>
        <p:nvSpPr>
          <p:cNvPr id="37" name="TextBox 36"/>
          <p:cNvSpPr txBox="1"/>
          <p:nvPr/>
        </p:nvSpPr>
        <p:spPr>
          <a:xfrm>
            <a:off x="2936341" y="2347863"/>
            <a:ext cx="1457608" cy="584775"/>
          </a:xfrm>
          <a:prstGeom prst="rect">
            <a:avLst/>
          </a:prstGeom>
          <a:noFill/>
        </p:spPr>
        <p:txBody>
          <a:bodyPr wrap="square" rtlCol="0">
            <a:spAutoFit/>
          </a:bodyPr>
          <a:lstStyle/>
          <a:p>
            <a:pPr algn="ctr"/>
            <a:r>
              <a:rPr lang="en-US" sz="3200" dirty="0"/>
              <a:t>9.2%</a:t>
            </a:r>
          </a:p>
        </p:txBody>
      </p:sp>
      <p:sp>
        <p:nvSpPr>
          <p:cNvPr id="38" name="TextBox 37"/>
          <p:cNvSpPr txBox="1"/>
          <p:nvPr/>
        </p:nvSpPr>
        <p:spPr>
          <a:xfrm>
            <a:off x="6535845" y="2664735"/>
            <a:ext cx="1457608" cy="584775"/>
          </a:xfrm>
          <a:prstGeom prst="rect">
            <a:avLst/>
          </a:prstGeom>
          <a:noFill/>
        </p:spPr>
        <p:txBody>
          <a:bodyPr wrap="square" rtlCol="0">
            <a:spAutoFit/>
          </a:bodyPr>
          <a:lstStyle/>
          <a:p>
            <a:pPr algn="ctr"/>
            <a:r>
              <a:rPr lang="en-US" sz="3200" dirty="0"/>
              <a:t>8.2%</a:t>
            </a:r>
          </a:p>
        </p:txBody>
      </p:sp>
      <p:sp>
        <p:nvSpPr>
          <p:cNvPr id="39" name="TextBox 38"/>
          <p:cNvSpPr txBox="1"/>
          <p:nvPr/>
        </p:nvSpPr>
        <p:spPr>
          <a:xfrm>
            <a:off x="1475715" y="5884753"/>
            <a:ext cx="5966234" cy="430887"/>
          </a:xfrm>
          <a:prstGeom prst="rect">
            <a:avLst/>
          </a:prstGeom>
          <a:noFill/>
        </p:spPr>
        <p:txBody>
          <a:bodyPr wrap="square" rtlCol="0">
            <a:spAutoFit/>
          </a:bodyPr>
          <a:lstStyle/>
          <a:p>
            <a:pPr algn="ctr"/>
            <a:r>
              <a:rPr lang="es-ES" sz="1100" dirty="0"/>
              <a:t>Fuente: Bloomberg y AB desde el 31 de diciembre de 2019. Actuación de DJIA desde 1937 hasta 2019. Solo con fines ilustrativos y no una garantía de resultados futuros.</a:t>
            </a:r>
            <a:endParaRPr lang="en-US" sz="1100" dirty="0"/>
          </a:p>
        </p:txBody>
      </p:sp>
    </p:spTree>
    <p:extLst>
      <p:ext uri="{BB962C8B-B14F-4D97-AF65-F5344CB8AC3E}">
        <p14:creationId xmlns:p14="http://schemas.microsoft.com/office/powerpoint/2010/main" val="279042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Beneficiarios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35</a:t>
            </a:fld>
            <a:endParaRPr lang="en-US" dirty="0"/>
          </a:p>
        </p:txBody>
      </p:sp>
      <p:pic>
        <p:nvPicPr>
          <p:cNvPr id="6" name="Picture 5"/>
          <p:cNvPicPr>
            <a:picLocks noChangeAspect="1"/>
          </p:cNvPicPr>
          <p:nvPr/>
        </p:nvPicPr>
        <p:blipFill>
          <a:blip r:embed="rId2"/>
          <a:stretch>
            <a:fillRect/>
          </a:stretch>
        </p:blipFill>
        <p:spPr>
          <a:xfrm>
            <a:off x="431425" y="1333869"/>
            <a:ext cx="3600941" cy="467369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srcRect r="25489"/>
          <a:stretch/>
        </p:blipFill>
        <p:spPr>
          <a:xfrm>
            <a:off x="4403091" y="2538918"/>
            <a:ext cx="4196160" cy="357332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8258783" y="2733472"/>
            <a:ext cx="321012" cy="184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flipH="1">
            <a:off x="4706565" y="-520430"/>
            <a:ext cx="3649494" cy="3649494"/>
          </a:xfrm>
          <a:prstGeom prst="rect">
            <a:avLst/>
          </a:prstGeom>
        </p:spPr>
      </p:pic>
    </p:spTree>
    <p:extLst>
      <p:ext uri="{BB962C8B-B14F-4D97-AF65-F5344CB8AC3E}">
        <p14:creationId xmlns:p14="http://schemas.microsoft.com/office/powerpoint/2010/main" val="132725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effectLst/>
                <a:latin typeface="-apple-system"/>
              </a:rPr>
              <a:t>Portal del </a:t>
            </a:r>
            <a:r>
              <a:rPr lang="en-US" dirty="0" err="1">
                <a:latin typeface="-apple-system"/>
              </a:rPr>
              <a:t>P</a:t>
            </a:r>
            <a:r>
              <a:rPr lang="en-US" i="0" dirty="0" err="1">
                <a:effectLst/>
                <a:latin typeface="-apple-system"/>
              </a:rPr>
              <a:t>articipante</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36</a:t>
            </a:fld>
            <a:endParaRPr lang="en-US" dirty="0"/>
          </a:p>
        </p:txBody>
      </p:sp>
      <p:pic>
        <p:nvPicPr>
          <p:cNvPr id="5" name="Content Placeholder 4"/>
          <p:cNvPicPr>
            <a:picLocks noGrp="1" noChangeAspect="1"/>
          </p:cNvPicPr>
          <p:nvPr>
            <p:ph idx="1"/>
          </p:nvPr>
        </p:nvPicPr>
        <p:blipFill>
          <a:blip r:embed="rId2"/>
          <a:stretch>
            <a:fillRect/>
          </a:stretch>
        </p:blipFill>
        <p:spPr>
          <a:xfrm>
            <a:off x="471788" y="1214809"/>
            <a:ext cx="8333954" cy="4615072"/>
          </a:xfrm>
          <a:prstGeom prst="rect">
            <a:avLst/>
          </a:prstGeom>
        </p:spPr>
      </p:pic>
    </p:spTree>
    <p:extLst>
      <p:ext uri="{BB962C8B-B14F-4D97-AF65-F5344CB8AC3E}">
        <p14:creationId xmlns:p14="http://schemas.microsoft.com/office/powerpoint/2010/main" val="243576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err="1">
                <a:effectLst/>
                <a:latin typeface="-apple-system"/>
              </a:rPr>
              <a:t>Aplicación</a:t>
            </a:r>
            <a:r>
              <a:rPr lang="en-US" i="0" dirty="0">
                <a:effectLst/>
                <a:latin typeface="-apple-system"/>
              </a:rPr>
              <a:t> </a:t>
            </a:r>
            <a:r>
              <a:rPr lang="en-US" dirty="0" err="1">
                <a:latin typeface="-apple-system"/>
              </a:rPr>
              <a:t>M</a:t>
            </a:r>
            <a:r>
              <a:rPr lang="en-US" i="0" dirty="0" err="1">
                <a:effectLst/>
                <a:latin typeface="-apple-system"/>
              </a:rPr>
              <a:t>óvil</a:t>
            </a:r>
            <a:r>
              <a:rPr lang="en-US" i="0" dirty="0">
                <a:effectLst/>
                <a:latin typeface="-apple-system"/>
              </a:rPr>
              <a:t> </a:t>
            </a:r>
            <a:r>
              <a:rPr lang="en-US" dirty="0"/>
              <a:t>BPAS U</a:t>
            </a:r>
          </a:p>
        </p:txBody>
      </p:sp>
      <p:sp>
        <p:nvSpPr>
          <p:cNvPr id="4" name="Slide Number Placeholder 3"/>
          <p:cNvSpPr>
            <a:spLocks noGrp="1"/>
          </p:cNvSpPr>
          <p:nvPr>
            <p:ph type="sldNum" sz="quarter" idx="4"/>
          </p:nvPr>
        </p:nvSpPr>
        <p:spPr/>
        <p:txBody>
          <a:bodyPr/>
          <a:lstStyle/>
          <a:p>
            <a:fld id="{FA141339-F60D-47BC-9C4F-61B9CE851629}" type="slidenum">
              <a:rPr lang="en-US" smtClean="0"/>
              <a:pPr/>
              <a:t>37</a:t>
            </a:fld>
            <a:endParaRPr lang="en-US" dirty="0"/>
          </a:p>
        </p:txBody>
      </p:sp>
      <p:pic>
        <p:nvPicPr>
          <p:cNvPr id="6" name="Picture 5" descr="Text, logo&#10;&#10;Description automatically generated">
            <a:extLst>
              <a:ext uri="{FF2B5EF4-FFF2-40B4-BE49-F238E27FC236}">
                <a16:creationId xmlns:a16="http://schemas.microsoft.com/office/drawing/2014/main" id="{6BC241B8-CC1A-7948-80C4-49EBD5A39B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45230" y="3320263"/>
            <a:ext cx="2014702" cy="2014702"/>
          </a:xfrm>
          <a:prstGeom prst="rect">
            <a:avLst/>
          </a:prstGeom>
          <a:effectLst>
            <a:outerShdw blurRad="190500" dist="88900" dir="2700000" algn="tl" rotWithShape="0">
              <a:prstClr val="black">
                <a:alpha val="25000"/>
              </a:prstClr>
            </a:outerShdw>
          </a:effectLst>
        </p:spPr>
      </p:pic>
      <p:pic>
        <p:nvPicPr>
          <p:cNvPr id="7" name="Picture 6" descr="Graphical user interface, application, Teams&#10;&#10;Description automatically generated">
            <a:extLst>
              <a:ext uri="{FF2B5EF4-FFF2-40B4-BE49-F238E27FC236}">
                <a16:creationId xmlns:a16="http://schemas.microsoft.com/office/drawing/2014/main" id="{BA3FF6C6-31C2-B948-B208-CF898857CE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605913">
            <a:off x="3424089" y="1762308"/>
            <a:ext cx="2066479" cy="4144972"/>
          </a:xfrm>
          <a:prstGeom prst="rect">
            <a:avLst/>
          </a:prstGeom>
          <a:effectLst>
            <a:outerShdw blurRad="190500" dist="88900" dir="2700000" algn="tl" rotWithShape="0">
              <a:prstClr val="black">
                <a:alpha val="25000"/>
              </a:prstClr>
            </a:outerShdw>
          </a:effectLst>
        </p:spPr>
      </p:pic>
      <p:pic>
        <p:nvPicPr>
          <p:cNvPr id="8" name="Picture 7" descr="Graphical user interface, application&#10;&#10;Description automatically generated">
            <a:extLst>
              <a:ext uri="{FF2B5EF4-FFF2-40B4-BE49-F238E27FC236}">
                <a16:creationId xmlns:a16="http://schemas.microsoft.com/office/drawing/2014/main" id="{FE2ADF99-3819-6B4C-9295-862EC5FACF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004508">
            <a:off x="1370531" y="1440637"/>
            <a:ext cx="2305296" cy="4623995"/>
          </a:xfrm>
          <a:prstGeom prst="rect">
            <a:avLst/>
          </a:prstGeom>
          <a:effectLst>
            <a:outerShdw blurRad="190500" dist="88900" dir="2700000" algn="tl" rotWithShape="0">
              <a:prstClr val="black">
                <a:alpha val="25000"/>
              </a:prstClr>
            </a:outerShdw>
          </a:effectLst>
        </p:spPr>
      </p:pic>
    </p:spTree>
    <p:extLst>
      <p:ext uri="{BB962C8B-B14F-4D97-AF65-F5344CB8AC3E}">
        <p14:creationId xmlns:p14="http://schemas.microsoft.com/office/powerpoint/2010/main" val="190221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Herramienta de Marcador de Millas</a:t>
            </a:r>
            <a:endParaRPr lang="en-US" dirty="0"/>
          </a:p>
        </p:txBody>
      </p:sp>
      <p:pic>
        <p:nvPicPr>
          <p:cNvPr id="5" name="Content Placeholder 4"/>
          <p:cNvPicPr>
            <a:picLocks noGrp="1" noChangeAspect="1"/>
          </p:cNvPicPr>
          <p:nvPr>
            <p:ph idx="1"/>
          </p:nvPr>
        </p:nvPicPr>
        <p:blipFill>
          <a:blip r:embed="rId2"/>
          <a:stretch>
            <a:fillRect/>
          </a:stretch>
        </p:blipFill>
        <p:spPr>
          <a:xfrm>
            <a:off x="1114696" y="1195910"/>
            <a:ext cx="6827520" cy="5029605"/>
          </a:xfrm>
          <a:prstGeom prst="rect">
            <a:avLst/>
          </a:prstGeom>
        </p:spPr>
      </p:pic>
      <p:sp>
        <p:nvSpPr>
          <p:cNvPr id="4" name="Slide Number Placeholder 3"/>
          <p:cNvSpPr>
            <a:spLocks noGrp="1"/>
          </p:cNvSpPr>
          <p:nvPr>
            <p:ph type="sldNum" sz="quarter" idx="4"/>
          </p:nvPr>
        </p:nvSpPr>
        <p:spPr/>
        <p:txBody>
          <a:bodyPr/>
          <a:lstStyle/>
          <a:p>
            <a:fld id="{FA141339-F60D-47BC-9C4F-61B9CE851629}" type="slidenum">
              <a:rPr lang="en-US" smtClean="0"/>
              <a:pPr/>
              <a:t>38</a:t>
            </a:fld>
            <a:endParaRPr lang="en-US" dirty="0"/>
          </a:p>
        </p:txBody>
      </p:sp>
    </p:spTree>
    <p:extLst>
      <p:ext uri="{BB962C8B-B14F-4D97-AF65-F5344CB8AC3E}">
        <p14:creationId xmlns:p14="http://schemas.microsoft.com/office/powerpoint/2010/main" val="2274825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Universidad BPAS (u.bpas.com)</a:t>
            </a:r>
          </a:p>
        </p:txBody>
      </p:sp>
      <p:pic>
        <p:nvPicPr>
          <p:cNvPr id="5" name="Content Placeholder 4"/>
          <p:cNvPicPr>
            <a:picLocks noGrp="1" noChangeAspect="1"/>
          </p:cNvPicPr>
          <p:nvPr>
            <p:ph idx="1"/>
          </p:nvPr>
        </p:nvPicPr>
        <p:blipFill>
          <a:blip r:embed="rId2"/>
          <a:stretch>
            <a:fillRect/>
          </a:stretch>
        </p:blipFill>
        <p:spPr>
          <a:xfrm>
            <a:off x="393791" y="1292678"/>
            <a:ext cx="5035797" cy="432979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FA141339-F60D-47BC-9C4F-61B9CE851629}" type="slidenum">
              <a:rPr lang="en-US" smtClean="0"/>
              <a:pPr/>
              <a:t>39</a:t>
            </a:fld>
            <a:endParaRPr lang="en-US" dirty="0"/>
          </a:p>
        </p:txBody>
      </p:sp>
      <p:pic>
        <p:nvPicPr>
          <p:cNvPr id="3" name="Picture 2"/>
          <p:cNvPicPr>
            <a:picLocks noChangeAspect="1"/>
          </p:cNvPicPr>
          <p:nvPr/>
        </p:nvPicPr>
        <p:blipFill rotWithShape="1">
          <a:blip r:embed="rId3"/>
          <a:srcRect l="2941" t="46798" r="17688"/>
          <a:stretch/>
        </p:blipFill>
        <p:spPr>
          <a:xfrm>
            <a:off x="4742112" y="3724274"/>
            <a:ext cx="3944687" cy="205263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5686425" y="1438274"/>
            <a:ext cx="2694408" cy="2128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255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¿Qué es un Plan 401(k)?</a:t>
            </a:r>
            <a:endParaRPr lang="en-US" dirty="0"/>
          </a:p>
        </p:txBody>
      </p:sp>
      <p:sp>
        <p:nvSpPr>
          <p:cNvPr id="3" name="Slide Number Placeholder 2"/>
          <p:cNvSpPr>
            <a:spLocks noGrp="1"/>
          </p:cNvSpPr>
          <p:nvPr>
            <p:ph type="sldNum" sz="quarter" idx="4"/>
          </p:nvPr>
        </p:nvSpPr>
        <p:spPr/>
        <p:txBody>
          <a:bodyPr/>
          <a:lstStyle/>
          <a:p>
            <a:fld id="{FA141339-F60D-47BC-9C4F-61B9CE851629}" type="slidenum">
              <a:rPr lang="en-US" smtClean="0"/>
              <a:pPr/>
              <a:t>4</a:t>
            </a:fld>
            <a:endParaRPr lang="en-US" dirty="0"/>
          </a:p>
        </p:txBody>
      </p:sp>
      <p:pic>
        <p:nvPicPr>
          <p:cNvPr id="4" name="Picture 3"/>
          <p:cNvPicPr>
            <a:picLocks noChangeAspect="1"/>
          </p:cNvPicPr>
          <p:nvPr/>
        </p:nvPicPr>
        <p:blipFill>
          <a:blip r:embed="rId3"/>
          <a:stretch>
            <a:fillRect/>
          </a:stretch>
        </p:blipFill>
        <p:spPr>
          <a:xfrm flipH="1">
            <a:off x="-185058" y="2374900"/>
            <a:ext cx="3581400" cy="3581400"/>
          </a:xfrm>
          <a:prstGeom prst="rect">
            <a:avLst/>
          </a:prstGeom>
        </p:spPr>
      </p:pic>
      <p:pic>
        <p:nvPicPr>
          <p:cNvPr id="6" name="Picture 5"/>
          <p:cNvPicPr>
            <a:picLocks noChangeAspect="1"/>
          </p:cNvPicPr>
          <p:nvPr/>
        </p:nvPicPr>
        <p:blipFill>
          <a:blip r:embed="rId4"/>
          <a:stretch>
            <a:fillRect/>
          </a:stretch>
        </p:blipFill>
        <p:spPr>
          <a:xfrm>
            <a:off x="-185058" y="1498600"/>
            <a:ext cx="2832100" cy="2832100"/>
          </a:xfrm>
          <a:prstGeom prst="rect">
            <a:avLst/>
          </a:prstGeom>
        </p:spPr>
      </p:pic>
      <p:pic>
        <p:nvPicPr>
          <p:cNvPr id="8" name="Picture 7"/>
          <p:cNvPicPr>
            <a:picLocks noChangeAspect="1"/>
          </p:cNvPicPr>
          <p:nvPr/>
        </p:nvPicPr>
        <p:blipFill rotWithShape="1">
          <a:blip r:embed="rId5"/>
          <a:srcRect l="27836" t="48050" r="-69154" b="31738"/>
          <a:stretch/>
        </p:blipFill>
        <p:spPr>
          <a:xfrm flipH="1">
            <a:off x="640442" y="3610752"/>
            <a:ext cx="8318500" cy="1189848"/>
          </a:xfrm>
          <a:prstGeom prst="rtTriangle">
            <a:avLst/>
          </a:prstGeom>
        </p:spPr>
      </p:pic>
      <p:pic>
        <p:nvPicPr>
          <p:cNvPr id="10" name="Picture 9"/>
          <p:cNvPicPr>
            <a:picLocks noChangeAspect="1"/>
          </p:cNvPicPr>
          <p:nvPr/>
        </p:nvPicPr>
        <p:blipFill rotWithShape="1">
          <a:blip r:embed="rId5"/>
          <a:srcRect l="43973" t="31029" r="30850" b="46807"/>
          <a:stretch/>
        </p:blipFill>
        <p:spPr>
          <a:xfrm>
            <a:off x="7060038" y="3098800"/>
            <a:ext cx="1009903" cy="889000"/>
          </a:xfrm>
          <a:prstGeom prst="ellipse">
            <a:avLst/>
          </a:prstGeom>
        </p:spPr>
      </p:pic>
      <p:pic>
        <p:nvPicPr>
          <p:cNvPr id="12" name="Picture 11"/>
          <p:cNvPicPr>
            <a:picLocks noChangeAspect="1"/>
          </p:cNvPicPr>
          <p:nvPr/>
        </p:nvPicPr>
        <p:blipFill>
          <a:blip r:embed="rId6"/>
          <a:stretch>
            <a:fillRect/>
          </a:stretch>
        </p:blipFill>
        <p:spPr>
          <a:xfrm>
            <a:off x="2735942" y="1905000"/>
            <a:ext cx="3657600" cy="3657600"/>
          </a:xfrm>
          <a:prstGeom prst="rect">
            <a:avLst/>
          </a:prstGeom>
        </p:spPr>
      </p:pic>
      <p:pic>
        <p:nvPicPr>
          <p:cNvPr id="102" name="Picture 101"/>
          <p:cNvPicPr>
            <a:picLocks noChangeAspect="1"/>
          </p:cNvPicPr>
          <p:nvPr/>
        </p:nvPicPr>
        <p:blipFill rotWithShape="1">
          <a:blip r:embed="rId5"/>
          <a:srcRect l="43973" t="31029" r="30850" b="46807"/>
          <a:stretch/>
        </p:blipFill>
        <p:spPr>
          <a:xfrm>
            <a:off x="7110838" y="2133600"/>
            <a:ext cx="1009903" cy="889000"/>
          </a:xfrm>
          <a:prstGeom prst="ellipse">
            <a:avLst/>
          </a:prstGeom>
        </p:spPr>
      </p:pic>
      <p:pic>
        <p:nvPicPr>
          <p:cNvPr id="13" name="Picture 12"/>
          <p:cNvPicPr>
            <a:picLocks noChangeAspect="1"/>
          </p:cNvPicPr>
          <p:nvPr/>
        </p:nvPicPr>
        <p:blipFill>
          <a:blip r:embed="rId7"/>
          <a:stretch>
            <a:fillRect/>
          </a:stretch>
        </p:blipFill>
        <p:spPr>
          <a:xfrm>
            <a:off x="6382830" y="2577553"/>
            <a:ext cx="1012024" cy="890093"/>
          </a:xfrm>
          <a:prstGeom prst="rect">
            <a:avLst/>
          </a:prstGeom>
        </p:spPr>
      </p:pic>
      <p:sp>
        <p:nvSpPr>
          <p:cNvPr id="14" name="TextBox 13"/>
          <p:cNvSpPr txBox="1"/>
          <p:nvPr/>
        </p:nvSpPr>
        <p:spPr>
          <a:xfrm>
            <a:off x="703942" y="5194300"/>
            <a:ext cx="2527300" cy="523220"/>
          </a:xfrm>
          <a:prstGeom prst="rect">
            <a:avLst/>
          </a:prstGeom>
          <a:noFill/>
        </p:spPr>
        <p:txBody>
          <a:bodyPr wrap="square" rtlCol="0">
            <a:spAutoFit/>
          </a:bodyPr>
          <a:lstStyle/>
          <a:p>
            <a:r>
              <a:rPr lang="en-US" sz="2800" dirty="0"/>
              <a:t>Dinero </a:t>
            </a:r>
            <a:r>
              <a:rPr lang="en-US" sz="2800" dirty="0" err="1"/>
              <a:t>Entra</a:t>
            </a:r>
            <a:endParaRPr lang="en-US" sz="2800" dirty="0"/>
          </a:p>
        </p:txBody>
      </p:sp>
      <p:sp>
        <p:nvSpPr>
          <p:cNvPr id="105" name="TextBox 104"/>
          <p:cNvSpPr txBox="1"/>
          <p:nvPr/>
        </p:nvSpPr>
        <p:spPr>
          <a:xfrm>
            <a:off x="3155042" y="5207000"/>
            <a:ext cx="3009900" cy="523220"/>
          </a:xfrm>
          <a:prstGeom prst="rect">
            <a:avLst/>
          </a:prstGeom>
          <a:noFill/>
        </p:spPr>
        <p:txBody>
          <a:bodyPr wrap="square" rtlCol="0">
            <a:spAutoFit/>
          </a:bodyPr>
          <a:lstStyle/>
          <a:p>
            <a:pPr algn="ctr"/>
            <a:r>
              <a:rPr lang="en-US" sz="2800" dirty="0">
                <a:solidFill>
                  <a:schemeClr val="bg2"/>
                </a:solidFill>
              </a:rPr>
              <a:t>Se </a:t>
            </a:r>
            <a:r>
              <a:rPr lang="en-US" sz="2800" dirty="0" err="1">
                <a:solidFill>
                  <a:schemeClr val="bg2"/>
                </a:solidFill>
              </a:rPr>
              <a:t>Invierte</a:t>
            </a:r>
            <a:endParaRPr lang="en-US" sz="2800" dirty="0">
              <a:solidFill>
                <a:schemeClr val="bg2"/>
              </a:solidFill>
            </a:endParaRPr>
          </a:p>
        </p:txBody>
      </p:sp>
      <p:sp>
        <p:nvSpPr>
          <p:cNvPr id="106" name="TextBox 105"/>
          <p:cNvSpPr txBox="1"/>
          <p:nvPr/>
        </p:nvSpPr>
        <p:spPr>
          <a:xfrm>
            <a:off x="6267196" y="5194300"/>
            <a:ext cx="2898575" cy="523220"/>
          </a:xfrm>
          <a:prstGeom prst="rect">
            <a:avLst/>
          </a:prstGeom>
          <a:noFill/>
        </p:spPr>
        <p:txBody>
          <a:bodyPr wrap="square" rtlCol="0">
            <a:spAutoFit/>
          </a:bodyPr>
          <a:lstStyle/>
          <a:p>
            <a:r>
              <a:rPr lang="en-US" sz="2800" dirty="0">
                <a:solidFill>
                  <a:schemeClr val="accent5">
                    <a:lumMod val="75000"/>
                  </a:schemeClr>
                </a:solidFill>
              </a:rPr>
              <a:t>Tu </a:t>
            </a:r>
            <a:r>
              <a:rPr lang="en-US" sz="2800" dirty="0" err="1">
                <a:solidFill>
                  <a:schemeClr val="accent5">
                    <a:lumMod val="75000"/>
                  </a:schemeClr>
                </a:solidFill>
              </a:rPr>
              <a:t>Futuro</a:t>
            </a:r>
            <a:r>
              <a:rPr lang="en-US" sz="2800" dirty="0">
                <a:solidFill>
                  <a:schemeClr val="accent5">
                    <a:lumMod val="75000"/>
                  </a:schemeClr>
                </a:solidFill>
              </a:rPr>
              <a:t> </a:t>
            </a:r>
            <a:r>
              <a:rPr lang="en-US" sz="2800" dirty="0" err="1">
                <a:solidFill>
                  <a:schemeClr val="accent5">
                    <a:lumMod val="75000"/>
                  </a:schemeClr>
                </a:solidFill>
              </a:rPr>
              <a:t>Ingreso</a:t>
            </a:r>
            <a:endParaRPr lang="en-US" sz="2800" dirty="0">
              <a:solidFill>
                <a:schemeClr val="accent5">
                  <a:lumMod val="75000"/>
                </a:schemeClr>
              </a:solidFill>
            </a:endParaRPr>
          </a:p>
        </p:txBody>
      </p:sp>
    </p:spTree>
    <p:extLst>
      <p:ext uri="{BB962C8B-B14F-4D97-AF65-F5344CB8AC3E}">
        <p14:creationId xmlns:p14="http://schemas.microsoft.com/office/powerpoint/2010/main" val="3959678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Servicios</a:t>
            </a:r>
            <a:r>
              <a:rPr lang="en-US" dirty="0"/>
              <a:t> para </a:t>
            </a:r>
            <a:r>
              <a:rPr lang="en-US" dirty="0" err="1"/>
              <a:t>Participantes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40</a:t>
            </a:fld>
            <a:endParaRPr lang="en-US" dirty="0"/>
          </a:p>
        </p:txBody>
      </p:sp>
      <p:pic>
        <p:nvPicPr>
          <p:cNvPr id="5" name="Picture 4">
            <a:extLst>
              <a:ext uri="{FF2B5EF4-FFF2-40B4-BE49-F238E27FC236}">
                <a16:creationId xmlns:a16="http://schemas.microsoft.com/office/drawing/2014/main" id="{82128B60-92EC-2A48-8DFA-3C746086125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39115" y="1531655"/>
            <a:ext cx="5900058" cy="3957802"/>
          </a:xfrm>
          <a:prstGeom prst="rect">
            <a:avLst/>
          </a:prstGeom>
          <a:ln w="3175">
            <a:solidFill>
              <a:schemeClr val="bg1">
                <a:lumMod val="85000"/>
              </a:schemeClr>
            </a:solidFill>
          </a:ln>
          <a:effectLst>
            <a:outerShdw blurRad="190500" dist="88900" dir="2700000" algn="tl" rotWithShape="0">
              <a:prstClr val="black">
                <a:alpha val="25000"/>
              </a:prstClr>
            </a:outerShdw>
          </a:effectLst>
        </p:spPr>
      </p:pic>
      <p:grpSp>
        <p:nvGrpSpPr>
          <p:cNvPr id="6" name="Group 5">
            <a:extLst>
              <a:ext uri="{FF2B5EF4-FFF2-40B4-BE49-F238E27FC236}">
                <a16:creationId xmlns:a16="http://schemas.microsoft.com/office/drawing/2014/main" id="{EE78C7E2-2704-5E4C-9502-0CD1D284631E}"/>
              </a:ext>
            </a:extLst>
          </p:cNvPr>
          <p:cNvGrpSpPr/>
          <p:nvPr/>
        </p:nvGrpSpPr>
        <p:grpSpPr>
          <a:xfrm rot="596880">
            <a:off x="6141570" y="1660972"/>
            <a:ext cx="1841710" cy="3959384"/>
            <a:chOff x="6332080" y="3048568"/>
            <a:chExt cx="1484770" cy="3046375"/>
          </a:xfrm>
        </p:grpSpPr>
        <p:sp>
          <p:nvSpPr>
            <p:cNvPr id="7" name="Rounded Rectangle 6">
              <a:extLst>
                <a:ext uri="{FF2B5EF4-FFF2-40B4-BE49-F238E27FC236}">
                  <a16:creationId xmlns:a16="http://schemas.microsoft.com/office/drawing/2014/main" id="{25416620-F760-5742-BCC9-1F96C828371F}"/>
                </a:ext>
              </a:extLst>
            </p:cNvPr>
            <p:cNvSpPr/>
            <p:nvPr/>
          </p:nvSpPr>
          <p:spPr>
            <a:xfrm>
              <a:off x="6332080" y="3048568"/>
              <a:ext cx="1484770" cy="3046375"/>
            </a:xfrm>
            <a:prstGeom prst="roundRect">
              <a:avLst/>
            </a:prstGeom>
            <a:solidFill>
              <a:schemeClr val="tx1"/>
            </a:solidFill>
            <a:ln w="25400">
              <a:solidFill>
                <a:schemeClr val="tx2"/>
              </a:solidFill>
            </a:ln>
            <a:effectLst>
              <a:outerShdw blurRad="1905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F313356-F329-7646-B55C-94CA46CA1B4E}"/>
                </a:ext>
              </a:extLst>
            </p:cNvPr>
            <p:cNvPicPr>
              <a:picLocks/>
            </p:cNvPicPr>
            <p:nvPr/>
          </p:nvPicPr>
          <p:blipFill>
            <a:blip r:embed="rId3" cstate="print">
              <a:extLst>
                <a:ext uri="{28A0092B-C50C-407E-A947-70E740481C1C}">
                  <a14:useLocalDpi xmlns:a14="http://schemas.microsoft.com/office/drawing/2010/main"/>
                </a:ext>
              </a:extLst>
            </a:blip>
            <a:srcRect/>
            <a:stretch/>
          </p:blipFill>
          <p:spPr>
            <a:xfrm>
              <a:off x="6388665" y="3085854"/>
              <a:ext cx="1371600" cy="2953512"/>
            </a:xfrm>
            <a:prstGeom prst="roundRect">
              <a:avLst>
                <a:gd name="adj" fmla="val 1506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TextBox 8"/>
          <p:cNvSpPr txBox="1"/>
          <p:nvPr/>
        </p:nvSpPr>
        <p:spPr>
          <a:xfrm>
            <a:off x="2309761" y="5117054"/>
            <a:ext cx="4423300" cy="1138773"/>
          </a:xfrm>
          <a:prstGeom prst="rect">
            <a:avLst/>
          </a:prstGeom>
          <a:noFill/>
        </p:spPr>
        <p:txBody>
          <a:bodyPr wrap="square" rtlCol="0">
            <a:spAutoFit/>
          </a:bodyPr>
          <a:lstStyle/>
          <a:p>
            <a:pPr algn="ctr"/>
            <a:r>
              <a:rPr lang="en-US" sz="2800" dirty="0">
                <a:solidFill>
                  <a:schemeClr val="tx2"/>
                </a:solidFill>
              </a:rPr>
              <a:t>866.401.5272</a:t>
            </a:r>
          </a:p>
          <a:p>
            <a:pPr algn="ctr"/>
            <a:r>
              <a:rPr lang="en-US" sz="2000" b="0" dirty="0">
                <a:solidFill>
                  <a:schemeClr val="tx2"/>
                </a:solidFill>
              </a:rPr>
              <a:t>Lunes – Viernes</a:t>
            </a:r>
          </a:p>
          <a:p>
            <a:pPr algn="ctr"/>
            <a:r>
              <a:rPr lang="en-US" sz="2000" b="0" dirty="0">
                <a:solidFill>
                  <a:schemeClr val="tx2"/>
                </a:solidFill>
              </a:rPr>
              <a:t>8am-8pm ET</a:t>
            </a:r>
          </a:p>
        </p:txBody>
      </p:sp>
      <p:sp>
        <p:nvSpPr>
          <p:cNvPr id="10" name="Rectangle 9"/>
          <p:cNvSpPr/>
          <p:nvPr/>
        </p:nvSpPr>
        <p:spPr>
          <a:xfrm>
            <a:off x="3202063" y="5117054"/>
            <a:ext cx="2638697" cy="117565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34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75097"/>
            <a:ext cx="6838953" cy="903513"/>
          </a:xfrm>
          <a:noFill/>
        </p:spPr>
        <p:txBody>
          <a:bodyPr/>
          <a:lstStyle/>
          <a:p>
            <a:r>
              <a:rPr lang="en-US" sz="4400" b="1" dirty="0" err="1">
                <a:solidFill>
                  <a:srgbClr val="232D68"/>
                </a:solidFill>
              </a:rPr>
              <a:t>Próximos</a:t>
            </a:r>
            <a:r>
              <a:rPr lang="en-US" sz="4400" b="1" dirty="0">
                <a:solidFill>
                  <a:srgbClr val="232D68"/>
                </a:solidFill>
              </a:rPr>
              <a:t> pasos</a:t>
            </a:r>
          </a:p>
        </p:txBody>
      </p:sp>
      <p:sp>
        <p:nvSpPr>
          <p:cNvPr id="15" name="TextBox 14">
            <a:extLst>
              <a:ext uri="{FF2B5EF4-FFF2-40B4-BE49-F238E27FC236}">
                <a16:creationId xmlns:a16="http://schemas.microsoft.com/office/drawing/2014/main" id="{5BCBCEFB-6515-BD46-A10F-A934C208BF96}"/>
              </a:ext>
            </a:extLst>
          </p:cNvPr>
          <p:cNvSpPr txBox="1"/>
          <p:nvPr/>
        </p:nvSpPr>
        <p:spPr>
          <a:xfrm>
            <a:off x="450850" y="929683"/>
            <a:ext cx="8693150" cy="397032"/>
          </a:xfrm>
          <a:prstGeom prst="rect">
            <a:avLst/>
          </a:prstGeom>
          <a:noFill/>
        </p:spPr>
        <p:txBody>
          <a:bodyPr wrap="square" lIns="0" tIns="0" bIns="27432" rtlCol="0">
            <a:spAutoFit/>
          </a:bodyPr>
          <a:lstStyle/>
          <a:p>
            <a:r>
              <a:rPr lang="en-US" sz="2400" dirty="0" err="1">
                <a:solidFill>
                  <a:srgbClr val="5EA845"/>
                </a:solidFill>
              </a:rPr>
              <a:t>Algunos</a:t>
            </a:r>
            <a:r>
              <a:rPr lang="en-US" sz="2400" dirty="0">
                <a:solidFill>
                  <a:srgbClr val="5EA845"/>
                </a:solidFill>
              </a:rPr>
              <a:t> </a:t>
            </a:r>
            <a:r>
              <a:rPr lang="en-US" sz="2400" dirty="0" err="1">
                <a:solidFill>
                  <a:srgbClr val="5EA845"/>
                </a:solidFill>
              </a:rPr>
              <a:t>artículos</a:t>
            </a:r>
            <a:r>
              <a:rPr lang="en-US" sz="2400" dirty="0">
                <a:solidFill>
                  <a:srgbClr val="5EA845"/>
                </a:solidFill>
              </a:rPr>
              <a:t> para </a:t>
            </a:r>
            <a:r>
              <a:rPr lang="en-US" sz="2400" dirty="0" err="1">
                <a:solidFill>
                  <a:srgbClr val="5EA845"/>
                </a:solidFill>
              </a:rPr>
              <a:t>revisar</a:t>
            </a:r>
            <a:r>
              <a:rPr lang="en-US" sz="2400" dirty="0">
                <a:solidFill>
                  <a:srgbClr val="5EA845"/>
                </a:solidFill>
              </a:rPr>
              <a:t>...</a:t>
            </a:r>
          </a:p>
        </p:txBody>
      </p:sp>
      <p:sp>
        <p:nvSpPr>
          <p:cNvPr id="14" name="TextBox 13">
            <a:extLst>
              <a:ext uri="{FF2B5EF4-FFF2-40B4-BE49-F238E27FC236}">
                <a16:creationId xmlns:a16="http://schemas.microsoft.com/office/drawing/2014/main" id="{3680D5B8-9436-A44F-8FBA-61288B606B75}"/>
              </a:ext>
            </a:extLst>
          </p:cNvPr>
          <p:cNvSpPr txBox="1"/>
          <p:nvPr/>
        </p:nvSpPr>
        <p:spPr>
          <a:xfrm>
            <a:off x="246098" y="1379203"/>
            <a:ext cx="5198738" cy="4847481"/>
          </a:xfrm>
          <a:prstGeom prst="rect">
            <a:avLst/>
          </a:prstGeom>
          <a:noFill/>
        </p:spPr>
        <p:txBody>
          <a:bodyPr wrap="square" rtlCol="0">
            <a:spAutoFit/>
          </a:bodyPr>
          <a:lstStyle/>
          <a:p>
            <a:pPr marL="344488" lvl="0" indent="-339725">
              <a:spcAft>
                <a:spcPts val="3000"/>
              </a:spcAft>
              <a:buClr>
                <a:srgbClr val="5EA845"/>
              </a:buClr>
              <a:buSzPct val="75000"/>
              <a:buFont typeface="Wingdings" pitchFamily="2" charset="2"/>
              <a:buChar char="ü"/>
            </a:pPr>
            <a:r>
              <a:rPr lang="es-ES" altLang="en-US" sz="2600" dirty="0">
                <a:solidFill>
                  <a:srgbClr val="232D68"/>
                </a:solidFill>
              </a:rPr>
              <a:t>Inicie sesión en su cuenta en línea.</a:t>
            </a:r>
            <a:endParaRPr lang="en-US" altLang="en-US" sz="2600" dirty="0">
              <a:solidFill>
                <a:srgbClr val="232D68"/>
              </a:solidFill>
            </a:endParaRPr>
          </a:p>
          <a:p>
            <a:pPr marL="344488" lvl="0" indent="-339725">
              <a:spcAft>
                <a:spcPts val="3000"/>
              </a:spcAft>
              <a:buClr>
                <a:srgbClr val="5EA845"/>
              </a:buClr>
              <a:buSzPct val="75000"/>
              <a:buFont typeface="Wingdings" pitchFamily="2" charset="2"/>
              <a:buChar char="ü"/>
            </a:pPr>
            <a:r>
              <a:rPr lang="es-ES" altLang="en-US" sz="2600" dirty="0">
                <a:solidFill>
                  <a:srgbClr val="232D68"/>
                </a:solidFill>
              </a:rPr>
              <a:t>Asegúrese de que sus beneficiarios estén actualizados.</a:t>
            </a:r>
          </a:p>
          <a:p>
            <a:pPr marL="344488" lvl="0" indent="-339725">
              <a:spcAft>
                <a:spcPts val="3000"/>
              </a:spcAft>
              <a:buClr>
                <a:srgbClr val="5EA845"/>
              </a:buClr>
              <a:buSzPct val="75000"/>
              <a:buFont typeface="Wingdings" pitchFamily="2" charset="2"/>
              <a:buChar char="ü"/>
            </a:pPr>
            <a:r>
              <a:rPr lang="es-ES" altLang="en-US" sz="2600" dirty="0">
                <a:solidFill>
                  <a:srgbClr val="232D68"/>
                </a:solidFill>
              </a:rPr>
              <a:t>Asegúrese de que sus inversiones reflejen su tolerancia al riesgo.</a:t>
            </a:r>
          </a:p>
          <a:p>
            <a:pPr marL="344488" lvl="0" indent="-339725">
              <a:spcAft>
                <a:spcPts val="3000"/>
              </a:spcAft>
              <a:buClr>
                <a:srgbClr val="5EA845"/>
              </a:buClr>
              <a:buSzPct val="75000"/>
              <a:buFont typeface="Wingdings" pitchFamily="2" charset="2"/>
              <a:buChar char="ü"/>
            </a:pPr>
            <a:r>
              <a:rPr lang="es-ES" altLang="en-US" sz="2600" dirty="0">
                <a:solidFill>
                  <a:srgbClr val="232D68"/>
                </a:solidFill>
              </a:rPr>
              <a:t>Considere un aumento de aportación o la configuración de aumentos automáticos.</a:t>
            </a:r>
            <a:endParaRPr lang="en-US" altLang="en-US" sz="2600" dirty="0">
              <a:solidFill>
                <a:srgbClr val="232D68"/>
              </a:solidFill>
            </a:endParaRPr>
          </a:p>
        </p:txBody>
      </p:sp>
      <p:pic>
        <p:nvPicPr>
          <p:cNvPr id="6" name="Picture 5">
            <a:extLst>
              <a:ext uri="{FF2B5EF4-FFF2-40B4-BE49-F238E27FC236}">
                <a16:creationId xmlns:a16="http://schemas.microsoft.com/office/drawing/2014/main" id="{5F52877B-C25E-5F46-8EAD-6D4DD8AAD309}"/>
              </a:ext>
            </a:extLst>
          </p:cNvPr>
          <p:cNvPicPr>
            <a:picLocks noChangeAspect="1"/>
          </p:cNvPicPr>
          <p:nvPr/>
        </p:nvPicPr>
        <p:blipFill>
          <a:blip r:embed="rId3" cstate="print">
            <a:alphaModFix amt="60000"/>
            <a:extLst>
              <a:ext uri="{28A0092B-C50C-407E-A947-70E740481C1C}">
                <a14:useLocalDpi xmlns:a14="http://schemas.microsoft.com/office/drawing/2010/main"/>
              </a:ext>
            </a:extLst>
          </a:blip>
          <a:srcRect/>
          <a:stretch/>
        </p:blipFill>
        <p:spPr>
          <a:xfrm>
            <a:off x="5334003" y="2235781"/>
            <a:ext cx="3657600" cy="3409130"/>
          </a:xfrm>
          <a:prstGeom prst="ellipse">
            <a:avLst/>
          </a:prstGeom>
          <a:ln w="50800" cap="rnd">
            <a:noFill/>
          </a:ln>
          <a:effectLst>
            <a:softEdge rad="0"/>
          </a:effectLst>
          <a:scene3d>
            <a:camera prst="orthographicFront"/>
            <a:lightRig rig="contrasting" dir="t">
              <a:rot lat="0" lon="0" rev="3000000"/>
            </a:lightRig>
          </a:scene3d>
          <a:sp3d>
            <a:contourClr>
              <a:srgbClr val="333333"/>
            </a:contourClr>
          </a:sp3d>
        </p:spPr>
      </p:pic>
      <p:sp>
        <p:nvSpPr>
          <p:cNvPr id="4" name="Slide Number Placeholder 3"/>
          <p:cNvSpPr>
            <a:spLocks noGrp="1"/>
          </p:cNvSpPr>
          <p:nvPr>
            <p:ph type="sldNum" sz="quarter" idx="4"/>
          </p:nvPr>
        </p:nvSpPr>
        <p:spPr/>
        <p:txBody>
          <a:bodyPr/>
          <a:lstStyle/>
          <a:p>
            <a:fld id="{FA141339-F60D-47BC-9C4F-61B9CE851629}" type="slidenum">
              <a:rPr lang="en-US" smtClean="0"/>
              <a:pPr/>
              <a:t>41</a:t>
            </a:fld>
            <a:endParaRPr lang="en-US" dirty="0"/>
          </a:p>
        </p:txBody>
      </p:sp>
    </p:spTree>
    <p:extLst>
      <p:ext uri="{BB962C8B-B14F-4D97-AF65-F5344CB8AC3E}">
        <p14:creationId xmlns:p14="http://schemas.microsoft.com/office/powerpoint/2010/main" val="3223288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CA945B-CC91-C542-8ED0-56CE76329D3B}"/>
              </a:ext>
            </a:extLst>
          </p:cNvPr>
          <p:cNvSpPr txBox="1"/>
          <p:nvPr/>
        </p:nvSpPr>
        <p:spPr>
          <a:xfrm>
            <a:off x="0" y="3410339"/>
            <a:ext cx="9144000" cy="1046440"/>
          </a:xfrm>
          <a:prstGeom prst="rect">
            <a:avLst/>
          </a:prstGeom>
          <a:noFill/>
        </p:spPr>
        <p:txBody>
          <a:bodyPr wrap="square" tIns="182880" bIns="182880" rtlCol="0" anchor="ctr">
            <a:spAutoFit/>
          </a:bodyPr>
          <a:lstStyle/>
          <a:p>
            <a:pPr algn="ctr"/>
            <a:r>
              <a:rPr lang="en-US" altLang="en-US" sz="4400" dirty="0">
                <a:solidFill>
                  <a:schemeClr val="bg1"/>
                </a:solidFill>
                <a:uFill>
                  <a:solidFill>
                    <a:srgbClr val="6DA141"/>
                  </a:solidFill>
                </a:uFill>
              </a:rPr>
              <a:t>¿</a:t>
            </a:r>
            <a:r>
              <a:rPr lang="en-US" altLang="en-US" sz="4400" dirty="0" err="1">
                <a:solidFill>
                  <a:schemeClr val="bg1"/>
                </a:solidFill>
                <a:uFill>
                  <a:solidFill>
                    <a:srgbClr val="6DA141"/>
                  </a:solidFill>
                </a:uFill>
              </a:rPr>
              <a:t>Preguntas</a:t>
            </a:r>
            <a:r>
              <a:rPr lang="en-US" altLang="en-US" sz="4400" dirty="0">
                <a:solidFill>
                  <a:schemeClr val="bg1"/>
                </a:solidFill>
                <a:uFill>
                  <a:solidFill>
                    <a:srgbClr val="6DA141"/>
                  </a:solidFill>
                </a:uFill>
              </a:rPr>
              <a:t>?</a:t>
            </a:r>
          </a:p>
        </p:txBody>
      </p:sp>
      <p:sp>
        <p:nvSpPr>
          <p:cNvPr id="7" name="TextBox 6">
            <a:extLst>
              <a:ext uri="{FF2B5EF4-FFF2-40B4-BE49-F238E27FC236}">
                <a16:creationId xmlns:a16="http://schemas.microsoft.com/office/drawing/2014/main" id="{AF3419E8-0E67-D643-A65D-3E61E01FDD28}"/>
              </a:ext>
            </a:extLst>
          </p:cNvPr>
          <p:cNvSpPr txBox="1"/>
          <p:nvPr/>
        </p:nvSpPr>
        <p:spPr>
          <a:xfrm>
            <a:off x="0" y="4929612"/>
            <a:ext cx="9144000" cy="1538883"/>
          </a:xfrm>
          <a:prstGeom prst="rect">
            <a:avLst/>
          </a:prstGeom>
          <a:noFill/>
          <a:effectLst/>
        </p:spPr>
        <p:txBody>
          <a:bodyPr wrap="square" rtlCol="0">
            <a:spAutoFit/>
          </a:bodyPr>
          <a:lstStyle/>
          <a:p>
            <a:pPr algn="ctr">
              <a:spcAft>
                <a:spcPts val="600"/>
              </a:spcAft>
            </a:pPr>
            <a:r>
              <a:rPr lang="en-US" sz="2800" dirty="0">
                <a:solidFill>
                  <a:schemeClr val="tx2"/>
                </a:solidFill>
              </a:rPr>
              <a:t>866.401.5272</a:t>
            </a:r>
          </a:p>
          <a:p>
            <a:pPr algn="ctr">
              <a:spcAft>
                <a:spcPts val="600"/>
              </a:spcAft>
            </a:pPr>
            <a:r>
              <a:rPr lang="en-US" sz="2800" dirty="0">
                <a:solidFill>
                  <a:schemeClr val="tx2"/>
                </a:solidFill>
              </a:rPr>
              <a:t>@bpas.com</a:t>
            </a:r>
          </a:p>
          <a:p>
            <a:pPr algn="ctr">
              <a:spcAft>
                <a:spcPts val="600"/>
              </a:spcAft>
            </a:pPr>
            <a:r>
              <a:rPr lang="en-US" sz="2800" dirty="0">
                <a:solidFill>
                  <a:schemeClr val="tx2"/>
                </a:solidFill>
              </a:rPr>
              <a:t>u.bpas.com</a:t>
            </a:r>
          </a:p>
        </p:txBody>
      </p:sp>
    </p:spTree>
    <p:extLst>
      <p:ext uri="{BB962C8B-B14F-4D97-AF65-F5344CB8AC3E}">
        <p14:creationId xmlns:p14="http://schemas.microsoft.com/office/powerpoint/2010/main" val="209699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Aportaciones</a:t>
            </a:r>
            <a:r>
              <a:rPr lang="en-US" dirty="0"/>
              <a:t> 401(k)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9512365"/>
              </p:ext>
            </p:extLst>
          </p:nvPr>
        </p:nvGraphicFramePr>
        <p:xfrm>
          <a:off x="598822" y="1352683"/>
          <a:ext cx="7826721" cy="4799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4"/>
          </p:nvPr>
        </p:nvSpPr>
        <p:spPr/>
        <p:txBody>
          <a:bodyPr/>
          <a:lstStyle/>
          <a:p>
            <a:fld id="{FA141339-F60D-47BC-9C4F-61B9CE851629}" type="slidenum">
              <a:rPr lang="en-US" smtClean="0"/>
              <a:pPr/>
              <a:t>5</a:t>
            </a:fld>
            <a:endParaRPr lang="en-US" dirty="0"/>
          </a:p>
        </p:txBody>
      </p:sp>
      <p:pic>
        <p:nvPicPr>
          <p:cNvPr id="8" name="Picture 7"/>
          <p:cNvPicPr>
            <a:picLocks noChangeAspect="1"/>
          </p:cNvPicPr>
          <p:nvPr/>
        </p:nvPicPr>
        <p:blipFill>
          <a:blip r:embed="rId8"/>
          <a:stretch>
            <a:fillRect/>
          </a:stretch>
        </p:blipFill>
        <p:spPr>
          <a:xfrm>
            <a:off x="1208157" y="1727752"/>
            <a:ext cx="1346200" cy="1346200"/>
          </a:xfrm>
          <a:prstGeom prst="rect">
            <a:avLst/>
          </a:prstGeom>
        </p:spPr>
      </p:pic>
      <p:pic>
        <p:nvPicPr>
          <p:cNvPr id="4" name="Picture 3"/>
          <p:cNvPicPr>
            <a:picLocks noChangeAspect="1"/>
          </p:cNvPicPr>
          <p:nvPr/>
        </p:nvPicPr>
        <p:blipFill>
          <a:blip r:embed="rId9"/>
          <a:stretch>
            <a:fillRect/>
          </a:stretch>
        </p:blipFill>
        <p:spPr>
          <a:xfrm>
            <a:off x="1089990" y="3299791"/>
            <a:ext cx="1431235" cy="1431235"/>
          </a:xfrm>
          <a:prstGeom prst="rect">
            <a:avLst/>
          </a:prstGeom>
        </p:spPr>
      </p:pic>
      <p:pic>
        <p:nvPicPr>
          <p:cNvPr id="13" name="Picture 12"/>
          <p:cNvPicPr>
            <a:picLocks noChangeAspect="1"/>
          </p:cNvPicPr>
          <p:nvPr/>
        </p:nvPicPr>
        <p:blipFill>
          <a:blip r:embed="rId10"/>
          <a:stretch>
            <a:fillRect/>
          </a:stretch>
        </p:blipFill>
        <p:spPr>
          <a:xfrm>
            <a:off x="977348" y="4850294"/>
            <a:ext cx="1603513" cy="1603513"/>
          </a:xfrm>
          <a:prstGeom prst="rect">
            <a:avLst/>
          </a:prstGeom>
        </p:spPr>
      </p:pic>
    </p:spTree>
    <p:extLst>
      <p:ext uri="{BB962C8B-B14F-4D97-AF65-F5344CB8AC3E}">
        <p14:creationId xmlns:p14="http://schemas.microsoft.com/office/powerpoint/2010/main" val="292355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 </a:t>
            </a:r>
            <a:r>
              <a:rPr lang="en-US" dirty="0" err="1"/>
              <a:t>Empezar</a:t>
            </a:r>
            <a:endParaRPr lang="en-US" dirty="0"/>
          </a:p>
        </p:txBody>
      </p:sp>
      <p:pic>
        <p:nvPicPr>
          <p:cNvPr id="5" name="Content Placeholder 4"/>
          <p:cNvPicPr>
            <a:picLocks noGrp="1" noChangeAspect="1"/>
          </p:cNvPicPr>
          <p:nvPr>
            <p:ph idx="1"/>
          </p:nvPr>
        </p:nvPicPr>
        <p:blipFill rotWithShape="1">
          <a:blip r:embed="rId2"/>
          <a:srcRect l="20958" t="18121" r="19590" b="21339"/>
          <a:stretch/>
        </p:blipFill>
        <p:spPr>
          <a:xfrm>
            <a:off x="5033553" y="1323702"/>
            <a:ext cx="3805647" cy="3875315"/>
          </a:xfrm>
          <a:prstGeom prst="rect">
            <a:avLst/>
          </a:prstGeom>
        </p:spPr>
      </p:pic>
      <p:sp>
        <p:nvSpPr>
          <p:cNvPr id="4" name="Slide Number Placeholder 3"/>
          <p:cNvSpPr>
            <a:spLocks noGrp="1"/>
          </p:cNvSpPr>
          <p:nvPr>
            <p:ph type="sldNum" sz="quarter" idx="4"/>
          </p:nvPr>
        </p:nvSpPr>
        <p:spPr/>
        <p:txBody>
          <a:bodyPr/>
          <a:lstStyle/>
          <a:p>
            <a:fld id="{FA141339-F60D-47BC-9C4F-61B9CE851629}" type="slidenum">
              <a:rPr lang="en-US" smtClean="0"/>
              <a:pPr/>
              <a:t>6</a:t>
            </a:fld>
            <a:endParaRPr lang="en-US" dirty="0"/>
          </a:p>
        </p:txBody>
      </p:sp>
      <p:sp>
        <p:nvSpPr>
          <p:cNvPr id="6" name="TextBox 5"/>
          <p:cNvSpPr txBox="1"/>
          <p:nvPr/>
        </p:nvSpPr>
        <p:spPr>
          <a:xfrm>
            <a:off x="5799909" y="2325188"/>
            <a:ext cx="2151017" cy="461665"/>
          </a:xfrm>
          <a:prstGeom prst="rect">
            <a:avLst/>
          </a:prstGeom>
          <a:noFill/>
        </p:spPr>
        <p:txBody>
          <a:bodyPr wrap="square" rtlCol="0">
            <a:spAutoFit/>
          </a:bodyPr>
          <a:lstStyle/>
          <a:p>
            <a:pPr algn="ctr"/>
            <a:r>
              <a:rPr lang="en-US" sz="2400" dirty="0"/>
              <a:t>Código del Plan</a:t>
            </a:r>
            <a:endParaRPr lang="en-US" sz="2400" b="0" dirty="0"/>
          </a:p>
        </p:txBody>
      </p:sp>
      <p:graphicFrame>
        <p:nvGraphicFramePr>
          <p:cNvPr id="7" name="Diagram 6"/>
          <p:cNvGraphicFramePr/>
          <p:nvPr>
            <p:extLst>
              <p:ext uri="{D42A27DB-BD31-4B8C-83A1-F6EECF244321}">
                <p14:modId xmlns:p14="http://schemas.microsoft.com/office/powerpoint/2010/main" val="3402740223"/>
              </p:ext>
            </p:extLst>
          </p:nvPr>
        </p:nvGraphicFramePr>
        <p:xfrm>
          <a:off x="519958" y="1452993"/>
          <a:ext cx="4217505" cy="453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586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28182" t="30682" r="31363" b="30000"/>
          <a:stretch/>
        </p:blipFill>
        <p:spPr>
          <a:xfrm rot="832822">
            <a:off x="4905376" y="1243598"/>
            <a:ext cx="3581400" cy="3480797"/>
          </a:xfrm>
          <a:prstGeom prst="rect">
            <a:avLst/>
          </a:prstGeom>
        </p:spPr>
      </p:pic>
      <p:sp>
        <p:nvSpPr>
          <p:cNvPr id="2" name="Title 1"/>
          <p:cNvSpPr>
            <a:spLocks noGrp="1"/>
          </p:cNvSpPr>
          <p:nvPr>
            <p:ph type="title"/>
          </p:nvPr>
        </p:nvSpPr>
        <p:spPr/>
        <p:txBody>
          <a:bodyPr/>
          <a:lstStyle/>
          <a:p>
            <a:r>
              <a:rPr lang="en-US" dirty="0" err="1"/>
              <a:t>Inscripción</a:t>
            </a:r>
            <a:r>
              <a:rPr lang="en-US" dirty="0"/>
              <a:t> </a:t>
            </a:r>
            <a:r>
              <a:rPr lang="en-US" dirty="0" err="1"/>
              <a:t>Automática</a:t>
            </a:r>
            <a:endParaRPr lang="en-US" dirty="0"/>
          </a:p>
        </p:txBody>
      </p:sp>
      <p:sp>
        <p:nvSpPr>
          <p:cNvPr id="8" name="Slide Number Placeholder 7"/>
          <p:cNvSpPr>
            <a:spLocks noGrp="1"/>
          </p:cNvSpPr>
          <p:nvPr>
            <p:ph type="sldNum" sz="quarter" idx="4"/>
          </p:nvPr>
        </p:nvSpPr>
        <p:spPr/>
        <p:txBody>
          <a:bodyPr/>
          <a:lstStyle/>
          <a:p>
            <a:fld id="{FA141339-F60D-47BC-9C4F-61B9CE851629}" type="slidenum">
              <a:rPr lang="en-US" smtClean="0"/>
              <a:pPr/>
              <a:t>7</a:t>
            </a:fld>
            <a:endParaRPr lang="en-US" dirty="0"/>
          </a:p>
        </p:txBody>
      </p:sp>
      <p:pic>
        <p:nvPicPr>
          <p:cNvPr id="4" name="Picture 3"/>
          <p:cNvPicPr>
            <a:picLocks noChangeAspect="1"/>
          </p:cNvPicPr>
          <p:nvPr/>
        </p:nvPicPr>
        <p:blipFill rotWithShape="1">
          <a:blip r:embed="rId4"/>
          <a:srcRect l="30543" t="30016" r="27728" b="31200"/>
          <a:stretch/>
        </p:blipFill>
        <p:spPr>
          <a:xfrm>
            <a:off x="180974" y="1295400"/>
            <a:ext cx="3648075" cy="3390695"/>
          </a:xfrm>
          <a:prstGeom prst="rect">
            <a:avLst/>
          </a:prstGeom>
        </p:spPr>
      </p:pic>
      <p:sp>
        <p:nvSpPr>
          <p:cNvPr id="5" name="TextBox 4"/>
          <p:cNvSpPr txBox="1"/>
          <p:nvPr/>
        </p:nvSpPr>
        <p:spPr>
          <a:xfrm>
            <a:off x="1511576" y="2677766"/>
            <a:ext cx="1131283" cy="707886"/>
          </a:xfrm>
          <a:prstGeom prst="rect">
            <a:avLst/>
          </a:prstGeom>
          <a:noFill/>
        </p:spPr>
        <p:txBody>
          <a:bodyPr wrap="square" rtlCol="0">
            <a:spAutoFit/>
          </a:bodyPr>
          <a:lstStyle/>
          <a:p>
            <a:r>
              <a:rPr lang="en-US" sz="4000" dirty="0"/>
              <a:t>3%</a:t>
            </a:r>
          </a:p>
        </p:txBody>
      </p:sp>
      <p:pic>
        <p:nvPicPr>
          <p:cNvPr id="9" name="Picture 8"/>
          <p:cNvPicPr>
            <a:picLocks noChangeAspect="1"/>
          </p:cNvPicPr>
          <p:nvPr/>
        </p:nvPicPr>
        <p:blipFill rotWithShape="1">
          <a:blip r:embed="rId5"/>
          <a:srcRect l="30053" t="30585" r="31250" b="30585"/>
          <a:stretch/>
        </p:blipFill>
        <p:spPr>
          <a:xfrm rot="605638">
            <a:off x="2694685" y="2899554"/>
            <a:ext cx="3333508" cy="3344963"/>
          </a:xfrm>
          <a:prstGeom prst="rect">
            <a:avLst/>
          </a:prstGeom>
        </p:spPr>
      </p:pic>
      <p:sp>
        <p:nvSpPr>
          <p:cNvPr id="10" name="TextBox 9"/>
          <p:cNvSpPr txBox="1"/>
          <p:nvPr/>
        </p:nvSpPr>
        <p:spPr>
          <a:xfrm>
            <a:off x="6130501" y="2476164"/>
            <a:ext cx="1476375" cy="1015663"/>
          </a:xfrm>
          <a:prstGeom prst="rect">
            <a:avLst/>
          </a:prstGeom>
          <a:noFill/>
        </p:spPr>
        <p:txBody>
          <a:bodyPr wrap="square" rtlCol="0">
            <a:spAutoFit/>
          </a:bodyPr>
          <a:lstStyle/>
          <a:p>
            <a:pPr algn="ctr"/>
            <a:r>
              <a:rPr lang="en-US" sz="2000" dirty="0" err="1">
                <a:solidFill>
                  <a:schemeClr val="accent5">
                    <a:lumMod val="75000"/>
                  </a:schemeClr>
                </a:solidFill>
              </a:rPr>
              <a:t>Fondo</a:t>
            </a:r>
            <a:r>
              <a:rPr lang="en-US" sz="2000" dirty="0">
                <a:solidFill>
                  <a:schemeClr val="accent5">
                    <a:lumMod val="75000"/>
                  </a:schemeClr>
                </a:solidFill>
              </a:rPr>
              <a:t> de </a:t>
            </a:r>
            <a:r>
              <a:rPr lang="en-US" sz="2000" dirty="0" err="1">
                <a:solidFill>
                  <a:schemeClr val="accent5">
                    <a:lumMod val="75000"/>
                  </a:schemeClr>
                </a:solidFill>
              </a:rPr>
              <a:t>Fecha</a:t>
            </a:r>
            <a:r>
              <a:rPr lang="en-US" sz="2000" dirty="0">
                <a:solidFill>
                  <a:schemeClr val="accent5">
                    <a:lumMod val="75000"/>
                  </a:schemeClr>
                </a:solidFill>
              </a:rPr>
              <a:t> </a:t>
            </a:r>
            <a:r>
              <a:rPr lang="en-US" sz="2000" dirty="0" err="1">
                <a:solidFill>
                  <a:schemeClr val="accent5">
                    <a:lumMod val="75000"/>
                  </a:schemeClr>
                </a:solidFill>
              </a:rPr>
              <a:t>Objetivo</a:t>
            </a:r>
            <a:endParaRPr lang="en-US" sz="2000" dirty="0">
              <a:solidFill>
                <a:schemeClr val="accent5">
                  <a:lumMod val="75000"/>
                </a:schemeClr>
              </a:solidFill>
            </a:endParaRPr>
          </a:p>
        </p:txBody>
      </p:sp>
      <p:sp>
        <p:nvSpPr>
          <p:cNvPr id="13" name="TextBox 12"/>
          <p:cNvSpPr txBox="1"/>
          <p:nvPr/>
        </p:nvSpPr>
        <p:spPr>
          <a:xfrm>
            <a:off x="3676649" y="3971925"/>
            <a:ext cx="1476375" cy="1015663"/>
          </a:xfrm>
          <a:prstGeom prst="rect">
            <a:avLst/>
          </a:prstGeom>
          <a:noFill/>
        </p:spPr>
        <p:txBody>
          <a:bodyPr wrap="square" rtlCol="0">
            <a:spAutoFit/>
          </a:bodyPr>
          <a:lstStyle/>
          <a:p>
            <a:pPr algn="ctr"/>
            <a:r>
              <a:rPr lang="en-US" sz="3600" dirty="0">
                <a:solidFill>
                  <a:schemeClr val="bg2"/>
                </a:solidFill>
              </a:rPr>
              <a:t>3</a:t>
            </a:r>
            <a:r>
              <a:rPr lang="en-US" sz="2800" dirty="0">
                <a:solidFill>
                  <a:schemeClr val="bg2"/>
                </a:solidFill>
              </a:rPr>
              <a:t> </a:t>
            </a:r>
          </a:p>
          <a:p>
            <a:pPr algn="ctr"/>
            <a:r>
              <a:rPr lang="en-US" sz="2400" dirty="0">
                <a:solidFill>
                  <a:schemeClr val="bg2"/>
                </a:solidFill>
              </a:rPr>
              <a:t>Meses</a:t>
            </a:r>
          </a:p>
        </p:txBody>
      </p:sp>
    </p:spTree>
    <p:extLst>
      <p:ext uri="{BB962C8B-B14F-4D97-AF65-F5344CB8AC3E}">
        <p14:creationId xmlns:p14="http://schemas.microsoft.com/office/powerpoint/2010/main" val="360738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15" y="340626"/>
            <a:ext cx="8465769" cy="1143000"/>
          </a:xfrm>
        </p:spPr>
        <p:txBody>
          <a:bodyPr/>
          <a:lstStyle/>
          <a:p>
            <a:r>
              <a:rPr lang="en-US" i="0" dirty="0">
                <a:effectLst/>
                <a:latin typeface="-apple-system"/>
              </a:rPr>
              <a:t>¿</a:t>
            </a:r>
            <a:r>
              <a:rPr lang="en-US" i="0" dirty="0" err="1">
                <a:effectLst/>
                <a:latin typeface="-apple-system"/>
              </a:rPr>
              <a:t>Cuánto</a:t>
            </a:r>
            <a:r>
              <a:rPr lang="en-US" i="0" dirty="0">
                <a:effectLst/>
                <a:latin typeface="-apple-system"/>
              </a:rPr>
              <a:t> </a:t>
            </a:r>
            <a:r>
              <a:rPr lang="en-US" i="0" dirty="0" err="1">
                <a:effectLst/>
                <a:latin typeface="-apple-system"/>
              </a:rPr>
              <a:t>debo</a:t>
            </a:r>
            <a:r>
              <a:rPr lang="en-US" i="0" dirty="0">
                <a:effectLst/>
                <a:latin typeface="-apple-system"/>
              </a:rPr>
              <a:t> </a:t>
            </a:r>
            <a:r>
              <a:rPr lang="en-US" i="0" dirty="0" err="1">
                <a:effectLst/>
                <a:latin typeface="-apple-system"/>
              </a:rPr>
              <a:t>aportar</a:t>
            </a:r>
            <a:r>
              <a:rPr lang="en-US" i="0" dirty="0">
                <a:effectLst/>
                <a:latin typeface="-apple-system"/>
              </a:rPr>
              <a:t>?</a:t>
            </a:r>
            <a:br>
              <a:rPr lang="en-US" i="0" dirty="0">
                <a:effectLst/>
                <a:latin typeface="-apple-system"/>
              </a:rPr>
            </a:br>
            <a:r>
              <a:rPr lang="en-US" sz="3600" dirty="0">
                <a:solidFill>
                  <a:schemeClr val="bg2"/>
                </a:solidFill>
              </a:rPr>
              <a:t>La </a:t>
            </a:r>
            <a:r>
              <a:rPr lang="en-US" sz="3600" dirty="0" err="1">
                <a:solidFill>
                  <a:schemeClr val="bg2"/>
                </a:solidFill>
              </a:rPr>
              <a:t>Regla</a:t>
            </a:r>
            <a:r>
              <a:rPr lang="en-US" sz="3600" dirty="0">
                <a:solidFill>
                  <a:schemeClr val="bg2"/>
                </a:solidFill>
              </a:rPr>
              <a:t> de 50/30/20</a:t>
            </a:r>
          </a:p>
        </p:txBody>
      </p:sp>
      <p:sp>
        <p:nvSpPr>
          <p:cNvPr id="4" name="Slide Number Placeholder 3"/>
          <p:cNvSpPr>
            <a:spLocks noGrp="1"/>
          </p:cNvSpPr>
          <p:nvPr>
            <p:ph type="sldNum" sz="quarter" idx="4"/>
          </p:nvPr>
        </p:nvSpPr>
        <p:spPr/>
        <p:txBody>
          <a:bodyPr/>
          <a:lstStyle/>
          <a:p>
            <a:fld id="{FA141339-F60D-47BC-9C4F-61B9CE851629}" type="slidenum">
              <a:rPr lang="en-US" smtClean="0"/>
              <a:pPr/>
              <a:t>8</a:t>
            </a:fld>
            <a:endParaRPr lang="en-US" dirty="0"/>
          </a:p>
        </p:txBody>
      </p:sp>
      <p:sp>
        <p:nvSpPr>
          <p:cNvPr id="6" name="TextBox 5"/>
          <p:cNvSpPr txBox="1"/>
          <p:nvPr/>
        </p:nvSpPr>
        <p:spPr>
          <a:xfrm>
            <a:off x="108783" y="4609707"/>
            <a:ext cx="3023384" cy="523220"/>
          </a:xfrm>
          <a:prstGeom prst="rect">
            <a:avLst/>
          </a:prstGeom>
          <a:noFill/>
        </p:spPr>
        <p:txBody>
          <a:bodyPr wrap="square" rtlCol="0">
            <a:spAutoFit/>
          </a:bodyPr>
          <a:lstStyle/>
          <a:p>
            <a:r>
              <a:rPr lang="en-US" sz="2800" dirty="0"/>
              <a:t>50% - </a:t>
            </a:r>
            <a:r>
              <a:rPr lang="en-US" sz="2800" dirty="0" err="1"/>
              <a:t>Necesidades</a:t>
            </a:r>
            <a:r>
              <a:rPr lang="en-US" sz="2800" dirty="0"/>
              <a:t> </a:t>
            </a:r>
          </a:p>
        </p:txBody>
      </p:sp>
      <p:pic>
        <p:nvPicPr>
          <p:cNvPr id="8" name="Picture 7"/>
          <p:cNvPicPr>
            <a:picLocks noChangeAspect="1"/>
          </p:cNvPicPr>
          <p:nvPr/>
        </p:nvPicPr>
        <p:blipFill>
          <a:blip r:embed="rId3"/>
          <a:stretch>
            <a:fillRect/>
          </a:stretch>
        </p:blipFill>
        <p:spPr>
          <a:xfrm>
            <a:off x="1311111" y="2033831"/>
            <a:ext cx="1516931" cy="1516931"/>
          </a:xfrm>
          <a:prstGeom prst="rect">
            <a:avLst/>
          </a:prstGeom>
        </p:spPr>
      </p:pic>
      <p:pic>
        <p:nvPicPr>
          <p:cNvPr id="9" name="Picture 8"/>
          <p:cNvPicPr>
            <a:picLocks noChangeAspect="1"/>
          </p:cNvPicPr>
          <p:nvPr/>
        </p:nvPicPr>
        <p:blipFill>
          <a:blip r:embed="rId4"/>
          <a:stretch>
            <a:fillRect/>
          </a:stretch>
        </p:blipFill>
        <p:spPr>
          <a:xfrm>
            <a:off x="-160256" y="1348032"/>
            <a:ext cx="2127315" cy="2127315"/>
          </a:xfrm>
          <a:prstGeom prst="rect">
            <a:avLst/>
          </a:prstGeom>
        </p:spPr>
      </p:pic>
      <p:pic>
        <p:nvPicPr>
          <p:cNvPr id="10" name="Picture 9"/>
          <p:cNvPicPr>
            <a:picLocks noChangeAspect="1"/>
          </p:cNvPicPr>
          <p:nvPr/>
        </p:nvPicPr>
        <p:blipFill>
          <a:blip r:embed="rId5"/>
          <a:stretch>
            <a:fillRect/>
          </a:stretch>
        </p:blipFill>
        <p:spPr>
          <a:xfrm>
            <a:off x="-75414" y="2780906"/>
            <a:ext cx="1853939" cy="1853939"/>
          </a:xfrm>
          <a:prstGeom prst="rect">
            <a:avLst/>
          </a:prstGeom>
        </p:spPr>
      </p:pic>
      <p:pic>
        <p:nvPicPr>
          <p:cNvPr id="11" name="Picture 10"/>
          <p:cNvPicPr>
            <a:picLocks noChangeAspect="1"/>
          </p:cNvPicPr>
          <p:nvPr/>
        </p:nvPicPr>
        <p:blipFill>
          <a:blip r:embed="rId6"/>
          <a:stretch>
            <a:fillRect/>
          </a:stretch>
        </p:blipFill>
        <p:spPr>
          <a:xfrm>
            <a:off x="990602" y="2922309"/>
            <a:ext cx="2259292" cy="2259292"/>
          </a:xfrm>
          <a:prstGeom prst="rect">
            <a:avLst/>
          </a:prstGeom>
        </p:spPr>
      </p:pic>
      <p:pic>
        <p:nvPicPr>
          <p:cNvPr id="12" name="Picture 11"/>
          <p:cNvPicPr>
            <a:picLocks noChangeAspect="1"/>
          </p:cNvPicPr>
          <p:nvPr/>
        </p:nvPicPr>
        <p:blipFill>
          <a:blip r:embed="rId7"/>
          <a:stretch>
            <a:fillRect/>
          </a:stretch>
        </p:blipFill>
        <p:spPr>
          <a:xfrm>
            <a:off x="4318264" y="1911285"/>
            <a:ext cx="2054257" cy="2054257"/>
          </a:xfrm>
          <a:prstGeom prst="rect">
            <a:avLst/>
          </a:prstGeom>
        </p:spPr>
      </p:pic>
      <p:pic>
        <p:nvPicPr>
          <p:cNvPr id="14" name="Picture 13"/>
          <p:cNvPicPr>
            <a:picLocks noChangeAspect="1"/>
          </p:cNvPicPr>
          <p:nvPr/>
        </p:nvPicPr>
        <p:blipFill>
          <a:blip r:embed="rId8"/>
          <a:stretch>
            <a:fillRect/>
          </a:stretch>
        </p:blipFill>
        <p:spPr>
          <a:xfrm>
            <a:off x="2838255" y="1091153"/>
            <a:ext cx="2535024" cy="2535024"/>
          </a:xfrm>
          <a:prstGeom prst="rect">
            <a:avLst/>
          </a:prstGeom>
        </p:spPr>
      </p:pic>
      <p:pic>
        <p:nvPicPr>
          <p:cNvPr id="16" name="Picture 15"/>
          <p:cNvPicPr>
            <a:picLocks noChangeAspect="1"/>
          </p:cNvPicPr>
          <p:nvPr/>
        </p:nvPicPr>
        <p:blipFill>
          <a:blip r:embed="rId9"/>
          <a:stretch>
            <a:fillRect/>
          </a:stretch>
        </p:blipFill>
        <p:spPr>
          <a:xfrm>
            <a:off x="3017363" y="2780905"/>
            <a:ext cx="2165023" cy="2165023"/>
          </a:xfrm>
          <a:prstGeom prst="rect">
            <a:avLst/>
          </a:prstGeom>
        </p:spPr>
      </p:pic>
      <p:sp>
        <p:nvSpPr>
          <p:cNvPr id="17" name="TextBox 16"/>
          <p:cNvSpPr txBox="1"/>
          <p:nvPr/>
        </p:nvSpPr>
        <p:spPr>
          <a:xfrm>
            <a:off x="3509013" y="4620705"/>
            <a:ext cx="2300140" cy="523220"/>
          </a:xfrm>
          <a:prstGeom prst="rect">
            <a:avLst/>
          </a:prstGeom>
          <a:noFill/>
        </p:spPr>
        <p:txBody>
          <a:bodyPr wrap="square" rtlCol="0">
            <a:spAutoFit/>
          </a:bodyPr>
          <a:lstStyle/>
          <a:p>
            <a:r>
              <a:rPr lang="en-US" sz="2800" dirty="0">
                <a:solidFill>
                  <a:schemeClr val="accent5">
                    <a:lumMod val="75000"/>
                  </a:schemeClr>
                </a:solidFill>
              </a:rPr>
              <a:t>30% - </a:t>
            </a:r>
            <a:r>
              <a:rPr lang="en-US" sz="2800" dirty="0" err="1">
                <a:solidFill>
                  <a:schemeClr val="accent5">
                    <a:lumMod val="75000"/>
                  </a:schemeClr>
                </a:solidFill>
              </a:rPr>
              <a:t>Deseos</a:t>
            </a:r>
            <a:r>
              <a:rPr lang="en-US" sz="2800" dirty="0">
                <a:solidFill>
                  <a:schemeClr val="accent5">
                    <a:lumMod val="75000"/>
                  </a:schemeClr>
                </a:solidFill>
              </a:rPr>
              <a:t> </a:t>
            </a:r>
          </a:p>
        </p:txBody>
      </p:sp>
      <p:sp>
        <p:nvSpPr>
          <p:cNvPr id="18" name="TextBox 17"/>
          <p:cNvSpPr txBox="1"/>
          <p:nvPr/>
        </p:nvSpPr>
        <p:spPr>
          <a:xfrm>
            <a:off x="6381947" y="4641129"/>
            <a:ext cx="2713226" cy="523220"/>
          </a:xfrm>
          <a:prstGeom prst="rect">
            <a:avLst/>
          </a:prstGeom>
          <a:noFill/>
        </p:spPr>
        <p:txBody>
          <a:bodyPr wrap="square" rtlCol="0">
            <a:spAutoFit/>
          </a:bodyPr>
          <a:lstStyle/>
          <a:p>
            <a:r>
              <a:rPr lang="en-US" sz="2800" dirty="0">
                <a:solidFill>
                  <a:schemeClr val="bg2"/>
                </a:solidFill>
              </a:rPr>
              <a:t>20% - </a:t>
            </a:r>
            <a:r>
              <a:rPr lang="en-US" sz="2800" dirty="0" err="1">
                <a:solidFill>
                  <a:schemeClr val="bg2"/>
                </a:solidFill>
              </a:rPr>
              <a:t>Ahorros</a:t>
            </a:r>
            <a:r>
              <a:rPr lang="en-US" sz="2800" dirty="0">
                <a:solidFill>
                  <a:schemeClr val="bg2"/>
                </a:solidFill>
              </a:rPr>
              <a:t> </a:t>
            </a:r>
          </a:p>
        </p:txBody>
      </p:sp>
      <p:pic>
        <p:nvPicPr>
          <p:cNvPr id="19" name="Picture 18"/>
          <p:cNvPicPr>
            <a:picLocks noChangeAspect="1"/>
          </p:cNvPicPr>
          <p:nvPr/>
        </p:nvPicPr>
        <p:blipFill>
          <a:blip r:embed="rId10"/>
          <a:stretch>
            <a:fillRect/>
          </a:stretch>
        </p:blipFill>
        <p:spPr>
          <a:xfrm>
            <a:off x="7088958" y="2758910"/>
            <a:ext cx="2196445" cy="2196445"/>
          </a:xfrm>
          <a:prstGeom prst="rect">
            <a:avLst/>
          </a:prstGeom>
        </p:spPr>
      </p:pic>
      <p:pic>
        <p:nvPicPr>
          <p:cNvPr id="20" name="Picture 19"/>
          <p:cNvPicPr>
            <a:picLocks noChangeAspect="1"/>
          </p:cNvPicPr>
          <p:nvPr/>
        </p:nvPicPr>
        <p:blipFill>
          <a:blip r:embed="rId11"/>
          <a:stretch>
            <a:fillRect/>
          </a:stretch>
        </p:blipFill>
        <p:spPr>
          <a:xfrm>
            <a:off x="5969522" y="2328421"/>
            <a:ext cx="1901073" cy="1901073"/>
          </a:xfrm>
          <a:prstGeom prst="rect">
            <a:avLst/>
          </a:prstGeom>
        </p:spPr>
      </p:pic>
      <p:pic>
        <p:nvPicPr>
          <p:cNvPr id="21" name="Picture 20"/>
          <p:cNvPicPr>
            <a:picLocks noChangeAspect="1"/>
          </p:cNvPicPr>
          <p:nvPr/>
        </p:nvPicPr>
        <p:blipFill>
          <a:blip r:embed="rId12"/>
          <a:stretch>
            <a:fillRect/>
          </a:stretch>
        </p:blipFill>
        <p:spPr>
          <a:xfrm>
            <a:off x="7224075" y="1291472"/>
            <a:ext cx="1919925" cy="1919925"/>
          </a:xfrm>
          <a:prstGeom prst="rect">
            <a:avLst/>
          </a:prstGeom>
        </p:spPr>
      </p:pic>
      <p:sp>
        <p:nvSpPr>
          <p:cNvPr id="22" name="TextBox 21"/>
          <p:cNvSpPr txBox="1"/>
          <p:nvPr/>
        </p:nvSpPr>
        <p:spPr>
          <a:xfrm>
            <a:off x="693614" y="5504778"/>
            <a:ext cx="7844589" cy="769441"/>
          </a:xfrm>
          <a:prstGeom prst="rect">
            <a:avLst/>
          </a:prstGeom>
          <a:noFill/>
        </p:spPr>
        <p:txBody>
          <a:bodyPr wrap="square" rtlCol="0">
            <a:spAutoFit/>
          </a:bodyPr>
          <a:lstStyle/>
          <a:p>
            <a:pPr algn="ctr"/>
            <a:r>
              <a:rPr lang="es-ES" sz="2200" b="0" dirty="0">
                <a:solidFill>
                  <a:schemeClr val="bg2"/>
                </a:solidFill>
              </a:rPr>
              <a:t>Del 20% de ahorro total, los expertos en jubilación recomiendan 10-15% para el retiro.</a:t>
            </a:r>
            <a:endParaRPr lang="en-US" sz="2200" b="0" dirty="0">
              <a:solidFill>
                <a:schemeClr val="bg2"/>
              </a:solidFill>
            </a:endParaRPr>
          </a:p>
        </p:txBody>
      </p:sp>
    </p:spTree>
    <p:extLst>
      <p:ext uri="{BB962C8B-B14F-4D97-AF65-F5344CB8AC3E}">
        <p14:creationId xmlns:p14="http://schemas.microsoft.com/office/powerpoint/2010/main" val="123025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Monto de la Aportación Semanal</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991564366"/>
              </p:ext>
            </p:extLst>
          </p:nvPr>
        </p:nvGraphicFramePr>
        <p:xfrm>
          <a:off x="529422" y="1483186"/>
          <a:ext cx="8020688" cy="4012540"/>
        </p:xfrm>
        <a:graphic>
          <a:graphicData uri="http://schemas.openxmlformats.org/drawingml/2006/table">
            <a:tbl>
              <a:tblPr firstRow="1" bandRow="1">
                <a:tableStyleId>{5C22544A-7EE6-4342-B048-85BDC9FD1C3A}</a:tableStyleId>
              </a:tblPr>
              <a:tblGrid>
                <a:gridCol w="2005172">
                  <a:extLst>
                    <a:ext uri="{9D8B030D-6E8A-4147-A177-3AD203B41FA5}">
                      <a16:colId xmlns:a16="http://schemas.microsoft.com/office/drawing/2014/main" val="1046602818"/>
                    </a:ext>
                  </a:extLst>
                </a:gridCol>
                <a:gridCol w="2178809">
                  <a:extLst>
                    <a:ext uri="{9D8B030D-6E8A-4147-A177-3AD203B41FA5}">
                      <a16:colId xmlns:a16="http://schemas.microsoft.com/office/drawing/2014/main" val="2535078861"/>
                    </a:ext>
                  </a:extLst>
                </a:gridCol>
                <a:gridCol w="1923068">
                  <a:extLst>
                    <a:ext uri="{9D8B030D-6E8A-4147-A177-3AD203B41FA5}">
                      <a16:colId xmlns:a16="http://schemas.microsoft.com/office/drawing/2014/main" val="2837865537"/>
                    </a:ext>
                  </a:extLst>
                </a:gridCol>
                <a:gridCol w="1913639">
                  <a:extLst>
                    <a:ext uri="{9D8B030D-6E8A-4147-A177-3AD203B41FA5}">
                      <a16:colId xmlns:a16="http://schemas.microsoft.com/office/drawing/2014/main" val="3561322652"/>
                    </a:ext>
                  </a:extLst>
                </a:gridCol>
              </a:tblGrid>
              <a:tr h="568396">
                <a:tc>
                  <a:txBody>
                    <a:bodyPr/>
                    <a:lstStyle/>
                    <a:p>
                      <a:pPr algn="ctr"/>
                      <a:r>
                        <a:rPr lang="en-US" sz="2800" dirty="0" err="1">
                          <a:solidFill>
                            <a:schemeClr val="accent2">
                              <a:lumMod val="50000"/>
                            </a:schemeClr>
                          </a:solidFill>
                        </a:rPr>
                        <a:t>Salario</a:t>
                      </a:r>
                      <a:endParaRPr lang="en-US" sz="2800" dirty="0">
                        <a:solidFill>
                          <a:schemeClr val="accent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a:solidFill>
                            <a:schemeClr val="bg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sz="28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sz="2800" dirty="0">
                          <a:solidFill>
                            <a:schemeClr val="bg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168770497"/>
                  </a:ext>
                </a:extLst>
              </a:tr>
              <a:tr h="574024">
                <a:tc>
                  <a:txBody>
                    <a:bodyPr/>
                    <a:lstStyle/>
                    <a:p>
                      <a:pPr algn="ctr"/>
                      <a:r>
                        <a:rPr lang="en-US" sz="2000" b="1" dirty="0">
                          <a:solidFill>
                            <a:schemeClr val="accent2">
                              <a:lumMod val="50000"/>
                            </a:schemeClr>
                          </a:solidFill>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28691524"/>
                  </a:ext>
                </a:extLst>
              </a:tr>
              <a:tr h="574024">
                <a:tc>
                  <a:txBody>
                    <a:bodyPr/>
                    <a:lstStyle/>
                    <a:p>
                      <a:pPr algn="ctr"/>
                      <a:r>
                        <a:rPr lang="en-US" sz="2000" b="1" dirty="0">
                          <a:solidFill>
                            <a:schemeClr val="accent2">
                              <a:lumMod val="50000"/>
                            </a:schemeClr>
                          </a:solidFill>
                        </a:rPr>
                        <a:t>$40,000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45643369"/>
                  </a:ext>
                </a:extLst>
              </a:tr>
              <a:tr h="574024">
                <a:tc>
                  <a:txBody>
                    <a:bodyPr/>
                    <a:lstStyle/>
                    <a:p>
                      <a:pPr algn="ctr"/>
                      <a:r>
                        <a:rPr lang="en-US" sz="2000" b="1" dirty="0">
                          <a:solidFill>
                            <a:schemeClr val="accent2">
                              <a:lumMod val="50000"/>
                            </a:schemeClr>
                          </a:solidFill>
                        </a:rPr>
                        <a:t>$50,000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079115437"/>
                  </a:ext>
                </a:extLst>
              </a:tr>
              <a:tr h="574024">
                <a:tc>
                  <a:txBody>
                    <a:bodyPr/>
                    <a:lstStyle/>
                    <a:p>
                      <a:pPr algn="ctr"/>
                      <a:r>
                        <a:rPr lang="en-US" sz="2000" b="1" dirty="0">
                          <a:solidFill>
                            <a:schemeClr val="accent2">
                              <a:lumMod val="50000"/>
                            </a:schemeClr>
                          </a:solidFill>
                        </a:rPr>
                        <a:t>$60,000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376660150"/>
                  </a:ext>
                </a:extLst>
              </a:tr>
              <a:tr h="574024">
                <a:tc>
                  <a:txBody>
                    <a:bodyPr/>
                    <a:lstStyle/>
                    <a:p>
                      <a:pPr algn="ctr"/>
                      <a:r>
                        <a:rPr lang="en-US" sz="2000" b="1" dirty="0">
                          <a:solidFill>
                            <a:schemeClr val="accent2">
                              <a:lumMod val="50000"/>
                            </a:schemeClr>
                          </a:solidFill>
                        </a:rPr>
                        <a:t>$70,000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26764149"/>
                  </a:ext>
                </a:extLst>
              </a:tr>
              <a:tr h="574024">
                <a:tc>
                  <a:txBody>
                    <a:bodyPr/>
                    <a:lstStyle/>
                    <a:p>
                      <a:pPr algn="ctr"/>
                      <a:r>
                        <a:rPr lang="en-US" sz="2000" b="1" dirty="0">
                          <a:solidFill>
                            <a:schemeClr val="accent2">
                              <a:lumMod val="50000"/>
                            </a:schemeClr>
                          </a:solidFill>
                        </a:rPr>
                        <a:t>$80,000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a:solidFill>
                            <a:schemeClr val="accent2">
                              <a:lumMod val="50000"/>
                            </a:schemeClr>
                          </a:solidFill>
                          <a:latin typeface="+mn-lt"/>
                          <a:ea typeface="+mn-ea"/>
                          <a:cs typeface="+mn-cs"/>
                        </a:rPr>
                        <a:t>$230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23651477"/>
                  </a:ext>
                </a:extLst>
              </a:tr>
            </a:tbl>
          </a:graphicData>
        </a:graphic>
      </p:graphicFrame>
      <p:sp>
        <p:nvSpPr>
          <p:cNvPr id="6" name="TextBox 5"/>
          <p:cNvSpPr txBox="1"/>
          <p:nvPr/>
        </p:nvSpPr>
        <p:spPr>
          <a:xfrm>
            <a:off x="420395" y="5814736"/>
            <a:ext cx="8465769" cy="338554"/>
          </a:xfrm>
          <a:prstGeom prst="rect">
            <a:avLst/>
          </a:prstGeom>
          <a:noFill/>
        </p:spPr>
        <p:txBody>
          <a:bodyPr wrap="square" rtlCol="0">
            <a:spAutoFit/>
          </a:bodyPr>
          <a:lstStyle/>
          <a:p>
            <a:pPr algn="ctr"/>
            <a:r>
              <a:rPr lang="es-ES" sz="1600" dirty="0"/>
              <a:t>Contribución semanal redondeada al dólar más cercano.</a:t>
            </a:r>
            <a:endParaRPr lang="en-US" sz="1600" dirty="0"/>
          </a:p>
        </p:txBody>
      </p:sp>
      <p:sp>
        <p:nvSpPr>
          <p:cNvPr id="3" name="Slide Number Placeholder 2"/>
          <p:cNvSpPr>
            <a:spLocks noGrp="1"/>
          </p:cNvSpPr>
          <p:nvPr>
            <p:ph type="sldNum" sz="quarter" idx="4"/>
          </p:nvPr>
        </p:nvSpPr>
        <p:spPr/>
        <p:txBody>
          <a:bodyPr/>
          <a:lstStyle/>
          <a:p>
            <a:fld id="{FA141339-F60D-47BC-9C4F-61B9CE851629}" type="slidenum">
              <a:rPr lang="en-US" smtClean="0"/>
              <a:pPr/>
              <a:t>9</a:t>
            </a:fld>
            <a:endParaRPr lang="en-US" dirty="0"/>
          </a:p>
        </p:txBody>
      </p:sp>
    </p:spTree>
    <p:extLst>
      <p:ext uri="{BB962C8B-B14F-4D97-AF65-F5344CB8AC3E}">
        <p14:creationId xmlns:p14="http://schemas.microsoft.com/office/powerpoint/2010/main" val="2905561297"/>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212C68"/>
      </a:dk2>
      <a:lt2>
        <a:srgbClr val="5EA745"/>
      </a:lt2>
      <a:accent1>
        <a:srgbClr val="CADCED"/>
      </a:accent1>
      <a:accent2>
        <a:srgbClr val="CADBB8"/>
      </a:accent2>
      <a:accent3>
        <a:srgbClr val="DBCBDC"/>
      </a:accent3>
      <a:accent4>
        <a:srgbClr val="E1B2C1"/>
      </a:accent4>
      <a:accent5>
        <a:srgbClr val="FFD1C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
      <a:dk1>
        <a:srgbClr val="000000"/>
      </a:dk1>
      <a:lt1>
        <a:srgbClr val="FFFFFF"/>
      </a:lt1>
      <a:dk2>
        <a:srgbClr val="212C68"/>
      </a:dk2>
      <a:lt2>
        <a:srgbClr val="FFFFFF"/>
      </a:lt2>
      <a:accent1>
        <a:srgbClr val="5EA745"/>
      </a:accent1>
      <a:accent2>
        <a:srgbClr val="6598CC"/>
      </a:accent2>
      <a:accent3>
        <a:srgbClr val="996698"/>
      </a:accent3>
      <a:accent4>
        <a:srgbClr val="990032"/>
      </a:accent4>
      <a:accent5>
        <a:srgbClr val="FF6532"/>
      </a:accent5>
      <a:accent6>
        <a:srgbClr val="FFCC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Pages>2</Pages>
  <Words>3472</Words>
  <Application>Microsoft Office PowerPoint</Application>
  <PresentationFormat>On-screen Show (4:3)</PresentationFormat>
  <Paragraphs>437</Paragraphs>
  <Slides>42</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-apple-system</vt:lpstr>
      <vt:lpstr>Arial</vt:lpstr>
      <vt:lpstr>Calibri</vt:lpstr>
      <vt:lpstr>Times New Roman</vt:lpstr>
      <vt:lpstr>Wingdings</vt:lpstr>
      <vt:lpstr>Wingdings 2</vt:lpstr>
      <vt:lpstr>Custom Design</vt:lpstr>
      <vt:lpstr>1_Custom Design</vt:lpstr>
      <vt:lpstr>Plantilla de Presentación</vt:lpstr>
      <vt:lpstr>¿Cuál es tu POR QUÉ?</vt:lpstr>
      <vt:lpstr>Propósito de una Cuenta de Retiro</vt:lpstr>
      <vt:lpstr>¿Qué es un Plan 401(k)?</vt:lpstr>
      <vt:lpstr>Aportaciones 401(k)</vt:lpstr>
      <vt:lpstr>Para Empezar</vt:lpstr>
      <vt:lpstr>Inscripción Automática</vt:lpstr>
      <vt:lpstr>¿Cuánto debo aportar? La Regla de 50/30/20</vt:lpstr>
      <vt:lpstr>Monto de la Aportación Semanal</vt:lpstr>
      <vt:lpstr>Crecimiento Compuesto   </vt:lpstr>
      <vt:lpstr>Crecimiento Compuesto</vt:lpstr>
      <vt:lpstr>Aumentos de Aportaciones</vt:lpstr>
      <vt:lpstr>Aportaciones Pre-Tax </vt:lpstr>
      <vt:lpstr>Roth Contributions</vt:lpstr>
      <vt:lpstr>Cuando Pre-Tax puede tener sentido</vt:lpstr>
      <vt:lpstr>Cuando Roth puede tener sentido</vt:lpstr>
      <vt:lpstr>Contribuciones del Empleador</vt:lpstr>
      <vt:lpstr>Adquisición de Contribuciones de la Empresa</vt:lpstr>
      <vt:lpstr>Adquisición de Contribuciones de la Empresa</vt:lpstr>
      <vt:lpstr>Terminología de Inversión</vt:lpstr>
      <vt:lpstr>Estrategias de Inversión para el Retiro</vt:lpstr>
      <vt:lpstr>Horizonte de Tiempo</vt:lpstr>
      <vt:lpstr>Tolerancia al Riesgo</vt:lpstr>
      <vt:lpstr>Categorías de Inversión</vt:lpstr>
      <vt:lpstr>Su Menú de Inversión</vt:lpstr>
      <vt:lpstr>Su Menú de Inversión</vt:lpstr>
      <vt:lpstr>Fondos de Fecha Objetivo</vt:lpstr>
      <vt:lpstr>Hacia vs. A través de</vt:lpstr>
      <vt:lpstr>Fondos de Fecha Objetivo</vt:lpstr>
      <vt:lpstr>Estrategias de Gestión de Riesgos</vt:lpstr>
      <vt:lpstr>Concéntrese en los Objetivos a Largo Plazo</vt:lpstr>
      <vt:lpstr>Préstamo del plan 401(k)</vt:lpstr>
      <vt:lpstr>Después del Empleo y Distribuciónes</vt:lpstr>
      <vt:lpstr>¿Importa la política?</vt:lpstr>
      <vt:lpstr>Beneficiarios</vt:lpstr>
      <vt:lpstr>Portal del Participante</vt:lpstr>
      <vt:lpstr>Aplicación Móvil BPAS U</vt:lpstr>
      <vt:lpstr>Herramienta de Marcador de Millas</vt:lpstr>
      <vt:lpstr>Universidad BPAS (u.bpas.com)</vt:lpstr>
      <vt:lpstr>Servicios para Participantes</vt:lpstr>
      <vt:lpstr>Próximos pasos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2021-08-03T16:11:41Z</cp:lastPrinted>
  <dcterms:created xsi:type="dcterms:W3CDTF">2014-07-01T16:03:39Z</dcterms:created>
  <dcterms:modified xsi:type="dcterms:W3CDTF">2023-04-06T11:24:08Z</dcterms:modified>
  <cp:category/>
</cp:coreProperties>
</file>