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4"/>
  </p:sldMasterIdLst>
  <p:notesMasterIdLst>
    <p:notesMasterId r:id="rId30"/>
  </p:notesMasterIdLst>
  <p:handoutMasterIdLst>
    <p:handoutMasterId r:id="rId31"/>
  </p:handoutMasterIdLst>
  <p:sldIdLst>
    <p:sldId id="822" r:id="rId5"/>
    <p:sldId id="818" r:id="rId6"/>
    <p:sldId id="812" r:id="rId7"/>
    <p:sldId id="835" r:id="rId8"/>
    <p:sldId id="799" r:id="rId9"/>
    <p:sldId id="828" r:id="rId10"/>
    <p:sldId id="800" r:id="rId11"/>
    <p:sldId id="838" r:id="rId12"/>
    <p:sldId id="839" r:id="rId13"/>
    <p:sldId id="840" r:id="rId14"/>
    <p:sldId id="802" r:id="rId15"/>
    <p:sldId id="833" r:id="rId16"/>
    <p:sldId id="832" r:id="rId17"/>
    <p:sldId id="831" r:id="rId18"/>
    <p:sldId id="830" r:id="rId19"/>
    <p:sldId id="829" r:id="rId20"/>
    <p:sldId id="807" r:id="rId21"/>
    <p:sldId id="836" r:id="rId22"/>
    <p:sldId id="814" r:id="rId23"/>
    <p:sldId id="820" r:id="rId24"/>
    <p:sldId id="810" r:id="rId25"/>
    <p:sldId id="806" r:id="rId26"/>
    <p:sldId id="804" r:id="rId27"/>
    <p:sldId id="808" r:id="rId28"/>
    <p:sldId id="805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4" userDrawn="1">
          <p15:clr>
            <a:srgbClr val="A4A3A4"/>
          </p15:clr>
        </p15:guide>
        <p15:guide id="2" pos="3576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pos="864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141"/>
    <a:srgbClr val="9455A2"/>
    <a:srgbClr val="FF6532"/>
    <a:srgbClr val="E3E9D8"/>
    <a:srgbClr val="002060"/>
    <a:srgbClr val="D2E1F0"/>
    <a:srgbClr val="FFFFFF"/>
    <a:srgbClr val="DBCCDD"/>
    <a:srgbClr val="CADDED"/>
    <a:srgbClr val="CAD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C08EE-6152-3645-A6C9-1DB55FE83777}" v="8" dt="2026-01-06T16:21:05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4" autoAdjust="0"/>
    <p:restoredTop sz="96314" autoAdjust="0"/>
  </p:normalViewPr>
  <p:slideViewPr>
    <p:cSldViewPr snapToGrid="0">
      <p:cViewPr>
        <p:scale>
          <a:sx n="118" d="100"/>
          <a:sy n="118" d="100"/>
        </p:scale>
        <p:origin x="1392" y="624"/>
      </p:cViewPr>
      <p:guideLst>
        <p:guide pos="2184"/>
        <p:guide pos="3576"/>
        <p:guide pos="5472"/>
        <p:guide orient="horz" pos="240"/>
        <p:guide pos="864"/>
        <p:guide orient="horz" pos="1152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Evans" userId="ed011131-dff1-452c-b75c-a8ab65dfe089" providerId="ADAL" clId="{8923B24E-C46C-5618-838F-966FFFBD1F1D}"/>
    <pc:docChg chg="undo redo custSel modSld">
      <pc:chgData name="Kaitlyn Evans" userId="ed011131-dff1-452c-b75c-a8ab65dfe089" providerId="ADAL" clId="{8923B24E-C46C-5618-838F-966FFFBD1F1D}" dt="2026-01-06T16:36:53.714" v="93" actId="1076"/>
      <pc:docMkLst>
        <pc:docMk/>
      </pc:docMkLst>
      <pc:sldChg chg="addSp delSp modSp mod">
        <pc:chgData name="Kaitlyn Evans" userId="ed011131-dff1-452c-b75c-a8ab65dfe089" providerId="ADAL" clId="{8923B24E-C46C-5618-838F-966FFFBD1F1D}" dt="2026-01-06T16:07:39.737" v="17" actId="1076"/>
        <pc:sldMkLst>
          <pc:docMk/>
          <pc:sldMk cId="1408759179" sldId="838"/>
        </pc:sldMkLst>
        <pc:spChg chg="mod">
          <ac:chgData name="Kaitlyn Evans" userId="ed011131-dff1-452c-b75c-a8ab65dfe089" providerId="ADAL" clId="{8923B24E-C46C-5618-838F-966FFFBD1F1D}" dt="2026-01-06T16:05:43.011" v="2" actId="20577"/>
          <ac:spMkLst>
            <pc:docMk/>
            <pc:sldMk cId="1408759179" sldId="838"/>
            <ac:spMk id="4" creationId="{B58BE29A-1448-204F-8FE8-746BC2899B72}"/>
          </ac:spMkLst>
        </pc:spChg>
        <pc:picChg chg="del">
          <ac:chgData name="Kaitlyn Evans" userId="ed011131-dff1-452c-b75c-a8ab65dfe089" providerId="ADAL" clId="{8923B24E-C46C-5618-838F-966FFFBD1F1D}" dt="2026-01-06T16:07:16.745" v="9" actId="478"/>
          <ac:picMkLst>
            <pc:docMk/>
            <pc:sldMk cId="1408759179" sldId="838"/>
            <ac:picMk id="6" creationId="{C42171D3-7E1A-58E9-5C56-2C2353CAD987}"/>
          </ac:picMkLst>
        </pc:picChg>
        <pc:picChg chg="add mod">
          <ac:chgData name="Kaitlyn Evans" userId="ed011131-dff1-452c-b75c-a8ab65dfe089" providerId="ADAL" clId="{8923B24E-C46C-5618-838F-966FFFBD1F1D}" dt="2026-01-06T16:06:39.438" v="8" actId="14100"/>
          <ac:picMkLst>
            <pc:docMk/>
            <pc:sldMk cId="1408759179" sldId="838"/>
            <ac:picMk id="8" creationId="{C8A943A0-381F-A2DA-FAA2-DACC138E7D87}"/>
          </ac:picMkLst>
        </pc:picChg>
        <pc:picChg chg="del">
          <ac:chgData name="Kaitlyn Evans" userId="ed011131-dff1-452c-b75c-a8ab65dfe089" providerId="ADAL" clId="{8923B24E-C46C-5618-838F-966FFFBD1F1D}" dt="2026-01-06T16:06:22.235" v="3" actId="478"/>
          <ac:picMkLst>
            <pc:docMk/>
            <pc:sldMk cId="1408759179" sldId="838"/>
            <ac:picMk id="9" creationId="{C73A3E7C-D362-2637-7A8A-AC881C0542EA}"/>
          </ac:picMkLst>
        </pc:picChg>
        <pc:picChg chg="add mod">
          <ac:chgData name="Kaitlyn Evans" userId="ed011131-dff1-452c-b75c-a8ab65dfe089" providerId="ADAL" clId="{8923B24E-C46C-5618-838F-966FFFBD1F1D}" dt="2026-01-06T16:07:39.737" v="17" actId="1076"/>
          <ac:picMkLst>
            <pc:docMk/>
            <pc:sldMk cId="1408759179" sldId="838"/>
            <ac:picMk id="11" creationId="{FC5EB99B-8FFA-8F9B-9019-D397B6601532}"/>
          </ac:picMkLst>
        </pc:picChg>
      </pc:sldChg>
      <pc:sldChg chg="addSp delSp modSp mod">
        <pc:chgData name="Kaitlyn Evans" userId="ed011131-dff1-452c-b75c-a8ab65dfe089" providerId="ADAL" clId="{8923B24E-C46C-5618-838F-966FFFBD1F1D}" dt="2026-01-06T16:36:53.714" v="93" actId="1076"/>
        <pc:sldMkLst>
          <pc:docMk/>
          <pc:sldMk cId="3004606905" sldId="839"/>
        </pc:sldMkLst>
        <pc:spChg chg="add mod">
          <ac:chgData name="Kaitlyn Evans" userId="ed011131-dff1-452c-b75c-a8ab65dfe089" providerId="ADAL" clId="{8923B24E-C46C-5618-838F-966FFFBD1F1D}" dt="2026-01-06T16:21:52.879" v="84" actId="1038"/>
          <ac:spMkLst>
            <pc:docMk/>
            <pc:sldMk cId="3004606905" sldId="839"/>
            <ac:spMk id="9" creationId="{2302CD30-EEC0-8FFB-44D4-CDFAB4D8BF22}"/>
          </ac:spMkLst>
        </pc:spChg>
        <pc:spChg chg="mod">
          <ac:chgData name="Kaitlyn Evans" userId="ed011131-dff1-452c-b75c-a8ab65dfe089" providerId="ADAL" clId="{8923B24E-C46C-5618-838F-966FFFBD1F1D}" dt="2026-01-06T16:08:29.950" v="19" actId="20577"/>
          <ac:spMkLst>
            <pc:docMk/>
            <pc:sldMk cId="3004606905" sldId="839"/>
            <ac:spMk id="23" creationId="{DDD5DBEB-B479-268F-D7A3-82BD0B02F5AB}"/>
          </ac:spMkLst>
        </pc:spChg>
        <pc:spChg chg="mod">
          <ac:chgData name="Kaitlyn Evans" userId="ed011131-dff1-452c-b75c-a8ab65dfe089" providerId="ADAL" clId="{8923B24E-C46C-5618-838F-966FFFBD1F1D}" dt="2026-01-06T16:20:54.909" v="64" actId="1076"/>
          <ac:spMkLst>
            <pc:docMk/>
            <pc:sldMk cId="3004606905" sldId="839"/>
            <ac:spMk id="27" creationId="{35D37886-B89D-3679-0896-918F804074B7}"/>
          </ac:spMkLst>
        </pc:spChg>
        <pc:spChg chg="mod">
          <ac:chgData name="Kaitlyn Evans" userId="ed011131-dff1-452c-b75c-a8ab65dfe089" providerId="ADAL" clId="{8923B24E-C46C-5618-838F-966FFFBD1F1D}" dt="2026-01-06T16:36:53.714" v="93" actId="1076"/>
          <ac:spMkLst>
            <pc:docMk/>
            <pc:sldMk cId="3004606905" sldId="839"/>
            <ac:spMk id="36" creationId="{16A14E7E-870C-15A8-9BF3-E798DE2D675D}"/>
          </ac:spMkLst>
        </pc:spChg>
        <pc:spChg chg="mod">
          <ac:chgData name="Kaitlyn Evans" userId="ed011131-dff1-452c-b75c-a8ab65dfe089" providerId="ADAL" clId="{8923B24E-C46C-5618-838F-966FFFBD1F1D}" dt="2026-01-06T16:20:52.185" v="63" actId="1076"/>
          <ac:spMkLst>
            <pc:docMk/>
            <pc:sldMk cId="3004606905" sldId="839"/>
            <ac:spMk id="37" creationId="{A5DEE2A8-7BD3-9E44-39E2-9E60C9754914}"/>
          </ac:spMkLst>
        </pc:spChg>
        <pc:grpChg chg="add mod">
          <ac:chgData name="Kaitlyn Evans" userId="ed011131-dff1-452c-b75c-a8ab65dfe089" providerId="ADAL" clId="{8923B24E-C46C-5618-838F-966FFFBD1F1D}" dt="2026-01-06T16:22:00.120" v="92" actId="1038"/>
          <ac:grpSpMkLst>
            <pc:docMk/>
            <pc:sldMk cId="3004606905" sldId="839"/>
            <ac:grpSpMk id="10" creationId="{FD9D405B-C126-A2F8-87E2-73893FCB3DFA}"/>
          </ac:grpSpMkLst>
        </pc:grpChg>
        <pc:grpChg chg="del">
          <ac:chgData name="Kaitlyn Evans" userId="ed011131-dff1-452c-b75c-a8ab65dfe089" providerId="ADAL" clId="{8923B24E-C46C-5618-838F-966FFFBD1F1D}" dt="2026-01-06T16:13:47.017" v="20" actId="478"/>
          <ac:grpSpMkLst>
            <pc:docMk/>
            <pc:sldMk cId="3004606905" sldId="839"/>
            <ac:grpSpMk id="35" creationId="{A7B0CE15-794B-4A0F-DA15-60EFC26CFA38}"/>
          </ac:grpSpMkLst>
        </pc:grpChg>
        <pc:picChg chg="add mod">
          <ac:chgData name="Kaitlyn Evans" userId="ed011131-dff1-452c-b75c-a8ab65dfe089" providerId="ADAL" clId="{8923B24E-C46C-5618-838F-966FFFBD1F1D}" dt="2026-01-06T16:14:21.948" v="26" actId="1076"/>
          <ac:picMkLst>
            <pc:docMk/>
            <pc:sldMk cId="3004606905" sldId="839"/>
            <ac:picMk id="6" creationId="{D8C52EFB-7060-AF23-BB97-D4C94BF811CD}"/>
          </ac:picMkLst>
        </pc:picChg>
        <pc:picChg chg="add mod">
          <ac:chgData name="Kaitlyn Evans" userId="ed011131-dff1-452c-b75c-a8ab65dfe089" providerId="ADAL" clId="{8923B24E-C46C-5618-838F-966FFFBD1F1D}" dt="2026-01-06T16:15:51.980" v="37" actId="14100"/>
          <ac:picMkLst>
            <pc:docMk/>
            <pc:sldMk cId="3004606905" sldId="839"/>
            <ac:picMk id="8" creationId="{9AD239AA-39AC-E107-1861-76C74272E697}"/>
          </ac:picMkLst>
        </pc:picChg>
        <pc:picChg chg="del">
          <ac:chgData name="Kaitlyn Evans" userId="ed011131-dff1-452c-b75c-a8ab65dfe089" providerId="ADAL" clId="{8923B24E-C46C-5618-838F-966FFFBD1F1D}" dt="2026-01-06T16:15:46.362" v="34" actId="478"/>
          <ac:picMkLst>
            <pc:docMk/>
            <pc:sldMk cId="3004606905" sldId="839"/>
            <ac:picMk id="26" creationId="{45D42019-8774-3844-8B36-7D034015674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6,100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910,000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0AB4D9-175E-9341-8396-F40A75FAB285}" type="pres">
      <dgm:prSet presAssocID="{A02E4B89-4C91-BF41-A71C-F3DFF5A444F2}" presName="tile2" presStyleLbl="node1" presStyleIdx="1" presStyleCnt="4"/>
      <dgm:spPr/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AA3DC-1891-D648-A8F0-40943C057C72}" type="pres">
      <dgm:prSet presAssocID="{A02E4B89-4C91-BF41-A71C-F3DFF5A444F2}" presName="tile3" presStyleLbl="node1" presStyleIdx="2" presStyleCnt="4"/>
      <dgm:spPr/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9A927D-ECB1-4243-A175-2DDE41A102F0}" type="pres">
      <dgm:prSet presAssocID="{A02E4B89-4C91-BF41-A71C-F3DFF5A444F2}" presName="tile4" presStyleLbl="node1" presStyleIdx="3" presStyleCnt="4"/>
      <dgm:spPr/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</dgm:pt>
  </dgm:ptLst>
  <dgm:cxnLst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910,000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6,100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5400000">
        <a:off x="-1" y="1"/>
        <a:ext cx="1485900" cy="1114424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485900" y="0"/>
        <a:ext cx="1485900" cy="1114424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10800000">
        <a:off x="0" y="1857375"/>
        <a:ext cx="1485900" cy="1114424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-5400000">
        <a:off x="1485899" y="1857375"/>
        <a:ext cx="1485900" cy="1114424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3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5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6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7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476141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661470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636955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536871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37810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8831339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4" Type="http://schemas.openxmlformats.org/officeDocument/2006/relationships/image" Target="../media/image9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November 07, 2025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32684-B055-9A16-E2A5-02D6E653A7E0}"/>
              </a:ext>
            </a:extLst>
          </p:cNvPr>
          <p:cNvSpPr txBox="1"/>
          <p:nvPr/>
        </p:nvSpPr>
        <p:spPr>
          <a:xfrm>
            <a:off x="1169036" y="4531684"/>
            <a:ext cx="6047310" cy="1200329"/>
          </a:xfrm>
          <a:prstGeom prst="rect">
            <a:avLst/>
          </a:prstGeom>
          <a:solidFill>
            <a:srgbClr val="002060">
              <a:alpha val="8103"/>
            </a:srgbClr>
          </a:solidFill>
        </p:spPr>
        <p:txBody>
          <a:bodyPr wrap="square" lIns="1371600" tIns="182880" bIns="182880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Certified by the Centre for Fiduciary Excellence (CEFEX), a division of Broadridge Fi360 Solutions (Broadridge)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49" y="175097"/>
            <a:ext cx="8564969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A Trusted Partner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1169036" y="1482064"/>
            <a:ext cx="6047310" cy="1477328"/>
          </a:xfrm>
          <a:prstGeom prst="rect">
            <a:avLst/>
          </a:prstGeom>
          <a:solidFill>
            <a:schemeClr val="accent1">
              <a:lumMod val="20000"/>
              <a:lumOff val="80000"/>
              <a:alpha val="55907"/>
            </a:schemeClr>
          </a:solidFill>
        </p:spPr>
        <p:txBody>
          <a:bodyPr wrap="square" lIns="2103120" tIns="182880" bIns="182880" rtlCol="0">
            <a:spAutoFit/>
          </a:bodyPr>
          <a:lstStyle/>
          <a:p>
            <a:pPr marL="422296">
              <a:buClr>
                <a:srgbClr val="6DA141"/>
              </a:buClr>
            </a:pPr>
            <a:r>
              <a:rPr lang="en-US" dirty="0">
                <a:solidFill>
                  <a:srgbClr val="002060"/>
                </a:solidFill>
              </a:rPr>
              <a:t>BPAS </a:t>
            </a:r>
            <a:r>
              <a:rPr lang="en-US" b="0" dirty="0">
                <a:solidFill>
                  <a:srgbClr val="002060"/>
                </a:solidFill>
              </a:rPr>
              <a:t>Placed in </a:t>
            </a:r>
            <a:r>
              <a:rPr lang="en-US" dirty="0">
                <a:solidFill>
                  <a:srgbClr val="002060"/>
                </a:solidFill>
              </a:rPr>
              <a:t>Top 5 Recordkeepers by NAPA Advisors’ Choice Awards </a:t>
            </a:r>
            <a:r>
              <a:rPr lang="en-US" b="0" dirty="0">
                <a:solidFill>
                  <a:srgbClr val="002060"/>
                </a:solidFill>
              </a:rPr>
              <a:t>across multiple markets and categories for four consecutive years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72361" y="3260744"/>
            <a:ext cx="8399278" cy="1090178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1600" b="0" dirty="0">
                <a:solidFill>
                  <a:schemeClr val="tx2"/>
                </a:solidFill>
              </a:rPr>
              <a:t>“The Advisors’ Choice awards are a means for committed retirement plan advisors to acknowledge best-in-class recordkeepers in a dozen different categories in the target market(s) they service.”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00B49-1BDE-50C2-1DA8-CE980C56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153" y="1825379"/>
            <a:ext cx="715933" cy="71593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6551E-0B79-B5EE-4BA3-1EAE4DFEE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154" y="1237676"/>
            <a:ext cx="715933" cy="703074"/>
          </a:xfrm>
          <a:prstGeom prst="ellipse">
            <a:avLst/>
          </a:prstGeom>
          <a:ln w="6350">
            <a:solidFill>
              <a:srgbClr val="002060"/>
            </a:solidFill>
          </a:ln>
        </p:spPr>
      </p:pic>
      <p:pic>
        <p:nvPicPr>
          <p:cNvPr id="9" name="Picture 8" descr="A round white circle with orange leaves and a blue star&#10;&#10;AI-generated content may be incorrect.">
            <a:extLst>
              <a:ext uri="{FF2B5EF4-FFF2-40B4-BE49-F238E27FC236}">
                <a16:creationId xmlns:a16="http://schemas.microsoft.com/office/drawing/2014/main" id="{2A21F6A5-3F13-187F-350C-368892FEE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" y="1210339"/>
            <a:ext cx="1918676" cy="1918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FEB4D-E873-5E42-BA39-FF3D83892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8" b="898"/>
          <a:stretch/>
        </p:blipFill>
        <p:spPr>
          <a:xfrm>
            <a:off x="2349152" y="2420404"/>
            <a:ext cx="715935" cy="703074"/>
          </a:xfrm>
          <a:prstGeom prst="ellipse">
            <a:avLst/>
          </a:prstGeom>
          <a:ln w="6350">
            <a:solidFill>
              <a:srgbClr val="002060"/>
            </a:solidFill>
          </a:ln>
        </p:spPr>
      </p:pic>
      <p:pic>
        <p:nvPicPr>
          <p:cNvPr id="13" name="Picture 12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EA724E1A-0AEC-7187-4FEE-1276FC0C6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" y="4193874"/>
            <a:ext cx="1918676" cy="19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648590" y="205666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15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73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9903"/>
            <a:ext cx="9144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50662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323851" y="5760815"/>
            <a:ext cx="730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1973!</a:t>
            </a:r>
          </a:p>
        </p:txBody>
      </p:sp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353050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79C48-2AC0-5BC4-F47C-452CF8542AC5}"/>
              </a:ext>
            </a:extLst>
          </p:cNvPr>
          <p:cNvSpPr txBox="1"/>
          <p:nvPr/>
        </p:nvSpPr>
        <p:spPr>
          <a:xfrm>
            <a:off x="425799" y="1288916"/>
            <a:ext cx="822703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We’re listening! </a:t>
            </a:r>
          </a:p>
          <a:p>
            <a:r>
              <a:rPr lang="en-US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Please keep the ideas and feedback coming.</a:t>
            </a:r>
          </a:p>
        </p:txBody>
      </p:sp>
      <p:pic>
        <p:nvPicPr>
          <p:cNvPr id="8" name="Picture 7" descr="A blue and green sign with a percent symbol&#10;&#10;AI-generated content may be incorrect.">
            <a:extLst>
              <a:ext uri="{FF2B5EF4-FFF2-40B4-BE49-F238E27FC236}">
                <a16:creationId xmlns:a16="http://schemas.microsoft.com/office/drawing/2014/main" id="{C8A943A0-381F-A2DA-FAA2-DACC138E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27" y="889807"/>
            <a:ext cx="3664540" cy="1045439"/>
          </a:xfrm>
          <a:prstGeom prst="rect">
            <a:avLst/>
          </a:prstGeom>
        </p:spPr>
      </p:pic>
      <p:pic>
        <p:nvPicPr>
          <p:cNvPr id="11" name="Picture 10" descr="A close-up of several colorful circles&#10;&#10;AI-generated content may be incorrect.">
            <a:extLst>
              <a:ext uri="{FF2B5EF4-FFF2-40B4-BE49-F238E27FC236}">
                <a16:creationId xmlns:a16="http://schemas.microsoft.com/office/drawing/2014/main" id="{FC5EB99B-8FFA-8F9B-9019-D397B6601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6" y="2294156"/>
            <a:ext cx="8743167" cy="37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231918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49" y="3783533"/>
            <a:ext cx="4322785" cy="2508659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16A14E7E-870C-15A8-9BF3-E798DE2D675D}"/>
              </a:ext>
            </a:extLst>
          </p:cNvPr>
          <p:cNvSpPr/>
          <p:nvPr/>
        </p:nvSpPr>
        <p:spPr>
          <a:xfrm>
            <a:off x="4842987" y="4937818"/>
            <a:ext cx="3518203" cy="1265301"/>
          </a:xfrm>
          <a:prstGeom prst="wedgeRoundRectCallout">
            <a:avLst>
              <a:gd name="adj1" fmla="val -38530"/>
              <a:gd name="adj2" fmla="val 74613"/>
              <a:gd name="adj3" fmla="val 16667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pPr>
              <a:spcAft>
                <a:spcPts val="338"/>
              </a:spcAft>
            </a:pPr>
            <a:endParaRPr lang="en-US" sz="1400" b="0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0" i="1" dirty="0">
                <a:solidFill>
                  <a:srgbClr val="6EA141"/>
                </a:solidFill>
              </a:rPr>
              <a:t>We have been working with BPAS to update our plans, and everything has gone so smoothly. We have a great team dedicated to us. They're very responsive to questions and requests."</a:t>
            </a:r>
            <a:endParaRPr lang="en-US" sz="1400" b="0" dirty="0">
              <a:solidFill>
                <a:srgbClr val="6EA141"/>
              </a:solidFill>
            </a:endParaRPr>
          </a:p>
          <a:p>
            <a:pPr>
              <a:spcAft>
                <a:spcPts val="338"/>
              </a:spcAft>
            </a:pPr>
            <a:endParaRPr lang="en-US" sz="1400" b="0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A5DEE2A8-7BD3-9E44-39E2-9E60C9754914}"/>
              </a:ext>
            </a:extLst>
          </p:cNvPr>
          <p:cNvSpPr/>
          <p:nvPr/>
        </p:nvSpPr>
        <p:spPr>
          <a:xfrm>
            <a:off x="5928644" y="3048125"/>
            <a:ext cx="2986756" cy="1692804"/>
          </a:xfrm>
          <a:prstGeom prst="wedgeEllipseCallout">
            <a:avLst>
              <a:gd name="adj1" fmla="val 39532"/>
              <a:gd name="adj2" fmla="val 60511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338"/>
              </a:spcAft>
            </a:pPr>
            <a:endParaRPr lang="en-US" sz="1400" b="0" i="1" dirty="0">
              <a:solidFill>
                <a:srgbClr val="9455A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rgbClr val="9455A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0" i="1" dirty="0">
                <a:solidFill>
                  <a:srgbClr val="9455A2"/>
                </a:solidFill>
              </a:rPr>
              <a:t>They're always available to assist and answer questions. They respond quickly and are knowledgeable of plans and regulations.”</a:t>
            </a:r>
            <a:endParaRPr lang="en-US" sz="1400" b="0" dirty="0">
              <a:solidFill>
                <a:srgbClr val="9455A2"/>
              </a:solidFill>
            </a:endParaRPr>
          </a:p>
          <a:p>
            <a:pPr>
              <a:spcAft>
                <a:spcPts val="338"/>
              </a:spcAft>
            </a:pPr>
            <a:endParaRPr lang="en-US" sz="1400" b="0" i="1" dirty="0">
              <a:solidFill>
                <a:srgbClr val="9455A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D5DBEB-B479-268F-D7A3-82BD0B02F5AB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2025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35D37886-B89D-3679-0896-918F804074B7}"/>
              </a:ext>
            </a:extLst>
          </p:cNvPr>
          <p:cNvSpPr/>
          <p:nvPr/>
        </p:nvSpPr>
        <p:spPr>
          <a:xfrm>
            <a:off x="4757059" y="1238789"/>
            <a:ext cx="1674110" cy="1995856"/>
          </a:xfrm>
          <a:prstGeom prst="wedgeRoundRectCallout">
            <a:avLst>
              <a:gd name="adj1" fmla="val 2219"/>
              <a:gd name="adj2" fmla="val 76387"/>
              <a:gd name="adj3" fmla="val 16667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pPr>
              <a:spcAft>
                <a:spcPts val="338"/>
              </a:spcAft>
            </a:pPr>
            <a:endParaRPr lang="en-US" sz="1400" b="0" i="1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0" i="1" dirty="0">
                <a:solidFill>
                  <a:srgbClr val="FF6532"/>
                </a:solidFill>
              </a:rPr>
              <a:t>BPAS constantly demonstrates security as a top priority. The system is user-friendly and our Plan Consultant is excellent."</a:t>
            </a:r>
            <a:endParaRPr lang="en-US" sz="1400" b="0" dirty="0">
              <a:solidFill>
                <a:srgbClr val="FF6532"/>
              </a:solidFill>
            </a:endParaRPr>
          </a:p>
          <a:p>
            <a:pPr>
              <a:spcAft>
                <a:spcPts val="338"/>
              </a:spcAft>
            </a:pPr>
            <a:endParaRPr lang="en-US" sz="1400" b="0" i="1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een circle with white text&#10;&#10;AI-generated content may be incorrect.">
            <a:extLst>
              <a:ext uri="{FF2B5EF4-FFF2-40B4-BE49-F238E27FC236}">
                <a16:creationId xmlns:a16="http://schemas.microsoft.com/office/drawing/2014/main" id="{D8C52EFB-7060-AF23-BB97-D4C94BF81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60" y="413091"/>
            <a:ext cx="1851944" cy="18519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D9D405B-C126-A2F8-87E2-73893FCB3DFA}"/>
              </a:ext>
            </a:extLst>
          </p:cNvPr>
          <p:cNvGrpSpPr/>
          <p:nvPr/>
        </p:nvGrpSpPr>
        <p:grpSpPr>
          <a:xfrm>
            <a:off x="378280" y="1238789"/>
            <a:ext cx="4063093" cy="2478350"/>
            <a:chOff x="323850" y="1238789"/>
            <a:chExt cx="4063093" cy="247835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302CD30-EEC0-8FFB-44D4-CDFAB4D8BF22}"/>
                </a:ext>
              </a:extLst>
            </p:cNvPr>
            <p:cNvSpPr/>
            <p:nvPr/>
          </p:nvSpPr>
          <p:spPr>
            <a:xfrm>
              <a:off x="323850" y="1238789"/>
              <a:ext cx="4063093" cy="2478350"/>
            </a:xfrm>
            <a:prstGeom prst="roundRect">
              <a:avLst>
                <a:gd name="adj" fmla="val 7792"/>
              </a:avLst>
            </a:prstGeom>
            <a:solidFill>
              <a:srgbClr val="E3E9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blue and white text on a white background&#10;&#10;AI-generated content may be incorrect.">
              <a:extLst>
                <a:ext uri="{FF2B5EF4-FFF2-40B4-BE49-F238E27FC236}">
                  <a16:creationId xmlns:a16="http://schemas.microsoft.com/office/drawing/2014/main" id="{9AD239AA-39AC-E107-1861-76C74272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0" y="1285238"/>
              <a:ext cx="3851102" cy="2330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2AEF2D0B98C4F8CD6D65481A5160C" ma:contentTypeVersion="13" ma:contentTypeDescription="Create a new document." ma:contentTypeScope="" ma:versionID="2a596c136a7e759abe6eb69c23fc9365">
  <xsd:schema xmlns:xsd="http://www.w3.org/2001/XMLSchema" xmlns:xs="http://www.w3.org/2001/XMLSchema" xmlns:p="http://schemas.microsoft.com/office/2006/metadata/properties" xmlns:ns2="18fa9609-0a21-4041-9a12-c7f3a5422fc6" xmlns:ns3="41659009-03ec-4e23-bf58-0fddb3f78b61" targetNamespace="http://schemas.microsoft.com/office/2006/metadata/properties" ma:root="true" ma:fieldsID="12edab8874e10a0ea209190ae0ca288e" ns2:_="" ns3:_="">
    <xsd:import namespace="18fa9609-0a21-4041-9a12-c7f3a5422fc6"/>
    <xsd:import namespace="41659009-03ec-4e23-bf58-0fddb3f78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a9609-0a21-4041-9a12-c7f3a5422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edc31e-c479-49c0-a30b-2c9716aae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9009-03ec-4e23-bf58-0fddb3f78b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1deb4d-e338-49a8-8ec0-08ceda8df4d7}" ma:internalName="TaxCatchAll" ma:showField="CatchAllData" ma:web="41659009-03ec-4e23-bf58-0fddb3f78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59009-03ec-4e23-bf58-0fddb3f78b61" xsi:nil="true"/>
    <lcf76f155ced4ddcb4097134ff3c332f xmlns="18fa9609-0a21-4041-9a12-c7f3a5422f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5D9671-C08D-4078-A82E-E24C6E5BC475}"/>
</file>

<file path=customXml/itemProps2.xml><?xml version="1.0" encoding="utf-8"?>
<ds:datastoreItem xmlns:ds="http://schemas.openxmlformats.org/officeDocument/2006/customXml" ds:itemID="{48C9CA0F-A553-4A2A-8CEF-F64F58FFFF30}">
  <ds:schemaRefs>
    <ds:schemaRef ds:uri="http://purl.org/dc/elements/1.1/"/>
    <ds:schemaRef ds:uri="http://schemas.microsoft.com/office/infopath/2007/PartnerControls"/>
    <ds:schemaRef ds:uri="18fa9609-0a21-4041-9a12-c7f3a5422fc6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41659009-03ec-4e23-bf58-0fddb3f78b6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B02F08-2256-43C6-AA47-89EE40C9B2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1378</Words>
  <Application>Microsoft Macintosh PowerPoint</Application>
  <PresentationFormat>On-screen Show (4:3)</PresentationFormat>
  <Paragraphs>297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PowerPoint Presentation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2026-01-06T16:36:58Z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0x0101000622AEF2D0B98C4F8CD6D65481A5160C</vt:lpwstr>
  </property>
  <property fmtid="{D5CDD505-2E9C-101B-9397-08002B2CF9AE}" pid="3" name="MediaServiceImageTags">
    <vt:lpwstr/>
  </property>
</Properties>
</file>