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4"/>
  </p:sldMasterIdLst>
  <p:notesMasterIdLst>
    <p:notesMasterId r:id="rId30"/>
  </p:notesMasterIdLst>
  <p:handoutMasterIdLst>
    <p:handoutMasterId r:id="rId31"/>
  </p:handoutMasterIdLst>
  <p:sldIdLst>
    <p:sldId id="822" r:id="rId5"/>
    <p:sldId id="818" r:id="rId6"/>
    <p:sldId id="812" r:id="rId7"/>
    <p:sldId id="835" r:id="rId8"/>
    <p:sldId id="799" r:id="rId9"/>
    <p:sldId id="828" r:id="rId10"/>
    <p:sldId id="800" r:id="rId11"/>
    <p:sldId id="838" r:id="rId12"/>
    <p:sldId id="839" r:id="rId13"/>
    <p:sldId id="840" r:id="rId14"/>
    <p:sldId id="802" r:id="rId15"/>
    <p:sldId id="833" r:id="rId16"/>
    <p:sldId id="832" r:id="rId17"/>
    <p:sldId id="831" r:id="rId18"/>
    <p:sldId id="830" r:id="rId19"/>
    <p:sldId id="829" r:id="rId20"/>
    <p:sldId id="807" r:id="rId21"/>
    <p:sldId id="836" r:id="rId22"/>
    <p:sldId id="814" r:id="rId23"/>
    <p:sldId id="820" r:id="rId24"/>
    <p:sldId id="810" r:id="rId25"/>
    <p:sldId id="806" r:id="rId26"/>
    <p:sldId id="804" r:id="rId27"/>
    <p:sldId id="808" r:id="rId28"/>
    <p:sldId id="805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pos="3576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455A2"/>
    <a:srgbClr val="D2E1F0"/>
    <a:srgbClr val="FFFFFF"/>
    <a:srgbClr val="DBCCDD"/>
    <a:srgbClr val="CADDED"/>
    <a:srgbClr val="CADBB8"/>
    <a:srgbClr val="FFD1C1"/>
    <a:srgbClr val="006837"/>
    <a:srgbClr val="C2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0EEC5-37BF-0644-B5EB-6ADC361C7EDB}" v="1" dt="2025-11-07T15:28:14.039"/>
    <p1510:client id="{BC6627C5-B758-1443-AF21-BF673E2D54BF}" v="13" dt="2025-11-07T15:25:12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0" autoAdjust="0"/>
    <p:restoredTop sz="96291" autoAdjust="0"/>
  </p:normalViewPr>
  <p:slideViewPr>
    <p:cSldViewPr snapToGrid="0">
      <p:cViewPr varScale="1">
        <p:scale>
          <a:sx n="104" d="100"/>
          <a:sy n="104" d="100"/>
        </p:scale>
        <p:origin x="2616" y="488"/>
      </p:cViewPr>
      <p:guideLst>
        <p:guide pos="2184"/>
        <p:guide pos="3576"/>
        <p:guide pos="5472"/>
        <p:guide orient="horz" pos="240"/>
        <p:guide pos="864"/>
        <p:guide orient="horz" pos="1152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Evans" userId="ed011131-dff1-452c-b75c-a8ab65dfe089" providerId="ADAL" clId="{8923B24E-C46C-5618-838F-966FFFBD1F1D}"/>
    <pc:docChg chg="modSld">
      <pc:chgData name="Kaitlyn Evans" userId="ed011131-dff1-452c-b75c-a8ab65dfe089" providerId="ADAL" clId="{8923B24E-C46C-5618-838F-966FFFBD1F1D}" dt="2025-11-07T15:28:14.038" v="0"/>
      <pc:docMkLst>
        <pc:docMk/>
      </pc:docMkLst>
      <pc:sldChg chg="modAnim">
        <pc:chgData name="Kaitlyn Evans" userId="ed011131-dff1-452c-b75c-a8ab65dfe089" providerId="ADAL" clId="{8923B24E-C46C-5618-838F-966FFFBD1F1D}" dt="2025-11-07T15:28:14.038" v="0"/>
        <pc:sldMkLst>
          <pc:docMk/>
          <pc:sldMk cId="1258460468" sldId="8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DB46-BBC8-1D5FCF603483}"/>
              </c:ext>
            </c:extLst>
          </c:dPt>
          <c:dPt>
            <c:idx val="1"/>
            <c:bubble3D val="0"/>
            <c:spPr>
              <a:solidFill>
                <a:schemeClr val="accent1">
                  <a:alpha val="69712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DB46-BBC8-1D5FCF60348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DB46-BBC8-1D5FCF60348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DB46-BBC8-1D5FCF60348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DB46-BBC8-1D5FCF603483}"/>
              </c:ext>
            </c:extLst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F8-DB46-BBC8-1D5FCF60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6,100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910,000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910,000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6,100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-1" y="1"/>
        <a:ext cx="1485900" cy="1114424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4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5"/>
        <a:ext cx="1485900" cy="1114424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899" y="1857375"/>
        <a:ext cx="1485900" cy="1114424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3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5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7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November 07, 2025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32684-B055-9A16-E2A5-02D6E653A7E0}"/>
              </a:ext>
            </a:extLst>
          </p:cNvPr>
          <p:cNvSpPr txBox="1"/>
          <p:nvPr/>
        </p:nvSpPr>
        <p:spPr>
          <a:xfrm>
            <a:off x="1169036" y="4531684"/>
            <a:ext cx="6047310" cy="1200329"/>
          </a:xfrm>
          <a:prstGeom prst="rect">
            <a:avLst/>
          </a:prstGeom>
          <a:solidFill>
            <a:srgbClr val="002060">
              <a:alpha val="8103"/>
            </a:srgbClr>
          </a:solidFill>
        </p:spPr>
        <p:txBody>
          <a:bodyPr wrap="square" lIns="1371600" tIns="182880" bIns="18288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Certified by the Centre for Fiduciary Excellence (CEFEX), a division of Broadridge Fi360 Solutions (Broadridge)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A Trusted Partner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1169036" y="1482064"/>
            <a:ext cx="6047310" cy="1477328"/>
          </a:xfrm>
          <a:prstGeom prst="rect">
            <a:avLst/>
          </a:prstGeom>
          <a:solidFill>
            <a:schemeClr val="accent1">
              <a:lumMod val="20000"/>
              <a:lumOff val="80000"/>
              <a:alpha val="55907"/>
            </a:schemeClr>
          </a:solidFill>
        </p:spPr>
        <p:txBody>
          <a:bodyPr wrap="square" lIns="2103120" tIns="182880" bIns="182880" rtlCol="0">
            <a:spAutoFit/>
          </a:bodyPr>
          <a:lstStyle/>
          <a:p>
            <a:pPr marL="422296">
              <a:buClr>
                <a:srgbClr val="6DA141"/>
              </a:buClr>
            </a:pPr>
            <a:r>
              <a:rPr lang="en-US" dirty="0">
                <a:solidFill>
                  <a:srgbClr val="002060"/>
                </a:solidFill>
              </a:rPr>
              <a:t>BPAS </a:t>
            </a:r>
            <a:r>
              <a:rPr lang="en-US" b="0" dirty="0">
                <a:solidFill>
                  <a:srgbClr val="002060"/>
                </a:solidFill>
              </a:rPr>
              <a:t>Placed in </a:t>
            </a:r>
            <a:r>
              <a:rPr lang="en-US" dirty="0">
                <a:solidFill>
                  <a:srgbClr val="002060"/>
                </a:solidFill>
              </a:rPr>
              <a:t>Top 5 Recordkeepers by NAPA Advisors’ Choice Awards </a:t>
            </a:r>
            <a:r>
              <a:rPr lang="en-US" b="0" dirty="0">
                <a:solidFill>
                  <a:srgbClr val="002060"/>
                </a:solidFill>
              </a:rPr>
              <a:t>across multiple markets and categories for four consecutive years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72361" y="3260744"/>
            <a:ext cx="8399278" cy="1090178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600" b="0" dirty="0">
                <a:solidFill>
                  <a:schemeClr val="tx2"/>
                </a:solidFill>
              </a:rPr>
              <a:t>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00B49-1BDE-50C2-1DA8-CE980C56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153" y="1825379"/>
            <a:ext cx="715933" cy="71593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6551E-0B79-B5EE-4BA3-1EAE4DFEE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154" y="1237676"/>
            <a:ext cx="715933" cy="703074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  <p:pic>
        <p:nvPicPr>
          <p:cNvPr id="9" name="Picture 8" descr="A round white circle with orange leaves and a blue star&#10;&#10;AI-generated content may be incorrect.">
            <a:extLst>
              <a:ext uri="{FF2B5EF4-FFF2-40B4-BE49-F238E27FC236}">
                <a16:creationId xmlns:a16="http://schemas.microsoft.com/office/drawing/2014/main" id="{2A21F6A5-3F13-187F-350C-368892FEE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1210339"/>
            <a:ext cx="1918676" cy="1918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FEB4D-E873-5E42-BA39-FF3D83892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8" b="898"/>
          <a:stretch/>
        </p:blipFill>
        <p:spPr>
          <a:xfrm>
            <a:off x="2349152" y="2420404"/>
            <a:ext cx="715935" cy="703074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  <p:pic>
        <p:nvPicPr>
          <p:cNvPr id="13" name="Picture 12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EA724E1A-0AEC-7187-4FEE-1276FC0C6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4193874"/>
            <a:ext cx="1918676" cy="19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648590" y="205666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3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9903"/>
            <a:ext cx="9144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50662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23851" y="5760815"/>
            <a:ext cx="73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1973!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353050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2024</a:t>
            </a:r>
          </a:p>
        </p:txBody>
      </p:sp>
      <p:pic>
        <p:nvPicPr>
          <p:cNvPr id="6" name="Picture 5" descr="A close-up of a diagram&#10;&#10;Description automatically generated">
            <a:extLst>
              <a:ext uri="{FF2B5EF4-FFF2-40B4-BE49-F238E27FC236}">
                <a16:creationId xmlns:a16="http://schemas.microsoft.com/office/drawing/2014/main" id="{C42171D3-7E1A-58E9-5C56-2C2353CAD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9" y="2371021"/>
            <a:ext cx="8357908" cy="351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E79C48-2AC0-5BC4-F47C-452CF8542AC5}"/>
              </a:ext>
            </a:extLst>
          </p:cNvPr>
          <p:cNvSpPr txBox="1"/>
          <p:nvPr/>
        </p:nvSpPr>
        <p:spPr>
          <a:xfrm>
            <a:off x="425799" y="1288916"/>
            <a:ext cx="822703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We’re listening! </a:t>
            </a:r>
          </a:p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Please keep the ideas and feedback coming.</a:t>
            </a:r>
          </a:p>
        </p:txBody>
      </p:sp>
      <p:pic>
        <p:nvPicPr>
          <p:cNvPr id="9" name="Picture 8" descr="A blue and green text&#10;&#10;Description automatically generated">
            <a:extLst>
              <a:ext uri="{FF2B5EF4-FFF2-40B4-BE49-F238E27FC236}">
                <a16:creationId xmlns:a16="http://schemas.microsoft.com/office/drawing/2014/main" id="{C73A3E7C-D362-2637-7A8A-AC881C054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390660"/>
            <a:ext cx="3016250" cy="1447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0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231918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49" y="3783533"/>
            <a:ext cx="4322785" cy="2508659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B0CE15-794B-4A0F-DA15-60EFC26CFA38}"/>
              </a:ext>
            </a:extLst>
          </p:cNvPr>
          <p:cNvGrpSpPr/>
          <p:nvPr/>
        </p:nvGrpSpPr>
        <p:grpSpPr>
          <a:xfrm>
            <a:off x="6705625" y="190330"/>
            <a:ext cx="2259566" cy="2162099"/>
            <a:chOff x="5020843" y="1760411"/>
            <a:chExt cx="2259566" cy="2162099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2B76E8F-D488-AA45-9F0C-45BC73826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8075169"/>
                </p:ext>
              </p:extLst>
            </p:nvPr>
          </p:nvGraphicFramePr>
          <p:xfrm>
            <a:off x="5020843" y="1760411"/>
            <a:ext cx="2259566" cy="2162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99252-CE79-1149-BA5D-8A86D65FAEE1}"/>
                </a:ext>
              </a:extLst>
            </p:cNvPr>
            <p:cNvSpPr txBox="1">
              <a:spLocks/>
            </p:cNvSpPr>
            <p:nvPr/>
          </p:nvSpPr>
          <p:spPr>
            <a:xfrm>
              <a:off x="5292422" y="1989870"/>
              <a:ext cx="1710559" cy="17105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BPAS Plan Consultants</a:t>
              </a:r>
            </a:p>
            <a:p>
              <a:pPr algn="ctr">
                <a:lnSpc>
                  <a:spcPts val="4500"/>
                </a:lnSpc>
              </a:pPr>
              <a:r>
                <a:rPr lang="en-US" sz="4800" spc="-150" dirty="0">
                  <a:solidFill>
                    <a:schemeClr val="bg1"/>
                  </a:solidFill>
                </a:rPr>
                <a:t>4.75</a:t>
              </a:r>
              <a:endParaRPr lang="en-US" sz="4800" b="0" spc="-150" dirty="0">
                <a:solidFill>
                  <a:schemeClr val="bg1"/>
                </a:solidFill>
              </a:endParaRPr>
            </a:p>
            <a:p>
              <a:pPr algn="ctr">
                <a:lnSpc>
                  <a:spcPts val="7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rating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out of 5</a:t>
              </a:r>
            </a:p>
          </p:txBody>
        </p:sp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6A14E7E-870C-15A8-9BF3-E798DE2D675D}"/>
              </a:ext>
            </a:extLst>
          </p:cNvPr>
          <p:cNvSpPr/>
          <p:nvPr/>
        </p:nvSpPr>
        <p:spPr>
          <a:xfrm>
            <a:off x="5169559" y="5066777"/>
            <a:ext cx="3518203" cy="939453"/>
          </a:xfrm>
          <a:prstGeom prst="wedgeRoundRectCallout">
            <a:avLst>
              <a:gd name="adj1" fmla="val -38530"/>
              <a:gd name="adj2" fmla="val 74613"/>
              <a:gd name="adj3" fmla="val 16667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“A fantastic resource for me! She responds quickly to emails and is always there to assist!"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A5DEE2A8-7BD3-9E44-39E2-9E60C9754914}"/>
              </a:ext>
            </a:extLst>
          </p:cNvPr>
          <p:cNvSpPr/>
          <p:nvPr/>
        </p:nvSpPr>
        <p:spPr>
          <a:xfrm>
            <a:off x="6538244" y="3375765"/>
            <a:ext cx="2149519" cy="1321496"/>
          </a:xfrm>
          <a:prstGeom prst="wedgeEllipseCallout">
            <a:avLst>
              <a:gd name="adj1" fmla="val 39532"/>
              <a:gd name="adj2" fmla="val 60511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rgbClr val="9455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“The best consultant I’ve worked with over the many years I’ve done this.”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D5DBEB-B479-268F-D7A3-82BD0B02F5AB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2024</a:t>
            </a:r>
          </a:p>
        </p:txBody>
      </p:sp>
      <p:pic>
        <p:nvPicPr>
          <p:cNvPr id="26" name="Picture 25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45D42019-8774-3844-8B36-7D0340156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" y="1433144"/>
            <a:ext cx="3977555" cy="1995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35D37886-B89D-3679-0896-918F804074B7}"/>
              </a:ext>
            </a:extLst>
          </p:cNvPr>
          <p:cNvSpPr/>
          <p:nvPr/>
        </p:nvSpPr>
        <p:spPr>
          <a:xfrm>
            <a:off x="5169559" y="1433144"/>
            <a:ext cx="1462973" cy="1995856"/>
          </a:xfrm>
          <a:prstGeom prst="wedgeRoundRectCallout">
            <a:avLst>
              <a:gd name="adj1" fmla="val 2219"/>
              <a:gd name="adj2" fmla="val 76387"/>
              <a:gd name="adj3" fmla="val 16667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“Very conscientious, responsive, helpful, and knowledgeable regarding all regulatory and plan aspects.”</a:t>
            </a:r>
          </a:p>
        </p:txBody>
      </p:sp>
    </p:spTree>
    <p:extLst>
      <p:ext uri="{BB962C8B-B14F-4D97-AF65-F5344CB8AC3E}">
        <p14:creationId xmlns:p14="http://schemas.microsoft.com/office/powerpoint/2010/main" val="3004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AEF2D0B98C4F8CD6D65481A5160C" ma:contentTypeVersion="13" ma:contentTypeDescription="Create a new document." ma:contentTypeScope="" ma:versionID="02282b27ced3dc421023b8d7a9f00ff7">
  <xsd:schema xmlns:xsd="http://www.w3.org/2001/XMLSchema" xmlns:xs="http://www.w3.org/2001/XMLSchema" xmlns:p="http://schemas.microsoft.com/office/2006/metadata/properties" xmlns:ns2="18fa9609-0a21-4041-9a12-c7f3a5422fc6" xmlns:ns3="41659009-03ec-4e23-bf58-0fddb3f78b61" targetNamespace="http://schemas.microsoft.com/office/2006/metadata/properties" ma:root="true" ma:fieldsID="9396de044d474d95cf1d2332a086322a" ns2:_="" ns3:_="">
    <xsd:import namespace="18fa9609-0a21-4041-9a12-c7f3a5422fc6"/>
    <xsd:import namespace="41659009-03ec-4e23-bf58-0fddb3f78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a9609-0a21-4041-9a12-c7f3a542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edc31e-c479-49c0-a30b-2c9716aae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9009-03ec-4e23-bf58-0fddb3f78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1deb4d-e338-49a8-8ec0-08ceda8df4d7}" ma:internalName="TaxCatchAll" ma:showField="CatchAllData" ma:web="41659009-03ec-4e23-bf58-0fddb3f78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9009-03ec-4e23-bf58-0fddb3f78b61" xsi:nil="true"/>
    <lcf76f155ced4ddcb4097134ff3c332f xmlns="18fa9609-0a21-4041-9a12-c7f3a5422f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AED6C8-B323-4504-828E-75FAF422F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a9609-0a21-4041-9a12-c7f3a5422fc6"/>
    <ds:schemaRef ds:uri="41659009-03ec-4e23-bf58-0fddb3f78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02F08-2256-43C6-AA47-89EE40C9B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9CA0F-A553-4A2A-8CEF-F64F58FFFF30}">
  <ds:schemaRefs>
    <ds:schemaRef ds:uri="http://schemas.microsoft.com/office/infopath/2007/PartnerControls"/>
    <ds:schemaRef ds:uri="http://purl.org/dc/elements/1.1/"/>
    <ds:schemaRef ds:uri="18fa9609-0a21-4041-9a12-c7f3a5422fc6"/>
    <ds:schemaRef ds:uri="http://www.w3.org/XML/1998/namespace"/>
    <ds:schemaRef ds:uri="http://purl.org/dc/terms/"/>
    <ds:schemaRef ds:uri="http://schemas.microsoft.com/office/2006/documentManagement/types"/>
    <ds:schemaRef ds:uri="41659009-03ec-4e23-bf58-0fddb3f78b61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1359</Words>
  <Application>Microsoft Macintosh PowerPoint</Application>
  <PresentationFormat>On-screen Show (4:3)</PresentationFormat>
  <Paragraphs>298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2025-11-07T15:28:18Z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0x0101000622AEF2D0B98C4F8CD6D65481A5160C</vt:lpwstr>
  </property>
  <property fmtid="{D5CDD505-2E9C-101B-9397-08002B2CF9AE}" pid="3" name="MediaServiceImageTags">
    <vt:lpwstr/>
  </property>
</Properties>
</file>