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trictFirstAndLastChars="0" saveSubsetFonts="1">
  <p:sldMasterIdLst>
    <p:sldMasterId id="2147483975" r:id="rId1"/>
  </p:sldMasterIdLst>
  <p:notesMasterIdLst>
    <p:notesMasterId r:id="rId21"/>
  </p:notesMasterIdLst>
  <p:handoutMasterIdLst>
    <p:handoutMasterId r:id="rId22"/>
  </p:handoutMasterIdLst>
  <p:sldIdLst>
    <p:sldId id="398" r:id="rId2"/>
    <p:sldId id="745" r:id="rId3"/>
    <p:sldId id="728" r:id="rId4"/>
    <p:sldId id="724" r:id="rId5"/>
    <p:sldId id="744" r:id="rId6"/>
    <p:sldId id="725" r:id="rId7"/>
    <p:sldId id="740" r:id="rId8"/>
    <p:sldId id="726" r:id="rId9"/>
    <p:sldId id="727" r:id="rId10"/>
    <p:sldId id="729" r:id="rId11"/>
    <p:sldId id="730" r:id="rId12"/>
    <p:sldId id="731" r:id="rId13"/>
    <p:sldId id="732" r:id="rId14"/>
    <p:sldId id="733" r:id="rId15"/>
    <p:sldId id="734" r:id="rId16"/>
    <p:sldId id="738" r:id="rId17"/>
    <p:sldId id="735" r:id="rId18"/>
    <p:sldId id="736" r:id="rId19"/>
    <p:sldId id="674" r:id="rId20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rgbClr val="081D58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rgbClr val="081D58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rgbClr val="081D58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rgbClr val="081D58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rgbClr val="081D58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rgbClr val="081D58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rgbClr val="081D58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rgbClr val="081D58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rgbClr val="081D58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2">
          <p15:clr>
            <a:srgbClr val="A4A3A4"/>
          </p15:clr>
        </p15:guide>
        <p15:guide id="2" orient="horz" pos="2459">
          <p15:clr>
            <a:srgbClr val="A4A3A4"/>
          </p15:clr>
        </p15:guide>
        <p15:guide id="3" orient="horz" pos="911">
          <p15:clr>
            <a:srgbClr val="A4A3A4"/>
          </p15:clr>
        </p15:guide>
        <p15:guide id="4" pos="5759">
          <p15:clr>
            <a:srgbClr val="A4A3A4"/>
          </p15:clr>
        </p15:guide>
        <p15:guide id="5" pos="46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7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A141"/>
    <a:srgbClr val="232D68"/>
    <a:srgbClr val="000099"/>
    <a:srgbClr val="980539"/>
    <a:srgbClr val="88A9D2"/>
    <a:srgbClr val="86718F"/>
    <a:srgbClr val="9455A2"/>
    <a:srgbClr val="FF6600"/>
    <a:srgbClr val="27AAE1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53" autoAdjust="0"/>
    <p:restoredTop sz="85037" autoAdjust="0"/>
  </p:normalViewPr>
  <p:slideViewPr>
    <p:cSldViewPr snapToGrid="0">
      <p:cViewPr varScale="1">
        <p:scale>
          <a:sx n="177" d="100"/>
          <a:sy n="177" d="100"/>
        </p:scale>
        <p:origin x="2160" y="344"/>
      </p:cViewPr>
      <p:guideLst>
        <p:guide orient="horz" pos="1032"/>
        <p:guide orient="horz" pos="2459"/>
        <p:guide orient="horz" pos="911"/>
        <p:guide pos="5759"/>
        <p:guide pos="4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-7962" y="-78"/>
      </p:cViewPr>
      <p:guideLst>
        <p:guide orient="horz" pos="2927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1BBA71-2552-42EC-ACC9-12CB0BEFDD49}" type="doc">
      <dgm:prSet loTypeId="urn:microsoft.com/office/officeart/2009/layout/CircleArrow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ADE612C-10A0-43F9-A643-5A784A719B4C}">
      <dgm:prSet phldrT="[Text]" custT="1"/>
      <dgm:spPr/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en-US" sz="2600" b="1" dirty="0">
              <a:solidFill>
                <a:srgbClr val="6DA141"/>
              </a:solidFill>
            </a:rPr>
            <a:t>4,200</a:t>
          </a:r>
          <a:r>
            <a:rPr lang="en-US" sz="1300" dirty="0">
              <a:solidFill>
                <a:srgbClr val="6DA141"/>
              </a:solidFill>
            </a:rPr>
            <a:t> </a:t>
          </a:r>
          <a:r>
            <a:rPr lang="en-US" sz="1400" dirty="0">
              <a:solidFill>
                <a:srgbClr val="6DA141"/>
              </a:solidFill>
            </a:rPr>
            <a:t>retirement plans</a:t>
          </a:r>
        </a:p>
      </dgm:t>
    </dgm:pt>
    <dgm:pt modelId="{957DFE22-E4C9-4365-8EA2-2F5F3F492C71}" type="parTrans" cxnId="{ACC75C48-60D3-4BE6-82FF-BF0937DC2E51}">
      <dgm:prSet/>
      <dgm:spPr/>
      <dgm:t>
        <a:bodyPr/>
        <a:lstStyle/>
        <a:p>
          <a:endParaRPr lang="en-US"/>
        </a:p>
      </dgm:t>
    </dgm:pt>
    <dgm:pt modelId="{14F635F4-B050-4526-9D25-1BF30B8B7693}" type="sibTrans" cxnId="{ACC75C48-60D3-4BE6-82FF-BF0937DC2E51}">
      <dgm:prSet/>
      <dgm:spPr/>
      <dgm:t>
        <a:bodyPr/>
        <a:lstStyle/>
        <a:p>
          <a:endParaRPr lang="en-US"/>
        </a:p>
      </dgm:t>
    </dgm:pt>
    <dgm:pt modelId="{ED94AF45-3181-4F23-A6DF-3E828E8A97F3}">
      <dgm:prSet phldrT="[Text]" custT="1"/>
      <dgm:spPr/>
      <dgm:t>
        <a:bodyPr/>
        <a:lstStyle/>
        <a:p>
          <a:pPr algn="l">
            <a:lnSpc>
              <a:spcPct val="80000"/>
            </a:lnSpc>
            <a:spcAft>
              <a:spcPts val="0"/>
            </a:spcAft>
            <a:tabLst>
              <a:tab pos="233363" algn="l"/>
            </a:tabLst>
          </a:pPr>
          <a:r>
            <a:rPr lang="en-US" sz="2600" b="1" dirty="0">
              <a:solidFill>
                <a:schemeClr val="accent2"/>
              </a:solidFill>
            </a:rPr>
            <a:t>510,000</a:t>
          </a:r>
          <a:r>
            <a:rPr lang="en-US" sz="1300" dirty="0">
              <a:solidFill>
                <a:schemeClr val="accent2"/>
              </a:solidFill>
            </a:rPr>
            <a:t> 	</a:t>
          </a:r>
          <a:r>
            <a:rPr lang="en-US" sz="1400" dirty="0">
              <a:solidFill>
                <a:schemeClr val="accent2"/>
              </a:solidFill>
            </a:rPr>
            <a:t>participants</a:t>
          </a:r>
        </a:p>
      </dgm:t>
    </dgm:pt>
    <dgm:pt modelId="{08CA641E-DE6A-4DF3-BEF4-BDD7C754E503}" type="parTrans" cxnId="{CB42DFD4-AC4B-4F32-82AD-2F7E1BBD5D1F}">
      <dgm:prSet/>
      <dgm:spPr/>
      <dgm:t>
        <a:bodyPr/>
        <a:lstStyle/>
        <a:p>
          <a:endParaRPr lang="en-US"/>
        </a:p>
      </dgm:t>
    </dgm:pt>
    <dgm:pt modelId="{6AE155D4-8B8E-4193-9820-1394957020EC}" type="sibTrans" cxnId="{CB42DFD4-AC4B-4F32-82AD-2F7E1BBD5D1F}">
      <dgm:prSet/>
      <dgm:spPr/>
      <dgm:t>
        <a:bodyPr/>
        <a:lstStyle/>
        <a:p>
          <a:endParaRPr lang="en-US"/>
        </a:p>
      </dgm:t>
    </dgm:pt>
    <dgm:pt modelId="{17A6B44B-88AF-4C65-8620-ECD0ED81627E}">
      <dgm:prSet phldrT="[Text]" custT="1"/>
      <dgm:spPr/>
      <dgm:t>
        <a:bodyPr/>
        <a:lstStyle/>
        <a:p>
          <a:pPr algn="ctr">
            <a:lnSpc>
              <a:spcPct val="80000"/>
            </a:lnSpc>
            <a:spcAft>
              <a:spcPts val="0"/>
            </a:spcAft>
          </a:pPr>
          <a:r>
            <a:rPr lang="en-US" sz="2600" b="1" dirty="0">
              <a:solidFill>
                <a:schemeClr val="accent4"/>
              </a:solidFill>
            </a:rPr>
            <a:t>$110 Billion </a:t>
          </a:r>
        </a:p>
        <a:p>
          <a:pPr algn="l">
            <a:lnSpc>
              <a:spcPct val="80000"/>
            </a:lnSpc>
            <a:spcAft>
              <a:spcPts val="0"/>
            </a:spcAft>
            <a:tabLst>
              <a:tab pos="457200" algn="l"/>
            </a:tabLst>
          </a:pPr>
          <a:r>
            <a:rPr lang="en-US" sz="1400" dirty="0">
              <a:solidFill>
                <a:schemeClr val="accent4"/>
              </a:solidFill>
            </a:rPr>
            <a:t>	trust assets</a:t>
          </a:r>
        </a:p>
      </dgm:t>
    </dgm:pt>
    <dgm:pt modelId="{2C190650-A612-403D-9FE6-A9DEF48A82E1}" type="parTrans" cxnId="{8B546328-0120-47A8-9309-4C8E7B7734FD}">
      <dgm:prSet/>
      <dgm:spPr/>
      <dgm:t>
        <a:bodyPr/>
        <a:lstStyle/>
        <a:p>
          <a:endParaRPr lang="en-US"/>
        </a:p>
      </dgm:t>
    </dgm:pt>
    <dgm:pt modelId="{495DC97C-D2B7-4CA0-859B-5D185BBF85F2}" type="sibTrans" cxnId="{8B546328-0120-47A8-9309-4C8E7B7734FD}">
      <dgm:prSet/>
      <dgm:spPr/>
      <dgm:t>
        <a:bodyPr/>
        <a:lstStyle/>
        <a:p>
          <a:endParaRPr lang="en-US"/>
        </a:p>
      </dgm:t>
    </dgm:pt>
    <dgm:pt modelId="{A254BC1E-4F89-4C48-9B24-54F2CF52B01C}">
      <dgm:prSet phldrT="[Text]" custT="1"/>
      <dgm:spPr/>
      <dgm:t>
        <a:bodyPr/>
        <a:lstStyle/>
        <a:p>
          <a:pPr algn="ctr">
            <a:lnSpc>
              <a:spcPct val="80000"/>
            </a:lnSpc>
            <a:spcAft>
              <a:spcPts val="0"/>
            </a:spcAft>
          </a:pPr>
          <a:r>
            <a:rPr lang="en-US" sz="2600" b="1" spc="-150" baseline="0" dirty="0">
              <a:solidFill>
                <a:schemeClr val="accent5"/>
              </a:solidFill>
            </a:rPr>
            <a:t>$1.3 </a:t>
          </a:r>
          <a:r>
            <a:rPr lang="en-US" sz="2600" b="1" spc="-40" baseline="0" dirty="0">
              <a:solidFill>
                <a:schemeClr val="accent5"/>
              </a:solidFill>
            </a:rPr>
            <a:t>Trillion </a:t>
          </a:r>
        </a:p>
        <a:p>
          <a:pPr algn="l">
            <a:lnSpc>
              <a:spcPct val="80000"/>
            </a:lnSpc>
            <a:spcAft>
              <a:spcPts val="0"/>
            </a:spcAft>
            <a:tabLst>
              <a:tab pos="630238" algn="l"/>
            </a:tabLst>
          </a:pPr>
          <a:r>
            <a:rPr lang="en-US" sz="1400" dirty="0">
              <a:solidFill>
                <a:schemeClr val="accent5"/>
              </a:solidFill>
            </a:rPr>
            <a:t>	fund admin</a:t>
          </a:r>
        </a:p>
      </dgm:t>
    </dgm:pt>
    <dgm:pt modelId="{33FFFD06-7E5A-441D-9DC5-78D829046B8D}" type="parTrans" cxnId="{E1277FEE-1007-4846-9562-F6CC2DA24208}">
      <dgm:prSet/>
      <dgm:spPr/>
      <dgm:t>
        <a:bodyPr/>
        <a:lstStyle/>
        <a:p>
          <a:endParaRPr lang="en-US"/>
        </a:p>
      </dgm:t>
    </dgm:pt>
    <dgm:pt modelId="{3E0B27F4-4E5B-4240-8C84-F560B73A0116}" type="sibTrans" cxnId="{E1277FEE-1007-4846-9562-F6CC2DA24208}">
      <dgm:prSet/>
      <dgm:spPr/>
      <dgm:t>
        <a:bodyPr/>
        <a:lstStyle/>
        <a:p>
          <a:endParaRPr lang="en-US"/>
        </a:p>
      </dgm:t>
    </dgm:pt>
    <dgm:pt modelId="{D0D83D06-781B-487C-9BBE-F069F7C319CF}" type="pres">
      <dgm:prSet presAssocID="{2E1BBA71-2552-42EC-ACC9-12CB0BEFDD49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F72713DB-0A32-428B-AA8F-A98D937310B5}" type="pres">
      <dgm:prSet presAssocID="{5ADE612C-10A0-43F9-A643-5A784A719B4C}" presName="Accent1" presStyleCnt="0"/>
      <dgm:spPr/>
    </dgm:pt>
    <dgm:pt modelId="{1BF297ED-F136-4FCE-B670-ED09747BC612}" type="pres">
      <dgm:prSet presAssocID="{5ADE612C-10A0-43F9-A643-5A784A719B4C}" presName="Accent" presStyleLbl="node1" presStyleIdx="0" presStyleCnt="4" custLinFactNeighborX="11858"/>
      <dgm:spPr>
        <a:solidFill>
          <a:srgbClr val="6DA541"/>
        </a:solidFill>
      </dgm:spPr>
    </dgm:pt>
    <dgm:pt modelId="{5737792B-27CA-42A2-895C-7E40A5EE69DC}" type="pres">
      <dgm:prSet presAssocID="{5ADE612C-10A0-43F9-A643-5A784A719B4C}" presName="Parent1" presStyleLbl="revTx" presStyleIdx="0" presStyleCnt="4" custScaleX="118748" custLinFactNeighborX="21252">
        <dgm:presLayoutVars>
          <dgm:chMax val="1"/>
          <dgm:chPref val="1"/>
          <dgm:bulletEnabled val="1"/>
        </dgm:presLayoutVars>
      </dgm:prSet>
      <dgm:spPr/>
    </dgm:pt>
    <dgm:pt modelId="{A8F16770-40F4-4B8D-8A11-E39B88F7C2AC}" type="pres">
      <dgm:prSet presAssocID="{ED94AF45-3181-4F23-A6DF-3E828E8A97F3}" presName="Accent2" presStyleCnt="0"/>
      <dgm:spPr/>
    </dgm:pt>
    <dgm:pt modelId="{B4862A7B-4CEB-4E98-9524-1497EFBE9CBD}" type="pres">
      <dgm:prSet presAssocID="{ED94AF45-3181-4F23-A6DF-3E828E8A97F3}" presName="Accent" presStyleLbl="node1" presStyleIdx="1" presStyleCnt="4" custLinFactNeighborX="11858"/>
      <dgm:spPr>
        <a:solidFill>
          <a:schemeClr val="accent2"/>
        </a:solidFill>
      </dgm:spPr>
    </dgm:pt>
    <dgm:pt modelId="{71FAAD89-25F8-41D6-A889-8BB32DF779A5}" type="pres">
      <dgm:prSet presAssocID="{ED94AF45-3181-4F23-A6DF-3E828E8A97F3}" presName="Parent2" presStyleLbl="revTx" presStyleIdx="1" presStyleCnt="4" custScaleX="141545" custLinFactNeighborX="39294" custLinFactNeighborY="3026">
        <dgm:presLayoutVars>
          <dgm:chMax val="1"/>
          <dgm:chPref val="1"/>
          <dgm:bulletEnabled val="1"/>
        </dgm:presLayoutVars>
      </dgm:prSet>
      <dgm:spPr/>
    </dgm:pt>
    <dgm:pt modelId="{CBDF7215-3F9A-4A89-BD67-DD198FADB2DE}" type="pres">
      <dgm:prSet presAssocID="{17A6B44B-88AF-4C65-8620-ECD0ED81627E}" presName="Accent3" presStyleCnt="0"/>
      <dgm:spPr/>
    </dgm:pt>
    <dgm:pt modelId="{233B3651-8267-4224-8E39-6175509346DA}" type="pres">
      <dgm:prSet presAssocID="{17A6B44B-88AF-4C65-8620-ECD0ED81627E}" presName="Accent" presStyleLbl="node1" presStyleIdx="2" presStyleCnt="4" custLinFactNeighborX="11858"/>
      <dgm:spPr/>
    </dgm:pt>
    <dgm:pt modelId="{DE064C4E-6BE6-4653-B365-99843BDCA64E}" type="pres">
      <dgm:prSet presAssocID="{17A6B44B-88AF-4C65-8620-ECD0ED81627E}" presName="Parent3" presStyleLbl="revTx" presStyleIdx="2" presStyleCnt="4" custScaleX="221707" custLinFactNeighborX="-11719" custLinFactNeighborY="5969">
        <dgm:presLayoutVars>
          <dgm:chMax val="1"/>
          <dgm:chPref val="1"/>
          <dgm:bulletEnabled val="1"/>
        </dgm:presLayoutVars>
      </dgm:prSet>
      <dgm:spPr/>
    </dgm:pt>
    <dgm:pt modelId="{CC6D816F-836B-4158-AC2F-B93476BAAAE9}" type="pres">
      <dgm:prSet presAssocID="{A254BC1E-4F89-4C48-9B24-54F2CF52B01C}" presName="Accent4" presStyleCnt="0"/>
      <dgm:spPr/>
    </dgm:pt>
    <dgm:pt modelId="{1708C8D6-1BC0-4399-9C92-D1107D72E577}" type="pres">
      <dgm:prSet presAssocID="{A254BC1E-4F89-4C48-9B24-54F2CF52B01C}" presName="Accent" presStyleLbl="node1" presStyleIdx="3" presStyleCnt="4" custScaleX="105879" custScaleY="105879" custLinFactNeighborX="13815" custLinFactNeighborY="2530"/>
      <dgm:spPr/>
    </dgm:pt>
    <dgm:pt modelId="{20A42224-1897-40FA-964A-9696B22C55C4}" type="pres">
      <dgm:prSet presAssocID="{A254BC1E-4F89-4C48-9B24-54F2CF52B01C}" presName="Parent4" presStyleLbl="revTx" presStyleIdx="3" presStyleCnt="4" custScaleX="223293" custLinFactNeighborX="42158" custLinFactNeighborY="1272">
        <dgm:presLayoutVars>
          <dgm:chMax val="1"/>
          <dgm:chPref val="1"/>
          <dgm:bulletEnabled val="1"/>
        </dgm:presLayoutVars>
      </dgm:prSet>
      <dgm:spPr/>
    </dgm:pt>
  </dgm:ptLst>
  <dgm:cxnLst>
    <dgm:cxn modelId="{8B546328-0120-47A8-9309-4C8E7B7734FD}" srcId="{2E1BBA71-2552-42EC-ACC9-12CB0BEFDD49}" destId="{17A6B44B-88AF-4C65-8620-ECD0ED81627E}" srcOrd="2" destOrd="0" parTransId="{2C190650-A612-403D-9FE6-A9DEF48A82E1}" sibTransId="{495DC97C-D2B7-4CA0-859B-5D185BBF85F2}"/>
    <dgm:cxn modelId="{6B80543F-B152-40FB-952F-EA587A7A5F8C}" type="presOf" srcId="{2E1BBA71-2552-42EC-ACC9-12CB0BEFDD49}" destId="{D0D83D06-781B-487C-9BBE-F069F7C319CF}" srcOrd="0" destOrd="0" presId="urn:microsoft.com/office/officeart/2009/layout/CircleArrowProcess"/>
    <dgm:cxn modelId="{ACC75C48-60D3-4BE6-82FF-BF0937DC2E51}" srcId="{2E1BBA71-2552-42EC-ACC9-12CB0BEFDD49}" destId="{5ADE612C-10A0-43F9-A643-5A784A719B4C}" srcOrd="0" destOrd="0" parTransId="{957DFE22-E4C9-4365-8EA2-2F5F3F492C71}" sibTransId="{14F635F4-B050-4526-9D25-1BF30B8B7693}"/>
    <dgm:cxn modelId="{4870184C-35D2-49B8-A17B-559AD13337B8}" type="presOf" srcId="{A254BC1E-4F89-4C48-9B24-54F2CF52B01C}" destId="{20A42224-1897-40FA-964A-9696B22C55C4}" srcOrd="0" destOrd="0" presId="urn:microsoft.com/office/officeart/2009/layout/CircleArrowProcess"/>
    <dgm:cxn modelId="{73100AA7-C3D9-4AD6-9B0E-7EB29989086F}" type="presOf" srcId="{ED94AF45-3181-4F23-A6DF-3E828E8A97F3}" destId="{71FAAD89-25F8-41D6-A889-8BB32DF779A5}" srcOrd="0" destOrd="0" presId="urn:microsoft.com/office/officeart/2009/layout/CircleArrowProcess"/>
    <dgm:cxn modelId="{D2445CC2-6CEA-4421-8327-2245F92E947C}" type="presOf" srcId="{17A6B44B-88AF-4C65-8620-ECD0ED81627E}" destId="{DE064C4E-6BE6-4653-B365-99843BDCA64E}" srcOrd="0" destOrd="0" presId="urn:microsoft.com/office/officeart/2009/layout/CircleArrowProcess"/>
    <dgm:cxn modelId="{401875D0-1E81-443C-ADC0-DCEFC6DB50ED}" type="presOf" srcId="{5ADE612C-10A0-43F9-A643-5A784A719B4C}" destId="{5737792B-27CA-42A2-895C-7E40A5EE69DC}" srcOrd="0" destOrd="0" presId="urn:microsoft.com/office/officeart/2009/layout/CircleArrowProcess"/>
    <dgm:cxn modelId="{CB42DFD4-AC4B-4F32-82AD-2F7E1BBD5D1F}" srcId="{2E1BBA71-2552-42EC-ACC9-12CB0BEFDD49}" destId="{ED94AF45-3181-4F23-A6DF-3E828E8A97F3}" srcOrd="1" destOrd="0" parTransId="{08CA641E-DE6A-4DF3-BEF4-BDD7C754E503}" sibTransId="{6AE155D4-8B8E-4193-9820-1394957020EC}"/>
    <dgm:cxn modelId="{E1277FEE-1007-4846-9562-F6CC2DA24208}" srcId="{2E1BBA71-2552-42EC-ACC9-12CB0BEFDD49}" destId="{A254BC1E-4F89-4C48-9B24-54F2CF52B01C}" srcOrd="3" destOrd="0" parTransId="{33FFFD06-7E5A-441D-9DC5-78D829046B8D}" sibTransId="{3E0B27F4-4E5B-4240-8C84-F560B73A0116}"/>
    <dgm:cxn modelId="{4219715E-41ED-41D3-BFD9-628E03DE786C}" type="presParOf" srcId="{D0D83D06-781B-487C-9BBE-F069F7C319CF}" destId="{F72713DB-0A32-428B-AA8F-A98D937310B5}" srcOrd="0" destOrd="0" presId="urn:microsoft.com/office/officeart/2009/layout/CircleArrowProcess"/>
    <dgm:cxn modelId="{A845EC33-6E29-4721-8471-FFC496F3E9B3}" type="presParOf" srcId="{F72713DB-0A32-428B-AA8F-A98D937310B5}" destId="{1BF297ED-F136-4FCE-B670-ED09747BC612}" srcOrd="0" destOrd="0" presId="urn:microsoft.com/office/officeart/2009/layout/CircleArrowProcess"/>
    <dgm:cxn modelId="{0A3FE9F3-2211-4711-9E34-FECAD9AB3EC4}" type="presParOf" srcId="{D0D83D06-781B-487C-9BBE-F069F7C319CF}" destId="{5737792B-27CA-42A2-895C-7E40A5EE69DC}" srcOrd="1" destOrd="0" presId="urn:microsoft.com/office/officeart/2009/layout/CircleArrowProcess"/>
    <dgm:cxn modelId="{D0120C87-D526-448D-AF93-1203AD7C2523}" type="presParOf" srcId="{D0D83D06-781B-487C-9BBE-F069F7C319CF}" destId="{A8F16770-40F4-4B8D-8A11-E39B88F7C2AC}" srcOrd="2" destOrd="0" presId="urn:microsoft.com/office/officeart/2009/layout/CircleArrowProcess"/>
    <dgm:cxn modelId="{76EEC475-B184-46AA-A8CC-0AEA4D098BD4}" type="presParOf" srcId="{A8F16770-40F4-4B8D-8A11-E39B88F7C2AC}" destId="{B4862A7B-4CEB-4E98-9524-1497EFBE9CBD}" srcOrd="0" destOrd="0" presId="urn:microsoft.com/office/officeart/2009/layout/CircleArrowProcess"/>
    <dgm:cxn modelId="{98D16C40-6CD8-4A17-B1F0-A2021E9399B8}" type="presParOf" srcId="{D0D83D06-781B-487C-9BBE-F069F7C319CF}" destId="{71FAAD89-25F8-41D6-A889-8BB32DF779A5}" srcOrd="3" destOrd="0" presId="urn:microsoft.com/office/officeart/2009/layout/CircleArrowProcess"/>
    <dgm:cxn modelId="{0E415F54-4547-4606-88E2-CE79F4CF4F16}" type="presParOf" srcId="{D0D83D06-781B-487C-9BBE-F069F7C319CF}" destId="{CBDF7215-3F9A-4A89-BD67-DD198FADB2DE}" srcOrd="4" destOrd="0" presId="urn:microsoft.com/office/officeart/2009/layout/CircleArrowProcess"/>
    <dgm:cxn modelId="{F85F2C28-7DC1-46B8-A118-3F0401CFD3FB}" type="presParOf" srcId="{CBDF7215-3F9A-4A89-BD67-DD198FADB2DE}" destId="{233B3651-8267-4224-8E39-6175509346DA}" srcOrd="0" destOrd="0" presId="urn:microsoft.com/office/officeart/2009/layout/CircleArrowProcess"/>
    <dgm:cxn modelId="{F72B3F3F-8BEC-4A3A-98EF-1BA428AA7858}" type="presParOf" srcId="{D0D83D06-781B-487C-9BBE-F069F7C319CF}" destId="{DE064C4E-6BE6-4653-B365-99843BDCA64E}" srcOrd="5" destOrd="0" presId="urn:microsoft.com/office/officeart/2009/layout/CircleArrowProcess"/>
    <dgm:cxn modelId="{6A698E5C-B832-4ED6-A676-4852A7F52AC1}" type="presParOf" srcId="{D0D83D06-781B-487C-9BBE-F069F7C319CF}" destId="{CC6D816F-836B-4158-AC2F-B93476BAAAE9}" srcOrd="6" destOrd="0" presId="urn:microsoft.com/office/officeart/2009/layout/CircleArrowProcess"/>
    <dgm:cxn modelId="{80C62F0E-8073-47F7-8379-CAECB27B4ED7}" type="presParOf" srcId="{CC6D816F-836B-4158-AC2F-B93476BAAAE9}" destId="{1708C8D6-1BC0-4399-9C92-D1107D72E577}" srcOrd="0" destOrd="0" presId="urn:microsoft.com/office/officeart/2009/layout/CircleArrowProcess"/>
    <dgm:cxn modelId="{F4D374A6-65DC-4D62-9C29-EDA5AD447E53}" type="presParOf" srcId="{D0D83D06-781B-487C-9BBE-F069F7C319CF}" destId="{20A42224-1897-40FA-964A-9696B22C55C4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6B2208-FE70-49FA-B38B-0F0B575BAE7C}" type="doc">
      <dgm:prSet loTypeId="urn:microsoft.com/office/officeart/2011/layout/Circle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A961287-6C11-44E4-8E47-D17DC7D79453}">
      <dgm:prSet phldrT="[Text]" custT="1"/>
      <dgm:spPr/>
      <dgm:t>
        <a:bodyPr/>
        <a:lstStyle/>
        <a:p>
          <a:r>
            <a:rPr lang="en-US" altLang="en-US" sz="2400" dirty="0"/>
            <a:t>How can you save more than $61,000 in a tax-deferred vehicle?</a:t>
          </a:r>
          <a:endParaRPr lang="en-US" sz="2400" dirty="0"/>
        </a:p>
      </dgm:t>
    </dgm:pt>
    <dgm:pt modelId="{5DA3EE1D-246A-4805-9FCA-DEC8FFF4376E}" type="parTrans" cxnId="{D460987A-B795-4D9B-8FC7-A4024AA52691}">
      <dgm:prSet/>
      <dgm:spPr/>
      <dgm:t>
        <a:bodyPr/>
        <a:lstStyle/>
        <a:p>
          <a:endParaRPr lang="en-US"/>
        </a:p>
      </dgm:t>
    </dgm:pt>
    <dgm:pt modelId="{86C41375-907E-4BC7-BCA4-DA34BA609E92}" type="sibTrans" cxnId="{D460987A-B795-4D9B-8FC7-A4024AA52691}">
      <dgm:prSet/>
      <dgm:spPr/>
      <dgm:t>
        <a:bodyPr/>
        <a:lstStyle/>
        <a:p>
          <a:endParaRPr lang="en-US"/>
        </a:p>
      </dgm:t>
    </dgm:pt>
    <dgm:pt modelId="{ACCF31AD-2C46-4D13-9AE0-91A66B9877BD}">
      <dgm:prSet phldrT="[Text]" custT="1"/>
      <dgm:spPr/>
      <dgm:t>
        <a:bodyPr/>
        <a:lstStyle/>
        <a:p>
          <a:r>
            <a:rPr lang="en-US" sz="2800" dirty="0"/>
            <a:t>It’s Easy</a:t>
          </a:r>
        </a:p>
      </dgm:t>
    </dgm:pt>
    <dgm:pt modelId="{931EF8D4-260E-4CFA-AC97-B109EB18C27B}" type="parTrans" cxnId="{2666766A-F55C-4475-BEC0-29B3BDD2A5BF}">
      <dgm:prSet/>
      <dgm:spPr/>
      <dgm:t>
        <a:bodyPr/>
        <a:lstStyle/>
        <a:p>
          <a:endParaRPr lang="en-US"/>
        </a:p>
      </dgm:t>
    </dgm:pt>
    <dgm:pt modelId="{E4545A95-8A5C-4B26-92E0-36190BE2A035}" type="sibTrans" cxnId="{2666766A-F55C-4475-BEC0-29B3BDD2A5BF}">
      <dgm:prSet/>
      <dgm:spPr/>
      <dgm:t>
        <a:bodyPr/>
        <a:lstStyle/>
        <a:p>
          <a:endParaRPr lang="en-US"/>
        </a:p>
      </dgm:t>
    </dgm:pt>
    <dgm:pt modelId="{E12662E6-58A5-4952-A0C9-8D0C5733A0B7}">
      <dgm:prSet phldrT="[Text]" custT="1"/>
      <dgm:spPr/>
      <dgm:t>
        <a:bodyPr/>
        <a:lstStyle/>
        <a:p>
          <a:r>
            <a:rPr lang="en-US" altLang="en-US" sz="2800" dirty="0"/>
            <a:t>A Cash Balance Plan</a:t>
          </a:r>
          <a:endParaRPr lang="en-US" sz="2800" dirty="0"/>
        </a:p>
      </dgm:t>
    </dgm:pt>
    <dgm:pt modelId="{84D5A759-70C7-4F54-85CB-E378AA3DE130}" type="parTrans" cxnId="{F8D0A17B-E8FE-40B4-A6C9-D76C5648F2C4}">
      <dgm:prSet/>
      <dgm:spPr/>
      <dgm:t>
        <a:bodyPr/>
        <a:lstStyle/>
        <a:p>
          <a:endParaRPr lang="en-US"/>
        </a:p>
      </dgm:t>
    </dgm:pt>
    <dgm:pt modelId="{BDF5E906-5BF7-4F36-9E79-16EBFE580621}" type="sibTrans" cxnId="{F8D0A17B-E8FE-40B4-A6C9-D76C5648F2C4}">
      <dgm:prSet/>
      <dgm:spPr/>
      <dgm:t>
        <a:bodyPr/>
        <a:lstStyle/>
        <a:p>
          <a:endParaRPr lang="en-US"/>
        </a:p>
      </dgm:t>
    </dgm:pt>
    <dgm:pt modelId="{480E4A10-DEB4-4A53-894B-CC0CB117E1FE}" type="pres">
      <dgm:prSet presAssocID="{E96B2208-FE70-49FA-B38B-0F0B575BAE7C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0C6DC29C-3C36-4B89-B515-AC2D62539D1B}" type="pres">
      <dgm:prSet presAssocID="{E12662E6-58A5-4952-A0C9-8D0C5733A0B7}" presName="Accent3" presStyleCnt="0"/>
      <dgm:spPr/>
    </dgm:pt>
    <dgm:pt modelId="{14024A38-EFDF-4951-ACD3-D6A0BDE9E561}" type="pres">
      <dgm:prSet presAssocID="{E12662E6-58A5-4952-A0C9-8D0C5733A0B7}" presName="Accent" presStyleLbl="node1" presStyleIdx="0" presStyleCnt="3"/>
      <dgm:spPr/>
    </dgm:pt>
    <dgm:pt modelId="{49566F37-3010-41FF-B665-795E2FE4CE19}" type="pres">
      <dgm:prSet presAssocID="{E12662E6-58A5-4952-A0C9-8D0C5733A0B7}" presName="ParentBackground3" presStyleCnt="0"/>
      <dgm:spPr/>
    </dgm:pt>
    <dgm:pt modelId="{0B9E8996-7B4F-46C5-8CED-2B58C5526856}" type="pres">
      <dgm:prSet presAssocID="{E12662E6-58A5-4952-A0C9-8D0C5733A0B7}" presName="ParentBackground" presStyleLbl="fgAcc1" presStyleIdx="0" presStyleCnt="3"/>
      <dgm:spPr/>
    </dgm:pt>
    <dgm:pt modelId="{13C42BB0-5959-4E36-9989-9224A86D2332}" type="pres">
      <dgm:prSet presAssocID="{E12662E6-58A5-4952-A0C9-8D0C5733A0B7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F4380F29-E97B-42FA-9412-565FD06FEF32}" type="pres">
      <dgm:prSet presAssocID="{ACCF31AD-2C46-4D13-9AE0-91A66B9877BD}" presName="Accent2" presStyleCnt="0"/>
      <dgm:spPr/>
    </dgm:pt>
    <dgm:pt modelId="{2FF77A98-B800-4898-B46E-8550B2C5C127}" type="pres">
      <dgm:prSet presAssocID="{ACCF31AD-2C46-4D13-9AE0-91A66B9877BD}" presName="Accent" presStyleLbl="node1" presStyleIdx="1" presStyleCnt="3"/>
      <dgm:spPr/>
    </dgm:pt>
    <dgm:pt modelId="{C21781CA-21B3-4B5C-AD1F-B13D7B4C1F7D}" type="pres">
      <dgm:prSet presAssocID="{ACCF31AD-2C46-4D13-9AE0-91A66B9877BD}" presName="ParentBackground2" presStyleCnt="0"/>
      <dgm:spPr/>
    </dgm:pt>
    <dgm:pt modelId="{AF39B472-919B-41CF-9ABB-540E39924EF1}" type="pres">
      <dgm:prSet presAssocID="{ACCF31AD-2C46-4D13-9AE0-91A66B9877BD}" presName="ParentBackground" presStyleLbl="fgAcc1" presStyleIdx="1" presStyleCnt="3"/>
      <dgm:spPr/>
    </dgm:pt>
    <dgm:pt modelId="{602D808D-9082-47E4-A890-853744070BC3}" type="pres">
      <dgm:prSet presAssocID="{ACCF31AD-2C46-4D13-9AE0-91A66B9877BD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B85D34C2-746E-45EC-AAE1-81A0D8AFC2F5}" type="pres">
      <dgm:prSet presAssocID="{3A961287-6C11-44E4-8E47-D17DC7D79453}" presName="Accent1" presStyleCnt="0"/>
      <dgm:spPr/>
    </dgm:pt>
    <dgm:pt modelId="{38520212-FBBA-49E7-AA97-FFFB7E5A2D4D}" type="pres">
      <dgm:prSet presAssocID="{3A961287-6C11-44E4-8E47-D17DC7D79453}" presName="Accent" presStyleLbl="node1" presStyleIdx="2" presStyleCnt="3"/>
      <dgm:spPr/>
    </dgm:pt>
    <dgm:pt modelId="{C742C162-68CD-4AB4-8783-1D97A630FBD8}" type="pres">
      <dgm:prSet presAssocID="{3A961287-6C11-44E4-8E47-D17DC7D79453}" presName="ParentBackground1" presStyleCnt="0"/>
      <dgm:spPr/>
    </dgm:pt>
    <dgm:pt modelId="{CDF5ACCE-137C-4457-85CF-340DDA690542}" type="pres">
      <dgm:prSet presAssocID="{3A961287-6C11-44E4-8E47-D17DC7D79453}" presName="ParentBackground" presStyleLbl="fgAcc1" presStyleIdx="2" presStyleCnt="3"/>
      <dgm:spPr/>
    </dgm:pt>
    <dgm:pt modelId="{E6433581-8105-45A1-B756-11809CDC4021}" type="pres">
      <dgm:prSet presAssocID="{3A961287-6C11-44E4-8E47-D17DC7D79453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8C05D828-97A1-4F77-9779-7F4F11CDF329}" type="presOf" srcId="{ACCF31AD-2C46-4D13-9AE0-91A66B9877BD}" destId="{602D808D-9082-47E4-A890-853744070BC3}" srcOrd="1" destOrd="0" presId="urn:microsoft.com/office/officeart/2011/layout/CircleProcess"/>
    <dgm:cxn modelId="{5E615129-5AB4-4173-9141-6DEDD87277A1}" type="presOf" srcId="{3A961287-6C11-44E4-8E47-D17DC7D79453}" destId="{E6433581-8105-45A1-B756-11809CDC4021}" srcOrd="1" destOrd="0" presId="urn:microsoft.com/office/officeart/2011/layout/CircleProcess"/>
    <dgm:cxn modelId="{3F31F639-59EE-4A79-B7F3-960E8B8CE5B6}" type="presOf" srcId="{ACCF31AD-2C46-4D13-9AE0-91A66B9877BD}" destId="{AF39B472-919B-41CF-9ABB-540E39924EF1}" srcOrd="0" destOrd="0" presId="urn:microsoft.com/office/officeart/2011/layout/CircleProcess"/>
    <dgm:cxn modelId="{5A236D47-5ED6-4C66-948D-CD6A66E09F78}" type="presOf" srcId="{E12662E6-58A5-4952-A0C9-8D0C5733A0B7}" destId="{13C42BB0-5959-4E36-9989-9224A86D2332}" srcOrd="1" destOrd="0" presId="urn:microsoft.com/office/officeart/2011/layout/CircleProcess"/>
    <dgm:cxn modelId="{F8B8C861-CFCE-412E-8103-B6375194E1A6}" type="presOf" srcId="{E96B2208-FE70-49FA-B38B-0F0B575BAE7C}" destId="{480E4A10-DEB4-4A53-894B-CC0CB117E1FE}" srcOrd="0" destOrd="0" presId="urn:microsoft.com/office/officeart/2011/layout/CircleProcess"/>
    <dgm:cxn modelId="{2666766A-F55C-4475-BEC0-29B3BDD2A5BF}" srcId="{E96B2208-FE70-49FA-B38B-0F0B575BAE7C}" destId="{ACCF31AD-2C46-4D13-9AE0-91A66B9877BD}" srcOrd="1" destOrd="0" parTransId="{931EF8D4-260E-4CFA-AC97-B109EB18C27B}" sibTransId="{E4545A95-8A5C-4B26-92E0-36190BE2A035}"/>
    <dgm:cxn modelId="{D460987A-B795-4D9B-8FC7-A4024AA52691}" srcId="{E96B2208-FE70-49FA-B38B-0F0B575BAE7C}" destId="{3A961287-6C11-44E4-8E47-D17DC7D79453}" srcOrd="0" destOrd="0" parTransId="{5DA3EE1D-246A-4805-9FCA-DEC8FFF4376E}" sibTransId="{86C41375-907E-4BC7-BCA4-DA34BA609E92}"/>
    <dgm:cxn modelId="{F8D0A17B-E8FE-40B4-A6C9-D76C5648F2C4}" srcId="{E96B2208-FE70-49FA-B38B-0F0B575BAE7C}" destId="{E12662E6-58A5-4952-A0C9-8D0C5733A0B7}" srcOrd="2" destOrd="0" parTransId="{84D5A759-70C7-4F54-85CB-E378AA3DE130}" sibTransId="{BDF5E906-5BF7-4F36-9E79-16EBFE580621}"/>
    <dgm:cxn modelId="{F204B0D2-73BC-493C-832D-83D65BCDC282}" type="presOf" srcId="{E12662E6-58A5-4952-A0C9-8D0C5733A0B7}" destId="{0B9E8996-7B4F-46C5-8CED-2B58C5526856}" srcOrd="0" destOrd="0" presId="urn:microsoft.com/office/officeart/2011/layout/CircleProcess"/>
    <dgm:cxn modelId="{861B91E1-B41E-4C29-B244-976D74A90716}" type="presOf" srcId="{3A961287-6C11-44E4-8E47-D17DC7D79453}" destId="{CDF5ACCE-137C-4457-85CF-340DDA690542}" srcOrd="0" destOrd="0" presId="urn:microsoft.com/office/officeart/2011/layout/CircleProcess"/>
    <dgm:cxn modelId="{ADC7AA37-4FF5-4ABF-9CAD-58DE09AA05D8}" type="presParOf" srcId="{480E4A10-DEB4-4A53-894B-CC0CB117E1FE}" destId="{0C6DC29C-3C36-4B89-B515-AC2D62539D1B}" srcOrd="0" destOrd="0" presId="urn:microsoft.com/office/officeart/2011/layout/CircleProcess"/>
    <dgm:cxn modelId="{834CF0E0-2AB4-4B8D-B85D-7C51569C5677}" type="presParOf" srcId="{0C6DC29C-3C36-4B89-B515-AC2D62539D1B}" destId="{14024A38-EFDF-4951-ACD3-D6A0BDE9E561}" srcOrd="0" destOrd="0" presId="urn:microsoft.com/office/officeart/2011/layout/CircleProcess"/>
    <dgm:cxn modelId="{D2F12D8A-91B2-49CE-BB96-247C832533B7}" type="presParOf" srcId="{480E4A10-DEB4-4A53-894B-CC0CB117E1FE}" destId="{49566F37-3010-41FF-B665-795E2FE4CE19}" srcOrd="1" destOrd="0" presId="urn:microsoft.com/office/officeart/2011/layout/CircleProcess"/>
    <dgm:cxn modelId="{567F0BE5-3E4C-4209-9BC3-59069769571A}" type="presParOf" srcId="{49566F37-3010-41FF-B665-795E2FE4CE19}" destId="{0B9E8996-7B4F-46C5-8CED-2B58C5526856}" srcOrd="0" destOrd="0" presId="urn:microsoft.com/office/officeart/2011/layout/CircleProcess"/>
    <dgm:cxn modelId="{D0371957-4CAD-47FC-A6BB-EE8C79C1898A}" type="presParOf" srcId="{480E4A10-DEB4-4A53-894B-CC0CB117E1FE}" destId="{13C42BB0-5959-4E36-9989-9224A86D2332}" srcOrd="2" destOrd="0" presId="urn:microsoft.com/office/officeart/2011/layout/CircleProcess"/>
    <dgm:cxn modelId="{5541F785-113D-47C4-A21A-7763368C33C5}" type="presParOf" srcId="{480E4A10-DEB4-4A53-894B-CC0CB117E1FE}" destId="{F4380F29-E97B-42FA-9412-565FD06FEF32}" srcOrd="3" destOrd="0" presId="urn:microsoft.com/office/officeart/2011/layout/CircleProcess"/>
    <dgm:cxn modelId="{979227E5-BAC6-4F98-8736-5C717F0CE4C2}" type="presParOf" srcId="{F4380F29-E97B-42FA-9412-565FD06FEF32}" destId="{2FF77A98-B800-4898-B46E-8550B2C5C127}" srcOrd="0" destOrd="0" presId="urn:microsoft.com/office/officeart/2011/layout/CircleProcess"/>
    <dgm:cxn modelId="{5BAE1C6F-5E34-408F-B11E-EC4E9D3C42FC}" type="presParOf" srcId="{480E4A10-DEB4-4A53-894B-CC0CB117E1FE}" destId="{C21781CA-21B3-4B5C-AD1F-B13D7B4C1F7D}" srcOrd="4" destOrd="0" presId="urn:microsoft.com/office/officeart/2011/layout/CircleProcess"/>
    <dgm:cxn modelId="{2068D026-9F09-41FB-91BF-014BAB9EDFAF}" type="presParOf" srcId="{C21781CA-21B3-4B5C-AD1F-B13D7B4C1F7D}" destId="{AF39B472-919B-41CF-9ABB-540E39924EF1}" srcOrd="0" destOrd="0" presId="urn:microsoft.com/office/officeart/2011/layout/CircleProcess"/>
    <dgm:cxn modelId="{C960986E-ACD3-4B42-B9A7-5F767052E710}" type="presParOf" srcId="{480E4A10-DEB4-4A53-894B-CC0CB117E1FE}" destId="{602D808D-9082-47E4-A890-853744070BC3}" srcOrd="5" destOrd="0" presId="urn:microsoft.com/office/officeart/2011/layout/CircleProcess"/>
    <dgm:cxn modelId="{5F80A7F8-0026-4027-AF4B-C59E405534C3}" type="presParOf" srcId="{480E4A10-DEB4-4A53-894B-CC0CB117E1FE}" destId="{B85D34C2-746E-45EC-AAE1-81A0D8AFC2F5}" srcOrd="6" destOrd="0" presId="urn:microsoft.com/office/officeart/2011/layout/CircleProcess"/>
    <dgm:cxn modelId="{8EABFF4A-CE6A-4FCD-968D-3407C6D63E07}" type="presParOf" srcId="{B85D34C2-746E-45EC-AAE1-81A0D8AFC2F5}" destId="{38520212-FBBA-49E7-AA97-FFFB7E5A2D4D}" srcOrd="0" destOrd="0" presId="urn:microsoft.com/office/officeart/2011/layout/CircleProcess"/>
    <dgm:cxn modelId="{DB486009-6C54-463D-8084-F8E4E9C38DF4}" type="presParOf" srcId="{480E4A10-DEB4-4A53-894B-CC0CB117E1FE}" destId="{C742C162-68CD-4AB4-8783-1D97A630FBD8}" srcOrd="7" destOrd="0" presId="urn:microsoft.com/office/officeart/2011/layout/CircleProcess"/>
    <dgm:cxn modelId="{055A3419-04D0-4919-A9A5-FAB294547834}" type="presParOf" srcId="{C742C162-68CD-4AB4-8783-1D97A630FBD8}" destId="{CDF5ACCE-137C-4457-85CF-340DDA690542}" srcOrd="0" destOrd="0" presId="urn:microsoft.com/office/officeart/2011/layout/CircleProcess"/>
    <dgm:cxn modelId="{F618EF14-EE56-40D8-A149-88DB2181A1EF}" type="presParOf" srcId="{480E4A10-DEB4-4A53-894B-CC0CB117E1FE}" destId="{E6433581-8105-45A1-B756-11809CDC4021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3BFACF-7E9E-4F26-81D4-83B0F8815024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</dgm:pt>
    <dgm:pt modelId="{65731F2D-7B26-4D75-BD8E-8655E351D951}">
      <dgm:prSet phldrT="[Text]"/>
      <dgm:spPr>
        <a:solidFill>
          <a:schemeClr val="accent1"/>
        </a:solidFill>
      </dgm:spPr>
      <dgm:t>
        <a:bodyPr/>
        <a:lstStyle/>
        <a:p>
          <a:r>
            <a:rPr lang="en-US" b="0" dirty="0"/>
            <a:t>$74,000 in Federal taxes deferred (top rate of 37%)</a:t>
          </a:r>
          <a:endParaRPr lang="en-US" dirty="0"/>
        </a:p>
      </dgm:t>
    </dgm:pt>
    <dgm:pt modelId="{4ACBA34E-3BF8-4EF1-8CCD-0D0F4BBB5B71}" type="parTrans" cxnId="{71992031-6B02-467B-B620-02B02C8ABFBF}">
      <dgm:prSet/>
      <dgm:spPr/>
      <dgm:t>
        <a:bodyPr/>
        <a:lstStyle/>
        <a:p>
          <a:endParaRPr lang="en-US"/>
        </a:p>
      </dgm:t>
    </dgm:pt>
    <dgm:pt modelId="{C5A80640-BF0F-4F20-898C-A0608299EA48}" type="sibTrans" cxnId="{71992031-6B02-467B-B620-02B02C8ABFBF}">
      <dgm:prSet/>
      <dgm:spPr/>
      <dgm:t>
        <a:bodyPr/>
        <a:lstStyle/>
        <a:p>
          <a:endParaRPr lang="en-US"/>
        </a:p>
      </dgm:t>
    </dgm:pt>
    <dgm:pt modelId="{64F416D9-B3F2-46B8-A9CF-919C8DDA946F}">
      <dgm:prSet phldrT="[Text]"/>
      <dgm:spPr>
        <a:solidFill>
          <a:srgbClr val="6DA141"/>
        </a:solidFill>
      </dgm:spPr>
      <dgm:t>
        <a:bodyPr/>
        <a:lstStyle/>
        <a:p>
          <a:r>
            <a:rPr lang="en-US" b="0" dirty="0"/>
            <a:t>$13,700 in NYS taxes deferred (top rate of 6.85% - excludes “millionaire” tax)</a:t>
          </a:r>
          <a:endParaRPr lang="en-US" dirty="0"/>
        </a:p>
      </dgm:t>
    </dgm:pt>
    <dgm:pt modelId="{F9D05603-577C-4D18-868E-AC94B7B5F1CC}" type="parTrans" cxnId="{11533B4D-DDF6-4F15-BEAD-71902FB07AA2}">
      <dgm:prSet/>
      <dgm:spPr/>
      <dgm:t>
        <a:bodyPr/>
        <a:lstStyle/>
        <a:p>
          <a:endParaRPr lang="en-US"/>
        </a:p>
      </dgm:t>
    </dgm:pt>
    <dgm:pt modelId="{88C82E5E-E713-4663-8CB8-29F34C0D7E74}" type="sibTrans" cxnId="{11533B4D-DDF6-4F15-BEAD-71902FB07AA2}">
      <dgm:prSet/>
      <dgm:spPr/>
      <dgm:t>
        <a:bodyPr/>
        <a:lstStyle/>
        <a:p>
          <a:endParaRPr lang="en-US"/>
        </a:p>
      </dgm:t>
    </dgm:pt>
    <dgm:pt modelId="{FCCE3A73-02FC-452A-8080-EC234715C4F0}">
      <dgm:prSet phldrT="[Text]"/>
      <dgm:spPr>
        <a:solidFill>
          <a:schemeClr val="accent5"/>
        </a:solidFill>
      </dgm:spPr>
      <dgm:t>
        <a:bodyPr/>
        <a:lstStyle/>
        <a:p>
          <a:r>
            <a:rPr lang="en-US" b="0" dirty="0"/>
            <a:t>$1,800 in Obamacare Medicare taxes saved (0.9%) </a:t>
          </a:r>
          <a:endParaRPr lang="en-US" dirty="0"/>
        </a:p>
      </dgm:t>
    </dgm:pt>
    <dgm:pt modelId="{5CC19DE1-21C6-499F-BD8A-43CD069CAE5A}" type="parTrans" cxnId="{B1F96842-A1D1-41D4-B07F-8D44C08EFEEA}">
      <dgm:prSet/>
      <dgm:spPr/>
      <dgm:t>
        <a:bodyPr/>
        <a:lstStyle/>
        <a:p>
          <a:endParaRPr lang="en-US"/>
        </a:p>
      </dgm:t>
    </dgm:pt>
    <dgm:pt modelId="{680A2B6E-6F70-4814-B8AA-BB0796CAC482}" type="sibTrans" cxnId="{B1F96842-A1D1-41D4-B07F-8D44C08EFEEA}">
      <dgm:prSet/>
      <dgm:spPr/>
      <dgm:t>
        <a:bodyPr/>
        <a:lstStyle/>
        <a:p>
          <a:endParaRPr lang="en-US"/>
        </a:p>
      </dgm:t>
    </dgm:pt>
    <dgm:pt modelId="{CC5A8E8E-8CD7-433A-B9E9-B16E54D8B2E1}" type="pres">
      <dgm:prSet presAssocID="{5D3BFACF-7E9E-4F26-81D4-83B0F8815024}" presName="Name0" presStyleCnt="0">
        <dgm:presLayoutVars>
          <dgm:dir/>
          <dgm:animLvl val="lvl"/>
          <dgm:resizeHandles val="exact"/>
        </dgm:presLayoutVars>
      </dgm:prSet>
      <dgm:spPr/>
    </dgm:pt>
    <dgm:pt modelId="{FF453A92-6DFF-446F-9C8F-608EDDA0A8AE}" type="pres">
      <dgm:prSet presAssocID="{65731F2D-7B26-4D75-BD8E-8655E351D951}" presName="parTxOnly" presStyleLbl="node1" presStyleIdx="0" presStyleCnt="3" custScaleY="109666">
        <dgm:presLayoutVars>
          <dgm:chMax val="0"/>
          <dgm:chPref val="0"/>
          <dgm:bulletEnabled val="1"/>
        </dgm:presLayoutVars>
      </dgm:prSet>
      <dgm:spPr/>
    </dgm:pt>
    <dgm:pt modelId="{D063FE79-08A0-408E-8582-808070C6C394}" type="pres">
      <dgm:prSet presAssocID="{C5A80640-BF0F-4F20-898C-A0608299EA48}" presName="parTxOnlySpace" presStyleCnt="0"/>
      <dgm:spPr/>
    </dgm:pt>
    <dgm:pt modelId="{423CE372-5527-4049-81F2-0C206C24E551}" type="pres">
      <dgm:prSet presAssocID="{64F416D9-B3F2-46B8-A9CF-919C8DDA946F}" presName="parTxOnly" presStyleLbl="node1" presStyleIdx="1" presStyleCnt="3" custScaleY="109666">
        <dgm:presLayoutVars>
          <dgm:chMax val="0"/>
          <dgm:chPref val="0"/>
          <dgm:bulletEnabled val="1"/>
        </dgm:presLayoutVars>
      </dgm:prSet>
      <dgm:spPr/>
    </dgm:pt>
    <dgm:pt modelId="{B1F96C66-0427-4738-844D-2E4B22440CE9}" type="pres">
      <dgm:prSet presAssocID="{88C82E5E-E713-4663-8CB8-29F34C0D7E74}" presName="parTxOnlySpace" presStyleCnt="0"/>
      <dgm:spPr/>
    </dgm:pt>
    <dgm:pt modelId="{676346FE-1A7A-4BDF-ABB0-9A5267C65179}" type="pres">
      <dgm:prSet presAssocID="{FCCE3A73-02FC-452A-8080-EC234715C4F0}" presName="parTxOnly" presStyleLbl="node1" presStyleIdx="2" presStyleCnt="3" custScaleY="109666">
        <dgm:presLayoutVars>
          <dgm:chMax val="0"/>
          <dgm:chPref val="0"/>
          <dgm:bulletEnabled val="1"/>
        </dgm:presLayoutVars>
      </dgm:prSet>
      <dgm:spPr/>
    </dgm:pt>
  </dgm:ptLst>
  <dgm:cxnLst>
    <dgm:cxn modelId="{BE584F28-9D3C-4F3A-AA6D-5ED2067AF8C0}" type="presOf" srcId="{65731F2D-7B26-4D75-BD8E-8655E351D951}" destId="{FF453A92-6DFF-446F-9C8F-608EDDA0A8AE}" srcOrd="0" destOrd="0" presId="urn:microsoft.com/office/officeart/2005/8/layout/chevron1"/>
    <dgm:cxn modelId="{71992031-6B02-467B-B620-02B02C8ABFBF}" srcId="{5D3BFACF-7E9E-4F26-81D4-83B0F8815024}" destId="{65731F2D-7B26-4D75-BD8E-8655E351D951}" srcOrd="0" destOrd="0" parTransId="{4ACBA34E-3BF8-4EF1-8CCD-0D0F4BBB5B71}" sibTransId="{C5A80640-BF0F-4F20-898C-A0608299EA48}"/>
    <dgm:cxn modelId="{4DBB603F-C5F7-4784-B49E-94398C645FC7}" type="presOf" srcId="{64F416D9-B3F2-46B8-A9CF-919C8DDA946F}" destId="{423CE372-5527-4049-81F2-0C206C24E551}" srcOrd="0" destOrd="0" presId="urn:microsoft.com/office/officeart/2005/8/layout/chevron1"/>
    <dgm:cxn modelId="{B1F96842-A1D1-41D4-B07F-8D44C08EFEEA}" srcId="{5D3BFACF-7E9E-4F26-81D4-83B0F8815024}" destId="{FCCE3A73-02FC-452A-8080-EC234715C4F0}" srcOrd="2" destOrd="0" parTransId="{5CC19DE1-21C6-499F-BD8A-43CD069CAE5A}" sibTransId="{680A2B6E-6F70-4814-B8AA-BB0796CAC482}"/>
    <dgm:cxn modelId="{11533B4D-DDF6-4F15-BEAD-71902FB07AA2}" srcId="{5D3BFACF-7E9E-4F26-81D4-83B0F8815024}" destId="{64F416D9-B3F2-46B8-A9CF-919C8DDA946F}" srcOrd="1" destOrd="0" parTransId="{F9D05603-577C-4D18-868E-AC94B7B5F1CC}" sibTransId="{88C82E5E-E713-4663-8CB8-29F34C0D7E74}"/>
    <dgm:cxn modelId="{276DD868-9A39-4B0D-AEFA-33592D069558}" type="presOf" srcId="{5D3BFACF-7E9E-4F26-81D4-83B0F8815024}" destId="{CC5A8E8E-8CD7-433A-B9E9-B16E54D8B2E1}" srcOrd="0" destOrd="0" presId="urn:microsoft.com/office/officeart/2005/8/layout/chevron1"/>
    <dgm:cxn modelId="{2FD99DD3-17D8-4275-B96C-7F57D582CB55}" type="presOf" srcId="{FCCE3A73-02FC-452A-8080-EC234715C4F0}" destId="{676346FE-1A7A-4BDF-ABB0-9A5267C65179}" srcOrd="0" destOrd="0" presId="urn:microsoft.com/office/officeart/2005/8/layout/chevron1"/>
    <dgm:cxn modelId="{4DF16B4B-C001-4D69-86A8-1A4EF763DC58}" type="presParOf" srcId="{CC5A8E8E-8CD7-433A-B9E9-B16E54D8B2E1}" destId="{FF453A92-6DFF-446F-9C8F-608EDDA0A8AE}" srcOrd="0" destOrd="0" presId="urn:microsoft.com/office/officeart/2005/8/layout/chevron1"/>
    <dgm:cxn modelId="{D611EBBB-5538-4ECA-BC87-CB115DBB89BF}" type="presParOf" srcId="{CC5A8E8E-8CD7-433A-B9E9-B16E54D8B2E1}" destId="{D063FE79-08A0-408E-8582-808070C6C394}" srcOrd="1" destOrd="0" presId="urn:microsoft.com/office/officeart/2005/8/layout/chevron1"/>
    <dgm:cxn modelId="{24D73EAB-D333-468C-B203-94D1B2B855C6}" type="presParOf" srcId="{CC5A8E8E-8CD7-433A-B9E9-B16E54D8B2E1}" destId="{423CE372-5527-4049-81F2-0C206C24E551}" srcOrd="2" destOrd="0" presId="urn:microsoft.com/office/officeart/2005/8/layout/chevron1"/>
    <dgm:cxn modelId="{F4118B30-2A19-46E5-A13A-8FE19FD5E81E}" type="presParOf" srcId="{CC5A8E8E-8CD7-433A-B9E9-B16E54D8B2E1}" destId="{B1F96C66-0427-4738-844D-2E4B22440CE9}" srcOrd="3" destOrd="0" presId="urn:microsoft.com/office/officeart/2005/8/layout/chevron1"/>
    <dgm:cxn modelId="{DF6C5264-E755-424E-BA29-CA75B3C2B1E8}" type="presParOf" srcId="{CC5A8E8E-8CD7-433A-B9E9-B16E54D8B2E1}" destId="{676346FE-1A7A-4BDF-ABB0-9A5267C65179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787AB7E-C19E-412C-91B6-631F0CD15F86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E612E61-25AD-473C-A586-C7FCC1720E0C}">
      <dgm:prSet phldrT="[Text]"/>
      <dgm:spPr/>
      <dgm:t>
        <a:bodyPr/>
        <a:lstStyle/>
        <a:p>
          <a:r>
            <a:rPr lang="en-US" altLang="en-US" b="0" dirty="0"/>
            <a:t>Cash Balance contributions are often </a:t>
          </a:r>
          <a:r>
            <a:rPr lang="en-US" altLang="en-US" b="0" i="1" dirty="0"/>
            <a:t>in addition to</a:t>
          </a:r>
          <a:r>
            <a:rPr lang="en-US" altLang="en-US" b="0" dirty="0"/>
            <a:t>  maximum DC plan contributions </a:t>
          </a:r>
          <a:endParaRPr lang="en-US" dirty="0"/>
        </a:p>
      </dgm:t>
    </dgm:pt>
    <dgm:pt modelId="{3DFF3113-D8C0-4EF9-86A2-D9928FF68D07}" type="parTrans" cxnId="{2CAA7A9B-C85E-4976-82AD-E2EF7B7EE8B3}">
      <dgm:prSet/>
      <dgm:spPr/>
      <dgm:t>
        <a:bodyPr/>
        <a:lstStyle/>
        <a:p>
          <a:endParaRPr lang="en-US"/>
        </a:p>
      </dgm:t>
    </dgm:pt>
    <dgm:pt modelId="{DD07AD6B-7A6E-4773-A695-D82733CF7BE9}" type="sibTrans" cxnId="{2CAA7A9B-C85E-4976-82AD-E2EF7B7EE8B3}">
      <dgm:prSet/>
      <dgm:spPr/>
      <dgm:t>
        <a:bodyPr/>
        <a:lstStyle/>
        <a:p>
          <a:endParaRPr lang="en-US"/>
        </a:p>
      </dgm:t>
    </dgm:pt>
    <dgm:pt modelId="{F6312D65-F1D7-4AF1-843A-50208E1748F9}">
      <dgm:prSet phldrT="[Text]"/>
      <dgm:spPr/>
      <dgm:t>
        <a:bodyPr/>
        <a:lstStyle/>
        <a:p>
          <a:r>
            <a:rPr lang="en-US" altLang="en-US" b="0" dirty="0"/>
            <a:t>Complicated tax deduction rules apply to small professional service employers (&lt;25) and Owner-Only plans</a:t>
          </a:r>
          <a:endParaRPr lang="en-US" dirty="0"/>
        </a:p>
      </dgm:t>
    </dgm:pt>
    <dgm:pt modelId="{72DAEF29-2242-4A1D-BE03-1C6A053D74E7}" type="parTrans" cxnId="{821A0C6B-CC97-4C29-9B31-862F0283E7DE}">
      <dgm:prSet/>
      <dgm:spPr/>
      <dgm:t>
        <a:bodyPr/>
        <a:lstStyle/>
        <a:p>
          <a:endParaRPr lang="en-US"/>
        </a:p>
      </dgm:t>
    </dgm:pt>
    <dgm:pt modelId="{8E201007-589B-4256-B182-B9E7ACE938B1}" type="sibTrans" cxnId="{821A0C6B-CC97-4C29-9B31-862F0283E7DE}">
      <dgm:prSet/>
      <dgm:spPr/>
      <dgm:t>
        <a:bodyPr/>
        <a:lstStyle/>
        <a:p>
          <a:endParaRPr lang="en-US"/>
        </a:p>
      </dgm:t>
    </dgm:pt>
    <dgm:pt modelId="{A1F0F445-1658-43A4-B3DC-856CDEDF781A}">
      <dgm:prSet phldrT="[Text]"/>
      <dgm:spPr/>
      <dgm:t>
        <a:bodyPr/>
        <a:lstStyle/>
        <a:p>
          <a:r>
            <a:rPr lang="en-US" altLang="en-US" b="0" dirty="0"/>
            <a:t>A 55-year-old could potentially get:</a:t>
          </a:r>
          <a:endParaRPr lang="en-US" dirty="0"/>
        </a:p>
      </dgm:t>
    </dgm:pt>
    <dgm:pt modelId="{3E77FFC1-5ABC-4D28-A89F-1C1108B4D0CE}" type="parTrans" cxnId="{4A59013B-34FA-43D5-9D68-CC46EA1D919F}">
      <dgm:prSet/>
      <dgm:spPr/>
      <dgm:t>
        <a:bodyPr/>
        <a:lstStyle/>
        <a:p>
          <a:endParaRPr lang="en-US"/>
        </a:p>
      </dgm:t>
    </dgm:pt>
    <dgm:pt modelId="{D6C68AE7-2AE8-46E8-81F8-CFB060FAEB7C}" type="sibTrans" cxnId="{4A59013B-34FA-43D5-9D68-CC46EA1D919F}">
      <dgm:prSet/>
      <dgm:spPr/>
      <dgm:t>
        <a:bodyPr/>
        <a:lstStyle/>
        <a:p>
          <a:endParaRPr lang="en-US"/>
        </a:p>
      </dgm:t>
    </dgm:pt>
    <dgm:pt modelId="{5A98BF51-85AF-4DA5-8688-10D007D131CD}">
      <dgm:prSet phldrT="[Text]"/>
      <dgm:spPr/>
      <dgm:t>
        <a:bodyPr/>
        <a:lstStyle/>
        <a:p>
          <a:r>
            <a:rPr lang="en-US" altLang="en-US" b="0" dirty="0"/>
            <a:t>CB contribution of $208,000 </a:t>
          </a:r>
          <a:endParaRPr lang="en-US" dirty="0"/>
        </a:p>
      </dgm:t>
    </dgm:pt>
    <dgm:pt modelId="{4317149C-6EB3-4325-B351-CE29B1CF426F}" type="parTrans" cxnId="{5C06B1D3-FA12-42A0-9BB5-A6D99FADF531}">
      <dgm:prSet/>
      <dgm:spPr/>
      <dgm:t>
        <a:bodyPr/>
        <a:lstStyle/>
        <a:p>
          <a:endParaRPr lang="en-US"/>
        </a:p>
      </dgm:t>
    </dgm:pt>
    <dgm:pt modelId="{12055072-7EF0-49B6-BC5F-E0CE251CA007}" type="sibTrans" cxnId="{5C06B1D3-FA12-42A0-9BB5-A6D99FADF531}">
      <dgm:prSet/>
      <dgm:spPr/>
      <dgm:t>
        <a:bodyPr/>
        <a:lstStyle/>
        <a:p>
          <a:endParaRPr lang="en-US"/>
        </a:p>
      </dgm:t>
    </dgm:pt>
    <dgm:pt modelId="{176BDCA4-0BF8-466C-8E9D-523633FD4408}">
      <dgm:prSet/>
      <dgm:spPr/>
      <dgm:t>
        <a:bodyPr/>
        <a:lstStyle/>
        <a:p>
          <a:r>
            <a:rPr lang="en-US" altLang="en-US" b="0" i="1" dirty="0"/>
            <a:t>plus</a:t>
          </a:r>
          <a:r>
            <a:rPr lang="en-US" altLang="en-US" b="0" dirty="0"/>
            <a:t> the $61,000 DC maximum </a:t>
          </a:r>
        </a:p>
      </dgm:t>
    </dgm:pt>
    <dgm:pt modelId="{E34104F7-B38D-4ED3-A92C-A20647E94261}" type="parTrans" cxnId="{3CF63B5D-0C99-4CDD-B23B-B0F5ECD4737B}">
      <dgm:prSet/>
      <dgm:spPr/>
      <dgm:t>
        <a:bodyPr/>
        <a:lstStyle/>
        <a:p>
          <a:endParaRPr lang="en-US"/>
        </a:p>
      </dgm:t>
    </dgm:pt>
    <dgm:pt modelId="{ABCA50BE-F245-405B-AB79-329A3B7C04D0}" type="sibTrans" cxnId="{3CF63B5D-0C99-4CDD-B23B-B0F5ECD4737B}">
      <dgm:prSet/>
      <dgm:spPr/>
      <dgm:t>
        <a:bodyPr/>
        <a:lstStyle/>
        <a:p>
          <a:endParaRPr lang="en-US"/>
        </a:p>
      </dgm:t>
    </dgm:pt>
    <dgm:pt modelId="{179D47A4-3DF7-4154-932F-FC3F5D31C517}">
      <dgm:prSet/>
      <dgm:spPr/>
      <dgm:t>
        <a:bodyPr/>
        <a:lstStyle/>
        <a:p>
          <a:r>
            <a:rPr lang="en-US" altLang="en-US" b="0" i="1" dirty="0"/>
            <a:t>plus</a:t>
          </a:r>
          <a:r>
            <a:rPr lang="en-US" altLang="en-US" b="0" dirty="0"/>
            <a:t> $6,500 in 401(k) catch-up contribution </a:t>
          </a:r>
        </a:p>
      </dgm:t>
    </dgm:pt>
    <dgm:pt modelId="{5EC5BE90-E75D-40FA-947C-E928449D24F0}" type="parTrans" cxnId="{4FFC4F38-15FC-4C82-A46C-AA87E8E8E9B7}">
      <dgm:prSet/>
      <dgm:spPr/>
      <dgm:t>
        <a:bodyPr/>
        <a:lstStyle/>
        <a:p>
          <a:endParaRPr lang="en-US"/>
        </a:p>
      </dgm:t>
    </dgm:pt>
    <dgm:pt modelId="{C4131744-C985-4C4B-A314-20A9D6B42BEA}" type="sibTrans" cxnId="{4FFC4F38-15FC-4C82-A46C-AA87E8E8E9B7}">
      <dgm:prSet/>
      <dgm:spPr/>
      <dgm:t>
        <a:bodyPr/>
        <a:lstStyle/>
        <a:p>
          <a:endParaRPr lang="en-US"/>
        </a:p>
      </dgm:t>
    </dgm:pt>
    <dgm:pt modelId="{27361257-C7AA-48D4-BE6F-B3CBEC36F2BF}">
      <dgm:prSet/>
      <dgm:spPr/>
      <dgm:t>
        <a:bodyPr/>
        <a:lstStyle/>
        <a:p>
          <a:r>
            <a:rPr lang="en-US" altLang="en-US" b="0" dirty="0"/>
            <a:t>Total = $275,500 </a:t>
          </a:r>
          <a:r>
            <a:rPr lang="en-US" altLang="en-US" b="0" i="1" dirty="0"/>
            <a:t>annually</a:t>
          </a:r>
        </a:p>
      </dgm:t>
    </dgm:pt>
    <dgm:pt modelId="{6B04A25A-ED58-48D1-AD87-030A18FAF422}" type="parTrans" cxnId="{768E1A58-9FB1-4EBF-9D15-78BFE655A03B}">
      <dgm:prSet/>
      <dgm:spPr/>
      <dgm:t>
        <a:bodyPr/>
        <a:lstStyle/>
        <a:p>
          <a:endParaRPr lang="en-US"/>
        </a:p>
      </dgm:t>
    </dgm:pt>
    <dgm:pt modelId="{044F2D87-2EF9-4B77-AB92-187BEAF83D57}" type="sibTrans" cxnId="{768E1A58-9FB1-4EBF-9D15-78BFE655A03B}">
      <dgm:prSet/>
      <dgm:spPr/>
      <dgm:t>
        <a:bodyPr/>
        <a:lstStyle/>
        <a:p>
          <a:endParaRPr lang="en-US"/>
        </a:p>
      </dgm:t>
    </dgm:pt>
    <dgm:pt modelId="{4D4D9915-2B3B-4853-8B6A-DC94905D5C35}" type="pres">
      <dgm:prSet presAssocID="{A787AB7E-C19E-412C-91B6-631F0CD15F86}" presName="Name0" presStyleCnt="0">
        <dgm:presLayoutVars>
          <dgm:dir/>
          <dgm:animLvl val="lvl"/>
          <dgm:resizeHandles val="exact"/>
        </dgm:presLayoutVars>
      </dgm:prSet>
      <dgm:spPr/>
    </dgm:pt>
    <dgm:pt modelId="{F6A11825-3DF1-4085-88F0-A8066CCD1093}" type="pres">
      <dgm:prSet presAssocID="{FE612E61-25AD-473C-A586-C7FCC1720E0C}" presName="linNode" presStyleCnt="0"/>
      <dgm:spPr/>
    </dgm:pt>
    <dgm:pt modelId="{17F50921-631D-452A-B1A5-583067EE0E9A}" type="pres">
      <dgm:prSet presAssocID="{FE612E61-25AD-473C-A586-C7FCC1720E0C}" presName="parTx" presStyleLbl="revTx" presStyleIdx="0" presStyleCnt="2" custScaleX="164060">
        <dgm:presLayoutVars>
          <dgm:chMax val="1"/>
          <dgm:bulletEnabled val="1"/>
        </dgm:presLayoutVars>
      </dgm:prSet>
      <dgm:spPr/>
    </dgm:pt>
    <dgm:pt modelId="{FF9C9A47-8771-45AD-A8FD-704D7F2CB9A5}" type="pres">
      <dgm:prSet presAssocID="{FE612E61-25AD-473C-A586-C7FCC1720E0C}" presName="bracket" presStyleLbl="parChTrans1D1" presStyleIdx="0" presStyleCnt="2"/>
      <dgm:spPr/>
    </dgm:pt>
    <dgm:pt modelId="{99BF235A-3CA3-4533-8472-B6B8F650F57D}" type="pres">
      <dgm:prSet presAssocID="{FE612E61-25AD-473C-A586-C7FCC1720E0C}" presName="spH" presStyleCnt="0"/>
      <dgm:spPr/>
    </dgm:pt>
    <dgm:pt modelId="{3D6E13B0-1182-4AB3-9931-488489CA659E}" type="pres">
      <dgm:prSet presAssocID="{FE612E61-25AD-473C-A586-C7FCC1720E0C}" presName="desTx" presStyleLbl="node1" presStyleIdx="0" presStyleCnt="2">
        <dgm:presLayoutVars>
          <dgm:bulletEnabled val="1"/>
        </dgm:presLayoutVars>
      </dgm:prSet>
      <dgm:spPr/>
    </dgm:pt>
    <dgm:pt modelId="{6EA2BE8B-8B61-45EC-8C03-0584F6481455}" type="pres">
      <dgm:prSet presAssocID="{DD07AD6B-7A6E-4773-A695-D82733CF7BE9}" presName="spV" presStyleCnt="0"/>
      <dgm:spPr/>
    </dgm:pt>
    <dgm:pt modelId="{619F420E-67DD-4D73-9F37-78AA319EC3D6}" type="pres">
      <dgm:prSet presAssocID="{A1F0F445-1658-43A4-B3DC-856CDEDF781A}" presName="linNode" presStyleCnt="0"/>
      <dgm:spPr/>
    </dgm:pt>
    <dgm:pt modelId="{CEE8150F-2B77-4094-8758-4CA1BAD327CA}" type="pres">
      <dgm:prSet presAssocID="{A1F0F445-1658-43A4-B3DC-856CDEDF781A}" presName="parTx" presStyleLbl="revTx" presStyleIdx="1" presStyleCnt="2" custScaleX="163568">
        <dgm:presLayoutVars>
          <dgm:chMax val="1"/>
          <dgm:bulletEnabled val="1"/>
        </dgm:presLayoutVars>
      </dgm:prSet>
      <dgm:spPr/>
    </dgm:pt>
    <dgm:pt modelId="{EFDFA195-AE8C-4DE1-96AF-63903652FA28}" type="pres">
      <dgm:prSet presAssocID="{A1F0F445-1658-43A4-B3DC-856CDEDF781A}" presName="bracket" presStyleLbl="parChTrans1D1" presStyleIdx="1" presStyleCnt="2"/>
      <dgm:spPr/>
    </dgm:pt>
    <dgm:pt modelId="{982CB137-404B-43B5-9A72-BB43BA5ADF14}" type="pres">
      <dgm:prSet presAssocID="{A1F0F445-1658-43A4-B3DC-856CDEDF781A}" presName="spH" presStyleCnt="0"/>
      <dgm:spPr/>
    </dgm:pt>
    <dgm:pt modelId="{B4E7A169-0532-4ED3-AACE-849EF74B65D2}" type="pres">
      <dgm:prSet presAssocID="{A1F0F445-1658-43A4-B3DC-856CDEDF781A}" presName="desTx" presStyleLbl="node1" presStyleIdx="1" presStyleCnt="2">
        <dgm:presLayoutVars>
          <dgm:bulletEnabled val="1"/>
        </dgm:presLayoutVars>
      </dgm:prSet>
      <dgm:spPr/>
    </dgm:pt>
  </dgm:ptLst>
  <dgm:cxnLst>
    <dgm:cxn modelId="{4FFC4F38-15FC-4C82-A46C-AA87E8E8E9B7}" srcId="{A1F0F445-1658-43A4-B3DC-856CDEDF781A}" destId="{179D47A4-3DF7-4154-932F-FC3F5D31C517}" srcOrd="2" destOrd="0" parTransId="{5EC5BE90-E75D-40FA-947C-E928449D24F0}" sibTransId="{C4131744-C985-4C4B-A314-20A9D6B42BEA}"/>
    <dgm:cxn modelId="{4A59013B-34FA-43D5-9D68-CC46EA1D919F}" srcId="{A787AB7E-C19E-412C-91B6-631F0CD15F86}" destId="{A1F0F445-1658-43A4-B3DC-856CDEDF781A}" srcOrd="1" destOrd="0" parTransId="{3E77FFC1-5ABC-4D28-A89F-1C1108B4D0CE}" sibTransId="{D6C68AE7-2AE8-46E8-81F8-CFB060FAEB7C}"/>
    <dgm:cxn modelId="{46580E45-07D1-4277-B64D-783959BEF6D7}" type="presOf" srcId="{A1F0F445-1658-43A4-B3DC-856CDEDF781A}" destId="{CEE8150F-2B77-4094-8758-4CA1BAD327CA}" srcOrd="0" destOrd="0" presId="urn:diagrams.loki3.com/BracketList"/>
    <dgm:cxn modelId="{4FF3B64A-69D8-4CB9-97E2-1DD8DC8E3C12}" type="presOf" srcId="{F6312D65-F1D7-4AF1-843A-50208E1748F9}" destId="{3D6E13B0-1182-4AB3-9931-488489CA659E}" srcOrd="0" destOrd="0" presId="urn:diagrams.loki3.com/BracketList"/>
    <dgm:cxn modelId="{748FBD56-2C25-4A30-B753-B5015A02C8D6}" type="presOf" srcId="{179D47A4-3DF7-4154-932F-FC3F5D31C517}" destId="{B4E7A169-0532-4ED3-AACE-849EF74B65D2}" srcOrd="0" destOrd="2" presId="urn:diagrams.loki3.com/BracketList"/>
    <dgm:cxn modelId="{768E1A58-9FB1-4EBF-9D15-78BFE655A03B}" srcId="{A1F0F445-1658-43A4-B3DC-856CDEDF781A}" destId="{27361257-C7AA-48D4-BE6F-B3CBEC36F2BF}" srcOrd="3" destOrd="0" parTransId="{6B04A25A-ED58-48D1-AD87-030A18FAF422}" sibTransId="{044F2D87-2EF9-4B77-AB92-187BEAF83D57}"/>
    <dgm:cxn modelId="{3CF63B5D-0C99-4CDD-B23B-B0F5ECD4737B}" srcId="{A1F0F445-1658-43A4-B3DC-856CDEDF781A}" destId="{176BDCA4-0BF8-466C-8E9D-523633FD4408}" srcOrd="1" destOrd="0" parTransId="{E34104F7-B38D-4ED3-A92C-A20647E94261}" sibTransId="{ABCA50BE-F245-405B-AB79-329A3B7C04D0}"/>
    <dgm:cxn modelId="{821A0C6B-CC97-4C29-9B31-862F0283E7DE}" srcId="{FE612E61-25AD-473C-A586-C7FCC1720E0C}" destId="{F6312D65-F1D7-4AF1-843A-50208E1748F9}" srcOrd="0" destOrd="0" parTransId="{72DAEF29-2242-4A1D-BE03-1C6A053D74E7}" sibTransId="{8E201007-589B-4256-B182-B9E7ACE938B1}"/>
    <dgm:cxn modelId="{C7E30C98-6C56-4444-B601-212F0803A0DF}" type="presOf" srcId="{A787AB7E-C19E-412C-91B6-631F0CD15F86}" destId="{4D4D9915-2B3B-4853-8B6A-DC94905D5C35}" srcOrd="0" destOrd="0" presId="urn:diagrams.loki3.com/BracketList"/>
    <dgm:cxn modelId="{84882798-6FD1-47F0-9B3D-B405D04CC651}" type="presOf" srcId="{27361257-C7AA-48D4-BE6F-B3CBEC36F2BF}" destId="{B4E7A169-0532-4ED3-AACE-849EF74B65D2}" srcOrd="0" destOrd="3" presId="urn:diagrams.loki3.com/BracketList"/>
    <dgm:cxn modelId="{2CAA7A9B-C85E-4976-82AD-E2EF7B7EE8B3}" srcId="{A787AB7E-C19E-412C-91B6-631F0CD15F86}" destId="{FE612E61-25AD-473C-A586-C7FCC1720E0C}" srcOrd="0" destOrd="0" parTransId="{3DFF3113-D8C0-4EF9-86A2-D9928FF68D07}" sibTransId="{DD07AD6B-7A6E-4773-A695-D82733CF7BE9}"/>
    <dgm:cxn modelId="{0E3637B4-35B3-4453-9302-70C2CFC86417}" type="presOf" srcId="{5A98BF51-85AF-4DA5-8688-10D007D131CD}" destId="{B4E7A169-0532-4ED3-AACE-849EF74B65D2}" srcOrd="0" destOrd="0" presId="urn:diagrams.loki3.com/BracketList"/>
    <dgm:cxn modelId="{5C06B1D3-FA12-42A0-9BB5-A6D99FADF531}" srcId="{A1F0F445-1658-43A4-B3DC-856CDEDF781A}" destId="{5A98BF51-85AF-4DA5-8688-10D007D131CD}" srcOrd="0" destOrd="0" parTransId="{4317149C-6EB3-4325-B351-CE29B1CF426F}" sibTransId="{12055072-7EF0-49B6-BC5F-E0CE251CA007}"/>
    <dgm:cxn modelId="{9E7965DC-49DB-44CF-9762-E4AF6F458D0B}" type="presOf" srcId="{FE612E61-25AD-473C-A586-C7FCC1720E0C}" destId="{17F50921-631D-452A-B1A5-583067EE0E9A}" srcOrd="0" destOrd="0" presId="urn:diagrams.loki3.com/BracketList"/>
    <dgm:cxn modelId="{DEF5CAE1-106B-422F-9632-187A0BEEFBF1}" type="presOf" srcId="{176BDCA4-0BF8-466C-8E9D-523633FD4408}" destId="{B4E7A169-0532-4ED3-AACE-849EF74B65D2}" srcOrd="0" destOrd="1" presId="urn:diagrams.loki3.com/BracketList"/>
    <dgm:cxn modelId="{9C25D9FF-D132-4AC4-97D3-87271896578C}" type="presParOf" srcId="{4D4D9915-2B3B-4853-8B6A-DC94905D5C35}" destId="{F6A11825-3DF1-4085-88F0-A8066CCD1093}" srcOrd="0" destOrd="0" presId="urn:diagrams.loki3.com/BracketList"/>
    <dgm:cxn modelId="{97255E9C-2C24-4321-9531-A6F0CCD7A7DC}" type="presParOf" srcId="{F6A11825-3DF1-4085-88F0-A8066CCD1093}" destId="{17F50921-631D-452A-B1A5-583067EE0E9A}" srcOrd="0" destOrd="0" presId="urn:diagrams.loki3.com/BracketList"/>
    <dgm:cxn modelId="{89926B39-18D1-4F7B-8BC5-14407B43EB71}" type="presParOf" srcId="{F6A11825-3DF1-4085-88F0-A8066CCD1093}" destId="{FF9C9A47-8771-45AD-A8FD-704D7F2CB9A5}" srcOrd="1" destOrd="0" presId="urn:diagrams.loki3.com/BracketList"/>
    <dgm:cxn modelId="{82B417E5-24AD-4EDC-AD23-C3401DEC0B31}" type="presParOf" srcId="{F6A11825-3DF1-4085-88F0-A8066CCD1093}" destId="{99BF235A-3CA3-4533-8472-B6B8F650F57D}" srcOrd="2" destOrd="0" presId="urn:diagrams.loki3.com/BracketList"/>
    <dgm:cxn modelId="{FD2ECE3E-4B11-4C06-8B1A-3A28252F7FF7}" type="presParOf" srcId="{F6A11825-3DF1-4085-88F0-A8066CCD1093}" destId="{3D6E13B0-1182-4AB3-9931-488489CA659E}" srcOrd="3" destOrd="0" presId="urn:diagrams.loki3.com/BracketList"/>
    <dgm:cxn modelId="{18F7C14D-2A47-42CB-AE34-308E727C8016}" type="presParOf" srcId="{4D4D9915-2B3B-4853-8B6A-DC94905D5C35}" destId="{6EA2BE8B-8B61-45EC-8C03-0584F6481455}" srcOrd="1" destOrd="0" presId="urn:diagrams.loki3.com/BracketList"/>
    <dgm:cxn modelId="{B0D5297D-93C5-4B24-A2F7-C6F7F63A1937}" type="presParOf" srcId="{4D4D9915-2B3B-4853-8B6A-DC94905D5C35}" destId="{619F420E-67DD-4D73-9F37-78AA319EC3D6}" srcOrd="2" destOrd="0" presId="urn:diagrams.loki3.com/BracketList"/>
    <dgm:cxn modelId="{BCC61C84-39B9-43FF-B2CB-2518EF28B756}" type="presParOf" srcId="{619F420E-67DD-4D73-9F37-78AA319EC3D6}" destId="{CEE8150F-2B77-4094-8758-4CA1BAD327CA}" srcOrd="0" destOrd="0" presId="urn:diagrams.loki3.com/BracketList"/>
    <dgm:cxn modelId="{CC3D4293-4D93-483B-88BF-CCD731C2F2AD}" type="presParOf" srcId="{619F420E-67DD-4D73-9F37-78AA319EC3D6}" destId="{EFDFA195-AE8C-4DE1-96AF-63903652FA28}" srcOrd="1" destOrd="0" presId="urn:diagrams.loki3.com/BracketList"/>
    <dgm:cxn modelId="{90B86EBF-1528-48D0-B34C-ABD749C11A62}" type="presParOf" srcId="{619F420E-67DD-4D73-9F37-78AA319EC3D6}" destId="{982CB137-404B-43B5-9A72-BB43BA5ADF14}" srcOrd="2" destOrd="0" presId="urn:diagrams.loki3.com/BracketList"/>
    <dgm:cxn modelId="{05688E1B-2BB6-4814-8DE6-7B7C87CFA391}" type="presParOf" srcId="{619F420E-67DD-4D73-9F37-78AA319EC3D6}" destId="{B4E7A169-0532-4ED3-AACE-849EF74B65D2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F297ED-F136-4FCE-B670-ED09747BC612}">
      <dsp:nvSpPr>
        <dsp:cNvPr id="0" name=""/>
        <dsp:cNvSpPr/>
      </dsp:nvSpPr>
      <dsp:spPr>
        <a:xfrm>
          <a:off x="1850392" y="-22791"/>
          <a:ext cx="1804096" cy="1804280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6DA54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37792B-27CA-42A2-895C-7E40A5EE69DC}">
      <dsp:nvSpPr>
        <dsp:cNvPr id="0" name=""/>
        <dsp:cNvSpPr/>
      </dsp:nvSpPr>
      <dsp:spPr>
        <a:xfrm>
          <a:off x="2154365" y="630309"/>
          <a:ext cx="1195540" cy="5033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8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600" b="1" kern="1200" dirty="0">
              <a:solidFill>
                <a:srgbClr val="6DA141"/>
              </a:solidFill>
            </a:rPr>
            <a:t>4,200</a:t>
          </a:r>
          <a:r>
            <a:rPr lang="en-US" sz="1300" kern="1200" dirty="0">
              <a:solidFill>
                <a:srgbClr val="6DA141"/>
              </a:solidFill>
            </a:rPr>
            <a:t> </a:t>
          </a:r>
          <a:r>
            <a:rPr lang="en-US" sz="1400" kern="1200" dirty="0">
              <a:solidFill>
                <a:srgbClr val="6DA141"/>
              </a:solidFill>
            </a:rPr>
            <a:t>retirement plans</a:t>
          </a:r>
        </a:p>
      </dsp:txBody>
      <dsp:txXfrm>
        <a:off x="2154365" y="630309"/>
        <a:ext cx="1195540" cy="503342"/>
      </dsp:txXfrm>
    </dsp:sp>
    <dsp:sp modelId="{B4862A7B-4CEB-4E98-9524-1497EFBE9CBD}">
      <dsp:nvSpPr>
        <dsp:cNvPr id="0" name=""/>
        <dsp:cNvSpPr/>
      </dsp:nvSpPr>
      <dsp:spPr>
        <a:xfrm>
          <a:off x="1349198" y="1014036"/>
          <a:ext cx="1804096" cy="1804280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FAAD89-25F8-41D6-A889-8BB32DF779A5}">
      <dsp:nvSpPr>
        <dsp:cNvPr id="0" name=""/>
        <dsp:cNvSpPr/>
      </dsp:nvSpPr>
      <dsp:spPr>
        <a:xfrm>
          <a:off x="1718026" y="1684281"/>
          <a:ext cx="1425058" cy="5033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l" defTabSz="1155700">
            <a:lnSpc>
              <a:spcPct val="80000"/>
            </a:lnSpc>
            <a:spcBef>
              <a:spcPct val="0"/>
            </a:spcBef>
            <a:spcAft>
              <a:spcPts val="0"/>
            </a:spcAft>
            <a:buNone/>
            <a:tabLst>
              <a:tab pos="233363" algn="l"/>
            </a:tabLst>
          </a:pPr>
          <a:r>
            <a:rPr lang="en-US" sz="2600" b="1" kern="1200" dirty="0">
              <a:solidFill>
                <a:schemeClr val="accent2"/>
              </a:solidFill>
            </a:rPr>
            <a:t>510,000</a:t>
          </a:r>
          <a:r>
            <a:rPr lang="en-US" sz="1300" kern="1200" dirty="0">
              <a:solidFill>
                <a:schemeClr val="accent2"/>
              </a:solidFill>
            </a:rPr>
            <a:t> 	</a:t>
          </a:r>
          <a:r>
            <a:rPr lang="en-US" sz="1400" kern="1200" dirty="0">
              <a:solidFill>
                <a:schemeClr val="accent2"/>
              </a:solidFill>
            </a:rPr>
            <a:t>participants</a:t>
          </a:r>
        </a:p>
      </dsp:txBody>
      <dsp:txXfrm>
        <a:off x="1718026" y="1684281"/>
        <a:ext cx="1425058" cy="503342"/>
      </dsp:txXfrm>
    </dsp:sp>
    <dsp:sp modelId="{233B3651-8267-4224-8E39-6175509346DA}">
      <dsp:nvSpPr>
        <dsp:cNvPr id="0" name=""/>
        <dsp:cNvSpPr/>
      </dsp:nvSpPr>
      <dsp:spPr>
        <a:xfrm>
          <a:off x="1850392" y="2054691"/>
          <a:ext cx="1804096" cy="1804280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064C4E-6BE6-4653-B365-99843BDCA64E}">
      <dsp:nvSpPr>
        <dsp:cNvPr id="0" name=""/>
        <dsp:cNvSpPr/>
      </dsp:nvSpPr>
      <dsp:spPr>
        <a:xfrm>
          <a:off x="1304127" y="2737836"/>
          <a:ext cx="2232120" cy="5033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8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600" b="1" kern="1200" dirty="0">
              <a:solidFill>
                <a:schemeClr val="accent4"/>
              </a:solidFill>
            </a:rPr>
            <a:t>$110 Billion </a:t>
          </a:r>
        </a:p>
        <a:p>
          <a:pPr marL="0" lvl="0" indent="0" algn="l" defTabSz="1155700">
            <a:lnSpc>
              <a:spcPct val="80000"/>
            </a:lnSpc>
            <a:spcBef>
              <a:spcPct val="0"/>
            </a:spcBef>
            <a:spcAft>
              <a:spcPts val="0"/>
            </a:spcAft>
            <a:buNone/>
            <a:tabLst>
              <a:tab pos="457200" algn="l"/>
            </a:tabLst>
          </a:pPr>
          <a:r>
            <a:rPr lang="en-US" sz="1400" kern="1200" dirty="0">
              <a:solidFill>
                <a:schemeClr val="accent4"/>
              </a:solidFill>
            </a:rPr>
            <a:t>	trust assets</a:t>
          </a:r>
        </a:p>
      </dsp:txBody>
      <dsp:txXfrm>
        <a:off x="1304127" y="2737836"/>
        <a:ext cx="2232120" cy="503342"/>
      </dsp:txXfrm>
    </dsp:sp>
    <dsp:sp modelId="{1708C8D6-1BC0-4399-9C92-D1107D72E577}">
      <dsp:nvSpPr>
        <dsp:cNvPr id="0" name=""/>
        <dsp:cNvSpPr/>
      </dsp:nvSpPr>
      <dsp:spPr>
        <a:xfrm>
          <a:off x="1432430" y="3204783"/>
          <a:ext cx="1641067" cy="1641861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A42224-1897-40FA-964A-9696B22C55C4}">
      <dsp:nvSpPr>
        <dsp:cNvPr id="0" name=""/>
        <dsp:cNvSpPr/>
      </dsp:nvSpPr>
      <dsp:spPr>
        <a:xfrm>
          <a:off x="1335345" y="3752935"/>
          <a:ext cx="2248087" cy="5033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8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600" b="1" kern="1200" spc="-150" baseline="0" dirty="0">
              <a:solidFill>
                <a:schemeClr val="accent5"/>
              </a:solidFill>
            </a:rPr>
            <a:t>$1.3 </a:t>
          </a:r>
          <a:r>
            <a:rPr lang="en-US" sz="2600" b="1" kern="1200" spc="-40" baseline="0" dirty="0">
              <a:solidFill>
                <a:schemeClr val="accent5"/>
              </a:solidFill>
            </a:rPr>
            <a:t>Trillion </a:t>
          </a:r>
        </a:p>
        <a:p>
          <a:pPr marL="0" lvl="0" indent="0" algn="l" defTabSz="1155700">
            <a:lnSpc>
              <a:spcPct val="80000"/>
            </a:lnSpc>
            <a:spcBef>
              <a:spcPct val="0"/>
            </a:spcBef>
            <a:spcAft>
              <a:spcPts val="0"/>
            </a:spcAft>
            <a:buNone/>
            <a:tabLst>
              <a:tab pos="630238" algn="l"/>
            </a:tabLst>
          </a:pPr>
          <a:r>
            <a:rPr lang="en-US" sz="1400" kern="1200" dirty="0">
              <a:solidFill>
                <a:schemeClr val="accent5"/>
              </a:solidFill>
            </a:rPr>
            <a:t>	fund admin</a:t>
          </a:r>
        </a:p>
      </dsp:txBody>
      <dsp:txXfrm>
        <a:off x="1335345" y="3752935"/>
        <a:ext cx="2248087" cy="5033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024A38-EFDF-4951-ACD3-D6A0BDE9E561}">
      <dsp:nvSpPr>
        <dsp:cNvPr id="0" name=""/>
        <dsp:cNvSpPr/>
      </dsp:nvSpPr>
      <dsp:spPr>
        <a:xfrm>
          <a:off x="5534545" y="1340475"/>
          <a:ext cx="2414266" cy="241471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9E8996-7B4F-46C5-8CED-2B58C5526856}">
      <dsp:nvSpPr>
        <dsp:cNvPr id="0" name=""/>
        <dsp:cNvSpPr/>
      </dsp:nvSpPr>
      <dsp:spPr>
        <a:xfrm>
          <a:off x="5614707" y="1420979"/>
          <a:ext cx="2253944" cy="225370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800" kern="1200" dirty="0"/>
            <a:t>A Cash Balance Plan</a:t>
          </a:r>
          <a:endParaRPr lang="en-US" sz="2800" kern="1200" dirty="0"/>
        </a:p>
      </dsp:txBody>
      <dsp:txXfrm>
        <a:off x="5936923" y="1742998"/>
        <a:ext cx="1609510" cy="1609667"/>
      </dsp:txXfrm>
    </dsp:sp>
    <dsp:sp modelId="{2FF77A98-B800-4898-B46E-8550B2C5C127}">
      <dsp:nvSpPr>
        <dsp:cNvPr id="0" name=""/>
        <dsp:cNvSpPr/>
      </dsp:nvSpPr>
      <dsp:spPr>
        <a:xfrm rot="2700000">
          <a:off x="3042239" y="1343394"/>
          <a:ext cx="2408451" cy="2408451"/>
        </a:xfrm>
        <a:prstGeom prst="teardrop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39B472-919B-41CF-9ABB-540E39924EF1}">
      <dsp:nvSpPr>
        <dsp:cNvPr id="0" name=""/>
        <dsp:cNvSpPr/>
      </dsp:nvSpPr>
      <dsp:spPr>
        <a:xfrm>
          <a:off x="3119493" y="1420979"/>
          <a:ext cx="2253944" cy="225370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It’s Easy</a:t>
          </a:r>
        </a:p>
      </dsp:txBody>
      <dsp:txXfrm>
        <a:off x="3441710" y="1742998"/>
        <a:ext cx="1609510" cy="1609667"/>
      </dsp:txXfrm>
    </dsp:sp>
    <dsp:sp modelId="{38520212-FBBA-49E7-AA97-FFFB7E5A2D4D}">
      <dsp:nvSpPr>
        <dsp:cNvPr id="0" name=""/>
        <dsp:cNvSpPr/>
      </dsp:nvSpPr>
      <dsp:spPr>
        <a:xfrm rot="2700000">
          <a:off x="547026" y="1343394"/>
          <a:ext cx="2408451" cy="2408451"/>
        </a:xfrm>
        <a:prstGeom prst="teardrop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F5ACCE-137C-4457-85CF-340DDA690542}">
      <dsp:nvSpPr>
        <dsp:cNvPr id="0" name=""/>
        <dsp:cNvSpPr/>
      </dsp:nvSpPr>
      <dsp:spPr>
        <a:xfrm>
          <a:off x="624279" y="1420979"/>
          <a:ext cx="2253944" cy="225370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400" kern="1200" dirty="0"/>
            <a:t>How can you save more than $61,000 in a tax-deferred vehicle?</a:t>
          </a:r>
          <a:endParaRPr lang="en-US" sz="2400" kern="1200" dirty="0"/>
        </a:p>
      </dsp:txBody>
      <dsp:txXfrm>
        <a:off x="946496" y="1742998"/>
        <a:ext cx="1609510" cy="16096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453A92-6DFF-446F-9C8F-608EDDA0A8AE}">
      <dsp:nvSpPr>
        <dsp:cNvPr id="0" name=""/>
        <dsp:cNvSpPr/>
      </dsp:nvSpPr>
      <dsp:spPr>
        <a:xfrm>
          <a:off x="2566" y="955623"/>
          <a:ext cx="3126762" cy="1371598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/>
            <a:t>$74,000 in Federal taxes deferred (top rate of 37%)</a:t>
          </a:r>
          <a:endParaRPr lang="en-US" sz="1800" kern="1200" dirty="0"/>
        </a:p>
      </dsp:txBody>
      <dsp:txXfrm>
        <a:off x="688365" y="955623"/>
        <a:ext cx="1755164" cy="1371598"/>
      </dsp:txXfrm>
    </dsp:sp>
    <dsp:sp modelId="{423CE372-5527-4049-81F2-0C206C24E551}">
      <dsp:nvSpPr>
        <dsp:cNvPr id="0" name=""/>
        <dsp:cNvSpPr/>
      </dsp:nvSpPr>
      <dsp:spPr>
        <a:xfrm>
          <a:off x="2816652" y="955623"/>
          <a:ext cx="3126762" cy="1371598"/>
        </a:xfrm>
        <a:prstGeom prst="chevron">
          <a:avLst/>
        </a:prstGeom>
        <a:solidFill>
          <a:srgbClr val="6DA14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/>
            <a:t>$13,700 in NYS taxes deferred (top rate of 6.85% - excludes “millionaire” tax)</a:t>
          </a:r>
          <a:endParaRPr lang="en-US" sz="1800" kern="1200" dirty="0"/>
        </a:p>
      </dsp:txBody>
      <dsp:txXfrm>
        <a:off x="3502451" y="955623"/>
        <a:ext cx="1755164" cy="1371598"/>
      </dsp:txXfrm>
    </dsp:sp>
    <dsp:sp modelId="{676346FE-1A7A-4BDF-ABB0-9A5267C65179}">
      <dsp:nvSpPr>
        <dsp:cNvPr id="0" name=""/>
        <dsp:cNvSpPr/>
      </dsp:nvSpPr>
      <dsp:spPr>
        <a:xfrm>
          <a:off x="5630738" y="955623"/>
          <a:ext cx="3126762" cy="1371598"/>
        </a:xfrm>
        <a:prstGeom prst="chevron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/>
            <a:t>$1,800 in Obamacare Medicare taxes saved (0.9%) </a:t>
          </a:r>
          <a:endParaRPr lang="en-US" sz="1800" kern="1200" dirty="0"/>
        </a:p>
      </dsp:txBody>
      <dsp:txXfrm>
        <a:off x="6316537" y="955623"/>
        <a:ext cx="1755164" cy="13715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F50921-631D-452A-B1A5-583067EE0E9A}">
      <dsp:nvSpPr>
        <dsp:cNvPr id="0" name=""/>
        <dsp:cNvSpPr/>
      </dsp:nvSpPr>
      <dsp:spPr>
        <a:xfrm>
          <a:off x="2620" y="79449"/>
          <a:ext cx="2813980" cy="1736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58420" rIns="163576" bIns="58420" numCol="1" spcCol="1270" anchor="ctr" anchorCtr="0">
          <a:noAutofit/>
        </a:bodyPr>
        <a:lstStyle/>
        <a:p>
          <a:pPr marL="0" lvl="0" indent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300" b="0" kern="1200" dirty="0"/>
            <a:t>Cash Balance contributions are often </a:t>
          </a:r>
          <a:r>
            <a:rPr lang="en-US" altLang="en-US" sz="2300" b="0" i="1" kern="1200" dirty="0"/>
            <a:t>in addition to</a:t>
          </a:r>
          <a:r>
            <a:rPr lang="en-US" altLang="en-US" sz="2300" b="0" kern="1200" dirty="0"/>
            <a:t>  maximum DC plan contributions </a:t>
          </a:r>
          <a:endParaRPr lang="en-US" sz="2300" kern="1200" dirty="0"/>
        </a:p>
      </dsp:txBody>
      <dsp:txXfrm>
        <a:off x="2620" y="79449"/>
        <a:ext cx="2813980" cy="1736212"/>
      </dsp:txXfrm>
    </dsp:sp>
    <dsp:sp modelId="{FF9C9A47-8771-45AD-A8FD-704D7F2CB9A5}">
      <dsp:nvSpPr>
        <dsp:cNvPr id="0" name=""/>
        <dsp:cNvSpPr/>
      </dsp:nvSpPr>
      <dsp:spPr>
        <a:xfrm>
          <a:off x="2816600" y="79449"/>
          <a:ext cx="343042" cy="1736212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6E13B0-1182-4AB3-9931-488489CA659E}">
      <dsp:nvSpPr>
        <dsp:cNvPr id="0" name=""/>
        <dsp:cNvSpPr/>
      </dsp:nvSpPr>
      <dsp:spPr>
        <a:xfrm>
          <a:off x="3296860" y="79449"/>
          <a:ext cx="4665383" cy="17362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2300" b="0" kern="1200" dirty="0"/>
            <a:t>Complicated tax deduction rules apply to small professional service employers (&lt;25) and Owner-Only plans</a:t>
          </a:r>
          <a:endParaRPr lang="en-US" sz="2300" kern="1200" dirty="0"/>
        </a:p>
      </dsp:txBody>
      <dsp:txXfrm>
        <a:off x="3296860" y="79449"/>
        <a:ext cx="4665383" cy="1736212"/>
      </dsp:txXfrm>
    </dsp:sp>
    <dsp:sp modelId="{CEE8150F-2B77-4094-8758-4CA1BAD327CA}">
      <dsp:nvSpPr>
        <dsp:cNvPr id="0" name=""/>
        <dsp:cNvSpPr/>
      </dsp:nvSpPr>
      <dsp:spPr>
        <a:xfrm>
          <a:off x="2620" y="2498842"/>
          <a:ext cx="2808722" cy="7684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58420" rIns="163576" bIns="58420" numCol="1" spcCol="1270" anchor="ctr" anchorCtr="0">
          <a:noAutofit/>
        </a:bodyPr>
        <a:lstStyle/>
        <a:p>
          <a:pPr marL="0" lvl="0" indent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300" b="0" kern="1200" dirty="0"/>
            <a:t>A 55-year-old could potentially get:</a:t>
          </a:r>
          <a:endParaRPr lang="en-US" sz="2300" kern="1200" dirty="0"/>
        </a:p>
      </dsp:txBody>
      <dsp:txXfrm>
        <a:off x="2620" y="2498842"/>
        <a:ext cx="2808722" cy="768487"/>
      </dsp:txXfrm>
    </dsp:sp>
    <dsp:sp modelId="{EFDFA195-AE8C-4DE1-96AF-63903652FA28}">
      <dsp:nvSpPr>
        <dsp:cNvPr id="0" name=""/>
        <dsp:cNvSpPr/>
      </dsp:nvSpPr>
      <dsp:spPr>
        <a:xfrm>
          <a:off x="2811342" y="1898461"/>
          <a:ext cx="343431" cy="1969249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E7A169-0532-4ED3-AACE-849EF74B65D2}">
      <dsp:nvSpPr>
        <dsp:cNvPr id="0" name=""/>
        <dsp:cNvSpPr/>
      </dsp:nvSpPr>
      <dsp:spPr>
        <a:xfrm>
          <a:off x="3292147" y="1898461"/>
          <a:ext cx="4670672" cy="19692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2300" b="0" kern="1200" dirty="0"/>
            <a:t>CB contribution of $208,000 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2300" b="0" i="1" kern="1200" dirty="0"/>
            <a:t>plus</a:t>
          </a:r>
          <a:r>
            <a:rPr lang="en-US" altLang="en-US" sz="2300" b="0" kern="1200" dirty="0"/>
            <a:t> the $61,000 DC maximum 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2300" b="0" i="1" kern="1200" dirty="0"/>
            <a:t>plus</a:t>
          </a:r>
          <a:r>
            <a:rPr lang="en-US" altLang="en-US" sz="2300" b="0" kern="1200" dirty="0"/>
            <a:t> $6,500 in 401(k) catch-up contribution 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2300" b="0" kern="1200" dirty="0"/>
            <a:t>Total = $275,500 </a:t>
          </a:r>
          <a:r>
            <a:rPr lang="en-US" altLang="en-US" sz="2300" b="0" i="1" kern="1200" dirty="0"/>
            <a:t>annually</a:t>
          </a:r>
        </a:p>
      </dsp:txBody>
      <dsp:txXfrm>
        <a:off x="3292147" y="1898461"/>
        <a:ext cx="4670672" cy="19692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588"/>
            <a:ext cx="30368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86" tIns="0" rIns="19086" bIns="0" numCol="1" anchor="t" anchorCtr="0" compatLnSpc="1">
            <a:prstTxWarp prst="textNoShape">
              <a:avLst/>
            </a:prstTxWarp>
          </a:bodyPr>
          <a:lstStyle>
            <a:lvl1pPr defTabSz="950817">
              <a:defRPr sz="1000" b="0" i="1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3514" y="-1588"/>
            <a:ext cx="3036887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86" tIns="0" rIns="19086" bIns="0" numCol="1" anchor="t" anchorCtr="0" compatLnSpc="1">
            <a:prstTxWarp prst="textNoShape">
              <a:avLst/>
            </a:prstTxWarp>
          </a:bodyPr>
          <a:lstStyle>
            <a:lvl1pPr algn="r" defTabSz="950817">
              <a:defRPr sz="1000" b="0" i="1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4"/>
            <a:ext cx="3036888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86" tIns="0" rIns="19086" bIns="0" numCol="1" anchor="b" anchorCtr="0" compatLnSpc="1">
            <a:prstTxWarp prst="textNoShape">
              <a:avLst/>
            </a:prstTxWarp>
          </a:bodyPr>
          <a:lstStyle>
            <a:lvl1pPr defTabSz="950817">
              <a:defRPr sz="1000" b="0" i="1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514" y="8831264"/>
            <a:ext cx="3036887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86" tIns="0" rIns="19086" bIns="0" numCol="1" anchor="b" anchorCtr="0" compatLnSpc="1">
            <a:prstTxWarp prst="textNoShape">
              <a:avLst/>
            </a:prstTxWarp>
          </a:bodyPr>
          <a:lstStyle>
            <a:lvl1pPr algn="r" defTabSz="950817">
              <a:defRPr sz="1000" b="0" i="1">
                <a:latin typeface="Arial" pitchFamily="34" charset="0"/>
              </a:defRPr>
            </a:lvl1pPr>
          </a:lstStyle>
          <a:p>
            <a:pPr>
              <a:defRPr/>
            </a:pPr>
            <a:fld id="{83D2FD5A-D68E-4C2F-995C-CD31AD69275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3124201" y="8855075"/>
            <a:ext cx="757238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887" tIns="42943" rIns="85887" bIns="42943">
            <a:spAutoFit/>
          </a:bodyPr>
          <a:lstStyle>
            <a:lvl1pPr defTabSz="850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20688" defTabSz="850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5025" defTabSz="8509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54125" defTabSz="8509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68463" defTabSz="8509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25663" defTabSz="850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82863" defTabSz="850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40063" defTabSz="850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97263" defTabSz="850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altLang="en-US" sz="1200" b="0" dirty="0">
                <a:latin typeface="Arial" pitchFamily="34" charset="0"/>
              </a:rPr>
              <a:t>Page </a:t>
            </a:r>
            <a:fld id="{FECCCF6B-96D5-4D4F-8515-BFBDDB868421}" type="slidenum">
              <a:rPr lang="en-US" altLang="en-US" sz="1200" b="0">
                <a:latin typeface="Arial" pitchFamily="34" charset="0"/>
              </a:rPr>
              <a:pPr algn="ctr">
                <a:lnSpc>
                  <a:spcPct val="90000"/>
                </a:lnSpc>
                <a:defRPr/>
              </a:pPr>
              <a:t>‹#›</a:t>
            </a:fld>
            <a:endParaRPr lang="en-US" altLang="en-US" sz="1200" b="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0698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588"/>
            <a:ext cx="30368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86" tIns="0" rIns="19086" bIns="0" numCol="1" anchor="t" anchorCtr="0" compatLnSpc="1">
            <a:prstTxWarp prst="textNoShape">
              <a:avLst/>
            </a:prstTxWarp>
          </a:bodyPr>
          <a:lstStyle>
            <a:lvl1pPr defTabSz="950817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3514" y="-1588"/>
            <a:ext cx="3036887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86" tIns="0" rIns="19086" bIns="0" numCol="1" anchor="t" anchorCtr="0" compatLnSpc="1">
            <a:prstTxWarp prst="textNoShape">
              <a:avLst/>
            </a:prstTxWarp>
          </a:bodyPr>
          <a:lstStyle>
            <a:lvl1pPr algn="r" defTabSz="950817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4"/>
            <a:ext cx="3036888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86" tIns="0" rIns="19086" bIns="0" numCol="1" anchor="b" anchorCtr="0" compatLnSpc="1">
            <a:prstTxWarp prst="textNoShape">
              <a:avLst/>
            </a:prstTxWarp>
          </a:bodyPr>
          <a:lstStyle>
            <a:lvl1pPr defTabSz="950817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514" y="8831264"/>
            <a:ext cx="3036887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86" tIns="0" rIns="19086" bIns="0" numCol="1" anchor="b" anchorCtr="0" compatLnSpc="1">
            <a:prstTxWarp prst="textNoShape">
              <a:avLst/>
            </a:prstTxWarp>
          </a:bodyPr>
          <a:lstStyle>
            <a:lvl1pPr algn="r" defTabSz="950817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511B9EAA-DA56-45C0-87B3-24F9173FC10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124201" y="8855075"/>
            <a:ext cx="757238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887" tIns="42943" rIns="85887" bIns="42943">
            <a:spAutoFit/>
          </a:bodyPr>
          <a:lstStyle>
            <a:lvl1pPr defTabSz="850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20688" defTabSz="850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5025" defTabSz="8509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54125" defTabSz="8509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68463" defTabSz="8509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25663" defTabSz="850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82863" defTabSz="850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40063" defTabSz="850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97263" defTabSz="850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altLang="en-US" sz="1200" b="0" dirty="0">
                <a:latin typeface="Arial" pitchFamily="34" charset="0"/>
              </a:rPr>
              <a:t>Page </a:t>
            </a:r>
            <a:fld id="{C7CA6474-A503-4AED-80E7-9206FC20F7E3}" type="slidenum">
              <a:rPr lang="en-US" altLang="en-US" sz="1200" b="0" smtClean="0">
                <a:latin typeface="Arial" pitchFamily="34" charset="0"/>
              </a:rPr>
              <a:pPr algn="ctr">
                <a:lnSpc>
                  <a:spcPct val="90000"/>
                </a:lnSpc>
                <a:defRPr/>
              </a:pPr>
              <a:t>‹#›</a:t>
            </a:fld>
            <a:endParaRPr lang="en-US" altLang="en-US" sz="1200" b="0" dirty="0">
              <a:latin typeface="Arial" pitchFamily="34" charset="0"/>
            </a:endParaRPr>
          </a:p>
        </p:txBody>
      </p:sp>
      <p:sp>
        <p:nvSpPr>
          <p:cNvPr id="51207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0625" y="703263"/>
            <a:ext cx="4630738" cy="34734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6" name="Rectangle 8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9" y="4410075"/>
            <a:ext cx="5140325" cy="418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60" tIns="42943" rIns="90660" bIns="429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Body Text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57429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89217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36563" algn="l" defTabSz="89217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874713" algn="l" defTabSz="89217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12863" algn="l" defTabSz="89217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755775" algn="l" defTabSz="89217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0817">
              <a:defRPr b="1">
                <a:solidFill>
                  <a:srgbClr val="081D58"/>
                </a:solidFill>
                <a:latin typeface="Calibri" pitchFamily="34" charset="0"/>
              </a:defRPr>
            </a:lvl1pPr>
            <a:lvl2pPr marL="742874" indent="-285721" defTabSz="950817">
              <a:defRPr b="1">
                <a:solidFill>
                  <a:srgbClr val="081D58"/>
                </a:solidFill>
                <a:latin typeface="Calibri" pitchFamily="34" charset="0"/>
              </a:defRPr>
            </a:lvl2pPr>
            <a:lvl3pPr marL="1142884" indent="-228576" defTabSz="950817">
              <a:defRPr b="1">
                <a:solidFill>
                  <a:srgbClr val="081D58"/>
                </a:solidFill>
                <a:latin typeface="Calibri" pitchFamily="34" charset="0"/>
              </a:defRPr>
            </a:lvl3pPr>
            <a:lvl4pPr marL="1600038" indent="-228576" defTabSz="950817">
              <a:defRPr b="1">
                <a:solidFill>
                  <a:srgbClr val="081D58"/>
                </a:solidFill>
                <a:latin typeface="Calibri" pitchFamily="34" charset="0"/>
              </a:defRPr>
            </a:lvl4pPr>
            <a:lvl5pPr marL="2057191" indent="-228576" defTabSz="950817">
              <a:defRPr b="1">
                <a:solidFill>
                  <a:srgbClr val="081D58"/>
                </a:solidFill>
                <a:latin typeface="Calibri" pitchFamily="34" charset="0"/>
              </a:defRPr>
            </a:lvl5pPr>
            <a:lvl6pPr marL="2514345" indent="-228576" defTabSz="95081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6pPr>
            <a:lvl7pPr marL="2971499" indent="-228576" defTabSz="95081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7pPr>
            <a:lvl8pPr marL="3428653" indent="-228576" defTabSz="95081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8pPr>
            <a:lvl9pPr marL="3885806" indent="-228576" defTabSz="95081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9pPr>
          </a:lstStyle>
          <a:p>
            <a:fld id="{EC25620A-DCF6-462B-AB9F-6DB7AAF010D8}" type="slidenum">
              <a:rPr lang="en-US" altLang="en-US" b="0" smtClean="0">
                <a:solidFill>
                  <a:schemeClr val="tx1"/>
                </a:solidFill>
                <a:latin typeface="Times New Roman" pitchFamily="18" charset="0"/>
              </a:rPr>
              <a:pPr/>
              <a:t>1</a:t>
            </a:fld>
            <a:endParaRPr lang="en-US" altLang="en-US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1B9EAA-DA56-45C0-87B3-24F9173FC10E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41885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1E7D4-61E3-4634-8677-9BAA0035ECC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372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1B9EAA-DA56-45C0-87B3-24F9173FC10E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051755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1B9EAA-DA56-45C0-87B3-24F9173FC10E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466400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1B9EAA-DA56-45C0-87B3-24F9173FC10E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37517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entagon 11">
            <a:extLst>
              <a:ext uri="{FF2B5EF4-FFF2-40B4-BE49-F238E27FC236}">
                <a16:creationId xmlns:a16="http://schemas.microsoft.com/office/drawing/2014/main" id="{88AF6BAD-A279-7841-9375-A298DB0B707D}"/>
              </a:ext>
            </a:extLst>
          </p:cNvPr>
          <p:cNvSpPr/>
          <p:nvPr userDrawn="1"/>
        </p:nvSpPr>
        <p:spPr>
          <a:xfrm>
            <a:off x="3905428" y="4955374"/>
            <a:ext cx="5238573" cy="1332116"/>
          </a:xfrm>
          <a:prstGeom prst="homePlate">
            <a:avLst/>
          </a:prstGeom>
          <a:solidFill>
            <a:srgbClr val="6DA14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C911967-6403-0547-8345-0D8D23F53D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05426" y="4955375"/>
            <a:ext cx="4899907" cy="1332116"/>
          </a:xfrm>
          <a:prstGeom prst="rect">
            <a:avLst/>
          </a:prstGeom>
        </p:spPr>
        <p:txBody>
          <a:bodyPr lIns="45720" rIns="45720" anchor="ctr" anchorCtr="0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463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41780" y="6395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141339-F60D-47BC-9C4F-61B9CE8516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102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6" y="0"/>
            <a:ext cx="9144000" cy="6858000"/>
          </a:xfrm>
          <a:prstGeom prst="rect">
            <a:avLst/>
          </a:prstGeom>
        </p:spPr>
      </p:pic>
      <p:sp>
        <p:nvSpPr>
          <p:cNvPr id="17" name="Text Box 673"/>
          <p:cNvSpPr txBox="1"/>
          <p:nvPr userDrawn="1"/>
        </p:nvSpPr>
        <p:spPr>
          <a:xfrm>
            <a:off x="6723531" y="232379"/>
            <a:ext cx="2078450" cy="1610566"/>
          </a:xfrm>
          <a:prstGeom prst="rect">
            <a:avLst/>
          </a:prstGeom>
          <a:solidFill>
            <a:srgbClr val="FFFFFF">
              <a:alpha val="81176"/>
            </a:srgbClr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Cambria" panose="02040503050406030204" pitchFamily="18" charset="0"/>
              </a:rPr>
              <a:t> 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Cambria" panose="02040503050406030204" pitchFamily="18" charset="0"/>
              </a:rPr>
              <a:t> 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075323"/>
            <a:ext cx="9144793" cy="104250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F22E70A-D1B2-EA41-A3FC-28186787C034}"/>
              </a:ext>
            </a:extLst>
          </p:cNvPr>
          <p:cNvSpPr txBox="1"/>
          <p:nvPr userDrawn="1"/>
        </p:nvSpPr>
        <p:spPr>
          <a:xfrm>
            <a:off x="4007224" y="4300600"/>
            <a:ext cx="5136776" cy="89255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solidFill>
                    <a:srgbClr val="6DA141"/>
                  </a:solidFill>
                </a:uFill>
                <a:latin typeface="Calibri" pitchFamily="34" charset="0"/>
                <a:ea typeface="+mn-ea"/>
                <a:cs typeface="+mn-cs"/>
              </a:rPr>
              <a:t>customized for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solidFill>
                    <a:srgbClr val="6DA141"/>
                  </a:solidFill>
                </a:uFill>
                <a:latin typeface="Calibri" pitchFamily="34" charset="0"/>
                <a:ea typeface="+mn-ea"/>
                <a:cs typeface="+mn-cs"/>
              </a:rPr>
              <a:t>Client Name</a:t>
            </a:r>
          </a:p>
        </p:txBody>
      </p:sp>
      <p:pic>
        <p:nvPicPr>
          <p:cNvPr id="12" name="Picture 11" descr="Logo, icon&#10;&#10;Description automatically generated">
            <a:extLst>
              <a:ext uri="{FF2B5EF4-FFF2-40B4-BE49-F238E27FC236}">
                <a16:creationId xmlns:a16="http://schemas.microsoft.com/office/drawing/2014/main" id="{6625C929-A360-A34C-A567-9B090256BD2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772" y="291975"/>
            <a:ext cx="2379025" cy="1246156"/>
          </a:xfrm>
          <a:prstGeom prst="rect">
            <a:avLst/>
          </a:prstGeom>
          <a:effectLst>
            <a:outerShdw blurRad="76200" dist="76200" dir="2700000" algn="tl" rotWithShape="0">
              <a:schemeClr val="bg1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0464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1333" y="1095339"/>
            <a:ext cx="6485467" cy="1143000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32D68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6DA141"/>
              </a:buClr>
              <a:defRPr sz="2800"/>
            </a:lvl1pPr>
            <a:lvl2pPr>
              <a:buClr>
                <a:srgbClr val="6DA141"/>
              </a:buClr>
              <a:defRPr sz="2400"/>
            </a:lvl2pPr>
            <a:lvl3pPr>
              <a:buClr>
                <a:srgbClr val="6DA141"/>
              </a:buClr>
              <a:defRPr sz="2000"/>
            </a:lvl3pPr>
            <a:lvl4pPr>
              <a:buClr>
                <a:srgbClr val="6DA141"/>
              </a:buClr>
              <a:defRPr/>
            </a:lvl4pPr>
            <a:lvl5pPr>
              <a:buClr>
                <a:srgbClr val="6DA141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4857" y="64316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rgbClr val="232D68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141339-F60D-47BC-9C4F-61B9CE8516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32D68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32D68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081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4133" y="905398"/>
            <a:ext cx="6942667" cy="1143000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32D68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6DA141"/>
              </a:buClr>
              <a:defRPr sz="2800"/>
            </a:lvl1pPr>
            <a:lvl2pPr>
              <a:buClr>
                <a:srgbClr val="6DA141"/>
              </a:buClr>
              <a:defRPr sz="2400"/>
            </a:lvl2pPr>
            <a:lvl3pPr>
              <a:buClr>
                <a:srgbClr val="6DA141"/>
              </a:buClr>
              <a:defRPr sz="2000"/>
            </a:lvl3pPr>
            <a:lvl4pPr>
              <a:buClr>
                <a:srgbClr val="6DA141"/>
              </a:buClr>
              <a:defRPr/>
            </a:lvl4pPr>
            <a:lvl5pPr>
              <a:buClr>
                <a:srgbClr val="6DA141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5252" y="6395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rgbClr val="232D68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141339-F60D-47BC-9C4F-61B9CE8516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32D68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32D68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5650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362857" y="5979886"/>
            <a:ext cx="9884228" cy="1175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5085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362857" y="5979886"/>
            <a:ext cx="9884228" cy="1175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4678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41780" y="6395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141339-F60D-47BC-9C4F-61B9CE8516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2781300" y="894122"/>
            <a:ext cx="59055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232D68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32D68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3978876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641780" y="6395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141339-F60D-47BC-9C4F-61B9CE8516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3106420" y="694456"/>
            <a:ext cx="558038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232D68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32D68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2032713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0733" y="636113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002060"/>
                </a:solidFill>
              </a:defRPr>
            </a:lvl1pPr>
          </a:lstStyle>
          <a:p>
            <a:fld id="{FA141339-F60D-47BC-9C4F-61B9CE8516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581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41780" y="6395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141339-F60D-47BC-9C4F-61B9CE8516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5464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B2273E7-B1A1-4E46-9FE6-67AEB6B856AE}"/>
              </a:ext>
            </a:extLst>
          </p:cNvPr>
          <p:cNvGrpSpPr/>
          <p:nvPr userDrawn="1"/>
        </p:nvGrpSpPr>
        <p:grpSpPr>
          <a:xfrm>
            <a:off x="-177881" y="-185097"/>
            <a:ext cx="9572433" cy="2262452"/>
            <a:chOff x="-177881" y="-185097"/>
            <a:chExt cx="9572433" cy="2262452"/>
          </a:xfrm>
        </p:grpSpPr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77881" y="-185097"/>
              <a:ext cx="9572433" cy="2262452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14">
              <a:alphaModFix amt="1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60141" y="-3422"/>
              <a:ext cx="9164860" cy="1712149"/>
            </a:xfrm>
            <a:prstGeom prst="rect">
              <a:avLst/>
            </a:prstGeom>
          </p:spPr>
        </p:pic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6855" y="1935996"/>
            <a:ext cx="8532345" cy="4190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5723" y="64321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>
                <a:solidFill>
                  <a:srgbClr val="002060"/>
                </a:solidFill>
              </a:defRPr>
            </a:lvl1pPr>
          </a:lstStyle>
          <a:p>
            <a:fld id="{FA141339-F60D-47BC-9C4F-61B9CE85162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34404" y="6132741"/>
            <a:ext cx="1049202" cy="58289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306855" y="304799"/>
            <a:ext cx="731520" cy="731520"/>
            <a:chOff x="1979613" y="3067051"/>
            <a:chExt cx="231775" cy="230188"/>
          </a:xfrm>
          <a:solidFill>
            <a:srgbClr val="6DA141"/>
          </a:solidFill>
        </p:grpSpPr>
        <p:sp>
          <p:nvSpPr>
            <p:cNvPr id="12" name="Freeform 38"/>
            <p:cNvSpPr>
              <a:spLocks noEditPoints="1"/>
            </p:cNvSpPr>
            <p:nvPr/>
          </p:nvSpPr>
          <p:spPr bwMode="auto">
            <a:xfrm>
              <a:off x="1979613" y="3067051"/>
              <a:ext cx="231775" cy="230188"/>
            </a:xfrm>
            <a:custGeom>
              <a:avLst/>
              <a:gdLst>
                <a:gd name="T0" fmla="*/ 61 w 122"/>
                <a:gd name="T1" fmla="*/ 0 h 122"/>
                <a:gd name="T2" fmla="*/ 0 w 122"/>
                <a:gd name="T3" fmla="*/ 61 h 122"/>
                <a:gd name="T4" fmla="*/ 61 w 122"/>
                <a:gd name="T5" fmla="*/ 122 h 122"/>
                <a:gd name="T6" fmla="*/ 122 w 122"/>
                <a:gd name="T7" fmla="*/ 61 h 122"/>
                <a:gd name="T8" fmla="*/ 61 w 122"/>
                <a:gd name="T9" fmla="*/ 0 h 122"/>
                <a:gd name="T10" fmla="*/ 64 w 122"/>
                <a:gd name="T11" fmla="*/ 109 h 122"/>
                <a:gd name="T12" fmla="*/ 64 w 122"/>
                <a:gd name="T13" fmla="*/ 102 h 122"/>
                <a:gd name="T14" fmla="*/ 57 w 122"/>
                <a:gd name="T15" fmla="*/ 102 h 122"/>
                <a:gd name="T16" fmla="*/ 57 w 122"/>
                <a:gd name="T17" fmla="*/ 109 h 122"/>
                <a:gd name="T18" fmla="*/ 29 w 122"/>
                <a:gd name="T19" fmla="*/ 97 h 122"/>
                <a:gd name="T20" fmla="*/ 28 w 122"/>
                <a:gd name="T21" fmla="*/ 97 h 122"/>
                <a:gd name="T22" fmla="*/ 27 w 122"/>
                <a:gd name="T23" fmla="*/ 95 h 122"/>
                <a:gd name="T24" fmla="*/ 25 w 122"/>
                <a:gd name="T25" fmla="*/ 93 h 122"/>
                <a:gd name="T26" fmla="*/ 24 w 122"/>
                <a:gd name="T27" fmla="*/ 93 h 122"/>
                <a:gd name="T28" fmla="*/ 13 w 122"/>
                <a:gd name="T29" fmla="*/ 65 h 122"/>
                <a:gd name="T30" fmla="*/ 20 w 122"/>
                <a:gd name="T31" fmla="*/ 65 h 122"/>
                <a:gd name="T32" fmla="*/ 20 w 122"/>
                <a:gd name="T33" fmla="*/ 58 h 122"/>
                <a:gd name="T34" fmla="*/ 13 w 122"/>
                <a:gd name="T35" fmla="*/ 58 h 122"/>
                <a:gd name="T36" fmla="*/ 57 w 122"/>
                <a:gd name="T37" fmla="*/ 13 h 122"/>
                <a:gd name="T38" fmla="*/ 57 w 122"/>
                <a:gd name="T39" fmla="*/ 20 h 122"/>
                <a:gd name="T40" fmla="*/ 64 w 122"/>
                <a:gd name="T41" fmla="*/ 20 h 122"/>
                <a:gd name="T42" fmla="*/ 64 w 122"/>
                <a:gd name="T43" fmla="*/ 13 h 122"/>
                <a:gd name="T44" fmla="*/ 83 w 122"/>
                <a:gd name="T45" fmla="*/ 18 h 122"/>
                <a:gd name="T46" fmla="*/ 83 w 122"/>
                <a:gd name="T47" fmla="*/ 19 h 122"/>
                <a:gd name="T48" fmla="*/ 86 w 122"/>
                <a:gd name="T49" fmla="*/ 21 h 122"/>
                <a:gd name="T50" fmla="*/ 87 w 122"/>
                <a:gd name="T51" fmla="*/ 21 h 122"/>
                <a:gd name="T52" fmla="*/ 90 w 122"/>
                <a:gd name="T53" fmla="*/ 23 h 122"/>
                <a:gd name="T54" fmla="*/ 91 w 122"/>
                <a:gd name="T55" fmla="*/ 24 h 122"/>
                <a:gd name="T56" fmla="*/ 93 w 122"/>
                <a:gd name="T57" fmla="*/ 26 h 122"/>
                <a:gd name="T58" fmla="*/ 94 w 122"/>
                <a:gd name="T59" fmla="*/ 27 h 122"/>
                <a:gd name="T60" fmla="*/ 96 w 122"/>
                <a:gd name="T61" fmla="*/ 29 h 122"/>
                <a:gd name="T62" fmla="*/ 98 w 122"/>
                <a:gd name="T63" fmla="*/ 31 h 122"/>
                <a:gd name="T64" fmla="*/ 99 w 122"/>
                <a:gd name="T65" fmla="*/ 32 h 122"/>
                <a:gd name="T66" fmla="*/ 101 w 122"/>
                <a:gd name="T67" fmla="*/ 35 h 122"/>
                <a:gd name="T68" fmla="*/ 101 w 122"/>
                <a:gd name="T69" fmla="*/ 36 h 122"/>
                <a:gd name="T70" fmla="*/ 103 w 122"/>
                <a:gd name="T71" fmla="*/ 39 h 122"/>
                <a:gd name="T72" fmla="*/ 103 w 122"/>
                <a:gd name="T73" fmla="*/ 39 h 122"/>
                <a:gd name="T74" fmla="*/ 108 w 122"/>
                <a:gd name="T75" fmla="*/ 58 h 122"/>
                <a:gd name="T76" fmla="*/ 102 w 122"/>
                <a:gd name="T77" fmla="*/ 58 h 122"/>
                <a:gd name="T78" fmla="*/ 102 w 122"/>
                <a:gd name="T79" fmla="*/ 65 h 122"/>
                <a:gd name="T80" fmla="*/ 108 w 122"/>
                <a:gd name="T81" fmla="*/ 65 h 122"/>
                <a:gd name="T82" fmla="*/ 64 w 122"/>
                <a:gd name="T83" fmla="*/ 109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2" h="122">
                  <a:moveTo>
                    <a:pt x="61" y="0"/>
                  </a:moveTo>
                  <a:cubicBezTo>
                    <a:pt x="27" y="0"/>
                    <a:pt x="0" y="27"/>
                    <a:pt x="0" y="61"/>
                  </a:cubicBezTo>
                  <a:cubicBezTo>
                    <a:pt x="0" y="95"/>
                    <a:pt x="27" y="122"/>
                    <a:pt x="61" y="122"/>
                  </a:cubicBezTo>
                  <a:cubicBezTo>
                    <a:pt x="94" y="122"/>
                    <a:pt x="122" y="95"/>
                    <a:pt x="122" y="61"/>
                  </a:cubicBezTo>
                  <a:cubicBezTo>
                    <a:pt x="122" y="27"/>
                    <a:pt x="94" y="0"/>
                    <a:pt x="61" y="0"/>
                  </a:cubicBezTo>
                  <a:close/>
                  <a:moveTo>
                    <a:pt x="64" y="109"/>
                  </a:moveTo>
                  <a:cubicBezTo>
                    <a:pt x="64" y="102"/>
                    <a:pt x="64" y="102"/>
                    <a:pt x="64" y="102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9"/>
                    <a:pt x="57" y="109"/>
                    <a:pt x="57" y="109"/>
                  </a:cubicBezTo>
                  <a:cubicBezTo>
                    <a:pt x="46" y="108"/>
                    <a:pt x="37" y="104"/>
                    <a:pt x="29" y="97"/>
                  </a:cubicBezTo>
                  <a:cubicBezTo>
                    <a:pt x="29" y="97"/>
                    <a:pt x="29" y="97"/>
                    <a:pt x="28" y="97"/>
                  </a:cubicBezTo>
                  <a:cubicBezTo>
                    <a:pt x="28" y="96"/>
                    <a:pt x="27" y="96"/>
                    <a:pt x="27" y="95"/>
                  </a:cubicBezTo>
                  <a:cubicBezTo>
                    <a:pt x="26" y="95"/>
                    <a:pt x="25" y="94"/>
                    <a:pt x="25" y="93"/>
                  </a:cubicBezTo>
                  <a:cubicBezTo>
                    <a:pt x="25" y="93"/>
                    <a:pt x="25" y="93"/>
                    <a:pt x="24" y="93"/>
                  </a:cubicBezTo>
                  <a:cubicBezTo>
                    <a:pt x="18" y="85"/>
                    <a:pt x="13" y="75"/>
                    <a:pt x="13" y="65"/>
                  </a:cubicBezTo>
                  <a:cubicBezTo>
                    <a:pt x="20" y="65"/>
                    <a:pt x="20" y="65"/>
                    <a:pt x="20" y="65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5" y="34"/>
                    <a:pt x="33" y="15"/>
                    <a:pt x="57" y="13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71" y="14"/>
                    <a:pt x="77" y="16"/>
                    <a:pt x="83" y="18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4" y="19"/>
                    <a:pt x="85" y="20"/>
                    <a:pt x="86" y="21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8" y="22"/>
                    <a:pt x="89" y="22"/>
                    <a:pt x="90" y="23"/>
                  </a:cubicBezTo>
                  <a:cubicBezTo>
                    <a:pt x="90" y="23"/>
                    <a:pt x="91" y="24"/>
                    <a:pt x="91" y="24"/>
                  </a:cubicBezTo>
                  <a:cubicBezTo>
                    <a:pt x="92" y="25"/>
                    <a:pt x="92" y="25"/>
                    <a:pt x="93" y="26"/>
                  </a:cubicBezTo>
                  <a:cubicBezTo>
                    <a:pt x="94" y="26"/>
                    <a:pt x="94" y="27"/>
                    <a:pt x="94" y="27"/>
                  </a:cubicBezTo>
                  <a:cubicBezTo>
                    <a:pt x="95" y="28"/>
                    <a:pt x="96" y="28"/>
                    <a:pt x="96" y="29"/>
                  </a:cubicBezTo>
                  <a:cubicBezTo>
                    <a:pt x="97" y="29"/>
                    <a:pt x="97" y="30"/>
                    <a:pt x="98" y="31"/>
                  </a:cubicBezTo>
                  <a:cubicBezTo>
                    <a:pt x="98" y="31"/>
                    <a:pt x="98" y="32"/>
                    <a:pt x="99" y="32"/>
                  </a:cubicBezTo>
                  <a:cubicBezTo>
                    <a:pt x="99" y="33"/>
                    <a:pt x="100" y="34"/>
                    <a:pt x="101" y="35"/>
                  </a:cubicBezTo>
                  <a:cubicBezTo>
                    <a:pt x="101" y="35"/>
                    <a:pt x="101" y="35"/>
                    <a:pt x="101" y="36"/>
                  </a:cubicBezTo>
                  <a:cubicBezTo>
                    <a:pt x="102" y="37"/>
                    <a:pt x="103" y="38"/>
                    <a:pt x="103" y="39"/>
                  </a:cubicBezTo>
                  <a:cubicBezTo>
                    <a:pt x="103" y="39"/>
                    <a:pt x="103" y="39"/>
                    <a:pt x="103" y="39"/>
                  </a:cubicBezTo>
                  <a:cubicBezTo>
                    <a:pt x="106" y="45"/>
                    <a:pt x="108" y="51"/>
                    <a:pt x="108" y="58"/>
                  </a:cubicBezTo>
                  <a:cubicBezTo>
                    <a:pt x="102" y="58"/>
                    <a:pt x="102" y="58"/>
                    <a:pt x="102" y="58"/>
                  </a:cubicBezTo>
                  <a:cubicBezTo>
                    <a:pt x="102" y="65"/>
                    <a:pt x="102" y="65"/>
                    <a:pt x="102" y="65"/>
                  </a:cubicBezTo>
                  <a:cubicBezTo>
                    <a:pt x="108" y="65"/>
                    <a:pt x="108" y="65"/>
                    <a:pt x="108" y="65"/>
                  </a:cubicBezTo>
                  <a:cubicBezTo>
                    <a:pt x="107" y="88"/>
                    <a:pt x="88" y="107"/>
                    <a:pt x="64" y="1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/>
            </a:p>
          </p:txBody>
        </p:sp>
        <p:sp>
          <p:nvSpPr>
            <p:cNvPr id="13" name="Freeform 39"/>
            <p:cNvSpPr>
              <a:spLocks noEditPoints="1"/>
            </p:cNvSpPr>
            <p:nvPr/>
          </p:nvSpPr>
          <p:spPr bwMode="auto">
            <a:xfrm>
              <a:off x="2063751" y="3125789"/>
              <a:ext cx="69850" cy="98425"/>
            </a:xfrm>
            <a:custGeom>
              <a:avLst/>
              <a:gdLst>
                <a:gd name="T0" fmla="*/ 9 w 36"/>
                <a:gd name="T1" fmla="*/ 29 h 52"/>
                <a:gd name="T2" fmla="*/ 9 w 36"/>
                <a:gd name="T3" fmla="*/ 29 h 52"/>
                <a:gd name="T4" fmla="*/ 0 w 36"/>
                <a:gd name="T5" fmla="*/ 52 h 52"/>
                <a:gd name="T6" fmla="*/ 20 w 36"/>
                <a:gd name="T7" fmla="*/ 36 h 52"/>
                <a:gd name="T8" fmla="*/ 20 w 36"/>
                <a:gd name="T9" fmla="*/ 36 h 52"/>
                <a:gd name="T10" fmla="*/ 22 w 36"/>
                <a:gd name="T11" fmla="*/ 32 h 52"/>
                <a:gd name="T12" fmla="*/ 36 w 36"/>
                <a:gd name="T13" fmla="*/ 0 h 52"/>
                <a:gd name="T14" fmla="*/ 11 w 36"/>
                <a:gd name="T15" fmla="*/ 25 h 52"/>
                <a:gd name="T16" fmla="*/ 9 w 36"/>
                <a:gd name="T17" fmla="*/ 29 h 52"/>
                <a:gd name="T18" fmla="*/ 16 w 36"/>
                <a:gd name="T19" fmla="*/ 27 h 52"/>
                <a:gd name="T20" fmla="*/ 19 w 36"/>
                <a:gd name="T21" fmla="*/ 30 h 52"/>
                <a:gd name="T22" fmla="*/ 16 w 36"/>
                <a:gd name="T23" fmla="*/ 33 h 52"/>
                <a:gd name="T24" fmla="*/ 13 w 36"/>
                <a:gd name="T25" fmla="*/ 30 h 52"/>
                <a:gd name="T26" fmla="*/ 16 w 36"/>
                <a:gd name="T27" fmla="*/ 2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" h="52">
                  <a:moveTo>
                    <a:pt x="9" y="29"/>
                  </a:moveTo>
                  <a:cubicBezTo>
                    <a:pt x="9" y="29"/>
                    <a:pt x="9" y="29"/>
                    <a:pt x="9" y="29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2" y="35"/>
                    <a:pt x="22" y="33"/>
                    <a:pt x="22" y="32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0" y="26"/>
                    <a:pt x="9" y="27"/>
                    <a:pt x="9" y="29"/>
                  </a:cubicBezTo>
                  <a:close/>
                  <a:moveTo>
                    <a:pt x="16" y="27"/>
                  </a:moveTo>
                  <a:cubicBezTo>
                    <a:pt x="17" y="27"/>
                    <a:pt x="19" y="28"/>
                    <a:pt x="19" y="30"/>
                  </a:cubicBezTo>
                  <a:cubicBezTo>
                    <a:pt x="19" y="32"/>
                    <a:pt x="17" y="33"/>
                    <a:pt x="16" y="33"/>
                  </a:cubicBezTo>
                  <a:cubicBezTo>
                    <a:pt x="14" y="33"/>
                    <a:pt x="13" y="32"/>
                    <a:pt x="13" y="30"/>
                  </a:cubicBezTo>
                  <a:cubicBezTo>
                    <a:pt x="13" y="28"/>
                    <a:pt x="14" y="27"/>
                    <a:pt x="16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/>
            </a:p>
          </p:txBody>
        </p:sp>
        <p:sp>
          <p:nvSpPr>
            <p:cNvPr id="14" name="Oval 40"/>
            <p:cNvSpPr>
              <a:spLocks noChangeArrowheads="1"/>
            </p:cNvSpPr>
            <p:nvPr/>
          </p:nvSpPr>
          <p:spPr bwMode="auto">
            <a:xfrm>
              <a:off x="2090738" y="3179763"/>
              <a:ext cx="6350" cy="63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/>
            </a:p>
          </p:txBody>
        </p:sp>
      </p:grpSp>
      <p:sp>
        <p:nvSpPr>
          <p:cNvPr id="5" name="TextBox 4"/>
          <p:cNvSpPr txBox="1"/>
          <p:nvPr userDrawn="1"/>
        </p:nvSpPr>
        <p:spPr>
          <a:xfrm>
            <a:off x="1153996" y="296815"/>
            <a:ext cx="1133702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800" b="1" dirty="0">
                <a:solidFill>
                  <a:schemeClr val="bg1"/>
                </a:solidFill>
              </a:rPr>
              <a:t>CASH BALANCE PLAN</a:t>
            </a:r>
          </a:p>
        </p:txBody>
      </p:sp>
    </p:spTree>
    <p:extLst>
      <p:ext uri="{BB962C8B-B14F-4D97-AF65-F5344CB8AC3E}">
        <p14:creationId xmlns:p14="http://schemas.microsoft.com/office/powerpoint/2010/main" val="4195267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800100" indent="-342900" algn="l" defTabSz="914400" rtl="0" eaLnBrk="1" latinLnBrk="0" hangingPunct="1">
        <a:spcBef>
          <a:spcPct val="20000"/>
        </a:spcBef>
        <a:buClr>
          <a:srgbClr val="6DA14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1200150" indent="-285750" algn="l" defTabSz="914400" rtl="0" eaLnBrk="1" latinLnBrk="0" hangingPunct="1">
        <a:spcBef>
          <a:spcPct val="20000"/>
        </a:spcBef>
        <a:buClr>
          <a:srgbClr val="6DA141"/>
        </a:buClr>
        <a:buFont typeface="Courier New" panose="02070309020205020404" pitchFamily="49" charset="0"/>
        <a:buChar char="o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543050" indent="-228600" algn="l" defTabSz="914400" rtl="0" eaLnBrk="1" latinLnBrk="0" hangingPunct="1">
        <a:spcBef>
          <a:spcPct val="20000"/>
        </a:spcBef>
        <a:buClr>
          <a:srgbClr val="6DA141"/>
        </a:buClr>
        <a:buFont typeface="Calibri" panose="020F0502020204030204" pitchFamily="34" charset="0"/>
        <a:buChar char="ꟷ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6DA14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6DA141"/>
        </a:buClr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192" userDrawn="1">
          <p15:clr>
            <a:srgbClr val="F26B43"/>
          </p15:clr>
        </p15:guide>
        <p15:guide id="4" pos="192" userDrawn="1">
          <p15:clr>
            <a:srgbClr val="F26B43"/>
          </p15:clr>
        </p15:guide>
        <p15:guide id="5" pos="5568" userDrawn="1">
          <p15:clr>
            <a:srgbClr val="F26B43"/>
          </p15:clr>
        </p15:guide>
        <p15:guide id="6" orient="horz" pos="420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microsoft.com/office/2007/relationships/hdphoto" Target="../media/hdphoto4.wdp"/><Relationship Id="rId5" Type="http://schemas.openxmlformats.org/officeDocument/2006/relationships/image" Target="../media/image25.png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mailto:jdisco@bpas.com" TargetMode="Externa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02401" y="5026530"/>
            <a:ext cx="468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Cash Balance 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Defined Benefit Plans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69278" y="6402268"/>
            <a:ext cx="1678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32D68"/>
                </a:solidFill>
              </a:rPr>
              <a:t>January 1, 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601" b="16597"/>
          <a:stretch/>
        </p:blipFill>
        <p:spPr>
          <a:xfrm rot="934531">
            <a:off x="47460" y="2076304"/>
            <a:ext cx="2425318" cy="119293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223933" y="6425937"/>
            <a:ext cx="2133600" cy="365125"/>
          </a:xfrm>
        </p:spPr>
        <p:txBody>
          <a:bodyPr/>
          <a:lstStyle/>
          <a:p>
            <a:fld id="{FA141339-F60D-47BC-9C4F-61B9CE851629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24487" y="852781"/>
            <a:ext cx="8188960" cy="1314021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sz="3400" dirty="0">
                <a:solidFill>
                  <a:srgbClr val="002060"/>
                </a:solidFill>
              </a:rPr>
              <a:t>Higher Contributions</a:t>
            </a:r>
            <a:r>
              <a:rPr lang="en-US" sz="3400" u="sng" dirty="0">
                <a:solidFill>
                  <a:srgbClr val="002060"/>
                </a:solidFill>
              </a:rPr>
              <a:t> </a:t>
            </a:r>
            <a:br>
              <a:rPr lang="en-US" sz="3400" u="sng" dirty="0">
                <a:solidFill>
                  <a:srgbClr val="002060"/>
                </a:solidFill>
              </a:rPr>
            </a:br>
            <a:r>
              <a:rPr lang="en-US" sz="3400" u="sng" dirty="0">
                <a:solidFill>
                  <a:srgbClr val="002060"/>
                </a:solidFill>
              </a:rPr>
              <a:t>Higher Tax Deferrals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314333" y="2227720"/>
            <a:ext cx="5887558" cy="98930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800" b="0" dirty="0"/>
              <a:t>A high wage earner in NYS with $200,000 in tax-deferred savings will lower taxes by: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533796328"/>
              </p:ext>
            </p:extLst>
          </p:nvPr>
        </p:nvGraphicFramePr>
        <p:xfrm>
          <a:off x="180733" y="2722373"/>
          <a:ext cx="8760067" cy="3282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40299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217240" y="6424450"/>
            <a:ext cx="517773" cy="365125"/>
          </a:xfrm>
        </p:spPr>
        <p:txBody>
          <a:bodyPr/>
          <a:lstStyle/>
          <a:p>
            <a:fld id="{FA141339-F60D-47BC-9C4F-61B9CE851629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078165" y="351122"/>
            <a:ext cx="6807200" cy="692329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sz="3600" dirty="0">
                <a:solidFill>
                  <a:schemeClr val="tx2"/>
                </a:solidFill>
              </a:rPr>
              <a:t>Potential</a:t>
            </a:r>
            <a:r>
              <a:rPr lang="en-US" sz="3600" u="sng" dirty="0">
                <a:solidFill>
                  <a:schemeClr val="tx2"/>
                </a:solidFill>
              </a:rPr>
              <a:t> </a:t>
            </a:r>
            <a:br>
              <a:rPr lang="en-US" sz="3600" u="sng" dirty="0">
                <a:solidFill>
                  <a:schemeClr val="tx2"/>
                </a:solidFill>
              </a:rPr>
            </a:br>
            <a:r>
              <a:rPr lang="en-US" sz="3600" u="sng" dirty="0">
                <a:solidFill>
                  <a:schemeClr val="tx2"/>
                </a:solidFill>
              </a:rPr>
              <a:t>Medicare Tax Savings</a:t>
            </a:r>
          </a:p>
        </p:txBody>
      </p:sp>
      <p:sp>
        <p:nvSpPr>
          <p:cNvPr id="8" name="Rectangle 7"/>
          <p:cNvSpPr/>
          <p:nvPr/>
        </p:nvSpPr>
        <p:spPr>
          <a:xfrm>
            <a:off x="1016000" y="5892817"/>
            <a:ext cx="64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0000"/>
              </a:lnSpc>
              <a:spcAft>
                <a:spcPts val="0"/>
              </a:spcAft>
            </a:pPr>
            <a:r>
              <a:rPr lang="en-US" altLang="en-US" sz="2400" b="0" dirty="0"/>
              <a:t>Retiring to a state without income tax turns state tax deferrals into permanent tax savings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056565" y="4166209"/>
            <a:ext cx="1876425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33363" lvl="0" indent="-173038" eaLnBrk="1" fontAlgn="auto" hangingPunct="1">
              <a:spcBef>
                <a:spcPts val="0"/>
              </a:spcBef>
              <a:spcAft>
                <a:spcPts val="0"/>
              </a:spcAft>
              <a:tabLst>
                <a:tab pos="233363" algn="l"/>
              </a:tabLst>
            </a:pPr>
            <a:r>
              <a:rPr lang="en-US" altLang="en-US" b="0" kern="0" dirty="0">
                <a:solidFill>
                  <a:sysClr val="windowText" lastClr="000000"/>
                </a:solidFill>
                <a:cs typeface="Calibri" panose="020F0502020204030204" pitchFamily="34" charset="0"/>
              </a:rPr>
              <a:t>•	</a:t>
            </a:r>
            <a:r>
              <a:rPr lang="en-US" altLang="en-US" b="0" kern="0" dirty="0">
                <a:solidFill>
                  <a:sysClr val="windowText" lastClr="000000"/>
                </a:solidFill>
              </a:rPr>
              <a:t>$87,700 in tax deferrals</a:t>
            </a:r>
          </a:p>
          <a:p>
            <a:pPr marL="233363" lvl="0" indent="-173038" eaLnBrk="1" fontAlgn="auto" hangingPunct="1">
              <a:spcBef>
                <a:spcPts val="0"/>
              </a:spcBef>
              <a:spcAft>
                <a:spcPts val="0"/>
              </a:spcAft>
              <a:tabLst>
                <a:tab pos="233363" algn="l"/>
              </a:tabLst>
            </a:pPr>
            <a:r>
              <a:rPr lang="en-US" altLang="en-US" b="0" kern="0" dirty="0">
                <a:solidFill>
                  <a:sysClr val="windowText" lastClr="000000"/>
                </a:solidFill>
                <a:cs typeface="Calibri" panose="020F0502020204030204" pitchFamily="34" charset="0"/>
              </a:rPr>
              <a:t>•	</a:t>
            </a:r>
            <a:r>
              <a:rPr lang="en-US" altLang="en-US" b="0" kern="0" dirty="0">
                <a:solidFill>
                  <a:sysClr val="windowText" lastClr="000000"/>
                </a:solidFill>
              </a:rPr>
              <a:t>$7,600 in permanent tax savings</a:t>
            </a: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514978" y="1807184"/>
            <a:ext cx="1550987" cy="1550988"/>
          </a:xfrm>
          <a:custGeom>
            <a:avLst/>
            <a:gdLst>
              <a:gd name="T0" fmla="*/ 0 w 972"/>
              <a:gd name="T1" fmla="*/ 1550783 h 972"/>
              <a:gd name="T2" fmla="*/ 0 w 972"/>
              <a:gd name="T3" fmla="*/ 775392 h 972"/>
              <a:gd name="T4" fmla="*/ 775392 w 972"/>
              <a:gd name="T5" fmla="*/ 0 h 972"/>
              <a:gd name="T6" fmla="*/ 1550783 w 972"/>
              <a:gd name="T7" fmla="*/ 775392 h 972"/>
              <a:gd name="T8" fmla="*/ 775392 w 972"/>
              <a:gd name="T9" fmla="*/ 1550783 h 972"/>
              <a:gd name="T10" fmla="*/ 0 w 972"/>
              <a:gd name="T11" fmla="*/ 1550783 h 9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72" h="972">
                <a:moveTo>
                  <a:pt x="0" y="972"/>
                </a:moveTo>
                <a:cubicBezTo>
                  <a:pt x="0" y="486"/>
                  <a:pt x="0" y="486"/>
                  <a:pt x="0" y="486"/>
                </a:cubicBezTo>
                <a:cubicBezTo>
                  <a:pt x="0" y="218"/>
                  <a:pt x="218" y="0"/>
                  <a:pt x="486" y="0"/>
                </a:cubicBezTo>
                <a:cubicBezTo>
                  <a:pt x="754" y="0"/>
                  <a:pt x="972" y="218"/>
                  <a:pt x="972" y="486"/>
                </a:cubicBezTo>
                <a:cubicBezTo>
                  <a:pt x="972" y="754"/>
                  <a:pt x="754" y="972"/>
                  <a:pt x="486" y="972"/>
                </a:cubicBezTo>
                <a:lnTo>
                  <a:pt x="0" y="97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4626103" y="1916722"/>
            <a:ext cx="1319212" cy="1320800"/>
          </a:xfrm>
          <a:custGeom>
            <a:avLst/>
            <a:gdLst>
              <a:gd name="T0" fmla="*/ 846 w 916"/>
              <a:gd name="T1" fmla="*/ 458 h 917"/>
              <a:gd name="T2" fmla="*/ 910 w 916"/>
              <a:gd name="T3" fmla="*/ 394 h 917"/>
              <a:gd name="T4" fmla="*/ 835 w 916"/>
              <a:gd name="T5" fmla="*/ 369 h 917"/>
              <a:gd name="T6" fmla="*/ 884 w 916"/>
              <a:gd name="T7" fmla="*/ 292 h 917"/>
              <a:gd name="T8" fmla="*/ 805 w 916"/>
              <a:gd name="T9" fmla="*/ 285 h 917"/>
              <a:gd name="T10" fmla="*/ 834 w 916"/>
              <a:gd name="T11" fmla="*/ 199 h 917"/>
              <a:gd name="T12" fmla="*/ 755 w 916"/>
              <a:gd name="T13" fmla="*/ 210 h 917"/>
              <a:gd name="T14" fmla="*/ 764 w 916"/>
              <a:gd name="T15" fmla="*/ 119 h 917"/>
              <a:gd name="T16" fmla="*/ 690 w 916"/>
              <a:gd name="T17" fmla="*/ 148 h 917"/>
              <a:gd name="T18" fmla="*/ 677 w 916"/>
              <a:gd name="T19" fmla="*/ 58 h 917"/>
              <a:gd name="T20" fmla="*/ 612 w 916"/>
              <a:gd name="T21" fmla="*/ 103 h 917"/>
              <a:gd name="T22" fmla="*/ 579 w 916"/>
              <a:gd name="T23" fmla="*/ 19 h 917"/>
              <a:gd name="T24" fmla="*/ 526 w 916"/>
              <a:gd name="T25" fmla="*/ 77 h 917"/>
              <a:gd name="T26" fmla="*/ 474 w 916"/>
              <a:gd name="T27" fmla="*/ 3 h 917"/>
              <a:gd name="T28" fmla="*/ 436 w 916"/>
              <a:gd name="T29" fmla="*/ 72 h 917"/>
              <a:gd name="T30" fmla="*/ 369 w 916"/>
              <a:gd name="T31" fmla="*/ 12 h 917"/>
              <a:gd name="T32" fmla="*/ 348 w 916"/>
              <a:gd name="T33" fmla="*/ 88 h 917"/>
              <a:gd name="T34" fmla="*/ 268 w 916"/>
              <a:gd name="T35" fmla="*/ 44 h 917"/>
              <a:gd name="T36" fmla="*/ 266 w 916"/>
              <a:gd name="T37" fmla="*/ 123 h 917"/>
              <a:gd name="T38" fmla="*/ 178 w 916"/>
              <a:gd name="T39" fmla="*/ 100 h 917"/>
              <a:gd name="T40" fmla="*/ 194 w 916"/>
              <a:gd name="T41" fmla="*/ 177 h 917"/>
              <a:gd name="T42" fmla="*/ 103 w 916"/>
              <a:gd name="T43" fmla="*/ 174 h 917"/>
              <a:gd name="T44" fmla="*/ 136 w 916"/>
              <a:gd name="T45" fmla="*/ 246 h 917"/>
              <a:gd name="T46" fmla="*/ 47 w 916"/>
              <a:gd name="T47" fmla="*/ 264 h 917"/>
              <a:gd name="T48" fmla="*/ 96 w 916"/>
              <a:gd name="T49" fmla="*/ 326 h 917"/>
              <a:gd name="T50" fmla="*/ 13 w 916"/>
              <a:gd name="T51" fmla="*/ 364 h 917"/>
              <a:gd name="T52" fmla="*/ 75 w 916"/>
              <a:gd name="T53" fmla="*/ 414 h 917"/>
              <a:gd name="T54" fmla="*/ 3 w 916"/>
              <a:gd name="T55" fmla="*/ 470 h 917"/>
              <a:gd name="T56" fmla="*/ 75 w 916"/>
              <a:gd name="T57" fmla="*/ 503 h 917"/>
              <a:gd name="T58" fmla="*/ 18 w 916"/>
              <a:gd name="T59" fmla="*/ 574 h 917"/>
              <a:gd name="T60" fmla="*/ 96 w 916"/>
              <a:gd name="T61" fmla="*/ 591 h 917"/>
              <a:gd name="T62" fmla="*/ 57 w 916"/>
              <a:gd name="T63" fmla="*/ 673 h 917"/>
              <a:gd name="T64" fmla="*/ 136 w 916"/>
              <a:gd name="T65" fmla="*/ 671 h 917"/>
              <a:gd name="T66" fmla="*/ 117 w 916"/>
              <a:gd name="T67" fmla="*/ 760 h 917"/>
              <a:gd name="T68" fmla="*/ 194 w 916"/>
              <a:gd name="T69" fmla="*/ 740 h 917"/>
              <a:gd name="T70" fmla="*/ 196 w 916"/>
              <a:gd name="T71" fmla="*/ 831 h 917"/>
              <a:gd name="T72" fmla="*/ 266 w 916"/>
              <a:gd name="T73" fmla="*/ 793 h 917"/>
              <a:gd name="T74" fmla="*/ 289 w 916"/>
              <a:gd name="T75" fmla="*/ 881 h 917"/>
              <a:gd name="T76" fmla="*/ 348 w 916"/>
              <a:gd name="T77" fmla="*/ 829 h 917"/>
              <a:gd name="T78" fmla="*/ 391 w 916"/>
              <a:gd name="T79" fmla="*/ 909 h 917"/>
              <a:gd name="T80" fmla="*/ 437 w 916"/>
              <a:gd name="T81" fmla="*/ 845 h 917"/>
              <a:gd name="T82" fmla="*/ 497 w 916"/>
              <a:gd name="T83" fmla="*/ 913 h 917"/>
              <a:gd name="T84" fmla="*/ 526 w 916"/>
              <a:gd name="T85" fmla="*/ 839 h 917"/>
              <a:gd name="T86" fmla="*/ 601 w 916"/>
              <a:gd name="T87" fmla="*/ 892 h 917"/>
              <a:gd name="T88" fmla="*/ 612 w 916"/>
              <a:gd name="T89" fmla="*/ 814 h 917"/>
              <a:gd name="T90" fmla="*/ 697 w 916"/>
              <a:gd name="T91" fmla="*/ 847 h 917"/>
              <a:gd name="T92" fmla="*/ 690 w 916"/>
              <a:gd name="T93" fmla="*/ 769 h 917"/>
              <a:gd name="T94" fmla="*/ 780 w 916"/>
              <a:gd name="T95" fmla="*/ 782 h 917"/>
              <a:gd name="T96" fmla="*/ 755 w 916"/>
              <a:gd name="T97" fmla="*/ 707 h 917"/>
              <a:gd name="T98" fmla="*/ 846 w 916"/>
              <a:gd name="T99" fmla="*/ 699 h 917"/>
              <a:gd name="T100" fmla="*/ 805 w 916"/>
              <a:gd name="T101" fmla="*/ 632 h 917"/>
              <a:gd name="T102" fmla="*/ 891 w 916"/>
              <a:gd name="T103" fmla="*/ 604 h 917"/>
              <a:gd name="T104" fmla="*/ 835 w 916"/>
              <a:gd name="T105" fmla="*/ 548 h 917"/>
              <a:gd name="T106" fmla="*/ 913 w 916"/>
              <a:gd name="T107" fmla="*/ 500 h 9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16" h="917">
                <a:moveTo>
                  <a:pt x="880" y="485"/>
                </a:moveTo>
                <a:cubicBezTo>
                  <a:pt x="864" y="479"/>
                  <a:pt x="848" y="473"/>
                  <a:pt x="847" y="472"/>
                </a:cubicBezTo>
                <a:cubicBezTo>
                  <a:pt x="844" y="469"/>
                  <a:pt x="846" y="459"/>
                  <a:pt x="846" y="459"/>
                </a:cubicBezTo>
                <a:cubicBezTo>
                  <a:pt x="846" y="458"/>
                  <a:pt x="846" y="458"/>
                  <a:pt x="846" y="458"/>
                </a:cubicBezTo>
                <a:cubicBezTo>
                  <a:pt x="846" y="458"/>
                  <a:pt x="845" y="447"/>
                  <a:pt x="847" y="445"/>
                </a:cubicBezTo>
                <a:cubicBezTo>
                  <a:pt x="848" y="443"/>
                  <a:pt x="864" y="439"/>
                  <a:pt x="880" y="433"/>
                </a:cubicBezTo>
                <a:cubicBezTo>
                  <a:pt x="896" y="427"/>
                  <a:pt x="912" y="421"/>
                  <a:pt x="913" y="418"/>
                </a:cubicBezTo>
                <a:cubicBezTo>
                  <a:pt x="916" y="414"/>
                  <a:pt x="914" y="398"/>
                  <a:pt x="910" y="394"/>
                </a:cubicBezTo>
                <a:cubicBezTo>
                  <a:pt x="909" y="392"/>
                  <a:pt x="892" y="389"/>
                  <a:pt x="875" y="387"/>
                </a:cubicBezTo>
                <a:cubicBezTo>
                  <a:pt x="858" y="385"/>
                  <a:pt x="841" y="383"/>
                  <a:pt x="840" y="382"/>
                </a:cubicBezTo>
                <a:cubicBezTo>
                  <a:pt x="836" y="380"/>
                  <a:pt x="835" y="369"/>
                  <a:pt x="835" y="369"/>
                </a:cubicBezTo>
                <a:cubicBezTo>
                  <a:pt x="835" y="369"/>
                  <a:pt x="835" y="369"/>
                  <a:pt x="835" y="369"/>
                </a:cubicBezTo>
                <a:cubicBezTo>
                  <a:pt x="835" y="369"/>
                  <a:pt x="832" y="359"/>
                  <a:pt x="833" y="356"/>
                </a:cubicBezTo>
                <a:cubicBezTo>
                  <a:pt x="834" y="354"/>
                  <a:pt x="848" y="346"/>
                  <a:pt x="863" y="337"/>
                </a:cubicBezTo>
                <a:cubicBezTo>
                  <a:pt x="877" y="328"/>
                  <a:pt x="891" y="317"/>
                  <a:pt x="892" y="315"/>
                </a:cubicBezTo>
                <a:cubicBezTo>
                  <a:pt x="894" y="309"/>
                  <a:pt x="888" y="295"/>
                  <a:pt x="884" y="292"/>
                </a:cubicBezTo>
                <a:cubicBezTo>
                  <a:pt x="881" y="290"/>
                  <a:pt x="864" y="291"/>
                  <a:pt x="847" y="293"/>
                </a:cubicBezTo>
                <a:cubicBezTo>
                  <a:pt x="830" y="295"/>
                  <a:pt x="814" y="297"/>
                  <a:pt x="812" y="296"/>
                </a:cubicBezTo>
                <a:cubicBezTo>
                  <a:pt x="808" y="295"/>
                  <a:pt x="805" y="285"/>
                  <a:pt x="805" y="285"/>
                </a:cubicBezTo>
                <a:cubicBezTo>
                  <a:pt x="805" y="285"/>
                  <a:pt x="805" y="285"/>
                  <a:pt x="805" y="285"/>
                </a:cubicBezTo>
                <a:cubicBezTo>
                  <a:pt x="805" y="285"/>
                  <a:pt x="799" y="275"/>
                  <a:pt x="799" y="272"/>
                </a:cubicBezTo>
                <a:cubicBezTo>
                  <a:pt x="800" y="271"/>
                  <a:pt x="812" y="259"/>
                  <a:pt x="824" y="247"/>
                </a:cubicBezTo>
                <a:cubicBezTo>
                  <a:pt x="835" y="235"/>
                  <a:pt x="847" y="222"/>
                  <a:pt x="847" y="219"/>
                </a:cubicBezTo>
                <a:cubicBezTo>
                  <a:pt x="847" y="213"/>
                  <a:pt x="839" y="200"/>
                  <a:pt x="834" y="199"/>
                </a:cubicBezTo>
                <a:cubicBezTo>
                  <a:pt x="831" y="198"/>
                  <a:pt x="815" y="202"/>
                  <a:pt x="798" y="208"/>
                </a:cubicBezTo>
                <a:cubicBezTo>
                  <a:pt x="782" y="213"/>
                  <a:pt x="767" y="220"/>
                  <a:pt x="765" y="220"/>
                </a:cubicBezTo>
                <a:cubicBezTo>
                  <a:pt x="761" y="219"/>
                  <a:pt x="755" y="210"/>
                  <a:pt x="755" y="210"/>
                </a:cubicBezTo>
                <a:cubicBezTo>
                  <a:pt x="755" y="210"/>
                  <a:pt x="755" y="210"/>
                  <a:pt x="755" y="210"/>
                </a:cubicBezTo>
                <a:cubicBezTo>
                  <a:pt x="755" y="210"/>
                  <a:pt x="748" y="202"/>
                  <a:pt x="747" y="199"/>
                </a:cubicBezTo>
                <a:cubicBezTo>
                  <a:pt x="747" y="197"/>
                  <a:pt x="756" y="183"/>
                  <a:pt x="765" y="169"/>
                </a:cubicBezTo>
                <a:cubicBezTo>
                  <a:pt x="774" y="154"/>
                  <a:pt x="782" y="139"/>
                  <a:pt x="781" y="136"/>
                </a:cubicBezTo>
                <a:cubicBezTo>
                  <a:pt x="780" y="130"/>
                  <a:pt x="769" y="120"/>
                  <a:pt x="764" y="119"/>
                </a:cubicBezTo>
                <a:cubicBezTo>
                  <a:pt x="761" y="119"/>
                  <a:pt x="746" y="127"/>
                  <a:pt x="732" y="136"/>
                </a:cubicBezTo>
                <a:cubicBezTo>
                  <a:pt x="717" y="145"/>
                  <a:pt x="703" y="155"/>
                  <a:pt x="701" y="155"/>
                </a:cubicBezTo>
                <a:cubicBezTo>
                  <a:pt x="698" y="156"/>
                  <a:pt x="690" y="148"/>
                  <a:pt x="690" y="148"/>
                </a:cubicBezTo>
                <a:cubicBezTo>
                  <a:pt x="690" y="148"/>
                  <a:pt x="690" y="148"/>
                  <a:pt x="690" y="148"/>
                </a:cubicBezTo>
                <a:cubicBezTo>
                  <a:pt x="690" y="148"/>
                  <a:pt x="681" y="142"/>
                  <a:pt x="680" y="139"/>
                </a:cubicBezTo>
                <a:cubicBezTo>
                  <a:pt x="679" y="138"/>
                  <a:pt x="685" y="122"/>
                  <a:pt x="690" y="106"/>
                </a:cubicBezTo>
                <a:cubicBezTo>
                  <a:pt x="695" y="90"/>
                  <a:pt x="699" y="73"/>
                  <a:pt x="698" y="70"/>
                </a:cubicBezTo>
                <a:cubicBezTo>
                  <a:pt x="696" y="65"/>
                  <a:pt x="683" y="58"/>
                  <a:pt x="677" y="58"/>
                </a:cubicBezTo>
                <a:cubicBezTo>
                  <a:pt x="675" y="58"/>
                  <a:pt x="662" y="70"/>
                  <a:pt x="650" y="82"/>
                </a:cubicBezTo>
                <a:cubicBezTo>
                  <a:pt x="638" y="94"/>
                  <a:pt x="627" y="107"/>
                  <a:pt x="625" y="108"/>
                </a:cubicBezTo>
                <a:cubicBezTo>
                  <a:pt x="622" y="109"/>
                  <a:pt x="612" y="103"/>
                  <a:pt x="612" y="103"/>
                </a:cubicBezTo>
                <a:cubicBezTo>
                  <a:pt x="612" y="103"/>
                  <a:pt x="612" y="103"/>
                  <a:pt x="612" y="103"/>
                </a:cubicBezTo>
                <a:cubicBezTo>
                  <a:pt x="612" y="103"/>
                  <a:pt x="602" y="100"/>
                  <a:pt x="600" y="97"/>
                </a:cubicBezTo>
                <a:cubicBezTo>
                  <a:pt x="599" y="95"/>
                  <a:pt x="601" y="79"/>
                  <a:pt x="602" y="62"/>
                </a:cubicBezTo>
                <a:cubicBezTo>
                  <a:pt x="604" y="45"/>
                  <a:pt x="604" y="28"/>
                  <a:pt x="602" y="26"/>
                </a:cubicBezTo>
                <a:cubicBezTo>
                  <a:pt x="599" y="21"/>
                  <a:pt x="584" y="17"/>
                  <a:pt x="579" y="19"/>
                </a:cubicBezTo>
                <a:cubicBezTo>
                  <a:pt x="577" y="19"/>
                  <a:pt x="567" y="34"/>
                  <a:pt x="558" y="48"/>
                </a:cubicBezTo>
                <a:cubicBezTo>
                  <a:pt x="549" y="63"/>
                  <a:pt x="541" y="78"/>
                  <a:pt x="540" y="79"/>
                </a:cubicBezTo>
                <a:cubicBezTo>
                  <a:pt x="537" y="81"/>
                  <a:pt x="526" y="78"/>
                  <a:pt x="526" y="78"/>
                </a:cubicBezTo>
                <a:cubicBezTo>
                  <a:pt x="526" y="77"/>
                  <a:pt x="526" y="77"/>
                  <a:pt x="526" y="77"/>
                </a:cubicBezTo>
                <a:cubicBezTo>
                  <a:pt x="526" y="77"/>
                  <a:pt x="515" y="77"/>
                  <a:pt x="513" y="74"/>
                </a:cubicBezTo>
                <a:cubicBezTo>
                  <a:pt x="512" y="73"/>
                  <a:pt x="510" y="56"/>
                  <a:pt x="507" y="40"/>
                </a:cubicBezTo>
                <a:cubicBezTo>
                  <a:pt x="504" y="23"/>
                  <a:pt x="501" y="6"/>
                  <a:pt x="499" y="4"/>
                </a:cubicBezTo>
                <a:cubicBezTo>
                  <a:pt x="494" y="0"/>
                  <a:pt x="479" y="0"/>
                  <a:pt x="474" y="3"/>
                </a:cubicBezTo>
                <a:cubicBezTo>
                  <a:pt x="472" y="4"/>
                  <a:pt x="466" y="20"/>
                  <a:pt x="461" y="37"/>
                </a:cubicBezTo>
                <a:cubicBezTo>
                  <a:pt x="456" y="53"/>
                  <a:pt x="451" y="69"/>
                  <a:pt x="450" y="71"/>
                </a:cubicBezTo>
                <a:cubicBezTo>
                  <a:pt x="447" y="73"/>
                  <a:pt x="437" y="72"/>
                  <a:pt x="437" y="72"/>
                </a:cubicBezTo>
                <a:cubicBezTo>
                  <a:pt x="436" y="72"/>
                  <a:pt x="436" y="72"/>
                  <a:pt x="436" y="72"/>
                </a:cubicBezTo>
                <a:cubicBezTo>
                  <a:pt x="436" y="72"/>
                  <a:pt x="426" y="74"/>
                  <a:pt x="423" y="72"/>
                </a:cubicBezTo>
                <a:cubicBezTo>
                  <a:pt x="421" y="71"/>
                  <a:pt x="416" y="56"/>
                  <a:pt x="409" y="40"/>
                </a:cubicBezTo>
                <a:cubicBezTo>
                  <a:pt x="403" y="24"/>
                  <a:pt x="395" y="9"/>
                  <a:pt x="393" y="7"/>
                </a:cubicBezTo>
                <a:cubicBezTo>
                  <a:pt x="388" y="5"/>
                  <a:pt x="373" y="8"/>
                  <a:pt x="369" y="12"/>
                </a:cubicBezTo>
                <a:cubicBezTo>
                  <a:pt x="367" y="13"/>
                  <a:pt x="365" y="31"/>
                  <a:pt x="363" y="47"/>
                </a:cubicBezTo>
                <a:cubicBezTo>
                  <a:pt x="362" y="65"/>
                  <a:pt x="362" y="81"/>
                  <a:pt x="361" y="83"/>
                </a:cubicBezTo>
                <a:cubicBezTo>
                  <a:pt x="359" y="86"/>
                  <a:pt x="348" y="88"/>
                  <a:pt x="348" y="88"/>
                </a:cubicBezTo>
                <a:cubicBezTo>
                  <a:pt x="348" y="88"/>
                  <a:pt x="348" y="88"/>
                  <a:pt x="348" y="88"/>
                </a:cubicBezTo>
                <a:cubicBezTo>
                  <a:pt x="348" y="88"/>
                  <a:pt x="338" y="92"/>
                  <a:pt x="335" y="91"/>
                </a:cubicBezTo>
                <a:cubicBezTo>
                  <a:pt x="333" y="90"/>
                  <a:pt x="324" y="76"/>
                  <a:pt x="314" y="63"/>
                </a:cubicBezTo>
                <a:cubicBezTo>
                  <a:pt x="304" y="49"/>
                  <a:pt x="293" y="35"/>
                  <a:pt x="290" y="35"/>
                </a:cubicBezTo>
                <a:cubicBezTo>
                  <a:pt x="285" y="33"/>
                  <a:pt x="271" y="40"/>
                  <a:pt x="268" y="44"/>
                </a:cubicBezTo>
                <a:cubicBezTo>
                  <a:pt x="267" y="47"/>
                  <a:pt x="269" y="64"/>
                  <a:pt x="271" y="81"/>
                </a:cubicBezTo>
                <a:cubicBezTo>
                  <a:pt x="274" y="97"/>
                  <a:pt x="277" y="114"/>
                  <a:pt x="277" y="116"/>
                </a:cubicBezTo>
                <a:cubicBezTo>
                  <a:pt x="276" y="119"/>
                  <a:pt x="266" y="123"/>
                  <a:pt x="266" y="123"/>
                </a:cubicBezTo>
                <a:cubicBezTo>
                  <a:pt x="266" y="123"/>
                  <a:pt x="266" y="123"/>
                  <a:pt x="266" y="123"/>
                </a:cubicBezTo>
                <a:cubicBezTo>
                  <a:pt x="266" y="123"/>
                  <a:pt x="257" y="130"/>
                  <a:pt x="253" y="129"/>
                </a:cubicBezTo>
                <a:cubicBezTo>
                  <a:pt x="252" y="129"/>
                  <a:pt x="240" y="118"/>
                  <a:pt x="227" y="107"/>
                </a:cubicBezTo>
                <a:cubicBezTo>
                  <a:pt x="214" y="96"/>
                  <a:pt x="200" y="85"/>
                  <a:pt x="197" y="85"/>
                </a:cubicBezTo>
                <a:cubicBezTo>
                  <a:pt x="192" y="85"/>
                  <a:pt x="179" y="95"/>
                  <a:pt x="178" y="100"/>
                </a:cubicBezTo>
                <a:cubicBezTo>
                  <a:pt x="177" y="102"/>
                  <a:pt x="183" y="118"/>
                  <a:pt x="189" y="134"/>
                </a:cubicBezTo>
                <a:cubicBezTo>
                  <a:pt x="196" y="150"/>
                  <a:pt x="203" y="165"/>
                  <a:pt x="203" y="167"/>
                </a:cubicBezTo>
                <a:cubicBezTo>
                  <a:pt x="203" y="171"/>
                  <a:pt x="194" y="177"/>
                  <a:pt x="194" y="177"/>
                </a:cubicBezTo>
                <a:cubicBezTo>
                  <a:pt x="194" y="177"/>
                  <a:pt x="194" y="177"/>
                  <a:pt x="194" y="177"/>
                </a:cubicBezTo>
                <a:cubicBezTo>
                  <a:pt x="194" y="177"/>
                  <a:pt x="186" y="185"/>
                  <a:pt x="183" y="186"/>
                </a:cubicBezTo>
                <a:cubicBezTo>
                  <a:pt x="181" y="186"/>
                  <a:pt x="167" y="178"/>
                  <a:pt x="152" y="170"/>
                </a:cubicBezTo>
                <a:cubicBezTo>
                  <a:pt x="137" y="162"/>
                  <a:pt x="121" y="155"/>
                  <a:pt x="118" y="156"/>
                </a:cubicBezTo>
                <a:cubicBezTo>
                  <a:pt x="113" y="157"/>
                  <a:pt x="103" y="169"/>
                  <a:pt x="103" y="174"/>
                </a:cubicBezTo>
                <a:cubicBezTo>
                  <a:pt x="103" y="177"/>
                  <a:pt x="112" y="191"/>
                  <a:pt x="122" y="205"/>
                </a:cubicBezTo>
                <a:cubicBezTo>
                  <a:pt x="132" y="219"/>
                  <a:pt x="142" y="232"/>
                  <a:pt x="143" y="234"/>
                </a:cubicBezTo>
                <a:cubicBezTo>
                  <a:pt x="143" y="238"/>
                  <a:pt x="136" y="246"/>
                  <a:pt x="136" y="246"/>
                </a:cubicBezTo>
                <a:cubicBezTo>
                  <a:pt x="136" y="246"/>
                  <a:pt x="136" y="246"/>
                  <a:pt x="136" y="246"/>
                </a:cubicBezTo>
                <a:cubicBezTo>
                  <a:pt x="136" y="246"/>
                  <a:pt x="131" y="256"/>
                  <a:pt x="128" y="257"/>
                </a:cubicBezTo>
                <a:cubicBezTo>
                  <a:pt x="126" y="257"/>
                  <a:pt x="110" y="253"/>
                  <a:pt x="94" y="248"/>
                </a:cubicBezTo>
                <a:cubicBezTo>
                  <a:pt x="77" y="244"/>
                  <a:pt x="60" y="241"/>
                  <a:pt x="58" y="242"/>
                </a:cubicBezTo>
                <a:cubicBezTo>
                  <a:pt x="52" y="245"/>
                  <a:pt x="46" y="259"/>
                  <a:pt x="47" y="264"/>
                </a:cubicBezTo>
                <a:cubicBezTo>
                  <a:pt x="47" y="266"/>
                  <a:pt x="60" y="279"/>
                  <a:pt x="72" y="290"/>
                </a:cubicBezTo>
                <a:cubicBezTo>
                  <a:pt x="85" y="301"/>
                  <a:pt x="98" y="311"/>
                  <a:pt x="99" y="313"/>
                </a:cubicBezTo>
                <a:cubicBezTo>
                  <a:pt x="101" y="317"/>
                  <a:pt x="96" y="326"/>
                  <a:pt x="96" y="326"/>
                </a:cubicBezTo>
                <a:cubicBezTo>
                  <a:pt x="96" y="326"/>
                  <a:pt x="96" y="326"/>
                  <a:pt x="96" y="326"/>
                </a:cubicBezTo>
                <a:cubicBezTo>
                  <a:pt x="95" y="326"/>
                  <a:pt x="93" y="337"/>
                  <a:pt x="90" y="339"/>
                </a:cubicBezTo>
                <a:cubicBezTo>
                  <a:pt x="89" y="340"/>
                  <a:pt x="72" y="339"/>
                  <a:pt x="55" y="338"/>
                </a:cubicBezTo>
                <a:cubicBezTo>
                  <a:pt x="38" y="338"/>
                  <a:pt x="21" y="339"/>
                  <a:pt x="19" y="341"/>
                </a:cubicBezTo>
                <a:cubicBezTo>
                  <a:pt x="14" y="344"/>
                  <a:pt x="11" y="359"/>
                  <a:pt x="13" y="364"/>
                </a:cubicBezTo>
                <a:cubicBezTo>
                  <a:pt x="14" y="367"/>
                  <a:pt x="29" y="376"/>
                  <a:pt x="44" y="383"/>
                </a:cubicBezTo>
                <a:cubicBezTo>
                  <a:pt x="59" y="391"/>
                  <a:pt x="74" y="398"/>
                  <a:pt x="76" y="400"/>
                </a:cubicBezTo>
                <a:cubicBezTo>
                  <a:pt x="78" y="403"/>
                  <a:pt x="75" y="413"/>
                  <a:pt x="75" y="413"/>
                </a:cubicBezTo>
                <a:cubicBezTo>
                  <a:pt x="75" y="414"/>
                  <a:pt x="75" y="414"/>
                  <a:pt x="75" y="414"/>
                </a:cubicBezTo>
                <a:cubicBezTo>
                  <a:pt x="75" y="414"/>
                  <a:pt x="75" y="424"/>
                  <a:pt x="72" y="427"/>
                </a:cubicBezTo>
                <a:cubicBezTo>
                  <a:pt x="71" y="428"/>
                  <a:pt x="55" y="431"/>
                  <a:pt x="38" y="435"/>
                </a:cubicBezTo>
                <a:cubicBezTo>
                  <a:pt x="22" y="439"/>
                  <a:pt x="5" y="443"/>
                  <a:pt x="3" y="445"/>
                </a:cubicBezTo>
                <a:cubicBezTo>
                  <a:pt x="0" y="450"/>
                  <a:pt x="0" y="465"/>
                  <a:pt x="3" y="470"/>
                </a:cubicBezTo>
                <a:cubicBezTo>
                  <a:pt x="5" y="472"/>
                  <a:pt x="21" y="477"/>
                  <a:pt x="38" y="481"/>
                </a:cubicBezTo>
                <a:cubicBezTo>
                  <a:pt x="54" y="485"/>
                  <a:pt x="71" y="489"/>
                  <a:pt x="72" y="490"/>
                </a:cubicBezTo>
                <a:cubicBezTo>
                  <a:pt x="75" y="492"/>
                  <a:pt x="75" y="503"/>
                  <a:pt x="75" y="503"/>
                </a:cubicBezTo>
                <a:cubicBezTo>
                  <a:pt x="75" y="503"/>
                  <a:pt x="75" y="503"/>
                  <a:pt x="75" y="503"/>
                </a:cubicBezTo>
                <a:cubicBezTo>
                  <a:pt x="75" y="503"/>
                  <a:pt x="77" y="514"/>
                  <a:pt x="76" y="517"/>
                </a:cubicBezTo>
                <a:cubicBezTo>
                  <a:pt x="75" y="519"/>
                  <a:pt x="59" y="525"/>
                  <a:pt x="44" y="533"/>
                </a:cubicBezTo>
                <a:cubicBezTo>
                  <a:pt x="29" y="540"/>
                  <a:pt x="14" y="548"/>
                  <a:pt x="13" y="551"/>
                </a:cubicBezTo>
                <a:cubicBezTo>
                  <a:pt x="10" y="556"/>
                  <a:pt x="14" y="571"/>
                  <a:pt x="18" y="574"/>
                </a:cubicBezTo>
                <a:cubicBezTo>
                  <a:pt x="20" y="576"/>
                  <a:pt x="37" y="577"/>
                  <a:pt x="54" y="578"/>
                </a:cubicBezTo>
                <a:cubicBezTo>
                  <a:pt x="71" y="578"/>
                  <a:pt x="88" y="577"/>
                  <a:pt x="90" y="578"/>
                </a:cubicBezTo>
                <a:cubicBezTo>
                  <a:pt x="93" y="580"/>
                  <a:pt x="96" y="591"/>
                  <a:pt x="96" y="591"/>
                </a:cubicBezTo>
                <a:cubicBezTo>
                  <a:pt x="96" y="591"/>
                  <a:pt x="96" y="591"/>
                  <a:pt x="96" y="591"/>
                </a:cubicBezTo>
                <a:cubicBezTo>
                  <a:pt x="96" y="591"/>
                  <a:pt x="100" y="601"/>
                  <a:pt x="99" y="604"/>
                </a:cubicBezTo>
                <a:cubicBezTo>
                  <a:pt x="99" y="606"/>
                  <a:pt x="86" y="615"/>
                  <a:pt x="72" y="626"/>
                </a:cubicBezTo>
                <a:cubicBezTo>
                  <a:pt x="59" y="637"/>
                  <a:pt x="47" y="649"/>
                  <a:pt x="46" y="651"/>
                </a:cubicBezTo>
                <a:cubicBezTo>
                  <a:pt x="45" y="657"/>
                  <a:pt x="52" y="671"/>
                  <a:pt x="57" y="673"/>
                </a:cubicBezTo>
                <a:cubicBezTo>
                  <a:pt x="59" y="674"/>
                  <a:pt x="76" y="672"/>
                  <a:pt x="93" y="668"/>
                </a:cubicBezTo>
                <a:cubicBezTo>
                  <a:pt x="110" y="664"/>
                  <a:pt x="126" y="660"/>
                  <a:pt x="128" y="660"/>
                </a:cubicBezTo>
                <a:cubicBezTo>
                  <a:pt x="131" y="661"/>
                  <a:pt x="136" y="671"/>
                  <a:pt x="136" y="671"/>
                </a:cubicBezTo>
                <a:cubicBezTo>
                  <a:pt x="136" y="671"/>
                  <a:pt x="136" y="671"/>
                  <a:pt x="136" y="671"/>
                </a:cubicBezTo>
                <a:cubicBezTo>
                  <a:pt x="136" y="671"/>
                  <a:pt x="143" y="680"/>
                  <a:pt x="143" y="683"/>
                </a:cubicBezTo>
                <a:cubicBezTo>
                  <a:pt x="143" y="685"/>
                  <a:pt x="132" y="697"/>
                  <a:pt x="122" y="711"/>
                </a:cubicBezTo>
                <a:cubicBezTo>
                  <a:pt x="111" y="724"/>
                  <a:pt x="102" y="739"/>
                  <a:pt x="102" y="741"/>
                </a:cubicBezTo>
                <a:cubicBezTo>
                  <a:pt x="102" y="747"/>
                  <a:pt x="112" y="759"/>
                  <a:pt x="117" y="760"/>
                </a:cubicBezTo>
                <a:cubicBezTo>
                  <a:pt x="120" y="761"/>
                  <a:pt x="136" y="754"/>
                  <a:pt x="151" y="747"/>
                </a:cubicBezTo>
                <a:cubicBezTo>
                  <a:pt x="166" y="739"/>
                  <a:pt x="181" y="731"/>
                  <a:pt x="183" y="731"/>
                </a:cubicBezTo>
                <a:cubicBezTo>
                  <a:pt x="187" y="731"/>
                  <a:pt x="194" y="740"/>
                  <a:pt x="194" y="740"/>
                </a:cubicBezTo>
                <a:cubicBezTo>
                  <a:pt x="194" y="740"/>
                  <a:pt x="194" y="740"/>
                  <a:pt x="194" y="740"/>
                </a:cubicBezTo>
                <a:cubicBezTo>
                  <a:pt x="194" y="740"/>
                  <a:pt x="202" y="747"/>
                  <a:pt x="203" y="750"/>
                </a:cubicBezTo>
                <a:cubicBezTo>
                  <a:pt x="203" y="751"/>
                  <a:pt x="196" y="766"/>
                  <a:pt x="189" y="782"/>
                </a:cubicBezTo>
                <a:cubicBezTo>
                  <a:pt x="182" y="797"/>
                  <a:pt x="176" y="813"/>
                  <a:pt x="177" y="816"/>
                </a:cubicBezTo>
                <a:cubicBezTo>
                  <a:pt x="178" y="822"/>
                  <a:pt x="191" y="831"/>
                  <a:pt x="196" y="831"/>
                </a:cubicBezTo>
                <a:cubicBezTo>
                  <a:pt x="199" y="831"/>
                  <a:pt x="213" y="821"/>
                  <a:pt x="226" y="810"/>
                </a:cubicBezTo>
                <a:cubicBezTo>
                  <a:pt x="239" y="799"/>
                  <a:pt x="252" y="788"/>
                  <a:pt x="254" y="787"/>
                </a:cubicBezTo>
                <a:cubicBezTo>
                  <a:pt x="257" y="787"/>
                  <a:pt x="266" y="793"/>
                  <a:pt x="266" y="793"/>
                </a:cubicBezTo>
                <a:cubicBezTo>
                  <a:pt x="266" y="793"/>
                  <a:pt x="266" y="793"/>
                  <a:pt x="266" y="793"/>
                </a:cubicBezTo>
                <a:cubicBezTo>
                  <a:pt x="266" y="793"/>
                  <a:pt x="276" y="798"/>
                  <a:pt x="277" y="801"/>
                </a:cubicBezTo>
                <a:cubicBezTo>
                  <a:pt x="278" y="803"/>
                  <a:pt x="274" y="819"/>
                  <a:pt x="271" y="835"/>
                </a:cubicBezTo>
                <a:cubicBezTo>
                  <a:pt x="268" y="852"/>
                  <a:pt x="265" y="869"/>
                  <a:pt x="267" y="872"/>
                </a:cubicBezTo>
                <a:cubicBezTo>
                  <a:pt x="269" y="877"/>
                  <a:pt x="284" y="883"/>
                  <a:pt x="289" y="881"/>
                </a:cubicBezTo>
                <a:cubicBezTo>
                  <a:pt x="291" y="881"/>
                  <a:pt x="303" y="868"/>
                  <a:pt x="313" y="854"/>
                </a:cubicBezTo>
                <a:cubicBezTo>
                  <a:pt x="324" y="841"/>
                  <a:pt x="333" y="827"/>
                  <a:pt x="335" y="826"/>
                </a:cubicBezTo>
                <a:cubicBezTo>
                  <a:pt x="338" y="824"/>
                  <a:pt x="348" y="829"/>
                  <a:pt x="348" y="829"/>
                </a:cubicBezTo>
                <a:cubicBezTo>
                  <a:pt x="348" y="829"/>
                  <a:pt x="348" y="829"/>
                  <a:pt x="348" y="829"/>
                </a:cubicBezTo>
                <a:cubicBezTo>
                  <a:pt x="348" y="829"/>
                  <a:pt x="359" y="831"/>
                  <a:pt x="361" y="834"/>
                </a:cubicBezTo>
                <a:cubicBezTo>
                  <a:pt x="362" y="835"/>
                  <a:pt x="362" y="852"/>
                  <a:pt x="363" y="869"/>
                </a:cubicBezTo>
                <a:cubicBezTo>
                  <a:pt x="364" y="886"/>
                  <a:pt x="365" y="903"/>
                  <a:pt x="367" y="905"/>
                </a:cubicBezTo>
                <a:cubicBezTo>
                  <a:pt x="371" y="909"/>
                  <a:pt x="386" y="912"/>
                  <a:pt x="391" y="909"/>
                </a:cubicBezTo>
                <a:cubicBezTo>
                  <a:pt x="393" y="908"/>
                  <a:pt x="401" y="893"/>
                  <a:pt x="408" y="877"/>
                </a:cubicBezTo>
                <a:cubicBezTo>
                  <a:pt x="415" y="862"/>
                  <a:pt x="422" y="846"/>
                  <a:pt x="423" y="845"/>
                </a:cubicBezTo>
                <a:cubicBezTo>
                  <a:pt x="426" y="842"/>
                  <a:pt x="436" y="844"/>
                  <a:pt x="436" y="844"/>
                </a:cubicBezTo>
                <a:cubicBezTo>
                  <a:pt x="437" y="845"/>
                  <a:pt x="437" y="845"/>
                  <a:pt x="437" y="845"/>
                </a:cubicBezTo>
                <a:cubicBezTo>
                  <a:pt x="437" y="845"/>
                  <a:pt x="448" y="844"/>
                  <a:pt x="450" y="846"/>
                </a:cubicBezTo>
                <a:cubicBezTo>
                  <a:pt x="451" y="847"/>
                  <a:pt x="455" y="864"/>
                  <a:pt x="460" y="880"/>
                </a:cubicBezTo>
                <a:cubicBezTo>
                  <a:pt x="465" y="896"/>
                  <a:pt x="470" y="912"/>
                  <a:pt x="473" y="914"/>
                </a:cubicBezTo>
                <a:cubicBezTo>
                  <a:pt x="477" y="917"/>
                  <a:pt x="493" y="916"/>
                  <a:pt x="497" y="913"/>
                </a:cubicBezTo>
                <a:cubicBezTo>
                  <a:pt x="499" y="911"/>
                  <a:pt x="503" y="894"/>
                  <a:pt x="506" y="878"/>
                </a:cubicBezTo>
                <a:cubicBezTo>
                  <a:pt x="510" y="861"/>
                  <a:pt x="512" y="844"/>
                  <a:pt x="513" y="843"/>
                </a:cubicBezTo>
                <a:cubicBezTo>
                  <a:pt x="515" y="840"/>
                  <a:pt x="526" y="839"/>
                  <a:pt x="526" y="839"/>
                </a:cubicBezTo>
                <a:cubicBezTo>
                  <a:pt x="526" y="839"/>
                  <a:pt x="526" y="839"/>
                  <a:pt x="526" y="839"/>
                </a:cubicBezTo>
                <a:cubicBezTo>
                  <a:pt x="526" y="839"/>
                  <a:pt x="537" y="837"/>
                  <a:pt x="540" y="838"/>
                </a:cubicBezTo>
                <a:cubicBezTo>
                  <a:pt x="541" y="839"/>
                  <a:pt x="549" y="854"/>
                  <a:pt x="557" y="868"/>
                </a:cubicBezTo>
                <a:cubicBezTo>
                  <a:pt x="565" y="883"/>
                  <a:pt x="575" y="898"/>
                  <a:pt x="577" y="899"/>
                </a:cubicBezTo>
                <a:cubicBezTo>
                  <a:pt x="583" y="901"/>
                  <a:pt x="597" y="896"/>
                  <a:pt x="601" y="892"/>
                </a:cubicBezTo>
                <a:cubicBezTo>
                  <a:pt x="602" y="890"/>
                  <a:pt x="602" y="873"/>
                  <a:pt x="602" y="855"/>
                </a:cubicBezTo>
                <a:cubicBezTo>
                  <a:pt x="601" y="838"/>
                  <a:pt x="600" y="822"/>
                  <a:pt x="600" y="820"/>
                </a:cubicBezTo>
                <a:cubicBezTo>
                  <a:pt x="602" y="816"/>
                  <a:pt x="612" y="814"/>
                  <a:pt x="612" y="814"/>
                </a:cubicBezTo>
                <a:cubicBezTo>
                  <a:pt x="612" y="814"/>
                  <a:pt x="612" y="814"/>
                  <a:pt x="612" y="814"/>
                </a:cubicBezTo>
                <a:cubicBezTo>
                  <a:pt x="612" y="814"/>
                  <a:pt x="622" y="808"/>
                  <a:pt x="625" y="809"/>
                </a:cubicBezTo>
                <a:cubicBezTo>
                  <a:pt x="627" y="809"/>
                  <a:pt x="638" y="822"/>
                  <a:pt x="649" y="835"/>
                </a:cubicBezTo>
                <a:cubicBezTo>
                  <a:pt x="661" y="847"/>
                  <a:pt x="673" y="859"/>
                  <a:pt x="676" y="860"/>
                </a:cubicBezTo>
                <a:cubicBezTo>
                  <a:pt x="681" y="860"/>
                  <a:pt x="695" y="852"/>
                  <a:pt x="697" y="847"/>
                </a:cubicBezTo>
                <a:cubicBezTo>
                  <a:pt x="698" y="845"/>
                  <a:pt x="694" y="828"/>
                  <a:pt x="689" y="812"/>
                </a:cubicBezTo>
                <a:cubicBezTo>
                  <a:pt x="685" y="795"/>
                  <a:pt x="679" y="779"/>
                  <a:pt x="680" y="778"/>
                </a:cubicBezTo>
                <a:cubicBezTo>
                  <a:pt x="680" y="774"/>
                  <a:pt x="690" y="769"/>
                  <a:pt x="690" y="769"/>
                </a:cubicBezTo>
                <a:cubicBezTo>
                  <a:pt x="690" y="769"/>
                  <a:pt x="690" y="769"/>
                  <a:pt x="690" y="769"/>
                </a:cubicBezTo>
                <a:cubicBezTo>
                  <a:pt x="690" y="769"/>
                  <a:pt x="698" y="761"/>
                  <a:pt x="702" y="761"/>
                </a:cubicBezTo>
                <a:cubicBezTo>
                  <a:pt x="703" y="761"/>
                  <a:pt x="717" y="771"/>
                  <a:pt x="731" y="781"/>
                </a:cubicBezTo>
                <a:cubicBezTo>
                  <a:pt x="745" y="790"/>
                  <a:pt x="759" y="799"/>
                  <a:pt x="762" y="799"/>
                </a:cubicBezTo>
                <a:cubicBezTo>
                  <a:pt x="768" y="798"/>
                  <a:pt x="779" y="787"/>
                  <a:pt x="780" y="782"/>
                </a:cubicBezTo>
                <a:cubicBezTo>
                  <a:pt x="780" y="780"/>
                  <a:pt x="773" y="764"/>
                  <a:pt x="765" y="749"/>
                </a:cubicBezTo>
                <a:cubicBezTo>
                  <a:pt x="756" y="734"/>
                  <a:pt x="748" y="720"/>
                  <a:pt x="747" y="718"/>
                </a:cubicBezTo>
                <a:cubicBezTo>
                  <a:pt x="747" y="714"/>
                  <a:pt x="755" y="707"/>
                  <a:pt x="755" y="707"/>
                </a:cubicBezTo>
                <a:cubicBezTo>
                  <a:pt x="755" y="707"/>
                  <a:pt x="755" y="707"/>
                  <a:pt x="755" y="707"/>
                </a:cubicBezTo>
                <a:cubicBezTo>
                  <a:pt x="755" y="707"/>
                  <a:pt x="762" y="698"/>
                  <a:pt x="765" y="697"/>
                </a:cubicBezTo>
                <a:cubicBezTo>
                  <a:pt x="767" y="697"/>
                  <a:pt x="782" y="703"/>
                  <a:pt x="798" y="709"/>
                </a:cubicBezTo>
                <a:cubicBezTo>
                  <a:pt x="813" y="715"/>
                  <a:pt x="830" y="721"/>
                  <a:pt x="833" y="720"/>
                </a:cubicBezTo>
                <a:cubicBezTo>
                  <a:pt x="838" y="718"/>
                  <a:pt x="846" y="705"/>
                  <a:pt x="846" y="699"/>
                </a:cubicBezTo>
                <a:cubicBezTo>
                  <a:pt x="846" y="697"/>
                  <a:pt x="835" y="683"/>
                  <a:pt x="824" y="671"/>
                </a:cubicBezTo>
                <a:cubicBezTo>
                  <a:pt x="812" y="658"/>
                  <a:pt x="800" y="646"/>
                  <a:pt x="800" y="645"/>
                </a:cubicBezTo>
                <a:cubicBezTo>
                  <a:pt x="799" y="641"/>
                  <a:pt x="805" y="632"/>
                  <a:pt x="805" y="632"/>
                </a:cubicBezTo>
                <a:cubicBezTo>
                  <a:pt x="805" y="632"/>
                  <a:pt x="805" y="632"/>
                  <a:pt x="805" y="632"/>
                </a:cubicBezTo>
                <a:cubicBezTo>
                  <a:pt x="805" y="632"/>
                  <a:pt x="809" y="622"/>
                  <a:pt x="812" y="620"/>
                </a:cubicBezTo>
                <a:cubicBezTo>
                  <a:pt x="813" y="619"/>
                  <a:pt x="830" y="622"/>
                  <a:pt x="846" y="624"/>
                </a:cubicBezTo>
                <a:cubicBezTo>
                  <a:pt x="863" y="627"/>
                  <a:pt x="880" y="628"/>
                  <a:pt x="883" y="626"/>
                </a:cubicBezTo>
                <a:cubicBezTo>
                  <a:pt x="888" y="624"/>
                  <a:pt x="893" y="609"/>
                  <a:pt x="891" y="604"/>
                </a:cubicBezTo>
                <a:cubicBezTo>
                  <a:pt x="891" y="601"/>
                  <a:pt x="877" y="591"/>
                  <a:pt x="863" y="581"/>
                </a:cubicBezTo>
                <a:cubicBezTo>
                  <a:pt x="849" y="571"/>
                  <a:pt x="834" y="563"/>
                  <a:pt x="833" y="561"/>
                </a:cubicBezTo>
                <a:cubicBezTo>
                  <a:pt x="831" y="558"/>
                  <a:pt x="835" y="548"/>
                  <a:pt x="835" y="548"/>
                </a:cubicBezTo>
                <a:cubicBezTo>
                  <a:pt x="835" y="548"/>
                  <a:pt x="835" y="548"/>
                  <a:pt x="835" y="548"/>
                </a:cubicBezTo>
                <a:cubicBezTo>
                  <a:pt x="836" y="548"/>
                  <a:pt x="837" y="537"/>
                  <a:pt x="840" y="535"/>
                </a:cubicBezTo>
                <a:cubicBezTo>
                  <a:pt x="841" y="533"/>
                  <a:pt x="857" y="533"/>
                  <a:pt x="874" y="531"/>
                </a:cubicBezTo>
                <a:cubicBezTo>
                  <a:pt x="891" y="529"/>
                  <a:pt x="908" y="526"/>
                  <a:pt x="910" y="524"/>
                </a:cubicBezTo>
                <a:cubicBezTo>
                  <a:pt x="914" y="520"/>
                  <a:pt x="916" y="505"/>
                  <a:pt x="913" y="500"/>
                </a:cubicBezTo>
                <a:cubicBezTo>
                  <a:pt x="912" y="498"/>
                  <a:pt x="896" y="491"/>
                  <a:pt x="880" y="48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4794378" y="2083409"/>
            <a:ext cx="984250" cy="98583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9000000" scaled="0"/>
          </a:gra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 rot="16200000">
            <a:off x="2424240" y="1334109"/>
            <a:ext cx="2024063" cy="2024063"/>
          </a:xfrm>
          <a:custGeom>
            <a:avLst/>
            <a:gdLst>
              <a:gd name="T0" fmla="*/ 0 w 972"/>
              <a:gd name="T1" fmla="*/ 2024034 h 972"/>
              <a:gd name="T2" fmla="*/ 0 w 972"/>
              <a:gd name="T3" fmla="*/ 1012017 h 972"/>
              <a:gd name="T4" fmla="*/ 1012017 w 972"/>
              <a:gd name="T5" fmla="*/ 0 h 972"/>
              <a:gd name="T6" fmla="*/ 2024034 w 972"/>
              <a:gd name="T7" fmla="*/ 1012017 h 972"/>
              <a:gd name="T8" fmla="*/ 1012017 w 972"/>
              <a:gd name="T9" fmla="*/ 2024034 h 972"/>
              <a:gd name="T10" fmla="*/ 0 w 972"/>
              <a:gd name="T11" fmla="*/ 2024034 h 9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72" h="972">
                <a:moveTo>
                  <a:pt x="0" y="972"/>
                </a:moveTo>
                <a:cubicBezTo>
                  <a:pt x="0" y="486"/>
                  <a:pt x="0" y="486"/>
                  <a:pt x="0" y="486"/>
                </a:cubicBezTo>
                <a:cubicBezTo>
                  <a:pt x="0" y="218"/>
                  <a:pt x="218" y="0"/>
                  <a:pt x="486" y="0"/>
                </a:cubicBezTo>
                <a:cubicBezTo>
                  <a:pt x="754" y="0"/>
                  <a:pt x="972" y="218"/>
                  <a:pt x="972" y="486"/>
                </a:cubicBezTo>
                <a:cubicBezTo>
                  <a:pt x="972" y="754"/>
                  <a:pt x="754" y="972"/>
                  <a:pt x="486" y="972"/>
                </a:cubicBezTo>
                <a:lnTo>
                  <a:pt x="0" y="97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16200000">
            <a:off x="2567116" y="1489684"/>
            <a:ext cx="1720850" cy="1724025"/>
          </a:xfrm>
          <a:custGeom>
            <a:avLst/>
            <a:gdLst>
              <a:gd name="T0" fmla="*/ 846 w 916"/>
              <a:gd name="T1" fmla="*/ 458 h 917"/>
              <a:gd name="T2" fmla="*/ 910 w 916"/>
              <a:gd name="T3" fmla="*/ 394 h 917"/>
              <a:gd name="T4" fmla="*/ 835 w 916"/>
              <a:gd name="T5" fmla="*/ 369 h 917"/>
              <a:gd name="T6" fmla="*/ 884 w 916"/>
              <a:gd name="T7" fmla="*/ 292 h 917"/>
              <a:gd name="T8" fmla="*/ 805 w 916"/>
              <a:gd name="T9" fmla="*/ 285 h 917"/>
              <a:gd name="T10" fmla="*/ 834 w 916"/>
              <a:gd name="T11" fmla="*/ 199 h 917"/>
              <a:gd name="T12" fmla="*/ 755 w 916"/>
              <a:gd name="T13" fmla="*/ 210 h 917"/>
              <a:gd name="T14" fmla="*/ 764 w 916"/>
              <a:gd name="T15" fmla="*/ 119 h 917"/>
              <a:gd name="T16" fmla="*/ 690 w 916"/>
              <a:gd name="T17" fmla="*/ 148 h 917"/>
              <a:gd name="T18" fmla="*/ 677 w 916"/>
              <a:gd name="T19" fmla="*/ 58 h 917"/>
              <a:gd name="T20" fmla="*/ 612 w 916"/>
              <a:gd name="T21" fmla="*/ 103 h 917"/>
              <a:gd name="T22" fmla="*/ 579 w 916"/>
              <a:gd name="T23" fmla="*/ 19 h 917"/>
              <a:gd name="T24" fmla="*/ 526 w 916"/>
              <a:gd name="T25" fmla="*/ 77 h 917"/>
              <a:gd name="T26" fmla="*/ 474 w 916"/>
              <a:gd name="T27" fmla="*/ 3 h 917"/>
              <a:gd name="T28" fmla="*/ 436 w 916"/>
              <a:gd name="T29" fmla="*/ 72 h 917"/>
              <a:gd name="T30" fmla="*/ 369 w 916"/>
              <a:gd name="T31" fmla="*/ 12 h 917"/>
              <a:gd name="T32" fmla="*/ 348 w 916"/>
              <a:gd name="T33" fmla="*/ 88 h 917"/>
              <a:gd name="T34" fmla="*/ 268 w 916"/>
              <a:gd name="T35" fmla="*/ 44 h 917"/>
              <a:gd name="T36" fmla="*/ 266 w 916"/>
              <a:gd name="T37" fmla="*/ 123 h 917"/>
              <a:gd name="T38" fmla="*/ 178 w 916"/>
              <a:gd name="T39" fmla="*/ 100 h 917"/>
              <a:gd name="T40" fmla="*/ 194 w 916"/>
              <a:gd name="T41" fmla="*/ 177 h 917"/>
              <a:gd name="T42" fmla="*/ 103 w 916"/>
              <a:gd name="T43" fmla="*/ 174 h 917"/>
              <a:gd name="T44" fmla="*/ 136 w 916"/>
              <a:gd name="T45" fmla="*/ 246 h 917"/>
              <a:gd name="T46" fmla="*/ 47 w 916"/>
              <a:gd name="T47" fmla="*/ 264 h 917"/>
              <a:gd name="T48" fmla="*/ 96 w 916"/>
              <a:gd name="T49" fmla="*/ 326 h 917"/>
              <a:gd name="T50" fmla="*/ 13 w 916"/>
              <a:gd name="T51" fmla="*/ 364 h 917"/>
              <a:gd name="T52" fmla="*/ 75 w 916"/>
              <a:gd name="T53" fmla="*/ 414 h 917"/>
              <a:gd name="T54" fmla="*/ 3 w 916"/>
              <a:gd name="T55" fmla="*/ 470 h 917"/>
              <a:gd name="T56" fmla="*/ 75 w 916"/>
              <a:gd name="T57" fmla="*/ 503 h 917"/>
              <a:gd name="T58" fmla="*/ 18 w 916"/>
              <a:gd name="T59" fmla="*/ 574 h 917"/>
              <a:gd name="T60" fmla="*/ 96 w 916"/>
              <a:gd name="T61" fmla="*/ 591 h 917"/>
              <a:gd name="T62" fmla="*/ 57 w 916"/>
              <a:gd name="T63" fmla="*/ 673 h 917"/>
              <a:gd name="T64" fmla="*/ 136 w 916"/>
              <a:gd name="T65" fmla="*/ 671 h 917"/>
              <a:gd name="T66" fmla="*/ 117 w 916"/>
              <a:gd name="T67" fmla="*/ 760 h 917"/>
              <a:gd name="T68" fmla="*/ 194 w 916"/>
              <a:gd name="T69" fmla="*/ 740 h 917"/>
              <a:gd name="T70" fmla="*/ 196 w 916"/>
              <a:gd name="T71" fmla="*/ 831 h 917"/>
              <a:gd name="T72" fmla="*/ 266 w 916"/>
              <a:gd name="T73" fmla="*/ 793 h 917"/>
              <a:gd name="T74" fmla="*/ 289 w 916"/>
              <a:gd name="T75" fmla="*/ 881 h 917"/>
              <a:gd name="T76" fmla="*/ 348 w 916"/>
              <a:gd name="T77" fmla="*/ 829 h 917"/>
              <a:gd name="T78" fmla="*/ 391 w 916"/>
              <a:gd name="T79" fmla="*/ 909 h 917"/>
              <a:gd name="T80" fmla="*/ 437 w 916"/>
              <a:gd name="T81" fmla="*/ 845 h 917"/>
              <a:gd name="T82" fmla="*/ 497 w 916"/>
              <a:gd name="T83" fmla="*/ 913 h 917"/>
              <a:gd name="T84" fmla="*/ 526 w 916"/>
              <a:gd name="T85" fmla="*/ 839 h 917"/>
              <a:gd name="T86" fmla="*/ 601 w 916"/>
              <a:gd name="T87" fmla="*/ 892 h 917"/>
              <a:gd name="T88" fmla="*/ 612 w 916"/>
              <a:gd name="T89" fmla="*/ 814 h 917"/>
              <a:gd name="T90" fmla="*/ 697 w 916"/>
              <a:gd name="T91" fmla="*/ 847 h 917"/>
              <a:gd name="T92" fmla="*/ 690 w 916"/>
              <a:gd name="T93" fmla="*/ 769 h 917"/>
              <a:gd name="T94" fmla="*/ 780 w 916"/>
              <a:gd name="T95" fmla="*/ 782 h 917"/>
              <a:gd name="T96" fmla="*/ 755 w 916"/>
              <a:gd name="T97" fmla="*/ 707 h 917"/>
              <a:gd name="T98" fmla="*/ 846 w 916"/>
              <a:gd name="T99" fmla="*/ 699 h 917"/>
              <a:gd name="T100" fmla="*/ 805 w 916"/>
              <a:gd name="T101" fmla="*/ 632 h 917"/>
              <a:gd name="T102" fmla="*/ 891 w 916"/>
              <a:gd name="T103" fmla="*/ 604 h 917"/>
              <a:gd name="T104" fmla="*/ 835 w 916"/>
              <a:gd name="T105" fmla="*/ 548 h 917"/>
              <a:gd name="T106" fmla="*/ 913 w 916"/>
              <a:gd name="T107" fmla="*/ 500 h 9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16" h="917">
                <a:moveTo>
                  <a:pt x="880" y="485"/>
                </a:moveTo>
                <a:cubicBezTo>
                  <a:pt x="864" y="479"/>
                  <a:pt x="848" y="473"/>
                  <a:pt x="847" y="472"/>
                </a:cubicBezTo>
                <a:cubicBezTo>
                  <a:pt x="844" y="469"/>
                  <a:pt x="846" y="459"/>
                  <a:pt x="846" y="459"/>
                </a:cubicBezTo>
                <a:cubicBezTo>
                  <a:pt x="846" y="458"/>
                  <a:pt x="846" y="458"/>
                  <a:pt x="846" y="458"/>
                </a:cubicBezTo>
                <a:cubicBezTo>
                  <a:pt x="846" y="458"/>
                  <a:pt x="845" y="447"/>
                  <a:pt x="847" y="445"/>
                </a:cubicBezTo>
                <a:cubicBezTo>
                  <a:pt x="848" y="443"/>
                  <a:pt x="864" y="439"/>
                  <a:pt x="880" y="433"/>
                </a:cubicBezTo>
                <a:cubicBezTo>
                  <a:pt x="896" y="427"/>
                  <a:pt x="912" y="421"/>
                  <a:pt x="913" y="418"/>
                </a:cubicBezTo>
                <a:cubicBezTo>
                  <a:pt x="916" y="414"/>
                  <a:pt x="914" y="398"/>
                  <a:pt x="910" y="394"/>
                </a:cubicBezTo>
                <a:cubicBezTo>
                  <a:pt x="909" y="392"/>
                  <a:pt x="892" y="389"/>
                  <a:pt x="875" y="387"/>
                </a:cubicBezTo>
                <a:cubicBezTo>
                  <a:pt x="858" y="385"/>
                  <a:pt x="841" y="383"/>
                  <a:pt x="840" y="382"/>
                </a:cubicBezTo>
                <a:cubicBezTo>
                  <a:pt x="836" y="380"/>
                  <a:pt x="835" y="369"/>
                  <a:pt x="835" y="369"/>
                </a:cubicBezTo>
                <a:cubicBezTo>
                  <a:pt x="835" y="369"/>
                  <a:pt x="835" y="369"/>
                  <a:pt x="835" y="369"/>
                </a:cubicBezTo>
                <a:cubicBezTo>
                  <a:pt x="835" y="369"/>
                  <a:pt x="832" y="359"/>
                  <a:pt x="833" y="356"/>
                </a:cubicBezTo>
                <a:cubicBezTo>
                  <a:pt x="834" y="354"/>
                  <a:pt x="848" y="346"/>
                  <a:pt x="863" y="337"/>
                </a:cubicBezTo>
                <a:cubicBezTo>
                  <a:pt x="877" y="328"/>
                  <a:pt x="891" y="317"/>
                  <a:pt x="892" y="315"/>
                </a:cubicBezTo>
                <a:cubicBezTo>
                  <a:pt x="894" y="309"/>
                  <a:pt x="888" y="295"/>
                  <a:pt x="884" y="292"/>
                </a:cubicBezTo>
                <a:cubicBezTo>
                  <a:pt x="881" y="290"/>
                  <a:pt x="864" y="291"/>
                  <a:pt x="847" y="293"/>
                </a:cubicBezTo>
                <a:cubicBezTo>
                  <a:pt x="830" y="295"/>
                  <a:pt x="814" y="297"/>
                  <a:pt x="812" y="296"/>
                </a:cubicBezTo>
                <a:cubicBezTo>
                  <a:pt x="808" y="295"/>
                  <a:pt x="805" y="285"/>
                  <a:pt x="805" y="285"/>
                </a:cubicBezTo>
                <a:cubicBezTo>
                  <a:pt x="805" y="285"/>
                  <a:pt x="805" y="285"/>
                  <a:pt x="805" y="285"/>
                </a:cubicBezTo>
                <a:cubicBezTo>
                  <a:pt x="805" y="285"/>
                  <a:pt x="799" y="275"/>
                  <a:pt x="799" y="272"/>
                </a:cubicBezTo>
                <a:cubicBezTo>
                  <a:pt x="800" y="271"/>
                  <a:pt x="812" y="259"/>
                  <a:pt x="824" y="247"/>
                </a:cubicBezTo>
                <a:cubicBezTo>
                  <a:pt x="835" y="235"/>
                  <a:pt x="847" y="222"/>
                  <a:pt x="847" y="219"/>
                </a:cubicBezTo>
                <a:cubicBezTo>
                  <a:pt x="847" y="213"/>
                  <a:pt x="839" y="200"/>
                  <a:pt x="834" y="199"/>
                </a:cubicBezTo>
                <a:cubicBezTo>
                  <a:pt x="831" y="198"/>
                  <a:pt x="815" y="202"/>
                  <a:pt x="798" y="208"/>
                </a:cubicBezTo>
                <a:cubicBezTo>
                  <a:pt x="782" y="213"/>
                  <a:pt x="767" y="220"/>
                  <a:pt x="765" y="220"/>
                </a:cubicBezTo>
                <a:cubicBezTo>
                  <a:pt x="761" y="219"/>
                  <a:pt x="755" y="210"/>
                  <a:pt x="755" y="210"/>
                </a:cubicBezTo>
                <a:cubicBezTo>
                  <a:pt x="755" y="210"/>
                  <a:pt x="755" y="210"/>
                  <a:pt x="755" y="210"/>
                </a:cubicBezTo>
                <a:cubicBezTo>
                  <a:pt x="755" y="210"/>
                  <a:pt x="748" y="202"/>
                  <a:pt x="747" y="199"/>
                </a:cubicBezTo>
                <a:cubicBezTo>
                  <a:pt x="747" y="197"/>
                  <a:pt x="756" y="183"/>
                  <a:pt x="765" y="169"/>
                </a:cubicBezTo>
                <a:cubicBezTo>
                  <a:pt x="774" y="154"/>
                  <a:pt x="782" y="139"/>
                  <a:pt x="781" y="136"/>
                </a:cubicBezTo>
                <a:cubicBezTo>
                  <a:pt x="780" y="130"/>
                  <a:pt x="769" y="120"/>
                  <a:pt x="764" y="119"/>
                </a:cubicBezTo>
                <a:cubicBezTo>
                  <a:pt x="761" y="119"/>
                  <a:pt x="746" y="127"/>
                  <a:pt x="732" y="136"/>
                </a:cubicBezTo>
                <a:cubicBezTo>
                  <a:pt x="717" y="145"/>
                  <a:pt x="703" y="155"/>
                  <a:pt x="701" y="155"/>
                </a:cubicBezTo>
                <a:cubicBezTo>
                  <a:pt x="698" y="156"/>
                  <a:pt x="690" y="148"/>
                  <a:pt x="690" y="148"/>
                </a:cubicBezTo>
                <a:cubicBezTo>
                  <a:pt x="690" y="148"/>
                  <a:pt x="690" y="148"/>
                  <a:pt x="690" y="148"/>
                </a:cubicBezTo>
                <a:cubicBezTo>
                  <a:pt x="690" y="148"/>
                  <a:pt x="681" y="142"/>
                  <a:pt x="680" y="139"/>
                </a:cubicBezTo>
                <a:cubicBezTo>
                  <a:pt x="679" y="138"/>
                  <a:pt x="685" y="122"/>
                  <a:pt x="690" y="106"/>
                </a:cubicBezTo>
                <a:cubicBezTo>
                  <a:pt x="695" y="90"/>
                  <a:pt x="699" y="73"/>
                  <a:pt x="698" y="70"/>
                </a:cubicBezTo>
                <a:cubicBezTo>
                  <a:pt x="696" y="65"/>
                  <a:pt x="683" y="58"/>
                  <a:pt x="677" y="58"/>
                </a:cubicBezTo>
                <a:cubicBezTo>
                  <a:pt x="675" y="58"/>
                  <a:pt x="662" y="70"/>
                  <a:pt x="650" y="82"/>
                </a:cubicBezTo>
                <a:cubicBezTo>
                  <a:pt x="638" y="94"/>
                  <a:pt x="627" y="107"/>
                  <a:pt x="625" y="108"/>
                </a:cubicBezTo>
                <a:cubicBezTo>
                  <a:pt x="622" y="109"/>
                  <a:pt x="612" y="103"/>
                  <a:pt x="612" y="103"/>
                </a:cubicBezTo>
                <a:cubicBezTo>
                  <a:pt x="612" y="103"/>
                  <a:pt x="612" y="103"/>
                  <a:pt x="612" y="103"/>
                </a:cubicBezTo>
                <a:cubicBezTo>
                  <a:pt x="612" y="103"/>
                  <a:pt x="602" y="100"/>
                  <a:pt x="600" y="97"/>
                </a:cubicBezTo>
                <a:cubicBezTo>
                  <a:pt x="599" y="95"/>
                  <a:pt x="601" y="79"/>
                  <a:pt x="602" y="62"/>
                </a:cubicBezTo>
                <a:cubicBezTo>
                  <a:pt x="604" y="45"/>
                  <a:pt x="604" y="28"/>
                  <a:pt x="602" y="26"/>
                </a:cubicBezTo>
                <a:cubicBezTo>
                  <a:pt x="599" y="21"/>
                  <a:pt x="584" y="17"/>
                  <a:pt x="579" y="19"/>
                </a:cubicBezTo>
                <a:cubicBezTo>
                  <a:pt x="577" y="19"/>
                  <a:pt x="567" y="34"/>
                  <a:pt x="558" y="48"/>
                </a:cubicBezTo>
                <a:cubicBezTo>
                  <a:pt x="549" y="63"/>
                  <a:pt x="541" y="78"/>
                  <a:pt x="540" y="79"/>
                </a:cubicBezTo>
                <a:cubicBezTo>
                  <a:pt x="537" y="81"/>
                  <a:pt x="526" y="78"/>
                  <a:pt x="526" y="78"/>
                </a:cubicBezTo>
                <a:cubicBezTo>
                  <a:pt x="526" y="77"/>
                  <a:pt x="526" y="77"/>
                  <a:pt x="526" y="77"/>
                </a:cubicBezTo>
                <a:cubicBezTo>
                  <a:pt x="526" y="77"/>
                  <a:pt x="515" y="77"/>
                  <a:pt x="513" y="74"/>
                </a:cubicBezTo>
                <a:cubicBezTo>
                  <a:pt x="512" y="73"/>
                  <a:pt x="510" y="56"/>
                  <a:pt x="507" y="40"/>
                </a:cubicBezTo>
                <a:cubicBezTo>
                  <a:pt x="504" y="23"/>
                  <a:pt x="501" y="6"/>
                  <a:pt x="499" y="4"/>
                </a:cubicBezTo>
                <a:cubicBezTo>
                  <a:pt x="494" y="0"/>
                  <a:pt x="479" y="0"/>
                  <a:pt x="474" y="3"/>
                </a:cubicBezTo>
                <a:cubicBezTo>
                  <a:pt x="472" y="4"/>
                  <a:pt x="466" y="20"/>
                  <a:pt x="461" y="37"/>
                </a:cubicBezTo>
                <a:cubicBezTo>
                  <a:pt x="456" y="53"/>
                  <a:pt x="451" y="69"/>
                  <a:pt x="450" y="71"/>
                </a:cubicBezTo>
                <a:cubicBezTo>
                  <a:pt x="447" y="73"/>
                  <a:pt x="437" y="72"/>
                  <a:pt x="437" y="72"/>
                </a:cubicBezTo>
                <a:cubicBezTo>
                  <a:pt x="436" y="72"/>
                  <a:pt x="436" y="72"/>
                  <a:pt x="436" y="72"/>
                </a:cubicBezTo>
                <a:cubicBezTo>
                  <a:pt x="436" y="72"/>
                  <a:pt x="426" y="74"/>
                  <a:pt x="423" y="72"/>
                </a:cubicBezTo>
                <a:cubicBezTo>
                  <a:pt x="421" y="71"/>
                  <a:pt x="416" y="56"/>
                  <a:pt x="409" y="40"/>
                </a:cubicBezTo>
                <a:cubicBezTo>
                  <a:pt x="403" y="24"/>
                  <a:pt x="395" y="9"/>
                  <a:pt x="393" y="7"/>
                </a:cubicBezTo>
                <a:cubicBezTo>
                  <a:pt x="388" y="5"/>
                  <a:pt x="373" y="8"/>
                  <a:pt x="369" y="12"/>
                </a:cubicBezTo>
                <a:cubicBezTo>
                  <a:pt x="367" y="13"/>
                  <a:pt x="365" y="31"/>
                  <a:pt x="363" y="47"/>
                </a:cubicBezTo>
                <a:cubicBezTo>
                  <a:pt x="362" y="65"/>
                  <a:pt x="362" y="81"/>
                  <a:pt x="361" y="83"/>
                </a:cubicBezTo>
                <a:cubicBezTo>
                  <a:pt x="359" y="86"/>
                  <a:pt x="348" y="88"/>
                  <a:pt x="348" y="88"/>
                </a:cubicBezTo>
                <a:cubicBezTo>
                  <a:pt x="348" y="88"/>
                  <a:pt x="348" y="88"/>
                  <a:pt x="348" y="88"/>
                </a:cubicBezTo>
                <a:cubicBezTo>
                  <a:pt x="348" y="88"/>
                  <a:pt x="338" y="92"/>
                  <a:pt x="335" y="91"/>
                </a:cubicBezTo>
                <a:cubicBezTo>
                  <a:pt x="333" y="90"/>
                  <a:pt x="324" y="76"/>
                  <a:pt x="314" y="63"/>
                </a:cubicBezTo>
                <a:cubicBezTo>
                  <a:pt x="304" y="49"/>
                  <a:pt x="293" y="35"/>
                  <a:pt x="290" y="35"/>
                </a:cubicBezTo>
                <a:cubicBezTo>
                  <a:pt x="285" y="33"/>
                  <a:pt x="271" y="40"/>
                  <a:pt x="268" y="44"/>
                </a:cubicBezTo>
                <a:cubicBezTo>
                  <a:pt x="267" y="47"/>
                  <a:pt x="269" y="64"/>
                  <a:pt x="271" y="81"/>
                </a:cubicBezTo>
                <a:cubicBezTo>
                  <a:pt x="274" y="97"/>
                  <a:pt x="277" y="114"/>
                  <a:pt x="277" y="116"/>
                </a:cubicBezTo>
                <a:cubicBezTo>
                  <a:pt x="276" y="119"/>
                  <a:pt x="266" y="123"/>
                  <a:pt x="266" y="123"/>
                </a:cubicBezTo>
                <a:cubicBezTo>
                  <a:pt x="266" y="123"/>
                  <a:pt x="266" y="123"/>
                  <a:pt x="266" y="123"/>
                </a:cubicBezTo>
                <a:cubicBezTo>
                  <a:pt x="266" y="123"/>
                  <a:pt x="257" y="130"/>
                  <a:pt x="253" y="129"/>
                </a:cubicBezTo>
                <a:cubicBezTo>
                  <a:pt x="252" y="129"/>
                  <a:pt x="240" y="118"/>
                  <a:pt x="227" y="107"/>
                </a:cubicBezTo>
                <a:cubicBezTo>
                  <a:pt x="214" y="96"/>
                  <a:pt x="200" y="85"/>
                  <a:pt x="197" y="85"/>
                </a:cubicBezTo>
                <a:cubicBezTo>
                  <a:pt x="192" y="85"/>
                  <a:pt x="179" y="95"/>
                  <a:pt x="178" y="100"/>
                </a:cubicBezTo>
                <a:cubicBezTo>
                  <a:pt x="177" y="102"/>
                  <a:pt x="183" y="118"/>
                  <a:pt x="189" y="134"/>
                </a:cubicBezTo>
                <a:cubicBezTo>
                  <a:pt x="196" y="150"/>
                  <a:pt x="203" y="165"/>
                  <a:pt x="203" y="167"/>
                </a:cubicBezTo>
                <a:cubicBezTo>
                  <a:pt x="203" y="171"/>
                  <a:pt x="194" y="177"/>
                  <a:pt x="194" y="177"/>
                </a:cubicBezTo>
                <a:cubicBezTo>
                  <a:pt x="194" y="177"/>
                  <a:pt x="194" y="177"/>
                  <a:pt x="194" y="177"/>
                </a:cubicBezTo>
                <a:cubicBezTo>
                  <a:pt x="194" y="177"/>
                  <a:pt x="186" y="185"/>
                  <a:pt x="183" y="186"/>
                </a:cubicBezTo>
                <a:cubicBezTo>
                  <a:pt x="181" y="186"/>
                  <a:pt x="167" y="178"/>
                  <a:pt x="152" y="170"/>
                </a:cubicBezTo>
                <a:cubicBezTo>
                  <a:pt x="137" y="162"/>
                  <a:pt x="121" y="155"/>
                  <a:pt x="118" y="156"/>
                </a:cubicBezTo>
                <a:cubicBezTo>
                  <a:pt x="113" y="157"/>
                  <a:pt x="103" y="169"/>
                  <a:pt x="103" y="174"/>
                </a:cubicBezTo>
                <a:cubicBezTo>
                  <a:pt x="103" y="177"/>
                  <a:pt x="112" y="191"/>
                  <a:pt x="122" y="205"/>
                </a:cubicBezTo>
                <a:cubicBezTo>
                  <a:pt x="132" y="219"/>
                  <a:pt x="142" y="232"/>
                  <a:pt x="143" y="234"/>
                </a:cubicBezTo>
                <a:cubicBezTo>
                  <a:pt x="143" y="238"/>
                  <a:pt x="136" y="246"/>
                  <a:pt x="136" y="246"/>
                </a:cubicBezTo>
                <a:cubicBezTo>
                  <a:pt x="136" y="246"/>
                  <a:pt x="136" y="246"/>
                  <a:pt x="136" y="246"/>
                </a:cubicBezTo>
                <a:cubicBezTo>
                  <a:pt x="136" y="246"/>
                  <a:pt x="131" y="256"/>
                  <a:pt x="128" y="257"/>
                </a:cubicBezTo>
                <a:cubicBezTo>
                  <a:pt x="126" y="257"/>
                  <a:pt x="110" y="253"/>
                  <a:pt x="94" y="248"/>
                </a:cubicBezTo>
                <a:cubicBezTo>
                  <a:pt x="77" y="244"/>
                  <a:pt x="60" y="241"/>
                  <a:pt x="58" y="242"/>
                </a:cubicBezTo>
                <a:cubicBezTo>
                  <a:pt x="52" y="245"/>
                  <a:pt x="46" y="259"/>
                  <a:pt x="47" y="264"/>
                </a:cubicBezTo>
                <a:cubicBezTo>
                  <a:pt x="47" y="266"/>
                  <a:pt x="60" y="279"/>
                  <a:pt x="72" y="290"/>
                </a:cubicBezTo>
                <a:cubicBezTo>
                  <a:pt x="85" y="301"/>
                  <a:pt x="98" y="311"/>
                  <a:pt x="99" y="313"/>
                </a:cubicBezTo>
                <a:cubicBezTo>
                  <a:pt x="101" y="317"/>
                  <a:pt x="96" y="326"/>
                  <a:pt x="96" y="326"/>
                </a:cubicBezTo>
                <a:cubicBezTo>
                  <a:pt x="96" y="326"/>
                  <a:pt x="96" y="326"/>
                  <a:pt x="96" y="326"/>
                </a:cubicBezTo>
                <a:cubicBezTo>
                  <a:pt x="95" y="326"/>
                  <a:pt x="93" y="337"/>
                  <a:pt x="90" y="339"/>
                </a:cubicBezTo>
                <a:cubicBezTo>
                  <a:pt x="89" y="340"/>
                  <a:pt x="72" y="339"/>
                  <a:pt x="55" y="338"/>
                </a:cubicBezTo>
                <a:cubicBezTo>
                  <a:pt x="38" y="338"/>
                  <a:pt x="21" y="339"/>
                  <a:pt x="19" y="341"/>
                </a:cubicBezTo>
                <a:cubicBezTo>
                  <a:pt x="14" y="344"/>
                  <a:pt x="11" y="359"/>
                  <a:pt x="13" y="364"/>
                </a:cubicBezTo>
                <a:cubicBezTo>
                  <a:pt x="14" y="367"/>
                  <a:pt x="29" y="376"/>
                  <a:pt x="44" y="383"/>
                </a:cubicBezTo>
                <a:cubicBezTo>
                  <a:pt x="59" y="391"/>
                  <a:pt x="74" y="398"/>
                  <a:pt x="76" y="400"/>
                </a:cubicBezTo>
                <a:cubicBezTo>
                  <a:pt x="78" y="403"/>
                  <a:pt x="75" y="413"/>
                  <a:pt x="75" y="413"/>
                </a:cubicBezTo>
                <a:cubicBezTo>
                  <a:pt x="75" y="414"/>
                  <a:pt x="75" y="414"/>
                  <a:pt x="75" y="414"/>
                </a:cubicBezTo>
                <a:cubicBezTo>
                  <a:pt x="75" y="414"/>
                  <a:pt x="75" y="424"/>
                  <a:pt x="72" y="427"/>
                </a:cubicBezTo>
                <a:cubicBezTo>
                  <a:pt x="71" y="428"/>
                  <a:pt x="55" y="431"/>
                  <a:pt x="38" y="435"/>
                </a:cubicBezTo>
                <a:cubicBezTo>
                  <a:pt x="22" y="439"/>
                  <a:pt x="5" y="443"/>
                  <a:pt x="3" y="445"/>
                </a:cubicBezTo>
                <a:cubicBezTo>
                  <a:pt x="0" y="450"/>
                  <a:pt x="0" y="465"/>
                  <a:pt x="3" y="470"/>
                </a:cubicBezTo>
                <a:cubicBezTo>
                  <a:pt x="5" y="472"/>
                  <a:pt x="21" y="477"/>
                  <a:pt x="38" y="481"/>
                </a:cubicBezTo>
                <a:cubicBezTo>
                  <a:pt x="54" y="485"/>
                  <a:pt x="71" y="489"/>
                  <a:pt x="72" y="490"/>
                </a:cubicBezTo>
                <a:cubicBezTo>
                  <a:pt x="75" y="492"/>
                  <a:pt x="75" y="503"/>
                  <a:pt x="75" y="503"/>
                </a:cubicBezTo>
                <a:cubicBezTo>
                  <a:pt x="75" y="503"/>
                  <a:pt x="75" y="503"/>
                  <a:pt x="75" y="503"/>
                </a:cubicBezTo>
                <a:cubicBezTo>
                  <a:pt x="75" y="503"/>
                  <a:pt x="77" y="514"/>
                  <a:pt x="76" y="517"/>
                </a:cubicBezTo>
                <a:cubicBezTo>
                  <a:pt x="75" y="519"/>
                  <a:pt x="59" y="525"/>
                  <a:pt x="44" y="533"/>
                </a:cubicBezTo>
                <a:cubicBezTo>
                  <a:pt x="29" y="540"/>
                  <a:pt x="14" y="548"/>
                  <a:pt x="13" y="551"/>
                </a:cubicBezTo>
                <a:cubicBezTo>
                  <a:pt x="10" y="556"/>
                  <a:pt x="14" y="571"/>
                  <a:pt x="18" y="574"/>
                </a:cubicBezTo>
                <a:cubicBezTo>
                  <a:pt x="20" y="576"/>
                  <a:pt x="37" y="577"/>
                  <a:pt x="54" y="578"/>
                </a:cubicBezTo>
                <a:cubicBezTo>
                  <a:pt x="71" y="578"/>
                  <a:pt x="88" y="577"/>
                  <a:pt x="90" y="578"/>
                </a:cubicBezTo>
                <a:cubicBezTo>
                  <a:pt x="93" y="580"/>
                  <a:pt x="96" y="591"/>
                  <a:pt x="96" y="591"/>
                </a:cubicBezTo>
                <a:cubicBezTo>
                  <a:pt x="96" y="591"/>
                  <a:pt x="96" y="591"/>
                  <a:pt x="96" y="591"/>
                </a:cubicBezTo>
                <a:cubicBezTo>
                  <a:pt x="96" y="591"/>
                  <a:pt x="100" y="601"/>
                  <a:pt x="99" y="604"/>
                </a:cubicBezTo>
                <a:cubicBezTo>
                  <a:pt x="99" y="606"/>
                  <a:pt x="86" y="615"/>
                  <a:pt x="72" y="626"/>
                </a:cubicBezTo>
                <a:cubicBezTo>
                  <a:pt x="59" y="637"/>
                  <a:pt x="47" y="649"/>
                  <a:pt x="46" y="651"/>
                </a:cubicBezTo>
                <a:cubicBezTo>
                  <a:pt x="45" y="657"/>
                  <a:pt x="52" y="671"/>
                  <a:pt x="57" y="673"/>
                </a:cubicBezTo>
                <a:cubicBezTo>
                  <a:pt x="59" y="674"/>
                  <a:pt x="76" y="672"/>
                  <a:pt x="93" y="668"/>
                </a:cubicBezTo>
                <a:cubicBezTo>
                  <a:pt x="110" y="664"/>
                  <a:pt x="126" y="660"/>
                  <a:pt x="128" y="660"/>
                </a:cubicBezTo>
                <a:cubicBezTo>
                  <a:pt x="131" y="661"/>
                  <a:pt x="136" y="671"/>
                  <a:pt x="136" y="671"/>
                </a:cubicBezTo>
                <a:cubicBezTo>
                  <a:pt x="136" y="671"/>
                  <a:pt x="136" y="671"/>
                  <a:pt x="136" y="671"/>
                </a:cubicBezTo>
                <a:cubicBezTo>
                  <a:pt x="136" y="671"/>
                  <a:pt x="143" y="680"/>
                  <a:pt x="143" y="683"/>
                </a:cubicBezTo>
                <a:cubicBezTo>
                  <a:pt x="143" y="685"/>
                  <a:pt x="132" y="697"/>
                  <a:pt x="122" y="711"/>
                </a:cubicBezTo>
                <a:cubicBezTo>
                  <a:pt x="111" y="724"/>
                  <a:pt x="102" y="739"/>
                  <a:pt x="102" y="741"/>
                </a:cubicBezTo>
                <a:cubicBezTo>
                  <a:pt x="102" y="747"/>
                  <a:pt x="112" y="759"/>
                  <a:pt x="117" y="760"/>
                </a:cubicBezTo>
                <a:cubicBezTo>
                  <a:pt x="120" y="761"/>
                  <a:pt x="136" y="754"/>
                  <a:pt x="151" y="747"/>
                </a:cubicBezTo>
                <a:cubicBezTo>
                  <a:pt x="166" y="739"/>
                  <a:pt x="181" y="731"/>
                  <a:pt x="183" y="731"/>
                </a:cubicBezTo>
                <a:cubicBezTo>
                  <a:pt x="187" y="731"/>
                  <a:pt x="194" y="740"/>
                  <a:pt x="194" y="740"/>
                </a:cubicBezTo>
                <a:cubicBezTo>
                  <a:pt x="194" y="740"/>
                  <a:pt x="194" y="740"/>
                  <a:pt x="194" y="740"/>
                </a:cubicBezTo>
                <a:cubicBezTo>
                  <a:pt x="194" y="740"/>
                  <a:pt x="202" y="747"/>
                  <a:pt x="203" y="750"/>
                </a:cubicBezTo>
                <a:cubicBezTo>
                  <a:pt x="203" y="751"/>
                  <a:pt x="196" y="766"/>
                  <a:pt x="189" y="782"/>
                </a:cubicBezTo>
                <a:cubicBezTo>
                  <a:pt x="182" y="797"/>
                  <a:pt x="176" y="813"/>
                  <a:pt x="177" y="816"/>
                </a:cubicBezTo>
                <a:cubicBezTo>
                  <a:pt x="178" y="822"/>
                  <a:pt x="191" y="831"/>
                  <a:pt x="196" y="831"/>
                </a:cubicBezTo>
                <a:cubicBezTo>
                  <a:pt x="199" y="831"/>
                  <a:pt x="213" y="821"/>
                  <a:pt x="226" y="810"/>
                </a:cubicBezTo>
                <a:cubicBezTo>
                  <a:pt x="239" y="799"/>
                  <a:pt x="252" y="788"/>
                  <a:pt x="254" y="787"/>
                </a:cubicBezTo>
                <a:cubicBezTo>
                  <a:pt x="257" y="787"/>
                  <a:pt x="266" y="793"/>
                  <a:pt x="266" y="793"/>
                </a:cubicBezTo>
                <a:cubicBezTo>
                  <a:pt x="266" y="793"/>
                  <a:pt x="266" y="793"/>
                  <a:pt x="266" y="793"/>
                </a:cubicBezTo>
                <a:cubicBezTo>
                  <a:pt x="266" y="793"/>
                  <a:pt x="276" y="798"/>
                  <a:pt x="277" y="801"/>
                </a:cubicBezTo>
                <a:cubicBezTo>
                  <a:pt x="278" y="803"/>
                  <a:pt x="274" y="819"/>
                  <a:pt x="271" y="835"/>
                </a:cubicBezTo>
                <a:cubicBezTo>
                  <a:pt x="268" y="852"/>
                  <a:pt x="265" y="869"/>
                  <a:pt x="267" y="872"/>
                </a:cubicBezTo>
                <a:cubicBezTo>
                  <a:pt x="269" y="877"/>
                  <a:pt x="284" y="883"/>
                  <a:pt x="289" y="881"/>
                </a:cubicBezTo>
                <a:cubicBezTo>
                  <a:pt x="291" y="881"/>
                  <a:pt x="303" y="868"/>
                  <a:pt x="313" y="854"/>
                </a:cubicBezTo>
                <a:cubicBezTo>
                  <a:pt x="324" y="841"/>
                  <a:pt x="333" y="827"/>
                  <a:pt x="335" y="826"/>
                </a:cubicBezTo>
                <a:cubicBezTo>
                  <a:pt x="338" y="824"/>
                  <a:pt x="348" y="829"/>
                  <a:pt x="348" y="829"/>
                </a:cubicBezTo>
                <a:cubicBezTo>
                  <a:pt x="348" y="829"/>
                  <a:pt x="348" y="829"/>
                  <a:pt x="348" y="829"/>
                </a:cubicBezTo>
                <a:cubicBezTo>
                  <a:pt x="348" y="829"/>
                  <a:pt x="359" y="831"/>
                  <a:pt x="361" y="834"/>
                </a:cubicBezTo>
                <a:cubicBezTo>
                  <a:pt x="362" y="835"/>
                  <a:pt x="362" y="852"/>
                  <a:pt x="363" y="869"/>
                </a:cubicBezTo>
                <a:cubicBezTo>
                  <a:pt x="364" y="886"/>
                  <a:pt x="365" y="903"/>
                  <a:pt x="367" y="905"/>
                </a:cubicBezTo>
                <a:cubicBezTo>
                  <a:pt x="371" y="909"/>
                  <a:pt x="386" y="912"/>
                  <a:pt x="391" y="909"/>
                </a:cubicBezTo>
                <a:cubicBezTo>
                  <a:pt x="393" y="908"/>
                  <a:pt x="401" y="893"/>
                  <a:pt x="408" y="877"/>
                </a:cubicBezTo>
                <a:cubicBezTo>
                  <a:pt x="415" y="862"/>
                  <a:pt x="422" y="846"/>
                  <a:pt x="423" y="845"/>
                </a:cubicBezTo>
                <a:cubicBezTo>
                  <a:pt x="426" y="842"/>
                  <a:pt x="436" y="844"/>
                  <a:pt x="436" y="844"/>
                </a:cubicBezTo>
                <a:cubicBezTo>
                  <a:pt x="437" y="845"/>
                  <a:pt x="437" y="845"/>
                  <a:pt x="437" y="845"/>
                </a:cubicBezTo>
                <a:cubicBezTo>
                  <a:pt x="437" y="845"/>
                  <a:pt x="448" y="844"/>
                  <a:pt x="450" y="846"/>
                </a:cubicBezTo>
                <a:cubicBezTo>
                  <a:pt x="451" y="847"/>
                  <a:pt x="455" y="864"/>
                  <a:pt x="460" y="880"/>
                </a:cubicBezTo>
                <a:cubicBezTo>
                  <a:pt x="465" y="896"/>
                  <a:pt x="470" y="912"/>
                  <a:pt x="473" y="914"/>
                </a:cubicBezTo>
                <a:cubicBezTo>
                  <a:pt x="477" y="917"/>
                  <a:pt x="493" y="916"/>
                  <a:pt x="497" y="913"/>
                </a:cubicBezTo>
                <a:cubicBezTo>
                  <a:pt x="499" y="911"/>
                  <a:pt x="503" y="894"/>
                  <a:pt x="506" y="878"/>
                </a:cubicBezTo>
                <a:cubicBezTo>
                  <a:pt x="510" y="861"/>
                  <a:pt x="512" y="844"/>
                  <a:pt x="513" y="843"/>
                </a:cubicBezTo>
                <a:cubicBezTo>
                  <a:pt x="515" y="840"/>
                  <a:pt x="526" y="839"/>
                  <a:pt x="526" y="839"/>
                </a:cubicBezTo>
                <a:cubicBezTo>
                  <a:pt x="526" y="839"/>
                  <a:pt x="526" y="839"/>
                  <a:pt x="526" y="839"/>
                </a:cubicBezTo>
                <a:cubicBezTo>
                  <a:pt x="526" y="839"/>
                  <a:pt x="537" y="837"/>
                  <a:pt x="540" y="838"/>
                </a:cubicBezTo>
                <a:cubicBezTo>
                  <a:pt x="541" y="839"/>
                  <a:pt x="549" y="854"/>
                  <a:pt x="557" y="868"/>
                </a:cubicBezTo>
                <a:cubicBezTo>
                  <a:pt x="565" y="883"/>
                  <a:pt x="575" y="898"/>
                  <a:pt x="577" y="899"/>
                </a:cubicBezTo>
                <a:cubicBezTo>
                  <a:pt x="583" y="901"/>
                  <a:pt x="597" y="896"/>
                  <a:pt x="601" y="892"/>
                </a:cubicBezTo>
                <a:cubicBezTo>
                  <a:pt x="602" y="890"/>
                  <a:pt x="602" y="873"/>
                  <a:pt x="602" y="855"/>
                </a:cubicBezTo>
                <a:cubicBezTo>
                  <a:pt x="601" y="838"/>
                  <a:pt x="600" y="822"/>
                  <a:pt x="600" y="820"/>
                </a:cubicBezTo>
                <a:cubicBezTo>
                  <a:pt x="602" y="816"/>
                  <a:pt x="612" y="814"/>
                  <a:pt x="612" y="814"/>
                </a:cubicBezTo>
                <a:cubicBezTo>
                  <a:pt x="612" y="814"/>
                  <a:pt x="612" y="814"/>
                  <a:pt x="612" y="814"/>
                </a:cubicBezTo>
                <a:cubicBezTo>
                  <a:pt x="612" y="814"/>
                  <a:pt x="622" y="808"/>
                  <a:pt x="625" y="809"/>
                </a:cubicBezTo>
                <a:cubicBezTo>
                  <a:pt x="627" y="809"/>
                  <a:pt x="638" y="822"/>
                  <a:pt x="649" y="835"/>
                </a:cubicBezTo>
                <a:cubicBezTo>
                  <a:pt x="661" y="847"/>
                  <a:pt x="673" y="859"/>
                  <a:pt x="676" y="860"/>
                </a:cubicBezTo>
                <a:cubicBezTo>
                  <a:pt x="681" y="860"/>
                  <a:pt x="695" y="852"/>
                  <a:pt x="697" y="847"/>
                </a:cubicBezTo>
                <a:cubicBezTo>
                  <a:pt x="698" y="845"/>
                  <a:pt x="694" y="828"/>
                  <a:pt x="689" y="812"/>
                </a:cubicBezTo>
                <a:cubicBezTo>
                  <a:pt x="685" y="795"/>
                  <a:pt x="679" y="779"/>
                  <a:pt x="680" y="778"/>
                </a:cubicBezTo>
                <a:cubicBezTo>
                  <a:pt x="680" y="774"/>
                  <a:pt x="690" y="769"/>
                  <a:pt x="690" y="769"/>
                </a:cubicBezTo>
                <a:cubicBezTo>
                  <a:pt x="690" y="769"/>
                  <a:pt x="690" y="769"/>
                  <a:pt x="690" y="769"/>
                </a:cubicBezTo>
                <a:cubicBezTo>
                  <a:pt x="690" y="769"/>
                  <a:pt x="698" y="761"/>
                  <a:pt x="702" y="761"/>
                </a:cubicBezTo>
                <a:cubicBezTo>
                  <a:pt x="703" y="761"/>
                  <a:pt x="717" y="771"/>
                  <a:pt x="731" y="781"/>
                </a:cubicBezTo>
                <a:cubicBezTo>
                  <a:pt x="745" y="790"/>
                  <a:pt x="759" y="799"/>
                  <a:pt x="762" y="799"/>
                </a:cubicBezTo>
                <a:cubicBezTo>
                  <a:pt x="768" y="798"/>
                  <a:pt x="779" y="787"/>
                  <a:pt x="780" y="782"/>
                </a:cubicBezTo>
                <a:cubicBezTo>
                  <a:pt x="780" y="780"/>
                  <a:pt x="773" y="764"/>
                  <a:pt x="765" y="749"/>
                </a:cubicBezTo>
                <a:cubicBezTo>
                  <a:pt x="756" y="734"/>
                  <a:pt x="748" y="720"/>
                  <a:pt x="747" y="718"/>
                </a:cubicBezTo>
                <a:cubicBezTo>
                  <a:pt x="747" y="714"/>
                  <a:pt x="755" y="707"/>
                  <a:pt x="755" y="707"/>
                </a:cubicBezTo>
                <a:cubicBezTo>
                  <a:pt x="755" y="707"/>
                  <a:pt x="755" y="707"/>
                  <a:pt x="755" y="707"/>
                </a:cubicBezTo>
                <a:cubicBezTo>
                  <a:pt x="755" y="707"/>
                  <a:pt x="762" y="698"/>
                  <a:pt x="765" y="697"/>
                </a:cubicBezTo>
                <a:cubicBezTo>
                  <a:pt x="767" y="697"/>
                  <a:pt x="782" y="703"/>
                  <a:pt x="798" y="709"/>
                </a:cubicBezTo>
                <a:cubicBezTo>
                  <a:pt x="813" y="715"/>
                  <a:pt x="830" y="721"/>
                  <a:pt x="833" y="720"/>
                </a:cubicBezTo>
                <a:cubicBezTo>
                  <a:pt x="838" y="718"/>
                  <a:pt x="846" y="705"/>
                  <a:pt x="846" y="699"/>
                </a:cubicBezTo>
                <a:cubicBezTo>
                  <a:pt x="846" y="697"/>
                  <a:pt x="835" y="683"/>
                  <a:pt x="824" y="671"/>
                </a:cubicBezTo>
                <a:cubicBezTo>
                  <a:pt x="812" y="658"/>
                  <a:pt x="800" y="646"/>
                  <a:pt x="800" y="645"/>
                </a:cubicBezTo>
                <a:cubicBezTo>
                  <a:pt x="799" y="641"/>
                  <a:pt x="805" y="632"/>
                  <a:pt x="805" y="632"/>
                </a:cubicBezTo>
                <a:cubicBezTo>
                  <a:pt x="805" y="632"/>
                  <a:pt x="805" y="632"/>
                  <a:pt x="805" y="632"/>
                </a:cubicBezTo>
                <a:cubicBezTo>
                  <a:pt x="805" y="632"/>
                  <a:pt x="809" y="622"/>
                  <a:pt x="812" y="620"/>
                </a:cubicBezTo>
                <a:cubicBezTo>
                  <a:pt x="813" y="619"/>
                  <a:pt x="830" y="622"/>
                  <a:pt x="846" y="624"/>
                </a:cubicBezTo>
                <a:cubicBezTo>
                  <a:pt x="863" y="627"/>
                  <a:pt x="880" y="628"/>
                  <a:pt x="883" y="626"/>
                </a:cubicBezTo>
                <a:cubicBezTo>
                  <a:pt x="888" y="624"/>
                  <a:pt x="893" y="609"/>
                  <a:pt x="891" y="604"/>
                </a:cubicBezTo>
                <a:cubicBezTo>
                  <a:pt x="891" y="601"/>
                  <a:pt x="877" y="591"/>
                  <a:pt x="863" y="581"/>
                </a:cubicBezTo>
                <a:cubicBezTo>
                  <a:pt x="849" y="571"/>
                  <a:pt x="834" y="563"/>
                  <a:pt x="833" y="561"/>
                </a:cubicBezTo>
                <a:cubicBezTo>
                  <a:pt x="831" y="558"/>
                  <a:pt x="835" y="548"/>
                  <a:pt x="835" y="548"/>
                </a:cubicBezTo>
                <a:cubicBezTo>
                  <a:pt x="835" y="548"/>
                  <a:pt x="835" y="548"/>
                  <a:pt x="835" y="548"/>
                </a:cubicBezTo>
                <a:cubicBezTo>
                  <a:pt x="836" y="548"/>
                  <a:pt x="837" y="537"/>
                  <a:pt x="840" y="535"/>
                </a:cubicBezTo>
                <a:cubicBezTo>
                  <a:pt x="841" y="533"/>
                  <a:pt x="857" y="533"/>
                  <a:pt x="874" y="531"/>
                </a:cubicBezTo>
                <a:cubicBezTo>
                  <a:pt x="891" y="529"/>
                  <a:pt x="908" y="526"/>
                  <a:pt x="910" y="524"/>
                </a:cubicBezTo>
                <a:cubicBezTo>
                  <a:pt x="914" y="520"/>
                  <a:pt x="916" y="505"/>
                  <a:pt x="913" y="500"/>
                </a:cubicBezTo>
                <a:cubicBezTo>
                  <a:pt x="912" y="498"/>
                  <a:pt x="896" y="491"/>
                  <a:pt x="880" y="48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 rot="16200000">
            <a:off x="2785397" y="1709553"/>
            <a:ext cx="1284287" cy="1285875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9000000" scaled="0"/>
          </a:gra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 flipV="1">
            <a:off x="4514978" y="3426434"/>
            <a:ext cx="2332037" cy="2332038"/>
          </a:xfrm>
          <a:custGeom>
            <a:avLst/>
            <a:gdLst>
              <a:gd name="T0" fmla="*/ 0 w 972"/>
              <a:gd name="T1" fmla="*/ 972 h 972"/>
              <a:gd name="T2" fmla="*/ 0 w 972"/>
              <a:gd name="T3" fmla="*/ 486 h 972"/>
              <a:gd name="T4" fmla="*/ 486 w 972"/>
              <a:gd name="T5" fmla="*/ 0 h 972"/>
              <a:gd name="T6" fmla="*/ 972 w 972"/>
              <a:gd name="T7" fmla="*/ 486 h 972"/>
              <a:gd name="T8" fmla="*/ 486 w 972"/>
              <a:gd name="T9" fmla="*/ 972 h 972"/>
              <a:gd name="T10" fmla="*/ 0 w 972"/>
              <a:gd name="T11" fmla="*/ 972 h 9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72" h="972">
                <a:moveTo>
                  <a:pt x="0" y="972"/>
                </a:moveTo>
                <a:cubicBezTo>
                  <a:pt x="0" y="486"/>
                  <a:pt x="0" y="486"/>
                  <a:pt x="0" y="486"/>
                </a:cubicBezTo>
                <a:cubicBezTo>
                  <a:pt x="0" y="218"/>
                  <a:pt x="218" y="0"/>
                  <a:pt x="486" y="0"/>
                </a:cubicBezTo>
                <a:cubicBezTo>
                  <a:pt x="754" y="0"/>
                  <a:pt x="972" y="218"/>
                  <a:pt x="972" y="486"/>
                </a:cubicBezTo>
                <a:cubicBezTo>
                  <a:pt x="972" y="754"/>
                  <a:pt x="754" y="972"/>
                  <a:pt x="486" y="972"/>
                </a:cubicBezTo>
                <a:lnTo>
                  <a:pt x="0" y="97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 flipV="1">
            <a:off x="4683253" y="3610584"/>
            <a:ext cx="1982787" cy="1984375"/>
          </a:xfrm>
          <a:custGeom>
            <a:avLst/>
            <a:gdLst>
              <a:gd name="T0" fmla="*/ 846 w 916"/>
              <a:gd name="T1" fmla="*/ 458 h 917"/>
              <a:gd name="T2" fmla="*/ 910 w 916"/>
              <a:gd name="T3" fmla="*/ 394 h 917"/>
              <a:gd name="T4" fmla="*/ 835 w 916"/>
              <a:gd name="T5" fmla="*/ 369 h 917"/>
              <a:gd name="T6" fmla="*/ 884 w 916"/>
              <a:gd name="T7" fmla="*/ 292 h 917"/>
              <a:gd name="T8" fmla="*/ 805 w 916"/>
              <a:gd name="T9" fmla="*/ 285 h 917"/>
              <a:gd name="T10" fmla="*/ 834 w 916"/>
              <a:gd name="T11" fmla="*/ 199 h 917"/>
              <a:gd name="T12" fmla="*/ 755 w 916"/>
              <a:gd name="T13" fmla="*/ 210 h 917"/>
              <a:gd name="T14" fmla="*/ 764 w 916"/>
              <a:gd name="T15" fmla="*/ 119 h 917"/>
              <a:gd name="T16" fmla="*/ 690 w 916"/>
              <a:gd name="T17" fmla="*/ 148 h 917"/>
              <a:gd name="T18" fmla="*/ 677 w 916"/>
              <a:gd name="T19" fmla="*/ 58 h 917"/>
              <a:gd name="T20" fmla="*/ 612 w 916"/>
              <a:gd name="T21" fmla="*/ 103 h 917"/>
              <a:gd name="T22" fmla="*/ 579 w 916"/>
              <a:gd name="T23" fmla="*/ 19 h 917"/>
              <a:gd name="T24" fmla="*/ 526 w 916"/>
              <a:gd name="T25" fmla="*/ 77 h 917"/>
              <a:gd name="T26" fmla="*/ 474 w 916"/>
              <a:gd name="T27" fmla="*/ 3 h 917"/>
              <a:gd name="T28" fmla="*/ 436 w 916"/>
              <a:gd name="T29" fmla="*/ 72 h 917"/>
              <a:gd name="T30" fmla="*/ 369 w 916"/>
              <a:gd name="T31" fmla="*/ 12 h 917"/>
              <a:gd name="T32" fmla="*/ 348 w 916"/>
              <a:gd name="T33" fmla="*/ 88 h 917"/>
              <a:gd name="T34" fmla="*/ 268 w 916"/>
              <a:gd name="T35" fmla="*/ 44 h 917"/>
              <a:gd name="T36" fmla="*/ 266 w 916"/>
              <a:gd name="T37" fmla="*/ 123 h 917"/>
              <a:gd name="T38" fmla="*/ 178 w 916"/>
              <a:gd name="T39" fmla="*/ 100 h 917"/>
              <a:gd name="T40" fmla="*/ 194 w 916"/>
              <a:gd name="T41" fmla="*/ 177 h 917"/>
              <a:gd name="T42" fmla="*/ 103 w 916"/>
              <a:gd name="T43" fmla="*/ 174 h 917"/>
              <a:gd name="T44" fmla="*/ 136 w 916"/>
              <a:gd name="T45" fmla="*/ 246 h 917"/>
              <a:gd name="T46" fmla="*/ 47 w 916"/>
              <a:gd name="T47" fmla="*/ 264 h 917"/>
              <a:gd name="T48" fmla="*/ 96 w 916"/>
              <a:gd name="T49" fmla="*/ 326 h 917"/>
              <a:gd name="T50" fmla="*/ 13 w 916"/>
              <a:gd name="T51" fmla="*/ 364 h 917"/>
              <a:gd name="T52" fmla="*/ 75 w 916"/>
              <a:gd name="T53" fmla="*/ 414 h 917"/>
              <a:gd name="T54" fmla="*/ 3 w 916"/>
              <a:gd name="T55" fmla="*/ 470 h 917"/>
              <a:gd name="T56" fmla="*/ 75 w 916"/>
              <a:gd name="T57" fmla="*/ 503 h 917"/>
              <a:gd name="T58" fmla="*/ 18 w 916"/>
              <a:gd name="T59" fmla="*/ 574 h 917"/>
              <a:gd name="T60" fmla="*/ 96 w 916"/>
              <a:gd name="T61" fmla="*/ 591 h 917"/>
              <a:gd name="T62" fmla="*/ 57 w 916"/>
              <a:gd name="T63" fmla="*/ 673 h 917"/>
              <a:gd name="T64" fmla="*/ 136 w 916"/>
              <a:gd name="T65" fmla="*/ 671 h 917"/>
              <a:gd name="T66" fmla="*/ 117 w 916"/>
              <a:gd name="T67" fmla="*/ 760 h 917"/>
              <a:gd name="T68" fmla="*/ 194 w 916"/>
              <a:gd name="T69" fmla="*/ 740 h 917"/>
              <a:gd name="T70" fmla="*/ 196 w 916"/>
              <a:gd name="T71" fmla="*/ 831 h 917"/>
              <a:gd name="T72" fmla="*/ 266 w 916"/>
              <a:gd name="T73" fmla="*/ 793 h 917"/>
              <a:gd name="T74" fmla="*/ 289 w 916"/>
              <a:gd name="T75" fmla="*/ 881 h 917"/>
              <a:gd name="T76" fmla="*/ 348 w 916"/>
              <a:gd name="T77" fmla="*/ 829 h 917"/>
              <a:gd name="T78" fmla="*/ 391 w 916"/>
              <a:gd name="T79" fmla="*/ 909 h 917"/>
              <a:gd name="T80" fmla="*/ 437 w 916"/>
              <a:gd name="T81" fmla="*/ 845 h 917"/>
              <a:gd name="T82" fmla="*/ 497 w 916"/>
              <a:gd name="T83" fmla="*/ 913 h 917"/>
              <a:gd name="T84" fmla="*/ 526 w 916"/>
              <a:gd name="T85" fmla="*/ 839 h 917"/>
              <a:gd name="T86" fmla="*/ 601 w 916"/>
              <a:gd name="T87" fmla="*/ 892 h 917"/>
              <a:gd name="T88" fmla="*/ 612 w 916"/>
              <a:gd name="T89" fmla="*/ 814 h 917"/>
              <a:gd name="T90" fmla="*/ 697 w 916"/>
              <a:gd name="T91" fmla="*/ 847 h 917"/>
              <a:gd name="T92" fmla="*/ 690 w 916"/>
              <a:gd name="T93" fmla="*/ 769 h 917"/>
              <a:gd name="T94" fmla="*/ 780 w 916"/>
              <a:gd name="T95" fmla="*/ 782 h 917"/>
              <a:gd name="T96" fmla="*/ 755 w 916"/>
              <a:gd name="T97" fmla="*/ 707 h 917"/>
              <a:gd name="T98" fmla="*/ 846 w 916"/>
              <a:gd name="T99" fmla="*/ 699 h 917"/>
              <a:gd name="T100" fmla="*/ 805 w 916"/>
              <a:gd name="T101" fmla="*/ 632 h 917"/>
              <a:gd name="T102" fmla="*/ 891 w 916"/>
              <a:gd name="T103" fmla="*/ 604 h 917"/>
              <a:gd name="T104" fmla="*/ 835 w 916"/>
              <a:gd name="T105" fmla="*/ 548 h 917"/>
              <a:gd name="T106" fmla="*/ 913 w 916"/>
              <a:gd name="T107" fmla="*/ 500 h 9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16" h="917">
                <a:moveTo>
                  <a:pt x="880" y="485"/>
                </a:moveTo>
                <a:cubicBezTo>
                  <a:pt x="864" y="479"/>
                  <a:pt x="848" y="473"/>
                  <a:pt x="847" y="472"/>
                </a:cubicBezTo>
                <a:cubicBezTo>
                  <a:pt x="844" y="469"/>
                  <a:pt x="846" y="459"/>
                  <a:pt x="846" y="459"/>
                </a:cubicBezTo>
                <a:cubicBezTo>
                  <a:pt x="846" y="458"/>
                  <a:pt x="846" y="458"/>
                  <a:pt x="846" y="458"/>
                </a:cubicBezTo>
                <a:cubicBezTo>
                  <a:pt x="846" y="458"/>
                  <a:pt x="845" y="447"/>
                  <a:pt x="847" y="445"/>
                </a:cubicBezTo>
                <a:cubicBezTo>
                  <a:pt x="848" y="443"/>
                  <a:pt x="864" y="439"/>
                  <a:pt x="880" y="433"/>
                </a:cubicBezTo>
                <a:cubicBezTo>
                  <a:pt x="896" y="427"/>
                  <a:pt x="912" y="421"/>
                  <a:pt x="913" y="418"/>
                </a:cubicBezTo>
                <a:cubicBezTo>
                  <a:pt x="916" y="414"/>
                  <a:pt x="914" y="398"/>
                  <a:pt x="910" y="394"/>
                </a:cubicBezTo>
                <a:cubicBezTo>
                  <a:pt x="909" y="392"/>
                  <a:pt x="892" y="389"/>
                  <a:pt x="875" y="387"/>
                </a:cubicBezTo>
                <a:cubicBezTo>
                  <a:pt x="858" y="385"/>
                  <a:pt x="841" y="383"/>
                  <a:pt x="840" y="382"/>
                </a:cubicBezTo>
                <a:cubicBezTo>
                  <a:pt x="836" y="380"/>
                  <a:pt x="835" y="369"/>
                  <a:pt x="835" y="369"/>
                </a:cubicBezTo>
                <a:cubicBezTo>
                  <a:pt x="835" y="369"/>
                  <a:pt x="835" y="369"/>
                  <a:pt x="835" y="369"/>
                </a:cubicBezTo>
                <a:cubicBezTo>
                  <a:pt x="835" y="369"/>
                  <a:pt x="832" y="359"/>
                  <a:pt x="833" y="356"/>
                </a:cubicBezTo>
                <a:cubicBezTo>
                  <a:pt x="834" y="354"/>
                  <a:pt x="848" y="346"/>
                  <a:pt x="863" y="337"/>
                </a:cubicBezTo>
                <a:cubicBezTo>
                  <a:pt x="877" y="328"/>
                  <a:pt x="891" y="317"/>
                  <a:pt x="892" y="315"/>
                </a:cubicBezTo>
                <a:cubicBezTo>
                  <a:pt x="894" y="309"/>
                  <a:pt x="888" y="295"/>
                  <a:pt x="884" y="292"/>
                </a:cubicBezTo>
                <a:cubicBezTo>
                  <a:pt x="881" y="290"/>
                  <a:pt x="864" y="291"/>
                  <a:pt x="847" y="293"/>
                </a:cubicBezTo>
                <a:cubicBezTo>
                  <a:pt x="830" y="295"/>
                  <a:pt x="814" y="297"/>
                  <a:pt x="812" y="296"/>
                </a:cubicBezTo>
                <a:cubicBezTo>
                  <a:pt x="808" y="295"/>
                  <a:pt x="805" y="285"/>
                  <a:pt x="805" y="285"/>
                </a:cubicBezTo>
                <a:cubicBezTo>
                  <a:pt x="805" y="285"/>
                  <a:pt x="805" y="285"/>
                  <a:pt x="805" y="285"/>
                </a:cubicBezTo>
                <a:cubicBezTo>
                  <a:pt x="805" y="285"/>
                  <a:pt x="799" y="275"/>
                  <a:pt x="799" y="272"/>
                </a:cubicBezTo>
                <a:cubicBezTo>
                  <a:pt x="800" y="271"/>
                  <a:pt x="812" y="259"/>
                  <a:pt x="824" y="247"/>
                </a:cubicBezTo>
                <a:cubicBezTo>
                  <a:pt x="835" y="235"/>
                  <a:pt x="847" y="222"/>
                  <a:pt x="847" y="219"/>
                </a:cubicBezTo>
                <a:cubicBezTo>
                  <a:pt x="847" y="213"/>
                  <a:pt x="839" y="200"/>
                  <a:pt x="834" y="199"/>
                </a:cubicBezTo>
                <a:cubicBezTo>
                  <a:pt x="831" y="198"/>
                  <a:pt x="815" y="202"/>
                  <a:pt x="798" y="208"/>
                </a:cubicBezTo>
                <a:cubicBezTo>
                  <a:pt x="782" y="213"/>
                  <a:pt x="767" y="220"/>
                  <a:pt x="765" y="220"/>
                </a:cubicBezTo>
                <a:cubicBezTo>
                  <a:pt x="761" y="219"/>
                  <a:pt x="755" y="210"/>
                  <a:pt x="755" y="210"/>
                </a:cubicBezTo>
                <a:cubicBezTo>
                  <a:pt x="755" y="210"/>
                  <a:pt x="755" y="210"/>
                  <a:pt x="755" y="210"/>
                </a:cubicBezTo>
                <a:cubicBezTo>
                  <a:pt x="755" y="210"/>
                  <a:pt x="748" y="202"/>
                  <a:pt x="747" y="199"/>
                </a:cubicBezTo>
                <a:cubicBezTo>
                  <a:pt x="747" y="197"/>
                  <a:pt x="756" y="183"/>
                  <a:pt x="765" y="169"/>
                </a:cubicBezTo>
                <a:cubicBezTo>
                  <a:pt x="774" y="154"/>
                  <a:pt x="782" y="139"/>
                  <a:pt x="781" y="136"/>
                </a:cubicBezTo>
                <a:cubicBezTo>
                  <a:pt x="780" y="130"/>
                  <a:pt x="769" y="120"/>
                  <a:pt x="764" y="119"/>
                </a:cubicBezTo>
                <a:cubicBezTo>
                  <a:pt x="761" y="119"/>
                  <a:pt x="746" y="127"/>
                  <a:pt x="732" y="136"/>
                </a:cubicBezTo>
                <a:cubicBezTo>
                  <a:pt x="717" y="145"/>
                  <a:pt x="703" y="155"/>
                  <a:pt x="701" y="155"/>
                </a:cubicBezTo>
                <a:cubicBezTo>
                  <a:pt x="698" y="156"/>
                  <a:pt x="690" y="148"/>
                  <a:pt x="690" y="148"/>
                </a:cubicBezTo>
                <a:cubicBezTo>
                  <a:pt x="690" y="148"/>
                  <a:pt x="690" y="148"/>
                  <a:pt x="690" y="148"/>
                </a:cubicBezTo>
                <a:cubicBezTo>
                  <a:pt x="690" y="148"/>
                  <a:pt x="681" y="142"/>
                  <a:pt x="680" y="139"/>
                </a:cubicBezTo>
                <a:cubicBezTo>
                  <a:pt x="679" y="138"/>
                  <a:pt x="685" y="122"/>
                  <a:pt x="690" y="106"/>
                </a:cubicBezTo>
                <a:cubicBezTo>
                  <a:pt x="695" y="90"/>
                  <a:pt x="699" y="73"/>
                  <a:pt x="698" y="70"/>
                </a:cubicBezTo>
                <a:cubicBezTo>
                  <a:pt x="696" y="65"/>
                  <a:pt x="683" y="58"/>
                  <a:pt x="677" y="58"/>
                </a:cubicBezTo>
                <a:cubicBezTo>
                  <a:pt x="675" y="58"/>
                  <a:pt x="662" y="70"/>
                  <a:pt x="650" y="82"/>
                </a:cubicBezTo>
                <a:cubicBezTo>
                  <a:pt x="638" y="94"/>
                  <a:pt x="627" y="107"/>
                  <a:pt x="625" y="108"/>
                </a:cubicBezTo>
                <a:cubicBezTo>
                  <a:pt x="622" y="109"/>
                  <a:pt x="612" y="103"/>
                  <a:pt x="612" y="103"/>
                </a:cubicBezTo>
                <a:cubicBezTo>
                  <a:pt x="612" y="103"/>
                  <a:pt x="612" y="103"/>
                  <a:pt x="612" y="103"/>
                </a:cubicBezTo>
                <a:cubicBezTo>
                  <a:pt x="612" y="103"/>
                  <a:pt x="602" y="100"/>
                  <a:pt x="600" y="97"/>
                </a:cubicBezTo>
                <a:cubicBezTo>
                  <a:pt x="599" y="95"/>
                  <a:pt x="601" y="79"/>
                  <a:pt x="602" y="62"/>
                </a:cubicBezTo>
                <a:cubicBezTo>
                  <a:pt x="604" y="45"/>
                  <a:pt x="604" y="28"/>
                  <a:pt x="602" y="26"/>
                </a:cubicBezTo>
                <a:cubicBezTo>
                  <a:pt x="599" y="21"/>
                  <a:pt x="584" y="17"/>
                  <a:pt x="579" y="19"/>
                </a:cubicBezTo>
                <a:cubicBezTo>
                  <a:pt x="577" y="19"/>
                  <a:pt x="567" y="34"/>
                  <a:pt x="558" y="48"/>
                </a:cubicBezTo>
                <a:cubicBezTo>
                  <a:pt x="549" y="63"/>
                  <a:pt x="541" y="78"/>
                  <a:pt x="540" y="79"/>
                </a:cubicBezTo>
                <a:cubicBezTo>
                  <a:pt x="537" y="81"/>
                  <a:pt x="526" y="78"/>
                  <a:pt x="526" y="78"/>
                </a:cubicBezTo>
                <a:cubicBezTo>
                  <a:pt x="526" y="77"/>
                  <a:pt x="526" y="77"/>
                  <a:pt x="526" y="77"/>
                </a:cubicBezTo>
                <a:cubicBezTo>
                  <a:pt x="526" y="77"/>
                  <a:pt x="515" y="77"/>
                  <a:pt x="513" y="74"/>
                </a:cubicBezTo>
                <a:cubicBezTo>
                  <a:pt x="512" y="73"/>
                  <a:pt x="510" y="56"/>
                  <a:pt x="507" y="40"/>
                </a:cubicBezTo>
                <a:cubicBezTo>
                  <a:pt x="504" y="23"/>
                  <a:pt x="501" y="6"/>
                  <a:pt x="499" y="4"/>
                </a:cubicBezTo>
                <a:cubicBezTo>
                  <a:pt x="494" y="0"/>
                  <a:pt x="479" y="0"/>
                  <a:pt x="474" y="3"/>
                </a:cubicBezTo>
                <a:cubicBezTo>
                  <a:pt x="472" y="4"/>
                  <a:pt x="466" y="20"/>
                  <a:pt x="461" y="37"/>
                </a:cubicBezTo>
                <a:cubicBezTo>
                  <a:pt x="456" y="53"/>
                  <a:pt x="451" y="69"/>
                  <a:pt x="450" y="71"/>
                </a:cubicBezTo>
                <a:cubicBezTo>
                  <a:pt x="447" y="73"/>
                  <a:pt x="437" y="72"/>
                  <a:pt x="437" y="72"/>
                </a:cubicBezTo>
                <a:cubicBezTo>
                  <a:pt x="436" y="72"/>
                  <a:pt x="436" y="72"/>
                  <a:pt x="436" y="72"/>
                </a:cubicBezTo>
                <a:cubicBezTo>
                  <a:pt x="436" y="72"/>
                  <a:pt x="426" y="74"/>
                  <a:pt x="423" y="72"/>
                </a:cubicBezTo>
                <a:cubicBezTo>
                  <a:pt x="421" y="71"/>
                  <a:pt x="416" y="56"/>
                  <a:pt x="409" y="40"/>
                </a:cubicBezTo>
                <a:cubicBezTo>
                  <a:pt x="403" y="24"/>
                  <a:pt x="395" y="9"/>
                  <a:pt x="393" y="7"/>
                </a:cubicBezTo>
                <a:cubicBezTo>
                  <a:pt x="388" y="5"/>
                  <a:pt x="373" y="8"/>
                  <a:pt x="369" y="12"/>
                </a:cubicBezTo>
                <a:cubicBezTo>
                  <a:pt x="367" y="13"/>
                  <a:pt x="365" y="31"/>
                  <a:pt x="363" y="47"/>
                </a:cubicBezTo>
                <a:cubicBezTo>
                  <a:pt x="362" y="65"/>
                  <a:pt x="362" y="81"/>
                  <a:pt x="361" y="83"/>
                </a:cubicBezTo>
                <a:cubicBezTo>
                  <a:pt x="359" y="86"/>
                  <a:pt x="348" y="88"/>
                  <a:pt x="348" y="88"/>
                </a:cubicBezTo>
                <a:cubicBezTo>
                  <a:pt x="348" y="88"/>
                  <a:pt x="348" y="88"/>
                  <a:pt x="348" y="88"/>
                </a:cubicBezTo>
                <a:cubicBezTo>
                  <a:pt x="348" y="88"/>
                  <a:pt x="338" y="92"/>
                  <a:pt x="335" y="91"/>
                </a:cubicBezTo>
                <a:cubicBezTo>
                  <a:pt x="333" y="90"/>
                  <a:pt x="324" y="76"/>
                  <a:pt x="314" y="63"/>
                </a:cubicBezTo>
                <a:cubicBezTo>
                  <a:pt x="304" y="49"/>
                  <a:pt x="293" y="35"/>
                  <a:pt x="290" y="35"/>
                </a:cubicBezTo>
                <a:cubicBezTo>
                  <a:pt x="285" y="33"/>
                  <a:pt x="271" y="40"/>
                  <a:pt x="268" y="44"/>
                </a:cubicBezTo>
                <a:cubicBezTo>
                  <a:pt x="267" y="47"/>
                  <a:pt x="269" y="64"/>
                  <a:pt x="271" y="81"/>
                </a:cubicBezTo>
                <a:cubicBezTo>
                  <a:pt x="274" y="97"/>
                  <a:pt x="277" y="114"/>
                  <a:pt x="277" y="116"/>
                </a:cubicBezTo>
                <a:cubicBezTo>
                  <a:pt x="276" y="119"/>
                  <a:pt x="266" y="123"/>
                  <a:pt x="266" y="123"/>
                </a:cubicBezTo>
                <a:cubicBezTo>
                  <a:pt x="266" y="123"/>
                  <a:pt x="266" y="123"/>
                  <a:pt x="266" y="123"/>
                </a:cubicBezTo>
                <a:cubicBezTo>
                  <a:pt x="266" y="123"/>
                  <a:pt x="257" y="130"/>
                  <a:pt x="253" y="129"/>
                </a:cubicBezTo>
                <a:cubicBezTo>
                  <a:pt x="252" y="129"/>
                  <a:pt x="240" y="118"/>
                  <a:pt x="227" y="107"/>
                </a:cubicBezTo>
                <a:cubicBezTo>
                  <a:pt x="214" y="96"/>
                  <a:pt x="200" y="85"/>
                  <a:pt x="197" y="85"/>
                </a:cubicBezTo>
                <a:cubicBezTo>
                  <a:pt x="192" y="85"/>
                  <a:pt x="179" y="95"/>
                  <a:pt x="178" y="100"/>
                </a:cubicBezTo>
                <a:cubicBezTo>
                  <a:pt x="177" y="102"/>
                  <a:pt x="183" y="118"/>
                  <a:pt x="189" y="134"/>
                </a:cubicBezTo>
                <a:cubicBezTo>
                  <a:pt x="196" y="150"/>
                  <a:pt x="203" y="165"/>
                  <a:pt x="203" y="167"/>
                </a:cubicBezTo>
                <a:cubicBezTo>
                  <a:pt x="203" y="171"/>
                  <a:pt x="194" y="177"/>
                  <a:pt x="194" y="177"/>
                </a:cubicBezTo>
                <a:cubicBezTo>
                  <a:pt x="194" y="177"/>
                  <a:pt x="194" y="177"/>
                  <a:pt x="194" y="177"/>
                </a:cubicBezTo>
                <a:cubicBezTo>
                  <a:pt x="194" y="177"/>
                  <a:pt x="186" y="185"/>
                  <a:pt x="183" y="186"/>
                </a:cubicBezTo>
                <a:cubicBezTo>
                  <a:pt x="181" y="186"/>
                  <a:pt x="167" y="178"/>
                  <a:pt x="152" y="170"/>
                </a:cubicBezTo>
                <a:cubicBezTo>
                  <a:pt x="137" y="162"/>
                  <a:pt x="121" y="155"/>
                  <a:pt x="118" y="156"/>
                </a:cubicBezTo>
                <a:cubicBezTo>
                  <a:pt x="113" y="157"/>
                  <a:pt x="103" y="169"/>
                  <a:pt x="103" y="174"/>
                </a:cubicBezTo>
                <a:cubicBezTo>
                  <a:pt x="103" y="177"/>
                  <a:pt x="112" y="191"/>
                  <a:pt x="122" y="205"/>
                </a:cubicBezTo>
                <a:cubicBezTo>
                  <a:pt x="132" y="219"/>
                  <a:pt x="142" y="232"/>
                  <a:pt x="143" y="234"/>
                </a:cubicBezTo>
                <a:cubicBezTo>
                  <a:pt x="143" y="238"/>
                  <a:pt x="136" y="246"/>
                  <a:pt x="136" y="246"/>
                </a:cubicBezTo>
                <a:cubicBezTo>
                  <a:pt x="136" y="246"/>
                  <a:pt x="136" y="246"/>
                  <a:pt x="136" y="246"/>
                </a:cubicBezTo>
                <a:cubicBezTo>
                  <a:pt x="136" y="246"/>
                  <a:pt x="131" y="256"/>
                  <a:pt x="128" y="257"/>
                </a:cubicBezTo>
                <a:cubicBezTo>
                  <a:pt x="126" y="257"/>
                  <a:pt x="110" y="253"/>
                  <a:pt x="94" y="248"/>
                </a:cubicBezTo>
                <a:cubicBezTo>
                  <a:pt x="77" y="244"/>
                  <a:pt x="60" y="241"/>
                  <a:pt x="58" y="242"/>
                </a:cubicBezTo>
                <a:cubicBezTo>
                  <a:pt x="52" y="245"/>
                  <a:pt x="46" y="259"/>
                  <a:pt x="47" y="264"/>
                </a:cubicBezTo>
                <a:cubicBezTo>
                  <a:pt x="47" y="266"/>
                  <a:pt x="60" y="279"/>
                  <a:pt x="72" y="290"/>
                </a:cubicBezTo>
                <a:cubicBezTo>
                  <a:pt x="85" y="301"/>
                  <a:pt x="98" y="311"/>
                  <a:pt x="99" y="313"/>
                </a:cubicBezTo>
                <a:cubicBezTo>
                  <a:pt x="101" y="317"/>
                  <a:pt x="96" y="326"/>
                  <a:pt x="96" y="326"/>
                </a:cubicBezTo>
                <a:cubicBezTo>
                  <a:pt x="96" y="326"/>
                  <a:pt x="96" y="326"/>
                  <a:pt x="96" y="326"/>
                </a:cubicBezTo>
                <a:cubicBezTo>
                  <a:pt x="95" y="326"/>
                  <a:pt x="93" y="337"/>
                  <a:pt x="90" y="339"/>
                </a:cubicBezTo>
                <a:cubicBezTo>
                  <a:pt x="89" y="340"/>
                  <a:pt x="72" y="339"/>
                  <a:pt x="55" y="338"/>
                </a:cubicBezTo>
                <a:cubicBezTo>
                  <a:pt x="38" y="338"/>
                  <a:pt x="21" y="339"/>
                  <a:pt x="19" y="341"/>
                </a:cubicBezTo>
                <a:cubicBezTo>
                  <a:pt x="14" y="344"/>
                  <a:pt x="11" y="359"/>
                  <a:pt x="13" y="364"/>
                </a:cubicBezTo>
                <a:cubicBezTo>
                  <a:pt x="14" y="367"/>
                  <a:pt x="29" y="376"/>
                  <a:pt x="44" y="383"/>
                </a:cubicBezTo>
                <a:cubicBezTo>
                  <a:pt x="59" y="391"/>
                  <a:pt x="74" y="398"/>
                  <a:pt x="76" y="400"/>
                </a:cubicBezTo>
                <a:cubicBezTo>
                  <a:pt x="78" y="403"/>
                  <a:pt x="75" y="413"/>
                  <a:pt x="75" y="413"/>
                </a:cubicBezTo>
                <a:cubicBezTo>
                  <a:pt x="75" y="414"/>
                  <a:pt x="75" y="414"/>
                  <a:pt x="75" y="414"/>
                </a:cubicBezTo>
                <a:cubicBezTo>
                  <a:pt x="75" y="414"/>
                  <a:pt x="75" y="424"/>
                  <a:pt x="72" y="427"/>
                </a:cubicBezTo>
                <a:cubicBezTo>
                  <a:pt x="71" y="428"/>
                  <a:pt x="55" y="431"/>
                  <a:pt x="38" y="435"/>
                </a:cubicBezTo>
                <a:cubicBezTo>
                  <a:pt x="22" y="439"/>
                  <a:pt x="5" y="443"/>
                  <a:pt x="3" y="445"/>
                </a:cubicBezTo>
                <a:cubicBezTo>
                  <a:pt x="0" y="450"/>
                  <a:pt x="0" y="465"/>
                  <a:pt x="3" y="470"/>
                </a:cubicBezTo>
                <a:cubicBezTo>
                  <a:pt x="5" y="472"/>
                  <a:pt x="21" y="477"/>
                  <a:pt x="38" y="481"/>
                </a:cubicBezTo>
                <a:cubicBezTo>
                  <a:pt x="54" y="485"/>
                  <a:pt x="71" y="489"/>
                  <a:pt x="72" y="490"/>
                </a:cubicBezTo>
                <a:cubicBezTo>
                  <a:pt x="75" y="492"/>
                  <a:pt x="75" y="503"/>
                  <a:pt x="75" y="503"/>
                </a:cubicBezTo>
                <a:cubicBezTo>
                  <a:pt x="75" y="503"/>
                  <a:pt x="75" y="503"/>
                  <a:pt x="75" y="503"/>
                </a:cubicBezTo>
                <a:cubicBezTo>
                  <a:pt x="75" y="503"/>
                  <a:pt x="77" y="514"/>
                  <a:pt x="76" y="517"/>
                </a:cubicBezTo>
                <a:cubicBezTo>
                  <a:pt x="75" y="519"/>
                  <a:pt x="59" y="525"/>
                  <a:pt x="44" y="533"/>
                </a:cubicBezTo>
                <a:cubicBezTo>
                  <a:pt x="29" y="540"/>
                  <a:pt x="14" y="548"/>
                  <a:pt x="13" y="551"/>
                </a:cubicBezTo>
                <a:cubicBezTo>
                  <a:pt x="10" y="556"/>
                  <a:pt x="14" y="571"/>
                  <a:pt x="18" y="574"/>
                </a:cubicBezTo>
                <a:cubicBezTo>
                  <a:pt x="20" y="576"/>
                  <a:pt x="37" y="577"/>
                  <a:pt x="54" y="578"/>
                </a:cubicBezTo>
                <a:cubicBezTo>
                  <a:pt x="71" y="578"/>
                  <a:pt x="88" y="577"/>
                  <a:pt x="90" y="578"/>
                </a:cubicBezTo>
                <a:cubicBezTo>
                  <a:pt x="93" y="580"/>
                  <a:pt x="96" y="591"/>
                  <a:pt x="96" y="591"/>
                </a:cubicBezTo>
                <a:cubicBezTo>
                  <a:pt x="96" y="591"/>
                  <a:pt x="96" y="591"/>
                  <a:pt x="96" y="591"/>
                </a:cubicBezTo>
                <a:cubicBezTo>
                  <a:pt x="96" y="591"/>
                  <a:pt x="100" y="601"/>
                  <a:pt x="99" y="604"/>
                </a:cubicBezTo>
                <a:cubicBezTo>
                  <a:pt x="99" y="606"/>
                  <a:pt x="86" y="615"/>
                  <a:pt x="72" y="626"/>
                </a:cubicBezTo>
                <a:cubicBezTo>
                  <a:pt x="59" y="637"/>
                  <a:pt x="47" y="649"/>
                  <a:pt x="46" y="651"/>
                </a:cubicBezTo>
                <a:cubicBezTo>
                  <a:pt x="45" y="657"/>
                  <a:pt x="52" y="671"/>
                  <a:pt x="57" y="673"/>
                </a:cubicBezTo>
                <a:cubicBezTo>
                  <a:pt x="59" y="674"/>
                  <a:pt x="76" y="672"/>
                  <a:pt x="93" y="668"/>
                </a:cubicBezTo>
                <a:cubicBezTo>
                  <a:pt x="110" y="664"/>
                  <a:pt x="126" y="660"/>
                  <a:pt x="128" y="660"/>
                </a:cubicBezTo>
                <a:cubicBezTo>
                  <a:pt x="131" y="661"/>
                  <a:pt x="136" y="671"/>
                  <a:pt x="136" y="671"/>
                </a:cubicBezTo>
                <a:cubicBezTo>
                  <a:pt x="136" y="671"/>
                  <a:pt x="136" y="671"/>
                  <a:pt x="136" y="671"/>
                </a:cubicBezTo>
                <a:cubicBezTo>
                  <a:pt x="136" y="671"/>
                  <a:pt x="143" y="680"/>
                  <a:pt x="143" y="683"/>
                </a:cubicBezTo>
                <a:cubicBezTo>
                  <a:pt x="143" y="685"/>
                  <a:pt x="132" y="697"/>
                  <a:pt x="122" y="711"/>
                </a:cubicBezTo>
                <a:cubicBezTo>
                  <a:pt x="111" y="724"/>
                  <a:pt x="102" y="739"/>
                  <a:pt x="102" y="741"/>
                </a:cubicBezTo>
                <a:cubicBezTo>
                  <a:pt x="102" y="747"/>
                  <a:pt x="112" y="759"/>
                  <a:pt x="117" y="760"/>
                </a:cubicBezTo>
                <a:cubicBezTo>
                  <a:pt x="120" y="761"/>
                  <a:pt x="136" y="754"/>
                  <a:pt x="151" y="747"/>
                </a:cubicBezTo>
                <a:cubicBezTo>
                  <a:pt x="166" y="739"/>
                  <a:pt x="181" y="731"/>
                  <a:pt x="183" y="731"/>
                </a:cubicBezTo>
                <a:cubicBezTo>
                  <a:pt x="187" y="731"/>
                  <a:pt x="194" y="740"/>
                  <a:pt x="194" y="740"/>
                </a:cubicBezTo>
                <a:cubicBezTo>
                  <a:pt x="194" y="740"/>
                  <a:pt x="194" y="740"/>
                  <a:pt x="194" y="740"/>
                </a:cubicBezTo>
                <a:cubicBezTo>
                  <a:pt x="194" y="740"/>
                  <a:pt x="202" y="747"/>
                  <a:pt x="203" y="750"/>
                </a:cubicBezTo>
                <a:cubicBezTo>
                  <a:pt x="203" y="751"/>
                  <a:pt x="196" y="766"/>
                  <a:pt x="189" y="782"/>
                </a:cubicBezTo>
                <a:cubicBezTo>
                  <a:pt x="182" y="797"/>
                  <a:pt x="176" y="813"/>
                  <a:pt x="177" y="816"/>
                </a:cubicBezTo>
                <a:cubicBezTo>
                  <a:pt x="178" y="822"/>
                  <a:pt x="191" y="831"/>
                  <a:pt x="196" y="831"/>
                </a:cubicBezTo>
                <a:cubicBezTo>
                  <a:pt x="199" y="831"/>
                  <a:pt x="213" y="821"/>
                  <a:pt x="226" y="810"/>
                </a:cubicBezTo>
                <a:cubicBezTo>
                  <a:pt x="239" y="799"/>
                  <a:pt x="252" y="788"/>
                  <a:pt x="254" y="787"/>
                </a:cubicBezTo>
                <a:cubicBezTo>
                  <a:pt x="257" y="787"/>
                  <a:pt x="266" y="793"/>
                  <a:pt x="266" y="793"/>
                </a:cubicBezTo>
                <a:cubicBezTo>
                  <a:pt x="266" y="793"/>
                  <a:pt x="266" y="793"/>
                  <a:pt x="266" y="793"/>
                </a:cubicBezTo>
                <a:cubicBezTo>
                  <a:pt x="266" y="793"/>
                  <a:pt x="276" y="798"/>
                  <a:pt x="277" y="801"/>
                </a:cubicBezTo>
                <a:cubicBezTo>
                  <a:pt x="278" y="803"/>
                  <a:pt x="274" y="819"/>
                  <a:pt x="271" y="835"/>
                </a:cubicBezTo>
                <a:cubicBezTo>
                  <a:pt x="268" y="852"/>
                  <a:pt x="265" y="869"/>
                  <a:pt x="267" y="872"/>
                </a:cubicBezTo>
                <a:cubicBezTo>
                  <a:pt x="269" y="877"/>
                  <a:pt x="284" y="883"/>
                  <a:pt x="289" y="881"/>
                </a:cubicBezTo>
                <a:cubicBezTo>
                  <a:pt x="291" y="881"/>
                  <a:pt x="303" y="868"/>
                  <a:pt x="313" y="854"/>
                </a:cubicBezTo>
                <a:cubicBezTo>
                  <a:pt x="324" y="841"/>
                  <a:pt x="333" y="827"/>
                  <a:pt x="335" y="826"/>
                </a:cubicBezTo>
                <a:cubicBezTo>
                  <a:pt x="338" y="824"/>
                  <a:pt x="348" y="829"/>
                  <a:pt x="348" y="829"/>
                </a:cubicBezTo>
                <a:cubicBezTo>
                  <a:pt x="348" y="829"/>
                  <a:pt x="348" y="829"/>
                  <a:pt x="348" y="829"/>
                </a:cubicBezTo>
                <a:cubicBezTo>
                  <a:pt x="348" y="829"/>
                  <a:pt x="359" y="831"/>
                  <a:pt x="361" y="834"/>
                </a:cubicBezTo>
                <a:cubicBezTo>
                  <a:pt x="362" y="835"/>
                  <a:pt x="362" y="852"/>
                  <a:pt x="363" y="869"/>
                </a:cubicBezTo>
                <a:cubicBezTo>
                  <a:pt x="364" y="886"/>
                  <a:pt x="365" y="903"/>
                  <a:pt x="367" y="905"/>
                </a:cubicBezTo>
                <a:cubicBezTo>
                  <a:pt x="371" y="909"/>
                  <a:pt x="386" y="912"/>
                  <a:pt x="391" y="909"/>
                </a:cubicBezTo>
                <a:cubicBezTo>
                  <a:pt x="393" y="908"/>
                  <a:pt x="401" y="893"/>
                  <a:pt x="408" y="877"/>
                </a:cubicBezTo>
                <a:cubicBezTo>
                  <a:pt x="415" y="862"/>
                  <a:pt x="422" y="846"/>
                  <a:pt x="423" y="845"/>
                </a:cubicBezTo>
                <a:cubicBezTo>
                  <a:pt x="426" y="842"/>
                  <a:pt x="436" y="844"/>
                  <a:pt x="436" y="844"/>
                </a:cubicBezTo>
                <a:cubicBezTo>
                  <a:pt x="437" y="845"/>
                  <a:pt x="437" y="845"/>
                  <a:pt x="437" y="845"/>
                </a:cubicBezTo>
                <a:cubicBezTo>
                  <a:pt x="437" y="845"/>
                  <a:pt x="448" y="844"/>
                  <a:pt x="450" y="846"/>
                </a:cubicBezTo>
                <a:cubicBezTo>
                  <a:pt x="451" y="847"/>
                  <a:pt x="455" y="864"/>
                  <a:pt x="460" y="880"/>
                </a:cubicBezTo>
                <a:cubicBezTo>
                  <a:pt x="465" y="896"/>
                  <a:pt x="470" y="912"/>
                  <a:pt x="473" y="914"/>
                </a:cubicBezTo>
                <a:cubicBezTo>
                  <a:pt x="477" y="917"/>
                  <a:pt x="493" y="916"/>
                  <a:pt x="497" y="913"/>
                </a:cubicBezTo>
                <a:cubicBezTo>
                  <a:pt x="499" y="911"/>
                  <a:pt x="503" y="894"/>
                  <a:pt x="506" y="878"/>
                </a:cubicBezTo>
                <a:cubicBezTo>
                  <a:pt x="510" y="861"/>
                  <a:pt x="512" y="844"/>
                  <a:pt x="513" y="843"/>
                </a:cubicBezTo>
                <a:cubicBezTo>
                  <a:pt x="515" y="840"/>
                  <a:pt x="526" y="839"/>
                  <a:pt x="526" y="839"/>
                </a:cubicBezTo>
                <a:cubicBezTo>
                  <a:pt x="526" y="839"/>
                  <a:pt x="526" y="839"/>
                  <a:pt x="526" y="839"/>
                </a:cubicBezTo>
                <a:cubicBezTo>
                  <a:pt x="526" y="839"/>
                  <a:pt x="537" y="837"/>
                  <a:pt x="540" y="838"/>
                </a:cubicBezTo>
                <a:cubicBezTo>
                  <a:pt x="541" y="839"/>
                  <a:pt x="549" y="854"/>
                  <a:pt x="557" y="868"/>
                </a:cubicBezTo>
                <a:cubicBezTo>
                  <a:pt x="565" y="883"/>
                  <a:pt x="575" y="898"/>
                  <a:pt x="577" y="899"/>
                </a:cubicBezTo>
                <a:cubicBezTo>
                  <a:pt x="583" y="901"/>
                  <a:pt x="597" y="896"/>
                  <a:pt x="601" y="892"/>
                </a:cubicBezTo>
                <a:cubicBezTo>
                  <a:pt x="602" y="890"/>
                  <a:pt x="602" y="873"/>
                  <a:pt x="602" y="855"/>
                </a:cubicBezTo>
                <a:cubicBezTo>
                  <a:pt x="601" y="838"/>
                  <a:pt x="600" y="822"/>
                  <a:pt x="600" y="820"/>
                </a:cubicBezTo>
                <a:cubicBezTo>
                  <a:pt x="602" y="816"/>
                  <a:pt x="612" y="814"/>
                  <a:pt x="612" y="814"/>
                </a:cubicBezTo>
                <a:cubicBezTo>
                  <a:pt x="612" y="814"/>
                  <a:pt x="612" y="814"/>
                  <a:pt x="612" y="814"/>
                </a:cubicBezTo>
                <a:cubicBezTo>
                  <a:pt x="612" y="814"/>
                  <a:pt x="622" y="808"/>
                  <a:pt x="625" y="809"/>
                </a:cubicBezTo>
                <a:cubicBezTo>
                  <a:pt x="627" y="809"/>
                  <a:pt x="638" y="822"/>
                  <a:pt x="649" y="835"/>
                </a:cubicBezTo>
                <a:cubicBezTo>
                  <a:pt x="661" y="847"/>
                  <a:pt x="673" y="859"/>
                  <a:pt x="676" y="860"/>
                </a:cubicBezTo>
                <a:cubicBezTo>
                  <a:pt x="681" y="860"/>
                  <a:pt x="695" y="852"/>
                  <a:pt x="697" y="847"/>
                </a:cubicBezTo>
                <a:cubicBezTo>
                  <a:pt x="698" y="845"/>
                  <a:pt x="694" y="828"/>
                  <a:pt x="689" y="812"/>
                </a:cubicBezTo>
                <a:cubicBezTo>
                  <a:pt x="685" y="795"/>
                  <a:pt x="679" y="779"/>
                  <a:pt x="680" y="778"/>
                </a:cubicBezTo>
                <a:cubicBezTo>
                  <a:pt x="680" y="774"/>
                  <a:pt x="690" y="769"/>
                  <a:pt x="690" y="769"/>
                </a:cubicBezTo>
                <a:cubicBezTo>
                  <a:pt x="690" y="769"/>
                  <a:pt x="690" y="769"/>
                  <a:pt x="690" y="769"/>
                </a:cubicBezTo>
                <a:cubicBezTo>
                  <a:pt x="690" y="769"/>
                  <a:pt x="698" y="761"/>
                  <a:pt x="702" y="761"/>
                </a:cubicBezTo>
                <a:cubicBezTo>
                  <a:pt x="703" y="761"/>
                  <a:pt x="717" y="771"/>
                  <a:pt x="731" y="781"/>
                </a:cubicBezTo>
                <a:cubicBezTo>
                  <a:pt x="745" y="790"/>
                  <a:pt x="759" y="799"/>
                  <a:pt x="762" y="799"/>
                </a:cubicBezTo>
                <a:cubicBezTo>
                  <a:pt x="768" y="798"/>
                  <a:pt x="779" y="787"/>
                  <a:pt x="780" y="782"/>
                </a:cubicBezTo>
                <a:cubicBezTo>
                  <a:pt x="780" y="780"/>
                  <a:pt x="773" y="764"/>
                  <a:pt x="765" y="749"/>
                </a:cubicBezTo>
                <a:cubicBezTo>
                  <a:pt x="756" y="734"/>
                  <a:pt x="748" y="720"/>
                  <a:pt x="747" y="718"/>
                </a:cubicBezTo>
                <a:cubicBezTo>
                  <a:pt x="747" y="714"/>
                  <a:pt x="755" y="707"/>
                  <a:pt x="755" y="707"/>
                </a:cubicBezTo>
                <a:cubicBezTo>
                  <a:pt x="755" y="707"/>
                  <a:pt x="755" y="707"/>
                  <a:pt x="755" y="707"/>
                </a:cubicBezTo>
                <a:cubicBezTo>
                  <a:pt x="755" y="707"/>
                  <a:pt x="762" y="698"/>
                  <a:pt x="765" y="697"/>
                </a:cubicBezTo>
                <a:cubicBezTo>
                  <a:pt x="767" y="697"/>
                  <a:pt x="782" y="703"/>
                  <a:pt x="798" y="709"/>
                </a:cubicBezTo>
                <a:cubicBezTo>
                  <a:pt x="813" y="715"/>
                  <a:pt x="830" y="721"/>
                  <a:pt x="833" y="720"/>
                </a:cubicBezTo>
                <a:cubicBezTo>
                  <a:pt x="838" y="718"/>
                  <a:pt x="846" y="705"/>
                  <a:pt x="846" y="699"/>
                </a:cubicBezTo>
                <a:cubicBezTo>
                  <a:pt x="846" y="697"/>
                  <a:pt x="835" y="683"/>
                  <a:pt x="824" y="671"/>
                </a:cubicBezTo>
                <a:cubicBezTo>
                  <a:pt x="812" y="658"/>
                  <a:pt x="800" y="646"/>
                  <a:pt x="800" y="645"/>
                </a:cubicBezTo>
                <a:cubicBezTo>
                  <a:pt x="799" y="641"/>
                  <a:pt x="805" y="632"/>
                  <a:pt x="805" y="632"/>
                </a:cubicBezTo>
                <a:cubicBezTo>
                  <a:pt x="805" y="632"/>
                  <a:pt x="805" y="632"/>
                  <a:pt x="805" y="632"/>
                </a:cubicBezTo>
                <a:cubicBezTo>
                  <a:pt x="805" y="632"/>
                  <a:pt x="809" y="622"/>
                  <a:pt x="812" y="620"/>
                </a:cubicBezTo>
                <a:cubicBezTo>
                  <a:pt x="813" y="619"/>
                  <a:pt x="830" y="622"/>
                  <a:pt x="846" y="624"/>
                </a:cubicBezTo>
                <a:cubicBezTo>
                  <a:pt x="863" y="627"/>
                  <a:pt x="880" y="628"/>
                  <a:pt x="883" y="626"/>
                </a:cubicBezTo>
                <a:cubicBezTo>
                  <a:pt x="888" y="624"/>
                  <a:pt x="893" y="609"/>
                  <a:pt x="891" y="604"/>
                </a:cubicBezTo>
                <a:cubicBezTo>
                  <a:pt x="891" y="601"/>
                  <a:pt x="877" y="591"/>
                  <a:pt x="863" y="581"/>
                </a:cubicBezTo>
                <a:cubicBezTo>
                  <a:pt x="849" y="571"/>
                  <a:pt x="834" y="563"/>
                  <a:pt x="833" y="561"/>
                </a:cubicBezTo>
                <a:cubicBezTo>
                  <a:pt x="831" y="558"/>
                  <a:pt x="835" y="548"/>
                  <a:pt x="835" y="548"/>
                </a:cubicBezTo>
                <a:cubicBezTo>
                  <a:pt x="835" y="548"/>
                  <a:pt x="835" y="548"/>
                  <a:pt x="835" y="548"/>
                </a:cubicBezTo>
                <a:cubicBezTo>
                  <a:pt x="836" y="548"/>
                  <a:pt x="837" y="537"/>
                  <a:pt x="840" y="535"/>
                </a:cubicBezTo>
                <a:cubicBezTo>
                  <a:pt x="841" y="533"/>
                  <a:pt x="857" y="533"/>
                  <a:pt x="874" y="531"/>
                </a:cubicBezTo>
                <a:cubicBezTo>
                  <a:pt x="891" y="529"/>
                  <a:pt x="908" y="526"/>
                  <a:pt x="910" y="524"/>
                </a:cubicBezTo>
                <a:cubicBezTo>
                  <a:pt x="914" y="520"/>
                  <a:pt x="916" y="505"/>
                  <a:pt x="913" y="500"/>
                </a:cubicBezTo>
                <a:cubicBezTo>
                  <a:pt x="912" y="498"/>
                  <a:pt x="896" y="491"/>
                  <a:pt x="880" y="48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 flipV="1">
            <a:off x="4934078" y="3862997"/>
            <a:ext cx="1481137" cy="1481137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9000000" scaled="0"/>
          </a:gra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 rot="5400000" flipV="1">
            <a:off x="2715547" y="3427227"/>
            <a:ext cx="1733550" cy="1731963"/>
          </a:xfrm>
          <a:custGeom>
            <a:avLst/>
            <a:gdLst>
              <a:gd name="T0" fmla="*/ 0 w 972"/>
              <a:gd name="T1" fmla="*/ 972 h 972"/>
              <a:gd name="T2" fmla="*/ 0 w 972"/>
              <a:gd name="T3" fmla="*/ 486 h 972"/>
              <a:gd name="T4" fmla="*/ 486 w 972"/>
              <a:gd name="T5" fmla="*/ 0 h 972"/>
              <a:gd name="T6" fmla="*/ 972 w 972"/>
              <a:gd name="T7" fmla="*/ 486 h 972"/>
              <a:gd name="T8" fmla="*/ 486 w 972"/>
              <a:gd name="T9" fmla="*/ 972 h 972"/>
              <a:gd name="T10" fmla="*/ 0 w 972"/>
              <a:gd name="T11" fmla="*/ 972 h 9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72" h="972">
                <a:moveTo>
                  <a:pt x="0" y="972"/>
                </a:moveTo>
                <a:cubicBezTo>
                  <a:pt x="0" y="486"/>
                  <a:pt x="0" y="486"/>
                  <a:pt x="0" y="486"/>
                </a:cubicBezTo>
                <a:cubicBezTo>
                  <a:pt x="0" y="218"/>
                  <a:pt x="218" y="0"/>
                  <a:pt x="486" y="0"/>
                </a:cubicBezTo>
                <a:cubicBezTo>
                  <a:pt x="754" y="0"/>
                  <a:pt x="972" y="218"/>
                  <a:pt x="972" y="486"/>
                </a:cubicBezTo>
                <a:cubicBezTo>
                  <a:pt x="972" y="754"/>
                  <a:pt x="754" y="972"/>
                  <a:pt x="486" y="972"/>
                </a:cubicBezTo>
                <a:lnTo>
                  <a:pt x="0" y="972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 rot="5400000" flipV="1">
            <a:off x="2837784" y="3551053"/>
            <a:ext cx="1473200" cy="1474788"/>
          </a:xfrm>
          <a:custGeom>
            <a:avLst/>
            <a:gdLst>
              <a:gd name="T0" fmla="*/ 846 w 916"/>
              <a:gd name="T1" fmla="*/ 458 h 917"/>
              <a:gd name="T2" fmla="*/ 910 w 916"/>
              <a:gd name="T3" fmla="*/ 394 h 917"/>
              <a:gd name="T4" fmla="*/ 835 w 916"/>
              <a:gd name="T5" fmla="*/ 369 h 917"/>
              <a:gd name="T6" fmla="*/ 884 w 916"/>
              <a:gd name="T7" fmla="*/ 292 h 917"/>
              <a:gd name="T8" fmla="*/ 805 w 916"/>
              <a:gd name="T9" fmla="*/ 285 h 917"/>
              <a:gd name="T10" fmla="*/ 834 w 916"/>
              <a:gd name="T11" fmla="*/ 199 h 917"/>
              <a:gd name="T12" fmla="*/ 755 w 916"/>
              <a:gd name="T13" fmla="*/ 210 h 917"/>
              <a:gd name="T14" fmla="*/ 764 w 916"/>
              <a:gd name="T15" fmla="*/ 119 h 917"/>
              <a:gd name="T16" fmla="*/ 690 w 916"/>
              <a:gd name="T17" fmla="*/ 148 h 917"/>
              <a:gd name="T18" fmla="*/ 677 w 916"/>
              <a:gd name="T19" fmla="*/ 58 h 917"/>
              <a:gd name="T20" fmla="*/ 612 w 916"/>
              <a:gd name="T21" fmla="*/ 103 h 917"/>
              <a:gd name="T22" fmla="*/ 579 w 916"/>
              <a:gd name="T23" fmla="*/ 19 h 917"/>
              <a:gd name="T24" fmla="*/ 526 w 916"/>
              <a:gd name="T25" fmla="*/ 77 h 917"/>
              <a:gd name="T26" fmla="*/ 474 w 916"/>
              <a:gd name="T27" fmla="*/ 3 h 917"/>
              <a:gd name="T28" fmla="*/ 436 w 916"/>
              <a:gd name="T29" fmla="*/ 72 h 917"/>
              <a:gd name="T30" fmla="*/ 369 w 916"/>
              <a:gd name="T31" fmla="*/ 12 h 917"/>
              <a:gd name="T32" fmla="*/ 348 w 916"/>
              <a:gd name="T33" fmla="*/ 88 h 917"/>
              <a:gd name="T34" fmla="*/ 268 w 916"/>
              <a:gd name="T35" fmla="*/ 44 h 917"/>
              <a:gd name="T36" fmla="*/ 266 w 916"/>
              <a:gd name="T37" fmla="*/ 123 h 917"/>
              <a:gd name="T38" fmla="*/ 178 w 916"/>
              <a:gd name="T39" fmla="*/ 100 h 917"/>
              <a:gd name="T40" fmla="*/ 194 w 916"/>
              <a:gd name="T41" fmla="*/ 177 h 917"/>
              <a:gd name="T42" fmla="*/ 103 w 916"/>
              <a:gd name="T43" fmla="*/ 174 h 917"/>
              <a:gd name="T44" fmla="*/ 136 w 916"/>
              <a:gd name="T45" fmla="*/ 246 h 917"/>
              <a:gd name="T46" fmla="*/ 47 w 916"/>
              <a:gd name="T47" fmla="*/ 264 h 917"/>
              <a:gd name="T48" fmla="*/ 96 w 916"/>
              <a:gd name="T49" fmla="*/ 326 h 917"/>
              <a:gd name="T50" fmla="*/ 13 w 916"/>
              <a:gd name="T51" fmla="*/ 364 h 917"/>
              <a:gd name="T52" fmla="*/ 75 w 916"/>
              <a:gd name="T53" fmla="*/ 414 h 917"/>
              <a:gd name="T54" fmla="*/ 3 w 916"/>
              <a:gd name="T55" fmla="*/ 470 h 917"/>
              <a:gd name="T56" fmla="*/ 75 w 916"/>
              <a:gd name="T57" fmla="*/ 503 h 917"/>
              <a:gd name="T58" fmla="*/ 18 w 916"/>
              <a:gd name="T59" fmla="*/ 574 h 917"/>
              <a:gd name="T60" fmla="*/ 96 w 916"/>
              <a:gd name="T61" fmla="*/ 591 h 917"/>
              <a:gd name="T62" fmla="*/ 57 w 916"/>
              <a:gd name="T63" fmla="*/ 673 h 917"/>
              <a:gd name="T64" fmla="*/ 136 w 916"/>
              <a:gd name="T65" fmla="*/ 671 h 917"/>
              <a:gd name="T66" fmla="*/ 117 w 916"/>
              <a:gd name="T67" fmla="*/ 760 h 917"/>
              <a:gd name="T68" fmla="*/ 194 w 916"/>
              <a:gd name="T69" fmla="*/ 740 h 917"/>
              <a:gd name="T70" fmla="*/ 196 w 916"/>
              <a:gd name="T71" fmla="*/ 831 h 917"/>
              <a:gd name="T72" fmla="*/ 266 w 916"/>
              <a:gd name="T73" fmla="*/ 793 h 917"/>
              <a:gd name="T74" fmla="*/ 289 w 916"/>
              <a:gd name="T75" fmla="*/ 881 h 917"/>
              <a:gd name="T76" fmla="*/ 348 w 916"/>
              <a:gd name="T77" fmla="*/ 829 h 917"/>
              <a:gd name="T78" fmla="*/ 391 w 916"/>
              <a:gd name="T79" fmla="*/ 909 h 917"/>
              <a:gd name="T80" fmla="*/ 437 w 916"/>
              <a:gd name="T81" fmla="*/ 845 h 917"/>
              <a:gd name="T82" fmla="*/ 497 w 916"/>
              <a:gd name="T83" fmla="*/ 913 h 917"/>
              <a:gd name="T84" fmla="*/ 526 w 916"/>
              <a:gd name="T85" fmla="*/ 839 h 917"/>
              <a:gd name="T86" fmla="*/ 601 w 916"/>
              <a:gd name="T87" fmla="*/ 892 h 917"/>
              <a:gd name="T88" fmla="*/ 612 w 916"/>
              <a:gd name="T89" fmla="*/ 814 h 917"/>
              <a:gd name="T90" fmla="*/ 697 w 916"/>
              <a:gd name="T91" fmla="*/ 847 h 917"/>
              <a:gd name="T92" fmla="*/ 690 w 916"/>
              <a:gd name="T93" fmla="*/ 769 h 917"/>
              <a:gd name="T94" fmla="*/ 780 w 916"/>
              <a:gd name="T95" fmla="*/ 782 h 917"/>
              <a:gd name="T96" fmla="*/ 755 w 916"/>
              <a:gd name="T97" fmla="*/ 707 h 917"/>
              <a:gd name="T98" fmla="*/ 846 w 916"/>
              <a:gd name="T99" fmla="*/ 699 h 917"/>
              <a:gd name="T100" fmla="*/ 805 w 916"/>
              <a:gd name="T101" fmla="*/ 632 h 917"/>
              <a:gd name="T102" fmla="*/ 891 w 916"/>
              <a:gd name="T103" fmla="*/ 604 h 917"/>
              <a:gd name="T104" fmla="*/ 835 w 916"/>
              <a:gd name="T105" fmla="*/ 548 h 917"/>
              <a:gd name="T106" fmla="*/ 913 w 916"/>
              <a:gd name="T107" fmla="*/ 500 h 9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16" h="917">
                <a:moveTo>
                  <a:pt x="880" y="485"/>
                </a:moveTo>
                <a:cubicBezTo>
                  <a:pt x="864" y="479"/>
                  <a:pt x="848" y="473"/>
                  <a:pt x="847" y="472"/>
                </a:cubicBezTo>
                <a:cubicBezTo>
                  <a:pt x="844" y="469"/>
                  <a:pt x="846" y="459"/>
                  <a:pt x="846" y="459"/>
                </a:cubicBezTo>
                <a:cubicBezTo>
                  <a:pt x="846" y="458"/>
                  <a:pt x="846" y="458"/>
                  <a:pt x="846" y="458"/>
                </a:cubicBezTo>
                <a:cubicBezTo>
                  <a:pt x="846" y="458"/>
                  <a:pt x="845" y="447"/>
                  <a:pt x="847" y="445"/>
                </a:cubicBezTo>
                <a:cubicBezTo>
                  <a:pt x="848" y="443"/>
                  <a:pt x="864" y="439"/>
                  <a:pt x="880" y="433"/>
                </a:cubicBezTo>
                <a:cubicBezTo>
                  <a:pt x="896" y="427"/>
                  <a:pt x="912" y="421"/>
                  <a:pt x="913" y="418"/>
                </a:cubicBezTo>
                <a:cubicBezTo>
                  <a:pt x="916" y="414"/>
                  <a:pt x="914" y="398"/>
                  <a:pt x="910" y="394"/>
                </a:cubicBezTo>
                <a:cubicBezTo>
                  <a:pt x="909" y="392"/>
                  <a:pt x="892" y="389"/>
                  <a:pt x="875" y="387"/>
                </a:cubicBezTo>
                <a:cubicBezTo>
                  <a:pt x="858" y="385"/>
                  <a:pt x="841" y="383"/>
                  <a:pt x="840" y="382"/>
                </a:cubicBezTo>
                <a:cubicBezTo>
                  <a:pt x="836" y="380"/>
                  <a:pt x="835" y="369"/>
                  <a:pt x="835" y="369"/>
                </a:cubicBezTo>
                <a:cubicBezTo>
                  <a:pt x="835" y="369"/>
                  <a:pt x="835" y="369"/>
                  <a:pt x="835" y="369"/>
                </a:cubicBezTo>
                <a:cubicBezTo>
                  <a:pt x="835" y="369"/>
                  <a:pt x="832" y="359"/>
                  <a:pt x="833" y="356"/>
                </a:cubicBezTo>
                <a:cubicBezTo>
                  <a:pt x="834" y="354"/>
                  <a:pt x="848" y="346"/>
                  <a:pt x="863" y="337"/>
                </a:cubicBezTo>
                <a:cubicBezTo>
                  <a:pt x="877" y="328"/>
                  <a:pt x="891" y="317"/>
                  <a:pt x="892" y="315"/>
                </a:cubicBezTo>
                <a:cubicBezTo>
                  <a:pt x="894" y="309"/>
                  <a:pt x="888" y="295"/>
                  <a:pt x="884" y="292"/>
                </a:cubicBezTo>
                <a:cubicBezTo>
                  <a:pt x="881" y="290"/>
                  <a:pt x="864" y="291"/>
                  <a:pt x="847" y="293"/>
                </a:cubicBezTo>
                <a:cubicBezTo>
                  <a:pt x="830" y="295"/>
                  <a:pt x="814" y="297"/>
                  <a:pt x="812" y="296"/>
                </a:cubicBezTo>
                <a:cubicBezTo>
                  <a:pt x="808" y="295"/>
                  <a:pt x="805" y="285"/>
                  <a:pt x="805" y="285"/>
                </a:cubicBezTo>
                <a:cubicBezTo>
                  <a:pt x="805" y="285"/>
                  <a:pt x="805" y="285"/>
                  <a:pt x="805" y="285"/>
                </a:cubicBezTo>
                <a:cubicBezTo>
                  <a:pt x="805" y="285"/>
                  <a:pt x="799" y="275"/>
                  <a:pt x="799" y="272"/>
                </a:cubicBezTo>
                <a:cubicBezTo>
                  <a:pt x="800" y="271"/>
                  <a:pt x="812" y="259"/>
                  <a:pt x="824" y="247"/>
                </a:cubicBezTo>
                <a:cubicBezTo>
                  <a:pt x="835" y="235"/>
                  <a:pt x="847" y="222"/>
                  <a:pt x="847" y="219"/>
                </a:cubicBezTo>
                <a:cubicBezTo>
                  <a:pt x="847" y="213"/>
                  <a:pt x="839" y="200"/>
                  <a:pt x="834" y="199"/>
                </a:cubicBezTo>
                <a:cubicBezTo>
                  <a:pt x="831" y="198"/>
                  <a:pt x="815" y="202"/>
                  <a:pt x="798" y="208"/>
                </a:cubicBezTo>
                <a:cubicBezTo>
                  <a:pt x="782" y="213"/>
                  <a:pt x="767" y="220"/>
                  <a:pt x="765" y="220"/>
                </a:cubicBezTo>
                <a:cubicBezTo>
                  <a:pt x="761" y="219"/>
                  <a:pt x="755" y="210"/>
                  <a:pt x="755" y="210"/>
                </a:cubicBezTo>
                <a:cubicBezTo>
                  <a:pt x="755" y="210"/>
                  <a:pt x="755" y="210"/>
                  <a:pt x="755" y="210"/>
                </a:cubicBezTo>
                <a:cubicBezTo>
                  <a:pt x="755" y="210"/>
                  <a:pt x="748" y="202"/>
                  <a:pt x="747" y="199"/>
                </a:cubicBezTo>
                <a:cubicBezTo>
                  <a:pt x="747" y="197"/>
                  <a:pt x="756" y="183"/>
                  <a:pt x="765" y="169"/>
                </a:cubicBezTo>
                <a:cubicBezTo>
                  <a:pt x="774" y="154"/>
                  <a:pt x="782" y="139"/>
                  <a:pt x="781" y="136"/>
                </a:cubicBezTo>
                <a:cubicBezTo>
                  <a:pt x="780" y="130"/>
                  <a:pt x="769" y="120"/>
                  <a:pt x="764" y="119"/>
                </a:cubicBezTo>
                <a:cubicBezTo>
                  <a:pt x="761" y="119"/>
                  <a:pt x="746" y="127"/>
                  <a:pt x="732" y="136"/>
                </a:cubicBezTo>
                <a:cubicBezTo>
                  <a:pt x="717" y="145"/>
                  <a:pt x="703" y="155"/>
                  <a:pt x="701" y="155"/>
                </a:cubicBezTo>
                <a:cubicBezTo>
                  <a:pt x="698" y="156"/>
                  <a:pt x="690" y="148"/>
                  <a:pt x="690" y="148"/>
                </a:cubicBezTo>
                <a:cubicBezTo>
                  <a:pt x="690" y="148"/>
                  <a:pt x="690" y="148"/>
                  <a:pt x="690" y="148"/>
                </a:cubicBezTo>
                <a:cubicBezTo>
                  <a:pt x="690" y="148"/>
                  <a:pt x="681" y="142"/>
                  <a:pt x="680" y="139"/>
                </a:cubicBezTo>
                <a:cubicBezTo>
                  <a:pt x="679" y="138"/>
                  <a:pt x="685" y="122"/>
                  <a:pt x="690" y="106"/>
                </a:cubicBezTo>
                <a:cubicBezTo>
                  <a:pt x="695" y="90"/>
                  <a:pt x="699" y="73"/>
                  <a:pt x="698" y="70"/>
                </a:cubicBezTo>
                <a:cubicBezTo>
                  <a:pt x="696" y="65"/>
                  <a:pt x="683" y="58"/>
                  <a:pt x="677" y="58"/>
                </a:cubicBezTo>
                <a:cubicBezTo>
                  <a:pt x="675" y="58"/>
                  <a:pt x="662" y="70"/>
                  <a:pt x="650" y="82"/>
                </a:cubicBezTo>
                <a:cubicBezTo>
                  <a:pt x="638" y="94"/>
                  <a:pt x="627" y="107"/>
                  <a:pt x="625" y="108"/>
                </a:cubicBezTo>
                <a:cubicBezTo>
                  <a:pt x="622" y="109"/>
                  <a:pt x="612" y="103"/>
                  <a:pt x="612" y="103"/>
                </a:cubicBezTo>
                <a:cubicBezTo>
                  <a:pt x="612" y="103"/>
                  <a:pt x="612" y="103"/>
                  <a:pt x="612" y="103"/>
                </a:cubicBezTo>
                <a:cubicBezTo>
                  <a:pt x="612" y="103"/>
                  <a:pt x="602" y="100"/>
                  <a:pt x="600" y="97"/>
                </a:cubicBezTo>
                <a:cubicBezTo>
                  <a:pt x="599" y="95"/>
                  <a:pt x="601" y="79"/>
                  <a:pt x="602" y="62"/>
                </a:cubicBezTo>
                <a:cubicBezTo>
                  <a:pt x="604" y="45"/>
                  <a:pt x="604" y="28"/>
                  <a:pt x="602" y="26"/>
                </a:cubicBezTo>
                <a:cubicBezTo>
                  <a:pt x="599" y="21"/>
                  <a:pt x="584" y="17"/>
                  <a:pt x="579" y="19"/>
                </a:cubicBezTo>
                <a:cubicBezTo>
                  <a:pt x="577" y="19"/>
                  <a:pt x="567" y="34"/>
                  <a:pt x="558" y="48"/>
                </a:cubicBezTo>
                <a:cubicBezTo>
                  <a:pt x="549" y="63"/>
                  <a:pt x="541" y="78"/>
                  <a:pt x="540" y="79"/>
                </a:cubicBezTo>
                <a:cubicBezTo>
                  <a:pt x="537" y="81"/>
                  <a:pt x="526" y="78"/>
                  <a:pt x="526" y="78"/>
                </a:cubicBezTo>
                <a:cubicBezTo>
                  <a:pt x="526" y="77"/>
                  <a:pt x="526" y="77"/>
                  <a:pt x="526" y="77"/>
                </a:cubicBezTo>
                <a:cubicBezTo>
                  <a:pt x="526" y="77"/>
                  <a:pt x="515" y="77"/>
                  <a:pt x="513" y="74"/>
                </a:cubicBezTo>
                <a:cubicBezTo>
                  <a:pt x="512" y="73"/>
                  <a:pt x="510" y="56"/>
                  <a:pt x="507" y="40"/>
                </a:cubicBezTo>
                <a:cubicBezTo>
                  <a:pt x="504" y="23"/>
                  <a:pt x="501" y="6"/>
                  <a:pt x="499" y="4"/>
                </a:cubicBezTo>
                <a:cubicBezTo>
                  <a:pt x="494" y="0"/>
                  <a:pt x="479" y="0"/>
                  <a:pt x="474" y="3"/>
                </a:cubicBezTo>
                <a:cubicBezTo>
                  <a:pt x="472" y="4"/>
                  <a:pt x="466" y="20"/>
                  <a:pt x="461" y="37"/>
                </a:cubicBezTo>
                <a:cubicBezTo>
                  <a:pt x="456" y="53"/>
                  <a:pt x="451" y="69"/>
                  <a:pt x="450" y="71"/>
                </a:cubicBezTo>
                <a:cubicBezTo>
                  <a:pt x="447" y="73"/>
                  <a:pt x="437" y="72"/>
                  <a:pt x="437" y="72"/>
                </a:cubicBezTo>
                <a:cubicBezTo>
                  <a:pt x="436" y="72"/>
                  <a:pt x="436" y="72"/>
                  <a:pt x="436" y="72"/>
                </a:cubicBezTo>
                <a:cubicBezTo>
                  <a:pt x="436" y="72"/>
                  <a:pt x="426" y="74"/>
                  <a:pt x="423" y="72"/>
                </a:cubicBezTo>
                <a:cubicBezTo>
                  <a:pt x="421" y="71"/>
                  <a:pt x="416" y="56"/>
                  <a:pt x="409" y="40"/>
                </a:cubicBezTo>
                <a:cubicBezTo>
                  <a:pt x="403" y="24"/>
                  <a:pt x="395" y="9"/>
                  <a:pt x="393" y="7"/>
                </a:cubicBezTo>
                <a:cubicBezTo>
                  <a:pt x="388" y="5"/>
                  <a:pt x="373" y="8"/>
                  <a:pt x="369" y="12"/>
                </a:cubicBezTo>
                <a:cubicBezTo>
                  <a:pt x="367" y="13"/>
                  <a:pt x="365" y="31"/>
                  <a:pt x="363" y="47"/>
                </a:cubicBezTo>
                <a:cubicBezTo>
                  <a:pt x="362" y="65"/>
                  <a:pt x="362" y="81"/>
                  <a:pt x="361" y="83"/>
                </a:cubicBezTo>
                <a:cubicBezTo>
                  <a:pt x="359" y="86"/>
                  <a:pt x="348" y="88"/>
                  <a:pt x="348" y="88"/>
                </a:cubicBezTo>
                <a:cubicBezTo>
                  <a:pt x="348" y="88"/>
                  <a:pt x="348" y="88"/>
                  <a:pt x="348" y="88"/>
                </a:cubicBezTo>
                <a:cubicBezTo>
                  <a:pt x="348" y="88"/>
                  <a:pt x="338" y="92"/>
                  <a:pt x="335" y="91"/>
                </a:cubicBezTo>
                <a:cubicBezTo>
                  <a:pt x="333" y="90"/>
                  <a:pt x="324" y="76"/>
                  <a:pt x="314" y="63"/>
                </a:cubicBezTo>
                <a:cubicBezTo>
                  <a:pt x="304" y="49"/>
                  <a:pt x="293" y="35"/>
                  <a:pt x="290" y="35"/>
                </a:cubicBezTo>
                <a:cubicBezTo>
                  <a:pt x="285" y="33"/>
                  <a:pt x="271" y="40"/>
                  <a:pt x="268" y="44"/>
                </a:cubicBezTo>
                <a:cubicBezTo>
                  <a:pt x="267" y="47"/>
                  <a:pt x="269" y="64"/>
                  <a:pt x="271" y="81"/>
                </a:cubicBezTo>
                <a:cubicBezTo>
                  <a:pt x="274" y="97"/>
                  <a:pt x="277" y="114"/>
                  <a:pt x="277" y="116"/>
                </a:cubicBezTo>
                <a:cubicBezTo>
                  <a:pt x="276" y="119"/>
                  <a:pt x="266" y="123"/>
                  <a:pt x="266" y="123"/>
                </a:cubicBezTo>
                <a:cubicBezTo>
                  <a:pt x="266" y="123"/>
                  <a:pt x="266" y="123"/>
                  <a:pt x="266" y="123"/>
                </a:cubicBezTo>
                <a:cubicBezTo>
                  <a:pt x="266" y="123"/>
                  <a:pt x="257" y="130"/>
                  <a:pt x="253" y="129"/>
                </a:cubicBezTo>
                <a:cubicBezTo>
                  <a:pt x="252" y="129"/>
                  <a:pt x="240" y="118"/>
                  <a:pt x="227" y="107"/>
                </a:cubicBezTo>
                <a:cubicBezTo>
                  <a:pt x="214" y="96"/>
                  <a:pt x="200" y="85"/>
                  <a:pt x="197" y="85"/>
                </a:cubicBezTo>
                <a:cubicBezTo>
                  <a:pt x="192" y="85"/>
                  <a:pt x="179" y="95"/>
                  <a:pt x="178" y="100"/>
                </a:cubicBezTo>
                <a:cubicBezTo>
                  <a:pt x="177" y="102"/>
                  <a:pt x="183" y="118"/>
                  <a:pt x="189" y="134"/>
                </a:cubicBezTo>
                <a:cubicBezTo>
                  <a:pt x="196" y="150"/>
                  <a:pt x="203" y="165"/>
                  <a:pt x="203" y="167"/>
                </a:cubicBezTo>
                <a:cubicBezTo>
                  <a:pt x="203" y="171"/>
                  <a:pt x="194" y="177"/>
                  <a:pt x="194" y="177"/>
                </a:cubicBezTo>
                <a:cubicBezTo>
                  <a:pt x="194" y="177"/>
                  <a:pt x="194" y="177"/>
                  <a:pt x="194" y="177"/>
                </a:cubicBezTo>
                <a:cubicBezTo>
                  <a:pt x="194" y="177"/>
                  <a:pt x="186" y="185"/>
                  <a:pt x="183" y="186"/>
                </a:cubicBezTo>
                <a:cubicBezTo>
                  <a:pt x="181" y="186"/>
                  <a:pt x="167" y="178"/>
                  <a:pt x="152" y="170"/>
                </a:cubicBezTo>
                <a:cubicBezTo>
                  <a:pt x="137" y="162"/>
                  <a:pt x="121" y="155"/>
                  <a:pt x="118" y="156"/>
                </a:cubicBezTo>
                <a:cubicBezTo>
                  <a:pt x="113" y="157"/>
                  <a:pt x="103" y="169"/>
                  <a:pt x="103" y="174"/>
                </a:cubicBezTo>
                <a:cubicBezTo>
                  <a:pt x="103" y="177"/>
                  <a:pt x="112" y="191"/>
                  <a:pt x="122" y="205"/>
                </a:cubicBezTo>
                <a:cubicBezTo>
                  <a:pt x="132" y="219"/>
                  <a:pt x="142" y="232"/>
                  <a:pt x="143" y="234"/>
                </a:cubicBezTo>
                <a:cubicBezTo>
                  <a:pt x="143" y="238"/>
                  <a:pt x="136" y="246"/>
                  <a:pt x="136" y="246"/>
                </a:cubicBezTo>
                <a:cubicBezTo>
                  <a:pt x="136" y="246"/>
                  <a:pt x="136" y="246"/>
                  <a:pt x="136" y="246"/>
                </a:cubicBezTo>
                <a:cubicBezTo>
                  <a:pt x="136" y="246"/>
                  <a:pt x="131" y="256"/>
                  <a:pt x="128" y="257"/>
                </a:cubicBezTo>
                <a:cubicBezTo>
                  <a:pt x="126" y="257"/>
                  <a:pt x="110" y="253"/>
                  <a:pt x="94" y="248"/>
                </a:cubicBezTo>
                <a:cubicBezTo>
                  <a:pt x="77" y="244"/>
                  <a:pt x="60" y="241"/>
                  <a:pt x="58" y="242"/>
                </a:cubicBezTo>
                <a:cubicBezTo>
                  <a:pt x="52" y="245"/>
                  <a:pt x="46" y="259"/>
                  <a:pt x="47" y="264"/>
                </a:cubicBezTo>
                <a:cubicBezTo>
                  <a:pt x="47" y="266"/>
                  <a:pt x="60" y="279"/>
                  <a:pt x="72" y="290"/>
                </a:cubicBezTo>
                <a:cubicBezTo>
                  <a:pt x="85" y="301"/>
                  <a:pt x="98" y="311"/>
                  <a:pt x="99" y="313"/>
                </a:cubicBezTo>
                <a:cubicBezTo>
                  <a:pt x="101" y="317"/>
                  <a:pt x="96" y="326"/>
                  <a:pt x="96" y="326"/>
                </a:cubicBezTo>
                <a:cubicBezTo>
                  <a:pt x="96" y="326"/>
                  <a:pt x="96" y="326"/>
                  <a:pt x="96" y="326"/>
                </a:cubicBezTo>
                <a:cubicBezTo>
                  <a:pt x="95" y="326"/>
                  <a:pt x="93" y="337"/>
                  <a:pt x="90" y="339"/>
                </a:cubicBezTo>
                <a:cubicBezTo>
                  <a:pt x="89" y="340"/>
                  <a:pt x="72" y="339"/>
                  <a:pt x="55" y="338"/>
                </a:cubicBezTo>
                <a:cubicBezTo>
                  <a:pt x="38" y="338"/>
                  <a:pt x="21" y="339"/>
                  <a:pt x="19" y="341"/>
                </a:cubicBezTo>
                <a:cubicBezTo>
                  <a:pt x="14" y="344"/>
                  <a:pt x="11" y="359"/>
                  <a:pt x="13" y="364"/>
                </a:cubicBezTo>
                <a:cubicBezTo>
                  <a:pt x="14" y="367"/>
                  <a:pt x="29" y="376"/>
                  <a:pt x="44" y="383"/>
                </a:cubicBezTo>
                <a:cubicBezTo>
                  <a:pt x="59" y="391"/>
                  <a:pt x="74" y="398"/>
                  <a:pt x="76" y="400"/>
                </a:cubicBezTo>
                <a:cubicBezTo>
                  <a:pt x="78" y="403"/>
                  <a:pt x="75" y="413"/>
                  <a:pt x="75" y="413"/>
                </a:cubicBezTo>
                <a:cubicBezTo>
                  <a:pt x="75" y="414"/>
                  <a:pt x="75" y="414"/>
                  <a:pt x="75" y="414"/>
                </a:cubicBezTo>
                <a:cubicBezTo>
                  <a:pt x="75" y="414"/>
                  <a:pt x="75" y="424"/>
                  <a:pt x="72" y="427"/>
                </a:cubicBezTo>
                <a:cubicBezTo>
                  <a:pt x="71" y="428"/>
                  <a:pt x="55" y="431"/>
                  <a:pt x="38" y="435"/>
                </a:cubicBezTo>
                <a:cubicBezTo>
                  <a:pt x="22" y="439"/>
                  <a:pt x="5" y="443"/>
                  <a:pt x="3" y="445"/>
                </a:cubicBezTo>
                <a:cubicBezTo>
                  <a:pt x="0" y="450"/>
                  <a:pt x="0" y="465"/>
                  <a:pt x="3" y="470"/>
                </a:cubicBezTo>
                <a:cubicBezTo>
                  <a:pt x="5" y="472"/>
                  <a:pt x="21" y="477"/>
                  <a:pt x="38" y="481"/>
                </a:cubicBezTo>
                <a:cubicBezTo>
                  <a:pt x="54" y="485"/>
                  <a:pt x="71" y="489"/>
                  <a:pt x="72" y="490"/>
                </a:cubicBezTo>
                <a:cubicBezTo>
                  <a:pt x="75" y="492"/>
                  <a:pt x="75" y="503"/>
                  <a:pt x="75" y="503"/>
                </a:cubicBezTo>
                <a:cubicBezTo>
                  <a:pt x="75" y="503"/>
                  <a:pt x="75" y="503"/>
                  <a:pt x="75" y="503"/>
                </a:cubicBezTo>
                <a:cubicBezTo>
                  <a:pt x="75" y="503"/>
                  <a:pt x="77" y="514"/>
                  <a:pt x="76" y="517"/>
                </a:cubicBezTo>
                <a:cubicBezTo>
                  <a:pt x="75" y="519"/>
                  <a:pt x="59" y="525"/>
                  <a:pt x="44" y="533"/>
                </a:cubicBezTo>
                <a:cubicBezTo>
                  <a:pt x="29" y="540"/>
                  <a:pt x="14" y="548"/>
                  <a:pt x="13" y="551"/>
                </a:cubicBezTo>
                <a:cubicBezTo>
                  <a:pt x="10" y="556"/>
                  <a:pt x="14" y="571"/>
                  <a:pt x="18" y="574"/>
                </a:cubicBezTo>
                <a:cubicBezTo>
                  <a:pt x="20" y="576"/>
                  <a:pt x="37" y="577"/>
                  <a:pt x="54" y="578"/>
                </a:cubicBezTo>
                <a:cubicBezTo>
                  <a:pt x="71" y="578"/>
                  <a:pt x="88" y="577"/>
                  <a:pt x="90" y="578"/>
                </a:cubicBezTo>
                <a:cubicBezTo>
                  <a:pt x="93" y="580"/>
                  <a:pt x="96" y="591"/>
                  <a:pt x="96" y="591"/>
                </a:cubicBezTo>
                <a:cubicBezTo>
                  <a:pt x="96" y="591"/>
                  <a:pt x="96" y="591"/>
                  <a:pt x="96" y="591"/>
                </a:cubicBezTo>
                <a:cubicBezTo>
                  <a:pt x="96" y="591"/>
                  <a:pt x="100" y="601"/>
                  <a:pt x="99" y="604"/>
                </a:cubicBezTo>
                <a:cubicBezTo>
                  <a:pt x="99" y="606"/>
                  <a:pt x="86" y="615"/>
                  <a:pt x="72" y="626"/>
                </a:cubicBezTo>
                <a:cubicBezTo>
                  <a:pt x="59" y="637"/>
                  <a:pt x="47" y="649"/>
                  <a:pt x="46" y="651"/>
                </a:cubicBezTo>
                <a:cubicBezTo>
                  <a:pt x="45" y="657"/>
                  <a:pt x="52" y="671"/>
                  <a:pt x="57" y="673"/>
                </a:cubicBezTo>
                <a:cubicBezTo>
                  <a:pt x="59" y="674"/>
                  <a:pt x="76" y="672"/>
                  <a:pt x="93" y="668"/>
                </a:cubicBezTo>
                <a:cubicBezTo>
                  <a:pt x="110" y="664"/>
                  <a:pt x="126" y="660"/>
                  <a:pt x="128" y="660"/>
                </a:cubicBezTo>
                <a:cubicBezTo>
                  <a:pt x="131" y="661"/>
                  <a:pt x="136" y="671"/>
                  <a:pt x="136" y="671"/>
                </a:cubicBezTo>
                <a:cubicBezTo>
                  <a:pt x="136" y="671"/>
                  <a:pt x="136" y="671"/>
                  <a:pt x="136" y="671"/>
                </a:cubicBezTo>
                <a:cubicBezTo>
                  <a:pt x="136" y="671"/>
                  <a:pt x="143" y="680"/>
                  <a:pt x="143" y="683"/>
                </a:cubicBezTo>
                <a:cubicBezTo>
                  <a:pt x="143" y="685"/>
                  <a:pt x="132" y="697"/>
                  <a:pt x="122" y="711"/>
                </a:cubicBezTo>
                <a:cubicBezTo>
                  <a:pt x="111" y="724"/>
                  <a:pt x="102" y="739"/>
                  <a:pt x="102" y="741"/>
                </a:cubicBezTo>
                <a:cubicBezTo>
                  <a:pt x="102" y="747"/>
                  <a:pt x="112" y="759"/>
                  <a:pt x="117" y="760"/>
                </a:cubicBezTo>
                <a:cubicBezTo>
                  <a:pt x="120" y="761"/>
                  <a:pt x="136" y="754"/>
                  <a:pt x="151" y="747"/>
                </a:cubicBezTo>
                <a:cubicBezTo>
                  <a:pt x="166" y="739"/>
                  <a:pt x="181" y="731"/>
                  <a:pt x="183" y="731"/>
                </a:cubicBezTo>
                <a:cubicBezTo>
                  <a:pt x="187" y="731"/>
                  <a:pt x="194" y="740"/>
                  <a:pt x="194" y="740"/>
                </a:cubicBezTo>
                <a:cubicBezTo>
                  <a:pt x="194" y="740"/>
                  <a:pt x="194" y="740"/>
                  <a:pt x="194" y="740"/>
                </a:cubicBezTo>
                <a:cubicBezTo>
                  <a:pt x="194" y="740"/>
                  <a:pt x="202" y="747"/>
                  <a:pt x="203" y="750"/>
                </a:cubicBezTo>
                <a:cubicBezTo>
                  <a:pt x="203" y="751"/>
                  <a:pt x="196" y="766"/>
                  <a:pt x="189" y="782"/>
                </a:cubicBezTo>
                <a:cubicBezTo>
                  <a:pt x="182" y="797"/>
                  <a:pt x="176" y="813"/>
                  <a:pt x="177" y="816"/>
                </a:cubicBezTo>
                <a:cubicBezTo>
                  <a:pt x="178" y="822"/>
                  <a:pt x="191" y="831"/>
                  <a:pt x="196" y="831"/>
                </a:cubicBezTo>
                <a:cubicBezTo>
                  <a:pt x="199" y="831"/>
                  <a:pt x="213" y="821"/>
                  <a:pt x="226" y="810"/>
                </a:cubicBezTo>
                <a:cubicBezTo>
                  <a:pt x="239" y="799"/>
                  <a:pt x="252" y="788"/>
                  <a:pt x="254" y="787"/>
                </a:cubicBezTo>
                <a:cubicBezTo>
                  <a:pt x="257" y="787"/>
                  <a:pt x="266" y="793"/>
                  <a:pt x="266" y="793"/>
                </a:cubicBezTo>
                <a:cubicBezTo>
                  <a:pt x="266" y="793"/>
                  <a:pt x="266" y="793"/>
                  <a:pt x="266" y="793"/>
                </a:cubicBezTo>
                <a:cubicBezTo>
                  <a:pt x="266" y="793"/>
                  <a:pt x="276" y="798"/>
                  <a:pt x="277" y="801"/>
                </a:cubicBezTo>
                <a:cubicBezTo>
                  <a:pt x="278" y="803"/>
                  <a:pt x="274" y="819"/>
                  <a:pt x="271" y="835"/>
                </a:cubicBezTo>
                <a:cubicBezTo>
                  <a:pt x="268" y="852"/>
                  <a:pt x="265" y="869"/>
                  <a:pt x="267" y="872"/>
                </a:cubicBezTo>
                <a:cubicBezTo>
                  <a:pt x="269" y="877"/>
                  <a:pt x="284" y="883"/>
                  <a:pt x="289" y="881"/>
                </a:cubicBezTo>
                <a:cubicBezTo>
                  <a:pt x="291" y="881"/>
                  <a:pt x="303" y="868"/>
                  <a:pt x="313" y="854"/>
                </a:cubicBezTo>
                <a:cubicBezTo>
                  <a:pt x="324" y="841"/>
                  <a:pt x="333" y="827"/>
                  <a:pt x="335" y="826"/>
                </a:cubicBezTo>
                <a:cubicBezTo>
                  <a:pt x="338" y="824"/>
                  <a:pt x="348" y="829"/>
                  <a:pt x="348" y="829"/>
                </a:cubicBezTo>
                <a:cubicBezTo>
                  <a:pt x="348" y="829"/>
                  <a:pt x="348" y="829"/>
                  <a:pt x="348" y="829"/>
                </a:cubicBezTo>
                <a:cubicBezTo>
                  <a:pt x="348" y="829"/>
                  <a:pt x="359" y="831"/>
                  <a:pt x="361" y="834"/>
                </a:cubicBezTo>
                <a:cubicBezTo>
                  <a:pt x="362" y="835"/>
                  <a:pt x="362" y="852"/>
                  <a:pt x="363" y="869"/>
                </a:cubicBezTo>
                <a:cubicBezTo>
                  <a:pt x="364" y="886"/>
                  <a:pt x="365" y="903"/>
                  <a:pt x="367" y="905"/>
                </a:cubicBezTo>
                <a:cubicBezTo>
                  <a:pt x="371" y="909"/>
                  <a:pt x="386" y="912"/>
                  <a:pt x="391" y="909"/>
                </a:cubicBezTo>
                <a:cubicBezTo>
                  <a:pt x="393" y="908"/>
                  <a:pt x="401" y="893"/>
                  <a:pt x="408" y="877"/>
                </a:cubicBezTo>
                <a:cubicBezTo>
                  <a:pt x="415" y="862"/>
                  <a:pt x="422" y="846"/>
                  <a:pt x="423" y="845"/>
                </a:cubicBezTo>
                <a:cubicBezTo>
                  <a:pt x="426" y="842"/>
                  <a:pt x="436" y="844"/>
                  <a:pt x="436" y="844"/>
                </a:cubicBezTo>
                <a:cubicBezTo>
                  <a:pt x="437" y="845"/>
                  <a:pt x="437" y="845"/>
                  <a:pt x="437" y="845"/>
                </a:cubicBezTo>
                <a:cubicBezTo>
                  <a:pt x="437" y="845"/>
                  <a:pt x="448" y="844"/>
                  <a:pt x="450" y="846"/>
                </a:cubicBezTo>
                <a:cubicBezTo>
                  <a:pt x="451" y="847"/>
                  <a:pt x="455" y="864"/>
                  <a:pt x="460" y="880"/>
                </a:cubicBezTo>
                <a:cubicBezTo>
                  <a:pt x="465" y="896"/>
                  <a:pt x="470" y="912"/>
                  <a:pt x="473" y="914"/>
                </a:cubicBezTo>
                <a:cubicBezTo>
                  <a:pt x="477" y="917"/>
                  <a:pt x="493" y="916"/>
                  <a:pt x="497" y="913"/>
                </a:cubicBezTo>
                <a:cubicBezTo>
                  <a:pt x="499" y="911"/>
                  <a:pt x="503" y="894"/>
                  <a:pt x="506" y="878"/>
                </a:cubicBezTo>
                <a:cubicBezTo>
                  <a:pt x="510" y="861"/>
                  <a:pt x="512" y="844"/>
                  <a:pt x="513" y="843"/>
                </a:cubicBezTo>
                <a:cubicBezTo>
                  <a:pt x="515" y="840"/>
                  <a:pt x="526" y="839"/>
                  <a:pt x="526" y="839"/>
                </a:cubicBezTo>
                <a:cubicBezTo>
                  <a:pt x="526" y="839"/>
                  <a:pt x="526" y="839"/>
                  <a:pt x="526" y="839"/>
                </a:cubicBezTo>
                <a:cubicBezTo>
                  <a:pt x="526" y="839"/>
                  <a:pt x="537" y="837"/>
                  <a:pt x="540" y="838"/>
                </a:cubicBezTo>
                <a:cubicBezTo>
                  <a:pt x="541" y="839"/>
                  <a:pt x="549" y="854"/>
                  <a:pt x="557" y="868"/>
                </a:cubicBezTo>
                <a:cubicBezTo>
                  <a:pt x="565" y="883"/>
                  <a:pt x="575" y="898"/>
                  <a:pt x="577" y="899"/>
                </a:cubicBezTo>
                <a:cubicBezTo>
                  <a:pt x="583" y="901"/>
                  <a:pt x="597" y="896"/>
                  <a:pt x="601" y="892"/>
                </a:cubicBezTo>
                <a:cubicBezTo>
                  <a:pt x="602" y="890"/>
                  <a:pt x="602" y="873"/>
                  <a:pt x="602" y="855"/>
                </a:cubicBezTo>
                <a:cubicBezTo>
                  <a:pt x="601" y="838"/>
                  <a:pt x="600" y="822"/>
                  <a:pt x="600" y="820"/>
                </a:cubicBezTo>
                <a:cubicBezTo>
                  <a:pt x="602" y="816"/>
                  <a:pt x="612" y="814"/>
                  <a:pt x="612" y="814"/>
                </a:cubicBezTo>
                <a:cubicBezTo>
                  <a:pt x="612" y="814"/>
                  <a:pt x="612" y="814"/>
                  <a:pt x="612" y="814"/>
                </a:cubicBezTo>
                <a:cubicBezTo>
                  <a:pt x="612" y="814"/>
                  <a:pt x="622" y="808"/>
                  <a:pt x="625" y="809"/>
                </a:cubicBezTo>
                <a:cubicBezTo>
                  <a:pt x="627" y="809"/>
                  <a:pt x="638" y="822"/>
                  <a:pt x="649" y="835"/>
                </a:cubicBezTo>
                <a:cubicBezTo>
                  <a:pt x="661" y="847"/>
                  <a:pt x="673" y="859"/>
                  <a:pt x="676" y="860"/>
                </a:cubicBezTo>
                <a:cubicBezTo>
                  <a:pt x="681" y="860"/>
                  <a:pt x="695" y="852"/>
                  <a:pt x="697" y="847"/>
                </a:cubicBezTo>
                <a:cubicBezTo>
                  <a:pt x="698" y="845"/>
                  <a:pt x="694" y="828"/>
                  <a:pt x="689" y="812"/>
                </a:cubicBezTo>
                <a:cubicBezTo>
                  <a:pt x="685" y="795"/>
                  <a:pt x="679" y="779"/>
                  <a:pt x="680" y="778"/>
                </a:cubicBezTo>
                <a:cubicBezTo>
                  <a:pt x="680" y="774"/>
                  <a:pt x="690" y="769"/>
                  <a:pt x="690" y="769"/>
                </a:cubicBezTo>
                <a:cubicBezTo>
                  <a:pt x="690" y="769"/>
                  <a:pt x="690" y="769"/>
                  <a:pt x="690" y="769"/>
                </a:cubicBezTo>
                <a:cubicBezTo>
                  <a:pt x="690" y="769"/>
                  <a:pt x="698" y="761"/>
                  <a:pt x="702" y="761"/>
                </a:cubicBezTo>
                <a:cubicBezTo>
                  <a:pt x="703" y="761"/>
                  <a:pt x="717" y="771"/>
                  <a:pt x="731" y="781"/>
                </a:cubicBezTo>
                <a:cubicBezTo>
                  <a:pt x="745" y="790"/>
                  <a:pt x="759" y="799"/>
                  <a:pt x="762" y="799"/>
                </a:cubicBezTo>
                <a:cubicBezTo>
                  <a:pt x="768" y="798"/>
                  <a:pt x="779" y="787"/>
                  <a:pt x="780" y="782"/>
                </a:cubicBezTo>
                <a:cubicBezTo>
                  <a:pt x="780" y="780"/>
                  <a:pt x="773" y="764"/>
                  <a:pt x="765" y="749"/>
                </a:cubicBezTo>
                <a:cubicBezTo>
                  <a:pt x="756" y="734"/>
                  <a:pt x="748" y="720"/>
                  <a:pt x="747" y="718"/>
                </a:cubicBezTo>
                <a:cubicBezTo>
                  <a:pt x="747" y="714"/>
                  <a:pt x="755" y="707"/>
                  <a:pt x="755" y="707"/>
                </a:cubicBezTo>
                <a:cubicBezTo>
                  <a:pt x="755" y="707"/>
                  <a:pt x="755" y="707"/>
                  <a:pt x="755" y="707"/>
                </a:cubicBezTo>
                <a:cubicBezTo>
                  <a:pt x="755" y="707"/>
                  <a:pt x="762" y="698"/>
                  <a:pt x="765" y="697"/>
                </a:cubicBezTo>
                <a:cubicBezTo>
                  <a:pt x="767" y="697"/>
                  <a:pt x="782" y="703"/>
                  <a:pt x="798" y="709"/>
                </a:cubicBezTo>
                <a:cubicBezTo>
                  <a:pt x="813" y="715"/>
                  <a:pt x="830" y="721"/>
                  <a:pt x="833" y="720"/>
                </a:cubicBezTo>
                <a:cubicBezTo>
                  <a:pt x="838" y="718"/>
                  <a:pt x="846" y="705"/>
                  <a:pt x="846" y="699"/>
                </a:cubicBezTo>
                <a:cubicBezTo>
                  <a:pt x="846" y="697"/>
                  <a:pt x="835" y="683"/>
                  <a:pt x="824" y="671"/>
                </a:cubicBezTo>
                <a:cubicBezTo>
                  <a:pt x="812" y="658"/>
                  <a:pt x="800" y="646"/>
                  <a:pt x="800" y="645"/>
                </a:cubicBezTo>
                <a:cubicBezTo>
                  <a:pt x="799" y="641"/>
                  <a:pt x="805" y="632"/>
                  <a:pt x="805" y="632"/>
                </a:cubicBezTo>
                <a:cubicBezTo>
                  <a:pt x="805" y="632"/>
                  <a:pt x="805" y="632"/>
                  <a:pt x="805" y="632"/>
                </a:cubicBezTo>
                <a:cubicBezTo>
                  <a:pt x="805" y="632"/>
                  <a:pt x="809" y="622"/>
                  <a:pt x="812" y="620"/>
                </a:cubicBezTo>
                <a:cubicBezTo>
                  <a:pt x="813" y="619"/>
                  <a:pt x="830" y="622"/>
                  <a:pt x="846" y="624"/>
                </a:cubicBezTo>
                <a:cubicBezTo>
                  <a:pt x="863" y="627"/>
                  <a:pt x="880" y="628"/>
                  <a:pt x="883" y="626"/>
                </a:cubicBezTo>
                <a:cubicBezTo>
                  <a:pt x="888" y="624"/>
                  <a:pt x="893" y="609"/>
                  <a:pt x="891" y="604"/>
                </a:cubicBezTo>
                <a:cubicBezTo>
                  <a:pt x="891" y="601"/>
                  <a:pt x="877" y="591"/>
                  <a:pt x="863" y="581"/>
                </a:cubicBezTo>
                <a:cubicBezTo>
                  <a:pt x="849" y="571"/>
                  <a:pt x="834" y="563"/>
                  <a:pt x="833" y="561"/>
                </a:cubicBezTo>
                <a:cubicBezTo>
                  <a:pt x="831" y="558"/>
                  <a:pt x="835" y="548"/>
                  <a:pt x="835" y="548"/>
                </a:cubicBezTo>
                <a:cubicBezTo>
                  <a:pt x="835" y="548"/>
                  <a:pt x="835" y="548"/>
                  <a:pt x="835" y="548"/>
                </a:cubicBezTo>
                <a:cubicBezTo>
                  <a:pt x="836" y="548"/>
                  <a:pt x="837" y="537"/>
                  <a:pt x="840" y="535"/>
                </a:cubicBezTo>
                <a:cubicBezTo>
                  <a:pt x="841" y="533"/>
                  <a:pt x="857" y="533"/>
                  <a:pt x="874" y="531"/>
                </a:cubicBezTo>
                <a:cubicBezTo>
                  <a:pt x="891" y="529"/>
                  <a:pt x="908" y="526"/>
                  <a:pt x="910" y="524"/>
                </a:cubicBezTo>
                <a:cubicBezTo>
                  <a:pt x="914" y="520"/>
                  <a:pt x="916" y="505"/>
                  <a:pt x="913" y="500"/>
                </a:cubicBezTo>
                <a:cubicBezTo>
                  <a:pt x="912" y="498"/>
                  <a:pt x="896" y="491"/>
                  <a:pt x="880" y="48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 rot="5400000" flipV="1">
            <a:off x="3024315" y="3739172"/>
            <a:ext cx="1100137" cy="110013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9000000" scaled="0"/>
          </a:gra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H="1" flipV="1">
            <a:off x="2078165" y="1869097"/>
            <a:ext cx="498475" cy="3159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265240" y="1869097"/>
            <a:ext cx="1812925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2217865" y="4166209"/>
            <a:ext cx="498475" cy="31750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601790" y="4483709"/>
            <a:ext cx="1616075" cy="0"/>
          </a:xfrm>
          <a:prstGeom prst="line">
            <a:avLst/>
          </a:prstGeom>
          <a:ln>
            <a:solidFill>
              <a:schemeClr val="accent5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5945315" y="1853222"/>
            <a:ext cx="498475" cy="31591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443790" y="1853222"/>
            <a:ext cx="1563688" cy="0"/>
          </a:xfrm>
          <a:prstGeom prst="line">
            <a:avLst/>
          </a:prstGeom>
          <a:ln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17616" y="1921484"/>
            <a:ext cx="220479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b="0" kern="0" dirty="0">
                <a:solidFill>
                  <a:sysClr val="windowText" lastClr="000000"/>
                </a:solidFill>
              </a:rPr>
              <a:t>Contributions made to a plan instead of paid as W-2 taxable compensation </a:t>
            </a:r>
            <a:r>
              <a:rPr lang="en-US" altLang="en-US" b="0" i="1" kern="0" dirty="0">
                <a:solidFill>
                  <a:sysClr val="windowText" lastClr="000000"/>
                </a:solidFill>
              </a:rPr>
              <a:t>(e.g., owners in C-Corp “bonused out” at year-end) </a:t>
            </a:r>
            <a:endParaRPr lang="en-US" b="0" i="1" kern="0" dirty="0">
              <a:solidFill>
                <a:sysClr val="windowText" lastClr="0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96393" y="4515459"/>
            <a:ext cx="22764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b="0" kern="0" dirty="0">
                <a:solidFill>
                  <a:sysClr val="windowText" lastClr="000000"/>
                </a:solidFill>
              </a:rPr>
              <a:t>Total tax reduction = $95,300 – almost half!</a:t>
            </a:r>
            <a:endParaRPr lang="en-US" b="0" kern="0" dirty="0">
              <a:solidFill>
                <a:sysClr val="windowText" lastClr="0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353918" y="1938493"/>
            <a:ext cx="257907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0" kern="0" dirty="0">
                <a:solidFill>
                  <a:sysClr val="windowText" lastClr="000000"/>
                </a:solidFill>
              </a:rPr>
              <a:t>Medicare taxes at the combined EE/ER 2.9% rate are </a:t>
            </a:r>
            <a:r>
              <a:rPr lang="en-US" altLang="en-US" b="0" i="1" kern="0" dirty="0">
                <a:solidFill>
                  <a:sysClr val="windowText" lastClr="000000"/>
                </a:solidFill>
              </a:rPr>
              <a:t>saved</a:t>
            </a:r>
            <a:r>
              <a:rPr lang="en-US" altLang="en-US" b="0" kern="0" dirty="0">
                <a:solidFill>
                  <a:sysClr val="windowText" lastClr="000000"/>
                </a:solidFill>
              </a:rPr>
              <a:t>, not deferred </a:t>
            </a:r>
            <a:r>
              <a:rPr lang="en-US" altLang="en-US" b="0" i="1" kern="0" dirty="0">
                <a:solidFill>
                  <a:sysClr val="windowText" lastClr="000000"/>
                </a:solidFill>
              </a:rPr>
              <a:t>(not applicable to pass-through entities)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6542215" y="3916972"/>
            <a:ext cx="522288" cy="20320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064503" y="4120172"/>
            <a:ext cx="1868487" cy="0"/>
          </a:xfrm>
          <a:prstGeom prst="line">
            <a:avLst/>
          </a:prstGeom>
          <a:ln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3374369" y="4071370"/>
            <a:ext cx="400028" cy="426726"/>
            <a:chOff x="7938" y="-1587"/>
            <a:chExt cx="1450975" cy="1547812"/>
          </a:xfrm>
          <a:solidFill>
            <a:schemeClr val="accent5"/>
          </a:solidFill>
        </p:grpSpPr>
        <p:sp>
          <p:nvSpPr>
            <p:cNvPr id="37" name="Freeform 5"/>
            <p:cNvSpPr>
              <a:spLocks noEditPoints="1"/>
            </p:cNvSpPr>
            <p:nvPr/>
          </p:nvSpPr>
          <p:spPr bwMode="auto">
            <a:xfrm>
              <a:off x="7938" y="-1587"/>
              <a:ext cx="1450975" cy="1547812"/>
            </a:xfrm>
            <a:custGeom>
              <a:avLst/>
              <a:gdLst>
                <a:gd name="T0" fmla="*/ 358 w 384"/>
                <a:gd name="T1" fmla="*/ 0 h 410"/>
                <a:gd name="T2" fmla="*/ 26 w 384"/>
                <a:gd name="T3" fmla="*/ 0 h 410"/>
                <a:gd name="T4" fmla="*/ 0 w 384"/>
                <a:gd name="T5" fmla="*/ 26 h 410"/>
                <a:gd name="T6" fmla="*/ 0 w 384"/>
                <a:gd name="T7" fmla="*/ 358 h 410"/>
                <a:gd name="T8" fmla="*/ 26 w 384"/>
                <a:gd name="T9" fmla="*/ 384 h 410"/>
                <a:gd name="T10" fmla="*/ 51 w 384"/>
                <a:gd name="T11" fmla="*/ 384 h 410"/>
                <a:gd name="T12" fmla="*/ 77 w 384"/>
                <a:gd name="T13" fmla="*/ 410 h 410"/>
                <a:gd name="T14" fmla="*/ 102 w 384"/>
                <a:gd name="T15" fmla="*/ 384 h 410"/>
                <a:gd name="T16" fmla="*/ 282 w 384"/>
                <a:gd name="T17" fmla="*/ 384 h 410"/>
                <a:gd name="T18" fmla="*/ 307 w 384"/>
                <a:gd name="T19" fmla="*/ 410 h 410"/>
                <a:gd name="T20" fmla="*/ 333 w 384"/>
                <a:gd name="T21" fmla="*/ 384 h 410"/>
                <a:gd name="T22" fmla="*/ 358 w 384"/>
                <a:gd name="T23" fmla="*/ 384 h 410"/>
                <a:gd name="T24" fmla="*/ 384 w 384"/>
                <a:gd name="T25" fmla="*/ 358 h 410"/>
                <a:gd name="T26" fmla="*/ 384 w 384"/>
                <a:gd name="T27" fmla="*/ 26 h 410"/>
                <a:gd name="T28" fmla="*/ 358 w 384"/>
                <a:gd name="T29" fmla="*/ 0 h 410"/>
                <a:gd name="T30" fmla="*/ 333 w 384"/>
                <a:gd name="T31" fmla="*/ 333 h 410"/>
                <a:gd name="T32" fmla="*/ 51 w 384"/>
                <a:gd name="T33" fmla="*/ 333 h 410"/>
                <a:gd name="T34" fmla="*/ 51 w 384"/>
                <a:gd name="T35" fmla="*/ 205 h 410"/>
                <a:gd name="T36" fmla="*/ 333 w 384"/>
                <a:gd name="T37" fmla="*/ 205 h 410"/>
                <a:gd name="T38" fmla="*/ 333 w 384"/>
                <a:gd name="T39" fmla="*/ 333 h 410"/>
                <a:gd name="T40" fmla="*/ 333 w 384"/>
                <a:gd name="T41" fmla="*/ 179 h 410"/>
                <a:gd name="T42" fmla="*/ 51 w 384"/>
                <a:gd name="T43" fmla="*/ 179 h 410"/>
                <a:gd name="T44" fmla="*/ 51 w 384"/>
                <a:gd name="T45" fmla="*/ 51 h 410"/>
                <a:gd name="T46" fmla="*/ 333 w 384"/>
                <a:gd name="T47" fmla="*/ 51 h 410"/>
                <a:gd name="T48" fmla="*/ 333 w 384"/>
                <a:gd name="T49" fmla="*/ 179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4" h="410">
                  <a:moveTo>
                    <a:pt x="358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2" y="0"/>
                    <a:pt x="0" y="12"/>
                    <a:pt x="0" y="26"/>
                  </a:cubicBezTo>
                  <a:cubicBezTo>
                    <a:pt x="0" y="358"/>
                    <a:pt x="0" y="358"/>
                    <a:pt x="0" y="358"/>
                  </a:cubicBezTo>
                  <a:cubicBezTo>
                    <a:pt x="0" y="372"/>
                    <a:pt x="12" y="384"/>
                    <a:pt x="26" y="384"/>
                  </a:cubicBezTo>
                  <a:cubicBezTo>
                    <a:pt x="51" y="384"/>
                    <a:pt x="51" y="384"/>
                    <a:pt x="51" y="384"/>
                  </a:cubicBezTo>
                  <a:cubicBezTo>
                    <a:pt x="51" y="398"/>
                    <a:pt x="63" y="410"/>
                    <a:pt x="77" y="410"/>
                  </a:cubicBezTo>
                  <a:cubicBezTo>
                    <a:pt x="91" y="410"/>
                    <a:pt x="102" y="398"/>
                    <a:pt x="102" y="384"/>
                  </a:cubicBezTo>
                  <a:cubicBezTo>
                    <a:pt x="282" y="384"/>
                    <a:pt x="282" y="384"/>
                    <a:pt x="282" y="384"/>
                  </a:cubicBezTo>
                  <a:cubicBezTo>
                    <a:pt x="282" y="398"/>
                    <a:pt x="293" y="410"/>
                    <a:pt x="307" y="410"/>
                  </a:cubicBezTo>
                  <a:cubicBezTo>
                    <a:pt x="321" y="410"/>
                    <a:pt x="333" y="398"/>
                    <a:pt x="333" y="384"/>
                  </a:cubicBezTo>
                  <a:cubicBezTo>
                    <a:pt x="358" y="384"/>
                    <a:pt x="358" y="384"/>
                    <a:pt x="358" y="384"/>
                  </a:cubicBezTo>
                  <a:cubicBezTo>
                    <a:pt x="372" y="384"/>
                    <a:pt x="384" y="372"/>
                    <a:pt x="384" y="358"/>
                  </a:cubicBezTo>
                  <a:cubicBezTo>
                    <a:pt x="384" y="26"/>
                    <a:pt x="384" y="26"/>
                    <a:pt x="384" y="26"/>
                  </a:cubicBezTo>
                  <a:cubicBezTo>
                    <a:pt x="384" y="12"/>
                    <a:pt x="372" y="0"/>
                    <a:pt x="358" y="0"/>
                  </a:cubicBezTo>
                  <a:close/>
                  <a:moveTo>
                    <a:pt x="333" y="333"/>
                  </a:moveTo>
                  <a:cubicBezTo>
                    <a:pt x="51" y="333"/>
                    <a:pt x="51" y="333"/>
                    <a:pt x="51" y="333"/>
                  </a:cubicBezTo>
                  <a:cubicBezTo>
                    <a:pt x="51" y="205"/>
                    <a:pt x="51" y="205"/>
                    <a:pt x="51" y="205"/>
                  </a:cubicBezTo>
                  <a:cubicBezTo>
                    <a:pt x="333" y="205"/>
                    <a:pt x="333" y="205"/>
                    <a:pt x="333" y="205"/>
                  </a:cubicBezTo>
                  <a:lnTo>
                    <a:pt x="333" y="333"/>
                  </a:lnTo>
                  <a:close/>
                  <a:moveTo>
                    <a:pt x="333" y="179"/>
                  </a:moveTo>
                  <a:cubicBezTo>
                    <a:pt x="51" y="179"/>
                    <a:pt x="51" y="179"/>
                    <a:pt x="51" y="179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333" y="51"/>
                    <a:pt x="333" y="51"/>
                    <a:pt x="333" y="51"/>
                  </a:cubicBezTo>
                  <a:lnTo>
                    <a:pt x="333" y="1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38" name="Freeform 6"/>
            <p:cNvSpPr>
              <a:spLocks noEditPoints="1"/>
            </p:cNvSpPr>
            <p:nvPr/>
          </p:nvSpPr>
          <p:spPr bwMode="auto">
            <a:xfrm>
              <a:off x="300038" y="866775"/>
              <a:ext cx="868363" cy="290512"/>
            </a:xfrm>
            <a:custGeom>
              <a:avLst/>
              <a:gdLst>
                <a:gd name="T0" fmla="*/ 547 w 547"/>
                <a:gd name="T1" fmla="*/ 0 h 183"/>
                <a:gd name="T2" fmla="*/ 0 w 547"/>
                <a:gd name="T3" fmla="*/ 0 h 183"/>
                <a:gd name="T4" fmla="*/ 0 w 547"/>
                <a:gd name="T5" fmla="*/ 183 h 183"/>
                <a:gd name="T6" fmla="*/ 547 w 547"/>
                <a:gd name="T7" fmla="*/ 183 h 183"/>
                <a:gd name="T8" fmla="*/ 547 w 547"/>
                <a:gd name="T9" fmla="*/ 0 h 183"/>
                <a:gd name="T10" fmla="*/ 364 w 547"/>
                <a:gd name="T11" fmla="*/ 124 h 183"/>
                <a:gd name="T12" fmla="*/ 183 w 547"/>
                <a:gd name="T13" fmla="*/ 124 h 183"/>
                <a:gd name="T14" fmla="*/ 183 w 547"/>
                <a:gd name="T15" fmla="*/ 62 h 183"/>
                <a:gd name="T16" fmla="*/ 364 w 547"/>
                <a:gd name="T17" fmla="*/ 62 h 183"/>
                <a:gd name="T18" fmla="*/ 364 w 547"/>
                <a:gd name="T19" fmla="*/ 124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7" h="183">
                  <a:moveTo>
                    <a:pt x="547" y="0"/>
                  </a:moveTo>
                  <a:lnTo>
                    <a:pt x="0" y="0"/>
                  </a:lnTo>
                  <a:lnTo>
                    <a:pt x="0" y="183"/>
                  </a:lnTo>
                  <a:lnTo>
                    <a:pt x="547" y="183"/>
                  </a:lnTo>
                  <a:lnTo>
                    <a:pt x="547" y="0"/>
                  </a:lnTo>
                  <a:close/>
                  <a:moveTo>
                    <a:pt x="364" y="124"/>
                  </a:moveTo>
                  <a:lnTo>
                    <a:pt x="183" y="124"/>
                  </a:lnTo>
                  <a:lnTo>
                    <a:pt x="183" y="62"/>
                  </a:lnTo>
                  <a:lnTo>
                    <a:pt x="364" y="62"/>
                  </a:lnTo>
                  <a:lnTo>
                    <a:pt x="364" y="1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39" name="Freeform 7"/>
            <p:cNvSpPr>
              <a:spLocks noEditPoints="1"/>
            </p:cNvSpPr>
            <p:nvPr/>
          </p:nvSpPr>
          <p:spPr bwMode="auto">
            <a:xfrm>
              <a:off x="300038" y="288925"/>
              <a:ext cx="868363" cy="290512"/>
            </a:xfrm>
            <a:custGeom>
              <a:avLst/>
              <a:gdLst>
                <a:gd name="T0" fmla="*/ 547 w 547"/>
                <a:gd name="T1" fmla="*/ 0 h 183"/>
                <a:gd name="T2" fmla="*/ 0 w 547"/>
                <a:gd name="T3" fmla="*/ 0 h 183"/>
                <a:gd name="T4" fmla="*/ 0 w 547"/>
                <a:gd name="T5" fmla="*/ 183 h 183"/>
                <a:gd name="T6" fmla="*/ 547 w 547"/>
                <a:gd name="T7" fmla="*/ 183 h 183"/>
                <a:gd name="T8" fmla="*/ 547 w 547"/>
                <a:gd name="T9" fmla="*/ 0 h 183"/>
                <a:gd name="T10" fmla="*/ 364 w 547"/>
                <a:gd name="T11" fmla="*/ 121 h 183"/>
                <a:gd name="T12" fmla="*/ 183 w 547"/>
                <a:gd name="T13" fmla="*/ 121 h 183"/>
                <a:gd name="T14" fmla="*/ 183 w 547"/>
                <a:gd name="T15" fmla="*/ 59 h 183"/>
                <a:gd name="T16" fmla="*/ 364 w 547"/>
                <a:gd name="T17" fmla="*/ 59 h 183"/>
                <a:gd name="T18" fmla="*/ 364 w 547"/>
                <a:gd name="T19" fmla="*/ 12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7" h="183">
                  <a:moveTo>
                    <a:pt x="547" y="0"/>
                  </a:moveTo>
                  <a:lnTo>
                    <a:pt x="0" y="0"/>
                  </a:lnTo>
                  <a:lnTo>
                    <a:pt x="0" y="183"/>
                  </a:lnTo>
                  <a:lnTo>
                    <a:pt x="547" y="183"/>
                  </a:lnTo>
                  <a:lnTo>
                    <a:pt x="547" y="0"/>
                  </a:lnTo>
                  <a:close/>
                  <a:moveTo>
                    <a:pt x="364" y="121"/>
                  </a:moveTo>
                  <a:lnTo>
                    <a:pt x="183" y="121"/>
                  </a:lnTo>
                  <a:lnTo>
                    <a:pt x="183" y="59"/>
                  </a:lnTo>
                  <a:lnTo>
                    <a:pt x="364" y="59"/>
                  </a:lnTo>
                  <a:lnTo>
                    <a:pt x="364" y="1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038255" y="2318358"/>
            <a:ext cx="515282" cy="537326"/>
            <a:chOff x="-251803" y="2267153"/>
            <a:chExt cx="2078037" cy="2166938"/>
          </a:xfrm>
          <a:solidFill>
            <a:schemeClr val="accent2"/>
          </a:solidFill>
        </p:grpSpPr>
        <p:sp>
          <p:nvSpPr>
            <p:cNvPr id="42" name="Freeform 22"/>
            <p:cNvSpPr>
              <a:spLocks/>
            </p:cNvSpPr>
            <p:nvPr/>
          </p:nvSpPr>
          <p:spPr bwMode="auto">
            <a:xfrm>
              <a:off x="57759" y="2267153"/>
              <a:ext cx="1768475" cy="1522413"/>
            </a:xfrm>
            <a:custGeom>
              <a:avLst/>
              <a:gdLst>
                <a:gd name="T0" fmla="*/ 432 w 469"/>
                <a:gd name="T1" fmla="*/ 0 h 404"/>
                <a:gd name="T2" fmla="*/ 0 w 469"/>
                <a:gd name="T3" fmla="*/ 0 h 404"/>
                <a:gd name="T4" fmla="*/ 147 w 469"/>
                <a:gd name="T5" fmla="*/ 73 h 404"/>
                <a:gd name="T6" fmla="*/ 395 w 469"/>
                <a:gd name="T7" fmla="*/ 73 h 404"/>
                <a:gd name="T8" fmla="*/ 395 w 469"/>
                <a:gd name="T9" fmla="*/ 110 h 404"/>
                <a:gd name="T10" fmla="*/ 220 w 469"/>
                <a:gd name="T11" fmla="*/ 110 h 404"/>
                <a:gd name="T12" fmla="*/ 269 w 469"/>
                <a:gd name="T13" fmla="*/ 134 h 404"/>
                <a:gd name="T14" fmla="*/ 314 w 469"/>
                <a:gd name="T15" fmla="*/ 184 h 404"/>
                <a:gd name="T16" fmla="*/ 395 w 469"/>
                <a:gd name="T17" fmla="*/ 184 h 404"/>
                <a:gd name="T18" fmla="*/ 395 w 469"/>
                <a:gd name="T19" fmla="*/ 220 h 404"/>
                <a:gd name="T20" fmla="*/ 322 w 469"/>
                <a:gd name="T21" fmla="*/ 220 h 404"/>
                <a:gd name="T22" fmla="*/ 322 w 469"/>
                <a:gd name="T23" fmla="*/ 404 h 404"/>
                <a:gd name="T24" fmla="*/ 432 w 469"/>
                <a:gd name="T25" fmla="*/ 404 h 404"/>
                <a:gd name="T26" fmla="*/ 469 w 469"/>
                <a:gd name="T27" fmla="*/ 367 h 404"/>
                <a:gd name="T28" fmla="*/ 469 w 469"/>
                <a:gd name="T29" fmla="*/ 37 h 404"/>
                <a:gd name="T30" fmla="*/ 432 w 469"/>
                <a:gd name="T31" fmla="*/ 0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9" h="404">
                  <a:moveTo>
                    <a:pt x="43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47" y="73"/>
                    <a:pt x="147" y="73"/>
                    <a:pt x="147" y="73"/>
                  </a:cubicBezTo>
                  <a:cubicBezTo>
                    <a:pt x="395" y="73"/>
                    <a:pt x="395" y="73"/>
                    <a:pt x="395" y="73"/>
                  </a:cubicBezTo>
                  <a:cubicBezTo>
                    <a:pt x="395" y="110"/>
                    <a:pt x="395" y="110"/>
                    <a:pt x="395" y="110"/>
                  </a:cubicBezTo>
                  <a:cubicBezTo>
                    <a:pt x="220" y="110"/>
                    <a:pt x="220" y="110"/>
                    <a:pt x="220" y="110"/>
                  </a:cubicBezTo>
                  <a:cubicBezTo>
                    <a:pt x="269" y="134"/>
                    <a:pt x="269" y="134"/>
                    <a:pt x="269" y="134"/>
                  </a:cubicBezTo>
                  <a:cubicBezTo>
                    <a:pt x="288" y="144"/>
                    <a:pt x="304" y="163"/>
                    <a:pt x="314" y="184"/>
                  </a:cubicBezTo>
                  <a:cubicBezTo>
                    <a:pt x="395" y="184"/>
                    <a:pt x="395" y="184"/>
                    <a:pt x="395" y="184"/>
                  </a:cubicBezTo>
                  <a:cubicBezTo>
                    <a:pt x="395" y="220"/>
                    <a:pt x="395" y="220"/>
                    <a:pt x="395" y="220"/>
                  </a:cubicBezTo>
                  <a:cubicBezTo>
                    <a:pt x="322" y="220"/>
                    <a:pt x="322" y="220"/>
                    <a:pt x="322" y="220"/>
                  </a:cubicBezTo>
                  <a:cubicBezTo>
                    <a:pt x="322" y="404"/>
                    <a:pt x="322" y="404"/>
                    <a:pt x="322" y="404"/>
                  </a:cubicBezTo>
                  <a:cubicBezTo>
                    <a:pt x="432" y="404"/>
                    <a:pt x="432" y="404"/>
                    <a:pt x="432" y="404"/>
                  </a:cubicBezTo>
                  <a:cubicBezTo>
                    <a:pt x="452" y="404"/>
                    <a:pt x="469" y="387"/>
                    <a:pt x="469" y="367"/>
                  </a:cubicBezTo>
                  <a:cubicBezTo>
                    <a:pt x="469" y="37"/>
                    <a:pt x="469" y="37"/>
                    <a:pt x="469" y="37"/>
                  </a:cubicBezTo>
                  <a:cubicBezTo>
                    <a:pt x="469" y="17"/>
                    <a:pt x="452" y="0"/>
                    <a:pt x="4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43" name="Freeform 23"/>
            <p:cNvSpPr>
              <a:spLocks noEditPoints="1"/>
            </p:cNvSpPr>
            <p:nvPr/>
          </p:nvSpPr>
          <p:spPr bwMode="auto">
            <a:xfrm>
              <a:off x="-251803" y="2314778"/>
              <a:ext cx="1384300" cy="2119313"/>
            </a:xfrm>
            <a:custGeom>
              <a:avLst/>
              <a:gdLst>
                <a:gd name="T0" fmla="*/ 334 w 367"/>
                <a:gd name="T1" fmla="*/ 154 h 562"/>
                <a:gd name="T2" fmla="*/ 33 w 367"/>
                <a:gd name="T3" fmla="*/ 3 h 562"/>
                <a:gd name="T4" fmla="*/ 20 w 367"/>
                <a:gd name="T5" fmla="*/ 0 h 562"/>
                <a:gd name="T6" fmla="*/ 0 w 367"/>
                <a:gd name="T7" fmla="*/ 24 h 562"/>
                <a:gd name="T8" fmla="*/ 0 w 367"/>
                <a:gd name="T9" fmla="*/ 354 h 562"/>
                <a:gd name="T10" fmla="*/ 33 w 367"/>
                <a:gd name="T11" fmla="*/ 407 h 562"/>
                <a:gd name="T12" fmla="*/ 334 w 367"/>
                <a:gd name="T13" fmla="*/ 558 h 562"/>
                <a:gd name="T14" fmla="*/ 348 w 367"/>
                <a:gd name="T15" fmla="*/ 562 h 562"/>
                <a:gd name="T16" fmla="*/ 367 w 367"/>
                <a:gd name="T17" fmla="*/ 538 h 562"/>
                <a:gd name="T18" fmla="*/ 367 w 367"/>
                <a:gd name="T19" fmla="*/ 207 h 562"/>
                <a:gd name="T20" fmla="*/ 334 w 367"/>
                <a:gd name="T21" fmla="*/ 154 h 562"/>
                <a:gd name="T22" fmla="*/ 257 w 367"/>
                <a:gd name="T23" fmla="*/ 391 h 562"/>
                <a:gd name="T24" fmla="*/ 220 w 367"/>
                <a:gd name="T25" fmla="*/ 336 h 562"/>
                <a:gd name="T26" fmla="*/ 257 w 367"/>
                <a:gd name="T27" fmla="*/ 281 h 562"/>
                <a:gd name="T28" fmla="*/ 294 w 367"/>
                <a:gd name="T29" fmla="*/ 336 h 562"/>
                <a:gd name="T30" fmla="*/ 257 w 367"/>
                <a:gd name="T31" fmla="*/ 391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67" h="562">
                  <a:moveTo>
                    <a:pt x="334" y="154"/>
                  </a:moveTo>
                  <a:cubicBezTo>
                    <a:pt x="33" y="3"/>
                    <a:pt x="33" y="3"/>
                    <a:pt x="33" y="3"/>
                  </a:cubicBezTo>
                  <a:cubicBezTo>
                    <a:pt x="28" y="1"/>
                    <a:pt x="24" y="0"/>
                    <a:pt x="20" y="0"/>
                  </a:cubicBezTo>
                  <a:cubicBezTo>
                    <a:pt x="8" y="0"/>
                    <a:pt x="0" y="9"/>
                    <a:pt x="0" y="24"/>
                  </a:cubicBezTo>
                  <a:cubicBezTo>
                    <a:pt x="0" y="354"/>
                    <a:pt x="0" y="354"/>
                    <a:pt x="0" y="354"/>
                  </a:cubicBezTo>
                  <a:cubicBezTo>
                    <a:pt x="0" y="374"/>
                    <a:pt x="15" y="398"/>
                    <a:pt x="33" y="407"/>
                  </a:cubicBezTo>
                  <a:cubicBezTo>
                    <a:pt x="334" y="558"/>
                    <a:pt x="334" y="558"/>
                    <a:pt x="334" y="558"/>
                  </a:cubicBezTo>
                  <a:cubicBezTo>
                    <a:pt x="339" y="560"/>
                    <a:pt x="344" y="562"/>
                    <a:pt x="348" y="562"/>
                  </a:cubicBezTo>
                  <a:cubicBezTo>
                    <a:pt x="359" y="562"/>
                    <a:pt x="367" y="553"/>
                    <a:pt x="367" y="538"/>
                  </a:cubicBezTo>
                  <a:cubicBezTo>
                    <a:pt x="367" y="207"/>
                    <a:pt x="367" y="207"/>
                    <a:pt x="367" y="207"/>
                  </a:cubicBezTo>
                  <a:cubicBezTo>
                    <a:pt x="367" y="187"/>
                    <a:pt x="352" y="163"/>
                    <a:pt x="334" y="154"/>
                  </a:cubicBezTo>
                  <a:close/>
                  <a:moveTo>
                    <a:pt x="257" y="391"/>
                  </a:moveTo>
                  <a:cubicBezTo>
                    <a:pt x="237" y="391"/>
                    <a:pt x="220" y="366"/>
                    <a:pt x="220" y="336"/>
                  </a:cubicBezTo>
                  <a:cubicBezTo>
                    <a:pt x="220" y="305"/>
                    <a:pt x="237" y="281"/>
                    <a:pt x="257" y="281"/>
                  </a:cubicBezTo>
                  <a:cubicBezTo>
                    <a:pt x="277" y="281"/>
                    <a:pt x="294" y="305"/>
                    <a:pt x="294" y="336"/>
                  </a:cubicBezTo>
                  <a:cubicBezTo>
                    <a:pt x="294" y="366"/>
                    <a:pt x="277" y="391"/>
                    <a:pt x="257" y="3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</p:grpSp>
      <p:pic>
        <p:nvPicPr>
          <p:cNvPr id="47" name="Picture 46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8370" y="4312122"/>
            <a:ext cx="588194" cy="588194"/>
          </a:xfrm>
          <a:prstGeom prst="rect">
            <a:avLst/>
          </a:prstGeom>
        </p:spPr>
      </p:pic>
      <p:sp>
        <p:nvSpPr>
          <p:cNvPr id="53" name="Freeform 11"/>
          <p:cNvSpPr>
            <a:spLocks noEditPoints="1"/>
          </p:cNvSpPr>
          <p:nvPr/>
        </p:nvSpPr>
        <p:spPr bwMode="auto">
          <a:xfrm>
            <a:off x="3188164" y="2118370"/>
            <a:ext cx="450175" cy="399977"/>
          </a:xfrm>
          <a:custGeom>
            <a:avLst/>
            <a:gdLst>
              <a:gd name="T0" fmla="*/ 133 w 134"/>
              <a:gd name="T1" fmla="*/ 16 h 119"/>
              <a:gd name="T2" fmla="*/ 121 w 134"/>
              <a:gd name="T3" fmla="*/ 5 h 119"/>
              <a:gd name="T4" fmla="*/ 115 w 134"/>
              <a:gd name="T5" fmla="*/ 5 h 119"/>
              <a:gd name="T6" fmla="*/ 114 w 134"/>
              <a:gd name="T7" fmla="*/ 8 h 119"/>
              <a:gd name="T8" fmla="*/ 111 w 134"/>
              <a:gd name="T9" fmla="*/ 9 h 119"/>
              <a:gd name="T10" fmla="*/ 111 w 134"/>
              <a:gd name="T11" fmla="*/ 9 h 119"/>
              <a:gd name="T12" fmla="*/ 81 w 134"/>
              <a:gd name="T13" fmla="*/ 39 h 119"/>
              <a:gd name="T14" fmla="*/ 79 w 134"/>
              <a:gd name="T15" fmla="*/ 47 h 119"/>
              <a:gd name="T16" fmla="*/ 82 w 134"/>
              <a:gd name="T17" fmla="*/ 50 h 119"/>
              <a:gd name="T18" fmla="*/ 82 w 134"/>
              <a:gd name="T19" fmla="*/ 50 h 119"/>
              <a:gd name="T20" fmla="*/ 83 w 134"/>
              <a:gd name="T21" fmla="*/ 51 h 119"/>
              <a:gd name="T22" fmla="*/ 76 w 134"/>
              <a:gd name="T23" fmla="*/ 57 h 119"/>
              <a:gd name="T24" fmla="*/ 54 w 134"/>
              <a:gd name="T25" fmla="*/ 35 h 119"/>
              <a:gd name="T26" fmla="*/ 47 w 134"/>
              <a:gd name="T27" fmla="*/ 10 h 119"/>
              <a:gd name="T28" fmla="*/ 21 w 134"/>
              <a:gd name="T29" fmla="*/ 3 h 119"/>
              <a:gd name="T30" fmla="*/ 36 w 134"/>
              <a:gd name="T31" fmla="*/ 18 h 119"/>
              <a:gd name="T32" fmla="*/ 32 w 134"/>
              <a:gd name="T33" fmla="*/ 32 h 119"/>
              <a:gd name="T34" fmla="*/ 18 w 134"/>
              <a:gd name="T35" fmla="*/ 36 h 119"/>
              <a:gd name="T36" fmla="*/ 3 w 134"/>
              <a:gd name="T37" fmla="*/ 21 h 119"/>
              <a:gd name="T38" fmla="*/ 10 w 134"/>
              <a:gd name="T39" fmla="*/ 47 h 119"/>
              <a:gd name="T40" fmla="*/ 36 w 134"/>
              <a:gd name="T41" fmla="*/ 53 h 119"/>
              <a:gd name="T42" fmla="*/ 37 w 134"/>
              <a:gd name="T43" fmla="*/ 53 h 119"/>
              <a:gd name="T44" fmla="*/ 58 w 134"/>
              <a:gd name="T45" fmla="*/ 75 h 119"/>
              <a:gd name="T46" fmla="*/ 38 w 134"/>
              <a:gd name="T47" fmla="*/ 96 h 119"/>
              <a:gd name="T48" fmla="*/ 36 w 134"/>
              <a:gd name="T49" fmla="*/ 95 h 119"/>
              <a:gd name="T50" fmla="*/ 31 w 134"/>
              <a:gd name="T51" fmla="*/ 99 h 119"/>
              <a:gd name="T52" fmla="*/ 21 w 134"/>
              <a:gd name="T53" fmla="*/ 115 h 119"/>
              <a:gd name="T54" fmla="*/ 23 w 134"/>
              <a:gd name="T55" fmla="*/ 117 h 119"/>
              <a:gd name="T56" fmla="*/ 39 w 134"/>
              <a:gd name="T57" fmla="*/ 107 h 119"/>
              <a:gd name="T58" fmla="*/ 43 w 134"/>
              <a:gd name="T59" fmla="*/ 101 h 119"/>
              <a:gd name="T60" fmla="*/ 42 w 134"/>
              <a:gd name="T61" fmla="*/ 100 h 119"/>
              <a:gd name="T62" fmla="*/ 63 w 134"/>
              <a:gd name="T63" fmla="*/ 80 h 119"/>
              <a:gd name="T64" fmla="*/ 98 w 134"/>
              <a:gd name="T65" fmla="*/ 115 h 119"/>
              <a:gd name="T66" fmla="*/ 107 w 134"/>
              <a:gd name="T67" fmla="*/ 119 h 119"/>
              <a:gd name="T68" fmla="*/ 116 w 134"/>
              <a:gd name="T69" fmla="*/ 115 h 119"/>
              <a:gd name="T70" fmla="*/ 116 w 134"/>
              <a:gd name="T71" fmla="*/ 97 h 119"/>
              <a:gd name="T72" fmla="*/ 81 w 134"/>
              <a:gd name="T73" fmla="*/ 62 h 119"/>
              <a:gd name="T74" fmla="*/ 87 w 134"/>
              <a:gd name="T75" fmla="*/ 56 h 119"/>
              <a:gd name="T76" fmla="*/ 90 w 134"/>
              <a:gd name="T77" fmla="*/ 59 h 119"/>
              <a:gd name="T78" fmla="*/ 98 w 134"/>
              <a:gd name="T79" fmla="*/ 57 h 119"/>
              <a:gd name="T80" fmla="*/ 128 w 134"/>
              <a:gd name="T81" fmla="*/ 26 h 119"/>
              <a:gd name="T82" fmla="*/ 128 w 134"/>
              <a:gd name="T83" fmla="*/ 26 h 119"/>
              <a:gd name="T84" fmla="*/ 128 w 134"/>
              <a:gd name="T85" fmla="*/ 26 h 119"/>
              <a:gd name="T86" fmla="*/ 129 w 134"/>
              <a:gd name="T87" fmla="*/ 23 h 119"/>
              <a:gd name="T88" fmla="*/ 133 w 134"/>
              <a:gd name="T89" fmla="*/ 22 h 119"/>
              <a:gd name="T90" fmla="*/ 133 w 134"/>
              <a:gd name="T91" fmla="*/ 16 h 119"/>
              <a:gd name="T92" fmla="*/ 108 w 134"/>
              <a:gd name="T93" fmla="*/ 103 h 119"/>
              <a:gd name="T94" fmla="*/ 113 w 134"/>
              <a:gd name="T95" fmla="*/ 108 h 119"/>
              <a:gd name="T96" fmla="*/ 108 w 134"/>
              <a:gd name="T97" fmla="*/ 113 h 119"/>
              <a:gd name="T98" fmla="*/ 103 w 134"/>
              <a:gd name="T99" fmla="*/ 108 h 119"/>
              <a:gd name="T100" fmla="*/ 108 w 134"/>
              <a:gd name="T101" fmla="*/ 103 h 119"/>
              <a:gd name="T102" fmla="*/ 91 w 134"/>
              <a:gd name="T103" fmla="*/ 41 h 119"/>
              <a:gd name="T104" fmla="*/ 89 w 134"/>
              <a:gd name="T105" fmla="*/ 39 h 119"/>
              <a:gd name="T106" fmla="*/ 112 w 134"/>
              <a:gd name="T107" fmla="*/ 17 h 119"/>
              <a:gd name="T108" fmla="*/ 114 w 134"/>
              <a:gd name="T109" fmla="*/ 19 h 119"/>
              <a:gd name="T110" fmla="*/ 91 w 134"/>
              <a:gd name="T111" fmla="*/ 41 h 119"/>
              <a:gd name="T112" fmla="*/ 98 w 134"/>
              <a:gd name="T113" fmla="*/ 48 h 119"/>
              <a:gd name="T114" fmla="*/ 96 w 134"/>
              <a:gd name="T115" fmla="*/ 47 h 119"/>
              <a:gd name="T116" fmla="*/ 119 w 134"/>
              <a:gd name="T117" fmla="*/ 24 h 119"/>
              <a:gd name="T118" fmla="*/ 121 w 134"/>
              <a:gd name="T119" fmla="*/ 26 h 119"/>
              <a:gd name="T120" fmla="*/ 98 w 134"/>
              <a:gd name="T121" fmla="*/ 48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4" h="119">
                <a:moveTo>
                  <a:pt x="133" y="16"/>
                </a:moveTo>
                <a:cubicBezTo>
                  <a:pt x="121" y="5"/>
                  <a:pt x="121" y="5"/>
                  <a:pt x="121" y="5"/>
                </a:cubicBezTo>
                <a:cubicBezTo>
                  <a:pt x="119" y="3"/>
                  <a:pt x="117" y="3"/>
                  <a:pt x="115" y="5"/>
                </a:cubicBezTo>
                <a:cubicBezTo>
                  <a:pt x="114" y="6"/>
                  <a:pt x="114" y="7"/>
                  <a:pt x="114" y="8"/>
                </a:cubicBezTo>
                <a:cubicBezTo>
                  <a:pt x="113" y="8"/>
                  <a:pt x="112" y="8"/>
                  <a:pt x="111" y="9"/>
                </a:cubicBezTo>
                <a:cubicBezTo>
                  <a:pt x="111" y="9"/>
                  <a:pt x="111" y="9"/>
                  <a:pt x="111" y="9"/>
                </a:cubicBezTo>
                <a:cubicBezTo>
                  <a:pt x="81" y="39"/>
                  <a:pt x="81" y="39"/>
                  <a:pt x="81" y="39"/>
                </a:cubicBezTo>
                <a:cubicBezTo>
                  <a:pt x="81" y="42"/>
                  <a:pt x="80" y="45"/>
                  <a:pt x="79" y="47"/>
                </a:cubicBezTo>
                <a:cubicBezTo>
                  <a:pt x="82" y="50"/>
                  <a:pt x="82" y="50"/>
                  <a:pt x="82" y="50"/>
                </a:cubicBezTo>
                <a:cubicBezTo>
                  <a:pt x="82" y="50"/>
                  <a:pt x="82" y="50"/>
                  <a:pt x="82" y="50"/>
                </a:cubicBezTo>
                <a:cubicBezTo>
                  <a:pt x="83" y="51"/>
                  <a:pt x="83" y="51"/>
                  <a:pt x="83" y="51"/>
                </a:cubicBezTo>
                <a:cubicBezTo>
                  <a:pt x="76" y="57"/>
                  <a:pt x="76" y="57"/>
                  <a:pt x="76" y="57"/>
                </a:cubicBezTo>
                <a:cubicBezTo>
                  <a:pt x="54" y="35"/>
                  <a:pt x="54" y="35"/>
                  <a:pt x="54" y="35"/>
                </a:cubicBezTo>
                <a:cubicBezTo>
                  <a:pt x="56" y="26"/>
                  <a:pt x="54" y="17"/>
                  <a:pt x="47" y="10"/>
                </a:cubicBezTo>
                <a:cubicBezTo>
                  <a:pt x="40" y="3"/>
                  <a:pt x="30" y="0"/>
                  <a:pt x="21" y="3"/>
                </a:cubicBezTo>
                <a:cubicBezTo>
                  <a:pt x="36" y="18"/>
                  <a:pt x="36" y="18"/>
                  <a:pt x="36" y="18"/>
                </a:cubicBezTo>
                <a:cubicBezTo>
                  <a:pt x="32" y="32"/>
                  <a:pt x="32" y="32"/>
                  <a:pt x="32" y="32"/>
                </a:cubicBezTo>
                <a:cubicBezTo>
                  <a:pt x="18" y="36"/>
                  <a:pt x="18" y="36"/>
                  <a:pt x="18" y="36"/>
                </a:cubicBezTo>
                <a:cubicBezTo>
                  <a:pt x="3" y="21"/>
                  <a:pt x="3" y="21"/>
                  <a:pt x="3" y="21"/>
                </a:cubicBezTo>
                <a:cubicBezTo>
                  <a:pt x="0" y="30"/>
                  <a:pt x="3" y="40"/>
                  <a:pt x="10" y="47"/>
                </a:cubicBezTo>
                <a:cubicBezTo>
                  <a:pt x="17" y="54"/>
                  <a:pt x="27" y="56"/>
                  <a:pt x="36" y="53"/>
                </a:cubicBezTo>
                <a:cubicBezTo>
                  <a:pt x="37" y="53"/>
                  <a:pt x="37" y="53"/>
                  <a:pt x="37" y="53"/>
                </a:cubicBezTo>
                <a:cubicBezTo>
                  <a:pt x="58" y="75"/>
                  <a:pt x="58" y="75"/>
                  <a:pt x="58" y="75"/>
                </a:cubicBezTo>
                <a:cubicBezTo>
                  <a:pt x="38" y="96"/>
                  <a:pt x="38" y="96"/>
                  <a:pt x="38" y="96"/>
                </a:cubicBezTo>
                <a:cubicBezTo>
                  <a:pt x="36" y="95"/>
                  <a:pt x="36" y="95"/>
                  <a:pt x="36" y="95"/>
                </a:cubicBezTo>
                <a:cubicBezTo>
                  <a:pt x="31" y="99"/>
                  <a:pt x="31" y="99"/>
                  <a:pt x="31" y="99"/>
                </a:cubicBezTo>
                <a:cubicBezTo>
                  <a:pt x="21" y="115"/>
                  <a:pt x="21" y="115"/>
                  <a:pt x="21" y="115"/>
                </a:cubicBezTo>
                <a:cubicBezTo>
                  <a:pt x="23" y="117"/>
                  <a:pt x="23" y="117"/>
                  <a:pt x="23" y="117"/>
                </a:cubicBezTo>
                <a:cubicBezTo>
                  <a:pt x="39" y="107"/>
                  <a:pt x="39" y="107"/>
                  <a:pt x="39" y="107"/>
                </a:cubicBezTo>
                <a:cubicBezTo>
                  <a:pt x="43" y="101"/>
                  <a:pt x="43" y="101"/>
                  <a:pt x="43" y="101"/>
                </a:cubicBezTo>
                <a:cubicBezTo>
                  <a:pt x="42" y="100"/>
                  <a:pt x="42" y="100"/>
                  <a:pt x="42" y="100"/>
                </a:cubicBezTo>
                <a:cubicBezTo>
                  <a:pt x="63" y="80"/>
                  <a:pt x="63" y="80"/>
                  <a:pt x="63" y="80"/>
                </a:cubicBezTo>
                <a:cubicBezTo>
                  <a:pt x="98" y="115"/>
                  <a:pt x="98" y="115"/>
                  <a:pt x="98" y="115"/>
                </a:cubicBezTo>
                <a:cubicBezTo>
                  <a:pt x="101" y="117"/>
                  <a:pt x="104" y="119"/>
                  <a:pt x="107" y="119"/>
                </a:cubicBezTo>
                <a:cubicBezTo>
                  <a:pt x="110" y="119"/>
                  <a:pt x="113" y="117"/>
                  <a:pt x="116" y="115"/>
                </a:cubicBezTo>
                <a:cubicBezTo>
                  <a:pt x="121" y="110"/>
                  <a:pt x="121" y="102"/>
                  <a:pt x="116" y="97"/>
                </a:cubicBezTo>
                <a:cubicBezTo>
                  <a:pt x="81" y="62"/>
                  <a:pt x="81" y="62"/>
                  <a:pt x="81" y="62"/>
                </a:cubicBezTo>
                <a:cubicBezTo>
                  <a:pt x="87" y="56"/>
                  <a:pt x="87" y="56"/>
                  <a:pt x="87" y="56"/>
                </a:cubicBezTo>
                <a:cubicBezTo>
                  <a:pt x="90" y="59"/>
                  <a:pt x="90" y="59"/>
                  <a:pt x="90" y="59"/>
                </a:cubicBezTo>
                <a:cubicBezTo>
                  <a:pt x="92" y="57"/>
                  <a:pt x="95" y="56"/>
                  <a:pt x="98" y="57"/>
                </a:cubicBezTo>
                <a:cubicBezTo>
                  <a:pt x="128" y="26"/>
                  <a:pt x="128" y="26"/>
                  <a:pt x="128" y="26"/>
                </a:cubicBezTo>
                <a:cubicBezTo>
                  <a:pt x="128" y="26"/>
                  <a:pt x="128" y="26"/>
                  <a:pt x="128" y="26"/>
                </a:cubicBezTo>
                <a:cubicBezTo>
                  <a:pt x="128" y="26"/>
                  <a:pt x="128" y="26"/>
                  <a:pt x="128" y="26"/>
                </a:cubicBezTo>
                <a:cubicBezTo>
                  <a:pt x="129" y="25"/>
                  <a:pt x="129" y="24"/>
                  <a:pt x="129" y="23"/>
                </a:cubicBezTo>
                <a:cubicBezTo>
                  <a:pt x="130" y="24"/>
                  <a:pt x="132" y="23"/>
                  <a:pt x="133" y="22"/>
                </a:cubicBezTo>
                <a:cubicBezTo>
                  <a:pt x="134" y="21"/>
                  <a:pt x="134" y="18"/>
                  <a:pt x="133" y="16"/>
                </a:cubicBezTo>
                <a:close/>
                <a:moveTo>
                  <a:pt x="108" y="103"/>
                </a:moveTo>
                <a:cubicBezTo>
                  <a:pt x="111" y="103"/>
                  <a:pt x="113" y="106"/>
                  <a:pt x="113" y="108"/>
                </a:cubicBezTo>
                <a:cubicBezTo>
                  <a:pt x="113" y="111"/>
                  <a:pt x="111" y="113"/>
                  <a:pt x="108" y="113"/>
                </a:cubicBezTo>
                <a:cubicBezTo>
                  <a:pt x="105" y="113"/>
                  <a:pt x="103" y="111"/>
                  <a:pt x="103" y="108"/>
                </a:cubicBezTo>
                <a:cubicBezTo>
                  <a:pt x="103" y="106"/>
                  <a:pt x="105" y="103"/>
                  <a:pt x="108" y="103"/>
                </a:cubicBezTo>
                <a:close/>
                <a:moveTo>
                  <a:pt x="91" y="41"/>
                </a:moveTo>
                <a:cubicBezTo>
                  <a:pt x="89" y="39"/>
                  <a:pt x="89" y="39"/>
                  <a:pt x="89" y="39"/>
                </a:cubicBezTo>
                <a:cubicBezTo>
                  <a:pt x="112" y="17"/>
                  <a:pt x="112" y="17"/>
                  <a:pt x="112" y="17"/>
                </a:cubicBezTo>
                <a:cubicBezTo>
                  <a:pt x="114" y="19"/>
                  <a:pt x="114" y="19"/>
                  <a:pt x="114" y="19"/>
                </a:cubicBezTo>
                <a:lnTo>
                  <a:pt x="91" y="41"/>
                </a:lnTo>
                <a:close/>
                <a:moveTo>
                  <a:pt x="98" y="48"/>
                </a:moveTo>
                <a:cubicBezTo>
                  <a:pt x="96" y="47"/>
                  <a:pt x="96" y="47"/>
                  <a:pt x="96" y="47"/>
                </a:cubicBezTo>
                <a:cubicBezTo>
                  <a:pt x="119" y="24"/>
                  <a:pt x="119" y="24"/>
                  <a:pt x="119" y="24"/>
                </a:cubicBezTo>
                <a:cubicBezTo>
                  <a:pt x="121" y="26"/>
                  <a:pt x="121" y="26"/>
                  <a:pt x="121" y="26"/>
                </a:cubicBezTo>
                <a:lnTo>
                  <a:pt x="98" y="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13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03740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228000" y="6433137"/>
            <a:ext cx="2133600" cy="365125"/>
          </a:xfrm>
        </p:spPr>
        <p:txBody>
          <a:bodyPr/>
          <a:lstStyle/>
          <a:p>
            <a:fld id="{FA141339-F60D-47BC-9C4F-61B9CE851629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638640" y="1020907"/>
            <a:ext cx="5882640" cy="72452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sz="3600" u="sng" dirty="0">
                <a:solidFill>
                  <a:schemeClr val="tx2"/>
                </a:solidFill>
              </a:rPr>
              <a:t>What About the Existing Plan?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723225038"/>
              </p:ext>
            </p:extLst>
          </p:nvPr>
        </p:nvGraphicFramePr>
        <p:xfrm>
          <a:off x="451658" y="1880914"/>
          <a:ext cx="7965440" cy="3947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9897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601" b="16597"/>
          <a:stretch/>
        </p:blipFill>
        <p:spPr>
          <a:xfrm rot="926187">
            <a:off x="6316950" y="918002"/>
            <a:ext cx="2235200" cy="109840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220800" y="6425937"/>
            <a:ext cx="2133600" cy="365125"/>
          </a:xfrm>
        </p:spPr>
        <p:txBody>
          <a:bodyPr/>
          <a:lstStyle/>
          <a:p>
            <a:fld id="{FA141339-F60D-47BC-9C4F-61B9CE851629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820154" y="597143"/>
            <a:ext cx="5913120" cy="74292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sz="3600" u="sng" dirty="0">
                <a:solidFill>
                  <a:schemeClr val="tx2"/>
                </a:solidFill>
              </a:rPr>
              <a:t>Plan Design Summary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238" y="1711530"/>
            <a:ext cx="7527036" cy="441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105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6074051" y="1954329"/>
            <a:ext cx="2833847" cy="37518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3143170" y="1954329"/>
            <a:ext cx="2833847" cy="37518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18387" y="1954329"/>
            <a:ext cx="2833847" cy="37518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223933" y="6411537"/>
            <a:ext cx="2133600" cy="365125"/>
          </a:xfrm>
        </p:spPr>
        <p:txBody>
          <a:bodyPr/>
          <a:lstStyle/>
          <a:p>
            <a:fld id="{FA141339-F60D-47BC-9C4F-61B9CE851629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71925" y="925894"/>
            <a:ext cx="5871972" cy="873442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u="sng" dirty="0">
                <a:solidFill>
                  <a:schemeClr val="tx2"/>
                </a:solidFill>
              </a:rPr>
              <a:t>What’s the Catch?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39786" y="2233488"/>
            <a:ext cx="1650626" cy="778268"/>
          </a:xfrm>
          <a:prstGeom prst="roundRect">
            <a:avLst>
              <a:gd name="adj" fmla="val 7979"/>
            </a:avLst>
          </a:prstGeom>
          <a:solidFill>
            <a:schemeClr val="accent6"/>
          </a:solidFill>
          <a:ln w="28575">
            <a:noFill/>
          </a:ln>
          <a:effectLst>
            <a:outerShdw blurRad="203200" dist="88900" dir="6900000" algn="t" rotWithShape="0">
              <a:prstClr val="black">
                <a:alpha val="45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839996" y="2235632"/>
            <a:ext cx="1650626" cy="778268"/>
          </a:xfrm>
          <a:prstGeom prst="roundRect">
            <a:avLst>
              <a:gd name="adj" fmla="val 7979"/>
            </a:avLst>
          </a:prstGeom>
          <a:solidFill>
            <a:schemeClr val="accent3"/>
          </a:solidFill>
          <a:ln w="28575">
            <a:noFill/>
          </a:ln>
          <a:effectLst>
            <a:outerShdw blurRad="203200" dist="88900" dir="6900000" algn="t" rotWithShape="0">
              <a:prstClr val="black">
                <a:alpha val="45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723653" y="2234626"/>
            <a:ext cx="1650626" cy="778268"/>
          </a:xfrm>
          <a:prstGeom prst="roundRect">
            <a:avLst>
              <a:gd name="adj" fmla="val 7979"/>
            </a:avLst>
          </a:prstGeom>
          <a:solidFill>
            <a:schemeClr val="accent4"/>
          </a:solidFill>
          <a:ln w="28575">
            <a:noFill/>
          </a:ln>
          <a:effectLst>
            <a:outerShdw blurRad="203200" dist="88900" dir="6900000" algn="t" rotWithShape="0">
              <a:prstClr val="black">
                <a:alpha val="45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 bwMode="auto">
          <a:xfrm>
            <a:off x="192456" y="3275786"/>
            <a:ext cx="2888450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altLang="en-US" sz="2000" dirty="0">
                <a:solidFill>
                  <a:schemeClr val="accent6"/>
                </a:solidFill>
              </a:rPr>
              <a:t>Qualified retirement plan = complex IRS rules </a:t>
            </a:r>
            <a:endParaRPr lang="en-US" sz="2000" dirty="0">
              <a:solidFill>
                <a:schemeClr val="accent6"/>
              </a:solidFill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altLang="en-US" b="0" dirty="0">
                <a:solidFill>
                  <a:schemeClr val="tx1"/>
                </a:solidFill>
              </a:rPr>
              <a:t>Coverage &amp; non-discrimination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altLang="en-US" b="0" dirty="0">
                <a:solidFill>
                  <a:schemeClr val="tx1"/>
                </a:solidFill>
              </a:rPr>
              <a:t>Maximum benefits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altLang="en-US" b="0" dirty="0">
                <a:solidFill>
                  <a:schemeClr val="tx1"/>
                </a:solidFill>
              </a:rPr>
              <a:t>Minimum eligibility, participation, and vesting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628672" y="2139644"/>
            <a:ext cx="1650626" cy="778268"/>
          </a:xfrm>
          <a:prstGeom prst="roundRect">
            <a:avLst>
              <a:gd name="adj" fmla="val 7979"/>
            </a:avLst>
          </a:prstGeom>
          <a:gradFill flip="none" rotWithShape="1">
            <a:gsLst>
              <a:gs pos="0">
                <a:srgbClr val="FEFDFB"/>
              </a:gs>
              <a:gs pos="51000">
                <a:srgbClr val="F5F3F4"/>
              </a:gs>
              <a:gs pos="100000">
                <a:srgbClr val="E7E3E4"/>
              </a:gs>
            </a:gsLst>
            <a:path path="rect">
              <a:fillToRect l="100000" t="100000"/>
            </a:path>
            <a:tileRect r="-100000" b="-100000"/>
          </a:gradFill>
          <a:ln w="28575">
            <a:solidFill>
              <a:schemeClr val="bg1"/>
            </a:solidFill>
          </a:ln>
          <a:effectLst>
            <a:outerShdw blurRad="203200" dist="88900" dir="6900000" algn="t" rotWithShape="0">
              <a:prstClr val="black">
                <a:alpha val="45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744805" y="2138507"/>
            <a:ext cx="1650626" cy="778268"/>
          </a:xfrm>
          <a:prstGeom prst="roundRect">
            <a:avLst>
              <a:gd name="adj" fmla="val 7979"/>
            </a:avLst>
          </a:prstGeom>
          <a:gradFill flip="none" rotWithShape="1">
            <a:gsLst>
              <a:gs pos="0">
                <a:srgbClr val="FEFDFB"/>
              </a:gs>
              <a:gs pos="51000">
                <a:srgbClr val="F5F3F4"/>
              </a:gs>
              <a:gs pos="100000">
                <a:srgbClr val="E7E3E4"/>
              </a:gs>
            </a:gsLst>
            <a:path path="rect">
              <a:fillToRect l="100000" t="100000"/>
            </a:path>
            <a:tileRect r="-100000" b="-100000"/>
          </a:gradFill>
          <a:ln w="28575">
            <a:solidFill>
              <a:schemeClr val="bg1"/>
            </a:solidFill>
          </a:ln>
          <a:effectLst>
            <a:outerShdw blurRad="203200" dist="88900" dir="6900000" algn="t" rotWithShape="0">
              <a:prstClr val="black">
                <a:alpha val="45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3745015" y="2140651"/>
            <a:ext cx="1650626" cy="778268"/>
          </a:xfrm>
          <a:prstGeom prst="roundRect">
            <a:avLst>
              <a:gd name="adj" fmla="val 7979"/>
            </a:avLst>
          </a:prstGeom>
          <a:gradFill flip="none" rotWithShape="1">
            <a:gsLst>
              <a:gs pos="0">
                <a:srgbClr val="FEFDFB"/>
              </a:gs>
              <a:gs pos="51000">
                <a:srgbClr val="F5F3F4"/>
              </a:gs>
              <a:gs pos="100000">
                <a:srgbClr val="E7E3E4"/>
              </a:gs>
            </a:gsLst>
            <a:path path="rect">
              <a:fillToRect l="100000" t="100000"/>
            </a:path>
            <a:tileRect r="-100000" b="-100000"/>
          </a:gradFill>
          <a:ln w="28575">
            <a:solidFill>
              <a:schemeClr val="bg1"/>
            </a:solidFill>
          </a:ln>
          <a:effectLst>
            <a:outerShdw blurRad="203200" dist="88900" dir="6900000" algn="t" rotWithShape="0">
              <a:prstClr val="black">
                <a:alpha val="45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TextBox 34"/>
          <p:cNvSpPr txBox="1"/>
          <p:nvPr/>
        </p:nvSpPr>
        <p:spPr bwMode="auto">
          <a:xfrm>
            <a:off x="3131144" y="3275785"/>
            <a:ext cx="288845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altLang="en-US" sz="2000" dirty="0">
                <a:solidFill>
                  <a:srgbClr val="6DA141"/>
                </a:solidFill>
              </a:rPr>
              <a:t>DOL (ERISA)</a:t>
            </a:r>
            <a:endParaRPr lang="en-US" sz="2000" dirty="0">
              <a:solidFill>
                <a:srgbClr val="6DA141"/>
              </a:solidFill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altLang="en-US" b="0" dirty="0">
                <a:solidFill>
                  <a:schemeClr val="tx1"/>
                </a:solidFill>
              </a:rPr>
              <a:t>Reporting/Disclosure requirements</a:t>
            </a:r>
          </a:p>
        </p:txBody>
      </p:sp>
      <p:sp>
        <p:nvSpPr>
          <p:cNvPr id="36" name="TextBox 35"/>
          <p:cNvSpPr txBox="1"/>
          <p:nvPr/>
        </p:nvSpPr>
        <p:spPr bwMode="auto">
          <a:xfrm>
            <a:off x="6025425" y="3266957"/>
            <a:ext cx="292307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altLang="en-US" sz="2000" dirty="0">
                <a:solidFill>
                  <a:schemeClr val="accent4"/>
                </a:solidFill>
              </a:rPr>
              <a:t>PBGC coverage &amp; premiums, unless exempt </a:t>
            </a:r>
            <a:r>
              <a:rPr lang="en-US" altLang="en-US" sz="1400" b="0" dirty="0">
                <a:solidFill>
                  <a:schemeClr val="accent4"/>
                </a:solidFill>
              </a:rPr>
              <a:t>(professional services &lt; 25 plan participants and owner only)</a:t>
            </a:r>
            <a:endParaRPr lang="en-US" sz="1400" dirty="0">
              <a:solidFill>
                <a:schemeClr val="accent4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  <a:tabLst>
                <a:tab pos="284163" algn="l"/>
              </a:tabLst>
            </a:pPr>
            <a:r>
              <a:rPr lang="en-US" altLang="en-US" b="0" dirty="0">
                <a:solidFill>
                  <a:schemeClr val="tx1"/>
                </a:solidFill>
              </a:rPr>
              <a:t>2022 flat rate = $88/ participant (plus variable rate premium if plan is under funded)</a:t>
            </a:r>
          </a:p>
        </p:txBody>
      </p:sp>
      <p:pic>
        <p:nvPicPr>
          <p:cNvPr id="2050" name="Picture 2" descr="Hook Icon, Transparent Hook.PNG Images &amp;amp; Vector - FreeIcons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6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47900">
            <a:off x="1168872" y="2162279"/>
            <a:ext cx="54864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Hook Icon, Transparent Hook.PNG Images &amp;amp; Vector - FreeIcons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159404" flipH="1">
            <a:off x="4243462" y="2216653"/>
            <a:ext cx="54864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ook Icon, Transparent Hook.PNG Images &amp;amp; Vector - FreeIcons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6567">
            <a:off x="7164018" y="2159744"/>
            <a:ext cx="54864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218386" y="5577365"/>
            <a:ext cx="8689511" cy="476726"/>
          </a:xfrm>
          <a:prstGeom prst="roundRect">
            <a:avLst/>
          </a:prstGeom>
          <a:solidFill>
            <a:schemeClr val="accent1"/>
          </a:solidFill>
        </p:spPr>
        <p:txBody>
          <a:bodyPr wrap="square" tIns="0" bIns="0">
            <a:spAutoFit/>
          </a:bodyPr>
          <a:lstStyle/>
          <a:p>
            <a:pPr lvl="0" algn="ctr"/>
            <a:r>
              <a:rPr lang="en-US" sz="2800" b="0" dirty="0">
                <a:solidFill>
                  <a:schemeClr val="bg1"/>
                </a:solidFill>
              </a:rPr>
              <a:t>Point: need expert/specialist to administer </a:t>
            </a:r>
            <a:endParaRPr lang="en-US" altLang="en-US" sz="28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6947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223933" y="6425937"/>
            <a:ext cx="2133600" cy="365125"/>
          </a:xfrm>
        </p:spPr>
        <p:txBody>
          <a:bodyPr/>
          <a:lstStyle/>
          <a:p>
            <a:fld id="{FA141339-F60D-47BC-9C4F-61B9CE851629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47533" y="934999"/>
            <a:ext cx="7549156" cy="78636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u="sng" dirty="0">
                <a:solidFill>
                  <a:schemeClr val="tx2"/>
                </a:solidFill>
              </a:rPr>
              <a:t>Cash Balance Plan Candidates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40D81A-3AB0-F24F-8E6C-6F24C4C0864A}"/>
              </a:ext>
            </a:extLst>
          </p:cNvPr>
          <p:cNvSpPr txBox="1"/>
          <p:nvPr/>
        </p:nvSpPr>
        <p:spPr>
          <a:xfrm>
            <a:off x="3765324" y="3457321"/>
            <a:ext cx="1691442" cy="2031325"/>
          </a:xfrm>
          <a:prstGeom prst="rect">
            <a:avLst/>
          </a:prstGeom>
          <a:noFill/>
        </p:spPr>
        <p:txBody>
          <a:bodyPr wrap="square" tIns="91440" bIns="91440" rtlCol="0" anchor="ctr" anchorCtr="0">
            <a:spAutoFit/>
          </a:bodyPr>
          <a:lstStyle/>
          <a:p>
            <a:pPr algn="ctr"/>
            <a:r>
              <a:rPr lang="en-US" sz="2000" b="0" dirty="0">
                <a:solidFill>
                  <a:schemeClr val="tx1"/>
                </a:solidFill>
              </a:rPr>
              <a:t>Business cash flow is sufficient to fund the program for at least 3-5 years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5FCC0E-63B7-6549-AA65-5650A32320E2}"/>
              </a:ext>
            </a:extLst>
          </p:cNvPr>
          <p:cNvSpPr txBox="1"/>
          <p:nvPr/>
        </p:nvSpPr>
        <p:spPr>
          <a:xfrm>
            <a:off x="7649241" y="3428591"/>
            <a:ext cx="1346971" cy="1723549"/>
          </a:xfrm>
          <a:prstGeom prst="rect">
            <a:avLst/>
          </a:prstGeom>
          <a:noFill/>
        </p:spPr>
        <p:txBody>
          <a:bodyPr wrap="square" lIns="91440" tIns="91440" rIns="91440" bIns="91440" rtlCol="0" anchor="ctr" anchorCtr="0">
            <a:spAutoFit/>
          </a:bodyPr>
          <a:lstStyle/>
          <a:p>
            <a:pPr algn="ctr"/>
            <a:r>
              <a:rPr lang="en-US" altLang="en-US" sz="2000" b="0" dirty="0">
                <a:solidFill>
                  <a:schemeClr val="tx1"/>
                </a:solidFill>
              </a:rPr>
              <a:t>Owners max out the DC plan at $61,000</a:t>
            </a:r>
            <a:endParaRPr lang="en-US" sz="2000" b="0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70F65DB-D7C1-DE44-ADED-05EA317C110D}"/>
              </a:ext>
            </a:extLst>
          </p:cNvPr>
          <p:cNvSpPr txBox="1"/>
          <p:nvPr/>
        </p:nvSpPr>
        <p:spPr>
          <a:xfrm>
            <a:off x="5610549" y="3476827"/>
            <a:ext cx="1828662" cy="2646878"/>
          </a:xfrm>
          <a:prstGeom prst="rect">
            <a:avLst/>
          </a:prstGeom>
          <a:noFill/>
        </p:spPr>
        <p:txBody>
          <a:bodyPr wrap="square" tIns="91440" bIns="91440" rtlCol="0" anchor="ctr" anchorCtr="0">
            <a:spAutoFit/>
          </a:bodyPr>
          <a:lstStyle/>
          <a:p>
            <a:pPr algn="ctr"/>
            <a:r>
              <a:rPr lang="en-US" sz="2000" b="0" dirty="0">
                <a:solidFill>
                  <a:schemeClr val="tx1"/>
                </a:solidFill>
              </a:rPr>
              <a:t>Owners are able to contribute 7.5% to 10% of pay for employees annually on a non-matching basis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7377416-B567-6D43-A75B-3F963C508324}"/>
              </a:ext>
            </a:extLst>
          </p:cNvPr>
          <p:cNvSpPr txBox="1"/>
          <p:nvPr/>
        </p:nvSpPr>
        <p:spPr>
          <a:xfrm>
            <a:off x="1846810" y="3337681"/>
            <a:ext cx="1752254" cy="1723549"/>
          </a:xfrm>
          <a:prstGeom prst="rect">
            <a:avLst/>
          </a:prstGeom>
          <a:noFill/>
        </p:spPr>
        <p:txBody>
          <a:bodyPr wrap="square" tIns="91440" bIns="91440" rtlCol="0" anchor="ctr" anchorCtr="0">
            <a:spAutoFit/>
          </a:bodyPr>
          <a:lstStyle/>
          <a:p>
            <a:pPr algn="ctr"/>
            <a:r>
              <a:rPr lang="en-US" sz="2000" b="0" dirty="0">
                <a:solidFill>
                  <a:schemeClr val="tx1"/>
                </a:solidFill>
              </a:rPr>
              <a:t>Owners with compensation at or near $305,000 after funding</a:t>
            </a:r>
            <a:r>
              <a:rPr lang="en-US" sz="1100" b="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7053C38-9CB0-8E46-A61D-AC4516047841}"/>
              </a:ext>
            </a:extLst>
          </p:cNvPr>
          <p:cNvSpPr txBox="1"/>
          <p:nvPr/>
        </p:nvSpPr>
        <p:spPr>
          <a:xfrm>
            <a:off x="108597" y="3454490"/>
            <a:ext cx="1651034" cy="1415772"/>
          </a:xfrm>
          <a:prstGeom prst="rect">
            <a:avLst/>
          </a:prstGeom>
          <a:noFill/>
        </p:spPr>
        <p:txBody>
          <a:bodyPr wrap="square" tIns="91440" bIns="91440" rtlCol="0" anchor="ctr" anchorCtr="0">
            <a:spAutoFit/>
          </a:bodyPr>
          <a:lstStyle/>
          <a:p>
            <a:pPr algn="ctr"/>
            <a:r>
              <a:rPr lang="en-US" altLang="en-US" sz="2000" b="0" dirty="0">
                <a:solidFill>
                  <a:schemeClr val="tx1"/>
                </a:solidFill>
              </a:rPr>
              <a:t>Owners</a:t>
            </a:r>
            <a:r>
              <a:rPr lang="en-US" altLang="en-US" sz="2000" b="0" dirty="0"/>
              <a:t> </a:t>
            </a:r>
            <a:r>
              <a:rPr lang="en-US" altLang="en-US" sz="2000" b="0" dirty="0">
                <a:solidFill>
                  <a:schemeClr val="tx1"/>
                </a:solidFill>
              </a:rPr>
              <a:t>that are relatively older than employees</a:t>
            </a:r>
            <a:r>
              <a:rPr lang="en-US" sz="2000" b="0" dirty="0">
                <a:solidFill>
                  <a:schemeClr val="tx1"/>
                </a:solidFill>
              </a:rPr>
              <a:t> 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2513354" y="2548739"/>
            <a:ext cx="350760" cy="438452"/>
            <a:chOff x="6751638" y="2265363"/>
            <a:chExt cx="158750" cy="198438"/>
          </a:xfrm>
          <a:solidFill>
            <a:srgbClr val="84CBC5"/>
          </a:solidFill>
        </p:grpSpPr>
        <p:sp>
          <p:nvSpPr>
            <p:cNvPr id="49" name="Freeform 18"/>
            <p:cNvSpPr>
              <a:spLocks/>
            </p:cNvSpPr>
            <p:nvPr/>
          </p:nvSpPr>
          <p:spPr bwMode="auto">
            <a:xfrm>
              <a:off x="6751638" y="2349501"/>
              <a:ext cx="158750" cy="65088"/>
            </a:xfrm>
            <a:custGeom>
              <a:avLst/>
              <a:gdLst>
                <a:gd name="T0" fmla="*/ 49 w 98"/>
                <a:gd name="T1" fmla="*/ 15 h 40"/>
                <a:gd name="T2" fmla="*/ 2 w 98"/>
                <a:gd name="T3" fmla="*/ 0 h 40"/>
                <a:gd name="T4" fmla="*/ 0 w 98"/>
                <a:gd name="T5" fmla="*/ 4 h 40"/>
                <a:gd name="T6" fmla="*/ 0 w 98"/>
                <a:gd name="T7" fmla="*/ 19 h 40"/>
                <a:gd name="T8" fmla="*/ 49 w 98"/>
                <a:gd name="T9" fmla="*/ 40 h 40"/>
                <a:gd name="T10" fmla="*/ 98 w 98"/>
                <a:gd name="T11" fmla="*/ 19 h 40"/>
                <a:gd name="T12" fmla="*/ 98 w 98"/>
                <a:gd name="T13" fmla="*/ 4 h 40"/>
                <a:gd name="T14" fmla="*/ 96 w 98"/>
                <a:gd name="T15" fmla="*/ 0 h 40"/>
                <a:gd name="T16" fmla="*/ 49 w 98"/>
                <a:gd name="T17" fmla="*/ 1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40">
                  <a:moveTo>
                    <a:pt x="49" y="15"/>
                  </a:moveTo>
                  <a:cubicBezTo>
                    <a:pt x="26" y="15"/>
                    <a:pt x="7" y="9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1"/>
                    <a:pt x="22" y="40"/>
                    <a:pt x="49" y="40"/>
                  </a:cubicBezTo>
                  <a:cubicBezTo>
                    <a:pt x="76" y="40"/>
                    <a:pt x="98" y="31"/>
                    <a:pt x="98" y="19"/>
                  </a:cubicBezTo>
                  <a:cubicBezTo>
                    <a:pt x="98" y="4"/>
                    <a:pt x="98" y="4"/>
                    <a:pt x="98" y="4"/>
                  </a:cubicBezTo>
                  <a:cubicBezTo>
                    <a:pt x="98" y="3"/>
                    <a:pt x="97" y="1"/>
                    <a:pt x="96" y="0"/>
                  </a:cubicBezTo>
                  <a:cubicBezTo>
                    <a:pt x="91" y="9"/>
                    <a:pt x="72" y="15"/>
                    <a:pt x="49" y="1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>
                <a:latin typeface="+mj-lt"/>
              </a:endParaRPr>
            </a:p>
          </p:txBody>
        </p:sp>
        <p:sp>
          <p:nvSpPr>
            <p:cNvPr id="50" name="Freeform 19"/>
            <p:cNvSpPr>
              <a:spLocks/>
            </p:cNvSpPr>
            <p:nvPr/>
          </p:nvSpPr>
          <p:spPr bwMode="auto">
            <a:xfrm>
              <a:off x="6751638" y="2397126"/>
              <a:ext cx="158750" cy="66675"/>
            </a:xfrm>
            <a:custGeom>
              <a:avLst/>
              <a:gdLst>
                <a:gd name="T0" fmla="*/ 49 w 98"/>
                <a:gd name="T1" fmla="*/ 16 h 41"/>
                <a:gd name="T2" fmla="*/ 2 w 98"/>
                <a:gd name="T3" fmla="*/ 0 h 41"/>
                <a:gd name="T4" fmla="*/ 0 w 98"/>
                <a:gd name="T5" fmla="*/ 5 h 41"/>
                <a:gd name="T6" fmla="*/ 0 w 98"/>
                <a:gd name="T7" fmla="*/ 20 h 41"/>
                <a:gd name="T8" fmla="*/ 49 w 98"/>
                <a:gd name="T9" fmla="*/ 41 h 41"/>
                <a:gd name="T10" fmla="*/ 98 w 98"/>
                <a:gd name="T11" fmla="*/ 20 h 41"/>
                <a:gd name="T12" fmla="*/ 98 w 98"/>
                <a:gd name="T13" fmla="*/ 5 h 41"/>
                <a:gd name="T14" fmla="*/ 96 w 98"/>
                <a:gd name="T15" fmla="*/ 0 h 41"/>
                <a:gd name="T16" fmla="*/ 49 w 98"/>
                <a:gd name="T17" fmla="*/ 1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41">
                  <a:moveTo>
                    <a:pt x="49" y="16"/>
                  </a:moveTo>
                  <a:cubicBezTo>
                    <a:pt x="26" y="16"/>
                    <a:pt x="7" y="9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22" y="41"/>
                    <a:pt x="49" y="41"/>
                  </a:cubicBezTo>
                  <a:cubicBezTo>
                    <a:pt x="76" y="41"/>
                    <a:pt x="98" y="31"/>
                    <a:pt x="98" y="20"/>
                  </a:cubicBezTo>
                  <a:cubicBezTo>
                    <a:pt x="98" y="5"/>
                    <a:pt x="98" y="5"/>
                    <a:pt x="98" y="5"/>
                  </a:cubicBezTo>
                  <a:cubicBezTo>
                    <a:pt x="98" y="3"/>
                    <a:pt x="97" y="2"/>
                    <a:pt x="96" y="0"/>
                  </a:cubicBezTo>
                  <a:cubicBezTo>
                    <a:pt x="91" y="9"/>
                    <a:pt x="72" y="16"/>
                    <a:pt x="49" y="1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>
                <a:latin typeface="+mj-lt"/>
              </a:endParaRPr>
            </a:p>
          </p:txBody>
        </p:sp>
        <p:sp>
          <p:nvSpPr>
            <p:cNvPr id="51" name="Freeform 20"/>
            <p:cNvSpPr>
              <a:spLocks/>
            </p:cNvSpPr>
            <p:nvPr/>
          </p:nvSpPr>
          <p:spPr bwMode="auto">
            <a:xfrm>
              <a:off x="6751638" y="2300288"/>
              <a:ext cx="158750" cy="65088"/>
            </a:xfrm>
            <a:custGeom>
              <a:avLst/>
              <a:gdLst>
                <a:gd name="T0" fmla="*/ 96 w 98"/>
                <a:gd name="T1" fmla="*/ 0 h 40"/>
                <a:gd name="T2" fmla="*/ 49 w 98"/>
                <a:gd name="T3" fmla="*/ 15 h 40"/>
                <a:gd name="T4" fmla="*/ 2 w 98"/>
                <a:gd name="T5" fmla="*/ 0 h 40"/>
                <a:gd name="T6" fmla="*/ 0 w 98"/>
                <a:gd name="T7" fmla="*/ 5 h 40"/>
                <a:gd name="T8" fmla="*/ 0 w 98"/>
                <a:gd name="T9" fmla="*/ 19 h 40"/>
                <a:gd name="T10" fmla="*/ 49 w 98"/>
                <a:gd name="T11" fmla="*/ 40 h 40"/>
                <a:gd name="T12" fmla="*/ 98 w 98"/>
                <a:gd name="T13" fmla="*/ 19 h 40"/>
                <a:gd name="T14" fmla="*/ 98 w 98"/>
                <a:gd name="T15" fmla="*/ 5 h 40"/>
                <a:gd name="T16" fmla="*/ 96 w 98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40">
                  <a:moveTo>
                    <a:pt x="96" y="0"/>
                  </a:moveTo>
                  <a:cubicBezTo>
                    <a:pt x="95" y="8"/>
                    <a:pt x="75" y="15"/>
                    <a:pt x="49" y="15"/>
                  </a:cubicBezTo>
                  <a:cubicBezTo>
                    <a:pt x="23" y="15"/>
                    <a:pt x="3" y="8"/>
                    <a:pt x="2" y="0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1"/>
                    <a:pt x="22" y="40"/>
                    <a:pt x="49" y="40"/>
                  </a:cubicBezTo>
                  <a:cubicBezTo>
                    <a:pt x="76" y="40"/>
                    <a:pt x="98" y="31"/>
                    <a:pt x="98" y="19"/>
                  </a:cubicBezTo>
                  <a:cubicBezTo>
                    <a:pt x="98" y="5"/>
                    <a:pt x="98" y="5"/>
                    <a:pt x="98" y="5"/>
                  </a:cubicBezTo>
                  <a:cubicBezTo>
                    <a:pt x="98" y="3"/>
                    <a:pt x="97" y="1"/>
                    <a:pt x="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>
                <a:latin typeface="+mj-lt"/>
              </a:endParaRPr>
            </a:p>
          </p:txBody>
        </p:sp>
        <p:sp>
          <p:nvSpPr>
            <p:cNvPr id="52" name="Oval 21"/>
            <p:cNvSpPr>
              <a:spLocks noChangeArrowheads="1"/>
            </p:cNvSpPr>
            <p:nvPr/>
          </p:nvSpPr>
          <p:spPr bwMode="auto">
            <a:xfrm>
              <a:off x="6754813" y="2265363"/>
              <a:ext cx="152400" cy="50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>
                <a:latin typeface="+mj-lt"/>
              </a:endParaRPr>
            </a:p>
          </p:txBody>
        </p:sp>
      </p:grpSp>
      <p:sp>
        <p:nvSpPr>
          <p:cNvPr id="66" name="Oval 65"/>
          <p:cNvSpPr/>
          <p:nvPr/>
        </p:nvSpPr>
        <p:spPr>
          <a:xfrm>
            <a:off x="291848" y="2147473"/>
            <a:ext cx="1249910" cy="1249909"/>
          </a:xfrm>
          <a:prstGeom prst="ellipse">
            <a:avLst/>
          </a:prstGeom>
          <a:noFill/>
          <a:ln w="38100">
            <a:solidFill>
              <a:srgbClr val="6DA1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latin typeface="+mj-lt"/>
            </a:endParaRPr>
          </a:p>
        </p:txBody>
      </p:sp>
      <p:sp>
        <p:nvSpPr>
          <p:cNvPr id="73" name="Oval 72"/>
          <p:cNvSpPr/>
          <p:nvPr/>
        </p:nvSpPr>
        <p:spPr>
          <a:xfrm>
            <a:off x="3927877" y="2147473"/>
            <a:ext cx="1249910" cy="124991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latin typeface="+mj-lt"/>
            </a:endParaRPr>
          </a:p>
        </p:txBody>
      </p:sp>
      <p:sp>
        <p:nvSpPr>
          <p:cNvPr id="75" name="Freeform 74"/>
          <p:cNvSpPr>
            <a:spLocks noEditPoints="1"/>
          </p:cNvSpPr>
          <p:nvPr/>
        </p:nvSpPr>
        <p:spPr bwMode="auto">
          <a:xfrm>
            <a:off x="7967269" y="2530329"/>
            <a:ext cx="498886" cy="496036"/>
          </a:xfrm>
          <a:custGeom>
            <a:avLst/>
            <a:gdLst>
              <a:gd name="T0" fmla="*/ 14 w 113"/>
              <a:gd name="T1" fmla="*/ 13 h 112"/>
              <a:gd name="T2" fmla="*/ 14 w 113"/>
              <a:gd name="T3" fmla="*/ 62 h 112"/>
              <a:gd name="T4" fmla="*/ 49 w 113"/>
              <a:gd name="T5" fmla="*/ 71 h 112"/>
              <a:gd name="T6" fmla="*/ 60 w 113"/>
              <a:gd name="T7" fmla="*/ 82 h 112"/>
              <a:gd name="T8" fmla="*/ 75 w 113"/>
              <a:gd name="T9" fmla="*/ 79 h 112"/>
              <a:gd name="T10" fmla="*/ 75 w 113"/>
              <a:gd name="T11" fmla="*/ 93 h 112"/>
              <a:gd name="T12" fmla="*/ 79 w 113"/>
              <a:gd name="T13" fmla="*/ 97 h 112"/>
              <a:gd name="T14" fmla="*/ 92 w 113"/>
              <a:gd name="T15" fmla="*/ 97 h 112"/>
              <a:gd name="T16" fmla="*/ 92 w 113"/>
              <a:gd name="T17" fmla="*/ 112 h 112"/>
              <a:gd name="T18" fmla="*/ 113 w 113"/>
              <a:gd name="T19" fmla="*/ 112 h 112"/>
              <a:gd name="T20" fmla="*/ 113 w 113"/>
              <a:gd name="T21" fmla="*/ 91 h 112"/>
              <a:gd name="T22" fmla="*/ 71 w 113"/>
              <a:gd name="T23" fmla="*/ 49 h 112"/>
              <a:gd name="T24" fmla="*/ 63 w 113"/>
              <a:gd name="T25" fmla="*/ 13 h 112"/>
              <a:gd name="T26" fmla="*/ 14 w 113"/>
              <a:gd name="T27" fmla="*/ 13 h 112"/>
              <a:gd name="T28" fmla="*/ 17 w 113"/>
              <a:gd name="T29" fmla="*/ 53 h 112"/>
              <a:gd name="T30" fmla="*/ 21 w 113"/>
              <a:gd name="T31" fmla="*/ 20 h 112"/>
              <a:gd name="T32" fmla="*/ 53 w 113"/>
              <a:gd name="T33" fmla="*/ 17 h 112"/>
              <a:gd name="T34" fmla="*/ 17 w 113"/>
              <a:gd name="T35" fmla="*/ 53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3" h="112">
                <a:moveTo>
                  <a:pt x="14" y="13"/>
                </a:moveTo>
                <a:cubicBezTo>
                  <a:pt x="0" y="27"/>
                  <a:pt x="0" y="49"/>
                  <a:pt x="14" y="62"/>
                </a:cubicBezTo>
                <a:cubicBezTo>
                  <a:pt x="23" y="72"/>
                  <a:pt x="37" y="75"/>
                  <a:pt x="49" y="71"/>
                </a:cubicBezTo>
                <a:cubicBezTo>
                  <a:pt x="60" y="82"/>
                  <a:pt x="60" y="82"/>
                  <a:pt x="60" y="82"/>
                </a:cubicBezTo>
                <a:cubicBezTo>
                  <a:pt x="60" y="82"/>
                  <a:pt x="70" y="74"/>
                  <a:pt x="75" y="79"/>
                </a:cubicBezTo>
                <a:cubicBezTo>
                  <a:pt x="79" y="83"/>
                  <a:pt x="76" y="89"/>
                  <a:pt x="75" y="93"/>
                </a:cubicBezTo>
                <a:cubicBezTo>
                  <a:pt x="74" y="95"/>
                  <a:pt x="73" y="99"/>
                  <a:pt x="79" y="97"/>
                </a:cubicBezTo>
                <a:cubicBezTo>
                  <a:pt x="81" y="96"/>
                  <a:pt x="88" y="92"/>
                  <a:pt x="92" y="97"/>
                </a:cubicBezTo>
                <a:cubicBezTo>
                  <a:pt x="97" y="102"/>
                  <a:pt x="92" y="112"/>
                  <a:pt x="92" y="112"/>
                </a:cubicBezTo>
                <a:cubicBezTo>
                  <a:pt x="113" y="112"/>
                  <a:pt x="113" y="112"/>
                  <a:pt x="113" y="112"/>
                </a:cubicBezTo>
                <a:cubicBezTo>
                  <a:pt x="113" y="91"/>
                  <a:pt x="113" y="91"/>
                  <a:pt x="113" y="91"/>
                </a:cubicBezTo>
                <a:cubicBezTo>
                  <a:pt x="71" y="49"/>
                  <a:pt x="71" y="49"/>
                  <a:pt x="71" y="49"/>
                </a:cubicBezTo>
                <a:cubicBezTo>
                  <a:pt x="75" y="37"/>
                  <a:pt x="72" y="23"/>
                  <a:pt x="63" y="13"/>
                </a:cubicBezTo>
                <a:cubicBezTo>
                  <a:pt x="49" y="0"/>
                  <a:pt x="27" y="0"/>
                  <a:pt x="14" y="13"/>
                </a:cubicBezTo>
                <a:close/>
                <a:moveTo>
                  <a:pt x="17" y="53"/>
                </a:moveTo>
                <a:cubicBezTo>
                  <a:pt x="11" y="43"/>
                  <a:pt x="12" y="29"/>
                  <a:pt x="21" y="20"/>
                </a:cubicBezTo>
                <a:cubicBezTo>
                  <a:pt x="29" y="11"/>
                  <a:pt x="43" y="10"/>
                  <a:pt x="53" y="17"/>
                </a:cubicBezTo>
                <a:lnTo>
                  <a:pt x="17" y="53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13" dirty="0">
              <a:latin typeface="+mj-lt"/>
            </a:endParaRPr>
          </a:p>
        </p:txBody>
      </p:sp>
      <p:sp>
        <p:nvSpPr>
          <p:cNvPr id="81" name="Oval 80"/>
          <p:cNvSpPr/>
          <p:nvPr/>
        </p:nvSpPr>
        <p:spPr>
          <a:xfrm>
            <a:off x="2061177" y="2147472"/>
            <a:ext cx="1249910" cy="1249910"/>
          </a:xfrm>
          <a:prstGeom prst="ellipse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latin typeface="+mj-lt"/>
            </a:endParaRPr>
          </a:p>
        </p:txBody>
      </p:sp>
      <p:sp>
        <p:nvSpPr>
          <p:cNvPr id="85" name="Oval 84"/>
          <p:cNvSpPr/>
          <p:nvPr/>
        </p:nvSpPr>
        <p:spPr>
          <a:xfrm>
            <a:off x="5839445" y="2147472"/>
            <a:ext cx="1249910" cy="1249910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latin typeface="+mj-lt"/>
            </a:endParaRPr>
          </a:p>
        </p:txBody>
      </p:sp>
      <p:cxnSp>
        <p:nvCxnSpPr>
          <p:cNvPr id="92" name="Straight Connector 91"/>
          <p:cNvCxnSpPr>
            <a:stCxn id="66" idx="6"/>
            <a:endCxn id="81" idx="2"/>
          </p:cNvCxnSpPr>
          <p:nvPr/>
        </p:nvCxnSpPr>
        <p:spPr>
          <a:xfrm flipV="1">
            <a:off x="1541758" y="2772427"/>
            <a:ext cx="519419" cy="1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81" idx="6"/>
            <a:endCxn id="73" idx="2"/>
          </p:cNvCxnSpPr>
          <p:nvPr/>
        </p:nvCxnSpPr>
        <p:spPr>
          <a:xfrm>
            <a:off x="3311087" y="2772427"/>
            <a:ext cx="616790" cy="1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73" idx="6"/>
            <a:endCxn id="85" idx="2"/>
          </p:cNvCxnSpPr>
          <p:nvPr/>
        </p:nvCxnSpPr>
        <p:spPr>
          <a:xfrm flipV="1">
            <a:off x="5177787" y="2772427"/>
            <a:ext cx="661658" cy="1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Oval 104"/>
          <p:cNvSpPr/>
          <p:nvPr/>
        </p:nvSpPr>
        <p:spPr>
          <a:xfrm>
            <a:off x="7649241" y="2141936"/>
            <a:ext cx="1249910" cy="1249910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latin typeface="+mj-lt"/>
            </a:endParaRPr>
          </a:p>
        </p:txBody>
      </p:sp>
      <p:grpSp>
        <p:nvGrpSpPr>
          <p:cNvPr id="110" name="Group 109"/>
          <p:cNvGrpSpPr/>
          <p:nvPr/>
        </p:nvGrpSpPr>
        <p:grpSpPr>
          <a:xfrm>
            <a:off x="690605" y="2539988"/>
            <a:ext cx="457200" cy="457200"/>
            <a:chOff x="2339975" y="3200401"/>
            <a:chExt cx="249238" cy="241300"/>
          </a:xfrm>
          <a:solidFill>
            <a:srgbClr val="6DA141"/>
          </a:solidFill>
        </p:grpSpPr>
        <p:sp>
          <p:nvSpPr>
            <p:cNvPr id="111" name="Rectangle 18"/>
            <p:cNvSpPr>
              <a:spLocks noChangeArrowheads="1"/>
            </p:cNvSpPr>
            <p:nvPr/>
          </p:nvSpPr>
          <p:spPr bwMode="auto">
            <a:xfrm>
              <a:off x="2428875" y="3297238"/>
              <a:ext cx="28575" cy="25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>
                <a:latin typeface="+mj-lt"/>
              </a:endParaRPr>
            </a:p>
          </p:txBody>
        </p:sp>
        <p:sp>
          <p:nvSpPr>
            <p:cNvPr id="112" name="Rectangle 19"/>
            <p:cNvSpPr>
              <a:spLocks noChangeArrowheads="1"/>
            </p:cNvSpPr>
            <p:nvPr/>
          </p:nvSpPr>
          <p:spPr bwMode="auto">
            <a:xfrm>
              <a:off x="2473325" y="3297238"/>
              <a:ext cx="28575" cy="25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>
                <a:latin typeface="+mj-lt"/>
              </a:endParaRPr>
            </a:p>
          </p:txBody>
        </p:sp>
        <p:sp>
          <p:nvSpPr>
            <p:cNvPr id="113" name="Rectangle 20"/>
            <p:cNvSpPr>
              <a:spLocks noChangeArrowheads="1"/>
            </p:cNvSpPr>
            <p:nvPr/>
          </p:nvSpPr>
          <p:spPr bwMode="auto">
            <a:xfrm>
              <a:off x="2516188" y="3297238"/>
              <a:ext cx="28575" cy="25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>
                <a:latin typeface="+mj-lt"/>
              </a:endParaRPr>
            </a:p>
          </p:txBody>
        </p:sp>
        <p:sp>
          <p:nvSpPr>
            <p:cNvPr id="114" name="Rectangle 21"/>
            <p:cNvSpPr>
              <a:spLocks noChangeArrowheads="1"/>
            </p:cNvSpPr>
            <p:nvPr/>
          </p:nvSpPr>
          <p:spPr bwMode="auto">
            <a:xfrm>
              <a:off x="2428875" y="3338513"/>
              <a:ext cx="28575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>
                <a:latin typeface="+mj-lt"/>
              </a:endParaRPr>
            </a:p>
          </p:txBody>
        </p:sp>
        <p:sp>
          <p:nvSpPr>
            <p:cNvPr id="115" name="Rectangle 22"/>
            <p:cNvSpPr>
              <a:spLocks noChangeArrowheads="1"/>
            </p:cNvSpPr>
            <p:nvPr/>
          </p:nvSpPr>
          <p:spPr bwMode="auto">
            <a:xfrm>
              <a:off x="2473325" y="3338513"/>
              <a:ext cx="28575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>
                <a:latin typeface="+mj-lt"/>
              </a:endParaRPr>
            </a:p>
          </p:txBody>
        </p:sp>
        <p:sp>
          <p:nvSpPr>
            <p:cNvPr id="116" name="Rectangle 23"/>
            <p:cNvSpPr>
              <a:spLocks noChangeArrowheads="1"/>
            </p:cNvSpPr>
            <p:nvPr/>
          </p:nvSpPr>
          <p:spPr bwMode="auto">
            <a:xfrm>
              <a:off x="2516188" y="3338513"/>
              <a:ext cx="28575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>
                <a:latin typeface="+mj-lt"/>
              </a:endParaRPr>
            </a:p>
          </p:txBody>
        </p:sp>
        <p:sp>
          <p:nvSpPr>
            <p:cNvPr id="117" name="Rectangle 24"/>
            <p:cNvSpPr>
              <a:spLocks noChangeArrowheads="1"/>
            </p:cNvSpPr>
            <p:nvPr/>
          </p:nvSpPr>
          <p:spPr bwMode="auto">
            <a:xfrm>
              <a:off x="2428875" y="3378201"/>
              <a:ext cx="28575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>
                <a:latin typeface="+mj-lt"/>
              </a:endParaRPr>
            </a:p>
          </p:txBody>
        </p:sp>
        <p:sp>
          <p:nvSpPr>
            <p:cNvPr id="118" name="Rectangle 25"/>
            <p:cNvSpPr>
              <a:spLocks noChangeArrowheads="1"/>
            </p:cNvSpPr>
            <p:nvPr/>
          </p:nvSpPr>
          <p:spPr bwMode="auto">
            <a:xfrm>
              <a:off x="2386013" y="3338513"/>
              <a:ext cx="25400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>
                <a:latin typeface="+mj-lt"/>
              </a:endParaRPr>
            </a:p>
          </p:txBody>
        </p:sp>
        <p:sp>
          <p:nvSpPr>
            <p:cNvPr id="119" name="Rectangle 26"/>
            <p:cNvSpPr>
              <a:spLocks noChangeArrowheads="1"/>
            </p:cNvSpPr>
            <p:nvPr/>
          </p:nvSpPr>
          <p:spPr bwMode="auto">
            <a:xfrm>
              <a:off x="2386013" y="3378201"/>
              <a:ext cx="28575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>
                <a:latin typeface="+mj-lt"/>
              </a:endParaRPr>
            </a:p>
          </p:txBody>
        </p:sp>
        <p:sp>
          <p:nvSpPr>
            <p:cNvPr id="120" name="Rectangle 27"/>
            <p:cNvSpPr>
              <a:spLocks noChangeArrowheads="1"/>
            </p:cNvSpPr>
            <p:nvPr/>
          </p:nvSpPr>
          <p:spPr bwMode="auto">
            <a:xfrm>
              <a:off x="2473325" y="3378201"/>
              <a:ext cx="28575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>
                <a:latin typeface="+mj-lt"/>
              </a:endParaRPr>
            </a:p>
          </p:txBody>
        </p:sp>
        <p:sp>
          <p:nvSpPr>
            <p:cNvPr id="121" name="Rectangle 28"/>
            <p:cNvSpPr>
              <a:spLocks noChangeArrowheads="1"/>
            </p:cNvSpPr>
            <p:nvPr/>
          </p:nvSpPr>
          <p:spPr bwMode="auto">
            <a:xfrm>
              <a:off x="2516188" y="3378201"/>
              <a:ext cx="28575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>
                <a:latin typeface="+mj-lt"/>
              </a:endParaRPr>
            </a:p>
          </p:txBody>
        </p:sp>
        <p:sp>
          <p:nvSpPr>
            <p:cNvPr id="122" name="Freeform 29"/>
            <p:cNvSpPr>
              <a:spLocks noEditPoints="1"/>
            </p:cNvSpPr>
            <p:nvPr/>
          </p:nvSpPr>
          <p:spPr bwMode="auto">
            <a:xfrm>
              <a:off x="2339975" y="3217863"/>
              <a:ext cx="249238" cy="223838"/>
            </a:xfrm>
            <a:custGeom>
              <a:avLst/>
              <a:gdLst>
                <a:gd name="T0" fmla="*/ 157 w 157"/>
                <a:gd name="T1" fmla="*/ 0 h 141"/>
                <a:gd name="T2" fmla="*/ 135 w 157"/>
                <a:gd name="T3" fmla="*/ 0 h 141"/>
                <a:gd name="T4" fmla="*/ 135 w 157"/>
                <a:gd name="T5" fmla="*/ 15 h 141"/>
                <a:gd name="T6" fmla="*/ 114 w 157"/>
                <a:gd name="T7" fmla="*/ 15 h 141"/>
                <a:gd name="T8" fmla="*/ 114 w 157"/>
                <a:gd name="T9" fmla="*/ 0 h 141"/>
                <a:gd name="T10" fmla="*/ 47 w 157"/>
                <a:gd name="T11" fmla="*/ 0 h 141"/>
                <a:gd name="T12" fmla="*/ 47 w 157"/>
                <a:gd name="T13" fmla="*/ 15 h 141"/>
                <a:gd name="T14" fmla="*/ 25 w 157"/>
                <a:gd name="T15" fmla="*/ 15 h 141"/>
                <a:gd name="T16" fmla="*/ 25 w 157"/>
                <a:gd name="T17" fmla="*/ 0 h 141"/>
                <a:gd name="T18" fmla="*/ 0 w 157"/>
                <a:gd name="T19" fmla="*/ 0 h 141"/>
                <a:gd name="T20" fmla="*/ 0 w 157"/>
                <a:gd name="T21" fmla="*/ 141 h 141"/>
                <a:gd name="T22" fmla="*/ 12 w 157"/>
                <a:gd name="T23" fmla="*/ 141 h 141"/>
                <a:gd name="T24" fmla="*/ 146 w 157"/>
                <a:gd name="T25" fmla="*/ 141 h 141"/>
                <a:gd name="T26" fmla="*/ 157 w 157"/>
                <a:gd name="T27" fmla="*/ 141 h 141"/>
                <a:gd name="T28" fmla="*/ 157 w 157"/>
                <a:gd name="T29" fmla="*/ 0 h 141"/>
                <a:gd name="T30" fmla="*/ 146 w 157"/>
                <a:gd name="T31" fmla="*/ 129 h 141"/>
                <a:gd name="T32" fmla="*/ 12 w 157"/>
                <a:gd name="T33" fmla="*/ 129 h 141"/>
                <a:gd name="T34" fmla="*/ 12 w 157"/>
                <a:gd name="T35" fmla="*/ 40 h 141"/>
                <a:gd name="T36" fmla="*/ 146 w 157"/>
                <a:gd name="T37" fmla="*/ 40 h 141"/>
                <a:gd name="T38" fmla="*/ 146 w 157"/>
                <a:gd name="T39" fmla="*/ 12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7" h="141">
                  <a:moveTo>
                    <a:pt x="157" y="0"/>
                  </a:moveTo>
                  <a:lnTo>
                    <a:pt x="135" y="0"/>
                  </a:lnTo>
                  <a:lnTo>
                    <a:pt x="135" y="15"/>
                  </a:lnTo>
                  <a:lnTo>
                    <a:pt x="114" y="15"/>
                  </a:lnTo>
                  <a:lnTo>
                    <a:pt x="114" y="0"/>
                  </a:lnTo>
                  <a:lnTo>
                    <a:pt x="47" y="0"/>
                  </a:lnTo>
                  <a:lnTo>
                    <a:pt x="47" y="15"/>
                  </a:lnTo>
                  <a:lnTo>
                    <a:pt x="25" y="15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141"/>
                  </a:lnTo>
                  <a:lnTo>
                    <a:pt x="12" y="141"/>
                  </a:lnTo>
                  <a:lnTo>
                    <a:pt x="146" y="141"/>
                  </a:lnTo>
                  <a:lnTo>
                    <a:pt x="157" y="141"/>
                  </a:lnTo>
                  <a:lnTo>
                    <a:pt x="157" y="0"/>
                  </a:lnTo>
                  <a:close/>
                  <a:moveTo>
                    <a:pt x="146" y="129"/>
                  </a:moveTo>
                  <a:lnTo>
                    <a:pt x="12" y="129"/>
                  </a:lnTo>
                  <a:lnTo>
                    <a:pt x="12" y="40"/>
                  </a:lnTo>
                  <a:lnTo>
                    <a:pt x="146" y="40"/>
                  </a:lnTo>
                  <a:lnTo>
                    <a:pt x="146" y="1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>
                <a:latin typeface="+mj-lt"/>
              </a:endParaRPr>
            </a:p>
          </p:txBody>
        </p:sp>
        <p:sp>
          <p:nvSpPr>
            <p:cNvPr id="123" name="Rectangle 30"/>
            <p:cNvSpPr>
              <a:spLocks noChangeArrowheads="1"/>
            </p:cNvSpPr>
            <p:nvPr/>
          </p:nvSpPr>
          <p:spPr bwMode="auto">
            <a:xfrm>
              <a:off x="2387600" y="3200401"/>
              <a:ext cx="20638" cy="349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>
                <a:latin typeface="+mj-lt"/>
              </a:endParaRPr>
            </a:p>
          </p:txBody>
        </p:sp>
        <p:sp>
          <p:nvSpPr>
            <p:cNvPr id="124" name="Rectangle 31"/>
            <p:cNvSpPr>
              <a:spLocks noChangeArrowheads="1"/>
            </p:cNvSpPr>
            <p:nvPr/>
          </p:nvSpPr>
          <p:spPr bwMode="auto">
            <a:xfrm>
              <a:off x="2525713" y="3200401"/>
              <a:ext cx="23813" cy="349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>
                <a:latin typeface="+mj-lt"/>
              </a:endParaRPr>
            </a:p>
          </p:txBody>
        </p:sp>
      </p:grpSp>
      <p:pic>
        <p:nvPicPr>
          <p:cNvPr id="125" name="Picture 12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0450" y="2525997"/>
            <a:ext cx="548640" cy="548640"/>
          </a:xfrm>
          <a:prstGeom prst="rect">
            <a:avLst/>
          </a:prstGeom>
        </p:spPr>
      </p:pic>
      <p:pic>
        <p:nvPicPr>
          <p:cNvPr id="126" name="Picture 125"/>
          <p:cNvPicPr>
            <a:picLocks noChangeAspect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3740" y="2476341"/>
            <a:ext cx="584654" cy="584655"/>
          </a:xfrm>
          <a:prstGeom prst="rect">
            <a:avLst/>
          </a:prstGeom>
        </p:spPr>
      </p:pic>
      <p:cxnSp>
        <p:nvCxnSpPr>
          <p:cNvPr id="127" name="Straight Connector 126"/>
          <p:cNvCxnSpPr/>
          <p:nvPr/>
        </p:nvCxnSpPr>
        <p:spPr>
          <a:xfrm flipV="1">
            <a:off x="7108186" y="2772431"/>
            <a:ext cx="548640" cy="1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95368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223933" y="6418737"/>
            <a:ext cx="2133600" cy="365125"/>
          </a:xfrm>
        </p:spPr>
        <p:txBody>
          <a:bodyPr/>
          <a:lstStyle/>
          <a:p>
            <a:fld id="{FA141339-F60D-47BC-9C4F-61B9CE851629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09271" y="322723"/>
            <a:ext cx="7943289" cy="670878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sz="3600" u="sng" dirty="0">
                <a:solidFill>
                  <a:srgbClr val="002060"/>
                </a:solidFill>
              </a:rPr>
              <a:t>Investing Holistically</a:t>
            </a:r>
            <a:endParaRPr lang="en-US" sz="2800" u="sng" dirty="0">
              <a:solidFill>
                <a:srgbClr val="6DA14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3457999"/>
              </p:ext>
            </p:extLst>
          </p:nvPr>
        </p:nvGraphicFramePr>
        <p:xfrm>
          <a:off x="352096" y="1473034"/>
          <a:ext cx="8397254" cy="460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9542">
                  <a:extLst>
                    <a:ext uri="{9D8B030D-6E8A-4147-A177-3AD203B41FA5}">
                      <a16:colId xmlns:a16="http://schemas.microsoft.com/office/drawing/2014/main" val="2952228190"/>
                    </a:ext>
                  </a:extLst>
                </a:gridCol>
                <a:gridCol w="1062996">
                  <a:extLst>
                    <a:ext uri="{9D8B030D-6E8A-4147-A177-3AD203B41FA5}">
                      <a16:colId xmlns:a16="http://schemas.microsoft.com/office/drawing/2014/main" val="3809104153"/>
                    </a:ext>
                  </a:extLst>
                </a:gridCol>
                <a:gridCol w="1543050">
                  <a:extLst>
                    <a:ext uri="{9D8B030D-6E8A-4147-A177-3AD203B41FA5}">
                      <a16:colId xmlns:a16="http://schemas.microsoft.com/office/drawing/2014/main" val="1579133020"/>
                    </a:ext>
                  </a:extLst>
                </a:gridCol>
                <a:gridCol w="193038">
                  <a:extLst>
                    <a:ext uri="{9D8B030D-6E8A-4147-A177-3AD203B41FA5}">
                      <a16:colId xmlns:a16="http://schemas.microsoft.com/office/drawing/2014/main" val="746505248"/>
                    </a:ext>
                  </a:extLst>
                </a:gridCol>
                <a:gridCol w="1192850">
                  <a:extLst>
                    <a:ext uri="{9D8B030D-6E8A-4147-A177-3AD203B41FA5}">
                      <a16:colId xmlns:a16="http://schemas.microsoft.com/office/drawing/2014/main" val="3512685374"/>
                    </a:ext>
                  </a:extLst>
                </a:gridCol>
                <a:gridCol w="206693">
                  <a:extLst>
                    <a:ext uri="{9D8B030D-6E8A-4147-A177-3AD203B41FA5}">
                      <a16:colId xmlns:a16="http://schemas.microsoft.com/office/drawing/2014/main" val="680043665"/>
                    </a:ext>
                  </a:extLst>
                </a:gridCol>
                <a:gridCol w="1250633">
                  <a:extLst>
                    <a:ext uri="{9D8B030D-6E8A-4147-A177-3AD203B41FA5}">
                      <a16:colId xmlns:a16="http://schemas.microsoft.com/office/drawing/2014/main" val="3054237699"/>
                    </a:ext>
                  </a:extLst>
                </a:gridCol>
                <a:gridCol w="1548452">
                  <a:extLst>
                    <a:ext uri="{9D8B030D-6E8A-4147-A177-3AD203B41FA5}">
                      <a16:colId xmlns:a16="http://schemas.microsoft.com/office/drawing/2014/main" val="14240952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/>
                        <a:t>Totality of Vehicles</a:t>
                      </a:r>
                    </a:p>
                  </a:txBody>
                  <a:tcPr>
                    <a:lnL w="12700" cmpd="sng">
                      <a:noFill/>
                    </a:lnL>
                    <a:solidFill>
                      <a:srgbClr val="6DA14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Cash Balance Plan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600" b="0" dirty="0"/>
                        <a:t>401(k) Plan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b="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600" b="0" dirty="0"/>
                        <a:t>IRA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b="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Outside of Tax Qualified</a:t>
                      </a:r>
                      <a:r>
                        <a:rPr lang="en-US" sz="1600" b="0" baseline="0" dirty="0"/>
                        <a:t> Plans</a:t>
                      </a:r>
                      <a:endParaRPr lang="en-US" sz="1600" b="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85776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Accumulations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Cap on Lump Sum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400" dirty="0"/>
                        <a:t>No Maximum Lump Sum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No Maximum Lump Sum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 anchor="ctr"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No Maximum Accumulation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5670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Investment Options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Pooled Investments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400" dirty="0"/>
                        <a:t>Individual Direction Limited by Plan Options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Individual Direction with Some Statutory Restrictions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 anchor="ctr"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Individual Direction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9136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Taxability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Distributions</a:t>
                      </a:r>
                      <a:r>
                        <a:rPr lang="en-US" sz="1400" baseline="0" dirty="0"/>
                        <a:t> Taxed as Ordinary Income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Potential</a:t>
                      </a:r>
                      <a:r>
                        <a:rPr lang="en-US" sz="1400" baseline="0" dirty="0"/>
                        <a:t> for Favorable Capital Gains Tax Treatment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6500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Common Investment Approach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6127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Risk Seeking</a:t>
                      </a:r>
                      <a:r>
                        <a:rPr lang="en-US" sz="1400" baseline="0" dirty="0"/>
                        <a:t> Assets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40-80%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400" dirty="0"/>
                        <a:t>20-50%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r>
                        <a:rPr lang="en-US" sz="1400" dirty="0"/>
                        <a:t>Depends on Appetite for Risk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Depends on Appetite for Risk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60-100%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06609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Fixed Income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20-60%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400" dirty="0"/>
                        <a:t>50-80%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0-40%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253905"/>
                  </a:ext>
                </a:extLst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4708579" y="4465460"/>
            <a:ext cx="4256467" cy="708342"/>
            <a:chOff x="4708579" y="4457700"/>
            <a:chExt cx="4256467" cy="708342"/>
          </a:xfrm>
        </p:grpSpPr>
        <p:sp>
          <p:nvSpPr>
            <p:cNvPr id="6" name="Striped Right Arrow 5"/>
            <p:cNvSpPr/>
            <p:nvPr/>
          </p:nvSpPr>
          <p:spPr>
            <a:xfrm>
              <a:off x="4708579" y="4457700"/>
              <a:ext cx="4029021" cy="708342"/>
            </a:xfrm>
            <a:prstGeom prst="stripedRightArrow">
              <a:avLst/>
            </a:prstGeom>
            <a:gradFill flip="none" rotWithShape="1">
              <a:gsLst>
                <a:gs pos="45000">
                  <a:schemeClr val="accent4"/>
                </a:gs>
                <a:gs pos="4000">
                  <a:schemeClr val="accent1"/>
                </a:gs>
                <a:gs pos="90000">
                  <a:schemeClr val="accent6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872037" y="4612917"/>
              <a:ext cx="40930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dirty="0">
                  <a:solidFill>
                    <a:schemeClr val="bg1"/>
                  </a:solidFill>
                </a:rPr>
                <a:t>Conservative	            Aggressive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704109" y="1033262"/>
            <a:ext cx="7033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232D68"/>
                </a:solidFill>
              </a:rPr>
              <a:t>The Spectrum of Vehicles</a:t>
            </a:r>
          </a:p>
        </p:txBody>
      </p:sp>
    </p:spTree>
    <p:extLst>
      <p:ext uri="{BB962C8B-B14F-4D97-AF65-F5344CB8AC3E}">
        <p14:creationId xmlns:p14="http://schemas.microsoft.com/office/powerpoint/2010/main" val="30956274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223933" y="6418737"/>
            <a:ext cx="2133600" cy="365125"/>
          </a:xfrm>
        </p:spPr>
        <p:txBody>
          <a:bodyPr/>
          <a:lstStyle/>
          <a:p>
            <a:fld id="{FA141339-F60D-47BC-9C4F-61B9CE851629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900491" y="539690"/>
            <a:ext cx="4774697" cy="642937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u="sng" dirty="0">
                <a:solidFill>
                  <a:srgbClr val="002060"/>
                </a:solidFill>
              </a:rPr>
              <a:t>BPAS Expertise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9994" y="4444563"/>
            <a:ext cx="8272320" cy="233613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10000"/>
              </a:lnSpc>
              <a:spcAft>
                <a:spcPts val="0"/>
              </a:spcAft>
            </a:pPr>
            <a:r>
              <a:rPr lang="en-US" altLang="en-US" sz="2200" dirty="0"/>
              <a:t>BPAS Actuarial &amp; Pension Services (APS):  </a:t>
            </a:r>
            <a:r>
              <a:rPr lang="en-US" altLang="en-US" sz="2200" b="0" dirty="0"/>
              <a:t>Provides expert Cash Balance services and coordinates interaction between plans 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</a:pPr>
            <a:r>
              <a:rPr lang="en-US" altLang="en-US" sz="2200" dirty="0"/>
              <a:t>BPAS Plan Administration &amp; Recordkeeping (PARK): </a:t>
            </a:r>
            <a:r>
              <a:rPr lang="en-US" altLang="en-US" sz="2200" b="0" dirty="0"/>
              <a:t>Provides expert, flexible Defined Contribution services</a:t>
            </a:r>
          </a:p>
          <a:p>
            <a:pPr fontAlgn="auto">
              <a:spcAft>
                <a:spcPts val="0"/>
              </a:spcAft>
            </a:pPr>
            <a:endParaRPr lang="en-US" altLang="en-US" sz="2200" b="0" dirty="0"/>
          </a:p>
          <a:p>
            <a:pPr marL="0" indent="0" algn="ctr" fontAlgn="auto">
              <a:spcAft>
                <a:spcPts val="0"/>
              </a:spcAft>
              <a:buNone/>
            </a:pPr>
            <a:r>
              <a:rPr lang="en-US" altLang="en-US" dirty="0">
                <a:solidFill>
                  <a:srgbClr val="002060"/>
                </a:solidFill>
              </a:rPr>
              <a:t>One company. </a:t>
            </a:r>
            <a:r>
              <a:rPr lang="en-US" altLang="en-US" dirty="0">
                <a:solidFill>
                  <a:srgbClr val="6DA141"/>
                </a:solidFill>
              </a:rPr>
              <a:t>One call.  </a:t>
            </a:r>
          </a:p>
          <a:p>
            <a:pPr fontAlgn="auto">
              <a:spcAft>
                <a:spcPts val="0"/>
              </a:spcAft>
            </a:pPr>
            <a:endParaRPr lang="en-US" altLang="en-US" sz="2200" b="0" dirty="0"/>
          </a:p>
        </p:txBody>
      </p:sp>
      <p:grpSp>
        <p:nvGrpSpPr>
          <p:cNvPr id="7" name="Group 6"/>
          <p:cNvGrpSpPr/>
          <p:nvPr/>
        </p:nvGrpSpPr>
        <p:grpSpPr>
          <a:xfrm>
            <a:off x="526113" y="1839820"/>
            <a:ext cx="8132112" cy="2480573"/>
            <a:chOff x="526113" y="1540145"/>
            <a:chExt cx="8132112" cy="2480573"/>
          </a:xfrm>
        </p:grpSpPr>
        <p:sp>
          <p:nvSpPr>
            <p:cNvPr id="77" name="Rectangle 76"/>
            <p:cNvSpPr/>
            <p:nvPr/>
          </p:nvSpPr>
          <p:spPr>
            <a:xfrm>
              <a:off x="577794" y="1540145"/>
              <a:ext cx="8080431" cy="246455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526113" y="1540145"/>
              <a:ext cx="2351975" cy="2480573"/>
              <a:chOff x="526113" y="1540145"/>
              <a:chExt cx="2351975" cy="2480573"/>
            </a:xfrm>
          </p:grpSpPr>
          <p:sp>
            <p:nvSpPr>
              <p:cNvPr id="38" name="Freeform 7"/>
              <p:cNvSpPr>
                <a:spLocks/>
              </p:cNvSpPr>
              <p:nvPr/>
            </p:nvSpPr>
            <p:spPr bwMode="auto">
              <a:xfrm>
                <a:off x="588936" y="3197758"/>
                <a:ext cx="2286000" cy="822960"/>
              </a:xfrm>
              <a:prstGeom prst="rect">
                <a:avLst/>
              </a:prstGeom>
              <a:solidFill>
                <a:schemeClr val="accent5"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>
                  <a:latin typeface="+mj-lt"/>
                </a:endParaRPr>
              </a:p>
            </p:txBody>
          </p:sp>
          <p:sp>
            <p:nvSpPr>
              <p:cNvPr id="43" name="Freeform 5"/>
              <p:cNvSpPr>
                <a:spLocks/>
              </p:cNvSpPr>
              <p:nvPr/>
            </p:nvSpPr>
            <p:spPr bwMode="auto">
              <a:xfrm>
                <a:off x="588936" y="1540145"/>
                <a:ext cx="2286000" cy="822960"/>
              </a:xfrm>
              <a:prstGeom prst="rect">
                <a:avLst/>
              </a:pr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>
                  <a:latin typeface="+mj-lt"/>
                </a:endParaRPr>
              </a:p>
            </p:txBody>
          </p:sp>
          <p:sp>
            <p:nvSpPr>
              <p:cNvPr id="49" name="Freeform 6"/>
              <p:cNvSpPr>
                <a:spLocks/>
              </p:cNvSpPr>
              <p:nvPr/>
            </p:nvSpPr>
            <p:spPr bwMode="auto">
              <a:xfrm>
                <a:off x="592088" y="2374018"/>
                <a:ext cx="2286000" cy="822960"/>
              </a:xfrm>
              <a:prstGeom prst="rect">
                <a:avLst/>
              </a:prstGeom>
              <a:solidFill>
                <a:schemeClr val="accent3"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>
                  <a:latin typeface="+mj-lt"/>
                </a:endParaRPr>
              </a:p>
            </p:txBody>
          </p:sp>
          <p:pic>
            <p:nvPicPr>
              <p:cNvPr id="31" name="Graphic 37" descr="Checklist outline">
                <a:extLst>
                  <a:ext uri="{FF2B5EF4-FFF2-40B4-BE49-F238E27FC236}">
                    <a16:creationId xmlns:a16="http://schemas.microsoft.com/office/drawing/2014/main" id="{D8418AB2-3AD8-6146-9847-659CE9AB8A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biLevel thresh="25000"/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580446" y="1602106"/>
                <a:ext cx="738670" cy="738670"/>
              </a:xfrm>
              <a:prstGeom prst="rect">
                <a:avLst/>
              </a:prstGeom>
            </p:spPr>
          </p:pic>
          <p:pic>
            <p:nvPicPr>
              <p:cNvPr id="58" name="Graphic 19" descr="Stopwatch outline">
                <a:extLst>
                  <a:ext uri="{FF2B5EF4-FFF2-40B4-BE49-F238E27FC236}">
                    <a16:creationId xmlns:a16="http://schemas.microsoft.com/office/drawing/2014/main" id="{4C2BCCA9-657E-BA42-80F2-5A5A1BA196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biLevel thresh="25000"/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526113" y="2363192"/>
                <a:ext cx="764836" cy="767579"/>
              </a:xfrm>
              <a:prstGeom prst="rect">
                <a:avLst/>
              </a:prstGeom>
            </p:spPr>
          </p:pic>
          <p:grpSp>
            <p:nvGrpSpPr>
              <p:cNvPr id="65" name="Group 64"/>
              <p:cNvGrpSpPr/>
              <p:nvPr/>
            </p:nvGrpSpPr>
            <p:grpSpPr>
              <a:xfrm>
                <a:off x="667648" y="3294466"/>
                <a:ext cx="514749" cy="581366"/>
                <a:chOff x="7201988" y="3093903"/>
                <a:chExt cx="269875" cy="304801"/>
              </a:xfrm>
              <a:solidFill>
                <a:schemeClr val="bg1"/>
              </a:solidFill>
            </p:grpSpPr>
            <p:sp>
              <p:nvSpPr>
                <p:cNvPr id="66" name="Freeform 12"/>
                <p:cNvSpPr>
                  <a:spLocks noEditPoints="1"/>
                </p:cNvSpPr>
                <p:nvPr/>
              </p:nvSpPr>
              <p:spPr bwMode="auto">
                <a:xfrm>
                  <a:off x="7201988" y="3093903"/>
                  <a:ext cx="123825" cy="220663"/>
                </a:xfrm>
                <a:custGeom>
                  <a:avLst/>
                  <a:gdLst>
                    <a:gd name="T0" fmla="*/ 50 w 50"/>
                    <a:gd name="T1" fmla="*/ 83 h 89"/>
                    <a:gd name="T2" fmla="*/ 50 w 50"/>
                    <a:gd name="T3" fmla="*/ 6 h 89"/>
                    <a:gd name="T4" fmla="*/ 44 w 50"/>
                    <a:gd name="T5" fmla="*/ 0 h 89"/>
                    <a:gd name="T6" fmla="*/ 6 w 50"/>
                    <a:gd name="T7" fmla="*/ 0 h 89"/>
                    <a:gd name="T8" fmla="*/ 0 w 50"/>
                    <a:gd name="T9" fmla="*/ 6 h 89"/>
                    <a:gd name="T10" fmla="*/ 0 w 50"/>
                    <a:gd name="T11" fmla="*/ 83 h 89"/>
                    <a:gd name="T12" fmla="*/ 6 w 50"/>
                    <a:gd name="T13" fmla="*/ 89 h 89"/>
                    <a:gd name="T14" fmla="*/ 44 w 50"/>
                    <a:gd name="T15" fmla="*/ 89 h 89"/>
                    <a:gd name="T16" fmla="*/ 50 w 50"/>
                    <a:gd name="T17" fmla="*/ 83 h 89"/>
                    <a:gd name="T18" fmla="*/ 39 w 50"/>
                    <a:gd name="T19" fmla="*/ 4 h 89"/>
                    <a:gd name="T20" fmla="*/ 41 w 50"/>
                    <a:gd name="T21" fmla="*/ 6 h 89"/>
                    <a:gd name="T22" fmla="*/ 39 w 50"/>
                    <a:gd name="T23" fmla="*/ 7 h 89"/>
                    <a:gd name="T24" fmla="*/ 38 w 50"/>
                    <a:gd name="T25" fmla="*/ 6 h 89"/>
                    <a:gd name="T26" fmla="*/ 39 w 50"/>
                    <a:gd name="T27" fmla="*/ 4 h 89"/>
                    <a:gd name="T28" fmla="*/ 16 w 50"/>
                    <a:gd name="T29" fmla="*/ 5 h 89"/>
                    <a:gd name="T30" fmla="*/ 34 w 50"/>
                    <a:gd name="T31" fmla="*/ 5 h 89"/>
                    <a:gd name="T32" fmla="*/ 34 w 50"/>
                    <a:gd name="T33" fmla="*/ 6 h 89"/>
                    <a:gd name="T34" fmla="*/ 16 w 50"/>
                    <a:gd name="T35" fmla="*/ 6 h 89"/>
                    <a:gd name="T36" fmla="*/ 16 w 50"/>
                    <a:gd name="T37" fmla="*/ 5 h 89"/>
                    <a:gd name="T38" fmla="*/ 4 w 50"/>
                    <a:gd name="T39" fmla="*/ 68 h 89"/>
                    <a:gd name="T40" fmla="*/ 4 w 50"/>
                    <a:gd name="T41" fmla="*/ 11 h 89"/>
                    <a:gd name="T42" fmla="*/ 45 w 50"/>
                    <a:gd name="T43" fmla="*/ 11 h 89"/>
                    <a:gd name="T44" fmla="*/ 45 w 50"/>
                    <a:gd name="T45" fmla="*/ 68 h 89"/>
                    <a:gd name="T46" fmla="*/ 4 w 50"/>
                    <a:gd name="T47" fmla="*/ 68 h 89"/>
                    <a:gd name="T48" fmla="*/ 25 w 50"/>
                    <a:gd name="T49" fmla="*/ 83 h 89"/>
                    <a:gd name="T50" fmla="*/ 21 w 50"/>
                    <a:gd name="T51" fmla="*/ 78 h 89"/>
                    <a:gd name="T52" fmla="*/ 25 w 50"/>
                    <a:gd name="T53" fmla="*/ 74 h 89"/>
                    <a:gd name="T54" fmla="*/ 29 w 50"/>
                    <a:gd name="T55" fmla="*/ 78 h 89"/>
                    <a:gd name="T56" fmla="*/ 25 w 50"/>
                    <a:gd name="T57" fmla="*/ 83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50" h="89">
                      <a:moveTo>
                        <a:pt x="50" y="83"/>
                      </a:moveTo>
                      <a:cubicBezTo>
                        <a:pt x="50" y="6"/>
                        <a:pt x="50" y="6"/>
                        <a:pt x="50" y="6"/>
                      </a:cubicBezTo>
                      <a:cubicBezTo>
                        <a:pt x="50" y="3"/>
                        <a:pt x="47" y="0"/>
                        <a:pt x="44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3" y="0"/>
                        <a:pt x="0" y="3"/>
                        <a:pt x="0" y="6"/>
                      </a:cubicBezTo>
                      <a:cubicBezTo>
                        <a:pt x="0" y="83"/>
                        <a:pt x="0" y="83"/>
                        <a:pt x="0" y="83"/>
                      </a:cubicBezTo>
                      <a:cubicBezTo>
                        <a:pt x="0" y="86"/>
                        <a:pt x="3" y="89"/>
                        <a:pt x="6" y="89"/>
                      </a:cubicBezTo>
                      <a:cubicBezTo>
                        <a:pt x="44" y="89"/>
                        <a:pt x="44" y="89"/>
                        <a:pt x="44" y="89"/>
                      </a:cubicBezTo>
                      <a:cubicBezTo>
                        <a:pt x="47" y="89"/>
                        <a:pt x="50" y="86"/>
                        <a:pt x="50" y="83"/>
                      </a:cubicBezTo>
                      <a:close/>
                      <a:moveTo>
                        <a:pt x="39" y="4"/>
                      </a:moveTo>
                      <a:cubicBezTo>
                        <a:pt x="40" y="4"/>
                        <a:pt x="41" y="5"/>
                        <a:pt x="41" y="6"/>
                      </a:cubicBezTo>
                      <a:cubicBezTo>
                        <a:pt x="41" y="7"/>
                        <a:pt x="40" y="7"/>
                        <a:pt x="39" y="7"/>
                      </a:cubicBezTo>
                      <a:cubicBezTo>
                        <a:pt x="38" y="7"/>
                        <a:pt x="38" y="7"/>
                        <a:pt x="38" y="6"/>
                      </a:cubicBezTo>
                      <a:cubicBezTo>
                        <a:pt x="38" y="5"/>
                        <a:pt x="38" y="4"/>
                        <a:pt x="39" y="4"/>
                      </a:cubicBezTo>
                      <a:close/>
                      <a:moveTo>
                        <a:pt x="16" y="5"/>
                      </a:moveTo>
                      <a:cubicBezTo>
                        <a:pt x="34" y="5"/>
                        <a:pt x="34" y="5"/>
                        <a:pt x="34" y="5"/>
                      </a:cubicBezTo>
                      <a:cubicBezTo>
                        <a:pt x="34" y="6"/>
                        <a:pt x="34" y="6"/>
                        <a:pt x="34" y="6"/>
                      </a:cubicBezTo>
                      <a:cubicBezTo>
                        <a:pt x="16" y="6"/>
                        <a:pt x="16" y="6"/>
                        <a:pt x="16" y="6"/>
                      </a:cubicBezTo>
                      <a:lnTo>
                        <a:pt x="16" y="5"/>
                      </a:lnTo>
                      <a:close/>
                      <a:moveTo>
                        <a:pt x="4" y="68"/>
                      </a:moveTo>
                      <a:cubicBezTo>
                        <a:pt x="4" y="11"/>
                        <a:pt x="4" y="11"/>
                        <a:pt x="4" y="11"/>
                      </a:cubicBezTo>
                      <a:cubicBezTo>
                        <a:pt x="45" y="11"/>
                        <a:pt x="45" y="11"/>
                        <a:pt x="45" y="11"/>
                      </a:cubicBezTo>
                      <a:cubicBezTo>
                        <a:pt x="45" y="68"/>
                        <a:pt x="45" y="68"/>
                        <a:pt x="45" y="68"/>
                      </a:cubicBezTo>
                      <a:lnTo>
                        <a:pt x="4" y="68"/>
                      </a:lnTo>
                      <a:close/>
                      <a:moveTo>
                        <a:pt x="25" y="83"/>
                      </a:moveTo>
                      <a:cubicBezTo>
                        <a:pt x="23" y="83"/>
                        <a:pt x="21" y="81"/>
                        <a:pt x="21" y="78"/>
                      </a:cubicBezTo>
                      <a:cubicBezTo>
                        <a:pt x="21" y="76"/>
                        <a:pt x="23" y="74"/>
                        <a:pt x="25" y="74"/>
                      </a:cubicBezTo>
                      <a:cubicBezTo>
                        <a:pt x="27" y="74"/>
                        <a:pt x="29" y="76"/>
                        <a:pt x="29" y="78"/>
                      </a:cubicBezTo>
                      <a:cubicBezTo>
                        <a:pt x="29" y="81"/>
                        <a:pt x="27" y="83"/>
                        <a:pt x="25" y="8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13" dirty="0">
                    <a:latin typeface="+mj-lt"/>
                  </a:endParaRPr>
                </a:p>
              </p:txBody>
            </p:sp>
            <p:sp>
              <p:nvSpPr>
                <p:cNvPr id="67" name="Freeform 13"/>
                <p:cNvSpPr>
                  <a:spLocks noEditPoints="1"/>
                </p:cNvSpPr>
                <p:nvPr/>
              </p:nvSpPr>
              <p:spPr bwMode="auto">
                <a:xfrm>
                  <a:off x="7344863" y="3178041"/>
                  <a:ext cx="127000" cy="220663"/>
                </a:xfrm>
                <a:custGeom>
                  <a:avLst/>
                  <a:gdLst>
                    <a:gd name="T0" fmla="*/ 44 w 51"/>
                    <a:gd name="T1" fmla="*/ 0 h 89"/>
                    <a:gd name="T2" fmla="*/ 7 w 51"/>
                    <a:gd name="T3" fmla="*/ 0 h 89"/>
                    <a:gd name="T4" fmla="*/ 0 w 51"/>
                    <a:gd name="T5" fmla="*/ 6 h 89"/>
                    <a:gd name="T6" fmla="*/ 0 w 51"/>
                    <a:gd name="T7" fmla="*/ 83 h 89"/>
                    <a:gd name="T8" fmla="*/ 7 w 51"/>
                    <a:gd name="T9" fmla="*/ 89 h 89"/>
                    <a:gd name="T10" fmla="*/ 44 w 51"/>
                    <a:gd name="T11" fmla="*/ 89 h 89"/>
                    <a:gd name="T12" fmla="*/ 51 w 51"/>
                    <a:gd name="T13" fmla="*/ 83 h 89"/>
                    <a:gd name="T14" fmla="*/ 51 w 51"/>
                    <a:gd name="T15" fmla="*/ 6 h 89"/>
                    <a:gd name="T16" fmla="*/ 44 w 51"/>
                    <a:gd name="T17" fmla="*/ 0 h 89"/>
                    <a:gd name="T18" fmla="*/ 40 w 51"/>
                    <a:gd name="T19" fmla="*/ 4 h 89"/>
                    <a:gd name="T20" fmla="*/ 42 w 51"/>
                    <a:gd name="T21" fmla="*/ 6 h 89"/>
                    <a:gd name="T22" fmla="*/ 40 w 51"/>
                    <a:gd name="T23" fmla="*/ 7 h 89"/>
                    <a:gd name="T24" fmla="*/ 38 w 51"/>
                    <a:gd name="T25" fmla="*/ 6 h 89"/>
                    <a:gd name="T26" fmla="*/ 40 w 51"/>
                    <a:gd name="T27" fmla="*/ 4 h 89"/>
                    <a:gd name="T28" fmla="*/ 17 w 51"/>
                    <a:gd name="T29" fmla="*/ 5 h 89"/>
                    <a:gd name="T30" fmla="*/ 34 w 51"/>
                    <a:gd name="T31" fmla="*/ 5 h 89"/>
                    <a:gd name="T32" fmla="*/ 34 w 51"/>
                    <a:gd name="T33" fmla="*/ 6 h 89"/>
                    <a:gd name="T34" fmla="*/ 17 w 51"/>
                    <a:gd name="T35" fmla="*/ 6 h 89"/>
                    <a:gd name="T36" fmla="*/ 17 w 51"/>
                    <a:gd name="T37" fmla="*/ 5 h 89"/>
                    <a:gd name="T38" fmla="*/ 26 w 51"/>
                    <a:gd name="T39" fmla="*/ 83 h 89"/>
                    <a:gd name="T40" fmla="*/ 21 w 51"/>
                    <a:gd name="T41" fmla="*/ 78 h 89"/>
                    <a:gd name="T42" fmla="*/ 26 w 51"/>
                    <a:gd name="T43" fmla="*/ 74 h 89"/>
                    <a:gd name="T44" fmla="*/ 30 w 51"/>
                    <a:gd name="T45" fmla="*/ 78 h 89"/>
                    <a:gd name="T46" fmla="*/ 26 w 51"/>
                    <a:gd name="T47" fmla="*/ 83 h 89"/>
                    <a:gd name="T48" fmla="*/ 46 w 51"/>
                    <a:gd name="T49" fmla="*/ 68 h 89"/>
                    <a:gd name="T50" fmla="*/ 5 w 51"/>
                    <a:gd name="T51" fmla="*/ 68 h 89"/>
                    <a:gd name="T52" fmla="*/ 5 w 51"/>
                    <a:gd name="T53" fmla="*/ 11 h 89"/>
                    <a:gd name="T54" fmla="*/ 46 w 51"/>
                    <a:gd name="T55" fmla="*/ 11 h 89"/>
                    <a:gd name="T56" fmla="*/ 46 w 51"/>
                    <a:gd name="T57" fmla="*/ 68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51" h="89">
                      <a:moveTo>
                        <a:pt x="44" y="0"/>
                      </a:move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3" y="0"/>
                        <a:pt x="0" y="3"/>
                        <a:pt x="0" y="6"/>
                      </a:cubicBezTo>
                      <a:cubicBezTo>
                        <a:pt x="0" y="83"/>
                        <a:pt x="0" y="83"/>
                        <a:pt x="0" y="83"/>
                      </a:cubicBezTo>
                      <a:cubicBezTo>
                        <a:pt x="0" y="86"/>
                        <a:pt x="3" y="89"/>
                        <a:pt x="7" y="89"/>
                      </a:cubicBezTo>
                      <a:cubicBezTo>
                        <a:pt x="44" y="89"/>
                        <a:pt x="44" y="89"/>
                        <a:pt x="44" y="89"/>
                      </a:cubicBezTo>
                      <a:cubicBezTo>
                        <a:pt x="48" y="89"/>
                        <a:pt x="51" y="86"/>
                        <a:pt x="51" y="83"/>
                      </a:cubicBezTo>
                      <a:cubicBezTo>
                        <a:pt x="51" y="6"/>
                        <a:pt x="51" y="6"/>
                        <a:pt x="51" y="6"/>
                      </a:cubicBezTo>
                      <a:cubicBezTo>
                        <a:pt x="51" y="3"/>
                        <a:pt x="48" y="0"/>
                        <a:pt x="44" y="0"/>
                      </a:cubicBezTo>
                      <a:close/>
                      <a:moveTo>
                        <a:pt x="40" y="4"/>
                      </a:moveTo>
                      <a:cubicBezTo>
                        <a:pt x="41" y="4"/>
                        <a:pt x="42" y="5"/>
                        <a:pt x="42" y="6"/>
                      </a:cubicBezTo>
                      <a:cubicBezTo>
                        <a:pt x="42" y="7"/>
                        <a:pt x="41" y="7"/>
                        <a:pt x="40" y="7"/>
                      </a:cubicBezTo>
                      <a:cubicBezTo>
                        <a:pt x="39" y="7"/>
                        <a:pt x="38" y="7"/>
                        <a:pt x="38" y="6"/>
                      </a:cubicBezTo>
                      <a:cubicBezTo>
                        <a:pt x="38" y="5"/>
                        <a:pt x="39" y="4"/>
                        <a:pt x="40" y="4"/>
                      </a:cubicBezTo>
                      <a:close/>
                      <a:moveTo>
                        <a:pt x="17" y="5"/>
                      </a:moveTo>
                      <a:cubicBezTo>
                        <a:pt x="34" y="5"/>
                        <a:pt x="34" y="5"/>
                        <a:pt x="34" y="5"/>
                      </a:cubicBezTo>
                      <a:cubicBezTo>
                        <a:pt x="34" y="6"/>
                        <a:pt x="34" y="6"/>
                        <a:pt x="34" y="6"/>
                      </a:cubicBezTo>
                      <a:cubicBezTo>
                        <a:pt x="17" y="6"/>
                        <a:pt x="17" y="6"/>
                        <a:pt x="17" y="6"/>
                      </a:cubicBezTo>
                      <a:lnTo>
                        <a:pt x="17" y="5"/>
                      </a:lnTo>
                      <a:close/>
                      <a:moveTo>
                        <a:pt x="26" y="83"/>
                      </a:moveTo>
                      <a:cubicBezTo>
                        <a:pt x="23" y="83"/>
                        <a:pt x="21" y="81"/>
                        <a:pt x="21" y="78"/>
                      </a:cubicBezTo>
                      <a:cubicBezTo>
                        <a:pt x="21" y="76"/>
                        <a:pt x="23" y="74"/>
                        <a:pt x="26" y="74"/>
                      </a:cubicBezTo>
                      <a:cubicBezTo>
                        <a:pt x="28" y="74"/>
                        <a:pt x="30" y="76"/>
                        <a:pt x="30" y="78"/>
                      </a:cubicBezTo>
                      <a:cubicBezTo>
                        <a:pt x="30" y="81"/>
                        <a:pt x="28" y="83"/>
                        <a:pt x="26" y="83"/>
                      </a:cubicBezTo>
                      <a:close/>
                      <a:moveTo>
                        <a:pt x="46" y="68"/>
                      </a:moveTo>
                      <a:cubicBezTo>
                        <a:pt x="5" y="68"/>
                        <a:pt x="5" y="68"/>
                        <a:pt x="5" y="68"/>
                      </a:cubicBezTo>
                      <a:cubicBezTo>
                        <a:pt x="5" y="11"/>
                        <a:pt x="5" y="11"/>
                        <a:pt x="5" y="11"/>
                      </a:cubicBezTo>
                      <a:cubicBezTo>
                        <a:pt x="46" y="11"/>
                        <a:pt x="46" y="11"/>
                        <a:pt x="46" y="11"/>
                      </a:cubicBezTo>
                      <a:lnTo>
                        <a:pt x="46" y="6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13" dirty="0">
                    <a:latin typeface="+mj-lt"/>
                  </a:endParaRPr>
                </a:p>
              </p:txBody>
            </p:sp>
            <p:sp>
              <p:nvSpPr>
                <p:cNvPr id="68" name="Freeform 14"/>
                <p:cNvSpPr>
                  <a:spLocks/>
                </p:cNvSpPr>
                <p:nvPr/>
              </p:nvSpPr>
              <p:spPr bwMode="auto">
                <a:xfrm>
                  <a:off x="7335338" y="3105016"/>
                  <a:ext cx="74613" cy="63500"/>
                </a:xfrm>
                <a:custGeom>
                  <a:avLst/>
                  <a:gdLst>
                    <a:gd name="T0" fmla="*/ 38 w 47"/>
                    <a:gd name="T1" fmla="*/ 40 h 40"/>
                    <a:gd name="T2" fmla="*/ 47 w 47"/>
                    <a:gd name="T3" fmla="*/ 40 h 40"/>
                    <a:gd name="T4" fmla="*/ 47 w 47"/>
                    <a:gd name="T5" fmla="*/ 11 h 40"/>
                    <a:gd name="T6" fmla="*/ 47 w 47"/>
                    <a:gd name="T7" fmla="*/ 0 h 40"/>
                    <a:gd name="T8" fmla="*/ 38 w 47"/>
                    <a:gd name="T9" fmla="*/ 0 h 40"/>
                    <a:gd name="T10" fmla="*/ 0 w 47"/>
                    <a:gd name="T11" fmla="*/ 0 h 40"/>
                    <a:gd name="T12" fmla="*/ 0 w 47"/>
                    <a:gd name="T13" fmla="*/ 11 h 40"/>
                    <a:gd name="T14" fmla="*/ 38 w 47"/>
                    <a:gd name="T15" fmla="*/ 11 h 40"/>
                    <a:gd name="T16" fmla="*/ 38 w 47"/>
                    <a:gd name="T17" fmla="*/ 4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7" h="40">
                      <a:moveTo>
                        <a:pt x="38" y="40"/>
                      </a:moveTo>
                      <a:lnTo>
                        <a:pt x="47" y="40"/>
                      </a:lnTo>
                      <a:lnTo>
                        <a:pt x="47" y="11"/>
                      </a:lnTo>
                      <a:lnTo>
                        <a:pt x="47" y="0"/>
                      </a:lnTo>
                      <a:lnTo>
                        <a:pt x="38" y="0"/>
                      </a:lnTo>
                      <a:lnTo>
                        <a:pt x="0" y="0"/>
                      </a:lnTo>
                      <a:lnTo>
                        <a:pt x="0" y="11"/>
                      </a:lnTo>
                      <a:lnTo>
                        <a:pt x="38" y="11"/>
                      </a:lnTo>
                      <a:lnTo>
                        <a:pt x="38" y="4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13" dirty="0">
                    <a:latin typeface="+mj-lt"/>
                  </a:endParaRPr>
                </a:p>
              </p:txBody>
            </p:sp>
            <p:sp>
              <p:nvSpPr>
                <p:cNvPr id="69" name="Freeform 15"/>
                <p:cNvSpPr>
                  <a:spLocks/>
                </p:cNvSpPr>
                <p:nvPr/>
              </p:nvSpPr>
              <p:spPr bwMode="auto">
                <a:xfrm>
                  <a:off x="7268663" y="3328853"/>
                  <a:ext cx="61913" cy="61913"/>
                </a:xfrm>
                <a:custGeom>
                  <a:avLst/>
                  <a:gdLst>
                    <a:gd name="T0" fmla="*/ 10 w 39"/>
                    <a:gd name="T1" fmla="*/ 0 h 39"/>
                    <a:gd name="T2" fmla="*/ 0 w 39"/>
                    <a:gd name="T3" fmla="*/ 0 h 39"/>
                    <a:gd name="T4" fmla="*/ 0 w 39"/>
                    <a:gd name="T5" fmla="*/ 28 h 39"/>
                    <a:gd name="T6" fmla="*/ 0 w 39"/>
                    <a:gd name="T7" fmla="*/ 39 h 39"/>
                    <a:gd name="T8" fmla="*/ 10 w 39"/>
                    <a:gd name="T9" fmla="*/ 39 h 39"/>
                    <a:gd name="T10" fmla="*/ 39 w 39"/>
                    <a:gd name="T11" fmla="*/ 39 h 39"/>
                    <a:gd name="T12" fmla="*/ 39 w 39"/>
                    <a:gd name="T13" fmla="*/ 28 h 39"/>
                    <a:gd name="T14" fmla="*/ 10 w 39"/>
                    <a:gd name="T15" fmla="*/ 28 h 39"/>
                    <a:gd name="T16" fmla="*/ 10 w 39"/>
                    <a:gd name="T17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9" h="39">
                      <a:moveTo>
                        <a:pt x="10" y="0"/>
                      </a:moveTo>
                      <a:lnTo>
                        <a:pt x="0" y="0"/>
                      </a:lnTo>
                      <a:lnTo>
                        <a:pt x="0" y="28"/>
                      </a:lnTo>
                      <a:lnTo>
                        <a:pt x="0" y="39"/>
                      </a:lnTo>
                      <a:lnTo>
                        <a:pt x="10" y="39"/>
                      </a:lnTo>
                      <a:lnTo>
                        <a:pt x="39" y="39"/>
                      </a:lnTo>
                      <a:lnTo>
                        <a:pt x="39" y="28"/>
                      </a:lnTo>
                      <a:lnTo>
                        <a:pt x="10" y="28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13" dirty="0">
                    <a:latin typeface="+mj-lt"/>
                  </a:endParaRPr>
                </a:p>
              </p:txBody>
            </p:sp>
          </p:grpSp>
        </p:grpSp>
        <p:sp>
          <p:nvSpPr>
            <p:cNvPr id="5" name="TextBox 4"/>
            <p:cNvSpPr txBox="1"/>
            <p:nvPr/>
          </p:nvSpPr>
          <p:spPr>
            <a:xfrm>
              <a:off x="1224974" y="1732410"/>
              <a:ext cx="2376964" cy="21082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857250" algn="ctr"/>
                  <a:tab pos="2971800" algn="ctr"/>
                  <a:tab pos="5029200" algn="ctr"/>
                </a:tabLst>
              </a:pPr>
              <a:r>
                <a:rPr lang="en-US" sz="2400" dirty="0">
                  <a:solidFill>
                    <a:schemeClr val="bg1"/>
                  </a:solidFill>
                </a:rPr>
                <a:t>Service</a:t>
              </a:r>
            </a:p>
            <a:p>
              <a:pPr>
                <a:tabLst>
                  <a:tab pos="857250" algn="ctr"/>
                  <a:tab pos="2971800" algn="ctr"/>
                  <a:tab pos="5029200" algn="ctr"/>
                </a:tabLst>
              </a:pPr>
              <a:endParaRPr lang="en-US" sz="2400" dirty="0">
                <a:solidFill>
                  <a:schemeClr val="bg1"/>
                </a:solidFill>
              </a:endParaRPr>
            </a:p>
            <a:p>
              <a:pPr>
                <a:spcBef>
                  <a:spcPts val="1200"/>
                </a:spcBef>
                <a:tabLst>
                  <a:tab pos="857250" algn="ctr"/>
                  <a:tab pos="2971800" algn="ctr"/>
                  <a:tab pos="5029200" algn="ctr"/>
                </a:tabLst>
              </a:pPr>
              <a:r>
                <a:rPr lang="en-US" sz="2400" dirty="0">
                  <a:solidFill>
                    <a:schemeClr val="bg1"/>
                  </a:solidFill>
                </a:rPr>
                <a:t>Experience</a:t>
              </a:r>
            </a:p>
            <a:p>
              <a:pPr>
                <a:spcBef>
                  <a:spcPts val="3000"/>
                </a:spcBef>
                <a:tabLst>
                  <a:tab pos="857250" algn="ctr"/>
                  <a:tab pos="2971800" algn="ctr"/>
                  <a:tab pos="5029200" algn="ctr"/>
                </a:tabLst>
              </a:pPr>
              <a:r>
                <a:rPr lang="en-US" sz="2400" dirty="0">
                  <a:solidFill>
                    <a:schemeClr val="bg1"/>
                  </a:solidFill>
                </a:rPr>
                <a:t>Compliance</a:t>
              </a:r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3035601" y="2138204"/>
            <a:ext cx="54584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400" b="0" dirty="0">
                <a:solidFill>
                  <a:schemeClr val="tx1"/>
                </a:solidFill>
              </a:rPr>
              <a:t>Given the complexities of a combined CB/401(k), it is advantageous to have the same provider service both plans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4257278" y="3168990"/>
            <a:ext cx="289609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en-US" sz="3200" b="0" dirty="0">
              <a:solidFill>
                <a:schemeClr val="tx1"/>
              </a:solidFill>
            </a:endParaRPr>
          </a:p>
          <a:p>
            <a:r>
              <a:rPr lang="en-US" altLang="en-US" sz="3200" dirty="0">
                <a:solidFill>
                  <a:srgbClr val="002060"/>
                </a:solidFill>
              </a:rPr>
              <a:t>BPAS Delivers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8223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223933" y="6418737"/>
            <a:ext cx="2133600" cy="365125"/>
          </a:xfrm>
        </p:spPr>
        <p:txBody>
          <a:bodyPr/>
          <a:lstStyle/>
          <a:p>
            <a:fld id="{FA141339-F60D-47BC-9C4F-61B9CE851629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191931" y="883395"/>
            <a:ext cx="4467087" cy="86988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altLang="en-US" u="sng" dirty="0">
                <a:solidFill>
                  <a:srgbClr val="002060"/>
                </a:solidFill>
              </a:rPr>
              <a:t>Let’s Connect</a:t>
            </a:r>
            <a:endParaRPr lang="en-US" u="sng" dirty="0">
              <a:solidFill>
                <a:srgbClr val="002060"/>
              </a:solidFill>
            </a:endParaRPr>
          </a:p>
        </p:txBody>
      </p:sp>
      <p:sp>
        <p:nvSpPr>
          <p:cNvPr id="4" name="Rectangle 108"/>
          <p:cNvSpPr txBox="1">
            <a:spLocks noChangeArrowheads="1"/>
          </p:cNvSpPr>
          <p:nvPr/>
        </p:nvSpPr>
        <p:spPr>
          <a:xfrm>
            <a:off x="2901949" y="2182774"/>
            <a:ext cx="5757069" cy="3592488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charset="0"/>
              <a:buNone/>
              <a:defRPr/>
            </a:pPr>
            <a:r>
              <a:rPr lang="en-US" dirty="0">
                <a:solidFill>
                  <a:srgbClr val="6DA141"/>
                </a:solidFill>
                <a:latin typeface="Wingdings" panose="05000000000000000000" pitchFamily="2" charset="2"/>
              </a:rPr>
              <a:t>(</a:t>
            </a:r>
            <a:r>
              <a:rPr lang="en-US" altLang="en-US" sz="2400" dirty="0"/>
              <a:t>  </a:t>
            </a:r>
            <a:r>
              <a:rPr lang="en-US" altLang="en-US" sz="2400" b="0" dirty="0"/>
              <a:t>315-703-8916</a:t>
            </a:r>
          </a:p>
          <a:p>
            <a:pPr marL="457200" lvl="1" indent="0">
              <a:buNone/>
              <a:defRPr/>
            </a:pPr>
            <a:r>
              <a:rPr lang="en-US" dirty="0">
                <a:solidFill>
                  <a:srgbClr val="6DA141"/>
                </a:solidFill>
                <a:latin typeface="Wingdings" panose="05000000000000000000" pitchFamily="2" charset="2"/>
              </a:rPr>
              <a:t>*</a:t>
            </a:r>
            <a:r>
              <a:rPr lang="en-US" dirty="0"/>
              <a:t> </a:t>
            </a:r>
            <a:r>
              <a:rPr lang="en-US" altLang="en-US" sz="2400" dirty="0"/>
              <a:t> </a:t>
            </a:r>
            <a:r>
              <a:rPr lang="en-US" altLang="en-US" sz="2400" b="0" u="sng" dirty="0">
                <a:hlinkClick r:id="rId2"/>
              </a:rPr>
              <a:t>jdisco@bpas.com</a:t>
            </a:r>
            <a:r>
              <a:rPr lang="en-US" altLang="en-US" sz="2400" b="0" dirty="0"/>
              <a:t> </a:t>
            </a:r>
          </a:p>
          <a:p>
            <a:pPr marL="971550" lvl="2" indent="0">
              <a:spcBef>
                <a:spcPts val="0"/>
              </a:spcBef>
              <a:buNone/>
              <a:defRPr/>
            </a:pPr>
            <a:r>
              <a:rPr lang="en-US" altLang="en-US" dirty="0"/>
              <a:t>Referring a Lead?</a:t>
            </a:r>
            <a:endParaRPr lang="en-US" altLang="en-US" b="0" dirty="0"/>
          </a:p>
          <a:p>
            <a:pPr lvl="2">
              <a:spcBef>
                <a:spcPts val="0"/>
              </a:spcBef>
              <a:defRPr/>
            </a:pPr>
            <a:r>
              <a:rPr lang="en-US" altLang="en-US" b="0" dirty="0"/>
              <a:t>Provide census information in Excel</a:t>
            </a:r>
          </a:p>
          <a:p>
            <a:pPr lvl="2">
              <a:spcBef>
                <a:spcPts val="0"/>
              </a:spcBef>
              <a:defRPr/>
            </a:pPr>
            <a:r>
              <a:rPr lang="en-US" altLang="en-US" b="0" dirty="0"/>
              <a:t>Provide information on corporate structure (e.g., C-Corp, S-Corp, Partnership, etc.), existing plan, if any, prospective client objectives, and any other relevant information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04290" y="2039923"/>
            <a:ext cx="2753258" cy="3729544"/>
            <a:chOff x="575730" y="2048929"/>
            <a:chExt cx="2753258" cy="3729544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AC86E916-12A1-3D4E-9319-95B4E2A0342B}"/>
                </a:ext>
              </a:extLst>
            </p:cNvPr>
            <p:cNvSpPr/>
            <p:nvPr/>
          </p:nvSpPr>
          <p:spPr>
            <a:xfrm>
              <a:off x="575730" y="2048929"/>
              <a:ext cx="2753258" cy="3729543"/>
            </a:xfrm>
            <a:prstGeom prst="roundRect">
              <a:avLst>
                <a:gd name="adj" fmla="val 5029"/>
              </a:avLst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31608" y="2262686"/>
              <a:ext cx="1841501" cy="1915349"/>
            </a:xfrm>
            <a:prstGeom prst="ellipse">
              <a:avLst/>
            </a:prstGeom>
            <a:grpFill/>
          </p:spPr>
        </p:pic>
        <p:sp>
          <p:nvSpPr>
            <p:cNvPr id="9" name="TextBox 8"/>
            <p:cNvSpPr txBox="1"/>
            <p:nvPr/>
          </p:nvSpPr>
          <p:spPr>
            <a:xfrm>
              <a:off x="575730" y="4178035"/>
              <a:ext cx="2753258" cy="160043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Jason Disco</a:t>
              </a:r>
            </a:p>
            <a:p>
              <a:pPr algn="ctr"/>
              <a:r>
                <a:rPr lang="en-US" sz="2000" b="0" dirty="0"/>
                <a:t>Vice President, Sales</a:t>
              </a:r>
            </a:p>
            <a:p>
              <a:pPr algn="ctr"/>
              <a:r>
                <a:rPr lang="en-US" sz="2000" b="0" dirty="0"/>
                <a:t>BPAS Actuarial &amp; Pension Services</a:t>
              </a:r>
            </a:p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243428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00712" y="4961975"/>
            <a:ext cx="4592003" cy="131642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Q&amp;A </a:t>
            </a:r>
            <a:br>
              <a:rPr lang="en-US" dirty="0"/>
            </a:br>
            <a:r>
              <a:rPr lang="en-US" dirty="0"/>
              <a:t>Open Discussion</a:t>
            </a:r>
          </a:p>
        </p:txBody>
      </p:sp>
    </p:spTree>
    <p:extLst>
      <p:ext uri="{BB962C8B-B14F-4D97-AF65-F5344CB8AC3E}">
        <p14:creationId xmlns:p14="http://schemas.microsoft.com/office/powerpoint/2010/main" val="248640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838201" y="563320"/>
            <a:ext cx="7848599" cy="1143000"/>
          </a:xfrm>
        </p:spPr>
        <p:txBody>
          <a:bodyPr/>
          <a:lstStyle/>
          <a:p>
            <a:r>
              <a:rPr lang="en-US" u="sng" dirty="0"/>
              <a:t>BPAS Overview</a:t>
            </a:r>
            <a:br>
              <a:rPr lang="en-US" u="sng" dirty="0"/>
            </a:br>
            <a:r>
              <a:rPr lang="en-US" sz="2600" dirty="0">
                <a:solidFill>
                  <a:srgbClr val="6DA141"/>
                </a:solidFill>
              </a:rPr>
              <a:t>retirement plan service provider since 1973</a:t>
            </a:r>
            <a:endParaRPr lang="en-US" sz="2600" dirty="0"/>
          </a:p>
        </p:txBody>
      </p:sp>
      <p:sp>
        <p:nvSpPr>
          <p:cNvPr id="2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30452" y="6424892"/>
            <a:ext cx="2133600" cy="365125"/>
          </a:xfrm>
        </p:spPr>
        <p:txBody>
          <a:bodyPr/>
          <a:lstStyle/>
          <a:p>
            <a:fld id="{FA141339-F60D-47BC-9C4F-61B9CE85162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>
          <a:xfrm>
            <a:off x="381000" y="1227500"/>
            <a:ext cx="8305800" cy="4495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</a:pPr>
            <a:endParaRPr lang="en-US" altLang="en-US" sz="2400" b="0" dirty="0">
              <a:solidFill>
                <a:prstClr val="black"/>
              </a:solidFill>
            </a:endParaRPr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>
          <a:xfrm>
            <a:off x="3265274" y="1111589"/>
            <a:ext cx="5885647" cy="4495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en-US" sz="2400" b="0" dirty="0">
              <a:solidFill>
                <a:prstClr val="black"/>
              </a:solidFill>
            </a:endParaRP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7861606"/>
              </p:ext>
            </p:extLst>
          </p:nvPr>
        </p:nvGraphicFramePr>
        <p:xfrm>
          <a:off x="2658532" y="2013809"/>
          <a:ext cx="6028268" cy="3845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4204538431"/>
                    </a:ext>
                  </a:extLst>
                </a:gridCol>
                <a:gridCol w="4656668">
                  <a:extLst>
                    <a:ext uri="{9D8B030D-6E8A-4147-A177-3AD203B41FA5}">
                      <a16:colId xmlns:a16="http://schemas.microsoft.com/office/drawing/2014/main" val="3079975860"/>
                    </a:ext>
                  </a:extLst>
                </a:gridCol>
              </a:tblGrid>
              <a:tr h="1388735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Ownership</a:t>
                      </a:r>
                    </a:p>
                  </a:txBody>
                  <a:tcPr anchor="ctr">
                    <a:solidFill>
                      <a:srgbClr val="6DA14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rgbClr val="232D68"/>
                          </a:solidFill>
                          <a:latin typeface="+mn-lt"/>
                        </a:rPr>
                        <a:t>Subsidiary of Community Bank System, Inc. (NYSE: CBU)</a:t>
                      </a:r>
                    </a:p>
                    <a:p>
                      <a:r>
                        <a:rPr lang="en-US" sz="1800" b="0" dirty="0">
                          <a:solidFill>
                            <a:srgbClr val="232D68"/>
                          </a:solidFill>
                          <a:latin typeface="+mn-lt"/>
                        </a:rPr>
                        <a:t>Forbes: one of America’s best banks</a:t>
                      </a:r>
                    </a:p>
                    <a:p>
                      <a:r>
                        <a:rPr lang="en-US" sz="1800" b="0" dirty="0">
                          <a:solidFill>
                            <a:srgbClr val="232D68"/>
                          </a:solidFill>
                          <a:latin typeface="+mn-lt"/>
                        </a:rPr>
                        <a:t>3,000+ employees and $14B in assets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1434671"/>
                  </a:ext>
                </a:extLst>
              </a:tr>
              <a:tr h="1388735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Services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635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232D68"/>
                          </a:solidFill>
                          <a:latin typeface="+mn-lt"/>
                          <a:cs typeface="Calibri" panose="020F0502020204030204" pitchFamily="34" charset="0"/>
                        </a:rPr>
                        <a:t>Plan Administration &amp; Recordkeeping </a:t>
                      </a:r>
                      <a:r>
                        <a:rPr lang="en-US" sz="1800" dirty="0">
                          <a:solidFill>
                            <a:srgbClr val="232D68"/>
                          </a:solidFill>
                          <a:latin typeface="+mn-lt"/>
                          <a:cs typeface="Calibri"/>
                        </a:rPr>
                        <a:t>| </a:t>
                      </a:r>
                      <a:r>
                        <a:rPr lang="en-US" sz="1800" dirty="0">
                          <a:solidFill>
                            <a:srgbClr val="232D68"/>
                          </a:solidFill>
                          <a:latin typeface="+mn-lt"/>
                          <a:cs typeface="Calibri" panose="020F0502020204030204" pitchFamily="34" charset="0"/>
                        </a:rPr>
                        <a:t>Actuarial &amp; Pension | Fund Administration | Fiduciary </a:t>
                      </a:r>
                      <a:r>
                        <a:rPr lang="en-US" sz="1800" dirty="0">
                          <a:solidFill>
                            <a:srgbClr val="232D68"/>
                          </a:solidFill>
                          <a:latin typeface="+mn-lt"/>
                          <a:cs typeface="Calibri"/>
                        </a:rPr>
                        <a:t>| </a:t>
                      </a:r>
                      <a:r>
                        <a:rPr lang="en-US" sz="1800" dirty="0">
                          <a:solidFill>
                            <a:srgbClr val="232D68"/>
                          </a:solidFill>
                          <a:latin typeface="+mn-lt"/>
                          <a:cs typeface="Calibri" panose="020F0502020204030204" pitchFamily="34" charset="0"/>
                        </a:rPr>
                        <a:t>Healthcare Consulting </a:t>
                      </a:r>
                      <a:r>
                        <a:rPr lang="en-US" sz="1800" dirty="0">
                          <a:solidFill>
                            <a:srgbClr val="232D68"/>
                          </a:solidFill>
                          <a:latin typeface="+mn-lt"/>
                          <a:cs typeface="Calibri"/>
                        </a:rPr>
                        <a:t>| </a:t>
                      </a:r>
                      <a:r>
                        <a:rPr lang="en-US" sz="1800" dirty="0">
                          <a:solidFill>
                            <a:srgbClr val="232D68"/>
                          </a:solidFill>
                          <a:latin typeface="+mn-lt"/>
                          <a:cs typeface="Calibri" panose="020F0502020204030204" pitchFamily="34" charset="0"/>
                        </a:rPr>
                        <a:t>IRA </a:t>
                      </a:r>
                      <a:r>
                        <a:rPr lang="en-US" sz="1800" dirty="0">
                          <a:solidFill>
                            <a:srgbClr val="232D68"/>
                          </a:solidFill>
                          <a:latin typeface="+mn-lt"/>
                          <a:cs typeface="+mn-cs"/>
                        </a:rPr>
                        <a:t>|</a:t>
                      </a:r>
                      <a:r>
                        <a:rPr lang="en-US" sz="1800" baseline="0" dirty="0">
                          <a:solidFill>
                            <a:srgbClr val="232D68"/>
                          </a:solidFill>
                          <a:latin typeface="+mn-lt"/>
                          <a:cs typeface="+mn-cs"/>
                        </a:rPr>
                        <a:t> </a:t>
                      </a:r>
                      <a:r>
                        <a:rPr lang="en-US" sz="1800" dirty="0">
                          <a:solidFill>
                            <a:srgbClr val="232D68"/>
                          </a:solidFill>
                          <a:latin typeface="+mn-lt"/>
                          <a:cs typeface="Calibri" panose="020F0502020204030204" pitchFamily="34" charset="0"/>
                        </a:rPr>
                        <a:t>VEBA HRA </a:t>
                      </a:r>
                      <a:r>
                        <a:rPr lang="en-US" sz="1800" dirty="0">
                          <a:solidFill>
                            <a:srgbClr val="232D68"/>
                          </a:solidFill>
                          <a:latin typeface="+mn-lt"/>
                          <a:cs typeface="Calibri"/>
                        </a:rPr>
                        <a:t>| </a:t>
                      </a:r>
                      <a:r>
                        <a:rPr lang="en-US" sz="1800" dirty="0">
                          <a:solidFill>
                            <a:srgbClr val="232D68"/>
                          </a:solidFill>
                          <a:latin typeface="+mn-lt"/>
                          <a:cs typeface="Calibri" panose="020F0502020204030204" pitchFamily="34" charset="0"/>
                        </a:rPr>
                        <a:t>Health &amp; Welfare | Institutional Trust</a:t>
                      </a:r>
                      <a:endParaRPr lang="en-US" sz="1800" dirty="0">
                        <a:solidFill>
                          <a:srgbClr val="232D68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964549"/>
                  </a:ext>
                </a:extLst>
              </a:tr>
              <a:tr h="106825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Subsidiaries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rgbClr val="232D68"/>
                          </a:solidFill>
                          <a:latin typeface="+mn-lt"/>
                        </a:rPr>
                        <a:t>BPAS Trust Company of Puerto Rico </a:t>
                      </a:r>
                      <a:br>
                        <a:rPr lang="en-US" sz="1800" b="0" dirty="0">
                          <a:solidFill>
                            <a:srgbClr val="232D68"/>
                          </a:solidFill>
                          <a:latin typeface="+mn-lt"/>
                        </a:rPr>
                      </a:br>
                      <a:r>
                        <a:rPr lang="en-US" sz="1800" b="0" dirty="0">
                          <a:solidFill>
                            <a:srgbClr val="232D68"/>
                          </a:solidFill>
                          <a:latin typeface="+mn-lt"/>
                        </a:rPr>
                        <a:t>Global Trust Company | Hand Benefits &amp; Trust NRS Trust Product Administration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790368"/>
                  </a:ext>
                </a:extLst>
              </a:tr>
            </a:tbl>
          </a:graphicData>
        </a:graphic>
      </p:graphicFrame>
      <p:graphicFrame>
        <p:nvGraphicFramePr>
          <p:cNvPr id="28" name="Diagram 27"/>
          <p:cNvGraphicFramePr/>
          <p:nvPr>
            <p:extLst>
              <p:ext uri="{D42A27DB-BD31-4B8C-83A1-F6EECF244321}">
                <p14:modId xmlns:p14="http://schemas.microsoft.com/office/powerpoint/2010/main" val="4112460140"/>
              </p:ext>
            </p:extLst>
          </p:nvPr>
        </p:nvGraphicFramePr>
        <p:xfrm>
          <a:off x="-1094338" y="1616448"/>
          <a:ext cx="4565137" cy="4784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52961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440988" y="711580"/>
            <a:ext cx="6292177" cy="742416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u="sng" dirty="0">
                <a:solidFill>
                  <a:srgbClr val="002060"/>
                </a:solidFill>
              </a:rPr>
              <a:t>Why Save Pre-Tax?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231133" y="6418737"/>
            <a:ext cx="2133600" cy="365125"/>
          </a:xfrm>
        </p:spPr>
        <p:txBody>
          <a:bodyPr/>
          <a:lstStyle/>
          <a:p>
            <a:fld id="{FA141339-F60D-47BC-9C4F-61B9CE85162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22694" y="5300473"/>
            <a:ext cx="8210471" cy="63952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4488" lvl="1" fontAlgn="auto">
              <a:spcAft>
                <a:spcPts val="0"/>
              </a:spcAft>
              <a:buClr>
                <a:srgbClr val="6DA141"/>
              </a:buClr>
              <a:buFont typeface="Arial" panose="020B0604020202020204" pitchFamily="34" charset="0"/>
              <a:buChar char="•"/>
              <a:defRPr/>
            </a:pPr>
            <a:r>
              <a:rPr lang="en-US" sz="2300" b="0" dirty="0">
                <a:solidFill>
                  <a:srgbClr val="002060"/>
                </a:solidFill>
              </a:rPr>
              <a:t>Required/disciplined savings ensures that assets are set aside for retirement (i.e., not spent)</a:t>
            </a:r>
          </a:p>
          <a:p>
            <a:pPr marL="344488" lvl="1" fontAlgn="auto">
              <a:spcAft>
                <a:spcPts val="0"/>
              </a:spcAft>
              <a:buClr>
                <a:srgbClr val="6DA141"/>
              </a:buClr>
              <a:buFont typeface="Arial" panose="020B0604020202020204" pitchFamily="34" charset="0"/>
              <a:buChar char="•"/>
              <a:defRPr/>
            </a:pPr>
            <a:r>
              <a:rPr lang="en-US" sz="2300" b="0" dirty="0">
                <a:solidFill>
                  <a:srgbClr val="002060"/>
                </a:solidFill>
              </a:rPr>
              <a:t>Qualified retirement plans are protected from creditors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98075" y="1411726"/>
            <a:ext cx="6835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0" dirty="0"/>
              <a:t>Projected Value of Saving $150,000 of Compensation Annually (5% annual investment returns)</a:t>
            </a:r>
          </a:p>
        </p:txBody>
      </p:sp>
      <p:pic>
        <p:nvPicPr>
          <p:cNvPr id="12" name="Picture 11" descr="Chart, bar chart&#10;&#10;Description automatically generated">
            <a:extLst>
              <a:ext uri="{FF2B5EF4-FFF2-40B4-BE49-F238E27FC236}">
                <a16:creationId xmlns:a16="http://schemas.microsoft.com/office/drawing/2014/main" id="{2617FC09-6E71-5740-BF91-C20B17D57C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265" y="2442668"/>
            <a:ext cx="6946900" cy="23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185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141339-F60D-47BC-9C4F-61B9CE85162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1403275"/>
            <a:ext cx="8229600" cy="45259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2200" b="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98549" y="1038150"/>
            <a:ext cx="7667987" cy="138770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</a:pPr>
            <a:r>
              <a:rPr lang="en-US" altLang="en-US" sz="3600" b="0" u="sng" dirty="0">
                <a:solidFill>
                  <a:srgbClr val="002060"/>
                </a:solidFill>
              </a:rPr>
              <a:t>Save More than $61,000 a Year</a:t>
            </a:r>
            <a:endParaRPr lang="en-US" sz="3600" b="0" u="sng" dirty="0">
              <a:solidFill>
                <a:srgbClr val="002060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015713038"/>
              </p:ext>
            </p:extLst>
          </p:nvPr>
        </p:nvGraphicFramePr>
        <p:xfrm>
          <a:off x="381000" y="1038150"/>
          <a:ext cx="7997032" cy="5095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5078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849267" y="877434"/>
            <a:ext cx="7068774" cy="9198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</a:pPr>
            <a:r>
              <a:rPr lang="en-US" altLang="en-US" sz="3600" b="0" u="sng" dirty="0">
                <a:solidFill>
                  <a:srgbClr val="002060"/>
                </a:solidFill>
              </a:rPr>
              <a:t>Retirement Program Components</a:t>
            </a:r>
            <a:endParaRPr lang="en-US" sz="3600" b="0" u="sng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141339-F60D-47BC-9C4F-61B9CE85162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7" name="Freeform 5"/>
          <p:cNvSpPr>
            <a:spLocks/>
          </p:cNvSpPr>
          <p:nvPr/>
        </p:nvSpPr>
        <p:spPr bwMode="auto">
          <a:xfrm>
            <a:off x="1890256" y="3616377"/>
            <a:ext cx="2946211" cy="2089131"/>
          </a:xfrm>
          <a:custGeom>
            <a:avLst/>
            <a:gdLst>
              <a:gd name="T0" fmla="*/ 580 w 580"/>
              <a:gd name="T1" fmla="*/ 411 h 411"/>
              <a:gd name="T2" fmla="*/ 170 w 580"/>
              <a:gd name="T3" fmla="*/ 0 h 411"/>
              <a:gd name="T4" fmla="*/ 0 w 580"/>
              <a:gd name="T5" fmla="*/ 411 h 411"/>
              <a:gd name="T6" fmla="*/ 580 w 580"/>
              <a:gd name="T7" fmla="*/ 411 h 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80" h="411">
                <a:moveTo>
                  <a:pt x="580" y="411"/>
                </a:moveTo>
                <a:cubicBezTo>
                  <a:pt x="170" y="0"/>
                  <a:pt x="170" y="0"/>
                  <a:pt x="170" y="0"/>
                </a:cubicBezTo>
                <a:cubicBezTo>
                  <a:pt x="61" y="109"/>
                  <a:pt x="0" y="257"/>
                  <a:pt x="0" y="411"/>
                </a:cubicBezTo>
                <a:lnTo>
                  <a:pt x="580" y="411"/>
                </a:lnTo>
                <a:close/>
              </a:path>
            </a:pathLst>
          </a:custGeom>
          <a:solidFill>
            <a:schemeClr val="accent2"/>
          </a:solidFill>
          <a:ln w="6350" cap="flat">
            <a:noFill/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13" dirty="0">
              <a:latin typeface="+mj-lt"/>
            </a:endParaRPr>
          </a:p>
        </p:txBody>
      </p:sp>
      <p:sp>
        <p:nvSpPr>
          <p:cNvPr id="28" name="Freeform 6"/>
          <p:cNvSpPr>
            <a:spLocks/>
          </p:cNvSpPr>
          <p:nvPr/>
        </p:nvSpPr>
        <p:spPr bwMode="auto">
          <a:xfrm>
            <a:off x="2895182" y="2939284"/>
            <a:ext cx="1949855" cy="2766224"/>
          </a:xfrm>
          <a:custGeom>
            <a:avLst/>
            <a:gdLst>
              <a:gd name="T0" fmla="*/ 382 w 384"/>
              <a:gd name="T1" fmla="*/ 544 h 544"/>
              <a:gd name="T2" fmla="*/ 384 w 384"/>
              <a:gd name="T3" fmla="*/ 1 h 544"/>
              <a:gd name="T4" fmla="*/ 0 w 384"/>
              <a:gd name="T5" fmla="*/ 159 h 544"/>
              <a:gd name="T6" fmla="*/ 382 w 384"/>
              <a:gd name="T7" fmla="*/ 544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4" h="544">
                <a:moveTo>
                  <a:pt x="382" y="544"/>
                </a:moveTo>
                <a:cubicBezTo>
                  <a:pt x="384" y="1"/>
                  <a:pt x="384" y="1"/>
                  <a:pt x="384" y="1"/>
                </a:cubicBezTo>
                <a:cubicBezTo>
                  <a:pt x="240" y="0"/>
                  <a:pt x="102" y="57"/>
                  <a:pt x="0" y="159"/>
                </a:cubicBezTo>
                <a:lnTo>
                  <a:pt x="382" y="544"/>
                </a:lnTo>
                <a:close/>
              </a:path>
            </a:pathLst>
          </a:custGeom>
          <a:solidFill>
            <a:schemeClr val="accent6"/>
          </a:solidFill>
          <a:ln w="6350" cap="flat">
            <a:noFill/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13" dirty="0">
              <a:latin typeface="+mj-lt"/>
            </a:endParaRPr>
          </a:p>
        </p:txBody>
      </p:sp>
      <p:sp>
        <p:nvSpPr>
          <p:cNvPr id="29" name="Freeform 7"/>
          <p:cNvSpPr>
            <a:spLocks/>
          </p:cNvSpPr>
          <p:nvPr/>
        </p:nvSpPr>
        <p:spPr bwMode="auto">
          <a:xfrm>
            <a:off x="4825753" y="3127841"/>
            <a:ext cx="1823437" cy="2577666"/>
          </a:xfrm>
          <a:custGeom>
            <a:avLst/>
            <a:gdLst>
              <a:gd name="T0" fmla="*/ 2 w 359"/>
              <a:gd name="T1" fmla="*/ 507 h 507"/>
              <a:gd name="T2" fmla="*/ 359 w 359"/>
              <a:gd name="T3" fmla="*/ 147 h 507"/>
              <a:gd name="T4" fmla="*/ 0 w 359"/>
              <a:gd name="T5" fmla="*/ 0 h 507"/>
              <a:gd name="T6" fmla="*/ 2 w 359"/>
              <a:gd name="T7" fmla="*/ 507 h 5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59" h="507">
                <a:moveTo>
                  <a:pt x="2" y="507"/>
                </a:moveTo>
                <a:cubicBezTo>
                  <a:pt x="359" y="147"/>
                  <a:pt x="359" y="147"/>
                  <a:pt x="359" y="147"/>
                </a:cubicBezTo>
                <a:cubicBezTo>
                  <a:pt x="263" y="52"/>
                  <a:pt x="134" y="0"/>
                  <a:pt x="0" y="0"/>
                </a:cubicBezTo>
                <a:lnTo>
                  <a:pt x="2" y="507"/>
                </a:lnTo>
                <a:close/>
              </a:path>
            </a:pathLst>
          </a:custGeom>
          <a:solidFill>
            <a:schemeClr val="accent3"/>
          </a:solidFill>
          <a:ln w="6350" cap="flat">
            <a:noFill/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13" dirty="0">
              <a:latin typeface="+mj-lt"/>
            </a:endParaRPr>
          </a:p>
        </p:txBody>
      </p:sp>
      <p:sp>
        <p:nvSpPr>
          <p:cNvPr id="30" name="Freeform 8"/>
          <p:cNvSpPr>
            <a:spLocks/>
          </p:cNvSpPr>
          <p:nvPr/>
        </p:nvSpPr>
        <p:spPr bwMode="auto">
          <a:xfrm>
            <a:off x="4836467" y="4027774"/>
            <a:ext cx="2369824" cy="1677733"/>
          </a:xfrm>
          <a:custGeom>
            <a:avLst/>
            <a:gdLst>
              <a:gd name="T0" fmla="*/ 0 w 467"/>
              <a:gd name="T1" fmla="*/ 330 h 330"/>
              <a:gd name="T2" fmla="*/ 467 w 467"/>
              <a:gd name="T3" fmla="*/ 330 h 330"/>
              <a:gd name="T4" fmla="*/ 330 w 467"/>
              <a:gd name="T5" fmla="*/ 0 h 330"/>
              <a:gd name="T6" fmla="*/ 0 w 467"/>
              <a:gd name="T7" fmla="*/ 330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7" h="330">
                <a:moveTo>
                  <a:pt x="0" y="330"/>
                </a:moveTo>
                <a:cubicBezTo>
                  <a:pt x="467" y="330"/>
                  <a:pt x="467" y="330"/>
                  <a:pt x="467" y="330"/>
                </a:cubicBezTo>
                <a:cubicBezTo>
                  <a:pt x="467" y="206"/>
                  <a:pt x="418" y="87"/>
                  <a:pt x="330" y="0"/>
                </a:cubicBezTo>
                <a:lnTo>
                  <a:pt x="0" y="330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13" dirty="0">
              <a:latin typeface="+mj-lt"/>
            </a:endParaRPr>
          </a:p>
        </p:txBody>
      </p:sp>
      <p:sp>
        <p:nvSpPr>
          <p:cNvPr id="31" name="Oval 9"/>
          <p:cNvSpPr>
            <a:spLocks noChangeArrowheads="1"/>
          </p:cNvSpPr>
          <p:nvPr/>
        </p:nvSpPr>
        <p:spPr bwMode="auto">
          <a:xfrm>
            <a:off x="4099379" y="4968420"/>
            <a:ext cx="1472034" cy="1476319"/>
          </a:xfrm>
          <a:prstGeom prst="ellipse">
            <a:avLst/>
          </a:prstGeom>
          <a:solidFill>
            <a:schemeClr val="bg1"/>
          </a:solidFill>
          <a:ln w="57150" cap="flat">
            <a:solidFill>
              <a:schemeClr val="accent5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13" dirty="0">
              <a:latin typeface="+mj-lt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49957" y="3200672"/>
            <a:ext cx="219156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63" indent="-231775">
              <a:buFont typeface="Arial" panose="020B0604020202020204" pitchFamily="34" charset="0"/>
              <a:buChar char="•"/>
              <a:tabLst>
                <a:tab pos="234950" algn="l"/>
              </a:tabLst>
            </a:pPr>
            <a:r>
              <a:rPr lang="en-US" b="0" dirty="0">
                <a:solidFill>
                  <a:schemeClr val="tx1"/>
                </a:solidFill>
                <a:latin typeface="+mn-lt"/>
              </a:rPr>
              <a:t>4% Match or 3% </a:t>
            </a:r>
          </a:p>
          <a:p>
            <a:pPr marL="1588">
              <a:tabLst>
                <a:tab pos="234950" algn="l"/>
              </a:tabLst>
            </a:pPr>
            <a:r>
              <a:rPr lang="en-US" b="0" dirty="0">
                <a:solidFill>
                  <a:schemeClr val="tx1"/>
                </a:solidFill>
                <a:latin typeface="+mn-lt"/>
              </a:rPr>
              <a:t>	Non-Elective </a:t>
            </a:r>
          </a:p>
          <a:p>
            <a:pPr marL="1588">
              <a:tabLst>
                <a:tab pos="234950" algn="l"/>
              </a:tabLst>
            </a:pPr>
            <a:r>
              <a:rPr lang="en-US" b="0" dirty="0">
                <a:solidFill>
                  <a:schemeClr val="tx1"/>
                </a:solidFill>
                <a:latin typeface="+mn-lt"/>
              </a:rPr>
              <a:t>	Safe Harbor</a:t>
            </a:r>
          </a:p>
          <a:p>
            <a:pPr marL="233363" indent="-231775">
              <a:buFont typeface="Arial" panose="020B0604020202020204" pitchFamily="34" charset="0"/>
              <a:buChar char="•"/>
              <a:tabLst>
                <a:tab pos="234950" algn="l"/>
              </a:tabLst>
            </a:pPr>
            <a:r>
              <a:rPr lang="en-US" b="0" dirty="0">
                <a:solidFill>
                  <a:schemeClr val="tx1"/>
                </a:solidFill>
                <a:latin typeface="+mn-lt"/>
              </a:rPr>
              <a:t>Company </a:t>
            </a:r>
          </a:p>
          <a:p>
            <a:pPr marL="1588">
              <a:tabLst>
                <a:tab pos="234950" algn="l"/>
              </a:tabLst>
            </a:pPr>
            <a:r>
              <a:rPr lang="en-US" b="0" dirty="0">
                <a:solidFill>
                  <a:schemeClr val="tx1"/>
                </a:solidFill>
                <a:latin typeface="+mn-lt"/>
              </a:rPr>
              <a:t>	Discretionary 	Match</a:t>
            </a:r>
            <a:r>
              <a:rPr lang="en-US" dirty="0">
                <a:solidFill>
                  <a:schemeClr val="tx1"/>
                </a:solidFill>
                <a:latin typeface="+mn-lt"/>
                <a:ea typeface="Open Sans" pitchFamily="34" charset="0"/>
                <a:cs typeface="Open Sans" pitchFamily="34" charset="0"/>
              </a:rPr>
              <a:t> </a:t>
            </a:r>
          </a:p>
        </p:txBody>
      </p:sp>
      <p:cxnSp>
        <p:nvCxnSpPr>
          <p:cNvPr id="70" name="Elbow Connector 69"/>
          <p:cNvCxnSpPr/>
          <p:nvPr/>
        </p:nvCxnSpPr>
        <p:spPr>
          <a:xfrm rot="16200000" flipV="1">
            <a:off x="3395392" y="2460468"/>
            <a:ext cx="728129" cy="515425"/>
          </a:xfrm>
          <a:prstGeom prst="bentConnector2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Elbow Connector 70"/>
          <p:cNvCxnSpPr/>
          <p:nvPr/>
        </p:nvCxnSpPr>
        <p:spPr>
          <a:xfrm rot="5400000" flipH="1" flipV="1">
            <a:off x="4995483" y="2578447"/>
            <a:ext cx="800302" cy="347045"/>
          </a:xfrm>
          <a:prstGeom prst="bentConnector2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/>
          <p:cNvCxnSpPr/>
          <p:nvPr/>
        </p:nvCxnSpPr>
        <p:spPr>
          <a:xfrm rot="5400000" flipH="1" flipV="1">
            <a:off x="6476030" y="4051437"/>
            <a:ext cx="607111" cy="75254"/>
          </a:xfrm>
          <a:prstGeom prst="bentConnector2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2069677" y="4464936"/>
            <a:ext cx="1699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>
                <a:solidFill>
                  <a:schemeClr val="bg1"/>
                </a:solidFill>
              </a:rPr>
              <a:t>Employer Matching Contribution</a:t>
            </a:r>
          </a:p>
        </p:txBody>
      </p:sp>
      <p:sp>
        <p:nvSpPr>
          <p:cNvPr id="73" name="Rectangle 72"/>
          <p:cNvSpPr/>
          <p:nvPr/>
        </p:nvSpPr>
        <p:spPr>
          <a:xfrm>
            <a:off x="5569157" y="1843986"/>
            <a:ext cx="32373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63" indent="-231775">
              <a:buFont typeface="Arial" panose="020B0604020202020204" pitchFamily="34" charset="0"/>
              <a:buChar char="•"/>
              <a:tabLst>
                <a:tab pos="234950" algn="l"/>
              </a:tabLst>
            </a:pPr>
            <a:r>
              <a:rPr lang="en-US" b="0" dirty="0">
                <a:solidFill>
                  <a:schemeClr val="tx1"/>
                </a:solidFill>
                <a:latin typeface="+mn-lt"/>
              </a:rPr>
              <a:t>2022:  $20,500</a:t>
            </a:r>
          </a:p>
          <a:p>
            <a:pPr marL="233363" indent="-231775">
              <a:buFont typeface="Arial" panose="020B0604020202020204" pitchFamily="34" charset="0"/>
              <a:buChar char="•"/>
              <a:tabLst>
                <a:tab pos="234950" algn="l"/>
              </a:tabLst>
            </a:pPr>
            <a:r>
              <a:rPr lang="en-US" b="0" dirty="0">
                <a:solidFill>
                  <a:schemeClr val="tx1"/>
                </a:solidFill>
                <a:latin typeface="+mn-lt"/>
              </a:rPr>
              <a:t>Catch Up Contribution (for employees age 50 or over): an additional $6,500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4706133" y="3735121"/>
            <a:ext cx="1699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>
                <a:solidFill>
                  <a:schemeClr val="bg1"/>
                </a:solidFill>
              </a:rPr>
              <a:t>401(k) Salary Deferrals</a:t>
            </a:r>
          </a:p>
        </p:txBody>
      </p:sp>
      <p:cxnSp>
        <p:nvCxnSpPr>
          <p:cNvPr id="77" name="Elbow Connector 76"/>
          <p:cNvCxnSpPr/>
          <p:nvPr/>
        </p:nvCxnSpPr>
        <p:spPr>
          <a:xfrm rot="16200000" flipV="1">
            <a:off x="2020344" y="3788200"/>
            <a:ext cx="607111" cy="75254"/>
          </a:xfrm>
          <a:prstGeom prst="bentConnector2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742841" y="1875257"/>
            <a:ext cx="32373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63" indent="-231775">
              <a:buFont typeface="Arial" panose="020B0604020202020204" pitchFamily="34" charset="0"/>
              <a:buChar char="•"/>
              <a:tabLst>
                <a:tab pos="234950" algn="l"/>
              </a:tabLst>
            </a:pPr>
            <a:r>
              <a:rPr lang="en-US" b="0" dirty="0">
                <a:solidFill>
                  <a:schemeClr val="tx1"/>
                </a:solidFill>
                <a:latin typeface="+mn-lt"/>
              </a:rPr>
              <a:t>New Comparability Allocation (typically the best design)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3191975" y="3367340"/>
            <a:ext cx="1699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>
                <a:solidFill>
                  <a:schemeClr val="bg1"/>
                </a:solidFill>
              </a:rPr>
              <a:t>Profit Sharing Employer Contribution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541526" y="4706082"/>
            <a:ext cx="1699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>
                <a:solidFill>
                  <a:schemeClr val="bg1"/>
                </a:solidFill>
              </a:rPr>
              <a:t>Cash Balance  Employer Contribution</a:t>
            </a:r>
          </a:p>
        </p:txBody>
      </p:sp>
      <p:sp>
        <p:nvSpPr>
          <p:cNvPr id="81" name="Rectangle 80"/>
          <p:cNvSpPr/>
          <p:nvPr/>
        </p:nvSpPr>
        <p:spPr>
          <a:xfrm>
            <a:off x="6875513" y="3676719"/>
            <a:ext cx="21629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63" indent="-231775">
              <a:buFont typeface="Arial" panose="020B0604020202020204" pitchFamily="34" charset="0"/>
              <a:buChar char="•"/>
              <a:tabLst>
                <a:tab pos="234950" algn="l"/>
              </a:tabLst>
            </a:pPr>
            <a:r>
              <a:rPr lang="en-US" b="0" dirty="0">
                <a:solidFill>
                  <a:schemeClr val="tx1"/>
                </a:solidFill>
                <a:latin typeface="+mn-lt"/>
              </a:rPr>
              <a:t>Requires Cross Testing with 401(k)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4138" y="5364911"/>
            <a:ext cx="461797" cy="63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661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1626901" y="2484624"/>
            <a:ext cx="6673177" cy="1918118"/>
          </a:xfrm>
          <a:prstGeom prst="roundRect">
            <a:avLst/>
          </a:prstGeom>
          <a:gradFill flip="none" rotWithShape="1">
            <a:gsLst>
              <a:gs pos="0">
                <a:srgbClr val="FEFDFB"/>
              </a:gs>
              <a:gs pos="51000">
                <a:srgbClr val="F5F3F4"/>
              </a:gs>
              <a:gs pos="100000">
                <a:srgbClr val="E7E3E4"/>
              </a:gs>
            </a:gsLst>
            <a:path path="rect">
              <a:fillToRect l="100000" t="100000"/>
            </a:path>
            <a:tileRect r="-100000" b="-100000"/>
          </a:gradFill>
          <a:ln w="28575">
            <a:solidFill>
              <a:schemeClr val="bg1"/>
            </a:solidFill>
          </a:ln>
          <a:effectLst>
            <a:outerShdw blurRad="203200" dist="88900" dir="6900000" algn="t" rotWithShape="0">
              <a:prstClr val="black">
                <a:alpha val="45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237212" y="6435136"/>
            <a:ext cx="2133600" cy="365125"/>
          </a:xfrm>
        </p:spPr>
        <p:txBody>
          <a:bodyPr/>
          <a:lstStyle/>
          <a:p>
            <a:fld id="{FA141339-F60D-47BC-9C4F-61B9CE85162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01537" y="647695"/>
            <a:ext cx="6424247" cy="687420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u="sng" dirty="0">
                <a:solidFill>
                  <a:srgbClr val="002060"/>
                </a:solidFill>
              </a:rPr>
              <a:t>Why Cash Balance Plans?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028819" y="2562688"/>
            <a:ext cx="6271259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63" indent="-233363">
              <a:spcAft>
                <a:spcPts val="0"/>
              </a:spcAft>
              <a:tabLst>
                <a:tab pos="284163" algn="l"/>
              </a:tabLst>
            </a:pPr>
            <a:r>
              <a:rPr lang="pt-BR" sz="2000" dirty="0">
                <a:solidFill>
                  <a:schemeClr val="accent1"/>
                </a:solidFill>
                <a:cs typeface="Lato Black"/>
              </a:rPr>
              <a:t>Wealth Accumulation for Retirement</a:t>
            </a:r>
          </a:p>
          <a:p>
            <a:pPr marL="233363" lvl="0" indent="-233363">
              <a:spcAft>
                <a:spcPts val="0"/>
              </a:spcAft>
              <a:tabLst>
                <a:tab pos="284163" algn="l"/>
              </a:tabLst>
            </a:pPr>
            <a:r>
              <a:rPr lang="en-US" b="0" dirty="0">
                <a:solidFill>
                  <a:schemeClr val="tx1"/>
                </a:solidFill>
                <a:cs typeface="Calibri" panose="020F0502020204030204" pitchFamily="34" charset="0"/>
              </a:rPr>
              <a:t>•	</a:t>
            </a:r>
            <a:r>
              <a:rPr lang="en-US" b="0" dirty="0">
                <a:solidFill>
                  <a:schemeClr val="tx1"/>
                </a:solidFill>
              </a:rPr>
              <a:t>Many small business owners have focused on building their business and not their retirement nest egg </a:t>
            </a:r>
          </a:p>
          <a:p>
            <a:pPr marL="233363" lvl="0" indent="-233363">
              <a:spcAft>
                <a:spcPts val="0"/>
              </a:spcAft>
              <a:tabLst>
                <a:tab pos="284163" algn="l"/>
              </a:tabLst>
            </a:pPr>
            <a:r>
              <a:rPr lang="en-US" b="0" dirty="0">
                <a:solidFill>
                  <a:schemeClr val="tx1"/>
                </a:solidFill>
                <a:cs typeface="Calibri" panose="020F0502020204030204" pitchFamily="34" charset="0"/>
              </a:rPr>
              <a:t>•	</a:t>
            </a:r>
            <a:r>
              <a:rPr lang="en-US" b="0" dirty="0">
                <a:solidFill>
                  <a:schemeClr val="tx1"/>
                </a:solidFill>
              </a:rPr>
              <a:t>The $61,000/$67,500 contribution  maximums in a 401(k) plan are not enough for those who started saving late</a:t>
            </a:r>
          </a:p>
          <a:p>
            <a:pPr marL="233363" lvl="0" indent="-233363">
              <a:spcAft>
                <a:spcPts val="0"/>
              </a:spcAft>
              <a:tabLst>
                <a:tab pos="284163" algn="l"/>
              </a:tabLst>
            </a:pPr>
            <a:r>
              <a:rPr lang="en-US" b="0" dirty="0">
                <a:solidFill>
                  <a:schemeClr val="tx1"/>
                </a:solidFill>
                <a:cs typeface="Calibri" panose="020F0502020204030204" pitchFamily="34" charset="0"/>
              </a:rPr>
              <a:t>•	</a:t>
            </a:r>
            <a:r>
              <a:rPr lang="en-US" b="0" dirty="0">
                <a:solidFill>
                  <a:schemeClr val="tx1"/>
                </a:solidFill>
              </a:rPr>
              <a:t>Is selling business to fund retirement realistic?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590828" y="4626942"/>
            <a:ext cx="6675120" cy="1304936"/>
          </a:xfrm>
          <a:prstGeom prst="roundRect">
            <a:avLst/>
          </a:prstGeom>
          <a:gradFill flip="none" rotWithShape="1">
            <a:gsLst>
              <a:gs pos="0">
                <a:srgbClr val="FEFDFB"/>
              </a:gs>
              <a:gs pos="51000">
                <a:srgbClr val="F5F3F4"/>
              </a:gs>
              <a:gs pos="100000">
                <a:srgbClr val="E7E3E4"/>
              </a:gs>
            </a:gsLst>
            <a:path path="rect">
              <a:fillToRect l="100000" t="100000"/>
            </a:path>
            <a:tileRect r="-100000" b="-100000"/>
          </a:gradFill>
          <a:ln w="28575">
            <a:solidFill>
              <a:schemeClr val="bg1"/>
            </a:solidFill>
          </a:ln>
          <a:effectLst>
            <a:outerShdw blurRad="203200" dist="88900" dir="6900000" algn="t" rotWithShape="0">
              <a:prstClr val="black">
                <a:alpha val="45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028819" y="4745143"/>
            <a:ext cx="56178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63" lvl="0" indent="-233363">
              <a:spcAft>
                <a:spcPts val="0"/>
              </a:spcAft>
            </a:pPr>
            <a:r>
              <a:rPr lang="en-US" sz="2000" dirty="0">
                <a:solidFill>
                  <a:srgbClr val="6DA141"/>
                </a:solidFill>
              </a:rPr>
              <a:t>Taxes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Larger tax deferrals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Potential for permanent  tax savings  (State specific)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734185" y="2439982"/>
            <a:ext cx="1188720" cy="1188720"/>
            <a:chOff x="734185" y="2217245"/>
            <a:chExt cx="1188720" cy="1188720"/>
          </a:xfrm>
        </p:grpSpPr>
        <p:sp>
          <p:nvSpPr>
            <p:cNvPr id="39" name="Teardrop 38"/>
            <p:cNvSpPr/>
            <p:nvPr/>
          </p:nvSpPr>
          <p:spPr>
            <a:xfrm rot="8103179">
              <a:off x="734185" y="2217245"/>
              <a:ext cx="1188720" cy="1188720"/>
            </a:xfrm>
            <a:prstGeom prst="teardrop">
              <a:avLst/>
            </a:prstGeom>
            <a:gradFill flip="none" rotWithShape="1">
              <a:gsLst>
                <a:gs pos="0">
                  <a:srgbClr val="FEFDFB"/>
                </a:gs>
                <a:gs pos="51000">
                  <a:srgbClr val="F5F3F4"/>
                </a:gs>
                <a:gs pos="100000">
                  <a:srgbClr val="E7E3E4"/>
                </a:gs>
              </a:gsLst>
              <a:path path="rect">
                <a:fillToRect l="100000" t="100000"/>
              </a:path>
              <a:tileRect r="-100000" b="-100000"/>
            </a:gradFill>
            <a:ln w="28575">
              <a:solidFill>
                <a:schemeClr val="bg1"/>
              </a:solidFill>
            </a:ln>
            <a:effectLst>
              <a:outerShdw blurRad="203200" dist="88900" dir="6900000" algn="t" rotWithShape="0">
                <a:prstClr val="black">
                  <a:alpha val="45000"/>
                </a:prstClr>
              </a:outerShdw>
            </a:effectLst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795201" y="2277625"/>
              <a:ext cx="1060822" cy="1060822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bg1"/>
              </a:solidFill>
            </a:ln>
            <a:effectLst>
              <a:outerShdw blurRad="203200" dist="88900" dir="6900000" algn="t" rotWithShape="0">
                <a:prstClr val="black">
                  <a:alpha val="45000"/>
                </a:prstClr>
              </a:outerShdw>
            </a:effectLst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000" dirty="0">
                  <a:solidFill>
                    <a:prstClr val="white"/>
                  </a:solidFill>
                  <a:latin typeface="Calibri" panose="020F0502020204030204" pitchFamily="34" charset="0"/>
                </a:rPr>
                <a:t>01</a:t>
              </a:r>
              <a:endParaRPr lang="en-US" sz="2000" dirty="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34" name="Teardrop 33"/>
          <p:cNvSpPr/>
          <p:nvPr/>
        </p:nvSpPr>
        <p:spPr>
          <a:xfrm rot="8103179">
            <a:off x="766625" y="4659826"/>
            <a:ext cx="1188720" cy="1188720"/>
          </a:xfrm>
          <a:prstGeom prst="teardrop">
            <a:avLst/>
          </a:prstGeom>
          <a:gradFill flip="none" rotWithShape="1">
            <a:gsLst>
              <a:gs pos="0">
                <a:srgbClr val="FEFDFB"/>
              </a:gs>
              <a:gs pos="51000">
                <a:srgbClr val="F5F3F4"/>
              </a:gs>
              <a:gs pos="100000">
                <a:srgbClr val="E7E3E4"/>
              </a:gs>
            </a:gsLst>
            <a:path path="rect">
              <a:fillToRect l="100000" t="100000"/>
            </a:path>
            <a:tileRect r="-100000" b="-100000"/>
          </a:gradFill>
          <a:ln w="28575">
            <a:solidFill>
              <a:schemeClr val="bg1"/>
            </a:solidFill>
          </a:ln>
          <a:effectLst>
            <a:outerShdw blurRad="203200" dist="88900" dir="6900000" algn="t" rotWithShape="0">
              <a:prstClr val="black">
                <a:alpha val="45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832031" y="4725232"/>
            <a:ext cx="1060704" cy="1060704"/>
          </a:xfrm>
          <a:prstGeom prst="ellipse">
            <a:avLst/>
          </a:prstGeom>
          <a:solidFill>
            <a:srgbClr val="6DA141"/>
          </a:solidFill>
          <a:ln w="28575">
            <a:solidFill>
              <a:schemeClr val="bg1"/>
            </a:solidFill>
          </a:ln>
          <a:effectLst>
            <a:outerShdw blurRad="203200" dist="88900" dir="6900000" algn="t" rotWithShape="0">
              <a:prstClr val="black">
                <a:alpha val="45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prstClr val="white"/>
                </a:solidFill>
                <a:latin typeface="Calibri" panose="020F0502020204030204" pitchFamily="34" charset="0"/>
              </a:rPr>
              <a:t>02</a:t>
            </a:r>
            <a:endParaRPr lang="en-US" sz="2000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04159" y="1489356"/>
            <a:ext cx="7921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chemeClr val="tx1"/>
                </a:solidFill>
              </a:rPr>
              <a:t>Cash Balance Plans are the most rapidly growing segment of retirement plans for 2 reasons:</a:t>
            </a:r>
          </a:p>
        </p:txBody>
      </p:sp>
    </p:spTree>
    <p:extLst>
      <p:ext uri="{BB962C8B-B14F-4D97-AF65-F5344CB8AC3E}">
        <p14:creationId xmlns:p14="http://schemas.microsoft.com/office/powerpoint/2010/main" val="3229763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730934" y="613961"/>
            <a:ext cx="5922363" cy="1143000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u="sng" dirty="0">
                <a:solidFill>
                  <a:srgbClr val="002060"/>
                </a:solidFill>
              </a:rPr>
              <a:t>Similarities &amp; Differences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232619" y="6426127"/>
            <a:ext cx="2133600" cy="365125"/>
          </a:xfrm>
        </p:spPr>
        <p:txBody>
          <a:bodyPr/>
          <a:lstStyle/>
          <a:p>
            <a:fld id="{FA141339-F60D-47BC-9C4F-61B9CE851629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2050" name="Picture 2" descr="See the source imag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71137" y="9318000"/>
            <a:ext cx="879340" cy="878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 38"/>
          <p:cNvSpPr/>
          <p:nvPr/>
        </p:nvSpPr>
        <p:spPr bwMode="auto">
          <a:xfrm>
            <a:off x="755548" y="1921718"/>
            <a:ext cx="3657600" cy="38404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/>
          </a:p>
        </p:txBody>
      </p:sp>
      <p:sp>
        <p:nvSpPr>
          <p:cNvPr id="40" name="Rectangle 39"/>
          <p:cNvSpPr/>
          <p:nvPr/>
        </p:nvSpPr>
        <p:spPr bwMode="auto">
          <a:xfrm>
            <a:off x="755548" y="1916093"/>
            <a:ext cx="3657600" cy="1406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/>
          </a:p>
        </p:txBody>
      </p:sp>
      <p:sp>
        <p:nvSpPr>
          <p:cNvPr id="41" name="Rectangle 40"/>
          <p:cNvSpPr/>
          <p:nvPr/>
        </p:nvSpPr>
        <p:spPr bwMode="auto">
          <a:xfrm>
            <a:off x="755548" y="2161727"/>
            <a:ext cx="3657600" cy="6000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/>
          </a:p>
        </p:txBody>
      </p:sp>
      <p:sp>
        <p:nvSpPr>
          <p:cNvPr id="10" name="Text Placeholder 3"/>
          <p:cNvSpPr txBox="1">
            <a:spLocks/>
          </p:cNvSpPr>
          <p:nvPr/>
        </p:nvSpPr>
        <p:spPr>
          <a:xfrm>
            <a:off x="887084" y="2833758"/>
            <a:ext cx="3377346" cy="27699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b="0" dirty="0">
                <a:latin typeface="+mn-lt"/>
              </a:rPr>
              <a:t>Hypothetical account for each participant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b="0" dirty="0">
                <a:latin typeface="+mn-lt"/>
              </a:rPr>
              <a:t>Accounts grow annually based on contributions and interest credits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b="0" dirty="0">
                <a:latin typeface="+mn-lt"/>
              </a:rPr>
              <a:t>Vesting  schedule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b="0" dirty="0">
                <a:latin typeface="+mn-lt"/>
              </a:rPr>
              <a:t>Account balance portable upon termination</a:t>
            </a:r>
            <a:b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j-cs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755548" y="2265472"/>
            <a:ext cx="36575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2000" dirty="0">
                <a:solidFill>
                  <a:schemeClr val="bg1"/>
                </a:solidFill>
              </a:rPr>
              <a:t>DC Plan Similarities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4661516" y="1922365"/>
            <a:ext cx="3657600" cy="38404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/>
          </a:p>
        </p:txBody>
      </p:sp>
      <p:sp>
        <p:nvSpPr>
          <p:cNvPr id="34" name="Rectangle 33"/>
          <p:cNvSpPr/>
          <p:nvPr/>
        </p:nvSpPr>
        <p:spPr bwMode="auto">
          <a:xfrm>
            <a:off x="4661516" y="1917603"/>
            <a:ext cx="3657600" cy="11906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/>
          </a:p>
        </p:txBody>
      </p:sp>
      <p:sp>
        <p:nvSpPr>
          <p:cNvPr id="35" name="Rectangle 34"/>
          <p:cNvSpPr/>
          <p:nvPr/>
        </p:nvSpPr>
        <p:spPr bwMode="auto">
          <a:xfrm>
            <a:off x="4661516" y="2125565"/>
            <a:ext cx="3657600" cy="60350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/>
          </a:p>
        </p:txBody>
      </p:sp>
      <p:sp>
        <p:nvSpPr>
          <p:cNvPr id="22" name="Text Placeholder 3"/>
          <p:cNvSpPr txBox="1">
            <a:spLocks/>
          </p:cNvSpPr>
          <p:nvPr/>
        </p:nvSpPr>
        <p:spPr>
          <a:xfrm>
            <a:off x="4814666" y="2795844"/>
            <a:ext cx="3504450" cy="2708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342900" indent="-342900" defTabSz="1219170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j-cs"/>
              </a:rPr>
              <a:t>Actuarial Calculations</a:t>
            </a:r>
          </a:p>
          <a:p>
            <a:pPr marL="342900" indent="-342900" defTabSz="1219170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j-cs"/>
              </a:rPr>
              <a:t>Benefit based on defined benefit formula</a:t>
            </a:r>
          </a:p>
          <a:p>
            <a:pPr marL="342900" indent="-342900" defTabSz="1219170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j-cs"/>
              </a:rPr>
              <a:t>Annuity benefit option</a:t>
            </a:r>
          </a:p>
          <a:p>
            <a:pPr marL="342900" indent="-342900" defTabSz="1219170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j-cs"/>
              </a:rPr>
              <a:t>EE benefits not affected by investment return</a:t>
            </a:r>
          </a:p>
          <a:p>
            <a:pPr marL="342900" indent="-342900" defTabSz="1219170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j-cs"/>
              </a:rPr>
              <a:t>Benefits may be guaranteed by (PBGC)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4661516" y="2193828"/>
            <a:ext cx="3657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2000" dirty="0">
                <a:solidFill>
                  <a:schemeClr val="bg1"/>
                </a:solidFill>
              </a:rPr>
              <a:t>Pension-Specific Differences	</a:t>
            </a:r>
          </a:p>
        </p:txBody>
      </p:sp>
    </p:spTree>
    <p:extLst>
      <p:ext uri="{BB962C8B-B14F-4D97-AF65-F5344CB8AC3E}">
        <p14:creationId xmlns:p14="http://schemas.microsoft.com/office/powerpoint/2010/main" val="823527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231133" y="6418737"/>
            <a:ext cx="2133600" cy="365125"/>
          </a:xfrm>
        </p:spPr>
        <p:txBody>
          <a:bodyPr/>
          <a:lstStyle/>
          <a:p>
            <a:fld id="{FA141339-F60D-47BC-9C4F-61B9CE85162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350333" y="1027015"/>
            <a:ext cx="6542087" cy="821339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sz="3600" u="sng" dirty="0">
                <a:solidFill>
                  <a:srgbClr val="002060"/>
                </a:solidFill>
              </a:rPr>
              <a:t>The Power of Cash Balance Plans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55760" y="1921731"/>
            <a:ext cx="7823200" cy="4147870"/>
          </a:xfrm>
          <a:prstGeom prst="roundRect">
            <a:avLst>
              <a:gd name="adj" fmla="val 5611"/>
            </a:avLst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rgbClr val="6DA1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140" y="2038305"/>
            <a:ext cx="7564739" cy="39199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94161" y="1942465"/>
            <a:ext cx="5044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rgbClr val="6DA141"/>
                </a:solidFill>
              </a:rPr>
              <a:t>Maximum Service Credits for 2022</a:t>
            </a:r>
          </a:p>
        </p:txBody>
      </p:sp>
    </p:spTree>
    <p:extLst>
      <p:ext uri="{BB962C8B-B14F-4D97-AF65-F5344CB8AC3E}">
        <p14:creationId xmlns:p14="http://schemas.microsoft.com/office/powerpoint/2010/main" val="2420566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141339-F60D-47BC-9C4F-61B9CE85162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171816" y="897516"/>
            <a:ext cx="4647620" cy="747712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sz="3600" u="sng" dirty="0">
                <a:solidFill>
                  <a:srgbClr val="002060"/>
                </a:solidFill>
              </a:rPr>
              <a:t>Higher Contributions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40065" y="1645228"/>
            <a:ext cx="7874130" cy="68234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en-US" sz="1300" b="0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400" b="0" dirty="0">
                <a:solidFill>
                  <a:srgbClr val="002060"/>
                </a:solidFill>
              </a:rPr>
              <a:t>Cash Balance Plan contributions are higher because: 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C9235FB8-186A-B349-A077-B7E1621C469C}"/>
              </a:ext>
            </a:extLst>
          </p:cNvPr>
          <p:cNvSpPr/>
          <p:nvPr/>
        </p:nvSpPr>
        <p:spPr>
          <a:xfrm>
            <a:off x="2548330" y="2449051"/>
            <a:ext cx="1828800" cy="3017520"/>
          </a:xfrm>
          <a:prstGeom prst="roundRect">
            <a:avLst>
              <a:gd name="adj" fmla="val 5029"/>
            </a:avLst>
          </a:prstGeom>
          <a:solidFill>
            <a:srgbClr val="E5DAE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120B127-844F-534F-A434-43D5E142D913}"/>
              </a:ext>
            </a:extLst>
          </p:cNvPr>
          <p:cNvSpPr txBox="1"/>
          <p:nvPr/>
        </p:nvSpPr>
        <p:spPr>
          <a:xfrm>
            <a:off x="2664181" y="3326665"/>
            <a:ext cx="1576440" cy="2092881"/>
          </a:xfrm>
          <a:prstGeom prst="rect">
            <a:avLst/>
          </a:prstGeom>
          <a:noFill/>
        </p:spPr>
        <p:txBody>
          <a:bodyPr wrap="square" lIns="45720" tIns="91440" rIns="45720" bIns="91440" rtlCol="0" anchor="b" anchorCtr="0">
            <a:spAutoFit/>
          </a:bodyPr>
          <a:lstStyle/>
          <a:p>
            <a:pPr fontAlgn="auto">
              <a:spcAft>
                <a:spcPts val="0"/>
              </a:spcAft>
              <a:buClr>
                <a:srgbClr val="6DA141"/>
              </a:buClr>
            </a:pPr>
            <a:r>
              <a:rPr lang="en-US" sz="1600" b="0" dirty="0">
                <a:latin typeface="+mn-lt"/>
              </a:rPr>
              <a:t>Statutory maximum is annual benefit at retirement  ($245,000 payable no earlier than age 62</a:t>
            </a:r>
            <a:endParaRPr lang="en-US" sz="1600" b="0" dirty="0">
              <a:solidFill>
                <a:srgbClr val="7030A0"/>
              </a:solidFill>
              <a:latin typeface="+mn-lt"/>
              <a:ea typeface="League Spartan" charset="0"/>
              <a:cs typeface="Poppins" pitchFamily="2" charset="77"/>
            </a:endParaRPr>
          </a:p>
          <a:p>
            <a:pPr defTabSz="18283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200" b="0" dirty="0">
              <a:solidFill>
                <a:srgbClr val="7030A0"/>
              </a:solidFill>
              <a:latin typeface="+mj-lt"/>
              <a:ea typeface="League Spartan" charset="0"/>
              <a:cs typeface="Poppins" pitchFamily="2" charset="77"/>
            </a:endParaRPr>
          </a:p>
        </p:txBody>
      </p:sp>
      <p:pic>
        <p:nvPicPr>
          <p:cNvPr id="43" name="Graphic 22" descr="Download outline">
            <a:extLst>
              <a:ext uri="{FF2B5EF4-FFF2-40B4-BE49-F238E27FC236}">
                <a16:creationId xmlns:a16="http://schemas.microsoft.com/office/drawing/2014/main" id="{1BFEFC6A-DE31-D746-BD3D-2C2332ECAA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65883" y="2527129"/>
            <a:ext cx="731520" cy="731520"/>
          </a:xfrm>
          <a:prstGeom prst="rect">
            <a:avLst/>
          </a:prstGeom>
        </p:spPr>
      </p:pic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48880182-387F-1546-B3EF-4E08BD5151AC}"/>
              </a:ext>
            </a:extLst>
          </p:cNvPr>
          <p:cNvSpPr/>
          <p:nvPr/>
        </p:nvSpPr>
        <p:spPr>
          <a:xfrm>
            <a:off x="6805981" y="2459211"/>
            <a:ext cx="1828800" cy="3017520"/>
          </a:xfrm>
          <a:prstGeom prst="roundRect">
            <a:avLst>
              <a:gd name="adj" fmla="val 5029"/>
            </a:avLst>
          </a:prstGeom>
          <a:solidFill>
            <a:srgbClr val="D7E5F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CA357EF-551F-084B-BC32-97184791BB63}"/>
              </a:ext>
            </a:extLst>
          </p:cNvPr>
          <p:cNvSpPr txBox="1"/>
          <p:nvPr/>
        </p:nvSpPr>
        <p:spPr>
          <a:xfrm>
            <a:off x="6832330" y="3264625"/>
            <a:ext cx="1828800" cy="1908215"/>
          </a:xfrm>
          <a:prstGeom prst="rect">
            <a:avLst/>
          </a:prstGeom>
          <a:noFill/>
        </p:spPr>
        <p:txBody>
          <a:bodyPr wrap="square" lIns="45720" tIns="91440" rIns="45720" bIns="91440" rtlCol="0" anchor="b" anchorCtr="0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600" b="0" dirty="0"/>
              <a:t>Maximum allowable contributions are those necessary to fund this maximum age 62 accumulation over a period of not less than 10 years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CE5AF339-4D67-F44F-90F1-98BD2B346155}"/>
              </a:ext>
            </a:extLst>
          </p:cNvPr>
          <p:cNvSpPr/>
          <p:nvPr/>
        </p:nvSpPr>
        <p:spPr>
          <a:xfrm>
            <a:off x="465213" y="2459211"/>
            <a:ext cx="1828800" cy="3017520"/>
          </a:xfrm>
          <a:prstGeom prst="roundRect">
            <a:avLst>
              <a:gd name="adj" fmla="val 5029"/>
            </a:avLst>
          </a:prstGeom>
          <a:solidFill>
            <a:srgbClr val="D8E4CA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F304A0F-69F8-D04A-8F1C-09845327603E}"/>
              </a:ext>
            </a:extLst>
          </p:cNvPr>
          <p:cNvSpPr txBox="1"/>
          <p:nvPr/>
        </p:nvSpPr>
        <p:spPr>
          <a:xfrm>
            <a:off x="760650" y="3326665"/>
            <a:ext cx="1584905" cy="923330"/>
          </a:xfrm>
          <a:prstGeom prst="rect">
            <a:avLst/>
          </a:prstGeom>
          <a:noFill/>
        </p:spPr>
        <p:txBody>
          <a:bodyPr wrap="square" lIns="45720" tIns="91440" rIns="45720" bIns="91440" rtlCol="0" anchor="b" anchorCtr="0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600" b="0" dirty="0"/>
              <a:t>It’s a defined benefit (DB) pension plan</a:t>
            </a:r>
          </a:p>
        </p:txBody>
      </p:sp>
      <p:pic>
        <p:nvPicPr>
          <p:cNvPr id="49" name="Graphic 12" descr="Signature outline">
            <a:extLst>
              <a:ext uri="{FF2B5EF4-FFF2-40B4-BE49-F238E27FC236}">
                <a16:creationId xmlns:a16="http://schemas.microsoft.com/office/drawing/2014/main" id="{B7348AD5-D2B2-3149-A9AE-6B08F71BF5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0483" y="2550585"/>
            <a:ext cx="731520" cy="731520"/>
          </a:xfrm>
          <a:prstGeom prst="rect">
            <a:avLst/>
          </a:prstGeom>
        </p:spPr>
      </p:pic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3C18EA0A-F7C9-9F4C-A114-C0429568795D}"/>
              </a:ext>
            </a:extLst>
          </p:cNvPr>
          <p:cNvSpPr/>
          <p:nvPr/>
        </p:nvSpPr>
        <p:spPr>
          <a:xfrm>
            <a:off x="4666826" y="2449051"/>
            <a:ext cx="1828800" cy="3017520"/>
          </a:xfrm>
          <a:prstGeom prst="roundRect">
            <a:avLst>
              <a:gd name="adj" fmla="val 5029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001EB51-8724-054C-82DE-6E1E81F90229}"/>
              </a:ext>
            </a:extLst>
          </p:cNvPr>
          <p:cNvSpPr txBox="1"/>
          <p:nvPr/>
        </p:nvSpPr>
        <p:spPr>
          <a:xfrm>
            <a:off x="4694917" y="3271585"/>
            <a:ext cx="1759737" cy="1661993"/>
          </a:xfrm>
          <a:prstGeom prst="rect">
            <a:avLst/>
          </a:prstGeom>
          <a:noFill/>
        </p:spPr>
        <p:txBody>
          <a:bodyPr wrap="square" lIns="45720" tIns="91440" rIns="45720" bIns="91440" rtlCol="0" anchor="b" anchorCtr="0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600" b="0" dirty="0"/>
              <a:t>Present Value of maximum benefit – the maximum permitted accumulation – is nearly $3.15M</a:t>
            </a:r>
          </a:p>
        </p:txBody>
      </p:sp>
      <p:pic>
        <p:nvPicPr>
          <p:cNvPr id="13" name="Graphic 19" descr="Stopwatch outline">
            <a:extLst>
              <a:ext uri="{FF2B5EF4-FFF2-40B4-BE49-F238E27FC236}">
                <a16:creationId xmlns:a16="http://schemas.microsoft.com/office/drawing/2014/main" id="{4C2BCCA9-657E-BA42-80F2-5A5A1BA196F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374180" y="2566368"/>
            <a:ext cx="713180" cy="715737"/>
          </a:xfrm>
          <a:prstGeom prst="rect">
            <a:avLst/>
          </a:prstGeom>
        </p:spPr>
      </p:pic>
      <p:pic>
        <p:nvPicPr>
          <p:cNvPr id="7" name="Graphic 6" descr="Checklist outline">
            <a:extLst>
              <a:ext uri="{FF2B5EF4-FFF2-40B4-BE49-F238E27FC236}">
                <a16:creationId xmlns:a16="http://schemas.microsoft.com/office/drawing/2014/main" id="{B3B8EB0B-1BA6-104E-AC67-83A15235E2A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09025" y="2580768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354859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ages>2</Pages>
  <Words>1124</Words>
  <Application>Microsoft Macintosh PowerPoint</Application>
  <PresentationFormat>On-screen Show (4:3)</PresentationFormat>
  <Paragraphs>186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Courier New</vt:lpstr>
      <vt:lpstr>Times New Roman</vt:lpstr>
      <vt:lpstr>Wingdings</vt:lpstr>
      <vt:lpstr>1_Custom Design</vt:lpstr>
      <vt:lpstr>PowerPoint Presentation</vt:lpstr>
      <vt:lpstr>BPAS Overview retirement plan service provider since 1973</vt:lpstr>
      <vt:lpstr>Why Save Pre-Tax?</vt:lpstr>
      <vt:lpstr>PowerPoint Presentation</vt:lpstr>
      <vt:lpstr>PowerPoint Presentation</vt:lpstr>
      <vt:lpstr>Why Cash Balance Plans?</vt:lpstr>
      <vt:lpstr>Similarities &amp; Differences</vt:lpstr>
      <vt:lpstr>The Power of Cash Balance Plans</vt:lpstr>
      <vt:lpstr>Higher Contributions</vt:lpstr>
      <vt:lpstr>Higher Contributions  Higher Tax Deferrals</vt:lpstr>
      <vt:lpstr>Potential  Medicare Tax Savings</vt:lpstr>
      <vt:lpstr>What About the Existing Plan?</vt:lpstr>
      <vt:lpstr>Plan Design Summary</vt:lpstr>
      <vt:lpstr>What’s the Catch?</vt:lpstr>
      <vt:lpstr>Cash Balance Plan Candidates</vt:lpstr>
      <vt:lpstr>Investing Holistically</vt:lpstr>
      <vt:lpstr>BPAS Expertise</vt:lpstr>
      <vt:lpstr>Let’s Connect</vt:lpstr>
      <vt:lpstr>Q&amp;A  Open 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2014-07-01T16:03:39Z</dcterms:created>
  <dcterms:modified xsi:type="dcterms:W3CDTF">2022-03-02T21:36:23Z</dcterms:modified>
</cp:coreProperties>
</file>