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4"/>
  </p:sldMasterIdLst>
  <p:notesMasterIdLst>
    <p:notesMasterId r:id="rId26"/>
  </p:notesMasterIdLst>
  <p:sldIdLst>
    <p:sldId id="256" r:id="rId5"/>
    <p:sldId id="258" r:id="rId6"/>
    <p:sldId id="261" r:id="rId7"/>
    <p:sldId id="316" r:id="rId8"/>
    <p:sldId id="307" r:id="rId9"/>
    <p:sldId id="257" r:id="rId10"/>
    <p:sldId id="264" r:id="rId11"/>
    <p:sldId id="260" r:id="rId12"/>
    <p:sldId id="266" r:id="rId13"/>
    <p:sldId id="265" r:id="rId14"/>
    <p:sldId id="314" r:id="rId15"/>
    <p:sldId id="275" r:id="rId16"/>
    <p:sldId id="309" r:id="rId17"/>
    <p:sldId id="310" r:id="rId18"/>
    <p:sldId id="311" r:id="rId19"/>
    <p:sldId id="312" r:id="rId20"/>
    <p:sldId id="313" r:id="rId21"/>
    <p:sldId id="315" r:id="rId22"/>
    <p:sldId id="317" r:id="rId23"/>
    <p:sldId id="302" r:id="rId24"/>
    <p:sldId id="318" r:id="rId25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6DA141"/>
    <a:srgbClr val="FFFFFF"/>
    <a:srgbClr val="7FB850"/>
    <a:srgbClr val="00008A"/>
    <a:srgbClr val="C8C8DA"/>
    <a:srgbClr val="666699"/>
    <a:srgbClr val="FFF0C1"/>
    <a:srgbClr val="FFE8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5D3C42-CF66-FB4D-8CAD-BEFA43045C6F}" v="13" dt="2025-12-05T19:49:53.80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51"/>
    <p:restoredTop sz="96820" autoAdjust="0"/>
  </p:normalViewPr>
  <p:slideViewPr>
    <p:cSldViewPr>
      <p:cViewPr>
        <p:scale>
          <a:sx n="87" d="100"/>
          <a:sy n="87" d="100"/>
        </p:scale>
        <p:origin x="144" y="41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itlyn Evans" userId="ed011131-dff1-452c-b75c-a8ab65dfe089" providerId="ADAL" clId="{8923B24E-C46C-5618-838F-966FFFBD1F1D}"/>
    <pc:docChg chg="custSel modSld">
      <pc:chgData name="Kaitlyn Evans" userId="ed011131-dff1-452c-b75c-a8ab65dfe089" providerId="ADAL" clId="{8923B24E-C46C-5618-838F-966FFFBD1F1D}" dt="2025-12-05T19:51:17.781" v="160" actId="1076"/>
      <pc:docMkLst>
        <pc:docMk/>
      </pc:docMkLst>
      <pc:sldChg chg="addSp modSp mod">
        <pc:chgData name="Kaitlyn Evans" userId="ed011131-dff1-452c-b75c-a8ab65dfe089" providerId="ADAL" clId="{8923B24E-C46C-5618-838F-966FFFBD1F1D}" dt="2025-11-19T15:19:42.929" v="62" actId="1076"/>
        <pc:sldMkLst>
          <pc:docMk/>
          <pc:sldMk cId="0" sldId="261"/>
        </pc:sldMkLst>
        <pc:spChg chg="mod">
          <ac:chgData name="Kaitlyn Evans" userId="ed011131-dff1-452c-b75c-a8ab65dfe089" providerId="ADAL" clId="{8923B24E-C46C-5618-838F-966FFFBD1F1D}" dt="2025-11-19T15:19:29.535" v="61" actId="122"/>
          <ac:spMkLst>
            <pc:docMk/>
            <pc:sldMk cId="0" sldId="261"/>
            <ac:spMk id="5" creationId="{F9099124-DF84-7C0C-FC8C-D8082B0FE033}"/>
          </ac:spMkLst>
        </pc:spChg>
        <pc:spChg chg="mod">
          <ac:chgData name="Kaitlyn Evans" userId="ed011131-dff1-452c-b75c-a8ab65dfe089" providerId="ADAL" clId="{8923B24E-C46C-5618-838F-966FFFBD1F1D}" dt="2025-11-19T15:19:42.929" v="62" actId="1076"/>
          <ac:spMkLst>
            <pc:docMk/>
            <pc:sldMk cId="0" sldId="261"/>
            <ac:spMk id="22" creationId="{251BE7F7-D592-465B-AF9F-92025F5D43C4}"/>
          </ac:spMkLst>
        </pc:spChg>
        <pc:spChg chg="mod">
          <ac:chgData name="Kaitlyn Evans" userId="ed011131-dff1-452c-b75c-a8ab65dfe089" providerId="ADAL" clId="{8923B24E-C46C-5618-838F-966FFFBD1F1D}" dt="2025-11-19T15:19:20.747" v="59" actId="1037"/>
          <ac:spMkLst>
            <pc:docMk/>
            <pc:sldMk cId="0" sldId="261"/>
            <ac:spMk id="28" creationId="{584A1014-E88F-45D2-B574-4764E0A2533B}"/>
          </ac:spMkLst>
        </pc:spChg>
        <pc:picChg chg="add mod">
          <ac:chgData name="Kaitlyn Evans" userId="ed011131-dff1-452c-b75c-a8ab65dfe089" providerId="ADAL" clId="{8923B24E-C46C-5618-838F-966FFFBD1F1D}" dt="2025-11-19T15:19:20.747" v="59" actId="1037"/>
          <ac:picMkLst>
            <pc:docMk/>
            <pc:sldMk cId="0" sldId="261"/>
            <ac:picMk id="6" creationId="{715D39E4-19CE-393F-0539-B2EB2E591A7C}"/>
          </ac:picMkLst>
        </pc:picChg>
        <pc:picChg chg="mod">
          <ac:chgData name="Kaitlyn Evans" userId="ed011131-dff1-452c-b75c-a8ab65dfe089" providerId="ADAL" clId="{8923B24E-C46C-5618-838F-966FFFBD1F1D}" dt="2025-11-19T15:19:20.747" v="59" actId="1037"/>
          <ac:picMkLst>
            <pc:docMk/>
            <pc:sldMk cId="0" sldId="261"/>
            <ac:picMk id="25" creationId="{2A558374-0EEB-489B-A867-8EE2B01A0CA9}"/>
          </ac:picMkLst>
        </pc:picChg>
        <pc:picChg chg="mod">
          <ac:chgData name="Kaitlyn Evans" userId="ed011131-dff1-452c-b75c-a8ab65dfe089" providerId="ADAL" clId="{8923B24E-C46C-5618-838F-966FFFBD1F1D}" dt="2025-11-19T15:19:20.747" v="59" actId="1037"/>
          <ac:picMkLst>
            <pc:docMk/>
            <pc:sldMk cId="0" sldId="261"/>
            <ac:picMk id="26" creationId="{062E7F03-5815-4BB4-9D8E-39700D254562}"/>
          </ac:picMkLst>
        </pc:picChg>
        <pc:picChg chg="mod">
          <ac:chgData name="Kaitlyn Evans" userId="ed011131-dff1-452c-b75c-a8ab65dfe089" providerId="ADAL" clId="{8923B24E-C46C-5618-838F-966FFFBD1F1D}" dt="2025-11-19T15:19:20.747" v="59" actId="1037"/>
          <ac:picMkLst>
            <pc:docMk/>
            <pc:sldMk cId="0" sldId="261"/>
            <ac:picMk id="27" creationId="{B4641ECB-D4D9-4A10-8F29-DA22DAB1E2A0}"/>
          </ac:picMkLst>
        </pc:picChg>
      </pc:sldChg>
      <pc:sldChg chg="addSp delSp modSp mod">
        <pc:chgData name="Kaitlyn Evans" userId="ed011131-dff1-452c-b75c-a8ab65dfe089" providerId="ADAL" clId="{8923B24E-C46C-5618-838F-966FFFBD1F1D}" dt="2025-12-05T19:51:17.781" v="160" actId="1076"/>
        <pc:sldMkLst>
          <pc:docMk/>
          <pc:sldMk cId="4123270040" sldId="316"/>
        </pc:sldMkLst>
        <pc:spChg chg="del">
          <ac:chgData name="Kaitlyn Evans" userId="ed011131-dff1-452c-b75c-a8ab65dfe089" providerId="ADAL" clId="{8923B24E-C46C-5618-838F-966FFFBD1F1D}" dt="2025-12-05T19:44:49.488" v="121" actId="478"/>
          <ac:spMkLst>
            <pc:docMk/>
            <pc:sldMk cId="4123270040" sldId="316"/>
            <ac:spMk id="3" creationId="{2A96DF23-54FC-F53C-88B4-C36008908296}"/>
          </ac:spMkLst>
        </pc:spChg>
        <pc:spChg chg="mod">
          <ac:chgData name="Kaitlyn Evans" userId="ed011131-dff1-452c-b75c-a8ab65dfe089" providerId="ADAL" clId="{8923B24E-C46C-5618-838F-966FFFBD1F1D}" dt="2025-12-05T19:51:17.781" v="160" actId="1076"/>
          <ac:spMkLst>
            <pc:docMk/>
            <pc:sldMk cId="4123270040" sldId="316"/>
            <ac:spMk id="8" creationId="{91FCDCE2-1729-F0D0-D4C2-4E923207C26A}"/>
          </ac:spMkLst>
        </pc:spChg>
        <pc:spChg chg="mod">
          <ac:chgData name="Kaitlyn Evans" userId="ed011131-dff1-452c-b75c-a8ab65dfe089" providerId="ADAL" clId="{8923B24E-C46C-5618-838F-966FFFBD1F1D}" dt="2025-12-05T19:50:13.453" v="150" actId="122"/>
          <ac:spMkLst>
            <pc:docMk/>
            <pc:sldMk cId="4123270040" sldId="316"/>
            <ac:spMk id="22" creationId="{3D84035D-676D-2785-2B56-C26126961A28}"/>
          </ac:spMkLst>
        </pc:spChg>
        <pc:spChg chg="mod">
          <ac:chgData name="Kaitlyn Evans" userId="ed011131-dff1-452c-b75c-a8ab65dfe089" providerId="ADAL" clId="{8923B24E-C46C-5618-838F-966FFFBD1F1D}" dt="2025-12-05T19:44:19.360" v="120" actId="20577"/>
          <ac:spMkLst>
            <pc:docMk/>
            <pc:sldMk cId="4123270040" sldId="316"/>
            <ac:spMk id="24" creationId="{A3EE8968-EC59-6F72-E471-D0866A6B0112}"/>
          </ac:spMkLst>
        </pc:spChg>
        <pc:spChg chg="mod">
          <ac:chgData name="Kaitlyn Evans" userId="ed011131-dff1-452c-b75c-a8ab65dfe089" providerId="ADAL" clId="{8923B24E-C46C-5618-838F-966FFFBD1F1D}" dt="2025-12-05T19:46:36.134" v="130" actId="122"/>
          <ac:spMkLst>
            <pc:docMk/>
            <pc:sldMk cId="4123270040" sldId="316"/>
            <ac:spMk id="25" creationId="{1E2DFBC8-D34D-281D-3792-FD81A1876332}"/>
          </ac:spMkLst>
        </pc:spChg>
        <pc:spChg chg="mod">
          <ac:chgData name="Kaitlyn Evans" userId="ed011131-dff1-452c-b75c-a8ab65dfe089" providerId="ADAL" clId="{8923B24E-C46C-5618-838F-966FFFBD1F1D}" dt="2025-12-05T19:48:37.078" v="142" actId="122"/>
          <ac:spMkLst>
            <pc:docMk/>
            <pc:sldMk cId="4123270040" sldId="316"/>
            <ac:spMk id="26" creationId="{DBDA83BB-C8A3-7A05-A954-9E166CF907C7}"/>
          </ac:spMkLst>
        </pc:spChg>
        <pc:picChg chg="add mod">
          <ac:chgData name="Kaitlyn Evans" userId="ed011131-dff1-452c-b75c-a8ab65dfe089" providerId="ADAL" clId="{8923B24E-C46C-5618-838F-966FFFBD1F1D}" dt="2025-12-05T19:29:49.059" v="69" actId="1076"/>
          <ac:picMkLst>
            <pc:docMk/>
            <pc:sldMk cId="4123270040" sldId="316"/>
            <ac:picMk id="6" creationId="{12981962-C7D4-E807-3D5D-9D6C5B836302}"/>
          </ac:picMkLst>
        </pc:picChg>
        <pc:picChg chg="del">
          <ac:chgData name="Kaitlyn Evans" userId="ed011131-dff1-452c-b75c-a8ab65dfe089" providerId="ADAL" clId="{8923B24E-C46C-5618-838F-966FFFBD1F1D}" dt="2025-12-05T19:29:11.722" v="63" actId="478"/>
          <ac:picMkLst>
            <pc:docMk/>
            <pc:sldMk cId="4123270040" sldId="316"/>
            <ac:picMk id="7" creationId="{F02846FE-5D3F-C0E2-A4D4-D59A5983A16E}"/>
          </ac:picMkLst>
        </pc:picChg>
        <pc:picChg chg="del">
          <ac:chgData name="Kaitlyn Evans" userId="ed011131-dff1-452c-b75c-a8ab65dfe089" providerId="ADAL" clId="{8923B24E-C46C-5618-838F-966FFFBD1F1D}" dt="2025-12-05T19:34:58.940" v="80" actId="478"/>
          <ac:picMkLst>
            <pc:docMk/>
            <pc:sldMk cId="4123270040" sldId="316"/>
            <ac:picMk id="11" creationId="{4C5C322D-A460-9976-AFFA-F1C625FC6A06}"/>
          </ac:picMkLst>
        </pc:picChg>
        <pc:picChg chg="add mod">
          <ac:chgData name="Kaitlyn Evans" userId="ed011131-dff1-452c-b75c-a8ab65dfe089" providerId="ADAL" clId="{8923B24E-C46C-5618-838F-966FFFBD1F1D}" dt="2025-12-05T19:35:20.290" v="81" actId="1076"/>
          <ac:picMkLst>
            <pc:docMk/>
            <pc:sldMk cId="4123270040" sldId="316"/>
            <ac:picMk id="12" creationId="{90E6FE97-664B-DA38-E164-17C22C4B8F79}"/>
          </ac:picMkLst>
        </pc:picChg>
        <pc:picChg chg="mod">
          <ac:chgData name="Kaitlyn Evans" userId="ed011131-dff1-452c-b75c-a8ab65dfe089" providerId="ADAL" clId="{8923B24E-C46C-5618-838F-966FFFBD1F1D}" dt="2025-12-05T19:50:53.508" v="159" actId="14100"/>
          <ac:picMkLst>
            <pc:docMk/>
            <pc:sldMk cId="4123270040" sldId="316"/>
            <ac:picMk id="13" creationId="{F86A8A5C-40EF-A1BE-50D3-CDD4CC694D7E}"/>
          </ac:picMkLst>
        </pc:picChg>
        <pc:picChg chg="del">
          <ac:chgData name="Kaitlyn Evans" userId="ed011131-dff1-452c-b75c-a8ab65dfe089" providerId="ADAL" clId="{8923B24E-C46C-5618-838F-966FFFBD1F1D}" dt="2025-12-05T19:36:18.289" v="88" actId="478"/>
          <ac:picMkLst>
            <pc:docMk/>
            <pc:sldMk cId="4123270040" sldId="316"/>
            <ac:picMk id="15" creationId="{19C9501C-2D01-5CC3-86BA-E0F744AC952E}"/>
          </ac:picMkLst>
        </pc:picChg>
        <pc:picChg chg="add del mod">
          <ac:chgData name="Kaitlyn Evans" userId="ed011131-dff1-452c-b75c-a8ab65dfe089" providerId="ADAL" clId="{8923B24E-C46C-5618-838F-966FFFBD1F1D}" dt="2025-12-05T19:37:46.992" v="101" actId="478"/>
          <ac:picMkLst>
            <pc:docMk/>
            <pc:sldMk cId="4123270040" sldId="316"/>
            <ac:picMk id="16" creationId="{804A4294-8FC7-23C9-B9E2-E0AD12D8699D}"/>
          </ac:picMkLst>
        </pc:picChg>
        <pc:picChg chg="add mod">
          <ac:chgData name="Kaitlyn Evans" userId="ed011131-dff1-452c-b75c-a8ab65dfe089" providerId="ADAL" clId="{8923B24E-C46C-5618-838F-966FFFBD1F1D}" dt="2025-12-05T19:37:53.428" v="102" actId="1076"/>
          <ac:picMkLst>
            <pc:docMk/>
            <pc:sldMk cId="4123270040" sldId="316"/>
            <ac:picMk id="18" creationId="{78B5B46B-AA2C-803B-6401-CEC6BD58DF62}"/>
          </ac:picMkLst>
        </pc:picChg>
        <pc:picChg chg="add mod">
          <ac:chgData name="Kaitlyn Evans" userId="ed011131-dff1-452c-b75c-a8ab65dfe089" providerId="ADAL" clId="{8923B24E-C46C-5618-838F-966FFFBD1F1D}" dt="2025-12-05T19:38:14.495" v="107" actId="1076"/>
          <ac:picMkLst>
            <pc:docMk/>
            <pc:sldMk cId="4123270040" sldId="316"/>
            <ac:picMk id="20" creationId="{D41B79AD-AE4E-0F54-73E1-2D10835160FA}"/>
          </ac:picMkLst>
        </pc:picChg>
        <pc:picChg chg="del">
          <ac:chgData name="Kaitlyn Evans" userId="ed011131-dff1-452c-b75c-a8ab65dfe089" providerId="ADAL" clId="{8923B24E-C46C-5618-838F-966FFFBD1F1D}" dt="2025-12-05T19:37:28.827" v="97" actId="478"/>
          <ac:picMkLst>
            <pc:docMk/>
            <pc:sldMk cId="4123270040" sldId="316"/>
            <ac:picMk id="21" creationId="{392C93DC-68CF-D6A5-97BB-BBDA8C005044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7896A7-E39C-4311-BB46-D3DDF2794424}" type="doc">
      <dgm:prSet loTypeId="urn:microsoft.com/office/officeart/2009/layout/CircleArrowProcess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C56244B-B9D6-4D45-A209-AF8E61EF916F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3200" b="1" dirty="0"/>
            <a:t>6,100</a:t>
          </a:r>
          <a:r>
            <a:rPr lang="en-US" sz="1500" dirty="0"/>
            <a:t> </a:t>
          </a:r>
        </a:p>
        <a:p>
          <a:pPr>
            <a:spcAft>
              <a:spcPts val="0"/>
            </a:spcAft>
          </a:pPr>
          <a:r>
            <a:rPr lang="en-US" sz="2000" dirty="0"/>
            <a:t>plans</a:t>
          </a:r>
        </a:p>
      </dgm:t>
    </dgm:pt>
    <dgm:pt modelId="{F7839C03-90DF-4360-9C24-70E5F3053FCC}" type="parTrans" cxnId="{8BCD566D-3797-4C2B-BEC4-C67ED1F16D07}">
      <dgm:prSet/>
      <dgm:spPr/>
      <dgm:t>
        <a:bodyPr/>
        <a:lstStyle/>
        <a:p>
          <a:endParaRPr lang="en-US"/>
        </a:p>
      </dgm:t>
    </dgm:pt>
    <dgm:pt modelId="{770B0F91-E341-4342-9AED-552A507F330A}" type="sibTrans" cxnId="{8BCD566D-3797-4C2B-BEC4-C67ED1F16D07}">
      <dgm:prSet/>
      <dgm:spPr/>
      <dgm:t>
        <a:bodyPr/>
        <a:lstStyle/>
        <a:p>
          <a:endParaRPr lang="en-US"/>
        </a:p>
      </dgm:t>
    </dgm:pt>
    <dgm:pt modelId="{334E74DC-F2A9-4DD2-BB7D-55A9637F598C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3200" b="1" dirty="0"/>
            <a:t>910,000</a:t>
          </a:r>
        </a:p>
        <a:p>
          <a:pPr>
            <a:spcAft>
              <a:spcPct val="35000"/>
            </a:spcAft>
          </a:pPr>
          <a:r>
            <a:rPr lang="en-US" sz="2000" dirty="0"/>
            <a:t>participants</a:t>
          </a:r>
        </a:p>
      </dgm:t>
    </dgm:pt>
    <dgm:pt modelId="{A7062DB4-A369-4E4F-BE00-DF5A7EB3E111}" type="parTrans" cxnId="{60D36907-BD16-4DB1-9625-49C074E6BE24}">
      <dgm:prSet/>
      <dgm:spPr/>
      <dgm:t>
        <a:bodyPr/>
        <a:lstStyle/>
        <a:p>
          <a:endParaRPr lang="en-US"/>
        </a:p>
      </dgm:t>
    </dgm:pt>
    <dgm:pt modelId="{1AB1C38A-A09A-4516-AD93-0444408A995E}" type="sibTrans" cxnId="{60D36907-BD16-4DB1-9625-49C074E6BE24}">
      <dgm:prSet/>
      <dgm:spPr/>
      <dgm:t>
        <a:bodyPr/>
        <a:lstStyle/>
        <a:p>
          <a:endParaRPr lang="en-US"/>
        </a:p>
      </dgm:t>
    </dgm:pt>
    <dgm:pt modelId="{0E565AD5-E3F5-4F63-8EE2-2870DB6D4007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3200" b="1" dirty="0"/>
            <a:t>     $1.3 </a:t>
          </a:r>
        </a:p>
        <a:p>
          <a:pPr>
            <a:spcAft>
              <a:spcPts val="0"/>
            </a:spcAft>
          </a:pPr>
          <a:r>
            <a:rPr lang="en-US" sz="3200" b="1" dirty="0"/>
            <a:t>      Trillion</a:t>
          </a:r>
        </a:p>
        <a:p>
          <a:pPr>
            <a:spcAft>
              <a:spcPct val="35000"/>
            </a:spcAft>
          </a:pPr>
          <a:r>
            <a:rPr lang="en-US" sz="2000" dirty="0"/>
            <a:t>in fund administration</a:t>
          </a:r>
        </a:p>
      </dgm:t>
    </dgm:pt>
    <dgm:pt modelId="{F09CB45D-08BA-402F-A8E6-74D6638896E1}" type="parTrans" cxnId="{68E47D9E-53C5-4618-8567-458BB7035A0E}">
      <dgm:prSet/>
      <dgm:spPr/>
      <dgm:t>
        <a:bodyPr/>
        <a:lstStyle/>
        <a:p>
          <a:endParaRPr lang="en-US"/>
        </a:p>
      </dgm:t>
    </dgm:pt>
    <dgm:pt modelId="{4706173E-5F4E-4CF2-9CBE-F4A7508AA405}" type="sibTrans" cxnId="{68E47D9E-53C5-4618-8567-458BB7035A0E}">
      <dgm:prSet/>
      <dgm:spPr/>
      <dgm:t>
        <a:bodyPr/>
        <a:lstStyle/>
        <a:p>
          <a:endParaRPr lang="en-US"/>
        </a:p>
      </dgm:t>
    </dgm:pt>
    <dgm:pt modelId="{01D9C0E8-5D18-4F27-BCC6-6BDF111810AE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3200" b="1" dirty="0"/>
            <a:t>$110 Billion</a:t>
          </a:r>
        </a:p>
        <a:p>
          <a:pPr>
            <a:spcAft>
              <a:spcPct val="35000"/>
            </a:spcAft>
          </a:pPr>
          <a:r>
            <a:rPr lang="en-US" sz="2000" dirty="0"/>
            <a:t>in trust assets</a:t>
          </a:r>
        </a:p>
      </dgm:t>
    </dgm:pt>
    <dgm:pt modelId="{56D066F2-ECF7-4354-A232-B3EAF45F5C1D}" type="parTrans" cxnId="{D9F299E1-4B5A-418A-916D-7138D624155F}">
      <dgm:prSet/>
      <dgm:spPr/>
      <dgm:t>
        <a:bodyPr/>
        <a:lstStyle/>
        <a:p>
          <a:endParaRPr lang="en-US"/>
        </a:p>
      </dgm:t>
    </dgm:pt>
    <dgm:pt modelId="{483A1132-6A2F-4490-8413-FD2FCD5DB42B}" type="sibTrans" cxnId="{D9F299E1-4B5A-418A-916D-7138D624155F}">
      <dgm:prSet/>
      <dgm:spPr/>
      <dgm:t>
        <a:bodyPr/>
        <a:lstStyle/>
        <a:p>
          <a:endParaRPr lang="en-US"/>
        </a:p>
      </dgm:t>
    </dgm:pt>
    <dgm:pt modelId="{7FE1AF8F-11C4-4D52-9691-4F26ED37D7CB}" type="pres">
      <dgm:prSet presAssocID="{857896A7-E39C-4311-BB46-D3DDF2794424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8A37D526-01BC-4B44-B3A2-B4050BD1D4B4}" type="pres">
      <dgm:prSet presAssocID="{2C56244B-B9D6-4D45-A209-AF8E61EF916F}" presName="Accent1" presStyleCnt="0"/>
      <dgm:spPr/>
    </dgm:pt>
    <dgm:pt modelId="{26CA9A86-390B-47E8-82EC-2953BD4EE55D}" type="pres">
      <dgm:prSet presAssocID="{2C56244B-B9D6-4D45-A209-AF8E61EF916F}" presName="Accent" presStyleLbl="node1" presStyleIdx="0" presStyleCnt="4"/>
      <dgm:spPr/>
    </dgm:pt>
    <dgm:pt modelId="{9998FBBD-F585-4191-BFFC-9FA252E194F7}" type="pres">
      <dgm:prSet presAssocID="{2C56244B-B9D6-4D45-A209-AF8E61EF916F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</dgm:pt>
    <dgm:pt modelId="{87531802-BBE6-4BAE-868F-E3DDC4DF52A1}" type="pres">
      <dgm:prSet presAssocID="{334E74DC-F2A9-4DD2-BB7D-55A9637F598C}" presName="Accent2" presStyleCnt="0"/>
      <dgm:spPr/>
    </dgm:pt>
    <dgm:pt modelId="{A18E5F60-9122-46BB-943D-8F75ED7AC648}" type="pres">
      <dgm:prSet presAssocID="{334E74DC-F2A9-4DD2-BB7D-55A9637F598C}" presName="Accent" presStyleLbl="node1" presStyleIdx="1" presStyleCnt="4"/>
      <dgm:spPr>
        <a:solidFill>
          <a:srgbClr val="6DA141"/>
        </a:solidFill>
      </dgm:spPr>
    </dgm:pt>
    <dgm:pt modelId="{EA22CAC4-3A1E-4626-A334-5C4C536BC464}" type="pres">
      <dgm:prSet presAssocID="{334E74DC-F2A9-4DD2-BB7D-55A9637F598C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</dgm:pt>
    <dgm:pt modelId="{F3E2E733-8E08-4F9D-9BB7-EDF62C75FD00}" type="pres">
      <dgm:prSet presAssocID="{0E565AD5-E3F5-4F63-8EE2-2870DB6D4007}" presName="Accent3" presStyleCnt="0"/>
      <dgm:spPr/>
    </dgm:pt>
    <dgm:pt modelId="{D799812D-4489-460E-9C37-B26B9154A3D8}" type="pres">
      <dgm:prSet presAssocID="{0E565AD5-E3F5-4F63-8EE2-2870DB6D4007}" presName="Accent" presStyleLbl="node1" presStyleIdx="2" presStyleCnt="4"/>
      <dgm:spPr/>
    </dgm:pt>
    <dgm:pt modelId="{F5164E80-60E9-48AE-AEEA-3B3E5BAF0A33}" type="pres">
      <dgm:prSet presAssocID="{0E565AD5-E3F5-4F63-8EE2-2870DB6D4007}" presName="Parent3" presStyleLbl="revTx" presStyleIdx="2" presStyleCnt="4" custScaleX="164399" custLinFactNeighborX="-19945" custLinFactNeighborY="-23861">
        <dgm:presLayoutVars>
          <dgm:chMax val="1"/>
          <dgm:chPref val="1"/>
          <dgm:bulletEnabled val="1"/>
        </dgm:presLayoutVars>
      </dgm:prSet>
      <dgm:spPr/>
    </dgm:pt>
    <dgm:pt modelId="{D058E1A8-9119-4B05-A06B-EDE368D42C19}" type="pres">
      <dgm:prSet presAssocID="{01D9C0E8-5D18-4F27-BCC6-6BDF111810AE}" presName="Accent4" presStyleCnt="0"/>
      <dgm:spPr/>
    </dgm:pt>
    <dgm:pt modelId="{48AB865E-511E-464C-B65C-DF204B3275F9}" type="pres">
      <dgm:prSet presAssocID="{01D9C0E8-5D18-4F27-BCC6-6BDF111810AE}" presName="Accent" presStyleLbl="node1" presStyleIdx="3" presStyleCnt="4"/>
      <dgm:spPr/>
    </dgm:pt>
    <dgm:pt modelId="{28C7A26F-E05A-470F-B2EA-857C6021BB53}" type="pres">
      <dgm:prSet presAssocID="{01D9C0E8-5D18-4F27-BCC6-6BDF111810AE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60D36907-BD16-4DB1-9625-49C074E6BE24}" srcId="{857896A7-E39C-4311-BB46-D3DDF2794424}" destId="{334E74DC-F2A9-4DD2-BB7D-55A9637F598C}" srcOrd="1" destOrd="0" parTransId="{A7062DB4-A369-4E4F-BE00-DF5A7EB3E111}" sibTransId="{1AB1C38A-A09A-4516-AD93-0444408A995E}"/>
    <dgm:cxn modelId="{91731449-E6BD-4B33-9FA2-2111D5D7AFE6}" type="presOf" srcId="{01D9C0E8-5D18-4F27-BCC6-6BDF111810AE}" destId="{28C7A26F-E05A-470F-B2EA-857C6021BB53}" srcOrd="0" destOrd="0" presId="urn:microsoft.com/office/officeart/2009/layout/CircleArrowProcess"/>
    <dgm:cxn modelId="{8BCD566D-3797-4C2B-BEC4-C67ED1F16D07}" srcId="{857896A7-E39C-4311-BB46-D3DDF2794424}" destId="{2C56244B-B9D6-4D45-A209-AF8E61EF916F}" srcOrd="0" destOrd="0" parTransId="{F7839C03-90DF-4360-9C24-70E5F3053FCC}" sibTransId="{770B0F91-E341-4342-9AED-552A507F330A}"/>
    <dgm:cxn modelId="{BE6D1B80-DECB-410B-818C-C276DEE493B9}" type="presOf" srcId="{857896A7-E39C-4311-BB46-D3DDF2794424}" destId="{7FE1AF8F-11C4-4D52-9691-4F26ED37D7CB}" srcOrd="0" destOrd="0" presId="urn:microsoft.com/office/officeart/2009/layout/CircleArrowProcess"/>
    <dgm:cxn modelId="{9CDB0886-01CA-4105-A73E-D503FE3EE29F}" type="presOf" srcId="{0E565AD5-E3F5-4F63-8EE2-2870DB6D4007}" destId="{F5164E80-60E9-48AE-AEEA-3B3E5BAF0A33}" srcOrd="0" destOrd="0" presId="urn:microsoft.com/office/officeart/2009/layout/CircleArrowProcess"/>
    <dgm:cxn modelId="{68E47D9E-53C5-4618-8567-458BB7035A0E}" srcId="{857896A7-E39C-4311-BB46-D3DDF2794424}" destId="{0E565AD5-E3F5-4F63-8EE2-2870DB6D4007}" srcOrd="2" destOrd="0" parTransId="{F09CB45D-08BA-402F-A8E6-74D6638896E1}" sibTransId="{4706173E-5F4E-4CF2-9CBE-F4A7508AA405}"/>
    <dgm:cxn modelId="{6F089BC8-5991-4082-B9B7-7A878125B720}" type="presOf" srcId="{2C56244B-B9D6-4D45-A209-AF8E61EF916F}" destId="{9998FBBD-F585-4191-BFFC-9FA252E194F7}" srcOrd="0" destOrd="0" presId="urn:microsoft.com/office/officeart/2009/layout/CircleArrowProcess"/>
    <dgm:cxn modelId="{D9F299E1-4B5A-418A-916D-7138D624155F}" srcId="{857896A7-E39C-4311-BB46-D3DDF2794424}" destId="{01D9C0E8-5D18-4F27-BCC6-6BDF111810AE}" srcOrd="3" destOrd="0" parTransId="{56D066F2-ECF7-4354-A232-B3EAF45F5C1D}" sibTransId="{483A1132-6A2F-4490-8413-FD2FCD5DB42B}"/>
    <dgm:cxn modelId="{444C25F8-7A9E-4AD3-A2D2-C02B3766720B}" type="presOf" srcId="{334E74DC-F2A9-4DD2-BB7D-55A9637F598C}" destId="{EA22CAC4-3A1E-4626-A334-5C4C536BC464}" srcOrd="0" destOrd="0" presId="urn:microsoft.com/office/officeart/2009/layout/CircleArrowProcess"/>
    <dgm:cxn modelId="{631BC1EB-C5F2-485B-B8AC-0FBC08FA56F2}" type="presParOf" srcId="{7FE1AF8F-11C4-4D52-9691-4F26ED37D7CB}" destId="{8A37D526-01BC-4B44-B3A2-B4050BD1D4B4}" srcOrd="0" destOrd="0" presId="urn:microsoft.com/office/officeart/2009/layout/CircleArrowProcess"/>
    <dgm:cxn modelId="{3D77B83C-4B63-49CF-B7F3-BDB9C20D4BE9}" type="presParOf" srcId="{8A37D526-01BC-4B44-B3A2-B4050BD1D4B4}" destId="{26CA9A86-390B-47E8-82EC-2953BD4EE55D}" srcOrd="0" destOrd="0" presId="urn:microsoft.com/office/officeart/2009/layout/CircleArrowProcess"/>
    <dgm:cxn modelId="{D41ED665-CE62-4C66-A9E2-9D12104EC566}" type="presParOf" srcId="{7FE1AF8F-11C4-4D52-9691-4F26ED37D7CB}" destId="{9998FBBD-F585-4191-BFFC-9FA252E194F7}" srcOrd="1" destOrd="0" presId="urn:microsoft.com/office/officeart/2009/layout/CircleArrowProcess"/>
    <dgm:cxn modelId="{E42E92E9-AD7C-427D-9655-3F776CA3EDF2}" type="presParOf" srcId="{7FE1AF8F-11C4-4D52-9691-4F26ED37D7CB}" destId="{87531802-BBE6-4BAE-868F-E3DDC4DF52A1}" srcOrd="2" destOrd="0" presId="urn:microsoft.com/office/officeart/2009/layout/CircleArrowProcess"/>
    <dgm:cxn modelId="{006AD5D8-FC05-4B7A-982A-31DA74E34F98}" type="presParOf" srcId="{87531802-BBE6-4BAE-868F-E3DDC4DF52A1}" destId="{A18E5F60-9122-46BB-943D-8F75ED7AC648}" srcOrd="0" destOrd="0" presId="urn:microsoft.com/office/officeart/2009/layout/CircleArrowProcess"/>
    <dgm:cxn modelId="{5E62AAE5-C355-4A4F-A351-24A11ACF2DAA}" type="presParOf" srcId="{7FE1AF8F-11C4-4D52-9691-4F26ED37D7CB}" destId="{EA22CAC4-3A1E-4626-A334-5C4C536BC464}" srcOrd="3" destOrd="0" presId="urn:microsoft.com/office/officeart/2009/layout/CircleArrowProcess"/>
    <dgm:cxn modelId="{8160A266-8F68-45CE-8EE5-6E8A14545040}" type="presParOf" srcId="{7FE1AF8F-11C4-4D52-9691-4F26ED37D7CB}" destId="{F3E2E733-8E08-4F9D-9BB7-EDF62C75FD00}" srcOrd="4" destOrd="0" presId="urn:microsoft.com/office/officeart/2009/layout/CircleArrowProcess"/>
    <dgm:cxn modelId="{AA6626C2-81F6-456F-9399-80CFB4213DA5}" type="presParOf" srcId="{F3E2E733-8E08-4F9D-9BB7-EDF62C75FD00}" destId="{D799812D-4489-460E-9C37-B26B9154A3D8}" srcOrd="0" destOrd="0" presId="urn:microsoft.com/office/officeart/2009/layout/CircleArrowProcess"/>
    <dgm:cxn modelId="{84DDB26B-09EF-419A-B747-748E86672D11}" type="presParOf" srcId="{7FE1AF8F-11C4-4D52-9691-4F26ED37D7CB}" destId="{F5164E80-60E9-48AE-AEEA-3B3E5BAF0A33}" srcOrd="5" destOrd="0" presId="urn:microsoft.com/office/officeart/2009/layout/CircleArrowProcess"/>
    <dgm:cxn modelId="{9E93BB8A-9DBE-45B9-B098-CC80ED898C7A}" type="presParOf" srcId="{7FE1AF8F-11C4-4D52-9691-4F26ED37D7CB}" destId="{D058E1A8-9119-4B05-A06B-EDE368D42C19}" srcOrd="6" destOrd="0" presId="urn:microsoft.com/office/officeart/2009/layout/CircleArrowProcess"/>
    <dgm:cxn modelId="{C431C9E9-AE9D-44BD-A252-EA40716F8806}" type="presParOf" srcId="{D058E1A8-9119-4B05-A06B-EDE368D42C19}" destId="{48AB865E-511E-464C-B65C-DF204B3275F9}" srcOrd="0" destOrd="0" presId="urn:microsoft.com/office/officeart/2009/layout/CircleArrowProcess"/>
    <dgm:cxn modelId="{F93C5E4F-611F-47CC-84E2-B522DF66373A}" type="presParOf" srcId="{7FE1AF8F-11C4-4D52-9691-4F26ED37D7CB}" destId="{28C7A26F-E05A-470F-B2EA-857C6021BB53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24FE65-A003-4CA1-BC54-6A690369B87F}" type="doc">
      <dgm:prSet loTypeId="urn:microsoft.com/office/officeart/2005/8/layout/vList5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B398D16B-C365-4534-B3EE-317A6BAD904F}">
      <dgm:prSet phldrT="[Text]" custT="1"/>
      <dgm:spPr/>
      <dgm:t>
        <a:bodyPr/>
        <a:lstStyle/>
        <a:p>
          <a:r>
            <a:rPr lang="en-US" sz="2800" dirty="0"/>
            <a:t>Services</a:t>
          </a:r>
        </a:p>
      </dgm:t>
    </dgm:pt>
    <dgm:pt modelId="{C03AEF2E-B85F-4A27-A7D6-DF8E98C8FABB}" type="parTrans" cxnId="{6BCF5120-28C4-4C41-ADAD-14CEAAA845AC}">
      <dgm:prSet/>
      <dgm:spPr/>
      <dgm:t>
        <a:bodyPr/>
        <a:lstStyle/>
        <a:p>
          <a:endParaRPr lang="en-US"/>
        </a:p>
      </dgm:t>
    </dgm:pt>
    <dgm:pt modelId="{0F9F90E1-ADA2-47B2-896D-7D4A4CFBA55F}" type="sibTrans" cxnId="{6BCF5120-28C4-4C41-ADAD-14CEAAA845AC}">
      <dgm:prSet/>
      <dgm:spPr/>
      <dgm:t>
        <a:bodyPr/>
        <a:lstStyle/>
        <a:p>
          <a:endParaRPr lang="en-US"/>
        </a:p>
      </dgm:t>
    </dgm:pt>
    <dgm:pt modelId="{01E22EEC-516D-455B-A755-F61FF09BDF98}">
      <dgm:prSet phldrT="[Text]" custT="1"/>
      <dgm:spPr/>
      <dgm:t>
        <a:bodyPr/>
        <a:lstStyle/>
        <a:p>
          <a:pPr marL="114300" indent="0">
            <a:lnSpc>
              <a:spcPct val="100000"/>
            </a:lnSpc>
            <a:spcAft>
              <a:spcPts val="0"/>
            </a:spcAft>
            <a:buFontTx/>
            <a:buNone/>
          </a:pPr>
          <a:r>
            <a:rPr lang="en-US" sz="2200">
              <a:latin typeface="+mn-lt"/>
              <a:cs typeface="Verdana"/>
            </a:rPr>
            <a:t>Workplace Retirement Plans | Actuarial &amp; Pension | VEBA/115 Trusts</a:t>
          </a:r>
          <a:endParaRPr lang="en-US" sz="2200" dirty="0"/>
        </a:p>
      </dgm:t>
    </dgm:pt>
    <dgm:pt modelId="{F2FB76C2-7676-4AEB-86B2-E684462CCFD1}" type="parTrans" cxnId="{7F92DDB9-E580-4117-819E-F5F31F4070A7}">
      <dgm:prSet/>
      <dgm:spPr/>
      <dgm:t>
        <a:bodyPr/>
        <a:lstStyle/>
        <a:p>
          <a:endParaRPr lang="en-US"/>
        </a:p>
      </dgm:t>
    </dgm:pt>
    <dgm:pt modelId="{3C9AFE1B-A45F-4972-B0C2-6E88D29FD572}" type="sibTrans" cxnId="{7F92DDB9-E580-4117-819E-F5F31F4070A7}">
      <dgm:prSet/>
      <dgm:spPr/>
      <dgm:t>
        <a:bodyPr/>
        <a:lstStyle/>
        <a:p>
          <a:endParaRPr lang="en-US"/>
        </a:p>
      </dgm:t>
    </dgm:pt>
    <dgm:pt modelId="{785756D7-1E4D-4092-9208-B8BD717C4D75}">
      <dgm:prSet phldrT="[Text]" custT="1"/>
      <dgm:spPr/>
      <dgm:t>
        <a:bodyPr/>
        <a:lstStyle/>
        <a:p>
          <a:r>
            <a:rPr lang="en-US" sz="2800" dirty="0"/>
            <a:t>Specialty Practices</a:t>
          </a:r>
        </a:p>
      </dgm:t>
    </dgm:pt>
    <dgm:pt modelId="{61FDC2F3-1704-4135-8463-B03CD3736D09}" type="parTrans" cxnId="{600B88A5-6EDC-4A8F-A78A-D30EC60E1109}">
      <dgm:prSet/>
      <dgm:spPr/>
      <dgm:t>
        <a:bodyPr/>
        <a:lstStyle/>
        <a:p>
          <a:endParaRPr lang="en-US"/>
        </a:p>
      </dgm:t>
    </dgm:pt>
    <dgm:pt modelId="{500CDFCB-3BB9-4B2E-B983-792676C36547}" type="sibTrans" cxnId="{600B88A5-6EDC-4A8F-A78A-D30EC60E1109}">
      <dgm:prSet/>
      <dgm:spPr/>
      <dgm:t>
        <a:bodyPr/>
        <a:lstStyle/>
        <a:p>
          <a:endParaRPr lang="en-US"/>
        </a:p>
      </dgm:t>
    </dgm:pt>
    <dgm:pt modelId="{89B532C1-E82A-4208-95D4-4AA530EFEE9B}">
      <dgm:prSet phldrT="[Text]" custT="1"/>
      <dgm:spPr/>
      <dgm:t>
        <a:bodyPr/>
        <a:lstStyle/>
        <a:p>
          <a:pPr marL="0" indent="0">
            <a:lnSpc>
              <a:spcPct val="100000"/>
            </a:lnSpc>
            <a:spcAft>
              <a:spcPts val="0"/>
            </a:spcAft>
            <a:buNone/>
          </a:pPr>
          <a:r>
            <a:rPr lang="en-US" sz="2200">
              <a:latin typeface="+mn-lt"/>
              <a:cs typeface="Verdana"/>
            </a:rPr>
            <a:t>Auto Enrollment Plans | </a:t>
          </a:r>
          <a:r>
            <a:rPr lang="en-US" sz="2200" b="1">
              <a:latin typeface="+mn-lt"/>
              <a:cs typeface="Verdana"/>
            </a:rPr>
            <a:t>ESOP/kSOP </a:t>
          </a:r>
          <a:r>
            <a:rPr lang="en-US" sz="2200">
              <a:latin typeface="+mn-lt"/>
              <a:cs typeface="Verdana"/>
            </a:rPr>
            <a:t>| </a:t>
          </a:r>
          <a:r>
            <a:rPr lang="en-US" sz="2200" b="1">
              <a:latin typeface="+mn-lt"/>
              <a:cs typeface="Verdana"/>
            </a:rPr>
            <a:t>Plans with Employer Securities </a:t>
          </a:r>
          <a:endParaRPr lang="en-US" sz="2200" dirty="0"/>
        </a:p>
      </dgm:t>
    </dgm:pt>
    <dgm:pt modelId="{76104E9E-46F9-42C9-A1A3-7BDF84B8501D}" type="parTrans" cxnId="{B27869D7-511F-4DCA-B3B6-C28D9F3F0236}">
      <dgm:prSet/>
      <dgm:spPr/>
      <dgm:t>
        <a:bodyPr/>
        <a:lstStyle/>
        <a:p>
          <a:endParaRPr lang="en-US"/>
        </a:p>
      </dgm:t>
    </dgm:pt>
    <dgm:pt modelId="{D66BB6E1-D95F-4BC0-9FBF-904219CA5AA8}" type="sibTrans" cxnId="{B27869D7-511F-4DCA-B3B6-C28D9F3F0236}">
      <dgm:prSet/>
      <dgm:spPr/>
      <dgm:t>
        <a:bodyPr/>
        <a:lstStyle/>
        <a:p>
          <a:endParaRPr lang="en-US"/>
        </a:p>
      </dgm:t>
    </dgm:pt>
    <dgm:pt modelId="{AA8B9D43-2515-4808-86F5-1B6B6055CE18}">
      <dgm:prSet phldrT="[Text]" custT="1"/>
      <dgm:spPr/>
      <dgm:t>
        <a:bodyPr/>
        <a:lstStyle/>
        <a:p>
          <a:r>
            <a:rPr lang="en-US" sz="2800" dirty="0"/>
            <a:t>Subsidiaries</a:t>
          </a:r>
        </a:p>
      </dgm:t>
    </dgm:pt>
    <dgm:pt modelId="{10EC39E8-42F7-4955-943A-0F95CB73221A}" type="parTrans" cxnId="{83D5A4F9-528C-4BAC-A76A-9B3873400E8D}">
      <dgm:prSet/>
      <dgm:spPr/>
      <dgm:t>
        <a:bodyPr/>
        <a:lstStyle/>
        <a:p>
          <a:endParaRPr lang="en-US"/>
        </a:p>
      </dgm:t>
    </dgm:pt>
    <dgm:pt modelId="{B45157EB-F48D-4F1F-AB2C-2BDA216C00FA}" type="sibTrans" cxnId="{83D5A4F9-528C-4BAC-A76A-9B3873400E8D}">
      <dgm:prSet/>
      <dgm:spPr/>
      <dgm:t>
        <a:bodyPr/>
        <a:lstStyle/>
        <a:p>
          <a:endParaRPr lang="en-US"/>
        </a:p>
      </dgm:t>
    </dgm:pt>
    <dgm:pt modelId="{23F0670E-563B-46A8-976E-8C6C5CE2E40B}">
      <dgm:prSet phldrT="[Text]" custT="1"/>
      <dgm:spPr/>
      <dgm:t>
        <a:bodyPr/>
        <a:lstStyle/>
        <a:p>
          <a:pPr marL="0" indent="0">
            <a:lnSpc>
              <a:spcPct val="100000"/>
            </a:lnSpc>
            <a:spcAft>
              <a:spcPts val="0"/>
            </a:spcAft>
            <a:buNone/>
          </a:pPr>
          <a:r>
            <a:rPr lang="en-US" sz="2200">
              <a:latin typeface="+mn-lt"/>
              <a:cs typeface="Verdana"/>
            </a:rPr>
            <a:t>Hand Benefits &amp; Trust | NRS Trust Product Administration | Global Trust Company </a:t>
          </a:r>
          <a:endParaRPr lang="en-US" sz="2200" dirty="0"/>
        </a:p>
      </dgm:t>
    </dgm:pt>
    <dgm:pt modelId="{FECEBEDB-F4C0-4EC9-A9FC-E1A0842D3325}" type="parTrans" cxnId="{C9519586-E3B8-42B0-9F5C-BDA5B2703E6A}">
      <dgm:prSet/>
      <dgm:spPr/>
      <dgm:t>
        <a:bodyPr/>
        <a:lstStyle/>
        <a:p>
          <a:endParaRPr lang="en-US"/>
        </a:p>
      </dgm:t>
    </dgm:pt>
    <dgm:pt modelId="{5DB97B45-17AF-4004-83BE-DC2BF0744F2D}" type="sibTrans" cxnId="{C9519586-E3B8-42B0-9F5C-BDA5B2703E6A}">
      <dgm:prSet/>
      <dgm:spPr/>
      <dgm:t>
        <a:bodyPr/>
        <a:lstStyle/>
        <a:p>
          <a:endParaRPr lang="en-US"/>
        </a:p>
      </dgm:t>
    </dgm:pt>
    <dgm:pt modelId="{509C0E84-B989-452E-8309-EA7D37D0AC4E}">
      <dgm:prSet custT="1"/>
      <dgm:spPr/>
      <dgm:t>
        <a:bodyPr/>
        <a:lstStyle/>
        <a:p>
          <a:pPr marL="0" indent="0">
            <a:lnSpc>
              <a:spcPct val="100000"/>
            </a:lnSpc>
            <a:spcAft>
              <a:spcPts val="0"/>
            </a:spcAft>
            <a:buNone/>
          </a:pPr>
          <a:r>
            <a:rPr lang="en-US" sz="2200">
              <a:latin typeface="+mn-lt"/>
              <a:cs typeface="Verdana"/>
            </a:rPr>
            <a:t>VEBA/115 Trusts | Multiple Employer Trusts/Plans (MET/MEP/PEP) </a:t>
          </a:r>
          <a:endParaRPr lang="en-US" sz="2200" dirty="0">
            <a:latin typeface="+mn-lt"/>
            <a:cs typeface="Verdana"/>
          </a:endParaRPr>
        </a:p>
      </dgm:t>
    </dgm:pt>
    <dgm:pt modelId="{9ED60DDE-5AD8-4FFB-BD46-F4BCF3EE88D4}" type="parTrans" cxnId="{19DC4986-AA83-4F70-907B-1F139F9C5DC8}">
      <dgm:prSet/>
      <dgm:spPr/>
      <dgm:t>
        <a:bodyPr/>
        <a:lstStyle/>
        <a:p>
          <a:endParaRPr lang="en-US"/>
        </a:p>
      </dgm:t>
    </dgm:pt>
    <dgm:pt modelId="{C2017CC8-F49E-4A6F-B5C1-737A88762742}" type="sibTrans" cxnId="{19DC4986-AA83-4F70-907B-1F139F9C5DC8}">
      <dgm:prSet/>
      <dgm:spPr/>
      <dgm:t>
        <a:bodyPr/>
        <a:lstStyle/>
        <a:p>
          <a:endParaRPr lang="en-US"/>
        </a:p>
      </dgm:t>
    </dgm:pt>
    <dgm:pt modelId="{2DE6CA08-8720-46B7-B40F-DA431F1566E0}">
      <dgm:prSet custT="1"/>
      <dgm:spPr/>
      <dgm:t>
        <a:bodyPr/>
        <a:lstStyle/>
        <a:p>
          <a:pPr marL="0" indent="0">
            <a:lnSpc>
              <a:spcPct val="100000"/>
            </a:lnSpc>
            <a:spcAft>
              <a:spcPts val="0"/>
            </a:spcAft>
            <a:buNone/>
          </a:pPr>
          <a:r>
            <a:rPr lang="en-US" sz="2200">
              <a:latin typeface="+mn-lt"/>
              <a:cs typeface="Verdana"/>
            </a:rPr>
            <a:t>TPA | Cash Balance Plans | HSA </a:t>
          </a:r>
          <a:endParaRPr lang="en-US" sz="2200" dirty="0">
            <a:latin typeface="+mn-lt"/>
            <a:cs typeface="Verdana"/>
          </a:endParaRPr>
        </a:p>
      </dgm:t>
    </dgm:pt>
    <dgm:pt modelId="{B2ECCDB1-AECA-4D86-8A5A-E83672C656FB}" type="parTrans" cxnId="{66B48DCE-A315-4B68-AFDF-3ED4871BC954}">
      <dgm:prSet/>
      <dgm:spPr/>
      <dgm:t>
        <a:bodyPr/>
        <a:lstStyle/>
        <a:p>
          <a:endParaRPr lang="en-US"/>
        </a:p>
      </dgm:t>
    </dgm:pt>
    <dgm:pt modelId="{36A89255-CE26-48A7-907A-5A49D3E86B1A}" type="sibTrans" cxnId="{66B48DCE-A315-4B68-AFDF-3ED4871BC954}">
      <dgm:prSet/>
      <dgm:spPr/>
      <dgm:t>
        <a:bodyPr/>
        <a:lstStyle/>
        <a:p>
          <a:endParaRPr lang="en-US"/>
        </a:p>
      </dgm:t>
    </dgm:pt>
    <dgm:pt modelId="{D0687773-2AA7-45DC-9B07-182CA165DA90}">
      <dgm:prSet custT="1"/>
      <dgm:spPr/>
      <dgm:t>
        <a:bodyPr/>
        <a:lstStyle/>
        <a:p>
          <a:pPr marL="0" indent="0">
            <a:lnSpc>
              <a:spcPct val="100000"/>
            </a:lnSpc>
            <a:spcAft>
              <a:spcPts val="0"/>
            </a:spcAft>
            <a:buNone/>
          </a:pPr>
          <a:r>
            <a:rPr lang="en-US" sz="2200">
              <a:latin typeface="+mn-lt"/>
              <a:cs typeface="Verdana"/>
            </a:rPr>
            <a:t>BPAS Trust Company of Puerto Rico</a:t>
          </a:r>
          <a:endParaRPr lang="en-US" sz="2200" dirty="0">
            <a:latin typeface="+mn-lt"/>
            <a:cs typeface="Verdana"/>
          </a:endParaRPr>
        </a:p>
      </dgm:t>
    </dgm:pt>
    <dgm:pt modelId="{98FEE6B9-917B-4304-8D27-F3478E28E6F7}" type="parTrans" cxnId="{1CA825E0-B738-4DAA-841C-0A2DC14D9390}">
      <dgm:prSet/>
      <dgm:spPr/>
      <dgm:t>
        <a:bodyPr/>
        <a:lstStyle/>
        <a:p>
          <a:endParaRPr lang="en-US"/>
        </a:p>
      </dgm:t>
    </dgm:pt>
    <dgm:pt modelId="{D629C367-804F-48B6-97B9-CA98F4E3B51D}" type="sibTrans" cxnId="{1CA825E0-B738-4DAA-841C-0A2DC14D9390}">
      <dgm:prSet/>
      <dgm:spPr/>
      <dgm:t>
        <a:bodyPr/>
        <a:lstStyle/>
        <a:p>
          <a:endParaRPr lang="en-US"/>
        </a:p>
      </dgm:t>
    </dgm:pt>
    <dgm:pt modelId="{276CC6AC-054F-4C1D-99FE-418423135240}">
      <dgm:prSet phldrT="[Text]" custT="1"/>
      <dgm:spPr/>
      <dgm:t>
        <a:bodyPr/>
        <a:lstStyle/>
        <a:p>
          <a:pPr marL="114300" indent="0">
            <a:lnSpc>
              <a:spcPct val="100000"/>
            </a:lnSpc>
            <a:spcAft>
              <a:spcPts val="0"/>
            </a:spcAft>
            <a:buFontTx/>
            <a:buNone/>
          </a:pPr>
          <a:r>
            <a:rPr lang="en-US" sz="2200">
              <a:latin typeface="+mn-lt"/>
              <a:cs typeface="Verdana"/>
            </a:rPr>
            <a:t>Fund Administration | Collective Investment Funds </a:t>
          </a:r>
          <a:r>
            <a:rPr lang="en-US" sz="2200">
              <a:cs typeface="Verdana"/>
            </a:rPr>
            <a:t>|</a:t>
          </a:r>
          <a:r>
            <a:rPr lang="en-US" sz="2200">
              <a:latin typeface="+mn-lt"/>
              <a:cs typeface="Verdana"/>
            </a:rPr>
            <a:t> Institutional Trust</a:t>
          </a:r>
          <a:endParaRPr lang="en-US" sz="2200" dirty="0"/>
        </a:p>
      </dgm:t>
    </dgm:pt>
    <dgm:pt modelId="{3629FF23-DDED-4E19-ADC7-30736EFC5DA9}" type="parTrans" cxnId="{7487A3D6-0B35-407D-A4F7-89DF6D593A5F}">
      <dgm:prSet/>
      <dgm:spPr/>
      <dgm:t>
        <a:bodyPr/>
        <a:lstStyle/>
        <a:p>
          <a:endParaRPr lang="en-US"/>
        </a:p>
      </dgm:t>
    </dgm:pt>
    <dgm:pt modelId="{E5753C15-F19E-4246-A529-3564EA70F834}" type="sibTrans" cxnId="{7487A3D6-0B35-407D-A4F7-89DF6D593A5F}">
      <dgm:prSet/>
      <dgm:spPr/>
      <dgm:t>
        <a:bodyPr/>
        <a:lstStyle/>
        <a:p>
          <a:endParaRPr lang="en-US"/>
        </a:p>
      </dgm:t>
    </dgm:pt>
    <dgm:pt modelId="{501BE8DE-5050-4E09-A678-390224020DED}">
      <dgm:prSet phldrT="[Text]" custT="1"/>
      <dgm:spPr/>
      <dgm:t>
        <a:bodyPr/>
        <a:lstStyle/>
        <a:p>
          <a:pPr marL="114300" indent="0">
            <a:lnSpc>
              <a:spcPct val="100000"/>
            </a:lnSpc>
            <a:spcAft>
              <a:spcPts val="0"/>
            </a:spcAft>
            <a:buFontTx/>
            <a:buNone/>
          </a:pPr>
          <a:r>
            <a:rPr lang="en-US" sz="2200">
              <a:latin typeface="+mn-lt"/>
              <a:cs typeface="Verdana"/>
            </a:rPr>
            <a:t>Health Benefits Consulting | Health &amp; Welfare Plans | IRA </a:t>
          </a:r>
          <a:r>
            <a:rPr lang="en-US" sz="2200">
              <a:cs typeface="Verdana"/>
            </a:rPr>
            <a:t>| </a:t>
          </a:r>
          <a:r>
            <a:rPr lang="en-US" sz="2200">
              <a:latin typeface="+mn-lt"/>
              <a:cs typeface="Verdana"/>
            </a:rPr>
            <a:t>Fiduciary</a:t>
          </a:r>
          <a:endParaRPr lang="en-US" sz="2200" dirty="0"/>
        </a:p>
      </dgm:t>
    </dgm:pt>
    <dgm:pt modelId="{1DFF908C-50A8-495B-885F-B4ADD98F4FB2}" type="parTrans" cxnId="{A7306EF3-5D29-4A85-98BA-415F375EEC1D}">
      <dgm:prSet/>
      <dgm:spPr/>
      <dgm:t>
        <a:bodyPr/>
        <a:lstStyle/>
        <a:p>
          <a:endParaRPr lang="en-US"/>
        </a:p>
      </dgm:t>
    </dgm:pt>
    <dgm:pt modelId="{7940D4F7-81FC-47A0-8DE0-04277593FB92}" type="sibTrans" cxnId="{A7306EF3-5D29-4A85-98BA-415F375EEC1D}">
      <dgm:prSet/>
      <dgm:spPr/>
      <dgm:t>
        <a:bodyPr/>
        <a:lstStyle/>
        <a:p>
          <a:endParaRPr lang="en-US"/>
        </a:p>
      </dgm:t>
    </dgm:pt>
    <dgm:pt modelId="{F069BB04-1D26-4000-B80F-B543F34108B1}">
      <dgm:prSet phldrT="[Text]" custT="1"/>
      <dgm:spPr/>
      <dgm:t>
        <a:bodyPr/>
        <a:lstStyle/>
        <a:p>
          <a:pPr marL="114300" indent="0">
            <a:lnSpc>
              <a:spcPct val="100000"/>
            </a:lnSpc>
            <a:spcAft>
              <a:spcPts val="0"/>
            </a:spcAft>
            <a:buFontTx/>
            <a:buNone/>
          </a:pPr>
          <a:r>
            <a:rPr lang="en-US" sz="2200">
              <a:latin typeface="+mn-lt"/>
              <a:cs typeface="Verdana"/>
            </a:rPr>
            <a:t>Advisor Coaching</a:t>
          </a:r>
          <a:endParaRPr lang="en-US" sz="2200" dirty="0"/>
        </a:p>
      </dgm:t>
    </dgm:pt>
    <dgm:pt modelId="{D34DE17C-3F58-4440-B350-71DA24D17111}" type="parTrans" cxnId="{DB007238-0B4B-4F62-BFC2-D8FA495DD8B2}">
      <dgm:prSet/>
      <dgm:spPr/>
      <dgm:t>
        <a:bodyPr/>
        <a:lstStyle/>
        <a:p>
          <a:endParaRPr lang="en-US"/>
        </a:p>
      </dgm:t>
    </dgm:pt>
    <dgm:pt modelId="{AF9A82DC-C6B4-4866-93D0-D2B80C801AA5}" type="sibTrans" cxnId="{DB007238-0B4B-4F62-BFC2-D8FA495DD8B2}">
      <dgm:prSet/>
      <dgm:spPr/>
      <dgm:t>
        <a:bodyPr/>
        <a:lstStyle/>
        <a:p>
          <a:endParaRPr lang="en-US"/>
        </a:p>
      </dgm:t>
    </dgm:pt>
    <dgm:pt modelId="{B314A348-C537-4A29-BC49-24D9E5B1A902}" type="pres">
      <dgm:prSet presAssocID="{D124FE65-A003-4CA1-BC54-6A690369B87F}" presName="Name0" presStyleCnt="0">
        <dgm:presLayoutVars>
          <dgm:dir/>
          <dgm:animLvl val="lvl"/>
          <dgm:resizeHandles val="exact"/>
        </dgm:presLayoutVars>
      </dgm:prSet>
      <dgm:spPr/>
    </dgm:pt>
    <dgm:pt modelId="{02229B37-7E63-4276-B7BA-75DB2AEF458D}" type="pres">
      <dgm:prSet presAssocID="{B398D16B-C365-4534-B3EE-317A6BAD904F}" presName="linNode" presStyleCnt="0"/>
      <dgm:spPr/>
    </dgm:pt>
    <dgm:pt modelId="{48A654CD-7182-4F24-A4A3-8886380A11F4}" type="pres">
      <dgm:prSet presAssocID="{B398D16B-C365-4534-B3EE-317A6BAD904F}" presName="parentText" presStyleLbl="node1" presStyleIdx="0" presStyleCnt="3" custScaleX="61652" custLinFactNeighborX="-3801">
        <dgm:presLayoutVars>
          <dgm:chMax val="1"/>
          <dgm:bulletEnabled val="1"/>
        </dgm:presLayoutVars>
      </dgm:prSet>
      <dgm:spPr/>
    </dgm:pt>
    <dgm:pt modelId="{85112486-8F4B-4E7B-A1B8-9AC845CF72CD}" type="pres">
      <dgm:prSet presAssocID="{B398D16B-C365-4534-B3EE-317A6BAD904F}" presName="descendantText" presStyleLbl="alignAccFollowNode1" presStyleIdx="0" presStyleCnt="3" custScaleX="134987" custLinFactNeighborX="-1646">
        <dgm:presLayoutVars>
          <dgm:bulletEnabled val="1"/>
        </dgm:presLayoutVars>
      </dgm:prSet>
      <dgm:spPr/>
    </dgm:pt>
    <dgm:pt modelId="{6006B776-5CA1-4343-9CD7-8178B8E3B9BC}" type="pres">
      <dgm:prSet presAssocID="{0F9F90E1-ADA2-47B2-896D-7D4A4CFBA55F}" presName="sp" presStyleCnt="0"/>
      <dgm:spPr/>
    </dgm:pt>
    <dgm:pt modelId="{9CC8DD31-F0DB-49CE-B0C4-8E984282ACCC}" type="pres">
      <dgm:prSet presAssocID="{785756D7-1E4D-4092-9208-B8BD717C4D75}" presName="linNode" presStyleCnt="0"/>
      <dgm:spPr/>
    </dgm:pt>
    <dgm:pt modelId="{B91797EF-A6AE-4F4C-A231-81D207C7EEBA}" type="pres">
      <dgm:prSet presAssocID="{785756D7-1E4D-4092-9208-B8BD717C4D75}" presName="parentText" presStyleLbl="node1" presStyleIdx="1" presStyleCnt="3" custScaleX="59769">
        <dgm:presLayoutVars>
          <dgm:chMax val="1"/>
          <dgm:bulletEnabled val="1"/>
        </dgm:presLayoutVars>
      </dgm:prSet>
      <dgm:spPr/>
    </dgm:pt>
    <dgm:pt modelId="{812145BC-DE45-4435-9621-16015D66F2E4}" type="pres">
      <dgm:prSet presAssocID="{785756D7-1E4D-4092-9208-B8BD717C4D75}" presName="descendantText" presStyleLbl="alignAccFollowNode1" presStyleIdx="1" presStyleCnt="3" custScaleX="130549" custLinFactNeighborX="8169">
        <dgm:presLayoutVars>
          <dgm:bulletEnabled val="1"/>
        </dgm:presLayoutVars>
      </dgm:prSet>
      <dgm:spPr/>
    </dgm:pt>
    <dgm:pt modelId="{236A8C2E-49E6-47D9-A8D5-21663C19C3ED}" type="pres">
      <dgm:prSet presAssocID="{500CDFCB-3BB9-4B2E-B983-792676C36547}" presName="sp" presStyleCnt="0"/>
      <dgm:spPr/>
    </dgm:pt>
    <dgm:pt modelId="{D7F4EF4B-5AE9-4D05-A9B9-6B6A00DB7462}" type="pres">
      <dgm:prSet presAssocID="{AA8B9D43-2515-4808-86F5-1B6B6055CE18}" presName="linNode" presStyleCnt="0"/>
      <dgm:spPr/>
    </dgm:pt>
    <dgm:pt modelId="{F6F1D001-A6E2-4B9C-B13F-B91707091419}" type="pres">
      <dgm:prSet presAssocID="{AA8B9D43-2515-4808-86F5-1B6B6055CE18}" presName="parentText" presStyleLbl="node1" presStyleIdx="2" presStyleCnt="3" custScaleX="56851">
        <dgm:presLayoutVars>
          <dgm:chMax val="1"/>
          <dgm:bulletEnabled val="1"/>
        </dgm:presLayoutVars>
      </dgm:prSet>
      <dgm:spPr/>
    </dgm:pt>
    <dgm:pt modelId="{A87DB33D-F7FA-4061-ABF5-26272D1C22BC}" type="pres">
      <dgm:prSet presAssocID="{AA8B9D43-2515-4808-86F5-1B6B6055CE18}" presName="descendantText" presStyleLbl="alignAccFollowNode1" presStyleIdx="2" presStyleCnt="3" custScaleX="126903" custLinFactNeighborX="113" custLinFactNeighborY="5220">
        <dgm:presLayoutVars>
          <dgm:bulletEnabled val="1"/>
        </dgm:presLayoutVars>
      </dgm:prSet>
      <dgm:spPr/>
    </dgm:pt>
  </dgm:ptLst>
  <dgm:cxnLst>
    <dgm:cxn modelId="{E586E315-D801-4181-AB12-45C8C9565BB3}" type="presOf" srcId="{B398D16B-C365-4534-B3EE-317A6BAD904F}" destId="{48A654CD-7182-4F24-A4A3-8886380A11F4}" srcOrd="0" destOrd="0" presId="urn:microsoft.com/office/officeart/2005/8/layout/vList5"/>
    <dgm:cxn modelId="{14638917-6F10-45C8-BDF9-764240509EB5}" type="presOf" srcId="{89B532C1-E82A-4208-95D4-4AA530EFEE9B}" destId="{812145BC-DE45-4435-9621-16015D66F2E4}" srcOrd="0" destOrd="0" presId="urn:microsoft.com/office/officeart/2005/8/layout/vList5"/>
    <dgm:cxn modelId="{6BCF5120-28C4-4C41-ADAD-14CEAAA845AC}" srcId="{D124FE65-A003-4CA1-BC54-6A690369B87F}" destId="{B398D16B-C365-4534-B3EE-317A6BAD904F}" srcOrd="0" destOrd="0" parTransId="{C03AEF2E-B85F-4A27-A7D6-DF8E98C8FABB}" sibTransId="{0F9F90E1-ADA2-47B2-896D-7D4A4CFBA55F}"/>
    <dgm:cxn modelId="{DB007238-0B4B-4F62-BFC2-D8FA495DD8B2}" srcId="{B398D16B-C365-4534-B3EE-317A6BAD904F}" destId="{F069BB04-1D26-4000-B80F-B543F34108B1}" srcOrd="3" destOrd="0" parTransId="{D34DE17C-3F58-4440-B350-71DA24D17111}" sibTransId="{AF9A82DC-C6B4-4866-93D0-D2B80C801AA5}"/>
    <dgm:cxn modelId="{F002B738-DBD1-4E1B-B7B3-C8CB28F21DA0}" type="presOf" srcId="{AA8B9D43-2515-4808-86F5-1B6B6055CE18}" destId="{F6F1D001-A6E2-4B9C-B13F-B91707091419}" srcOrd="0" destOrd="0" presId="urn:microsoft.com/office/officeart/2005/8/layout/vList5"/>
    <dgm:cxn modelId="{C802CD4B-5C22-4345-B0BE-825106F4BA38}" type="presOf" srcId="{2DE6CA08-8720-46B7-B40F-DA431F1566E0}" destId="{812145BC-DE45-4435-9621-16015D66F2E4}" srcOrd="0" destOrd="2" presId="urn:microsoft.com/office/officeart/2005/8/layout/vList5"/>
    <dgm:cxn modelId="{E656094C-F6F3-475F-A37C-D742CCCABFEE}" type="presOf" srcId="{276CC6AC-054F-4C1D-99FE-418423135240}" destId="{85112486-8F4B-4E7B-A1B8-9AC845CF72CD}" srcOrd="0" destOrd="2" presId="urn:microsoft.com/office/officeart/2005/8/layout/vList5"/>
    <dgm:cxn modelId="{4327A554-171F-4A4F-BFF0-689502D970FB}" type="presOf" srcId="{501BE8DE-5050-4E09-A678-390224020DED}" destId="{85112486-8F4B-4E7B-A1B8-9AC845CF72CD}" srcOrd="0" destOrd="1" presId="urn:microsoft.com/office/officeart/2005/8/layout/vList5"/>
    <dgm:cxn modelId="{0C23776B-AEBC-4403-AAC0-EA164D5E1D86}" type="presOf" srcId="{785756D7-1E4D-4092-9208-B8BD717C4D75}" destId="{B91797EF-A6AE-4F4C-A231-81D207C7EEBA}" srcOrd="0" destOrd="0" presId="urn:microsoft.com/office/officeart/2005/8/layout/vList5"/>
    <dgm:cxn modelId="{AF38E46C-BB71-4DA6-90C0-19945862C2E6}" type="presOf" srcId="{D124FE65-A003-4CA1-BC54-6A690369B87F}" destId="{B314A348-C537-4A29-BC49-24D9E5B1A902}" srcOrd="0" destOrd="0" presId="urn:microsoft.com/office/officeart/2005/8/layout/vList5"/>
    <dgm:cxn modelId="{B947266D-ABAB-4F38-A1A8-9040B28815AC}" type="presOf" srcId="{D0687773-2AA7-45DC-9B07-182CA165DA90}" destId="{A87DB33D-F7FA-4061-ABF5-26272D1C22BC}" srcOrd="0" destOrd="1" presId="urn:microsoft.com/office/officeart/2005/8/layout/vList5"/>
    <dgm:cxn modelId="{19DC4986-AA83-4F70-907B-1F139F9C5DC8}" srcId="{785756D7-1E4D-4092-9208-B8BD717C4D75}" destId="{509C0E84-B989-452E-8309-EA7D37D0AC4E}" srcOrd="1" destOrd="0" parTransId="{9ED60DDE-5AD8-4FFB-BD46-F4BCF3EE88D4}" sibTransId="{C2017CC8-F49E-4A6F-B5C1-737A88762742}"/>
    <dgm:cxn modelId="{C9519586-E3B8-42B0-9F5C-BDA5B2703E6A}" srcId="{AA8B9D43-2515-4808-86F5-1B6B6055CE18}" destId="{23F0670E-563B-46A8-976E-8C6C5CE2E40B}" srcOrd="0" destOrd="0" parTransId="{FECEBEDB-F4C0-4EC9-A9FC-E1A0842D3325}" sibTransId="{5DB97B45-17AF-4004-83BE-DC2BF0744F2D}"/>
    <dgm:cxn modelId="{A65E3087-AF38-4B1C-A200-220BA09891D6}" type="presOf" srcId="{23F0670E-563B-46A8-976E-8C6C5CE2E40B}" destId="{A87DB33D-F7FA-4061-ABF5-26272D1C22BC}" srcOrd="0" destOrd="0" presId="urn:microsoft.com/office/officeart/2005/8/layout/vList5"/>
    <dgm:cxn modelId="{A8B7A68A-2124-48AB-8DE3-FFFF90F53810}" type="presOf" srcId="{01E22EEC-516D-455B-A755-F61FF09BDF98}" destId="{85112486-8F4B-4E7B-A1B8-9AC845CF72CD}" srcOrd="0" destOrd="0" presId="urn:microsoft.com/office/officeart/2005/8/layout/vList5"/>
    <dgm:cxn modelId="{600B88A5-6EDC-4A8F-A78A-D30EC60E1109}" srcId="{D124FE65-A003-4CA1-BC54-6A690369B87F}" destId="{785756D7-1E4D-4092-9208-B8BD717C4D75}" srcOrd="1" destOrd="0" parTransId="{61FDC2F3-1704-4135-8463-B03CD3736D09}" sibTransId="{500CDFCB-3BB9-4B2E-B983-792676C36547}"/>
    <dgm:cxn modelId="{7F92DDB9-E580-4117-819E-F5F31F4070A7}" srcId="{B398D16B-C365-4534-B3EE-317A6BAD904F}" destId="{01E22EEC-516D-455B-A755-F61FF09BDF98}" srcOrd="0" destOrd="0" parTransId="{F2FB76C2-7676-4AEB-86B2-E684462CCFD1}" sibTransId="{3C9AFE1B-A45F-4972-B0C2-6E88D29FD572}"/>
    <dgm:cxn modelId="{66B48DCE-A315-4B68-AFDF-3ED4871BC954}" srcId="{785756D7-1E4D-4092-9208-B8BD717C4D75}" destId="{2DE6CA08-8720-46B7-B40F-DA431F1566E0}" srcOrd="2" destOrd="0" parTransId="{B2ECCDB1-AECA-4D86-8A5A-E83672C656FB}" sibTransId="{36A89255-CE26-48A7-907A-5A49D3E86B1A}"/>
    <dgm:cxn modelId="{4B2CC1D5-09DF-400A-9130-1E95C25EC366}" type="presOf" srcId="{509C0E84-B989-452E-8309-EA7D37D0AC4E}" destId="{812145BC-DE45-4435-9621-16015D66F2E4}" srcOrd="0" destOrd="1" presId="urn:microsoft.com/office/officeart/2005/8/layout/vList5"/>
    <dgm:cxn modelId="{7487A3D6-0B35-407D-A4F7-89DF6D593A5F}" srcId="{B398D16B-C365-4534-B3EE-317A6BAD904F}" destId="{276CC6AC-054F-4C1D-99FE-418423135240}" srcOrd="2" destOrd="0" parTransId="{3629FF23-DDED-4E19-ADC7-30736EFC5DA9}" sibTransId="{E5753C15-F19E-4246-A529-3564EA70F834}"/>
    <dgm:cxn modelId="{B27869D7-511F-4DCA-B3B6-C28D9F3F0236}" srcId="{785756D7-1E4D-4092-9208-B8BD717C4D75}" destId="{89B532C1-E82A-4208-95D4-4AA530EFEE9B}" srcOrd="0" destOrd="0" parTransId="{76104E9E-46F9-42C9-A1A3-7BDF84B8501D}" sibTransId="{D66BB6E1-D95F-4BC0-9FBF-904219CA5AA8}"/>
    <dgm:cxn modelId="{1CA825E0-B738-4DAA-841C-0A2DC14D9390}" srcId="{AA8B9D43-2515-4808-86F5-1B6B6055CE18}" destId="{D0687773-2AA7-45DC-9B07-182CA165DA90}" srcOrd="1" destOrd="0" parTransId="{98FEE6B9-917B-4304-8D27-F3478E28E6F7}" sibTransId="{D629C367-804F-48B6-97B9-CA98F4E3B51D}"/>
    <dgm:cxn modelId="{A7306EF3-5D29-4A85-98BA-415F375EEC1D}" srcId="{B398D16B-C365-4534-B3EE-317A6BAD904F}" destId="{501BE8DE-5050-4E09-A678-390224020DED}" srcOrd="1" destOrd="0" parTransId="{1DFF908C-50A8-495B-885F-B4ADD98F4FB2}" sibTransId="{7940D4F7-81FC-47A0-8DE0-04277593FB92}"/>
    <dgm:cxn modelId="{5530BEF7-8FBA-45B8-9D57-4112E506397D}" type="presOf" srcId="{F069BB04-1D26-4000-B80F-B543F34108B1}" destId="{85112486-8F4B-4E7B-A1B8-9AC845CF72CD}" srcOrd="0" destOrd="3" presId="urn:microsoft.com/office/officeart/2005/8/layout/vList5"/>
    <dgm:cxn modelId="{83D5A4F9-528C-4BAC-A76A-9B3873400E8D}" srcId="{D124FE65-A003-4CA1-BC54-6A690369B87F}" destId="{AA8B9D43-2515-4808-86F5-1B6B6055CE18}" srcOrd="2" destOrd="0" parTransId="{10EC39E8-42F7-4955-943A-0F95CB73221A}" sibTransId="{B45157EB-F48D-4F1F-AB2C-2BDA216C00FA}"/>
    <dgm:cxn modelId="{2F74B68F-383B-4224-B1CE-FA3A3044908F}" type="presParOf" srcId="{B314A348-C537-4A29-BC49-24D9E5B1A902}" destId="{02229B37-7E63-4276-B7BA-75DB2AEF458D}" srcOrd="0" destOrd="0" presId="urn:microsoft.com/office/officeart/2005/8/layout/vList5"/>
    <dgm:cxn modelId="{4819D7D7-A5E5-41A8-89C9-640122B01BF8}" type="presParOf" srcId="{02229B37-7E63-4276-B7BA-75DB2AEF458D}" destId="{48A654CD-7182-4F24-A4A3-8886380A11F4}" srcOrd="0" destOrd="0" presId="urn:microsoft.com/office/officeart/2005/8/layout/vList5"/>
    <dgm:cxn modelId="{99F43443-6B65-42F1-8BB3-30E16F7B6511}" type="presParOf" srcId="{02229B37-7E63-4276-B7BA-75DB2AEF458D}" destId="{85112486-8F4B-4E7B-A1B8-9AC845CF72CD}" srcOrd="1" destOrd="0" presId="urn:microsoft.com/office/officeart/2005/8/layout/vList5"/>
    <dgm:cxn modelId="{6CE7873E-6AE3-4924-8BC3-4D0C6D838304}" type="presParOf" srcId="{B314A348-C537-4A29-BC49-24D9E5B1A902}" destId="{6006B776-5CA1-4343-9CD7-8178B8E3B9BC}" srcOrd="1" destOrd="0" presId="urn:microsoft.com/office/officeart/2005/8/layout/vList5"/>
    <dgm:cxn modelId="{B679C9CE-B879-4379-8FAF-E07D1C641D5E}" type="presParOf" srcId="{B314A348-C537-4A29-BC49-24D9E5B1A902}" destId="{9CC8DD31-F0DB-49CE-B0C4-8E984282ACCC}" srcOrd="2" destOrd="0" presId="urn:microsoft.com/office/officeart/2005/8/layout/vList5"/>
    <dgm:cxn modelId="{93E6D9FE-5539-4539-9E2E-F2215D9A3848}" type="presParOf" srcId="{9CC8DD31-F0DB-49CE-B0C4-8E984282ACCC}" destId="{B91797EF-A6AE-4F4C-A231-81D207C7EEBA}" srcOrd="0" destOrd="0" presId="urn:microsoft.com/office/officeart/2005/8/layout/vList5"/>
    <dgm:cxn modelId="{7A905212-8ED3-4521-9B86-EF106AD170AA}" type="presParOf" srcId="{9CC8DD31-F0DB-49CE-B0C4-8E984282ACCC}" destId="{812145BC-DE45-4435-9621-16015D66F2E4}" srcOrd="1" destOrd="0" presId="urn:microsoft.com/office/officeart/2005/8/layout/vList5"/>
    <dgm:cxn modelId="{4070CDC5-2F53-4A86-8366-C2CEA7A0AE7D}" type="presParOf" srcId="{B314A348-C537-4A29-BC49-24D9E5B1A902}" destId="{236A8C2E-49E6-47D9-A8D5-21663C19C3ED}" srcOrd="3" destOrd="0" presId="urn:microsoft.com/office/officeart/2005/8/layout/vList5"/>
    <dgm:cxn modelId="{B50BA7F7-A5E5-4645-A3CE-528CEF3348CC}" type="presParOf" srcId="{B314A348-C537-4A29-BC49-24D9E5B1A902}" destId="{D7F4EF4B-5AE9-4D05-A9B9-6B6A00DB7462}" srcOrd="4" destOrd="0" presId="urn:microsoft.com/office/officeart/2005/8/layout/vList5"/>
    <dgm:cxn modelId="{5FFE36B3-A692-4547-9E28-CC9C01EDFEFC}" type="presParOf" srcId="{D7F4EF4B-5AE9-4D05-A9B9-6B6A00DB7462}" destId="{F6F1D001-A6E2-4B9C-B13F-B91707091419}" srcOrd="0" destOrd="0" presId="urn:microsoft.com/office/officeart/2005/8/layout/vList5"/>
    <dgm:cxn modelId="{C1BF8BB9-6070-4213-B715-25FCF7E2AE1C}" type="presParOf" srcId="{D7F4EF4B-5AE9-4D05-A9B9-6B6A00DB7462}" destId="{A87DB33D-F7FA-4061-ABF5-26272D1C22B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2E4B89-4C91-BF41-A71C-F3DFF5A444F2}" type="doc">
      <dgm:prSet loTypeId="urn:microsoft.com/office/officeart/2005/8/layout/matrix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6330D3-5E12-8747-9C48-F7B3CE0014BA}">
      <dgm:prSet phldrT="[Text]"/>
      <dgm:spPr>
        <a:solidFill>
          <a:schemeClr val="bg1"/>
        </a:solidFill>
        <a:ln w="31750">
          <a:solidFill>
            <a:schemeClr val="bg1"/>
          </a:solidFill>
        </a:ln>
      </dgm:spPr>
      <dgm:t>
        <a:bodyPr/>
        <a:lstStyle/>
        <a:p>
          <a:r>
            <a:rPr lang="en-US" dirty="0"/>
            <a:t> </a:t>
          </a:r>
        </a:p>
      </dgm:t>
    </dgm:pt>
    <dgm:pt modelId="{5B11FBDE-4BCC-A54D-9844-1B1DB3D1E4C8}" type="parTrans" cxnId="{93E0260E-D78A-7844-81B9-497323B4CA5D}">
      <dgm:prSet/>
      <dgm:spPr/>
      <dgm:t>
        <a:bodyPr/>
        <a:lstStyle/>
        <a:p>
          <a:endParaRPr lang="en-US"/>
        </a:p>
      </dgm:t>
    </dgm:pt>
    <dgm:pt modelId="{4786E9EA-1013-214A-86F0-132DB476C464}" type="sibTrans" cxnId="{93E0260E-D78A-7844-81B9-497323B4CA5D}">
      <dgm:prSet/>
      <dgm:spPr/>
      <dgm:t>
        <a:bodyPr/>
        <a:lstStyle/>
        <a:p>
          <a:endParaRPr lang="en-US"/>
        </a:p>
      </dgm:t>
    </dgm:pt>
    <dgm:pt modelId="{B3855E26-DEFC-1345-9FA9-F9F24E405F34}">
      <dgm:prSet phldrT="[Text]"/>
      <dgm:spPr>
        <a:solidFill>
          <a:schemeClr val="accent6"/>
        </a:solidFill>
        <a:ln w="57150">
          <a:solidFill>
            <a:schemeClr val="bg1"/>
          </a:solidFill>
        </a:ln>
      </dgm:spPr>
      <dgm:t>
        <a:bodyPr/>
        <a:lstStyle/>
        <a:p>
          <a:r>
            <a:rPr lang="en-US" dirty="0"/>
            <a:t> </a:t>
          </a:r>
        </a:p>
      </dgm:t>
    </dgm:pt>
    <dgm:pt modelId="{1A521430-4678-234F-BC42-5A3A9A9C91CC}" type="parTrans" cxnId="{9A9E034D-8370-F84D-A979-9EF2147FA7BC}">
      <dgm:prSet/>
      <dgm:spPr/>
      <dgm:t>
        <a:bodyPr/>
        <a:lstStyle/>
        <a:p>
          <a:endParaRPr lang="en-US"/>
        </a:p>
      </dgm:t>
    </dgm:pt>
    <dgm:pt modelId="{141A9E62-CE97-4741-BBD5-6557B3AEF6E7}" type="sibTrans" cxnId="{9A9E034D-8370-F84D-A979-9EF2147FA7BC}">
      <dgm:prSet/>
      <dgm:spPr/>
      <dgm:t>
        <a:bodyPr/>
        <a:lstStyle/>
        <a:p>
          <a:endParaRPr lang="en-US"/>
        </a:p>
      </dgm:t>
    </dgm:pt>
    <dgm:pt modelId="{851A568B-0ABA-2542-B860-8C6A9184F639}">
      <dgm:prSet phldrT="[Text]"/>
      <dgm:spPr>
        <a:solidFill>
          <a:schemeClr val="accent1"/>
        </a:solidFill>
        <a:ln w="57150">
          <a:solidFill>
            <a:schemeClr val="bg1"/>
          </a:solidFill>
        </a:ln>
      </dgm:spPr>
      <dgm:t>
        <a:bodyPr/>
        <a:lstStyle/>
        <a:p>
          <a:r>
            <a:rPr lang="en-US" dirty="0"/>
            <a:t> </a:t>
          </a:r>
        </a:p>
      </dgm:t>
    </dgm:pt>
    <dgm:pt modelId="{8313F1C1-6F52-864C-BEBB-53A631958334}" type="parTrans" cxnId="{455654B9-A399-9A4A-A792-86E825B2ADF5}">
      <dgm:prSet/>
      <dgm:spPr/>
      <dgm:t>
        <a:bodyPr/>
        <a:lstStyle/>
        <a:p>
          <a:endParaRPr lang="en-US"/>
        </a:p>
      </dgm:t>
    </dgm:pt>
    <dgm:pt modelId="{3A17F8EE-6E64-8E49-9048-76B22BCFA156}" type="sibTrans" cxnId="{455654B9-A399-9A4A-A792-86E825B2ADF5}">
      <dgm:prSet/>
      <dgm:spPr/>
      <dgm:t>
        <a:bodyPr/>
        <a:lstStyle/>
        <a:p>
          <a:endParaRPr lang="en-US"/>
        </a:p>
      </dgm:t>
    </dgm:pt>
    <dgm:pt modelId="{F885CF07-C949-5744-8947-FFA2C951FE4F}">
      <dgm:prSet phldrT="[Text]"/>
      <dgm:spPr>
        <a:solidFill>
          <a:srgbClr val="6DA141"/>
        </a:solidFill>
        <a:ln w="57150">
          <a:solidFill>
            <a:schemeClr val="bg1"/>
          </a:solidFill>
        </a:ln>
      </dgm:spPr>
      <dgm:t>
        <a:bodyPr/>
        <a:lstStyle/>
        <a:p>
          <a:r>
            <a:rPr lang="en-US" dirty="0"/>
            <a:t> </a:t>
          </a:r>
        </a:p>
      </dgm:t>
    </dgm:pt>
    <dgm:pt modelId="{F922110B-C872-C048-912D-F444DC347E4A}" type="parTrans" cxnId="{61C89ECD-AB24-9047-B818-AA1AC355F3BA}">
      <dgm:prSet/>
      <dgm:spPr/>
      <dgm:t>
        <a:bodyPr/>
        <a:lstStyle/>
        <a:p>
          <a:endParaRPr lang="en-US"/>
        </a:p>
      </dgm:t>
    </dgm:pt>
    <dgm:pt modelId="{F207A188-1B7B-5043-AEEB-2CFC385CAE61}" type="sibTrans" cxnId="{61C89ECD-AB24-9047-B818-AA1AC355F3BA}">
      <dgm:prSet/>
      <dgm:spPr/>
      <dgm:t>
        <a:bodyPr/>
        <a:lstStyle/>
        <a:p>
          <a:endParaRPr lang="en-US"/>
        </a:p>
      </dgm:t>
    </dgm:pt>
    <dgm:pt modelId="{581B01ED-4E6A-4747-BC2C-98D5D974A501}">
      <dgm:prSet phldrT="[Text]"/>
      <dgm:spPr>
        <a:solidFill>
          <a:schemeClr val="accent4"/>
        </a:solidFill>
        <a:ln w="57150">
          <a:solidFill>
            <a:schemeClr val="bg1"/>
          </a:solidFill>
        </a:ln>
      </dgm:spPr>
      <dgm:t>
        <a:bodyPr/>
        <a:lstStyle/>
        <a:p>
          <a:r>
            <a:rPr lang="en-US" dirty="0"/>
            <a:t> </a:t>
          </a:r>
        </a:p>
      </dgm:t>
    </dgm:pt>
    <dgm:pt modelId="{3108CE7C-A42B-0A42-A2B7-F0858980B86D}" type="parTrans" cxnId="{2D8C0210-0866-FA4D-820D-86159199305E}">
      <dgm:prSet/>
      <dgm:spPr/>
      <dgm:t>
        <a:bodyPr/>
        <a:lstStyle/>
        <a:p>
          <a:endParaRPr lang="en-US"/>
        </a:p>
      </dgm:t>
    </dgm:pt>
    <dgm:pt modelId="{C064E1D5-4307-564D-BA08-50074702BB6D}" type="sibTrans" cxnId="{2D8C0210-0866-FA4D-820D-86159199305E}">
      <dgm:prSet/>
      <dgm:spPr/>
      <dgm:t>
        <a:bodyPr/>
        <a:lstStyle/>
        <a:p>
          <a:endParaRPr lang="en-US"/>
        </a:p>
      </dgm:t>
    </dgm:pt>
    <dgm:pt modelId="{3E6E1B0B-E1ED-3C42-8E93-ED3C847715E1}" type="pres">
      <dgm:prSet presAssocID="{A02E4B89-4C91-BF41-A71C-F3DFF5A444F2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9DA0F9B-1685-0441-B5EA-A5A5B5E0671C}" type="pres">
      <dgm:prSet presAssocID="{A02E4B89-4C91-BF41-A71C-F3DFF5A444F2}" presName="matrix" presStyleCnt="0"/>
      <dgm:spPr/>
    </dgm:pt>
    <dgm:pt modelId="{E2A3E830-6286-0F4C-B868-9D02C8312776}" type="pres">
      <dgm:prSet presAssocID="{A02E4B89-4C91-BF41-A71C-F3DFF5A444F2}" presName="tile1" presStyleLbl="node1" presStyleIdx="0" presStyleCnt="4"/>
      <dgm:spPr/>
    </dgm:pt>
    <dgm:pt modelId="{1A5DB556-2A43-9945-B2A5-B8E82A400B18}" type="pres">
      <dgm:prSet presAssocID="{A02E4B89-4C91-BF41-A71C-F3DFF5A444F2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120AB4D9-175E-9341-8396-F40A75FAB285}" type="pres">
      <dgm:prSet presAssocID="{A02E4B89-4C91-BF41-A71C-F3DFF5A444F2}" presName="tile2" presStyleLbl="node1" presStyleIdx="1" presStyleCnt="4"/>
      <dgm:spPr/>
    </dgm:pt>
    <dgm:pt modelId="{F37BBB4E-6CB9-BA43-AE18-5F70DC8B8969}" type="pres">
      <dgm:prSet presAssocID="{A02E4B89-4C91-BF41-A71C-F3DFF5A444F2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CECAA3DC-1891-D648-A8F0-40943C057C72}" type="pres">
      <dgm:prSet presAssocID="{A02E4B89-4C91-BF41-A71C-F3DFF5A444F2}" presName="tile3" presStyleLbl="node1" presStyleIdx="2" presStyleCnt="4"/>
      <dgm:spPr/>
    </dgm:pt>
    <dgm:pt modelId="{520D087D-BFAC-ED41-A71F-2E17C7CBF716}" type="pres">
      <dgm:prSet presAssocID="{A02E4B89-4C91-BF41-A71C-F3DFF5A444F2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19A927D-ECB1-4243-A175-2DDE41A102F0}" type="pres">
      <dgm:prSet presAssocID="{A02E4B89-4C91-BF41-A71C-F3DFF5A444F2}" presName="tile4" presStyleLbl="node1" presStyleIdx="3" presStyleCnt="4"/>
      <dgm:spPr/>
    </dgm:pt>
    <dgm:pt modelId="{722C4D34-D801-E44A-998A-2C08645B932C}" type="pres">
      <dgm:prSet presAssocID="{A02E4B89-4C91-BF41-A71C-F3DFF5A444F2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1529DAD0-C34E-F447-8B75-A986A7B228D9}" type="pres">
      <dgm:prSet presAssocID="{A02E4B89-4C91-BF41-A71C-F3DFF5A444F2}" presName="centerTile" presStyleLbl="fgShp" presStyleIdx="0" presStyleCnt="1" custScaleX="102564" custScaleY="92308">
        <dgm:presLayoutVars>
          <dgm:chMax val="0"/>
          <dgm:chPref val="0"/>
        </dgm:presLayoutVars>
      </dgm:prSet>
      <dgm:spPr/>
    </dgm:pt>
  </dgm:ptLst>
  <dgm:cxnLst>
    <dgm:cxn modelId="{93E0260E-D78A-7844-81B9-497323B4CA5D}" srcId="{A02E4B89-4C91-BF41-A71C-F3DFF5A444F2}" destId="{396330D3-5E12-8747-9C48-F7B3CE0014BA}" srcOrd="0" destOrd="0" parTransId="{5B11FBDE-4BCC-A54D-9844-1B1DB3D1E4C8}" sibTransId="{4786E9EA-1013-214A-86F0-132DB476C464}"/>
    <dgm:cxn modelId="{2D8C0210-0866-FA4D-820D-86159199305E}" srcId="{396330D3-5E12-8747-9C48-F7B3CE0014BA}" destId="{581B01ED-4E6A-4747-BC2C-98D5D974A501}" srcOrd="3" destOrd="0" parTransId="{3108CE7C-A42B-0A42-A2B7-F0858980B86D}" sibTransId="{C064E1D5-4307-564D-BA08-50074702BB6D}"/>
    <dgm:cxn modelId="{5961752B-9328-824B-BEC7-F14AD2DC7562}" type="presOf" srcId="{581B01ED-4E6A-4747-BC2C-98D5D974A501}" destId="{722C4D34-D801-E44A-998A-2C08645B932C}" srcOrd="1" destOrd="0" presId="urn:microsoft.com/office/officeart/2005/8/layout/matrix1"/>
    <dgm:cxn modelId="{9A9E034D-8370-F84D-A979-9EF2147FA7BC}" srcId="{396330D3-5E12-8747-9C48-F7B3CE0014BA}" destId="{B3855E26-DEFC-1345-9FA9-F9F24E405F34}" srcOrd="0" destOrd="0" parTransId="{1A521430-4678-234F-BC42-5A3A9A9C91CC}" sibTransId="{141A9E62-CE97-4741-BBD5-6557B3AEF6E7}"/>
    <dgm:cxn modelId="{69242C51-2DA1-1F41-A8C4-1BD771701442}" type="presOf" srcId="{851A568B-0ABA-2542-B860-8C6A9184F639}" destId="{F37BBB4E-6CB9-BA43-AE18-5F70DC8B8969}" srcOrd="1" destOrd="0" presId="urn:microsoft.com/office/officeart/2005/8/layout/matrix1"/>
    <dgm:cxn modelId="{390E1061-7FD1-F849-BA53-F77A9733E0A8}" type="presOf" srcId="{F885CF07-C949-5744-8947-FFA2C951FE4F}" destId="{520D087D-BFAC-ED41-A71F-2E17C7CBF716}" srcOrd="1" destOrd="0" presId="urn:microsoft.com/office/officeart/2005/8/layout/matrix1"/>
    <dgm:cxn modelId="{69003B81-1D23-0749-B4F4-5FEAEAE0F92E}" type="presOf" srcId="{B3855E26-DEFC-1345-9FA9-F9F24E405F34}" destId="{1A5DB556-2A43-9945-B2A5-B8E82A400B18}" srcOrd="1" destOrd="0" presId="urn:microsoft.com/office/officeart/2005/8/layout/matrix1"/>
    <dgm:cxn modelId="{455654B9-A399-9A4A-A792-86E825B2ADF5}" srcId="{396330D3-5E12-8747-9C48-F7B3CE0014BA}" destId="{851A568B-0ABA-2542-B860-8C6A9184F639}" srcOrd="1" destOrd="0" parTransId="{8313F1C1-6F52-864C-BEBB-53A631958334}" sibTransId="{3A17F8EE-6E64-8E49-9048-76B22BCFA156}"/>
    <dgm:cxn modelId="{DAF41EC2-1EB9-8242-80A4-83378BBE310E}" type="presOf" srcId="{581B01ED-4E6A-4747-BC2C-98D5D974A501}" destId="{119A927D-ECB1-4243-A175-2DDE41A102F0}" srcOrd="0" destOrd="0" presId="urn:microsoft.com/office/officeart/2005/8/layout/matrix1"/>
    <dgm:cxn modelId="{BC1D40C5-80C4-3048-8F3B-D992C851C021}" type="presOf" srcId="{A02E4B89-4C91-BF41-A71C-F3DFF5A444F2}" destId="{3E6E1B0B-E1ED-3C42-8E93-ED3C847715E1}" srcOrd="0" destOrd="0" presId="urn:microsoft.com/office/officeart/2005/8/layout/matrix1"/>
    <dgm:cxn modelId="{61C89ECD-AB24-9047-B818-AA1AC355F3BA}" srcId="{396330D3-5E12-8747-9C48-F7B3CE0014BA}" destId="{F885CF07-C949-5744-8947-FFA2C951FE4F}" srcOrd="2" destOrd="0" parTransId="{F922110B-C872-C048-912D-F444DC347E4A}" sibTransId="{F207A188-1B7B-5043-AEEB-2CFC385CAE61}"/>
    <dgm:cxn modelId="{86F7BDDA-8C10-494F-80B5-EE46EB7BF96C}" type="presOf" srcId="{B3855E26-DEFC-1345-9FA9-F9F24E405F34}" destId="{E2A3E830-6286-0F4C-B868-9D02C8312776}" srcOrd="0" destOrd="0" presId="urn:microsoft.com/office/officeart/2005/8/layout/matrix1"/>
    <dgm:cxn modelId="{C2ADDEE3-8CE1-8A42-88BC-8241006B28DA}" type="presOf" srcId="{851A568B-0ABA-2542-B860-8C6A9184F639}" destId="{120AB4D9-175E-9341-8396-F40A75FAB285}" srcOrd="0" destOrd="0" presId="urn:microsoft.com/office/officeart/2005/8/layout/matrix1"/>
    <dgm:cxn modelId="{E56227F2-1C51-954E-AA3E-8ACF8A3C4430}" type="presOf" srcId="{396330D3-5E12-8747-9C48-F7B3CE0014BA}" destId="{1529DAD0-C34E-F447-8B75-A986A7B228D9}" srcOrd="0" destOrd="0" presId="urn:microsoft.com/office/officeart/2005/8/layout/matrix1"/>
    <dgm:cxn modelId="{B03945F7-C3E9-FA49-B217-A7511F7FAE9D}" type="presOf" srcId="{F885CF07-C949-5744-8947-FFA2C951FE4F}" destId="{CECAA3DC-1891-D648-A8F0-40943C057C72}" srcOrd="0" destOrd="0" presId="urn:microsoft.com/office/officeart/2005/8/layout/matrix1"/>
    <dgm:cxn modelId="{AB216C40-A5D5-964E-AE60-1B9D313C07F6}" type="presParOf" srcId="{3E6E1B0B-E1ED-3C42-8E93-ED3C847715E1}" destId="{39DA0F9B-1685-0441-B5EA-A5A5B5E0671C}" srcOrd="0" destOrd="0" presId="urn:microsoft.com/office/officeart/2005/8/layout/matrix1"/>
    <dgm:cxn modelId="{517302C7-B6A2-A44B-9275-9BC85E666DD3}" type="presParOf" srcId="{39DA0F9B-1685-0441-B5EA-A5A5B5E0671C}" destId="{E2A3E830-6286-0F4C-B868-9D02C8312776}" srcOrd="0" destOrd="0" presId="urn:microsoft.com/office/officeart/2005/8/layout/matrix1"/>
    <dgm:cxn modelId="{4F60CCD4-D3EB-7F4E-A5DF-FAB8C0D7936F}" type="presParOf" srcId="{39DA0F9B-1685-0441-B5EA-A5A5B5E0671C}" destId="{1A5DB556-2A43-9945-B2A5-B8E82A400B18}" srcOrd="1" destOrd="0" presId="urn:microsoft.com/office/officeart/2005/8/layout/matrix1"/>
    <dgm:cxn modelId="{F06D1EF9-E271-3E4E-BD6D-B05FFCE6C563}" type="presParOf" srcId="{39DA0F9B-1685-0441-B5EA-A5A5B5E0671C}" destId="{120AB4D9-175E-9341-8396-F40A75FAB285}" srcOrd="2" destOrd="0" presId="urn:microsoft.com/office/officeart/2005/8/layout/matrix1"/>
    <dgm:cxn modelId="{34489B61-546B-3042-A13A-93CC3E633204}" type="presParOf" srcId="{39DA0F9B-1685-0441-B5EA-A5A5B5E0671C}" destId="{F37BBB4E-6CB9-BA43-AE18-5F70DC8B8969}" srcOrd="3" destOrd="0" presId="urn:microsoft.com/office/officeart/2005/8/layout/matrix1"/>
    <dgm:cxn modelId="{B70C85C8-27DD-F844-80C7-A1EE6C755D06}" type="presParOf" srcId="{39DA0F9B-1685-0441-B5EA-A5A5B5E0671C}" destId="{CECAA3DC-1891-D648-A8F0-40943C057C72}" srcOrd="4" destOrd="0" presId="urn:microsoft.com/office/officeart/2005/8/layout/matrix1"/>
    <dgm:cxn modelId="{6D07AD48-59A5-954F-8F69-9CF1E24097D0}" type="presParOf" srcId="{39DA0F9B-1685-0441-B5EA-A5A5B5E0671C}" destId="{520D087D-BFAC-ED41-A71F-2E17C7CBF716}" srcOrd="5" destOrd="0" presId="urn:microsoft.com/office/officeart/2005/8/layout/matrix1"/>
    <dgm:cxn modelId="{D7A1C184-C59D-C347-B686-B661F04A3FF6}" type="presParOf" srcId="{39DA0F9B-1685-0441-B5EA-A5A5B5E0671C}" destId="{119A927D-ECB1-4243-A175-2DDE41A102F0}" srcOrd="6" destOrd="0" presId="urn:microsoft.com/office/officeart/2005/8/layout/matrix1"/>
    <dgm:cxn modelId="{BF16D9A8-B393-7B47-A3EE-94EB0CEB88FF}" type="presParOf" srcId="{39DA0F9B-1685-0441-B5EA-A5A5B5E0671C}" destId="{722C4D34-D801-E44A-998A-2C08645B932C}" srcOrd="7" destOrd="0" presId="urn:microsoft.com/office/officeart/2005/8/layout/matrix1"/>
    <dgm:cxn modelId="{86CC8192-2591-6A48-8B21-6925F423D957}" type="presParOf" srcId="{3E6E1B0B-E1ED-3C42-8E93-ED3C847715E1}" destId="{1529DAD0-C34E-F447-8B75-A986A7B228D9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A8A240B-08A7-484D-B119-8A44CE845946}" type="doc">
      <dgm:prSet loTypeId="urn:microsoft.com/office/officeart/2005/8/layout/b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6BAAFB6-0E82-42BF-86FE-3D42252ED5B3}">
      <dgm:prSet phldrT="[Text]"/>
      <dgm:spPr/>
      <dgm:t>
        <a:bodyPr/>
        <a:lstStyle/>
        <a:p>
          <a:r>
            <a:rPr lang="en-US" b="0" dirty="0">
              <a:latin typeface="+mn-lt"/>
              <a:ea typeface="League Spartan" charset="0"/>
              <a:cs typeface="Poppins" pitchFamily="2" charset="77"/>
            </a:rPr>
            <a:t>Plan sponsor or payroll provider imports census file into CensusPRO</a:t>
          </a:r>
          <a:endParaRPr lang="en-US" dirty="0"/>
        </a:p>
      </dgm:t>
    </dgm:pt>
    <dgm:pt modelId="{22D54694-D43D-4103-A315-1FE7D027BE45}" type="parTrans" cxnId="{EDCD2BD2-DC42-4006-B901-5ADD3EA20765}">
      <dgm:prSet/>
      <dgm:spPr/>
      <dgm:t>
        <a:bodyPr/>
        <a:lstStyle/>
        <a:p>
          <a:endParaRPr lang="en-US"/>
        </a:p>
      </dgm:t>
    </dgm:pt>
    <dgm:pt modelId="{99979476-2068-4610-BBBF-69709905A9CA}" type="sibTrans" cxnId="{EDCD2BD2-DC42-4006-B901-5ADD3EA20765}">
      <dgm:prSet/>
      <dgm:spPr/>
      <dgm:t>
        <a:bodyPr/>
        <a:lstStyle/>
        <a:p>
          <a:endParaRPr lang="en-US" dirty="0"/>
        </a:p>
      </dgm:t>
    </dgm:pt>
    <dgm:pt modelId="{16E1EC26-E91D-4302-8F65-D5B300A3DF86}">
      <dgm:prSet phldrT="[Text]"/>
      <dgm:spPr>
        <a:solidFill>
          <a:schemeClr val="accent4"/>
        </a:solidFill>
      </dgm:spPr>
      <dgm:t>
        <a:bodyPr/>
        <a:lstStyle/>
        <a:p>
          <a:r>
            <a:rPr lang="en-US" b="0" dirty="0">
              <a:latin typeface="+mn-lt"/>
              <a:ea typeface="League Spartan" charset="0"/>
              <a:cs typeface="Poppins" pitchFamily="2" charset="77"/>
            </a:rPr>
            <a:t>BPAS receives file, performs edit checks, and sends email to Plan Sponsor</a:t>
          </a:r>
          <a:endParaRPr lang="en-US" dirty="0"/>
        </a:p>
      </dgm:t>
    </dgm:pt>
    <dgm:pt modelId="{72650E02-AA3D-4274-8B1B-3BDD90F311AC}" type="parTrans" cxnId="{5F9693C5-AF8B-4BE2-802E-31B0A261FF5E}">
      <dgm:prSet/>
      <dgm:spPr/>
      <dgm:t>
        <a:bodyPr/>
        <a:lstStyle/>
        <a:p>
          <a:endParaRPr lang="en-US"/>
        </a:p>
      </dgm:t>
    </dgm:pt>
    <dgm:pt modelId="{F1C5E014-1BD4-47D9-8524-E243CDF810E4}" type="sibTrans" cxnId="{5F9693C5-AF8B-4BE2-802E-31B0A261FF5E}">
      <dgm:prSet/>
      <dgm:spPr>
        <a:ln>
          <a:solidFill>
            <a:schemeClr val="accent4"/>
          </a:solidFill>
        </a:ln>
      </dgm:spPr>
      <dgm:t>
        <a:bodyPr/>
        <a:lstStyle/>
        <a:p>
          <a:endParaRPr lang="en-US" dirty="0"/>
        </a:p>
      </dgm:t>
    </dgm:pt>
    <dgm:pt modelId="{E70B719D-2FEA-455A-AEA9-A4230EE621E4}">
      <dgm:prSet phldrT="[Text]"/>
      <dgm:spPr>
        <a:solidFill>
          <a:schemeClr val="accent1"/>
        </a:solidFill>
      </dgm:spPr>
      <dgm:t>
        <a:bodyPr/>
        <a:lstStyle/>
        <a:p>
          <a:r>
            <a:rPr lang="en-US" b="0" dirty="0">
              <a:latin typeface="+mn-lt"/>
              <a:ea typeface="League Spartan" charset="0"/>
              <a:cs typeface="Poppins" pitchFamily="2" charset="77"/>
            </a:rPr>
            <a:t>Plan Sponsor logs in to CensusPRO and reviews and/or approves ACH verification</a:t>
          </a:r>
          <a:endParaRPr lang="en-US" dirty="0"/>
        </a:p>
      </dgm:t>
    </dgm:pt>
    <dgm:pt modelId="{B724E222-6DB9-43EF-9041-2AAC848988D3}" type="parTrans" cxnId="{7292D6BA-8E6A-4D24-8926-05A704A5D1DD}">
      <dgm:prSet/>
      <dgm:spPr/>
      <dgm:t>
        <a:bodyPr/>
        <a:lstStyle/>
        <a:p>
          <a:endParaRPr lang="en-US"/>
        </a:p>
      </dgm:t>
    </dgm:pt>
    <dgm:pt modelId="{DA666F4D-BF3E-4544-849D-026E10981C6F}" type="sibTrans" cxnId="{7292D6BA-8E6A-4D24-8926-05A704A5D1DD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US" dirty="0"/>
        </a:p>
      </dgm:t>
    </dgm:pt>
    <dgm:pt modelId="{CE7E6042-BBFB-48FF-8B0D-B4EF8A3785EC}">
      <dgm:prSet phldrT="[Text]"/>
      <dgm:spPr/>
      <dgm:t>
        <a:bodyPr/>
        <a:lstStyle/>
        <a:p>
          <a:r>
            <a:rPr lang="en-US" b="0" dirty="0">
              <a:latin typeface="+mn-lt"/>
              <a:ea typeface="League Spartan" charset="0"/>
              <a:cs typeface="Poppins" pitchFamily="2" charset="77"/>
            </a:rPr>
            <a:t>If approved by 3:30 pm ET, BPAS initiates mutual fund purchases at that evening’s prices</a:t>
          </a:r>
          <a:endParaRPr lang="en-US" dirty="0"/>
        </a:p>
      </dgm:t>
    </dgm:pt>
    <dgm:pt modelId="{BAD42537-27F4-45A8-8A1D-2F54BD314FC5}" type="parTrans" cxnId="{B5CFFCB4-5BEF-4C46-AA6F-4D81DD8EFE4E}">
      <dgm:prSet/>
      <dgm:spPr/>
      <dgm:t>
        <a:bodyPr/>
        <a:lstStyle/>
        <a:p>
          <a:endParaRPr lang="en-US"/>
        </a:p>
      </dgm:t>
    </dgm:pt>
    <dgm:pt modelId="{09943976-FCDC-42E5-9B01-CBDB4644898A}" type="sibTrans" cxnId="{B5CFFCB4-5BEF-4C46-AA6F-4D81DD8EFE4E}">
      <dgm:prSet/>
      <dgm:spPr/>
      <dgm:t>
        <a:bodyPr/>
        <a:lstStyle/>
        <a:p>
          <a:endParaRPr lang="en-US" dirty="0"/>
        </a:p>
      </dgm:t>
    </dgm:pt>
    <dgm:pt modelId="{7343DCBB-8CCD-4E4D-90E8-BAB5DE118A04}">
      <dgm:prSet phldrT="[Text]"/>
      <dgm:spPr>
        <a:solidFill>
          <a:srgbClr val="6DA141"/>
        </a:solidFill>
      </dgm:spPr>
      <dgm:t>
        <a:bodyPr/>
        <a:lstStyle/>
        <a:p>
          <a:r>
            <a:rPr lang="en-US" b="0" dirty="0">
              <a:latin typeface="+mn-lt"/>
              <a:ea typeface="League Spartan" charset="0"/>
              <a:cs typeface="Poppins" pitchFamily="2" charset="77"/>
            </a:rPr>
            <a:t>Participant sees trades online that evening</a:t>
          </a:r>
          <a:endParaRPr lang="en-US" dirty="0"/>
        </a:p>
      </dgm:t>
    </dgm:pt>
    <dgm:pt modelId="{86AD1D0E-B9E5-47F6-86DA-45D915EECD12}" type="parTrans" cxnId="{48EDB412-90A1-4BD6-B57C-98D011625A24}">
      <dgm:prSet/>
      <dgm:spPr/>
      <dgm:t>
        <a:bodyPr/>
        <a:lstStyle/>
        <a:p>
          <a:endParaRPr lang="en-US"/>
        </a:p>
      </dgm:t>
    </dgm:pt>
    <dgm:pt modelId="{0DCC37C9-4CC5-416D-9CFD-5A6C49F54874}" type="sibTrans" cxnId="{48EDB412-90A1-4BD6-B57C-98D011625A24}">
      <dgm:prSet/>
      <dgm:spPr>
        <a:ln>
          <a:solidFill>
            <a:srgbClr val="6DA141"/>
          </a:solidFill>
        </a:ln>
      </dgm:spPr>
      <dgm:t>
        <a:bodyPr/>
        <a:lstStyle/>
        <a:p>
          <a:endParaRPr lang="en-US" dirty="0"/>
        </a:p>
      </dgm:t>
    </dgm:pt>
    <dgm:pt modelId="{933A6E13-1150-4DAE-B7B6-D9CFA8B827DD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>
              <a:latin typeface="+mn-lt"/>
              <a:ea typeface="League Spartan" charset="0"/>
              <a:cs typeface="Poppins" pitchFamily="2" charset="77"/>
            </a:rPr>
            <a:t>BPAS pulls required funds from Sponsor account to settle prior day’s contributions</a:t>
          </a:r>
          <a:endParaRPr lang="en-US" dirty="0"/>
        </a:p>
      </dgm:t>
    </dgm:pt>
    <dgm:pt modelId="{D84F7A88-C97E-4C7A-BE35-E8B84316B151}" type="parTrans" cxnId="{859E7DF3-F5C6-446A-9DBC-1FCDEE708201}">
      <dgm:prSet/>
      <dgm:spPr/>
      <dgm:t>
        <a:bodyPr/>
        <a:lstStyle/>
        <a:p>
          <a:endParaRPr lang="en-US"/>
        </a:p>
      </dgm:t>
    </dgm:pt>
    <dgm:pt modelId="{BC1F627B-43A3-4018-A834-D48116F556FA}" type="sibTrans" cxnId="{859E7DF3-F5C6-446A-9DBC-1FCDEE708201}">
      <dgm:prSet/>
      <dgm:spPr/>
      <dgm:t>
        <a:bodyPr/>
        <a:lstStyle/>
        <a:p>
          <a:endParaRPr lang="en-US"/>
        </a:p>
      </dgm:t>
    </dgm:pt>
    <dgm:pt modelId="{BBE13889-9739-411B-B6B4-6405F022EF53}" type="pres">
      <dgm:prSet presAssocID="{5A8A240B-08A7-484D-B119-8A44CE845946}" presName="Name0" presStyleCnt="0">
        <dgm:presLayoutVars>
          <dgm:dir/>
          <dgm:resizeHandles val="exact"/>
        </dgm:presLayoutVars>
      </dgm:prSet>
      <dgm:spPr/>
    </dgm:pt>
    <dgm:pt modelId="{CE5C210A-1A01-49BE-B205-2D8F6198F887}" type="pres">
      <dgm:prSet presAssocID="{F6BAAFB6-0E82-42BF-86FE-3D42252ED5B3}" presName="node" presStyleLbl="node1" presStyleIdx="0" presStyleCnt="6">
        <dgm:presLayoutVars>
          <dgm:bulletEnabled val="1"/>
        </dgm:presLayoutVars>
      </dgm:prSet>
      <dgm:spPr/>
    </dgm:pt>
    <dgm:pt modelId="{E1CD3B7A-25C8-4C07-8C91-68417D8E3A10}" type="pres">
      <dgm:prSet presAssocID="{99979476-2068-4610-BBBF-69709905A9CA}" presName="sibTrans" presStyleLbl="sibTrans1D1" presStyleIdx="0" presStyleCnt="5"/>
      <dgm:spPr/>
    </dgm:pt>
    <dgm:pt modelId="{8FAD35E7-D1B5-492F-9CF2-C52302594503}" type="pres">
      <dgm:prSet presAssocID="{99979476-2068-4610-BBBF-69709905A9CA}" presName="connectorText" presStyleLbl="sibTrans1D1" presStyleIdx="0" presStyleCnt="5"/>
      <dgm:spPr/>
    </dgm:pt>
    <dgm:pt modelId="{011B9AE4-8784-4E37-872B-9DF05BA7C645}" type="pres">
      <dgm:prSet presAssocID="{16E1EC26-E91D-4302-8F65-D5B300A3DF86}" presName="node" presStyleLbl="node1" presStyleIdx="1" presStyleCnt="6">
        <dgm:presLayoutVars>
          <dgm:bulletEnabled val="1"/>
        </dgm:presLayoutVars>
      </dgm:prSet>
      <dgm:spPr/>
    </dgm:pt>
    <dgm:pt modelId="{5103EDBF-89FB-419E-AA80-F57949F835B3}" type="pres">
      <dgm:prSet presAssocID="{F1C5E014-1BD4-47D9-8524-E243CDF810E4}" presName="sibTrans" presStyleLbl="sibTrans1D1" presStyleIdx="1" presStyleCnt="5"/>
      <dgm:spPr/>
    </dgm:pt>
    <dgm:pt modelId="{4F60E254-0FB8-4990-BC5C-BA281FB0F9A1}" type="pres">
      <dgm:prSet presAssocID="{F1C5E014-1BD4-47D9-8524-E243CDF810E4}" presName="connectorText" presStyleLbl="sibTrans1D1" presStyleIdx="1" presStyleCnt="5"/>
      <dgm:spPr/>
    </dgm:pt>
    <dgm:pt modelId="{85F77DCD-AB45-4826-9E91-50528CE50167}" type="pres">
      <dgm:prSet presAssocID="{E70B719D-2FEA-455A-AEA9-A4230EE621E4}" presName="node" presStyleLbl="node1" presStyleIdx="2" presStyleCnt="6">
        <dgm:presLayoutVars>
          <dgm:bulletEnabled val="1"/>
        </dgm:presLayoutVars>
      </dgm:prSet>
      <dgm:spPr/>
    </dgm:pt>
    <dgm:pt modelId="{26D50802-17C1-4AE1-99AF-57FB3052DBC6}" type="pres">
      <dgm:prSet presAssocID="{DA666F4D-BF3E-4544-849D-026E10981C6F}" presName="sibTrans" presStyleLbl="sibTrans1D1" presStyleIdx="2" presStyleCnt="5"/>
      <dgm:spPr/>
    </dgm:pt>
    <dgm:pt modelId="{BC916BB5-3DD6-4007-8574-B176707A80CC}" type="pres">
      <dgm:prSet presAssocID="{DA666F4D-BF3E-4544-849D-026E10981C6F}" presName="connectorText" presStyleLbl="sibTrans1D1" presStyleIdx="2" presStyleCnt="5"/>
      <dgm:spPr/>
    </dgm:pt>
    <dgm:pt modelId="{136E9A43-EBDF-4EDA-B52D-325AABB67BE4}" type="pres">
      <dgm:prSet presAssocID="{CE7E6042-BBFB-48FF-8B0D-B4EF8A3785EC}" presName="node" presStyleLbl="node1" presStyleIdx="3" presStyleCnt="6">
        <dgm:presLayoutVars>
          <dgm:bulletEnabled val="1"/>
        </dgm:presLayoutVars>
      </dgm:prSet>
      <dgm:spPr/>
    </dgm:pt>
    <dgm:pt modelId="{C26220A3-C766-46F1-886D-0EBBEFF3EC6E}" type="pres">
      <dgm:prSet presAssocID="{09943976-FCDC-42E5-9B01-CBDB4644898A}" presName="sibTrans" presStyleLbl="sibTrans1D1" presStyleIdx="3" presStyleCnt="5"/>
      <dgm:spPr/>
    </dgm:pt>
    <dgm:pt modelId="{68745D6D-C2D1-4338-A647-822CB8E953C9}" type="pres">
      <dgm:prSet presAssocID="{09943976-FCDC-42E5-9B01-CBDB4644898A}" presName="connectorText" presStyleLbl="sibTrans1D1" presStyleIdx="3" presStyleCnt="5"/>
      <dgm:spPr/>
    </dgm:pt>
    <dgm:pt modelId="{DD04561B-6F01-4081-BA69-95C0EB031C62}" type="pres">
      <dgm:prSet presAssocID="{7343DCBB-8CCD-4E4D-90E8-BAB5DE118A04}" presName="node" presStyleLbl="node1" presStyleIdx="4" presStyleCnt="6">
        <dgm:presLayoutVars>
          <dgm:bulletEnabled val="1"/>
        </dgm:presLayoutVars>
      </dgm:prSet>
      <dgm:spPr/>
    </dgm:pt>
    <dgm:pt modelId="{9C627187-2B87-423F-908D-9D0FB77CFCDE}" type="pres">
      <dgm:prSet presAssocID="{0DCC37C9-4CC5-416D-9CFD-5A6C49F54874}" presName="sibTrans" presStyleLbl="sibTrans1D1" presStyleIdx="4" presStyleCnt="5"/>
      <dgm:spPr/>
    </dgm:pt>
    <dgm:pt modelId="{FA79162B-F4F2-4C2D-BD34-7C9CAF114FA9}" type="pres">
      <dgm:prSet presAssocID="{0DCC37C9-4CC5-416D-9CFD-5A6C49F54874}" presName="connectorText" presStyleLbl="sibTrans1D1" presStyleIdx="4" presStyleCnt="5"/>
      <dgm:spPr/>
    </dgm:pt>
    <dgm:pt modelId="{B26BD261-6FEA-4E86-A1EE-D82F99AC57C4}" type="pres">
      <dgm:prSet presAssocID="{933A6E13-1150-4DAE-B7B6-D9CFA8B827DD}" presName="node" presStyleLbl="node1" presStyleIdx="5" presStyleCnt="6">
        <dgm:presLayoutVars>
          <dgm:bulletEnabled val="1"/>
        </dgm:presLayoutVars>
      </dgm:prSet>
      <dgm:spPr/>
    </dgm:pt>
  </dgm:ptLst>
  <dgm:cxnLst>
    <dgm:cxn modelId="{48EDB412-90A1-4BD6-B57C-98D011625A24}" srcId="{5A8A240B-08A7-484D-B119-8A44CE845946}" destId="{7343DCBB-8CCD-4E4D-90E8-BAB5DE118A04}" srcOrd="4" destOrd="0" parTransId="{86AD1D0E-B9E5-47F6-86DA-45D915EECD12}" sibTransId="{0DCC37C9-4CC5-416D-9CFD-5A6C49F54874}"/>
    <dgm:cxn modelId="{60F15916-29B0-41FB-9492-BAC20DF469DF}" type="presOf" srcId="{DA666F4D-BF3E-4544-849D-026E10981C6F}" destId="{26D50802-17C1-4AE1-99AF-57FB3052DBC6}" srcOrd="0" destOrd="0" presId="urn:microsoft.com/office/officeart/2005/8/layout/bProcess3"/>
    <dgm:cxn modelId="{14F18D1E-F541-4AA5-BA5E-0F0300130195}" type="presOf" srcId="{0DCC37C9-4CC5-416D-9CFD-5A6C49F54874}" destId="{FA79162B-F4F2-4C2D-BD34-7C9CAF114FA9}" srcOrd="1" destOrd="0" presId="urn:microsoft.com/office/officeart/2005/8/layout/bProcess3"/>
    <dgm:cxn modelId="{77AF3825-0D80-4177-9DE9-E1A1349B900C}" type="presOf" srcId="{7343DCBB-8CCD-4E4D-90E8-BAB5DE118A04}" destId="{DD04561B-6F01-4081-BA69-95C0EB031C62}" srcOrd="0" destOrd="0" presId="urn:microsoft.com/office/officeart/2005/8/layout/bProcess3"/>
    <dgm:cxn modelId="{17A25451-9492-4BA2-B06A-58F7AF37088D}" type="presOf" srcId="{0DCC37C9-4CC5-416D-9CFD-5A6C49F54874}" destId="{9C627187-2B87-423F-908D-9D0FB77CFCDE}" srcOrd="0" destOrd="0" presId="urn:microsoft.com/office/officeart/2005/8/layout/bProcess3"/>
    <dgm:cxn modelId="{03D75E78-C175-489E-9F7E-2C3B207B5817}" type="presOf" srcId="{933A6E13-1150-4DAE-B7B6-D9CFA8B827DD}" destId="{B26BD261-6FEA-4E86-A1EE-D82F99AC57C4}" srcOrd="0" destOrd="0" presId="urn:microsoft.com/office/officeart/2005/8/layout/bProcess3"/>
    <dgm:cxn modelId="{A23EC47A-24F6-42B0-B42E-80594143F83B}" type="presOf" srcId="{F6BAAFB6-0E82-42BF-86FE-3D42252ED5B3}" destId="{CE5C210A-1A01-49BE-B205-2D8F6198F887}" srcOrd="0" destOrd="0" presId="urn:microsoft.com/office/officeart/2005/8/layout/bProcess3"/>
    <dgm:cxn modelId="{B3B7407F-B295-4A59-AD34-A814FB809767}" type="presOf" srcId="{09943976-FCDC-42E5-9B01-CBDB4644898A}" destId="{68745D6D-C2D1-4338-A647-822CB8E953C9}" srcOrd="1" destOrd="0" presId="urn:microsoft.com/office/officeart/2005/8/layout/bProcess3"/>
    <dgm:cxn modelId="{4C62978A-B6B6-42F0-9DA7-E0E7E4C4DE4A}" type="presOf" srcId="{F1C5E014-1BD4-47D9-8524-E243CDF810E4}" destId="{4F60E254-0FB8-4990-BC5C-BA281FB0F9A1}" srcOrd="1" destOrd="0" presId="urn:microsoft.com/office/officeart/2005/8/layout/bProcess3"/>
    <dgm:cxn modelId="{08CCA1B4-5B6A-4353-9F4A-1B994656B6EE}" type="presOf" srcId="{99979476-2068-4610-BBBF-69709905A9CA}" destId="{8FAD35E7-D1B5-492F-9CF2-C52302594503}" srcOrd="1" destOrd="0" presId="urn:microsoft.com/office/officeart/2005/8/layout/bProcess3"/>
    <dgm:cxn modelId="{B5CFFCB4-5BEF-4C46-AA6F-4D81DD8EFE4E}" srcId="{5A8A240B-08A7-484D-B119-8A44CE845946}" destId="{CE7E6042-BBFB-48FF-8B0D-B4EF8A3785EC}" srcOrd="3" destOrd="0" parTransId="{BAD42537-27F4-45A8-8A1D-2F54BD314FC5}" sibTransId="{09943976-FCDC-42E5-9B01-CBDB4644898A}"/>
    <dgm:cxn modelId="{9F98A5B9-4AE2-4F21-9A21-B171AB948610}" type="presOf" srcId="{5A8A240B-08A7-484D-B119-8A44CE845946}" destId="{BBE13889-9739-411B-B6B4-6405F022EF53}" srcOrd="0" destOrd="0" presId="urn:microsoft.com/office/officeart/2005/8/layout/bProcess3"/>
    <dgm:cxn modelId="{7292D6BA-8E6A-4D24-8926-05A704A5D1DD}" srcId="{5A8A240B-08A7-484D-B119-8A44CE845946}" destId="{E70B719D-2FEA-455A-AEA9-A4230EE621E4}" srcOrd="2" destOrd="0" parTransId="{B724E222-6DB9-43EF-9041-2AAC848988D3}" sibTransId="{DA666F4D-BF3E-4544-849D-026E10981C6F}"/>
    <dgm:cxn modelId="{56B25CBB-5861-4C59-800C-DFB4E9F83287}" type="presOf" srcId="{F1C5E014-1BD4-47D9-8524-E243CDF810E4}" destId="{5103EDBF-89FB-419E-AA80-F57949F835B3}" srcOrd="0" destOrd="0" presId="urn:microsoft.com/office/officeart/2005/8/layout/bProcess3"/>
    <dgm:cxn modelId="{93FA8DBB-EE5F-4EB9-BD71-E8EE960AF4C3}" type="presOf" srcId="{DA666F4D-BF3E-4544-849D-026E10981C6F}" destId="{BC916BB5-3DD6-4007-8574-B176707A80CC}" srcOrd="1" destOrd="0" presId="urn:microsoft.com/office/officeart/2005/8/layout/bProcess3"/>
    <dgm:cxn modelId="{5F9693C5-AF8B-4BE2-802E-31B0A261FF5E}" srcId="{5A8A240B-08A7-484D-B119-8A44CE845946}" destId="{16E1EC26-E91D-4302-8F65-D5B300A3DF86}" srcOrd="1" destOrd="0" parTransId="{72650E02-AA3D-4274-8B1B-3BDD90F311AC}" sibTransId="{F1C5E014-1BD4-47D9-8524-E243CDF810E4}"/>
    <dgm:cxn modelId="{271222CE-56F0-4EE9-AA4F-FBB399A56D89}" type="presOf" srcId="{16E1EC26-E91D-4302-8F65-D5B300A3DF86}" destId="{011B9AE4-8784-4E37-872B-9DF05BA7C645}" srcOrd="0" destOrd="0" presId="urn:microsoft.com/office/officeart/2005/8/layout/bProcess3"/>
    <dgm:cxn modelId="{468B4CD0-E2B3-44F7-AEE9-D8247EF8E566}" type="presOf" srcId="{CE7E6042-BBFB-48FF-8B0D-B4EF8A3785EC}" destId="{136E9A43-EBDF-4EDA-B52D-325AABB67BE4}" srcOrd="0" destOrd="0" presId="urn:microsoft.com/office/officeart/2005/8/layout/bProcess3"/>
    <dgm:cxn modelId="{EDCD2BD2-DC42-4006-B901-5ADD3EA20765}" srcId="{5A8A240B-08A7-484D-B119-8A44CE845946}" destId="{F6BAAFB6-0E82-42BF-86FE-3D42252ED5B3}" srcOrd="0" destOrd="0" parTransId="{22D54694-D43D-4103-A315-1FE7D027BE45}" sibTransId="{99979476-2068-4610-BBBF-69709905A9CA}"/>
    <dgm:cxn modelId="{9E659ED8-38AC-493F-B23F-63FBA556DD0C}" type="presOf" srcId="{99979476-2068-4610-BBBF-69709905A9CA}" destId="{E1CD3B7A-25C8-4C07-8C91-68417D8E3A10}" srcOrd="0" destOrd="0" presId="urn:microsoft.com/office/officeart/2005/8/layout/bProcess3"/>
    <dgm:cxn modelId="{859E7DF3-F5C6-446A-9DBC-1FCDEE708201}" srcId="{5A8A240B-08A7-484D-B119-8A44CE845946}" destId="{933A6E13-1150-4DAE-B7B6-D9CFA8B827DD}" srcOrd="5" destOrd="0" parTransId="{D84F7A88-C97E-4C7A-BE35-E8B84316B151}" sibTransId="{BC1F627B-43A3-4018-A834-D48116F556FA}"/>
    <dgm:cxn modelId="{F350EAF4-70DF-40E5-8148-D93E732E34EE}" type="presOf" srcId="{E70B719D-2FEA-455A-AEA9-A4230EE621E4}" destId="{85F77DCD-AB45-4826-9E91-50528CE50167}" srcOrd="0" destOrd="0" presId="urn:microsoft.com/office/officeart/2005/8/layout/bProcess3"/>
    <dgm:cxn modelId="{049B35FB-A508-41F2-8979-9F8FD35295E1}" type="presOf" srcId="{09943976-FCDC-42E5-9B01-CBDB4644898A}" destId="{C26220A3-C766-46F1-886D-0EBBEFF3EC6E}" srcOrd="0" destOrd="0" presId="urn:microsoft.com/office/officeart/2005/8/layout/bProcess3"/>
    <dgm:cxn modelId="{4124CA1F-5046-4BB2-AA68-F597DBDCE9D6}" type="presParOf" srcId="{BBE13889-9739-411B-B6B4-6405F022EF53}" destId="{CE5C210A-1A01-49BE-B205-2D8F6198F887}" srcOrd="0" destOrd="0" presId="urn:microsoft.com/office/officeart/2005/8/layout/bProcess3"/>
    <dgm:cxn modelId="{995C381E-72DE-4313-BB7B-315D0D86B772}" type="presParOf" srcId="{BBE13889-9739-411B-B6B4-6405F022EF53}" destId="{E1CD3B7A-25C8-4C07-8C91-68417D8E3A10}" srcOrd="1" destOrd="0" presId="urn:microsoft.com/office/officeart/2005/8/layout/bProcess3"/>
    <dgm:cxn modelId="{F63C6DD8-5A33-45A8-9C24-AB73FF7D1E6A}" type="presParOf" srcId="{E1CD3B7A-25C8-4C07-8C91-68417D8E3A10}" destId="{8FAD35E7-D1B5-492F-9CF2-C52302594503}" srcOrd="0" destOrd="0" presId="urn:microsoft.com/office/officeart/2005/8/layout/bProcess3"/>
    <dgm:cxn modelId="{735F3E6F-81DF-4262-BC36-F068D1A7F70F}" type="presParOf" srcId="{BBE13889-9739-411B-B6B4-6405F022EF53}" destId="{011B9AE4-8784-4E37-872B-9DF05BA7C645}" srcOrd="2" destOrd="0" presId="urn:microsoft.com/office/officeart/2005/8/layout/bProcess3"/>
    <dgm:cxn modelId="{BD203306-ED95-473A-A1C5-01F4FEF947A0}" type="presParOf" srcId="{BBE13889-9739-411B-B6B4-6405F022EF53}" destId="{5103EDBF-89FB-419E-AA80-F57949F835B3}" srcOrd="3" destOrd="0" presId="urn:microsoft.com/office/officeart/2005/8/layout/bProcess3"/>
    <dgm:cxn modelId="{32361E7F-371F-434B-AC0E-9BB9F1880C73}" type="presParOf" srcId="{5103EDBF-89FB-419E-AA80-F57949F835B3}" destId="{4F60E254-0FB8-4990-BC5C-BA281FB0F9A1}" srcOrd="0" destOrd="0" presId="urn:microsoft.com/office/officeart/2005/8/layout/bProcess3"/>
    <dgm:cxn modelId="{2A402B88-845E-4250-8831-196CC7597E9D}" type="presParOf" srcId="{BBE13889-9739-411B-B6B4-6405F022EF53}" destId="{85F77DCD-AB45-4826-9E91-50528CE50167}" srcOrd="4" destOrd="0" presId="urn:microsoft.com/office/officeart/2005/8/layout/bProcess3"/>
    <dgm:cxn modelId="{989BDD44-2375-40A1-BF06-60B00C95C1BD}" type="presParOf" srcId="{BBE13889-9739-411B-B6B4-6405F022EF53}" destId="{26D50802-17C1-4AE1-99AF-57FB3052DBC6}" srcOrd="5" destOrd="0" presId="urn:microsoft.com/office/officeart/2005/8/layout/bProcess3"/>
    <dgm:cxn modelId="{1E66B019-1819-4E58-A5DF-35AA22128ED2}" type="presParOf" srcId="{26D50802-17C1-4AE1-99AF-57FB3052DBC6}" destId="{BC916BB5-3DD6-4007-8574-B176707A80CC}" srcOrd="0" destOrd="0" presId="urn:microsoft.com/office/officeart/2005/8/layout/bProcess3"/>
    <dgm:cxn modelId="{D23D3989-6108-4E5A-986D-41D56586C6ED}" type="presParOf" srcId="{BBE13889-9739-411B-B6B4-6405F022EF53}" destId="{136E9A43-EBDF-4EDA-B52D-325AABB67BE4}" srcOrd="6" destOrd="0" presId="urn:microsoft.com/office/officeart/2005/8/layout/bProcess3"/>
    <dgm:cxn modelId="{E137BD2E-8BDA-4F31-B53D-4616CE370862}" type="presParOf" srcId="{BBE13889-9739-411B-B6B4-6405F022EF53}" destId="{C26220A3-C766-46F1-886D-0EBBEFF3EC6E}" srcOrd="7" destOrd="0" presId="urn:microsoft.com/office/officeart/2005/8/layout/bProcess3"/>
    <dgm:cxn modelId="{6628FAD1-F191-4FC4-A7D7-5439EE538DD4}" type="presParOf" srcId="{C26220A3-C766-46F1-886D-0EBBEFF3EC6E}" destId="{68745D6D-C2D1-4338-A647-822CB8E953C9}" srcOrd="0" destOrd="0" presId="urn:microsoft.com/office/officeart/2005/8/layout/bProcess3"/>
    <dgm:cxn modelId="{98348A8C-30C9-436F-BB32-BF4563887EF5}" type="presParOf" srcId="{BBE13889-9739-411B-B6B4-6405F022EF53}" destId="{DD04561B-6F01-4081-BA69-95C0EB031C62}" srcOrd="8" destOrd="0" presId="urn:microsoft.com/office/officeart/2005/8/layout/bProcess3"/>
    <dgm:cxn modelId="{6A5E987A-3B4A-41DB-A0BA-517D42CDA6CA}" type="presParOf" srcId="{BBE13889-9739-411B-B6B4-6405F022EF53}" destId="{9C627187-2B87-423F-908D-9D0FB77CFCDE}" srcOrd="9" destOrd="0" presId="urn:microsoft.com/office/officeart/2005/8/layout/bProcess3"/>
    <dgm:cxn modelId="{AAD94815-4234-4AD9-9BC3-5D2E72F4A1BC}" type="presParOf" srcId="{9C627187-2B87-423F-908D-9D0FB77CFCDE}" destId="{FA79162B-F4F2-4C2D-BD34-7C9CAF114FA9}" srcOrd="0" destOrd="0" presId="urn:microsoft.com/office/officeart/2005/8/layout/bProcess3"/>
    <dgm:cxn modelId="{17EE0A97-50E7-4A8B-960B-7FD50E196FAD}" type="presParOf" srcId="{BBE13889-9739-411B-B6B4-6405F022EF53}" destId="{B26BD261-6FEA-4E86-A1EE-D82F99AC57C4}" srcOrd="1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03281BA-A2CC-411F-9205-B77B8AE55D8F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E89722B9-CAB5-41BA-B4DD-B18484FFF85E}">
      <dgm:prSet phldrT="[Text]" custT="1"/>
      <dgm:spPr>
        <a:solidFill>
          <a:schemeClr val="accent1"/>
        </a:solidFill>
      </dgm:spPr>
      <dgm:t>
        <a:bodyPr/>
        <a:lstStyle/>
        <a:p>
          <a:pPr>
            <a:buClr>
              <a:schemeClr val="accent4">
                <a:lumMod val="75000"/>
              </a:schemeClr>
            </a:buClr>
            <a:buFont typeface="Arial" panose="020B0604020202020204" pitchFamily="34" charset="0"/>
            <a:buChar char="•"/>
          </a:pPr>
          <a:r>
            <a:rPr lang="en-US" sz="2800" dirty="0">
              <a:latin typeface="+mn-lt"/>
              <a:ea typeface="Open Sans Extrabold" pitchFamily="34" charset="0"/>
              <a:cs typeface="Open Sans Extrabold" pitchFamily="34" charset="0"/>
            </a:rPr>
            <a:t>2 months before</a:t>
          </a:r>
          <a:endParaRPr lang="en-US" sz="2800" dirty="0"/>
        </a:p>
      </dgm:t>
    </dgm:pt>
    <dgm:pt modelId="{495C5217-668D-4491-A3FC-4EE8CE191B3C}" type="parTrans" cxnId="{AE7CD6EF-6395-4362-BC61-A81914BAF9F3}">
      <dgm:prSet/>
      <dgm:spPr/>
      <dgm:t>
        <a:bodyPr/>
        <a:lstStyle/>
        <a:p>
          <a:endParaRPr lang="en-US"/>
        </a:p>
      </dgm:t>
    </dgm:pt>
    <dgm:pt modelId="{D6CB8683-A3C2-4182-9718-2726660E6002}" type="sibTrans" cxnId="{AE7CD6EF-6395-4362-BC61-A81914BAF9F3}">
      <dgm:prSet/>
      <dgm:spPr/>
      <dgm:t>
        <a:bodyPr/>
        <a:lstStyle/>
        <a:p>
          <a:endParaRPr lang="en-US"/>
        </a:p>
      </dgm:t>
    </dgm:pt>
    <dgm:pt modelId="{8AC4854A-5DD5-4D05-B219-46B43144B49D}">
      <dgm:prSet phldrT="[Text]" custT="1"/>
      <dgm:spPr>
        <a:solidFill>
          <a:srgbClr val="6DA141"/>
        </a:solidFill>
      </dgm:spPr>
      <dgm:t>
        <a:bodyPr/>
        <a:lstStyle/>
        <a:p>
          <a:pPr>
            <a:buClr>
              <a:schemeClr val="accent5"/>
            </a:buClr>
            <a:buFont typeface="Arial" panose="020B0604020202020204" pitchFamily="34" charset="0"/>
            <a:buChar char="•"/>
          </a:pPr>
          <a:r>
            <a:rPr lang="en-US" sz="2800" dirty="0">
              <a:latin typeface="+mn-lt"/>
              <a:ea typeface="Open Sans Extrabold" pitchFamily="34" charset="0"/>
              <a:cs typeface="Open Sans Extrabold" pitchFamily="34" charset="0"/>
            </a:rPr>
            <a:t>1.5 months before</a:t>
          </a:r>
        </a:p>
      </dgm:t>
    </dgm:pt>
    <dgm:pt modelId="{2DE6CDB5-3D94-4013-807B-AA26F2C50DC7}" type="parTrans" cxnId="{82A43C26-AEC0-44D8-86E0-911B4735FB9D}">
      <dgm:prSet/>
      <dgm:spPr/>
      <dgm:t>
        <a:bodyPr/>
        <a:lstStyle/>
        <a:p>
          <a:endParaRPr lang="en-US"/>
        </a:p>
      </dgm:t>
    </dgm:pt>
    <dgm:pt modelId="{ADA1426F-3A42-4394-88F8-9BE2B72C699D}" type="sibTrans" cxnId="{82A43C26-AEC0-44D8-86E0-911B4735FB9D}">
      <dgm:prSet/>
      <dgm:spPr/>
      <dgm:t>
        <a:bodyPr/>
        <a:lstStyle/>
        <a:p>
          <a:endParaRPr lang="en-US"/>
        </a:p>
      </dgm:t>
    </dgm:pt>
    <dgm:pt modelId="{7E432D8E-F7BD-4937-8776-8D3A7A3ECF80}">
      <dgm:prSet phldrT="[Text]" custT="1"/>
      <dgm:spPr/>
      <dgm:t>
        <a:bodyPr/>
        <a:lstStyle/>
        <a:p>
          <a:pPr>
            <a:buClr>
              <a:srgbClr val="6DA141"/>
            </a:buClr>
            <a:buFont typeface="Arial" panose="020B0604020202020204" pitchFamily="34" charset="0"/>
            <a:buNone/>
          </a:pPr>
          <a:r>
            <a:rPr lang="en-US" sz="2400" dirty="0">
              <a:latin typeface="+mn-lt"/>
              <a:ea typeface="Open Sans Extrabold" pitchFamily="34" charset="0"/>
              <a:cs typeface="Open Sans Extrabold" pitchFamily="34" charset="0"/>
            </a:rPr>
            <a:t>1 month  before</a:t>
          </a:r>
        </a:p>
      </dgm:t>
    </dgm:pt>
    <dgm:pt modelId="{CEA1FDA4-601C-481B-86B6-3317DF7DB44C}" type="parTrans" cxnId="{3259B34B-46E3-43A8-93B2-188E851EFB95}">
      <dgm:prSet/>
      <dgm:spPr/>
      <dgm:t>
        <a:bodyPr/>
        <a:lstStyle/>
        <a:p>
          <a:endParaRPr lang="en-US"/>
        </a:p>
      </dgm:t>
    </dgm:pt>
    <dgm:pt modelId="{F73BF56B-F023-460C-8AAE-043A6D5EDA53}" type="sibTrans" cxnId="{3259B34B-46E3-43A8-93B2-188E851EFB95}">
      <dgm:prSet/>
      <dgm:spPr/>
      <dgm:t>
        <a:bodyPr/>
        <a:lstStyle/>
        <a:p>
          <a:endParaRPr lang="en-US"/>
        </a:p>
      </dgm:t>
    </dgm:pt>
    <dgm:pt modelId="{1EEF516A-7DA7-4F5C-B95B-E01F87B12D61}">
      <dgm:prSet custT="1"/>
      <dgm:spPr/>
      <dgm:t>
        <a:bodyPr/>
        <a:lstStyle/>
        <a:p>
          <a:pPr>
            <a:buClr>
              <a:schemeClr val="accent5"/>
            </a:buClr>
            <a:buFont typeface="Arial" panose="020B0604020202020204" pitchFamily="34" charset="0"/>
            <a:buChar char="•"/>
          </a:pPr>
          <a:r>
            <a:rPr lang="en-US" sz="2400" dirty="0">
              <a:latin typeface="+mn-lt"/>
              <a:ea typeface="Open Sans" pitchFamily="34" charset="0"/>
              <a:cs typeface="Open Sans" pitchFamily="34" charset="0"/>
            </a:rPr>
            <a:t>Month 1</a:t>
          </a:r>
        </a:p>
      </dgm:t>
    </dgm:pt>
    <dgm:pt modelId="{603BF7FC-8976-4CB0-A45D-BFA9C8AF1FD4}" type="parTrans" cxnId="{741DAF92-D3B1-4BE1-87F7-72BBBA152DDF}">
      <dgm:prSet/>
      <dgm:spPr/>
      <dgm:t>
        <a:bodyPr/>
        <a:lstStyle/>
        <a:p>
          <a:endParaRPr lang="en-US"/>
        </a:p>
      </dgm:t>
    </dgm:pt>
    <dgm:pt modelId="{1FFD1D9E-2311-428C-A2B4-2A507B7C4557}" type="sibTrans" cxnId="{741DAF92-D3B1-4BE1-87F7-72BBBA152DDF}">
      <dgm:prSet/>
      <dgm:spPr/>
      <dgm:t>
        <a:bodyPr/>
        <a:lstStyle/>
        <a:p>
          <a:endParaRPr lang="en-US"/>
        </a:p>
      </dgm:t>
    </dgm:pt>
    <dgm:pt modelId="{BCA583CC-C7B5-45C0-AB92-C44BCC2DEB44}" type="pres">
      <dgm:prSet presAssocID="{103281BA-A2CC-411F-9205-B77B8AE55D8F}" presName="Name0" presStyleCnt="0">
        <dgm:presLayoutVars>
          <dgm:dir/>
          <dgm:animLvl val="lvl"/>
          <dgm:resizeHandles val="exact"/>
        </dgm:presLayoutVars>
      </dgm:prSet>
      <dgm:spPr/>
    </dgm:pt>
    <dgm:pt modelId="{2DDD8561-9240-4049-AFAF-722CB547D683}" type="pres">
      <dgm:prSet presAssocID="{E89722B9-CAB5-41BA-B4DD-B18484FFF85E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72581EBD-9A70-433B-98C6-CEC8DD412125}" type="pres">
      <dgm:prSet presAssocID="{D6CB8683-A3C2-4182-9718-2726660E6002}" presName="parTxOnlySpace" presStyleCnt="0"/>
      <dgm:spPr/>
    </dgm:pt>
    <dgm:pt modelId="{7FE94F81-6E99-483A-AD2E-1723806AB4D1}" type="pres">
      <dgm:prSet presAssocID="{8AC4854A-5DD5-4D05-B219-46B43144B49D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71E7F22-FF62-458A-B89C-31CCD15CC0DA}" type="pres">
      <dgm:prSet presAssocID="{ADA1426F-3A42-4394-88F8-9BE2B72C699D}" presName="parTxOnlySpace" presStyleCnt="0"/>
      <dgm:spPr/>
    </dgm:pt>
    <dgm:pt modelId="{417AD8B9-2683-493E-A95F-20EF5D679932}" type="pres">
      <dgm:prSet presAssocID="{7E432D8E-F7BD-4937-8776-8D3A7A3ECF80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16AEDFD-1DAD-4821-8B01-335FCD5A5DBC}" type="pres">
      <dgm:prSet presAssocID="{F73BF56B-F023-460C-8AAE-043A6D5EDA53}" presName="parTxOnlySpace" presStyleCnt="0"/>
      <dgm:spPr/>
    </dgm:pt>
    <dgm:pt modelId="{B99395D3-B904-452E-BBE7-B2425803050E}" type="pres">
      <dgm:prSet presAssocID="{1EEF516A-7DA7-4F5C-B95B-E01F87B12D61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82A43C26-AEC0-44D8-86E0-911B4735FB9D}" srcId="{103281BA-A2CC-411F-9205-B77B8AE55D8F}" destId="{8AC4854A-5DD5-4D05-B219-46B43144B49D}" srcOrd="1" destOrd="0" parTransId="{2DE6CDB5-3D94-4013-807B-AA26F2C50DC7}" sibTransId="{ADA1426F-3A42-4394-88F8-9BE2B72C699D}"/>
    <dgm:cxn modelId="{44E7FA30-32B5-4F39-8FA5-B54F175B6D9B}" type="presOf" srcId="{8AC4854A-5DD5-4D05-B219-46B43144B49D}" destId="{7FE94F81-6E99-483A-AD2E-1723806AB4D1}" srcOrd="0" destOrd="0" presId="urn:microsoft.com/office/officeart/2005/8/layout/chevron1"/>
    <dgm:cxn modelId="{3259B34B-46E3-43A8-93B2-188E851EFB95}" srcId="{103281BA-A2CC-411F-9205-B77B8AE55D8F}" destId="{7E432D8E-F7BD-4937-8776-8D3A7A3ECF80}" srcOrd="2" destOrd="0" parTransId="{CEA1FDA4-601C-481B-86B6-3317DF7DB44C}" sibTransId="{F73BF56B-F023-460C-8AAE-043A6D5EDA53}"/>
    <dgm:cxn modelId="{22BE3D70-5CF5-4D33-AC80-48BEA8035FF6}" type="presOf" srcId="{7E432D8E-F7BD-4937-8776-8D3A7A3ECF80}" destId="{417AD8B9-2683-493E-A95F-20EF5D679932}" srcOrd="0" destOrd="0" presId="urn:microsoft.com/office/officeart/2005/8/layout/chevron1"/>
    <dgm:cxn modelId="{741DAF92-D3B1-4BE1-87F7-72BBBA152DDF}" srcId="{103281BA-A2CC-411F-9205-B77B8AE55D8F}" destId="{1EEF516A-7DA7-4F5C-B95B-E01F87B12D61}" srcOrd="3" destOrd="0" parTransId="{603BF7FC-8976-4CB0-A45D-BFA9C8AF1FD4}" sibTransId="{1FFD1D9E-2311-428C-A2B4-2A507B7C4557}"/>
    <dgm:cxn modelId="{624372A2-E24C-4D3A-9A7F-1EB58DE805E3}" type="presOf" srcId="{E89722B9-CAB5-41BA-B4DD-B18484FFF85E}" destId="{2DDD8561-9240-4049-AFAF-722CB547D683}" srcOrd="0" destOrd="0" presId="urn:microsoft.com/office/officeart/2005/8/layout/chevron1"/>
    <dgm:cxn modelId="{4C4843E3-2168-4DA4-8EB7-3D27C494B5BE}" type="presOf" srcId="{1EEF516A-7DA7-4F5C-B95B-E01F87B12D61}" destId="{B99395D3-B904-452E-BBE7-B2425803050E}" srcOrd="0" destOrd="0" presId="urn:microsoft.com/office/officeart/2005/8/layout/chevron1"/>
    <dgm:cxn modelId="{AE7CD6EF-6395-4362-BC61-A81914BAF9F3}" srcId="{103281BA-A2CC-411F-9205-B77B8AE55D8F}" destId="{E89722B9-CAB5-41BA-B4DD-B18484FFF85E}" srcOrd="0" destOrd="0" parTransId="{495C5217-668D-4491-A3FC-4EE8CE191B3C}" sibTransId="{D6CB8683-A3C2-4182-9718-2726660E6002}"/>
    <dgm:cxn modelId="{4D0B95F8-8AA5-4249-A1F5-1A6B9F77E03D}" type="presOf" srcId="{103281BA-A2CC-411F-9205-B77B8AE55D8F}" destId="{BCA583CC-C7B5-45C0-AB92-C44BCC2DEB44}" srcOrd="0" destOrd="0" presId="urn:microsoft.com/office/officeart/2005/8/layout/chevron1"/>
    <dgm:cxn modelId="{16215B30-C3A3-4599-A5EA-B8E55707DEB1}" type="presParOf" srcId="{BCA583CC-C7B5-45C0-AB92-C44BCC2DEB44}" destId="{2DDD8561-9240-4049-AFAF-722CB547D683}" srcOrd="0" destOrd="0" presId="urn:microsoft.com/office/officeart/2005/8/layout/chevron1"/>
    <dgm:cxn modelId="{E351D245-05F6-4EFA-9161-89D1F1174933}" type="presParOf" srcId="{BCA583CC-C7B5-45C0-AB92-C44BCC2DEB44}" destId="{72581EBD-9A70-433B-98C6-CEC8DD412125}" srcOrd="1" destOrd="0" presId="urn:microsoft.com/office/officeart/2005/8/layout/chevron1"/>
    <dgm:cxn modelId="{232F26CD-9AB6-4F81-833A-6C14D647D83B}" type="presParOf" srcId="{BCA583CC-C7B5-45C0-AB92-C44BCC2DEB44}" destId="{7FE94F81-6E99-483A-AD2E-1723806AB4D1}" srcOrd="2" destOrd="0" presId="urn:microsoft.com/office/officeart/2005/8/layout/chevron1"/>
    <dgm:cxn modelId="{50D854DA-A98C-4ED9-96E7-DD142A2663D2}" type="presParOf" srcId="{BCA583CC-C7B5-45C0-AB92-C44BCC2DEB44}" destId="{371E7F22-FF62-458A-B89C-31CCD15CC0DA}" srcOrd="3" destOrd="0" presId="urn:microsoft.com/office/officeart/2005/8/layout/chevron1"/>
    <dgm:cxn modelId="{B0EAC41F-2767-43EF-BC7E-C3E3BC9EDD5D}" type="presParOf" srcId="{BCA583CC-C7B5-45C0-AB92-C44BCC2DEB44}" destId="{417AD8B9-2683-493E-A95F-20EF5D679932}" srcOrd="4" destOrd="0" presId="urn:microsoft.com/office/officeart/2005/8/layout/chevron1"/>
    <dgm:cxn modelId="{251284A5-F2CC-451D-ADD1-65E15CC0D2BE}" type="presParOf" srcId="{BCA583CC-C7B5-45C0-AB92-C44BCC2DEB44}" destId="{916AEDFD-1DAD-4821-8B01-335FCD5A5DBC}" srcOrd="5" destOrd="0" presId="urn:microsoft.com/office/officeart/2005/8/layout/chevron1"/>
    <dgm:cxn modelId="{37F94C0A-516D-471C-B13A-4768BB60C78B}" type="presParOf" srcId="{BCA583CC-C7B5-45C0-AB92-C44BCC2DEB44}" destId="{B99395D3-B904-452E-BBE7-B2425803050E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CA9A86-390B-47E8-82EC-2953BD4EE55D}">
      <dsp:nvSpPr>
        <dsp:cNvPr id="0" name=""/>
        <dsp:cNvSpPr/>
      </dsp:nvSpPr>
      <dsp:spPr>
        <a:xfrm>
          <a:off x="2362993" y="0"/>
          <a:ext cx="2846632" cy="2846922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98FBBD-F585-4191-BFFC-9FA252E194F7}">
      <dsp:nvSpPr>
        <dsp:cNvPr id="0" name=""/>
        <dsp:cNvSpPr/>
      </dsp:nvSpPr>
      <dsp:spPr>
        <a:xfrm>
          <a:off x="2991485" y="1030508"/>
          <a:ext cx="1588582" cy="794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200" b="1" kern="1200" dirty="0"/>
            <a:t>6,100</a:t>
          </a:r>
          <a:r>
            <a:rPr lang="en-US" sz="1500" kern="1200" dirty="0"/>
            <a:t>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kern="1200" dirty="0"/>
            <a:t>plans</a:t>
          </a:r>
        </a:p>
      </dsp:txBody>
      <dsp:txXfrm>
        <a:off x="2991485" y="1030508"/>
        <a:ext cx="1588582" cy="794208"/>
      </dsp:txXfrm>
    </dsp:sp>
    <dsp:sp modelId="{A18E5F60-9122-46BB-943D-8F75ED7AC648}">
      <dsp:nvSpPr>
        <dsp:cNvPr id="0" name=""/>
        <dsp:cNvSpPr/>
      </dsp:nvSpPr>
      <dsp:spPr>
        <a:xfrm>
          <a:off x="1572173" y="1635979"/>
          <a:ext cx="2846632" cy="284692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6DA14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22CAC4-3A1E-4626-A334-5C4C536BC464}">
      <dsp:nvSpPr>
        <dsp:cNvPr id="0" name=""/>
        <dsp:cNvSpPr/>
      </dsp:nvSpPr>
      <dsp:spPr>
        <a:xfrm>
          <a:off x="2197460" y="2669508"/>
          <a:ext cx="1588582" cy="794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200" b="1" kern="1200" dirty="0"/>
            <a:t>910,000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participants</a:t>
          </a:r>
        </a:p>
      </dsp:txBody>
      <dsp:txXfrm>
        <a:off x="2197460" y="2669508"/>
        <a:ext cx="1588582" cy="794208"/>
      </dsp:txXfrm>
    </dsp:sp>
    <dsp:sp modelId="{D799812D-4489-460E-9C37-B26B9154A3D8}">
      <dsp:nvSpPr>
        <dsp:cNvPr id="0" name=""/>
        <dsp:cNvSpPr/>
      </dsp:nvSpPr>
      <dsp:spPr>
        <a:xfrm>
          <a:off x="2362993" y="3277999"/>
          <a:ext cx="2846632" cy="2846922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164E80-60E9-48AE-AEEA-3B3E5BAF0A33}">
      <dsp:nvSpPr>
        <dsp:cNvPr id="0" name=""/>
        <dsp:cNvSpPr/>
      </dsp:nvSpPr>
      <dsp:spPr>
        <a:xfrm>
          <a:off x="2163126" y="4119002"/>
          <a:ext cx="2611613" cy="794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200" b="1" kern="1200" dirty="0"/>
            <a:t>     $1.3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200" b="1" kern="1200" dirty="0"/>
            <a:t>      Trillion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 fund administration</a:t>
          </a:r>
        </a:p>
      </dsp:txBody>
      <dsp:txXfrm>
        <a:off x="2163126" y="4119002"/>
        <a:ext cx="2611613" cy="794208"/>
      </dsp:txXfrm>
    </dsp:sp>
    <dsp:sp modelId="{48AB865E-511E-464C-B65C-DF204B3275F9}">
      <dsp:nvSpPr>
        <dsp:cNvPr id="0" name=""/>
        <dsp:cNvSpPr/>
      </dsp:nvSpPr>
      <dsp:spPr>
        <a:xfrm>
          <a:off x="1775085" y="5102717"/>
          <a:ext cx="2445615" cy="2446797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C7A26F-E05A-470F-B2EA-857C6021BB53}">
      <dsp:nvSpPr>
        <dsp:cNvPr id="0" name=""/>
        <dsp:cNvSpPr/>
      </dsp:nvSpPr>
      <dsp:spPr>
        <a:xfrm>
          <a:off x="2197460" y="5947507"/>
          <a:ext cx="1588582" cy="794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200" b="1" kern="1200" dirty="0"/>
            <a:t>$110 Billion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 trust assets</a:t>
          </a:r>
        </a:p>
      </dsp:txBody>
      <dsp:txXfrm>
        <a:off x="2197460" y="5947507"/>
        <a:ext cx="1588582" cy="7942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112486-8F4B-4E7B-A1B8-9AC845CF72CD}">
      <dsp:nvSpPr>
        <dsp:cNvPr id="0" name=""/>
        <dsp:cNvSpPr/>
      </dsp:nvSpPr>
      <dsp:spPr>
        <a:xfrm rot="5400000">
          <a:off x="6730811" y="-4086910"/>
          <a:ext cx="1362075" cy="988157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FontTx/>
            <a:buNone/>
          </a:pPr>
          <a:r>
            <a:rPr lang="en-US" sz="2200" kern="1200">
              <a:latin typeface="+mn-lt"/>
              <a:cs typeface="Verdana"/>
            </a:rPr>
            <a:t>Workplace Retirement Plans | Actuarial &amp; Pension | VEBA/115 Trusts</a:t>
          </a:r>
          <a:endParaRPr lang="en-US" sz="2200" kern="1200" dirty="0"/>
        </a:p>
        <a:p>
          <a:pPr marL="114300" lvl="1" indent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FontTx/>
            <a:buNone/>
          </a:pPr>
          <a:r>
            <a:rPr lang="en-US" sz="2200" kern="1200">
              <a:latin typeface="+mn-lt"/>
              <a:cs typeface="Verdana"/>
            </a:rPr>
            <a:t>Health Benefits Consulting | Health &amp; Welfare Plans | IRA </a:t>
          </a:r>
          <a:r>
            <a:rPr lang="en-US" sz="2200" kern="1200">
              <a:cs typeface="Verdana"/>
            </a:rPr>
            <a:t>| </a:t>
          </a:r>
          <a:r>
            <a:rPr lang="en-US" sz="2200" kern="1200">
              <a:latin typeface="+mn-lt"/>
              <a:cs typeface="Verdana"/>
            </a:rPr>
            <a:t>Fiduciary</a:t>
          </a:r>
          <a:endParaRPr lang="en-US" sz="2200" kern="1200" dirty="0"/>
        </a:p>
        <a:p>
          <a:pPr marL="114300" lvl="1" indent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FontTx/>
            <a:buNone/>
          </a:pPr>
          <a:r>
            <a:rPr lang="en-US" sz="2200" kern="1200">
              <a:latin typeface="+mn-lt"/>
              <a:cs typeface="Verdana"/>
            </a:rPr>
            <a:t>Fund Administration | Collective Investment Funds </a:t>
          </a:r>
          <a:r>
            <a:rPr lang="en-US" sz="2200" kern="1200">
              <a:cs typeface="Verdana"/>
            </a:rPr>
            <a:t>|</a:t>
          </a:r>
          <a:r>
            <a:rPr lang="en-US" sz="2200" kern="1200">
              <a:latin typeface="+mn-lt"/>
              <a:cs typeface="Verdana"/>
            </a:rPr>
            <a:t> Institutional Trust</a:t>
          </a:r>
          <a:endParaRPr lang="en-US" sz="2200" kern="1200" dirty="0"/>
        </a:p>
        <a:p>
          <a:pPr marL="114300" lvl="1" indent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FontTx/>
            <a:buNone/>
          </a:pPr>
          <a:r>
            <a:rPr lang="en-US" sz="2200" kern="1200">
              <a:latin typeface="+mn-lt"/>
              <a:cs typeface="Verdana"/>
            </a:rPr>
            <a:t>Advisor Coaching</a:t>
          </a:r>
          <a:endParaRPr lang="en-US" sz="2200" kern="1200" dirty="0"/>
        </a:p>
      </dsp:txBody>
      <dsp:txXfrm rot="-5400000">
        <a:off x="2471063" y="239329"/>
        <a:ext cx="9815082" cy="1229093"/>
      </dsp:txXfrm>
    </dsp:sp>
    <dsp:sp modelId="{48A654CD-7182-4F24-A4A3-8886380A11F4}">
      <dsp:nvSpPr>
        <dsp:cNvPr id="0" name=""/>
        <dsp:cNvSpPr/>
      </dsp:nvSpPr>
      <dsp:spPr>
        <a:xfrm>
          <a:off x="0" y="2579"/>
          <a:ext cx="2538656" cy="1702593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Services</a:t>
          </a:r>
        </a:p>
      </dsp:txBody>
      <dsp:txXfrm>
        <a:off x="83114" y="85693"/>
        <a:ext cx="2372428" cy="1536365"/>
      </dsp:txXfrm>
    </dsp:sp>
    <dsp:sp modelId="{812145BC-DE45-4435-9621-16015D66F2E4}">
      <dsp:nvSpPr>
        <dsp:cNvPr id="0" name=""/>
        <dsp:cNvSpPr/>
      </dsp:nvSpPr>
      <dsp:spPr>
        <a:xfrm rot="5400000">
          <a:off x="6804129" y="-2293830"/>
          <a:ext cx="1362075" cy="987086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200" kern="1200">
              <a:latin typeface="+mn-lt"/>
              <a:cs typeface="Verdana"/>
            </a:rPr>
            <a:t>Auto Enrollment Plans | </a:t>
          </a:r>
          <a:r>
            <a:rPr lang="en-US" sz="2200" b="1" kern="1200">
              <a:latin typeface="+mn-lt"/>
              <a:cs typeface="Verdana"/>
            </a:rPr>
            <a:t>ESOP/kSOP </a:t>
          </a:r>
          <a:r>
            <a:rPr lang="en-US" sz="2200" kern="1200">
              <a:latin typeface="+mn-lt"/>
              <a:cs typeface="Verdana"/>
            </a:rPr>
            <a:t>| </a:t>
          </a:r>
          <a:r>
            <a:rPr lang="en-US" sz="2200" b="1" kern="1200">
              <a:latin typeface="+mn-lt"/>
              <a:cs typeface="Verdana"/>
            </a:rPr>
            <a:t>Plans with Employer Securities </a:t>
          </a:r>
          <a:endParaRPr lang="en-US" sz="2200" kern="1200" dirty="0"/>
        </a:p>
        <a:p>
          <a:pPr marL="0" lvl="1" indent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200" kern="1200">
              <a:latin typeface="+mn-lt"/>
              <a:cs typeface="Verdana"/>
            </a:rPr>
            <a:t>VEBA/115 Trusts | Multiple Employer Trusts/Plans (MET/MEP/PEP) </a:t>
          </a:r>
          <a:endParaRPr lang="en-US" sz="2200" kern="1200" dirty="0">
            <a:latin typeface="+mn-lt"/>
            <a:cs typeface="Verdana"/>
          </a:endParaRPr>
        </a:p>
        <a:p>
          <a:pPr marL="0" lvl="1" indent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200" kern="1200">
              <a:latin typeface="+mn-lt"/>
              <a:cs typeface="Verdana"/>
            </a:rPr>
            <a:t>TPA | Cash Balance Plans | HSA </a:t>
          </a:r>
          <a:endParaRPr lang="en-US" sz="2200" kern="1200" dirty="0">
            <a:latin typeface="+mn-lt"/>
            <a:cs typeface="Verdana"/>
          </a:endParaRPr>
        </a:p>
      </dsp:txBody>
      <dsp:txXfrm rot="-5400000">
        <a:off x="2549737" y="2027053"/>
        <a:ext cx="9804369" cy="1229093"/>
      </dsp:txXfrm>
    </dsp:sp>
    <dsp:sp modelId="{B91797EF-A6AE-4F4C-A231-81D207C7EEBA}">
      <dsp:nvSpPr>
        <dsp:cNvPr id="0" name=""/>
        <dsp:cNvSpPr/>
      </dsp:nvSpPr>
      <dsp:spPr>
        <a:xfrm>
          <a:off x="183" y="1790303"/>
          <a:ext cx="2542025" cy="1702593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Specialty Practices</a:t>
          </a:r>
        </a:p>
      </dsp:txBody>
      <dsp:txXfrm>
        <a:off x="83297" y="1873417"/>
        <a:ext cx="2375797" cy="1536365"/>
      </dsp:txXfrm>
    </dsp:sp>
    <dsp:sp modelId="{A87DB33D-F7FA-4061-ABF5-26272D1C22BC}">
      <dsp:nvSpPr>
        <dsp:cNvPr id="0" name=""/>
        <dsp:cNvSpPr/>
      </dsp:nvSpPr>
      <dsp:spPr>
        <a:xfrm rot="5400000">
          <a:off x="6779420" y="-459715"/>
          <a:ext cx="1362075" cy="992027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200" kern="1200">
              <a:latin typeface="+mn-lt"/>
              <a:cs typeface="Verdana"/>
            </a:rPr>
            <a:t>Hand Benefits &amp; Trust | NRS Trust Product Administration | Global Trust Company </a:t>
          </a:r>
          <a:endParaRPr lang="en-US" sz="2200" kern="1200" dirty="0"/>
        </a:p>
        <a:p>
          <a:pPr marL="0" lvl="1" indent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200" kern="1200">
              <a:latin typeface="+mn-lt"/>
              <a:cs typeface="Verdana"/>
            </a:rPr>
            <a:t>BPAS Trust Company of Puerto Rico</a:t>
          </a:r>
          <a:endParaRPr lang="en-US" sz="2200" kern="1200" dirty="0">
            <a:latin typeface="+mn-lt"/>
            <a:cs typeface="Verdana"/>
          </a:endParaRPr>
        </a:p>
      </dsp:txBody>
      <dsp:txXfrm rot="-5400000">
        <a:off x="2500319" y="3885877"/>
        <a:ext cx="9853787" cy="1229093"/>
      </dsp:txXfrm>
    </dsp:sp>
    <dsp:sp modelId="{F6F1D001-A6E2-4B9C-B13F-B91707091419}">
      <dsp:nvSpPr>
        <dsp:cNvPr id="0" name=""/>
        <dsp:cNvSpPr/>
      </dsp:nvSpPr>
      <dsp:spPr>
        <a:xfrm>
          <a:off x="183" y="3578026"/>
          <a:ext cx="2499842" cy="1702593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Subsidiaries</a:t>
          </a:r>
        </a:p>
      </dsp:txBody>
      <dsp:txXfrm>
        <a:off x="83297" y="3661140"/>
        <a:ext cx="2333614" cy="15363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A3E830-6286-0F4C-B868-9D02C8312776}">
      <dsp:nvSpPr>
        <dsp:cNvPr id="0" name=""/>
        <dsp:cNvSpPr/>
      </dsp:nvSpPr>
      <dsp:spPr>
        <a:xfrm rot="16200000">
          <a:off x="0" y="0"/>
          <a:ext cx="2414587" cy="2414587"/>
        </a:xfrm>
        <a:prstGeom prst="round1Rect">
          <a:avLst/>
        </a:prstGeom>
        <a:solidFill>
          <a:schemeClr val="accent6"/>
        </a:solidFill>
        <a:ln w="571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52" tIns="327152" rIns="327152" bIns="327152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 </a:t>
          </a:r>
        </a:p>
      </dsp:txBody>
      <dsp:txXfrm rot="5400000">
        <a:off x="0" y="0"/>
        <a:ext cx="2414587" cy="1810940"/>
      </dsp:txXfrm>
    </dsp:sp>
    <dsp:sp modelId="{120AB4D9-175E-9341-8396-F40A75FAB285}">
      <dsp:nvSpPr>
        <dsp:cNvPr id="0" name=""/>
        <dsp:cNvSpPr/>
      </dsp:nvSpPr>
      <dsp:spPr>
        <a:xfrm>
          <a:off x="2414587" y="0"/>
          <a:ext cx="2414587" cy="2414587"/>
        </a:xfrm>
        <a:prstGeom prst="round1Rect">
          <a:avLst/>
        </a:prstGeom>
        <a:solidFill>
          <a:schemeClr val="accent1"/>
        </a:solidFill>
        <a:ln w="571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52" tIns="327152" rIns="327152" bIns="327152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 </a:t>
          </a:r>
        </a:p>
      </dsp:txBody>
      <dsp:txXfrm>
        <a:off x="2414587" y="0"/>
        <a:ext cx="2414587" cy="1810940"/>
      </dsp:txXfrm>
    </dsp:sp>
    <dsp:sp modelId="{CECAA3DC-1891-D648-A8F0-40943C057C72}">
      <dsp:nvSpPr>
        <dsp:cNvPr id="0" name=""/>
        <dsp:cNvSpPr/>
      </dsp:nvSpPr>
      <dsp:spPr>
        <a:xfrm rot="10800000">
          <a:off x="0" y="2414587"/>
          <a:ext cx="2414587" cy="2414587"/>
        </a:xfrm>
        <a:prstGeom prst="round1Rect">
          <a:avLst/>
        </a:prstGeom>
        <a:solidFill>
          <a:srgbClr val="6DA141"/>
        </a:solidFill>
        <a:ln w="571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52" tIns="327152" rIns="327152" bIns="327152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 </a:t>
          </a:r>
        </a:p>
      </dsp:txBody>
      <dsp:txXfrm rot="10800000">
        <a:off x="0" y="3018234"/>
        <a:ext cx="2414587" cy="1810940"/>
      </dsp:txXfrm>
    </dsp:sp>
    <dsp:sp modelId="{119A927D-ECB1-4243-A175-2DDE41A102F0}">
      <dsp:nvSpPr>
        <dsp:cNvPr id="0" name=""/>
        <dsp:cNvSpPr/>
      </dsp:nvSpPr>
      <dsp:spPr>
        <a:xfrm rot="5400000">
          <a:off x="2414587" y="2414587"/>
          <a:ext cx="2414587" cy="2414587"/>
        </a:xfrm>
        <a:prstGeom prst="round1Rect">
          <a:avLst/>
        </a:prstGeom>
        <a:solidFill>
          <a:schemeClr val="accent4"/>
        </a:solidFill>
        <a:ln w="571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52" tIns="327152" rIns="327152" bIns="327152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 </a:t>
          </a:r>
        </a:p>
      </dsp:txBody>
      <dsp:txXfrm rot="-5400000">
        <a:off x="2414587" y="3018233"/>
        <a:ext cx="2414587" cy="1810940"/>
      </dsp:txXfrm>
    </dsp:sp>
    <dsp:sp modelId="{1529DAD0-C34E-F447-8B75-A986A7B228D9}">
      <dsp:nvSpPr>
        <dsp:cNvPr id="0" name=""/>
        <dsp:cNvSpPr/>
      </dsp:nvSpPr>
      <dsp:spPr>
        <a:xfrm>
          <a:off x="1671638" y="1857373"/>
          <a:ext cx="1485898" cy="1114428"/>
        </a:xfrm>
        <a:prstGeom prst="roundRect">
          <a:avLst/>
        </a:prstGeom>
        <a:solidFill>
          <a:schemeClr val="bg1"/>
        </a:solidFill>
        <a:ln w="317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 </a:t>
          </a:r>
        </a:p>
      </dsp:txBody>
      <dsp:txXfrm>
        <a:off x="1726040" y="1911775"/>
        <a:ext cx="1377094" cy="10056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CD3B7A-25C8-4C07-8C91-68417D8E3A10}">
      <dsp:nvSpPr>
        <dsp:cNvPr id="0" name=""/>
        <dsp:cNvSpPr/>
      </dsp:nvSpPr>
      <dsp:spPr>
        <a:xfrm>
          <a:off x="4134029" y="2306458"/>
          <a:ext cx="91812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918120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4569371" y="2347434"/>
        <a:ext cx="47436" cy="9487"/>
      </dsp:txXfrm>
    </dsp:sp>
    <dsp:sp modelId="{CE5C210A-1A01-49BE-B205-2D8F6198F887}">
      <dsp:nvSpPr>
        <dsp:cNvPr id="0" name=""/>
        <dsp:cNvSpPr/>
      </dsp:nvSpPr>
      <dsp:spPr>
        <a:xfrm>
          <a:off x="10957" y="1114717"/>
          <a:ext cx="4124871" cy="247492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kern="1200" dirty="0">
              <a:latin typeface="+mn-lt"/>
              <a:ea typeface="League Spartan" charset="0"/>
              <a:cs typeface="Poppins" pitchFamily="2" charset="77"/>
            </a:rPr>
            <a:t>Plan sponsor or payroll provider imports census file into CensusPRO</a:t>
          </a:r>
          <a:endParaRPr lang="en-US" sz="3000" kern="1200" dirty="0"/>
        </a:p>
      </dsp:txBody>
      <dsp:txXfrm>
        <a:off x="10957" y="1114717"/>
        <a:ext cx="4124871" cy="2474922"/>
      </dsp:txXfrm>
    </dsp:sp>
    <dsp:sp modelId="{5103EDBF-89FB-419E-AA80-F57949F835B3}">
      <dsp:nvSpPr>
        <dsp:cNvPr id="0" name=""/>
        <dsp:cNvSpPr/>
      </dsp:nvSpPr>
      <dsp:spPr>
        <a:xfrm>
          <a:off x="9207620" y="2306458"/>
          <a:ext cx="91812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918120" y="45720"/>
              </a:lnTo>
            </a:path>
          </a:pathLst>
        </a:custGeom>
        <a:noFill/>
        <a:ln w="6350" cap="flat" cmpd="sng" algn="ctr">
          <a:solidFill>
            <a:schemeClr val="accent4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9642962" y="2347434"/>
        <a:ext cx="47436" cy="9487"/>
      </dsp:txXfrm>
    </dsp:sp>
    <dsp:sp modelId="{011B9AE4-8784-4E37-872B-9DF05BA7C645}">
      <dsp:nvSpPr>
        <dsp:cNvPr id="0" name=""/>
        <dsp:cNvSpPr/>
      </dsp:nvSpPr>
      <dsp:spPr>
        <a:xfrm>
          <a:off x="5084549" y="1114717"/>
          <a:ext cx="4124871" cy="2474922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kern="1200" dirty="0">
              <a:latin typeface="+mn-lt"/>
              <a:ea typeface="League Spartan" charset="0"/>
              <a:cs typeface="Poppins" pitchFamily="2" charset="77"/>
            </a:rPr>
            <a:t>BPAS receives file, performs edit checks, and sends email to Plan Sponsor</a:t>
          </a:r>
          <a:endParaRPr lang="en-US" sz="3000" kern="1200" dirty="0"/>
        </a:p>
      </dsp:txBody>
      <dsp:txXfrm>
        <a:off x="5084549" y="1114717"/>
        <a:ext cx="4124871" cy="2474922"/>
      </dsp:txXfrm>
    </dsp:sp>
    <dsp:sp modelId="{26D50802-17C1-4AE1-99AF-57FB3052DBC6}">
      <dsp:nvSpPr>
        <dsp:cNvPr id="0" name=""/>
        <dsp:cNvSpPr/>
      </dsp:nvSpPr>
      <dsp:spPr>
        <a:xfrm>
          <a:off x="2073393" y="3587839"/>
          <a:ext cx="10147183" cy="918120"/>
        </a:xfrm>
        <a:custGeom>
          <a:avLst/>
          <a:gdLst/>
          <a:ahLst/>
          <a:cxnLst/>
          <a:rect l="0" t="0" r="0" b="0"/>
          <a:pathLst>
            <a:path>
              <a:moveTo>
                <a:pt x="10147183" y="0"/>
              </a:moveTo>
              <a:lnTo>
                <a:pt x="10147183" y="476160"/>
              </a:lnTo>
              <a:lnTo>
                <a:pt x="0" y="476160"/>
              </a:lnTo>
              <a:lnTo>
                <a:pt x="0" y="918120"/>
              </a:lnTo>
            </a:path>
          </a:pathLst>
        </a:custGeom>
        <a:noFill/>
        <a:ln w="6350" cap="flat" cmpd="sng" algn="ctr">
          <a:solidFill>
            <a:schemeClr val="accent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6892199" y="4042156"/>
        <a:ext cx="509571" cy="9487"/>
      </dsp:txXfrm>
    </dsp:sp>
    <dsp:sp modelId="{85F77DCD-AB45-4826-9E91-50528CE50167}">
      <dsp:nvSpPr>
        <dsp:cNvPr id="0" name=""/>
        <dsp:cNvSpPr/>
      </dsp:nvSpPr>
      <dsp:spPr>
        <a:xfrm>
          <a:off x="10158140" y="1114717"/>
          <a:ext cx="4124871" cy="2474922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kern="1200" dirty="0">
              <a:latin typeface="+mn-lt"/>
              <a:ea typeface="League Spartan" charset="0"/>
              <a:cs typeface="Poppins" pitchFamily="2" charset="77"/>
            </a:rPr>
            <a:t>Plan Sponsor logs in to CensusPRO and reviews and/or approves ACH verification</a:t>
          </a:r>
          <a:endParaRPr lang="en-US" sz="3000" kern="1200" dirty="0"/>
        </a:p>
      </dsp:txBody>
      <dsp:txXfrm>
        <a:off x="10158140" y="1114717"/>
        <a:ext cx="4124871" cy="2474922"/>
      </dsp:txXfrm>
    </dsp:sp>
    <dsp:sp modelId="{C26220A3-C766-46F1-886D-0EBBEFF3EC6E}">
      <dsp:nvSpPr>
        <dsp:cNvPr id="0" name=""/>
        <dsp:cNvSpPr/>
      </dsp:nvSpPr>
      <dsp:spPr>
        <a:xfrm>
          <a:off x="4134029" y="5730101"/>
          <a:ext cx="91812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918120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4569371" y="5771077"/>
        <a:ext cx="47436" cy="9487"/>
      </dsp:txXfrm>
    </dsp:sp>
    <dsp:sp modelId="{136E9A43-EBDF-4EDA-B52D-325AABB67BE4}">
      <dsp:nvSpPr>
        <dsp:cNvPr id="0" name=""/>
        <dsp:cNvSpPr/>
      </dsp:nvSpPr>
      <dsp:spPr>
        <a:xfrm>
          <a:off x="10957" y="4538360"/>
          <a:ext cx="4124871" cy="247492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kern="1200" dirty="0">
              <a:latin typeface="+mn-lt"/>
              <a:ea typeface="League Spartan" charset="0"/>
              <a:cs typeface="Poppins" pitchFamily="2" charset="77"/>
            </a:rPr>
            <a:t>If approved by 3:30 pm ET, BPAS initiates mutual fund purchases at that evening’s prices</a:t>
          </a:r>
          <a:endParaRPr lang="en-US" sz="3000" kern="1200" dirty="0"/>
        </a:p>
      </dsp:txBody>
      <dsp:txXfrm>
        <a:off x="10957" y="4538360"/>
        <a:ext cx="4124871" cy="2474922"/>
      </dsp:txXfrm>
    </dsp:sp>
    <dsp:sp modelId="{9C627187-2B87-423F-908D-9D0FB77CFCDE}">
      <dsp:nvSpPr>
        <dsp:cNvPr id="0" name=""/>
        <dsp:cNvSpPr/>
      </dsp:nvSpPr>
      <dsp:spPr>
        <a:xfrm>
          <a:off x="9207620" y="5730101"/>
          <a:ext cx="91812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918120" y="45720"/>
              </a:lnTo>
            </a:path>
          </a:pathLst>
        </a:custGeom>
        <a:noFill/>
        <a:ln w="6350" cap="flat" cmpd="sng" algn="ctr">
          <a:solidFill>
            <a:srgbClr val="6DA14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9642962" y="5771077"/>
        <a:ext cx="47436" cy="9487"/>
      </dsp:txXfrm>
    </dsp:sp>
    <dsp:sp modelId="{DD04561B-6F01-4081-BA69-95C0EB031C62}">
      <dsp:nvSpPr>
        <dsp:cNvPr id="0" name=""/>
        <dsp:cNvSpPr/>
      </dsp:nvSpPr>
      <dsp:spPr>
        <a:xfrm>
          <a:off x="5084549" y="4538360"/>
          <a:ext cx="4124871" cy="2474922"/>
        </a:xfrm>
        <a:prstGeom prst="rect">
          <a:avLst/>
        </a:prstGeom>
        <a:solidFill>
          <a:srgbClr val="6DA14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kern="1200" dirty="0">
              <a:latin typeface="+mn-lt"/>
              <a:ea typeface="League Spartan" charset="0"/>
              <a:cs typeface="Poppins" pitchFamily="2" charset="77"/>
            </a:rPr>
            <a:t>Participant sees trades online that evening</a:t>
          </a:r>
          <a:endParaRPr lang="en-US" sz="3000" kern="1200" dirty="0"/>
        </a:p>
      </dsp:txBody>
      <dsp:txXfrm>
        <a:off x="5084549" y="4538360"/>
        <a:ext cx="4124871" cy="2474922"/>
      </dsp:txXfrm>
    </dsp:sp>
    <dsp:sp modelId="{B26BD261-6FEA-4E86-A1EE-D82F99AC57C4}">
      <dsp:nvSpPr>
        <dsp:cNvPr id="0" name=""/>
        <dsp:cNvSpPr/>
      </dsp:nvSpPr>
      <dsp:spPr>
        <a:xfrm>
          <a:off x="10158140" y="4538360"/>
          <a:ext cx="4124871" cy="2474922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+mn-lt"/>
              <a:ea typeface="League Spartan" charset="0"/>
              <a:cs typeface="Poppins" pitchFamily="2" charset="77"/>
            </a:rPr>
            <a:t>BPAS pulls required funds from Sponsor account to settle prior day’s contributions</a:t>
          </a:r>
          <a:endParaRPr lang="en-US" sz="3000" kern="1200" dirty="0"/>
        </a:p>
      </dsp:txBody>
      <dsp:txXfrm>
        <a:off x="10158140" y="4538360"/>
        <a:ext cx="4124871" cy="247492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DD8561-9240-4049-AFAF-722CB547D683}">
      <dsp:nvSpPr>
        <dsp:cNvPr id="0" name=""/>
        <dsp:cNvSpPr/>
      </dsp:nvSpPr>
      <dsp:spPr>
        <a:xfrm>
          <a:off x="6856" y="3674602"/>
          <a:ext cx="3991407" cy="1596562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4">
                <a:lumMod val="75000"/>
              </a:schemeClr>
            </a:buClr>
            <a:buFont typeface="Arial" panose="020B0604020202020204" pitchFamily="34" charset="0"/>
            <a:buNone/>
          </a:pPr>
          <a:r>
            <a:rPr lang="en-US" sz="2800" kern="1200" dirty="0">
              <a:latin typeface="+mn-lt"/>
              <a:ea typeface="Open Sans Extrabold" pitchFamily="34" charset="0"/>
              <a:cs typeface="Open Sans Extrabold" pitchFamily="34" charset="0"/>
            </a:rPr>
            <a:t>2 months before</a:t>
          </a:r>
          <a:endParaRPr lang="en-US" sz="2800" kern="1200" dirty="0"/>
        </a:p>
      </dsp:txBody>
      <dsp:txXfrm>
        <a:off x="805137" y="3674602"/>
        <a:ext cx="2394845" cy="1596562"/>
      </dsp:txXfrm>
    </dsp:sp>
    <dsp:sp modelId="{7FE94F81-6E99-483A-AD2E-1723806AB4D1}">
      <dsp:nvSpPr>
        <dsp:cNvPr id="0" name=""/>
        <dsp:cNvSpPr/>
      </dsp:nvSpPr>
      <dsp:spPr>
        <a:xfrm>
          <a:off x="3599123" y="3674602"/>
          <a:ext cx="3991407" cy="1596562"/>
        </a:xfrm>
        <a:prstGeom prst="chevron">
          <a:avLst/>
        </a:prstGeom>
        <a:solidFill>
          <a:srgbClr val="6DA14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5"/>
            </a:buClr>
            <a:buFont typeface="Arial" panose="020B0604020202020204" pitchFamily="34" charset="0"/>
            <a:buNone/>
          </a:pPr>
          <a:r>
            <a:rPr lang="en-US" sz="2800" kern="1200" dirty="0">
              <a:latin typeface="+mn-lt"/>
              <a:ea typeface="Open Sans Extrabold" pitchFamily="34" charset="0"/>
              <a:cs typeface="Open Sans Extrabold" pitchFamily="34" charset="0"/>
            </a:rPr>
            <a:t>1.5 months before</a:t>
          </a:r>
        </a:p>
      </dsp:txBody>
      <dsp:txXfrm>
        <a:off x="4397404" y="3674602"/>
        <a:ext cx="2394845" cy="1596562"/>
      </dsp:txXfrm>
    </dsp:sp>
    <dsp:sp modelId="{417AD8B9-2683-493E-A95F-20EF5D679932}">
      <dsp:nvSpPr>
        <dsp:cNvPr id="0" name=""/>
        <dsp:cNvSpPr/>
      </dsp:nvSpPr>
      <dsp:spPr>
        <a:xfrm>
          <a:off x="7191389" y="3674602"/>
          <a:ext cx="3991407" cy="1596562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6DA141"/>
            </a:buClr>
            <a:buFont typeface="Arial" panose="020B0604020202020204" pitchFamily="34" charset="0"/>
            <a:buNone/>
          </a:pPr>
          <a:r>
            <a:rPr lang="en-US" sz="2400" kern="1200" dirty="0">
              <a:latin typeface="+mn-lt"/>
              <a:ea typeface="Open Sans Extrabold" pitchFamily="34" charset="0"/>
              <a:cs typeface="Open Sans Extrabold" pitchFamily="34" charset="0"/>
            </a:rPr>
            <a:t>1 month  before</a:t>
          </a:r>
        </a:p>
      </dsp:txBody>
      <dsp:txXfrm>
        <a:off x="7989670" y="3674602"/>
        <a:ext cx="2394845" cy="1596562"/>
      </dsp:txXfrm>
    </dsp:sp>
    <dsp:sp modelId="{B99395D3-B904-452E-BBE7-B2425803050E}">
      <dsp:nvSpPr>
        <dsp:cNvPr id="0" name=""/>
        <dsp:cNvSpPr/>
      </dsp:nvSpPr>
      <dsp:spPr>
        <a:xfrm>
          <a:off x="10783656" y="3674602"/>
          <a:ext cx="3991407" cy="159656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5"/>
            </a:buClr>
            <a:buFont typeface="Arial" panose="020B0604020202020204" pitchFamily="34" charset="0"/>
            <a:buNone/>
          </a:pPr>
          <a:r>
            <a:rPr lang="en-US" sz="2400" kern="1200" dirty="0">
              <a:latin typeface="+mn-lt"/>
              <a:ea typeface="Open Sans" pitchFamily="34" charset="0"/>
              <a:cs typeface="Open Sans" pitchFamily="34" charset="0"/>
            </a:rPr>
            <a:t>Month 1</a:t>
          </a:r>
        </a:p>
      </dsp:txBody>
      <dsp:txXfrm>
        <a:off x="11581937" y="3674602"/>
        <a:ext cx="2394845" cy="15965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407317-014B-4EA7-A60C-A9F01633CCD1}" type="datetimeFigureOut">
              <a:rPr lang="en-US" smtClean="0"/>
              <a:t>12/5/25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365348-9873-4246-97E2-BC076CA9A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186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61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Possibly get additional plans</a:t>
            </a:r>
          </a:p>
          <a:p>
            <a:r>
              <a:rPr lang="en-US" dirty="0"/>
              <a:t>Small &amp; large participant base – descending order, participant size</a:t>
            </a:r>
          </a:p>
          <a:p>
            <a:r>
              <a:rPr lang="en-US" dirty="0"/>
              <a:t>Different sectors</a:t>
            </a:r>
          </a:p>
          <a:p>
            <a:endParaRPr lang="en-US" dirty="0"/>
          </a:p>
          <a:p>
            <a:r>
              <a:rPr lang="en-US" dirty="0"/>
              <a:t>This are the updated numbers.</a:t>
            </a:r>
          </a:p>
          <a:p>
            <a:r>
              <a:rPr lang="en-US" dirty="0"/>
              <a:t>Removed Oneida Bank, they merged with CFSI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330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3964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0743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831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2395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786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2653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3451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A5EB7-FF5C-6A04-61DD-D2D248660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9D31A1-2469-342B-D31B-1156F6D31D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784141-7EC9-BF16-67AD-8F3B6D5E09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6BBC23-E60F-BD5D-035F-13D130AD7D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8924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716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4032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425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353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24E6C-51DE-C92C-E4DC-8AFC11CAE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769BF5-F877-3C52-4A53-DD8486B50D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29BC0F-B20E-D15A-0915-90C505C254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C0E981-E567-DABE-6B0F-B85D10B53E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383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607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made some grammatical updates to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288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592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977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925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66BA22-A168-54FD-809C-A9ADF841E881}"/>
              </a:ext>
            </a:extLst>
          </p:cNvPr>
          <p:cNvSpPr/>
          <p:nvPr userDrawn="1"/>
        </p:nvSpPr>
        <p:spPr>
          <a:xfrm>
            <a:off x="0" y="4381500"/>
            <a:ext cx="18288000" cy="59055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black and blue background with Gateway Arch in the background&#10;&#10;AI-generated content may be incorrect.">
            <a:extLst>
              <a:ext uri="{FF2B5EF4-FFF2-40B4-BE49-F238E27FC236}">
                <a16:creationId xmlns:a16="http://schemas.microsoft.com/office/drawing/2014/main" id="{66E12675-384F-4C05-0570-D2A38976DE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3" r="2848"/>
          <a:stretch/>
        </p:blipFill>
        <p:spPr>
          <a:xfrm>
            <a:off x="0" y="5239068"/>
            <a:ext cx="18288000" cy="504793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421007-2583-092A-16B5-7C325E7CB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9534525"/>
            <a:ext cx="11315700" cy="547688"/>
          </a:xfrm>
        </p:spPr>
        <p:txBody>
          <a:bodyPr/>
          <a:lstStyle>
            <a:lvl1pPr algn="l">
              <a:defRPr sz="1600" i="1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One-Stop ESOP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352CCF-521E-30AA-9786-2E9AFFD5D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258800" y="9534525"/>
            <a:ext cx="4114800" cy="547688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fld id="{15905E6D-E9C8-4C2B-AB9C-FE6054F0756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A blue and green logo&#10;&#10;AI-generated content may be incorrect.">
            <a:extLst>
              <a:ext uri="{FF2B5EF4-FFF2-40B4-BE49-F238E27FC236}">
                <a16:creationId xmlns:a16="http://schemas.microsoft.com/office/drawing/2014/main" id="{3A486303-9F3A-6C0D-0F26-D38AC5C52F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104900"/>
            <a:ext cx="4803251" cy="2517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C6BC8D-5C29-AB6A-CCF0-048D54BD0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5239068"/>
            <a:ext cx="13944600" cy="1580832"/>
          </a:xfrm>
        </p:spPr>
        <p:txBody>
          <a:bodyPr>
            <a:normAutofit/>
          </a:bodyPr>
          <a:lstStyle>
            <a:lvl1pPr algn="ctr"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1971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72A5D-E93D-4581-B18A-F636B3FDB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78F763-0E0B-45E3-A5FE-60ED9B203B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0AF70-F4B3-4929-8F53-D503FB94A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27BFE-1BBA-4D60-93B9-8272D744EEEB}" type="datetime1">
              <a:rPr lang="en-US" smtClean="0"/>
              <a:t>12/5/25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BEB10-8ECE-49FC-BA25-03538621E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F58BB-8F4D-45EE-A36B-762DA324A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677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AA295A-1C26-4286-A8FC-09D2297AFA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FDCEFC-2C1C-4E3F-95DB-458C22A97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58EDC-7FCD-418A-BD24-783118C38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C869C-1102-4FA7-8886-8C7816FD90A4}" type="datetime1">
              <a:rPr lang="en-US" smtClean="0"/>
              <a:t>12/5/25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C79BAD-F44E-41A2-838F-7DF89250B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169F6A-E4D8-4DA7-B514-D99B4C496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112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6AE5B-533F-4E12-BA3A-69D60BE2B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2E1ED-2CC9-444F-A621-BF493D81C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134C2-5A7E-42E1-9A9D-1A7C284DA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AFF6F-AF80-4CF5-AD89-4DF42631A3A4}" type="datetime1">
              <a:rPr lang="en-US" smtClean="0"/>
              <a:t>12/5/25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A67159-B388-479A-84E3-CD5189AB3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96517-F6E4-4CAF-8FA6-EC4F703C6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634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5C2FF-5D45-4CC6-AD3F-C47A6C0BA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A87049-7847-4087-894C-6DF3D33BC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50BB5-507F-45EF-824A-CACD9F8CE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EF616-05C1-41B4-A082-8BA7FDEDD23A}" type="datetime1">
              <a:rPr lang="en-US" smtClean="0"/>
              <a:t>12/5/25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4125F-9F17-47D2-9437-1FE4C03A5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12880-8984-4FC6-872D-AE0FF7CF3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336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6765A-CBBB-4127-A89B-710F138AC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D7173-0483-4690-B521-4B2BC68580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0285FF-8876-4D4B-8C4A-CF9F053A4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0CC694-E809-4659-A516-F2BC35138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0A65B-593B-4CEE-AE5C-8554FDAB14D6}" type="datetime1">
              <a:rPr lang="en-US" smtClean="0"/>
              <a:t>12/5/25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F7C6ED-BC57-455E-8F14-04C835CF9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4B7ACC-C9DF-4F03-8082-B71DA6FA0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649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7D907-A324-46C2-BD3C-01C010066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8C42E3-CDBC-443B-861F-641E0F88D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BCF06E-E8BA-4152-A3D8-C9D964359B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FF871B-9076-44F9-AEA8-3047EA5FE0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454EE3-784D-47B9-AB4C-D7BC06B92B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E07BC9-B374-4E65-92D6-9A71C291C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61B32-DEA9-4E60-84CA-EB77D427C54E}" type="datetime1">
              <a:rPr lang="en-US" smtClean="0"/>
              <a:t>12/5/25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A74723-59FC-463F-A8B8-10613F708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22F2CF-4B61-4B9D-AF24-77E75C43A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557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B503C-E003-4421-90CA-3F8C687E6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928" y="571500"/>
            <a:ext cx="15773400" cy="19891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D416E8-0937-415E-8FBB-5044E85EF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1000" y="9739312"/>
            <a:ext cx="5791200" cy="547688"/>
          </a:xfrm>
        </p:spPr>
        <p:txBody>
          <a:bodyPr/>
          <a:lstStyle>
            <a:lvl1pPr algn="l">
              <a:defRPr sz="16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One-Stop ESOP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BD99E-0D90-444D-BA11-92480019D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39800" y="9739312"/>
            <a:ext cx="4114800" cy="5476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15905E6D-E9C8-4C2B-AB9C-FE6054F075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707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3A8B43-2A2B-4345-B8D0-30657BC62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65F5D-04F2-46AF-B968-577B439C0DC1}" type="datetime1">
              <a:rPr lang="en-US" smtClean="0"/>
              <a:t>12/5/25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332014-01A2-4E32-8B65-1309CB6FE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0BDD5E-7BD6-40C1-88E1-8EC23CD48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089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B5AA2-7EDA-4207-B5D6-19856E0F6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B0810-320A-41E0-9361-8E9BC1E66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281B62-A831-4364-9F8A-DD4330B81B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2EC09-E622-412A-A97B-ECC6BB8E4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D3043-8D59-47FA-83D5-16E5580A6EF2}" type="datetime1">
              <a:rPr lang="en-US" smtClean="0"/>
              <a:t>12/5/25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AC657-6F8E-41AB-8E37-4C473596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1834AE-44F4-47E8-803F-1990B4E0B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537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8B4DA-AF1B-4B7D-9EDF-4F9403958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3325DC-E975-47F8-8FF6-B494053BC5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133395-823A-4B5B-8C63-DD42AFD2B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C86E94-5756-4673-9DAF-3794B2E80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65DF5-8969-4CB0-B4C6-821D58562BF5}" type="datetime1">
              <a:rPr lang="en-US" smtClean="0"/>
              <a:t>12/5/25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73DE58-68CB-4FC4-AD33-41E4264D7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B79FF9-ED46-4A55-A15A-F6849EAD4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00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object 2">
            <a:extLst>
              <a:ext uri="{FF2B5EF4-FFF2-40B4-BE49-F238E27FC236}">
                <a16:creationId xmlns:a16="http://schemas.microsoft.com/office/drawing/2014/main" id="{C08121D0-F96C-4D82-B652-4E0D7F93A96C}"/>
              </a:ext>
            </a:extLst>
          </p:cNvPr>
          <p:cNvGrpSpPr/>
          <p:nvPr userDrawn="1"/>
        </p:nvGrpSpPr>
        <p:grpSpPr>
          <a:xfrm>
            <a:off x="0" y="0"/>
            <a:ext cx="18288000" cy="2128520"/>
            <a:chOff x="0" y="0"/>
            <a:chExt cx="18288000" cy="2128520"/>
          </a:xfrm>
        </p:grpSpPr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800BE3B0-F497-474C-BCD4-9CF029062AAF}"/>
                </a:ext>
              </a:extLst>
            </p:cNvPr>
            <p:cNvSpPr/>
            <p:nvPr/>
          </p:nvSpPr>
          <p:spPr>
            <a:xfrm>
              <a:off x="0" y="0"/>
              <a:ext cx="18288000" cy="2128520"/>
            </a:xfrm>
            <a:custGeom>
              <a:avLst/>
              <a:gdLst/>
              <a:ahLst/>
              <a:cxnLst/>
              <a:rect l="l" t="t" r="r" b="b"/>
              <a:pathLst>
                <a:path w="18288000" h="2128520">
                  <a:moveTo>
                    <a:pt x="18287999" y="2128342"/>
                  </a:moveTo>
                  <a:lnTo>
                    <a:pt x="0" y="2128342"/>
                  </a:lnTo>
                  <a:lnTo>
                    <a:pt x="0" y="0"/>
                  </a:lnTo>
                  <a:lnTo>
                    <a:pt x="18287999" y="0"/>
                  </a:lnTo>
                  <a:lnTo>
                    <a:pt x="18287999" y="2128342"/>
                  </a:lnTo>
                  <a:close/>
                </a:path>
              </a:pathLst>
            </a:custGeom>
            <a:solidFill>
              <a:srgbClr val="232B67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1" name="object 4">
              <a:extLst>
                <a:ext uri="{FF2B5EF4-FFF2-40B4-BE49-F238E27FC236}">
                  <a16:creationId xmlns:a16="http://schemas.microsoft.com/office/drawing/2014/main" id="{4273628A-B47C-470D-925A-9BFF01565CF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536790" y="636949"/>
              <a:ext cx="3038474" cy="1200149"/>
            </a:xfrm>
            <a:prstGeom prst="rect">
              <a:avLst/>
            </a:prstGeom>
          </p:spPr>
        </p:pic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BA44ED-A03D-4F7B-9DD7-C974BBD57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7689"/>
            <a:ext cx="13944600" cy="15808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620604-C7D2-4D36-9BC3-67DC0771B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798FC-73A0-4C36-AA7C-EA2DF3D0D6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9F0BC-512A-421A-9E7D-5B80365A8014}" type="datetime1">
              <a:rPr lang="en-US" smtClean="0"/>
              <a:t>12/5/25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5E8C2-5C26-46C4-88B3-4CB17F0D92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One-Stop ESOP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57E8A-5EDA-4748-BBC1-92D381BD1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05E6D-E9C8-4C2B-AB9C-FE6054F0756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26ABE1DD-07C2-40C8-9F92-8158ADA02389}"/>
              </a:ext>
            </a:extLst>
          </p:cNvPr>
          <p:cNvSpPr/>
          <p:nvPr userDrawn="1"/>
        </p:nvSpPr>
        <p:spPr>
          <a:xfrm>
            <a:off x="0" y="9721839"/>
            <a:ext cx="18288000" cy="565785"/>
          </a:xfrm>
          <a:custGeom>
            <a:avLst/>
            <a:gdLst/>
            <a:ahLst/>
            <a:cxnLst/>
            <a:rect l="l" t="t" r="r" b="b"/>
            <a:pathLst>
              <a:path w="18288000" h="565784">
                <a:moveTo>
                  <a:pt x="18288000" y="565159"/>
                </a:moveTo>
                <a:lnTo>
                  <a:pt x="0" y="565159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565159"/>
                </a:lnTo>
                <a:close/>
              </a:path>
            </a:pathLst>
          </a:custGeom>
          <a:solidFill>
            <a:srgbClr val="6DA141"/>
          </a:solid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6169A9-188A-44F8-82A7-F1CAA2602C3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1471" y="579737"/>
            <a:ext cx="1968329" cy="101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70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10" Type="http://schemas.openxmlformats.org/officeDocument/2006/relationships/image" Target="../media/image64.svg"/><Relationship Id="rId4" Type="http://schemas.openxmlformats.org/officeDocument/2006/relationships/image" Target="../media/image58.svg"/><Relationship Id="rId9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vecteezy.com/png/14968656-tangle-bubble-of-confused-thoughts-with-question-mark" TargetMode="Externa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30.pn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34.png"/><Relationship Id="rId10" Type="http://schemas.openxmlformats.org/officeDocument/2006/relationships/image" Target="../media/image29.svg"/><Relationship Id="rId4" Type="http://schemas.openxmlformats.org/officeDocument/2006/relationships/diagramLayout" Target="../diagrams/layout3.xml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28800" y="5275371"/>
            <a:ext cx="14630400" cy="11192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indent="-1356360">
              <a:lnSpc>
                <a:spcPct val="116100"/>
              </a:lnSpc>
              <a:spcBef>
                <a:spcPts val="95"/>
              </a:spcBef>
            </a:pPr>
            <a:r>
              <a:rPr lang="en-US" sz="6600" b="1" dirty="0">
                <a:solidFill>
                  <a:schemeClr val="bg1">
                    <a:lumMod val="95000"/>
                  </a:schemeClr>
                </a:solidFill>
              </a:rPr>
              <a:t>One-Stop ESOP</a:t>
            </a:r>
            <a:endParaRPr sz="6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87B9F9-A559-2B7A-5C30-7D58351BC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537DFA-93D7-F3A0-8C9D-D53A5FFB8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330B5A4-30E7-4715-956C-AA17412C5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93852"/>
            <a:ext cx="16116300" cy="1524000"/>
          </a:xfrm>
        </p:spPr>
        <p:txBody>
          <a:bodyPr/>
          <a:lstStyle/>
          <a:p>
            <a:r>
              <a:rPr lang="en-US" dirty="0"/>
              <a:t>ESOPs and kSOPs are among the most complex plans </a:t>
            </a:r>
            <a:br>
              <a:rPr lang="en-US" dirty="0"/>
            </a:br>
            <a:r>
              <a:rPr lang="en-US" dirty="0"/>
              <a:t>in the industry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105E044-77FC-42E5-A619-BDF46EF85C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1318799"/>
              </p:ext>
            </p:extLst>
          </p:nvPr>
        </p:nvGraphicFramePr>
        <p:xfrm>
          <a:off x="4572000" y="3238500"/>
          <a:ext cx="13182600" cy="528500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632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282182776"/>
                    </a:ext>
                  </a:extLst>
                </a:gridCol>
                <a:gridCol w="586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b="0" dirty="0"/>
                        <a:t>Community Financial Systems, Inc. (CFSI) </a:t>
                      </a:r>
                    </a:p>
                  </a:txBody>
                  <a:tcPr marL="124946" marR="124946" marT="62473" marB="62473"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b="0" dirty="0"/>
                        <a:t>kSOP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b="0" dirty="0"/>
                        <a:t>3,507 participants, $489M combined assets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46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GE Retirement Plan, Puerto Rico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(company stock)</a:t>
                      </a:r>
                    </a:p>
                  </a:txBody>
                  <a:tcPr marL="124946" marR="124946" marT="62473" marB="62473"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PR 1081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391 participants, $23M assets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46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Kinney Drugs (now known as KPH Healthcare)</a:t>
                      </a:r>
                      <a:endParaRPr lang="en-US" sz="2500" dirty="0"/>
                    </a:p>
                  </a:txBody>
                  <a:tcPr marL="124946" marR="124946" marT="62473" marB="62473"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/>
                        <a:t>kSOP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3,654 participants, $621M combined assets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46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Legend Bank Employees</a:t>
                      </a:r>
                    </a:p>
                  </a:txBody>
                  <a:tcPr marL="124946" marR="124946" marT="62473" marB="62473"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kSOP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212 participants, $37M assets</a:t>
                      </a:r>
                    </a:p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2500" dirty="0"/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67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Margaretville Telephone Company </a:t>
                      </a:r>
                    </a:p>
                  </a:txBody>
                  <a:tcPr marL="124946" marR="124946" marT="62473" marB="62473"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ESOP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43 participants, $6M assets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67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The Bank of Richmondville </a:t>
                      </a:r>
                    </a:p>
                  </a:txBody>
                  <a:tcPr marL="124946" marR="124946" marT="62473" marB="62473"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kSOP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35 participants, $6M assets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67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United Bancorp</a:t>
                      </a:r>
                    </a:p>
                  </a:txBody>
                  <a:tcPr marL="124946" marR="124946" marT="62473" marB="62473"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kSOP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54 participants, $5M assets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67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UBT Bancshares </a:t>
                      </a:r>
                    </a:p>
                  </a:txBody>
                  <a:tcPr marL="124946" marR="124946" marT="62473" marB="62473"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ESOP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116 participants, $11M assets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8909082-A2F3-9F04-101D-6595E05D1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763D69-E3C2-7D50-F7B9-CDF692C87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7" descr="Sun shining through four-leaf clover">
            <a:extLst>
              <a:ext uri="{FF2B5EF4-FFF2-40B4-BE49-F238E27FC236}">
                <a16:creationId xmlns:a16="http://schemas.microsoft.com/office/drawing/2014/main" id="{8373B6ED-4116-C59F-F048-5F83E5510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6" t="8485" r="36155" b="14801"/>
          <a:stretch/>
        </p:blipFill>
        <p:spPr>
          <a:xfrm>
            <a:off x="0" y="2119107"/>
            <a:ext cx="4267200" cy="76202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43622F-827E-4B90-BA9F-2EAEF577530A}"/>
              </a:ext>
            </a:extLst>
          </p:cNvPr>
          <p:cNvSpPr txBox="1"/>
          <p:nvPr/>
        </p:nvSpPr>
        <p:spPr>
          <a:xfrm>
            <a:off x="4572000" y="2363839"/>
            <a:ext cx="1371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/>
                </a:solidFill>
                <a:latin typeface="+mn-lt"/>
                <a:cs typeface="Trebuchet MS"/>
              </a:rPr>
              <a:t>We make them shine </a:t>
            </a:r>
            <a:endParaRPr lang="en-US" sz="4000" dirty="0">
              <a:solidFill>
                <a:schemeClr val="accent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D854F5-299A-2D07-F151-5A774766B3FA}"/>
              </a:ext>
            </a:extLst>
          </p:cNvPr>
          <p:cNvSpPr txBox="1"/>
          <p:nvPr/>
        </p:nvSpPr>
        <p:spPr>
          <a:xfrm>
            <a:off x="5715000" y="8690283"/>
            <a:ext cx="120396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rgbClr val="002060"/>
                </a:solidFill>
                <a:latin typeface="+mn-lt"/>
              </a:rPr>
              <a:t>Proven success with </a:t>
            </a:r>
            <a:r>
              <a:rPr lang="en-US" sz="2800" dirty="0" err="1">
                <a:solidFill>
                  <a:srgbClr val="002060"/>
                </a:solidFill>
                <a:latin typeface="+mn-lt"/>
              </a:rPr>
              <a:t>kSOPs</a:t>
            </a:r>
            <a:r>
              <a:rPr lang="en-US" sz="2800" dirty="0">
                <a:solidFill>
                  <a:srgbClr val="002060"/>
                </a:solidFill>
                <a:latin typeface="+mn-lt"/>
              </a:rPr>
              <a:t>, dividend pass-through elections, proxy voting issues, in-kind distributions, mergers and acquisitions, and related issues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4C6E1EF3-E837-4C2D-AA3A-5E3EB2CBF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696" y="571501"/>
            <a:ext cx="16153632" cy="1447800"/>
          </a:xfrm>
        </p:spPr>
        <p:txBody>
          <a:bodyPr/>
          <a:lstStyle/>
          <a:p>
            <a:r>
              <a:rPr lang="en-US" dirty="0"/>
              <a:t>Employer Securities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856C1D-A4B2-49A9-980F-47B574B18305}"/>
              </a:ext>
            </a:extLst>
          </p:cNvPr>
          <p:cNvSpPr txBox="1"/>
          <p:nvPr/>
        </p:nvSpPr>
        <p:spPr>
          <a:xfrm>
            <a:off x="838200" y="2781300"/>
            <a:ext cx="112776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 dirty="0">
                <a:solidFill>
                  <a:srgbClr val="002060"/>
                </a:solidFill>
                <a:latin typeface="+mn-lt"/>
              </a:rPr>
              <a:t>BPAS is a recognized leader in plans involving employer securities offering </a:t>
            </a:r>
            <a:r>
              <a:rPr lang="en-US" altLang="en-US" sz="3600" b="1" dirty="0">
                <a:solidFill>
                  <a:srgbClr val="6DA141"/>
                </a:solidFill>
                <a:latin typeface="+mn-lt"/>
              </a:rPr>
              <a:t>more flexibility </a:t>
            </a:r>
            <a:r>
              <a:rPr lang="en-US" altLang="en-US" sz="3600" b="1" dirty="0">
                <a:solidFill>
                  <a:srgbClr val="002060"/>
                </a:solidFill>
                <a:latin typeface="+mn-lt"/>
              </a:rPr>
              <a:t>than other firms </a:t>
            </a:r>
            <a:endParaRPr lang="en-US"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BDA21A-6275-4B72-A877-75AD63EEC628}"/>
              </a:ext>
            </a:extLst>
          </p:cNvPr>
          <p:cNvSpPr txBox="1"/>
          <p:nvPr/>
        </p:nvSpPr>
        <p:spPr>
          <a:xfrm>
            <a:off x="948696" y="4287837"/>
            <a:ext cx="10938504" cy="4453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Trade options:</a:t>
            </a:r>
          </a:p>
          <a:p>
            <a:pPr marL="457200" indent="-457200">
              <a:lnSpc>
                <a:spcPct val="114000"/>
              </a:lnSpc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Treasury Shares (book entry trading) </a:t>
            </a:r>
          </a:p>
          <a:p>
            <a:pPr marL="457200" indent="-457200">
              <a:lnSpc>
                <a:spcPct val="114000"/>
              </a:lnSpc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The Price Guaranteed Approach </a:t>
            </a:r>
          </a:p>
          <a:p>
            <a:pPr marL="457200" indent="-457200">
              <a:lnSpc>
                <a:spcPct val="114000"/>
              </a:lnSpc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Stock Unitization</a:t>
            </a:r>
          </a:p>
          <a:p>
            <a:pPr marL="457200" indent="-457200">
              <a:lnSpc>
                <a:spcPct val="114000"/>
              </a:lnSpc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Pended Trades Approach </a:t>
            </a:r>
          </a:p>
          <a:p>
            <a:pPr marL="457200" indent="-457200">
              <a:lnSpc>
                <a:spcPct val="114000"/>
              </a:lnSpc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Schwab PCRA approach</a:t>
            </a:r>
          </a:p>
          <a:p>
            <a:pPr marL="457200" indent="-457200">
              <a:lnSpc>
                <a:spcPct val="114000"/>
              </a:lnSpc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Hybrid approaches (e.g., buy through treasury, sell on open market)</a:t>
            </a:r>
          </a:p>
          <a:p>
            <a:pPr marL="457200" indent="-457200">
              <a:lnSpc>
                <a:spcPct val="114000"/>
              </a:lnSpc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See our company stock trading matrix for details</a:t>
            </a:r>
          </a:p>
          <a:p>
            <a:pPr>
              <a:buClr>
                <a:srgbClr val="6DA141"/>
              </a:buClr>
            </a:pPr>
            <a:endParaRPr lang="en-US" altLang="en-US" sz="2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961D95-448E-E6BA-D0C3-D739E0A6C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440CF5-E4D0-FA1C-052B-D29AEA802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 descr="Person analyzing market on laptop">
            <a:extLst>
              <a:ext uri="{FF2B5EF4-FFF2-40B4-BE49-F238E27FC236}">
                <a16:creationId xmlns:a16="http://schemas.microsoft.com/office/drawing/2014/main" id="{F75B79D8-F26B-44D8-1759-9FFD55550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58"/>
          <a:stretch/>
        </p:blipFill>
        <p:spPr>
          <a:xfrm>
            <a:off x="12115802" y="2111429"/>
            <a:ext cx="6172198" cy="76563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F8F1A6-CD11-4723-53F1-F7FDD8F22352}"/>
              </a:ext>
            </a:extLst>
          </p:cNvPr>
          <p:cNvSpPr txBox="1"/>
          <p:nvPr/>
        </p:nvSpPr>
        <p:spPr>
          <a:xfrm>
            <a:off x="13634357" y="5307830"/>
            <a:ext cx="3652157" cy="3539430"/>
          </a:xfrm>
          <a:prstGeom prst="rect">
            <a:avLst/>
          </a:prstGeom>
          <a:solidFill>
            <a:srgbClr val="002060">
              <a:alpha val="7411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Six different methodologies for handling company</a:t>
            </a:r>
          </a:p>
          <a:p>
            <a:pPr algn="ctr"/>
            <a:r>
              <a:rPr lang="en-US" sz="32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stock, with a preference for share accounting</a:t>
            </a:r>
          </a:p>
          <a:p>
            <a:pPr algn="ctr"/>
            <a:r>
              <a:rPr lang="en-US" sz="32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Whenever possible</a:t>
            </a:r>
          </a:p>
        </p:txBody>
      </p:sp>
    </p:spTree>
    <p:extLst>
      <p:ext uri="{BB962C8B-B14F-4D97-AF65-F5344CB8AC3E}">
        <p14:creationId xmlns:p14="http://schemas.microsoft.com/office/powerpoint/2010/main" val="1820569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094F6E5E-1FBD-4DF5-97CD-9ABE8D7C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66700"/>
            <a:ext cx="15773400" cy="1989137"/>
          </a:xfrm>
        </p:spPr>
        <p:txBody>
          <a:bodyPr/>
          <a:lstStyle/>
          <a:p>
            <a:r>
              <a:rPr lang="en-US" dirty="0"/>
              <a:t>Contribution Workflow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DD7E98-BB50-4870-9C7F-C6850142E2A7}"/>
              </a:ext>
            </a:extLst>
          </p:cNvPr>
          <p:cNvSpPr txBox="1"/>
          <p:nvPr/>
        </p:nvSpPr>
        <p:spPr>
          <a:xfrm>
            <a:off x="0" y="2128017"/>
            <a:ext cx="1847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+mn-lt"/>
              </a:rPr>
              <a:t>Data first, money second means BPAS fulfills steps on your behalf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53F1AF4-35E9-31BC-86C9-6CF11085E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D032E4-52DE-4B28-5D40-223FCDAE8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006515A-B200-C171-7C11-F85C69FF55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8308485"/>
              </p:ext>
            </p:extLst>
          </p:nvPr>
        </p:nvGraphicFramePr>
        <p:xfrm>
          <a:off x="1997015" y="2712792"/>
          <a:ext cx="1429397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D5C2D-0900-4A88-BDB0-6B7A2D2D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566323"/>
            <a:ext cx="15215382" cy="1727983"/>
          </a:xfrm>
        </p:spPr>
        <p:txBody>
          <a:bodyPr>
            <a:normAutofit/>
          </a:bodyPr>
          <a:lstStyle/>
          <a:p>
            <a:r>
              <a:rPr lang="en-US" sz="4400" b="1" dirty="0"/>
              <a:t>Online Tools and Features </a:t>
            </a:r>
            <a:r>
              <a:rPr lang="en-US" sz="4400" b="1" dirty="0">
                <a:solidFill>
                  <a:srgbClr val="7FB850"/>
                </a:solidFill>
              </a:rPr>
              <a:t>Make Your Life Easier</a:t>
            </a:r>
            <a:br>
              <a:rPr lang="en-US" sz="4400" b="1" dirty="0">
                <a:solidFill>
                  <a:srgbClr val="002060"/>
                </a:solidFill>
              </a:rPr>
            </a:br>
            <a:endParaRPr lang="en-US" sz="4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4D3002-BA83-435D-A090-7FCFDD44F1A8}"/>
              </a:ext>
            </a:extLst>
          </p:cNvPr>
          <p:cNvSpPr txBox="1"/>
          <p:nvPr/>
        </p:nvSpPr>
        <p:spPr>
          <a:xfrm>
            <a:off x="791380" y="2887305"/>
            <a:ext cx="9843532" cy="4512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4000"/>
              </a:lnSpc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TPA, Recordkeeping, and Custodial services on one system 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rgbClr val="002060"/>
                </a:solidFill>
                <a:latin typeface="+mn-lt"/>
              </a:rPr>
              <a:t>A secure workstation at your fingertips 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400" b="1" kern="0" dirty="0">
                <a:solidFill>
                  <a:srgbClr val="002060"/>
                </a:solidFill>
                <a:latin typeface="+mn-lt"/>
              </a:rPr>
              <a:t>Balance and manage all aspects of your plan at the employer </a:t>
            </a:r>
            <a:r>
              <a:rPr lang="en-US" sz="2400" b="1" i="1" kern="0" dirty="0">
                <a:solidFill>
                  <a:srgbClr val="002060"/>
                </a:solidFill>
                <a:latin typeface="+mn-lt"/>
              </a:rPr>
              <a:t>and</a:t>
            </a:r>
            <a:r>
              <a:rPr lang="en-US" sz="2400" b="1" kern="0" dirty="0">
                <a:solidFill>
                  <a:srgbClr val="002060"/>
                </a:solidFill>
                <a:latin typeface="+mn-lt"/>
              </a:rPr>
              <a:t> participant level securely online</a:t>
            </a:r>
            <a:r>
              <a:rPr lang="en-US" sz="2400" kern="0" dirty="0">
                <a:solidFill>
                  <a:srgbClr val="002060"/>
                </a:solidFill>
                <a:latin typeface="+mn-lt"/>
              </a:rPr>
              <a:t> </a:t>
            </a:r>
          </a:p>
          <a:p>
            <a:pPr marL="342900" lvl="0" indent="-342900">
              <a:lnSpc>
                <a:spcPct val="114000"/>
              </a:lnSpc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+mn-lt"/>
              </a:rPr>
              <a:t>On-demand analysis and reporting anytime across the entire plan</a:t>
            </a:r>
          </a:p>
          <a:p>
            <a:pPr marL="342900" lvl="0" indent="-342900">
              <a:lnSpc>
                <a:spcPct val="114000"/>
              </a:lnSpc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+mn-lt"/>
              </a:rPr>
              <a:t>Online file cabinet</a:t>
            </a:r>
            <a:r>
              <a:rPr lang="en-US" sz="2400" dirty="0">
                <a:solidFill>
                  <a:srgbClr val="002060"/>
                </a:solidFill>
                <a:latin typeface="+mn-lt"/>
              </a:rPr>
              <a:t> for all plan-related documents, like reports, forms and notices, policies and guides, trust statements, compliance tests, and more</a:t>
            </a:r>
          </a:p>
          <a:p>
            <a:pPr marL="342900" lvl="0" indent="-342900">
              <a:lnSpc>
                <a:spcPct val="114000"/>
              </a:lnSpc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+mn-lt"/>
              </a:rPr>
              <a:t>Action Items </a:t>
            </a:r>
            <a:r>
              <a:rPr lang="en-US" sz="2400" dirty="0">
                <a:solidFill>
                  <a:srgbClr val="002060"/>
                </a:solidFill>
                <a:latin typeface="+mn-lt"/>
              </a:rPr>
              <a:t>to quickly and easily find things that require your attention like contribution changes, participant updates, and loan updates</a:t>
            </a:r>
          </a:p>
          <a:p>
            <a:pPr marL="342900" lvl="0" indent="-342900">
              <a:spcAft>
                <a:spcPts val="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endParaRPr lang="en-US" sz="1100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EC14B1-4292-4AC2-9662-31537DA1DB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582" y="2332406"/>
            <a:ext cx="6616721" cy="3733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F91B80-5398-4911-B75B-71F0EC8F66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5053" y="4625027"/>
            <a:ext cx="3951947" cy="51142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8B01A-5968-2311-F1DB-B18EEDAF2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C62009-44B9-B18C-CE38-D857393F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9" name="Graphic 8" descr="Cursor with solid fill">
            <a:extLst>
              <a:ext uri="{FF2B5EF4-FFF2-40B4-BE49-F238E27FC236}">
                <a16:creationId xmlns:a16="http://schemas.microsoft.com/office/drawing/2014/main" id="{50028132-5BE0-2330-949B-4B2B5871CA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609600" y="647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30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21D0C-75F2-4117-A136-28744E2A0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501"/>
            <a:ext cx="16264128" cy="1443488"/>
          </a:xfrm>
        </p:spPr>
        <p:txBody>
          <a:bodyPr/>
          <a:lstStyle/>
          <a:p>
            <a:r>
              <a:rPr lang="en-US" dirty="0"/>
              <a:t>Participant Engagement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F3DA7C-080C-4D9A-B743-A98D6EB944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4" b="3337"/>
          <a:stretch/>
        </p:blipFill>
        <p:spPr>
          <a:xfrm>
            <a:off x="5280820" y="2850546"/>
            <a:ext cx="7920400" cy="5112354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  <a:effectLst>
            <a:outerShdw blurRad="190500" dist="889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A3D2C7-DCF8-4577-9F8C-ADB7F295C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1583" y="6855273"/>
            <a:ext cx="6164342" cy="2113155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  <a:effectLst>
            <a:outerShdw blurRad="190500" dist="88900" dir="2700000" algn="tl" rotWithShape="0">
              <a:prstClr val="black">
                <a:alpha val="25000"/>
              </a:prstClr>
            </a:outerShdw>
          </a:effec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5E95EC5-F1CE-45F4-BE51-8B68E04F91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0342889"/>
              </p:ext>
            </p:extLst>
          </p:nvPr>
        </p:nvGraphicFramePr>
        <p:xfrm>
          <a:off x="364671" y="3305095"/>
          <a:ext cx="4290220" cy="1591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0220">
                  <a:extLst>
                    <a:ext uri="{9D8B030D-6E8A-4147-A177-3AD203B41FA5}">
                      <a16:colId xmlns:a16="http://schemas.microsoft.com/office/drawing/2014/main" val="1023911324"/>
                    </a:ext>
                  </a:extLst>
                </a:gridCol>
              </a:tblGrid>
              <a:tr h="1591830"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sz="3200" b="1" dirty="0">
                          <a:solidFill>
                            <a:schemeClr val="accent6"/>
                          </a:solidFill>
                        </a:rPr>
                        <a:t>Participant Portal </a:t>
                      </a:r>
                    </a:p>
                    <a:p>
                      <a:pPr marL="0" indent="0" algn="ctr"/>
                      <a:r>
                        <a:rPr lang="en-US" sz="3200" b="1" dirty="0">
                          <a:solidFill>
                            <a:schemeClr val="accent6"/>
                          </a:solidFill>
                        </a:rPr>
                        <a:t>&amp; Mobile App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5197217"/>
                  </a:ext>
                </a:extLst>
              </a:tr>
            </a:tbl>
          </a:graphicData>
        </a:graphic>
      </p:graphicFrame>
      <p:pic>
        <p:nvPicPr>
          <p:cNvPr id="24" name="Picture 23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63CD17F0-E70C-4423-B09B-4AEF62E47B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5913">
            <a:off x="15498556" y="3127996"/>
            <a:ext cx="1747520" cy="3505200"/>
          </a:xfrm>
          <a:prstGeom prst="rect">
            <a:avLst/>
          </a:prstGeom>
          <a:effectLst>
            <a:outerShdw blurRad="190500" dist="889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25" name="Picture 2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F45DA69-5557-4FDF-A003-552C7C1A05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4508">
            <a:off x="13727555" y="2322668"/>
            <a:ext cx="1856740" cy="3724275"/>
          </a:xfrm>
          <a:prstGeom prst="rect">
            <a:avLst/>
          </a:prstGeom>
          <a:effectLst>
            <a:outerShdw blurRad="190500" dist="889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726149-C930-9D46-384F-93220BFE2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84E3EB3-DA6D-8AF7-BDB2-E47781CD0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7644AE-05C3-B95F-3E3B-E4F328044555}"/>
              </a:ext>
            </a:extLst>
          </p:cNvPr>
          <p:cNvSpPr txBox="1"/>
          <p:nvPr/>
        </p:nvSpPr>
        <p:spPr>
          <a:xfrm>
            <a:off x="685800" y="5372100"/>
            <a:ext cx="437574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Participants have online access to both their ESOP and 401(k) accounts</a:t>
            </a:r>
          </a:p>
          <a:p>
            <a:pPr marL="457200" indent="-457200"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One system, one login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173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21D0C-75F2-4117-A136-28744E2A0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501"/>
            <a:ext cx="16264128" cy="1443488"/>
          </a:xfrm>
        </p:spPr>
        <p:txBody>
          <a:bodyPr/>
          <a:lstStyle/>
          <a:p>
            <a:r>
              <a:rPr lang="en-US" dirty="0"/>
              <a:t>Participant Engagement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5E95EC5-F1CE-45F4-BE51-8B68E04F91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2555849"/>
              </p:ext>
            </p:extLst>
          </p:nvPr>
        </p:nvGraphicFramePr>
        <p:xfrm>
          <a:off x="511077" y="3619500"/>
          <a:ext cx="3810000" cy="1222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0">
                  <a:extLst>
                    <a:ext uri="{9D8B030D-6E8A-4147-A177-3AD203B41FA5}">
                      <a16:colId xmlns:a16="http://schemas.microsoft.com/office/drawing/2014/main" val="1023911324"/>
                    </a:ext>
                  </a:extLst>
                </a:gridCol>
              </a:tblGrid>
              <a:tr h="122247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accent5"/>
                          </a:solidFill>
                        </a:rPr>
                        <a:t>BPAS University</a:t>
                      </a:r>
                    </a:p>
                    <a:p>
                      <a:pPr algn="ctr"/>
                      <a:r>
                        <a:rPr lang="en-US" sz="3200" b="1" dirty="0">
                          <a:solidFill>
                            <a:schemeClr val="accent5"/>
                          </a:solidFill>
                        </a:rPr>
                        <a:t>u.bpas.com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9703123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3A7D5ADC-7604-464D-A2AC-2AB49C04D1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316007"/>
            <a:ext cx="6707019" cy="68574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DC3404-0CC1-40F2-8462-B842DD58C5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66" r="3848"/>
          <a:stretch/>
        </p:blipFill>
        <p:spPr>
          <a:xfrm rot="283272">
            <a:off x="11598909" y="2537635"/>
            <a:ext cx="5562601" cy="42991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B65563-0023-4F3E-89CC-69F6CAAB2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4173" y="5994110"/>
            <a:ext cx="5844382" cy="37316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7" name="Picture 2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04427F3-2E3C-4D71-9DE3-F76D1CAE3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15408" y="4378123"/>
            <a:ext cx="1856740" cy="3724275"/>
          </a:xfrm>
          <a:prstGeom prst="rect">
            <a:avLst/>
          </a:prstGeom>
          <a:effectLst>
            <a:outerShdw blurRad="190500" dist="889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4EFC40-3C24-7F39-BD43-EE6EFF9A6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31D574-0673-5D89-611F-65040534C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259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21D0C-75F2-4117-A136-28744E2A0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928" y="571501"/>
            <a:ext cx="15773400" cy="1443488"/>
          </a:xfrm>
        </p:spPr>
        <p:txBody>
          <a:bodyPr/>
          <a:lstStyle/>
          <a:p>
            <a:r>
              <a:rPr lang="en-US" dirty="0"/>
              <a:t>Participant Engagement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5E95EC5-F1CE-45F4-BE51-8B68E04F91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910620"/>
              </p:ext>
            </p:extLst>
          </p:nvPr>
        </p:nvGraphicFramePr>
        <p:xfrm>
          <a:off x="638923" y="3245707"/>
          <a:ext cx="3461714" cy="1222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1714">
                  <a:extLst>
                    <a:ext uri="{9D8B030D-6E8A-4147-A177-3AD203B41FA5}">
                      <a16:colId xmlns:a16="http://schemas.microsoft.com/office/drawing/2014/main" val="1023911324"/>
                    </a:ext>
                  </a:extLst>
                </a:gridCol>
              </a:tblGrid>
              <a:tr h="122247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6DA141"/>
                          </a:solidFill>
                        </a:rPr>
                        <a:t>Financial </a:t>
                      </a:r>
                      <a:br>
                        <a:rPr lang="en-US" sz="3200" b="1" dirty="0">
                          <a:solidFill>
                            <a:srgbClr val="6DA141"/>
                          </a:solidFill>
                        </a:rPr>
                      </a:br>
                      <a:r>
                        <a:rPr lang="en-US" sz="3200" b="1" dirty="0">
                          <a:solidFill>
                            <a:srgbClr val="6DA141"/>
                          </a:solidFill>
                        </a:rPr>
                        <a:t>Wellness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DA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DA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DA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DA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902527"/>
                  </a:ext>
                </a:extLst>
              </a:tr>
            </a:tbl>
          </a:graphicData>
        </a:graphic>
      </p:graphicFrame>
      <p:pic>
        <p:nvPicPr>
          <p:cNvPr id="13" name="Graphic 12" descr="Laptop outline">
            <a:extLst>
              <a:ext uri="{FF2B5EF4-FFF2-40B4-BE49-F238E27FC236}">
                <a16:creationId xmlns:a16="http://schemas.microsoft.com/office/drawing/2014/main" id="{6888E969-9974-48EA-BF8E-34484C900A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918" y="2909993"/>
            <a:ext cx="411480" cy="4114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EF5CF9A-15FC-4984-914A-4339AEA8FB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288"/>
          <a:stretch/>
        </p:blipFill>
        <p:spPr>
          <a:xfrm>
            <a:off x="4724400" y="2386461"/>
            <a:ext cx="6629400" cy="6122133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  <a:effectLst>
            <a:outerShdw blurRad="190500" dist="889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D83623-60B5-4A68-9379-DFA23E2D73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21716">
            <a:off x="9465778" y="3483162"/>
            <a:ext cx="8132447" cy="57346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32A4F7-E6B9-5627-98DC-011077A32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AAA15E-E30D-7F7D-8B64-E8AD9B510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645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21D0C-75F2-4117-A136-28744E2A0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71501"/>
            <a:ext cx="16340328" cy="1443488"/>
          </a:xfrm>
        </p:spPr>
        <p:txBody>
          <a:bodyPr/>
          <a:lstStyle/>
          <a:p>
            <a:r>
              <a:rPr lang="en-US" dirty="0"/>
              <a:t>Participant Engagement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5E95EC5-F1CE-45F4-BE51-8B68E04F91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6580619"/>
              </p:ext>
            </p:extLst>
          </p:nvPr>
        </p:nvGraphicFramePr>
        <p:xfrm>
          <a:off x="762000" y="2476500"/>
          <a:ext cx="3180188" cy="144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0188">
                  <a:extLst>
                    <a:ext uri="{9D8B030D-6E8A-4147-A177-3AD203B41FA5}">
                      <a16:colId xmlns:a16="http://schemas.microsoft.com/office/drawing/2014/main" val="1023911324"/>
                    </a:ext>
                  </a:extLst>
                </a:gridCol>
              </a:tblGrid>
              <a:tr h="144780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accent2"/>
                          </a:solidFill>
                        </a:rPr>
                        <a:t>Participant </a:t>
                      </a:r>
                      <a:br>
                        <a:rPr lang="en-US" sz="3200" b="1" dirty="0">
                          <a:solidFill>
                            <a:schemeClr val="accent2"/>
                          </a:solidFill>
                        </a:rPr>
                      </a:br>
                      <a:r>
                        <a:rPr lang="en-US" sz="3200" b="1" dirty="0">
                          <a:solidFill>
                            <a:schemeClr val="accent2"/>
                          </a:solidFill>
                        </a:rPr>
                        <a:t>Service Center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9447006"/>
                  </a:ext>
                </a:extLst>
              </a:tr>
            </a:tbl>
          </a:graphicData>
        </a:graphic>
      </p:graphicFrame>
      <p:pic>
        <p:nvPicPr>
          <p:cNvPr id="26" name="Picture 25">
            <a:extLst>
              <a:ext uri="{FF2B5EF4-FFF2-40B4-BE49-F238E27FC236}">
                <a16:creationId xmlns:a16="http://schemas.microsoft.com/office/drawing/2014/main" id="{F14304A8-2356-4671-8689-34146535EC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87111" y="2119313"/>
            <a:ext cx="9011775" cy="761999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80A68D0-CB05-4A0E-867D-3B342F7B8956}"/>
              </a:ext>
            </a:extLst>
          </p:cNvPr>
          <p:cNvSpPr/>
          <p:nvPr/>
        </p:nvSpPr>
        <p:spPr>
          <a:xfrm>
            <a:off x="734786" y="4229100"/>
            <a:ext cx="4827814" cy="4647426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tIns="91440" bIns="91440">
            <a:spAutoFit/>
          </a:bodyPr>
          <a:lstStyle/>
          <a:p>
            <a:pPr marL="176213" indent="-176213">
              <a:spcAft>
                <a:spcPts val="1200"/>
              </a:spcAft>
              <a:buClr>
                <a:srgbClr val="6DA141"/>
              </a:buClr>
              <a:buFont typeface="Arial" panose="020B0604020202020204" pitchFamily="34" charset="0"/>
              <a:buChar char="•"/>
              <a:tabLst/>
            </a:pPr>
            <a:r>
              <a:rPr lang="en-US" sz="2400" b="0" dirty="0">
                <a:solidFill>
                  <a:srgbClr val="002060"/>
                </a:solidFill>
                <a:latin typeface="+mn-lt"/>
              </a:rPr>
              <a:t>US-based call center, staffed by highly trained BPAS employees </a:t>
            </a:r>
          </a:p>
          <a:p>
            <a:pPr marL="176213" indent="-176213">
              <a:spcAft>
                <a:spcPts val="1200"/>
              </a:spcAft>
              <a:buClr>
                <a:srgbClr val="6DA141"/>
              </a:buClr>
              <a:buFont typeface="Arial" panose="020B0604020202020204" pitchFamily="34" charset="0"/>
              <a:buChar char="•"/>
              <a:tabLst/>
            </a:pPr>
            <a:r>
              <a:rPr lang="en-US" sz="2400" b="0" dirty="0">
                <a:solidFill>
                  <a:srgbClr val="002060"/>
                </a:solidFill>
                <a:latin typeface="+mn-lt"/>
              </a:rPr>
              <a:t>Monday — Friday</a:t>
            </a:r>
            <a:br>
              <a:rPr lang="en-US" sz="2400" b="0" dirty="0">
                <a:solidFill>
                  <a:srgbClr val="002060"/>
                </a:solidFill>
                <a:latin typeface="+mn-lt"/>
              </a:rPr>
            </a:br>
            <a:r>
              <a:rPr lang="en-US" sz="2400" b="0" dirty="0">
                <a:solidFill>
                  <a:srgbClr val="002060"/>
                </a:solidFill>
                <a:latin typeface="+mn-lt"/>
              </a:rPr>
              <a:t>8 a.m. to 8 p.m. ET</a:t>
            </a:r>
          </a:p>
          <a:p>
            <a:pPr marL="176213" indent="-176213">
              <a:spcAft>
                <a:spcPts val="1200"/>
              </a:spcAft>
              <a:buClr>
                <a:srgbClr val="6DA141"/>
              </a:buClr>
              <a:buFont typeface="Arial" panose="020B0604020202020204" pitchFamily="34" charset="0"/>
              <a:buChar char="•"/>
              <a:tabLst/>
            </a:pPr>
            <a:r>
              <a:rPr lang="en-US" sz="2400" b="0" dirty="0">
                <a:solidFill>
                  <a:srgbClr val="002060"/>
                </a:solidFill>
                <a:latin typeface="+mn-lt"/>
              </a:rPr>
              <a:t>English and Spanish speaking representatives, plus translation services</a:t>
            </a:r>
          </a:p>
          <a:p>
            <a:pPr marL="176213" indent="-176213">
              <a:spcAft>
                <a:spcPts val="1200"/>
              </a:spcAft>
              <a:buClr>
                <a:srgbClr val="6DA141"/>
              </a:buClr>
              <a:buFont typeface="Arial" panose="020B0604020202020204" pitchFamily="34" charset="0"/>
              <a:buChar char="•"/>
              <a:tabLst/>
            </a:pPr>
            <a:r>
              <a:rPr lang="en-US" sz="2400" b="0" dirty="0">
                <a:solidFill>
                  <a:srgbClr val="002060"/>
                </a:solidFill>
                <a:latin typeface="+mn-lt"/>
              </a:rPr>
              <a:t>Secure email options</a:t>
            </a:r>
          </a:p>
          <a:p>
            <a:pPr marL="176213" indent="-176213">
              <a:spcAft>
                <a:spcPts val="1200"/>
              </a:spcAft>
              <a:buClr>
                <a:srgbClr val="6DA141"/>
              </a:buClr>
              <a:buFont typeface="Arial" panose="020B0604020202020204" pitchFamily="34" charset="0"/>
              <a:buChar char="•"/>
              <a:tabLst/>
            </a:pPr>
            <a:r>
              <a:rPr lang="en-US" sz="2400" dirty="0">
                <a:solidFill>
                  <a:srgbClr val="002060"/>
                </a:solidFill>
                <a:latin typeface="+mn-lt"/>
              </a:rPr>
              <a:t>Call-back feature</a:t>
            </a:r>
          </a:p>
          <a:p>
            <a:pPr marL="176213" indent="-176213">
              <a:spcAft>
                <a:spcPts val="1200"/>
              </a:spcAft>
              <a:buClr>
                <a:srgbClr val="6DA141"/>
              </a:buClr>
              <a:buFont typeface="Arial" panose="020B0604020202020204" pitchFamily="34" charset="0"/>
              <a:buChar char="•"/>
              <a:tabLst/>
            </a:pPr>
            <a:r>
              <a:rPr lang="en-US" sz="2400" b="0" dirty="0">
                <a:solidFill>
                  <a:srgbClr val="002060"/>
                </a:solidFill>
                <a:latin typeface="+mn-lt"/>
              </a:rPr>
              <a:t>Online FAQs, forms, and links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FAF901-39FE-426F-BF64-5AF7B66D20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819"/>
          <a:stretch/>
        </p:blipFill>
        <p:spPr>
          <a:xfrm rot="353788">
            <a:off x="5939262" y="2808475"/>
            <a:ext cx="5903371" cy="4670049"/>
          </a:xfrm>
          <a:prstGeom prst="rect">
            <a:avLst/>
          </a:prstGeom>
          <a:ln>
            <a:solidFill>
              <a:srgbClr val="6DA141"/>
            </a:solidFill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349A67-D6C7-7994-1F91-51567F39D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8C1652-6F95-C6E8-9FCC-4800B2DE0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594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1987362C-1626-449B-990E-D498109D70D7}"/>
              </a:ext>
            </a:extLst>
          </p:cNvPr>
          <p:cNvSpPr txBox="1">
            <a:spLocks/>
          </p:cNvSpPr>
          <p:nvPr/>
        </p:nvSpPr>
        <p:spPr>
          <a:xfrm>
            <a:off x="5334000" y="8377578"/>
            <a:ext cx="12682728" cy="9035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400" b="1" dirty="0">
                <a:solidFill>
                  <a:srgbClr val="232D68"/>
                </a:solidFill>
              </a:rPr>
              <a:t>Full fee transparency ── no hidden fees, no surprises</a:t>
            </a:r>
          </a:p>
        </p:txBody>
      </p:sp>
      <p:graphicFrame>
        <p:nvGraphicFramePr>
          <p:cNvPr id="14" name="Table 6">
            <a:extLst>
              <a:ext uri="{FF2B5EF4-FFF2-40B4-BE49-F238E27FC236}">
                <a16:creationId xmlns:a16="http://schemas.microsoft.com/office/drawing/2014/main" id="{5E09A639-3A50-48C9-8D50-7FD08765D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186334"/>
              </p:ext>
            </p:extLst>
          </p:nvPr>
        </p:nvGraphicFramePr>
        <p:xfrm>
          <a:off x="2209800" y="2689824"/>
          <a:ext cx="12192000" cy="519687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845629">
                  <a:extLst>
                    <a:ext uri="{9D8B030D-6E8A-4147-A177-3AD203B41FA5}">
                      <a16:colId xmlns:a16="http://schemas.microsoft.com/office/drawing/2014/main" val="1161205838"/>
                    </a:ext>
                  </a:extLst>
                </a:gridCol>
                <a:gridCol w="4414325">
                  <a:extLst>
                    <a:ext uri="{9D8B030D-6E8A-4147-A177-3AD203B41FA5}">
                      <a16:colId xmlns:a16="http://schemas.microsoft.com/office/drawing/2014/main" val="2036657934"/>
                    </a:ext>
                  </a:extLst>
                </a:gridCol>
                <a:gridCol w="2932046">
                  <a:extLst>
                    <a:ext uri="{9D8B030D-6E8A-4147-A177-3AD203B41FA5}">
                      <a16:colId xmlns:a16="http://schemas.microsoft.com/office/drawing/2014/main" val="1580332350"/>
                    </a:ext>
                  </a:extLst>
                </a:gridCol>
              </a:tblGrid>
              <a:tr h="962616">
                <a:tc gridSpan="3">
                  <a:txBody>
                    <a:bodyPr/>
                    <a:lstStyle/>
                    <a:p>
                      <a:pPr algn="ctr"/>
                      <a:r>
                        <a:rPr lang="en-US" sz="2700" dirty="0"/>
                        <a:t>Fees based on:  $ x,xxx,xxx in assets, with xxx participants</a:t>
                      </a:r>
                      <a:endParaRPr lang="en-US" sz="2700" b="0" i="0" dirty="0">
                        <a:latin typeface="+mn-lt"/>
                        <a:cs typeface="Calibri Light" panose="020F0302020204030204" pitchFamily="34" charset="0"/>
                      </a:endParaRPr>
                    </a:p>
                  </a:txBody>
                  <a:tcPr marL="113916" marR="113916" marT="56958" marB="56958" anchor="ctr">
                    <a:solidFill>
                      <a:srgbClr val="6DA14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en-US" dirty="0"/>
                        <a:t>$ 4,300,000</a:t>
                      </a:r>
                    </a:p>
                    <a:p>
                      <a:pPr algn="r"/>
                      <a:endParaRPr lang="en-US" dirty="0"/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5695960"/>
                  </a:ext>
                </a:extLst>
              </a:tr>
              <a:tr h="1043709">
                <a:tc>
                  <a:txBody>
                    <a:bodyPr/>
                    <a:lstStyle/>
                    <a:p>
                      <a:r>
                        <a:rPr lang="en-US" sz="3100" dirty="0"/>
                        <a:t>Base Fee</a:t>
                      </a:r>
                      <a:endParaRPr lang="en-US" sz="3100" dirty="0">
                        <a:solidFill>
                          <a:schemeClr val="tx2"/>
                        </a:solidFill>
                      </a:endParaRPr>
                    </a:p>
                  </a:txBody>
                  <a:tcPr marL="155125" marR="155125" marT="155125" marB="155125" anchor="ctr"/>
                </a:tc>
                <a:tc>
                  <a:txBody>
                    <a:bodyPr/>
                    <a:lstStyle/>
                    <a:p>
                      <a:endParaRPr lang="en-US" sz="3100" dirty="0">
                        <a:solidFill>
                          <a:schemeClr val="tx2"/>
                        </a:solidFill>
                      </a:endParaRPr>
                    </a:p>
                  </a:txBody>
                  <a:tcPr marL="155125" marR="155125" marT="155125" marB="155125" anchor="ctr"/>
                </a:tc>
                <a:tc>
                  <a:txBody>
                    <a:bodyPr/>
                    <a:lstStyle/>
                    <a:p>
                      <a:pPr marL="0" marR="0" lvl="0" indent="0" algn="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100" dirty="0"/>
                        <a:t>$x,xxx</a:t>
                      </a:r>
                      <a:endParaRPr lang="en-US" sz="3100" dirty="0">
                        <a:solidFill>
                          <a:schemeClr val="tx2"/>
                        </a:solidFill>
                      </a:endParaRPr>
                    </a:p>
                  </a:txBody>
                  <a:tcPr marL="155125" marR="155125" marT="155125" marB="155125" anchor="ctr"/>
                </a:tc>
                <a:extLst>
                  <a:ext uri="{0D108BD9-81ED-4DB2-BD59-A6C34878D82A}">
                    <a16:rowId xmlns:a16="http://schemas.microsoft.com/office/drawing/2014/main" val="1552057321"/>
                  </a:ext>
                </a:extLst>
              </a:tr>
              <a:tr h="1043709">
                <a:tc>
                  <a:txBody>
                    <a:bodyPr/>
                    <a:lstStyle/>
                    <a:p>
                      <a:pPr algn="l"/>
                      <a:r>
                        <a:rPr lang="en-US" sz="3100" dirty="0"/>
                        <a:t>Per Participant Fee</a:t>
                      </a:r>
                      <a:endParaRPr lang="en-US" sz="3100" b="0" i="0" dirty="0">
                        <a:solidFill>
                          <a:schemeClr val="tx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155125" marR="155125" marT="155125" marB="155125" anchor="ctr"/>
                </a:tc>
                <a:tc>
                  <a:txBody>
                    <a:bodyPr/>
                    <a:lstStyle/>
                    <a:p>
                      <a:pPr marL="0" marR="0" lvl="0" indent="0" algn="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$xx/year X xx participants</a:t>
                      </a:r>
                      <a:endParaRPr lang="en-US" sz="2400" b="0" i="0" dirty="0">
                        <a:solidFill>
                          <a:schemeClr val="tx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155125" marR="155125" marT="155125" marB="1551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100" dirty="0"/>
                        <a:t>$xxxx</a:t>
                      </a:r>
                      <a:endParaRPr lang="en-US" sz="3100" dirty="0">
                        <a:solidFill>
                          <a:schemeClr val="tx2"/>
                        </a:solidFill>
                      </a:endParaRPr>
                    </a:p>
                  </a:txBody>
                  <a:tcPr marL="155125" marR="155125" marT="155125" marB="155125" anchor="ctr"/>
                </a:tc>
                <a:extLst>
                  <a:ext uri="{0D108BD9-81ED-4DB2-BD59-A6C34878D82A}">
                    <a16:rowId xmlns:a16="http://schemas.microsoft.com/office/drawing/2014/main" val="757586551"/>
                  </a:ext>
                </a:extLst>
              </a:tr>
              <a:tr h="1043709">
                <a:tc>
                  <a:txBody>
                    <a:bodyPr/>
                    <a:lstStyle/>
                    <a:p>
                      <a:pPr algn="l"/>
                      <a:r>
                        <a:rPr lang="en-US" sz="3100" dirty="0"/>
                        <a:t>Platform Fee (kSOP)</a:t>
                      </a:r>
                      <a:endParaRPr lang="en-US" sz="3100" b="0" i="0" dirty="0">
                        <a:solidFill>
                          <a:schemeClr val="tx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155125" marR="155125" marT="155125" marB="155125" anchor="ctr"/>
                </a:tc>
                <a:tc>
                  <a:txBody>
                    <a:bodyPr/>
                    <a:lstStyle/>
                    <a:p>
                      <a:pPr marL="0" marR="0" lvl="0" indent="0" algn="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0.xx% (xx basis points)</a:t>
                      </a:r>
                      <a:endParaRPr lang="en-US" sz="2400" b="0" i="0" dirty="0">
                        <a:solidFill>
                          <a:schemeClr val="tx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155125" marR="155125" marT="155125" marB="1551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100" dirty="0"/>
                        <a:t>$xx,xxx</a:t>
                      </a:r>
                      <a:endParaRPr lang="en-US" sz="3100" dirty="0">
                        <a:solidFill>
                          <a:schemeClr val="tx2"/>
                        </a:solidFill>
                      </a:endParaRPr>
                    </a:p>
                  </a:txBody>
                  <a:tcPr marL="155125" marR="155125" marT="155125" marB="155125" anchor="ctr"/>
                </a:tc>
                <a:extLst>
                  <a:ext uri="{0D108BD9-81ED-4DB2-BD59-A6C34878D82A}">
                    <a16:rowId xmlns:a16="http://schemas.microsoft.com/office/drawing/2014/main" val="2925530791"/>
                  </a:ext>
                </a:extLst>
              </a:tr>
              <a:tr h="1103133">
                <a:tc>
                  <a:txBody>
                    <a:bodyPr/>
                    <a:lstStyle/>
                    <a:p>
                      <a:endParaRPr lang="en-US" sz="3400" b="1" dirty="0">
                        <a:solidFill>
                          <a:schemeClr val="tx2"/>
                        </a:solidFill>
                      </a:endParaRPr>
                    </a:p>
                  </a:txBody>
                  <a:tcPr marL="155125" marR="155125" marT="155125" marB="155125" anchor="ctr"/>
                </a:tc>
                <a:tc>
                  <a:txBody>
                    <a:bodyPr/>
                    <a:lstStyle/>
                    <a:p>
                      <a:pPr marL="0" marR="0" lvl="0" indent="0" algn="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dirty="0"/>
                        <a:t>Total</a:t>
                      </a:r>
                      <a:endParaRPr lang="en-US" sz="3400" b="1" dirty="0">
                        <a:solidFill>
                          <a:schemeClr val="tx2"/>
                        </a:solidFill>
                      </a:endParaRPr>
                    </a:p>
                  </a:txBody>
                  <a:tcPr marL="155125" marR="155125" marT="155125" marB="1551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400" dirty="0"/>
                        <a:t>$xx,xxx</a:t>
                      </a:r>
                      <a:endParaRPr lang="en-US" sz="3400" b="1" dirty="0">
                        <a:solidFill>
                          <a:schemeClr val="tx2"/>
                        </a:solidFill>
                      </a:endParaRPr>
                    </a:p>
                  </a:txBody>
                  <a:tcPr marL="155125" marR="155125" marT="155125" marB="155125" anchor="ctr"/>
                </a:tc>
                <a:extLst>
                  <a:ext uri="{0D108BD9-81ED-4DB2-BD59-A6C34878D82A}">
                    <a16:rowId xmlns:a16="http://schemas.microsoft.com/office/drawing/2014/main" val="2231175634"/>
                  </a:ext>
                </a:extLst>
              </a:tr>
            </a:tbl>
          </a:graphicData>
        </a:graphic>
      </p:graphicFrame>
      <p:sp>
        <p:nvSpPr>
          <p:cNvPr id="15" name="Title 14">
            <a:extLst>
              <a:ext uri="{FF2B5EF4-FFF2-40B4-BE49-F238E27FC236}">
                <a16:creationId xmlns:a16="http://schemas.microsoft.com/office/drawing/2014/main" id="{88155313-135A-4F07-8E52-B45F1CADE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Flexible Plan Costs</a:t>
            </a:r>
            <a:br>
              <a:rPr lang="en-US" dirty="0"/>
            </a:b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5446D75-3352-3DA4-00EB-4951F31B1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F76DC4-3E2D-FAFA-6C01-C051E0859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215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A6454-BAED-FDA1-18D4-227C40108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>
            <a:extLst>
              <a:ext uri="{FF2B5EF4-FFF2-40B4-BE49-F238E27FC236}">
                <a16:creationId xmlns:a16="http://schemas.microsoft.com/office/drawing/2014/main" id="{3A91E93C-62AA-9116-5DA4-CA92DAD7AE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27419" y="1242946"/>
            <a:ext cx="15773400" cy="8992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br>
              <a:rPr lang="en-US" sz="3200" dirty="0"/>
            </a:br>
            <a:endParaRPr lang="en-US" sz="3200" dirty="0"/>
          </a:p>
        </p:txBody>
      </p:sp>
      <p:sp>
        <p:nvSpPr>
          <p:cNvPr id="86" name="Title 2">
            <a:extLst>
              <a:ext uri="{FF2B5EF4-FFF2-40B4-BE49-F238E27FC236}">
                <a16:creationId xmlns:a16="http://schemas.microsoft.com/office/drawing/2014/main" id="{EE181D59-DDFB-9C3D-BCA6-F1B8AC7FBF82}"/>
              </a:ext>
            </a:extLst>
          </p:cNvPr>
          <p:cNvSpPr txBox="1">
            <a:spLocks/>
          </p:cNvSpPr>
          <p:nvPr/>
        </p:nvSpPr>
        <p:spPr>
          <a:xfrm>
            <a:off x="1155700" y="679492"/>
            <a:ext cx="8369300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0" i="0">
                <a:solidFill>
                  <a:srgbClr val="232B67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400" b="1" dirty="0">
                <a:solidFill>
                  <a:schemeClr val="bg1"/>
                </a:solidFill>
              </a:rPr>
              <a:t>Easy Onboarding</a:t>
            </a:r>
          </a:p>
        </p:txBody>
      </p:sp>
      <p:sp>
        <p:nvSpPr>
          <p:cNvPr id="87" name="Text Box 27">
            <a:extLst>
              <a:ext uri="{FF2B5EF4-FFF2-40B4-BE49-F238E27FC236}">
                <a16:creationId xmlns:a16="http://schemas.microsoft.com/office/drawing/2014/main" id="{B9EE293A-300B-7524-6F3A-59D044ECD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45" y="9821811"/>
            <a:ext cx="14877109" cy="2616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b="1">
                <a:solidFill>
                  <a:srgbClr val="081D58"/>
                </a:solidFill>
                <a:latin typeface="Calibri" pitchFamily="34" charset="0"/>
              </a:defRPr>
            </a:lvl1pPr>
            <a:lvl2pPr marL="742950" indent="-285750">
              <a:defRPr b="1">
                <a:solidFill>
                  <a:srgbClr val="081D58"/>
                </a:solidFill>
                <a:latin typeface="Calibri" pitchFamily="34" charset="0"/>
              </a:defRPr>
            </a:lvl2pPr>
            <a:lvl3pPr marL="1143000" indent="-228600">
              <a:defRPr b="1">
                <a:solidFill>
                  <a:srgbClr val="081D58"/>
                </a:solidFill>
                <a:latin typeface="Calibri" pitchFamily="34" charset="0"/>
              </a:defRPr>
            </a:lvl3pPr>
            <a:lvl4pPr marL="1600200" indent="-228600">
              <a:defRPr b="1">
                <a:solidFill>
                  <a:srgbClr val="081D58"/>
                </a:solidFill>
                <a:latin typeface="Calibri" pitchFamily="34" charset="0"/>
              </a:defRPr>
            </a:lvl4pPr>
            <a:lvl5pPr marL="2057400" indent="-228600">
              <a:defRPr b="1">
                <a:solidFill>
                  <a:srgbClr val="081D58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81D58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81D58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81D58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81D58"/>
                </a:solidFill>
                <a:latin typeface="Calibri" pitchFamily="34" charset="0"/>
              </a:defRPr>
            </a:lvl9pPr>
          </a:lstStyle>
          <a:p>
            <a:r>
              <a:rPr lang="en-US" altLang="en-US" sz="1100" b="0" i="1" dirty="0">
                <a:solidFill>
                  <a:schemeClr val="bg1"/>
                </a:solidFill>
                <a:latin typeface="+mn-lt"/>
              </a:rPr>
              <a:t>This illustration depicts the typical sequence of events in a map-over process conversion. Actual circumstances of each plan conversion will drive the ultimate outcome, including the timeliness and accuracy of data received from prior recordkeeper.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967C428-FC73-602B-4DE1-87020FF2B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733F82C-CD90-7076-A4ED-E0E0FC99A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2FB3BC0-79D6-4324-C4E6-7B76B68D73D1}"/>
              </a:ext>
            </a:extLst>
          </p:cNvPr>
          <p:cNvGrpSpPr/>
          <p:nvPr/>
        </p:nvGrpSpPr>
        <p:grpSpPr>
          <a:xfrm>
            <a:off x="1432163" y="419100"/>
            <a:ext cx="14781920" cy="8945768"/>
            <a:chOff x="1486648" y="-266700"/>
            <a:chExt cx="14781920" cy="8945768"/>
          </a:xfrm>
        </p:grpSpPr>
        <p:graphicFrame>
          <p:nvGraphicFramePr>
            <p:cNvPr id="12" name="Diagram 11">
              <a:extLst>
                <a:ext uri="{FF2B5EF4-FFF2-40B4-BE49-F238E27FC236}">
                  <a16:creationId xmlns:a16="http://schemas.microsoft.com/office/drawing/2014/main" id="{3ADCD55E-110B-1C5B-FDDC-0058B42987A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586523710"/>
                </p:ext>
              </p:extLst>
            </p:nvPr>
          </p:nvGraphicFramePr>
          <p:xfrm>
            <a:off x="1486648" y="-266700"/>
            <a:ext cx="14781920" cy="894576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F9D7697-98FF-4B1E-1B9F-01E4E57E843F}"/>
                </a:ext>
              </a:extLst>
            </p:cNvPr>
            <p:cNvSpPr txBox="1"/>
            <p:nvPr/>
          </p:nvSpPr>
          <p:spPr>
            <a:xfrm>
              <a:off x="1812757" y="5099861"/>
              <a:ext cx="2803819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Open Sans Extrabold" pitchFamily="34" charset="0"/>
                  <a:cs typeface="Open Sans Extrabold" pitchFamily="34" charset="0"/>
                </a:rPr>
                <a:t>submit installation kit</a:t>
              </a:r>
            </a:p>
            <a:p>
              <a:pPr marL="285750" indent="-285750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Open Sans Extrabold" pitchFamily="34" charset="0"/>
                  <a:cs typeface="Open Sans Extrabold" pitchFamily="34" charset="0"/>
                </a:rPr>
                <a:t>complete fund selections</a:t>
              </a:r>
              <a:endParaRPr lang="en-US" sz="2000" dirty="0"/>
            </a:p>
            <a:p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18351BF-5475-436E-55DA-BC351CE1D667}"/>
                </a:ext>
              </a:extLst>
            </p:cNvPr>
            <p:cNvSpPr txBox="1"/>
            <p:nvPr/>
          </p:nvSpPr>
          <p:spPr>
            <a:xfrm>
              <a:off x="5226176" y="4999220"/>
              <a:ext cx="320040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lvl="0" indent="-277813">
                <a:buClr>
                  <a:srgbClr val="6DA141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Open Sans Extrabold" pitchFamily="34" charset="0"/>
                  <a:cs typeface="Open Sans Extrabold" pitchFamily="34" charset="0"/>
                </a:rPr>
                <a:t>distribute new provider memo to employees</a:t>
              </a:r>
            </a:p>
            <a:p>
              <a:pPr marL="342900" lvl="0" indent="-277813">
                <a:buClr>
                  <a:srgbClr val="6DA141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Open Sans Extrabold" pitchFamily="34" charset="0"/>
                  <a:cs typeface="Open Sans Extrabold" pitchFamily="34" charset="0"/>
                </a:rPr>
                <a:t>determine black out period</a:t>
              </a:r>
            </a:p>
            <a:p>
              <a:pPr marL="342900" lvl="0" indent="-277813">
                <a:buClr>
                  <a:srgbClr val="6DA141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Open Sans Extrabold" pitchFamily="34" charset="0"/>
                  <a:cs typeface="Open Sans Extrabold" pitchFamily="34" charset="0"/>
                </a:rPr>
                <a:t>set enrollment </a:t>
              </a:r>
              <a:endParaRPr lang="en-US" sz="20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5EC79E0-71B1-972B-5F70-F82102B378A9}"/>
                </a:ext>
              </a:extLst>
            </p:cNvPr>
            <p:cNvSpPr txBox="1"/>
            <p:nvPr/>
          </p:nvSpPr>
          <p:spPr>
            <a:xfrm>
              <a:off x="8731376" y="5036418"/>
              <a:ext cx="3352799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277813">
                <a:buClr>
                  <a:schemeClr val="accent4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Open Sans Extrabold" pitchFamily="34" charset="0"/>
                  <a:cs typeface="Open Sans Extrabold" pitchFamily="34" charset="0"/>
                </a:rPr>
                <a:t>collect enrollment data</a:t>
              </a:r>
              <a:endParaRPr lang="en-US" sz="2000" dirty="0"/>
            </a:p>
            <a:p>
              <a:pPr marL="342900" lvl="0" indent="-277813">
                <a:buClr>
                  <a:schemeClr val="accent4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Open Sans Extrabold" pitchFamily="34" charset="0"/>
                  <a:cs typeface="Open Sans Extrabold" pitchFamily="34" charset="0"/>
                </a:rPr>
                <a:t>begin processing employee contributions</a:t>
              </a:r>
            </a:p>
            <a:p>
              <a:pPr marL="342900" lvl="0" indent="-277813">
                <a:buClr>
                  <a:schemeClr val="accent4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Open Sans" pitchFamily="34" charset="0"/>
                  <a:cs typeface="Open Sans" pitchFamily="34" charset="0"/>
                </a:rPr>
                <a:t>complete fund map-over/re-registration of shares (typically 1 to 2 business days) </a:t>
              </a:r>
            </a:p>
            <a:p>
              <a:pPr marL="342900" indent="-277813">
                <a:buClr>
                  <a:schemeClr val="accent4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Open Sans Extrabold" pitchFamily="34" charset="0"/>
                  <a:cs typeface="Open Sans Extrabold" pitchFamily="34" charset="0"/>
                </a:rPr>
                <a:t>receive file from prior recordkeeper</a:t>
              </a:r>
              <a:endParaRPr lang="en-US" sz="2000" dirty="0"/>
            </a:p>
            <a:p>
              <a:pPr lvl="0">
                <a:buClr>
                  <a:schemeClr val="accent5"/>
                </a:buClr>
                <a:buFont typeface="Arial" panose="020B0604020202020204" pitchFamily="34" charset="0"/>
                <a:buChar char="•"/>
              </a:pPr>
              <a:endPara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pitchFamily="34" charset="0"/>
                <a:cs typeface="Open Sans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7AFEBFF-85F4-A5D9-AB6C-DA15A083C27F}"/>
                </a:ext>
              </a:extLst>
            </p:cNvPr>
            <p:cNvSpPr txBox="1"/>
            <p:nvPr/>
          </p:nvSpPr>
          <p:spPr>
            <a:xfrm>
              <a:off x="12388976" y="5087069"/>
              <a:ext cx="3200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93688" indent="-293688">
                <a:buClr>
                  <a:schemeClr val="accent5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Open Sans Extrabold" pitchFamily="34" charset="0"/>
                  <a:cs typeface="Open Sans Extrabold" pitchFamily="34" charset="0"/>
                </a:rPr>
                <a:t>plan is live 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pitchFamily="34" charset="0"/>
                <a:cs typeface="Open Sans" pitchFamily="34" charset="0"/>
              </a:endParaRPr>
            </a:p>
            <a:p>
              <a:pPr marL="293688" lvl="0" indent="-293688">
                <a:buClr>
                  <a:schemeClr val="accent5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Open Sans Extrabold" pitchFamily="34" charset="0"/>
                  <a:cs typeface="Open Sans Extrabold" pitchFamily="34" charset="0"/>
                </a:rPr>
                <a:t>welcome letters mailed to participants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pitchFamily="34" charset="0"/>
                <a:cs typeface="Open Sans" pitchFamily="34" charset="0"/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26F561D2-1E05-9C52-A300-C1E6BDA88AD8}"/>
              </a:ext>
            </a:extLst>
          </p:cNvPr>
          <p:cNvSpPr txBox="1"/>
          <p:nvPr/>
        </p:nvSpPr>
        <p:spPr>
          <a:xfrm>
            <a:off x="2094061" y="2396008"/>
            <a:ext cx="139601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+mn-lt"/>
              </a:rPr>
              <a:t>An experienced, client-dedicated Implementation Consultant manages the process to minimize work for the plan sponsor</a:t>
            </a:r>
          </a:p>
        </p:txBody>
      </p:sp>
    </p:spTree>
    <p:extLst>
      <p:ext uri="{BB962C8B-B14F-4D97-AF65-F5344CB8AC3E}">
        <p14:creationId xmlns:p14="http://schemas.microsoft.com/office/powerpoint/2010/main" val="3372825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9721839"/>
            <a:ext cx="18288000" cy="565785"/>
          </a:xfrm>
          <a:custGeom>
            <a:avLst/>
            <a:gdLst/>
            <a:ahLst/>
            <a:cxnLst/>
            <a:rect l="l" t="t" r="r" b="b"/>
            <a:pathLst>
              <a:path w="18288000" h="565784">
                <a:moveTo>
                  <a:pt x="18288000" y="565159"/>
                </a:moveTo>
                <a:lnTo>
                  <a:pt x="0" y="565159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565159"/>
                </a:lnTo>
                <a:close/>
              </a:path>
            </a:pathLst>
          </a:custGeom>
          <a:solidFill>
            <a:srgbClr val="60A64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8">
            <a:extLst>
              <a:ext uri="{FF2B5EF4-FFF2-40B4-BE49-F238E27FC236}">
                <a16:creationId xmlns:a16="http://schemas.microsoft.com/office/drawing/2014/main" id="{29831A6E-40F4-4649-B426-648EFD7B1360}"/>
              </a:ext>
            </a:extLst>
          </p:cNvPr>
          <p:cNvSpPr txBox="1"/>
          <p:nvPr/>
        </p:nvSpPr>
        <p:spPr>
          <a:xfrm>
            <a:off x="685800" y="2400300"/>
            <a:ext cx="12420600" cy="14959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marR="5080" indent="-457200" algn="l">
              <a:lnSpc>
                <a:spcPct val="115399"/>
              </a:lnSpc>
              <a:spcBef>
                <a:spcPts val="100"/>
              </a:spcBef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  <a:latin typeface="+mn-lt"/>
              </a:rPr>
              <a:t>Established in 1973, </a:t>
            </a:r>
            <a:r>
              <a:rPr lang="en-US" sz="2800" dirty="0">
                <a:solidFill>
                  <a:srgbClr val="002060"/>
                </a:solidFill>
                <a:latin typeface="+mn-lt"/>
              </a:rPr>
              <a:t>national retirement plan service provider</a:t>
            </a:r>
          </a:p>
          <a:p>
            <a:pPr marL="469265" marR="5080" indent="-457200" algn="l">
              <a:lnSpc>
                <a:spcPct val="115399"/>
              </a:lnSpc>
              <a:spcBef>
                <a:spcPts val="100"/>
              </a:spcBef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+mn-lt"/>
              </a:rPr>
              <a:t>Simplifying</a:t>
            </a:r>
            <a:r>
              <a:rPr lang="en-US" sz="2800" b="1" dirty="0">
                <a:solidFill>
                  <a:srgbClr val="002060"/>
                </a:solidFill>
                <a:latin typeface="+mn-lt"/>
              </a:rPr>
              <a:t> ESOPs and kSOPs since 1996</a:t>
            </a:r>
          </a:p>
          <a:p>
            <a:pPr marL="469265" marR="5080" indent="-457200" algn="l">
              <a:lnSpc>
                <a:spcPct val="115399"/>
              </a:lnSpc>
              <a:spcBef>
                <a:spcPts val="100"/>
              </a:spcBef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  <a:latin typeface="+mn-lt"/>
              </a:rPr>
              <a:t>Financially solid </a:t>
            </a:r>
            <a:r>
              <a:rPr lang="en-US" sz="2800" dirty="0">
                <a:solidFill>
                  <a:srgbClr val="002060"/>
                </a:solidFill>
                <a:latin typeface="+mn-lt"/>
              </a:rPr>
              <a:t>subsidiary of Community Financial Systems, Inc. 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(CFSI; NYSE Ticker: CBU)</a:t>
            </a:r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29E0BB35-6259-4908-8EDB-847E56AA8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697" y="449110"/>
            <a:ext cx="15773400" cy="1989137"/>
          </a:xfrm>
        </p:spPr>
        <p:txBody>
          <a:bodyPr>
            <a:normAutofit/>
          </a:bodyPr>
          <a:lstStyle/>
          <a:p>
            <a:r>
              <a:rPr lang="en-US" b="1" dirty="0"/>
              <a:t>About Us</a:t>
            </a:r>
            <a:br>
              <a:rPr lang="en-US" b="1" dirty="0">
                <a:solidFill>
                  <a:srgbClr val="002060"/>
                </a:solidFill>
              </a:rPr>
            </a:b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EB04C49-86AB-B2FA-EAE9-9982ED7DE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439B7-C333-5FD9-7D6D-BEEC1E8FB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2</a:t>
            </a:fld>
            <a:endParaRPr lang="en-US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F9BB8CE-CF0A-B716-301E-78F16A0A59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133153"/>
              </p:ext>
            </p:extLst>
          </p:nvPr>
        </p:nvGraphicFramePr>
        <p:xfrm>
          <a:off x="12496800" y="2068745"/>
          <a:ext cx="6781800" cy="7549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6541A4-C4F0-63DE-8C21-BB831A70C8D3}"/>
              </a:ext>
            </a:extLst>
          </p:cNvPr>
          <p:cNvCxnSpPr/>
          <p:nvPr/>
        </p:nvCxnSpPr>
        <p:spPr>
          <a:xfrm>
            <a:off x="13563600" y="2377843"/>
            <a:ext cx="0" cy="6931321"/>
          </a:xfrm>
          <a:prstGeom prst="line">
            <a:avLst/>
          </a:prstGeom>
          <a:ln w="28575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C09B6173-2263-4B72-6AE6-9EAD8972CF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6632552"/>
              </p:ext>
            </p:extLst>
          </p:nvPr>
        </p:nvGraphicFramePr>
        <p:xfrm>
          <a:off x="762000" y="4076700"/>
          <a:ext cx="12420597" cy="528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oldfish jumping into a bowl of water&#10;&#10;AI-generated content may be incorrect.">
            <a:extLst>
              <a:ext uri="{FF2B5EF4-FFF2-40B4-BE49-F238E27FC236}">
                <a16:creationId xmlns:a16="http://schemas.microsoft.com/office/drawing/2014/main" id="{F6A7B758-53BC-B48E-B041-C49D87373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9" r="6788"/>
          <a:stretch/>
        </p:blipFill>
        <p:spPr>
          <a:xfrm flipH="1">
            <a:off x="-457200" y="2095500"/>
            <a:ext cx="9204318" cy="761673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738378-1702-EAB9-09F4-3ECA40ABA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692DC6-53F1-C4D2-002B-D9E2607B3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object 21">
            <a:extLst>
              <a:ext uri="{FF2B5EF4-FFF2-40B4-BE49-F238E27FC236}">
                <a16:creationId xmlns:a16="http://schemas.microsoft.com/office/drawing/2014/main" id="{CA068FFF-F93C-2EF7-4BDA-F6C368B985F2}"/>
              </a:ext>
            </a:extLst>
          </p:cNvPr>
          <p:cNvSpPr txBox="1"/>
          <p:nvPr/>
        </p:nvSpPr>
        <p:spPr>
          <a:xfrm>
            <a:off x="8915400" y="2270781"/>
            <a:ext cx="9139111" cy="5968450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 marL="469900" marR="2046605" indent="-457200">
              <a:lnSpc>
                <a:spcPct val="114000"/>
              </a:lnSpc>
              <a:buClr>
                <a:srgbClr val="6DA141"/>
              </a:buClr>
              <a:buFont typeface="Wingdings" panose="05000000000000000000" pitchFamily="2" charset="2"/>
              <a:buChar char="ü"/>
              <a:tabLst>
                <a:tab pos="463550" algn="l"/>
              </a:tabLst>
            </a:pPr>
            <a:r>
              <a:rPr lang="en-US" sz="2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One system for recordkeeping, TPA, and custodial services</a:t>
            </a:r>
          </a:p>
          <a:p>
            <a:pPr marL="469900" marR="2639695" indent="-457200">
              <a:lnSpc>
                <a:spcPct val="114000"/>
              </a:lnSpc>
              <a:buClr>
                <a:srgbClr val="6DA141"/>
              </a:buClr>
              <a:buFont typeface="Wingdings" panose="05000000000000000000" pitchFamily="2" charset="2"/>
              <a:buChar char="ü"/>
              <a:tabLst>
                <a:tab pos="463550" algn="l"/>
              </a:tabLst>
            </a:pPr>
            <a:r>
              <a:rPr lang="en-US" sz="2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R</a:t>
            </a:r>
            <a:r>
              <a:rPr sz="2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obust </a:t>
            </a:r>
            <a:r>
              <a:rPr lang="en-US" sz="2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online services</a:t>
            </a:r>
          </a:p>
          <a:p>
            <a:pPr marL="469900" marR="2639695" indent="-457200">
              <a:lnSpc>
                <a:spcPct val="114000"/>
              </a:lnSpc>
              <a:buClr>
                <a:srgbClr val="6DA141"/>
              </a:buClr>
              <a:buFont typeface="Wingdings" panose="05000000000000000000" pitchFamily="2" charset="2"/>
              <a:buChar char="ü"/>
              <a:tabLst>
                <a:tab pos="463550" algn="l"/>
              </a:tabLst>
            </a:pPr>
            <a:r>
              <a:rPr lang="en-US" sz="28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Dedicated, credentialed Plan Consultants </a:t>
            </a:r>
          </a:p>
          <a:p>
            <a:pPr marL="12700" marR="2639695">
              <a:lnSpc>
                <a:spcPct val="114000"/>
              </a:lnSpc>
              <a:buClr>
                <a:srgbClr val="6DA141"/>
              </a:buClr>
              <a:tabLst>
                <a:tab pos="463550" algn="l"/>
              </a:tabLst>
            </a:pP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</a:rPr>
              <a:t>	</a:t>
            </a:r>
            <a:r>
              <a:rPr lang="en-US" sz="28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who know ESOP/</a:t>
            </a:r>
            <a:r>
              <a:rPr lang="en-US" sz="2800" b="0" i="0" u="none" strike="noStrike" baseline="0" dirty="0" err="1">
                <a:solidFill>
                  <a:srgbClr val="002060"/>
                </a:solidFill>
                <a:latin typeface="Calibri" panose="020F0502020204030204" pitchFamily="34" charset="0"/>
              </a:rPr>
              <a:t>kSOPs</a:t>
            </a:r>
            <a:r>
              <a:rPr lang="en-US" sz="28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</a:p>
          <a:p>
            <a:pPr marL="469900" marR="5080" indent="-457200">
              <a:lnSpc>
                <a:spcPct val="114000"/>
              </a:lnSpc>
              <a:buClr>
                <a:srgbClr val="6DA141"/>
              </a:buClr>
              <a:buFont typeface="Wingdings" panose="05000000000000000000" pitchFamily="2" charset="2"/>
              <a:buChar char="ü"/>
              <a:tabLst>
                <a:tab pos="463550" algn="l"/>
              </a:tabLst>
            </a:pPr>
            <a:r>
              <a:rPr sz="2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Open architecture investment</a:t>
            </a:r>
            <a:r>
              <a:rPr lang="en-US" sz="2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s </a:t>
            </a:r>
          </a:p>
          <a:p>
            <a:pPr marL="469900" marR="5080" indent="-457200">
              <a:lnSpc>
                <a:spcPct val="114000"/>
              </a:lnSpc>
              <a:buClr>
                <a:srgbClr val="6DA141"/>
              </a:buClr>
              <a:buFont typeface="Wingdings" panose="05000000000000000000" pitchFamily="2" charset="2"/>
              <a:buChar char="ü"/>
              <a:tabLst>
                <a:tab pos="463550" algn="l"/>
              </a:tabLst>
            </a:pPr>
            <a:r>
              <a:rPr lang="en-US" sz="2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Flexibility to work with widely traded stock, thinly traded </a:t>
            </a:r>
          </a:p>
          <a:p>
            <a:pPr marL="12700" marR="5080">
              <a:lnSpc>
                <a:spcPct val="114000"/>
              </a:lnSpc>
              <a:buClr>
                <a:srgbClr val="6DA141"/>
              </a:buClr>
              <a:tabLst>
                <a:tab pos="463550" algn="l"/>
              </a:tabLst>
            </a:pPr>
            <a:r>
              <a:rPr lang="en-US" sz="2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	stock or closely held issuances</a:t>
            </a:r>
          </a:p>
          <a:p>
            <a:pPr marL="469900" marR="5080" indent="-457200">
              <a:lnSpc>
                <a:spcPct val="114000"/>
              </a:lnSpc>
              <a:buClr>
                <a:srgbClr val="6DA141"/>
              </a:buClr>
              <a:buFont typeface="Wingdings" panose="05000000000000000000" pitchFamily="2" charset="2"/>
              <a:buChar char="ü"/>
              <a:tabLst>
                <a:tab pos="463550" algn="l"/>
              </a:tabLst>
            </a:pPr>
            <a:r>
              <a:rPr lang="en-US" sz="2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Participant education resources </a:t>
            </a:r>
          </a:p>
          <a:p>
            <a:pPr marL="469900" marR="5080" indent="-457200">
              <a:lnSpc>
                <a:spcPct val="114000"/>
              </a:lnSpc>
              <a:buClr>
                <a:srgbClr val="6DA141"/>
              </a:buClr>
              <a:buFont typeface="Wingdings" panose="05000000000000000000" pitchFamily="2" charset="2"/>
              <a:buChar char="ü"/>
              <a:tabLst>
                <a:tab pos="463550" algn="l"/>
              </a:tabLst>
            </a:pPr>
            <a:r>
              <a:rPr lang="en-US" sz="2800" dirty="0">
                <a:solidFill>
                  <a:srgbClr val="002060"/>
                </a:solidFill>
                <a:latin typeface="+mn-lt"/>
              </a:rPr>
              <a:t>Plan wide reports and trust statements </a:t>
            </a:r>
          </a:p>
          <a:p>
            <a:pPr marL="469900" marR="5080" indent="-457200">
              <a:lnSpc>
                <a:spcPct val="114000"/>
              </a:lnSpc>
              <a:buClr>
                <a:srgbClr val="6DA141"/>
              </a:buClr>
              <a:buFont typeface="Wingdings" panose="05000000000000000000" pitchFamily="2" charset="2"/>
              <a:buChar char="ü"/>
              <a:tabLst>
                <a:tab pos="463550" algn="l"/>
              </a:tabLst>
            </a:pPr>
            <a:r>
              <a:rPr lang="en-US" sz="2800" dirty="0">
                <a:solidFill>
                  <a:srgbClr val="002060"/>
                </a:solidFill>
                <a:latin typeface="+mn-lt"/>
              </a:rPr>
              <a:t>Proven success in complex ESOP/</a:t>
            </a:r>
            <a:r>
              <a:rPr lang="en-US" sz="2800" dirty="0" err="1">
                <a:solidFill>
                  <a:srgbClr val="002060"/>
                </a:solidFill>
                <a:latin typeface="+mn-lt"/>
              </a:rPr>
              <a:t>kSOP</a:t>
            </a:r>
            <a:endParaRPr lang="en-US" sz="2800" dirty="0">
              <a:solidFill>
                <a:srgbClr val="002060"/>
              </a:solidFill>
              <a:latin typeface="+mn-lt"/>
            </a:endParaRPr>
          </a:p>
          <a:p>
            <a:pPr marL="457200" indent="-457200">
              <a:lnSpc>
                <a:spcPct val="114000"/>
              </a:lnSpc>
              <a:buClr>
                <a:srgbClr val="6DA141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2060"/>
                </a:solidFill>
                <a:latin typeface="+mn-lt"/>
              </a:rPr>
              <a:t>Full </a:t>
            </a:r>
            <a:r>
              <a:rPr lang="en-US" sz="2800" b="1" dirty="0">
                <a:solidFill>
                  <a:srgbClr val="002060"/>
                </a:solidFill>
                <a:latin typeface="+mn-lt"/>
              </a:rPr>
              <a:t>fee transparency</a:t>
            </a:r>
            <a:r>
              <a:rPr lang="en-US" sz="2800" dirty="0">
                <a:solidFill>
                  <a:srgbClr val="002060"/>
                </a:solidFill>
                <a:latin typeface="+mn-lt"/>
              </a:rPr>
              <a:t>—no hidden costs or surprises</a:t>
            </a:r>
          </a:p>
          <a:p>
            <a:pPr marL="469900" marR="5080" indent="-457200">
              <a:lnSpc>
                <a:spcPct val="114000"/>
              </a:lnSpc>
              <a:buClr>
                <a:srgbClr val="6DA141"/>
              </a:buClr>
              <a:buFont typeface="Wingdings" panose="05000000000000000000" pitchFamily="2" charset="2"/>
              <a:buChar char="ü"/>
              <a:tabLst>
                <a:tab pos="463550" algn="l"/>
              </a:tabLst>
            </a:pPr>
            <a:r>
              <a:rPr lang="en-US" sz="2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One company. One call.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D04110-A1EC-6136-CBEF-4970BAEA3050}"/>
              </a:ext>
            </a:extLst>
          </p:cNvPr>
          <p:cNvSpPr txBox="1"/>
          <p:nvPr/>
        </p:nvSpPr>
        <p:spPr>
          <a:xfrm>
            <a:off x="838200" y="917435"/>
            <a:ext cx="138629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+mn-lt"/>
              </a:rPr>
              <a:t>Break Free From Multi-Provider ESOPs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362139-DA1A-3FAA-3112-B1A64199E81A}"/>
              </a:ext>
            </a:extLst>
          </p:cNvPr>
          <p:cNvSpPr txBox="1"/>
          <p:nvPr/>
        </p:nvSpPr>
        <p:spPr>
          <a:xfrm>
            <a:off x="11425111" y="8761580"/>
            <a:ext cx="662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6DA141"/>
                </a:solidFill>
                <a:latin typeface="+mn-lt"/>
              </a:rPr>
              <a:t>Ready to Get Started?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3A240C4-A3FC-72ED-BD6D-905629254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4B7FAF-C7FF-577C-3E67-35EE892EA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91866C-410D-AC3A-0439-D233CA8E4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593" y="6328002"/>
            <a:ext cx="7962900" cy="2971800"/>
          </a:xfrm>
        </p:spPr>
        <p:txBody>
          <a:bodyPr>
            <a:normAutofit/>
          </a:bodyPr>
          <a:lstStyle/>
          <a:p>
            <a:pPr algn="l">
              <a:lnSpc>
                <a:spcPct val="125000"/>
              </a:lnSpc>
            </a:pPr>
            <a:r>
              <a:rPr lang="en-US" sz="2800" dirty="0"/>
              <a:t>Name</a:t>
            </a:r>
            <a:br>
              <a:rPr lang="en-US" sz="2800" dirty="0"/>
            </a:br>
            <a:r>
              <a:rPr lang="en-US" sz="2800" dirty="0"/>
              <a:t>Title</a:t>
            </a:r>
            <a:br>
              <a:rPr lang="en-US" sz="2800" dirty="0"/>
            </a:br>
            <a:r>
              <a:rPr lang="en-US" sz="2800" dirty="0"/>
              <a:t>phone</a:t>
            </a:r>
            <a:br>
              <a:rPr lang="en-US" sz="2800" dirty="0"/>
            </a:br>
            <a:r>
              <a:rPr lang="en-US" sz="2800" dirty="0"/>
              <a:t>email address 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6" name="Graphic 5" descr="Address Book with solid fill">
            <a:extLst>
              <a:ext uri="{FF2B5EF4-FFF2-40B4-BE49-F238E27FC236}">
                <a16:creationId xmlns:a16="http://schemas.microsoft.com/office/drawing/2014/main" id="{E9080997-802D-5B82-D897-635DB8080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44143" y="6550478"/>
            <a:ext cx="457200" cy="457200"/>
          </a:xfrm>
          <a:prstGeom prst="rect">
            <a:avLst/>
          </a:prstGeom>
        </p:spPr>
      </p:pic>
      <p:pic>
        <p:nvPicPr>
          <p:cNvPr id="8" name="Graphic 7" descr="Speaker phone with solid fill">
            <a:extLst>
              <a:ext uri="{FF2B5EF4-FFF2-40B4-BE49-F238E27FC236}">
                <a16:creationId xmlns:a16="http://schemas.microsoft.com/office/drawing/2014/main" id="{45989D7D-A250-F618-F8DF-FD63EFB1B2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00600" y="7585302"/>
            <a:ext cx="457200" cy="457200"/>
          </a:xfrm>
          <a:prstGeom prst="rect">
            <a:avLst/>
          </a:prstGeom>
        </p:spPr>
      </p:pic>
      <p:pic>
        <p:nvPicPr>
          <p:cNvPr id="10" name="Graphic 9" descr="Email with solid fill">
            <a:extLst>
              <a:ext uri="{FF2B5EF4-FFF2-40B4-BE49-F238E27FC236}">
                <a16:creationId xmlns:a16="http://schemas.microsoft.com/office/drawing/2014/main" id="{C6748354-94FB-3BF0-A60E-9837414F9A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44143" y="8129587"/>
            <a:ext cx="457200" cy="457200"/>
          </a:xfrm>
          <a:prstGeom prst="rect">
            <a:avLst/>
          </a:prstGeom>
        </p:spPr>
      </p:pic>
      <p:pic>
        <p:nvPicPr>
          <p:cNvPr id="14" name="Graphic 13" descr="Diploma roll with solid fill">
            <a:extLst>
              <a:ext uri="{FF2B5EF4-FFF2-40B4-BE49-F238E27FC236}">
                <a16:creationId xmlns:a16="http://schemas.microsoft.com/office/drawing/2014/main" id="{5C39BBC0-A561-0C11-7277-D4A47A5440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44143" y="7111432"/>
            <a:ext cx="457200" cy="457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D5739A-899A-5361-1A8E-DF8588781E4C}"/>
              </a:ext>
            </a:extLst>
          </p:cNvPr>
          <p:cNvSpPr txBox="1"/>
          <p:nvPr/>
        </p:nvSpPr>
        <p:spPr>
          <a:xfrm>
            <a:off x="3810000" y="5288459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6DA141"/>
                </a:solidFill>
                <a:latin typeface="+mn-lt"/>
              </a:rPr>
              <a:t>Let’s</a:t>
            </a:r>
            <a:r>
              <a:rPr lang="en-US" sz="5400" b="1" dirty="0">
                <a:solidFill>
                  <a:schemeClr val="bg1"/>
                </a:solidFill>
                <a:latin typeface="+mn-lt"/>
              </a:rPr>
              <a:t> talk. </a:t>
            </a:r>
          </a:p>
        </p:txBody>
      </p:sp>
    </p:spTree>
    <p:extLst>
      <p:ext uri="{BB962C8B-B14F-4D97-AF65-F5344CB8AC3E}">
        <p14:creationId xmlns:p14="http://schemas.microsoft.com/office/powerpoint/2010/main" val="4255276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584A1014-E88F-45D2-B574-4764E0A2533B}"/>
              </a:ext>
            </a:extLst>
          </p:cNvPr>
          <p:cNvSpPr txBox="1"/>
          <p:nvPr/>
        </p:nvSpPr>
        <p:spPr>
          <a:xfrm>
            <a:off x="2542941" y="3467100"/>
            <a:ext cx="15011400" cy="2514600"/>
          </a:xfrm>
          <a:prstGeom prst="round1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4572000" rtlCol="0" anchor="ctr">
            <a:noAutofit/>
          </a:bodyPr>
          <a:lstStyle/>
          <a:p>
            <a:pPr marL="633413">
              <a:buClr>
                <a:srgbClr val="6DA141"/>
              </a:buClr>
            </a:pPr>
            <a:r>
              <a:rPr lang="en-US" sz="2800" dirty="0">
                <a:solidFill>
                  <a:srgbClr val="002060"/>
                </a:solidFill>
                <a:latin typeface="+mn-lt"/>
              </a:rPr>
              <a:t>BPAS </a:t>
            </a:r>
            <a:r>
              <a:rPr lang="en-US" sz="2800" b="0" dirty="0">
                <a:solidFill>
                  <a:srgbClr val="002060"/>
                </a:solidFill>
                <a:latin typeface="+mn-lt"/>
              </a:rPr>
              <a:t>Placed in </a:t>
            </a:r>
            <a:r>
              <a:rPr lang="en-US" sz="2800" b="1" dirty="0">
                <a:solidFill>
                  <a:srgbClr val="002060"/>
                </a:solidFill>
                <a:latin typeface="+mn-lt"/>
              </a:rPr>
              <a:t>Top 5 Recordkeepers by NAPA Advisors’ Choice Awards </a:t>
            </a:r>
            <a:r>
              <a:rPr lang="en-US" sz="2800" b="0" dirty="0">
                <a:solidFill>
                  <a:srgbClr val="002060"/>
                </a:solidFill>
                <a:latin typeface="+mn-lt"/>
              </a:rPr>
              <a:t>across multiple markets and categories for four consecutive years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251BE7F7-D592-465B-AF9F-92025F5D4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936" y="752794"/>
            <a:ext cx="10972800" cy="1201472"/>
          </a:xfrm>
        </p:spPr>
        <p:txBody>
          <a:bodyPr>
            <a:normAutofit/>
          </a:bodyPr>
          <a:lstStyle/>
          <a:p>
            <a:r>
              <a:rPr lang="en-US" dirty="0"/>
              <a:t>NAPA Advisors’ Choice</a:t>
            </a:r>
            <a:br>
              <a:rPr lang="en-US" dirty="0"/>
            </a:br>
            <a:r>
              <a:rPr lang="en-US" sz="3100" dirty="0"/>
              <a:t>National Association of Plan Advisors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A558374-0EEB-489B-A867-8EE2B01A0C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7140" y="3880978"/>
            <a:ext cx="1612392" cy="1612392"/>
          </a:xfrm>
          <a:prstGeom prst="ellipse">
            <a:avLst/>
          </a:prstGeom>
          <a:solidFill>
            <a:srgbClr val="FFFFFF"/>
          </a:solidFill>
          <a:ln w="6350">
            <a:solidFill>
              <a:srgbClr val="002060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641ECB-D4D9-4A10-8F29-DA22DAB1E2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4140" y="4883477"/>
            <a:ext cx="1699593" cy="1669068"/>
          </a:xfrm>
          <a:prstGeom prst="ellipse">
            <a:avLst/>
          </a:prstGeom>
          <a:ln w="6350">
            <a:solidFill>
              <a:srgbClr val="002060"/>
            </a:solidFill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1CE2EC9-6D10-C228-CD3F-317E07F77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7AC8F9-DEA5-4A20-06F5-3582F4EA1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099124-DF84-7C0C-FC8C-D8082B0FE033}"/>
              </a:ext>
            </a:extLst>
          </p:cNvPr>
          <p:cNvSpPr txBox="1"/>
          <p:nvPr/>
        </p:nvSpPr>
        <p:spPr>
          <a:xfrm>
            <a:off x="3504429" y="7295142"/>
            <a:ext cx="112791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1" dirty="0">
                <a:solidFill>
                  <a:srgbClr val="002060"/>
                </a:solidFill>
                <a:latin typeface="+mn-lt"/>
              </a:rPr>
              <a:t>“The Advisors’ Choice awards are a means for committed retirement plan advisors to acknowledge best-in-class recordkeepers in a dozen different categories in the target market(s) they service.”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62E7F03-5815-4BB4-9D8E-39700D2545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98" b="898"/>
          <a:stretch/>
        </p:blipFill>
        <p:spPr>
          <a:xfrm>
            <a:off x="4524140" y="2880931"/>
            <a:ext cx="1699593" cy="1669063"/>
          </a:xfrm>
          <a:prstGeom prst="ellipse">
            <a:avLst/>
          </a:prstGeom>
          <a:ln w="6350">
            <a:solidFill>
              <a:srgbClr val="002060"/>
            </a:solidFill>
          </a:ln>
        </p:spPr>
      </p:pic>
      <p:pic>
        <p:nvPicPr>
          <p:cNvPr id="6" name="Picture 5" descr="A round white circle with orange leaves and a blue star&#10;&#10;AI-generated content may be incorrect.">
            <a:extLst>
              <a:ext uri="{FF2B5EF4-FFF2-40B4-BE49-F238E27FC236}">
                <a16:creationId xmlns:a16="http://schemas.microsoft.com/office/drawing/2014/main" id="{715D39E4-19CE-393F-0539-B2EB2E591A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882245"/>
            <a:ext cx="3670300" cy="36703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D4C7F-3A32-9C83-4780-5597BD84E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369C8-F438-7772-70EC-4B0D3C33F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672" y="1810061"/>
            <a:ext cx="8948928" cy="1447360"/>
          </a:xfrm>
        </p:spPr>
        <p:txBody>
          <a:bodyPr/>
          <a:lstStyle/>
          <a:p>
            <a:pPr algn="r"/>
            <a:r>
              <a:rPr lang="en-US" b="1" dirty="0">
                <a:solidFill>
                  <a:srgbClr val="002060"/>
                </a:solidFill>
              </a:rPr>
              <a:t>Client Survey 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FCDCE2-1729-F0D0-D4C2-4E923207C26A}"/>
              </a:ext>
            </a:extLst>
          </p:cNvPr>
          <p:cNvSpPr txBox="1"/>
          <p:nvPr/>
        </p:nvSpPr>
        <p:spPr>
          <a:xfrm>
            <a:off x="-690716" y="9298472"/>
            <a:ext cx="4876800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r>
              <a:rPr lang="en-US" sz="1600" i="1" dirty="0">
                <a:solidFill>
                  <a:schemeClr val="tx1"/>
                </a:solidFill>
                <a:effectLst/>
                <a:latin typeface="+mn-lt"/>
                <a:cs typeface="Calibri" panose="020F0502020204030204" pitchFamily="34" charset="0"/>
              </a:rPr>
              <a:t>Survey of 3,792 BPAS clients, December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29F4EC-21E2-0E16-84BA-00136AEF7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3783F8-66D3-512B-91FA-AA579EFBD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3" name="Picture 12" descr="A purple circle with white text&#10;&#10;AI-generated content may be incorrect.">
            <a:extLst>
              <a:ext uri="{FF2B5EF4-FFF2-40B4-BE49-F238E27FC236}">
                <a16:creationId xmlns:a16="http://schemas.microsoft.com/office/drawing/2014/main" id="{F86A8A5C-40EF-A1BE-50D3-CDD4CC694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57" y="3328535"/>
            <a:ext cx="2717291" cy="271729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D84035D-676D-2785-2B56-C26126961A28}"/>
              </a:ext>
            </a:extLst>
          </p:cNvPr>
          <p:cNvSpPr txBox="1"/>
          <p:nvPr/>
        </p:nvSpPr>
        <p:spPr>
          <a:xfrm>
            <a:off x="14142720" y="6112892"/>
            <a:ext cx="3840480" cy="321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002060"/>
                </a:solidFill>
                <a:latin typeface="+mn-lt"/>
              </a:rPr>
              <a:t>“They're always available to assist and answer questions. They respond quickly and are knowledgeable of plans and regulations.”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 - Karen J</a:t>
            </a:r>
          </a:p>
          <a:p>
            <a:pPr algn="ctr">
              <a:lnSpc>
                <a:spcPct val="113000"/>
              </a:lnSpc>
            </a:pPr>
            <a:endParaRPr lang="en-US" sz="2000" i="1" dirty="0">
              <a:solidFill>
                <a:srgbClr val="00008A"/>
              </a:solidFill>
              <a:latin typeface="+mn-lt"/>
            </a:endParaRPr>
          </a:p>
          <a:p>
            <a:pPr algn="ctr"/>
            <a:r>
              <a:rPr lang="en-US" sz="2000" i="1" dirty="0">
                <a:solidFill>
                  <a:srgbClr val="002060"/>
                </a:solidFill>
                <a:latin typeface="+mn-lt"/>
              </a:rPr>
              <a:t>“BPAS constantly demonstrates security as a top priority. The system is user-friendly and our Plan Consultant is excellent."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 – Viola 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EE8968-EC59-6F72-E471-D0866A6B0112}"/>
              </a:ext>
            </a:extLst>
          </p:cNvPr>
          <p:cNvSpPr txBox="1"/>
          <p:nvPr/>
        </p:nvSpPr>
        <p:spPr>
          <a:xfrm>
            <a:off x="350520" y="6076637"/>
            <a:ext cx="3840480" cy="259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i="1" u="none" strike="noStrike" baseline="0" dirty="0">
                <a:solidFill>
                  <a:srgbClr val="002060"/>
                </a:solidFill>
                <a:latin typeface="+mn-lt"/>
              </a:rPr>
              <a:t>"</a:t>
            </a:r>
            <a:r>
              <a:rPr lang="en-US" sz="2000" i="1" dirty="0">
                <a:solidFill>
                  <a:srgbClr val="002060"/>
                </a:solidFill>
                <a:latin typeface="+mn-lt"/>
              </a:rPr>
              <a:t>We trust BPAS and feel confident that our retirement funds are in good hands."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 - BHA</a:t>
            </a:r>
          </a:p>
          <a:p>
            <a:pPr algn="ctr">
              <a:lnSpc>
                <a:spcPct val="114000"/>
              </a:lnSpc>
            </a:pPr>
            <a:endParaRPr lang="en-US" sz="2000" b="0" i="1" u="none" strike="noStrike" baseline="0" dirty="0">
              <a:solidFill>
                <a:srgbClr val="00008A"/>
              </a:solidFill>
              <a:latin typeface="+mn-lt"/>
            </a:endParaRPr>
          </a:p>
          <a:p>
            <a:pPr algn="ctr"/>
            <a:r>
              <a:rPr lang="en-US" sz="2000" i="1" dirty="0">
                <a:solidFill>
                  <a:srgbClr val="002060"/>
                </a:solidFill>
                <a:latin typeface="+mn-lt"/>
              </a:rPr>
              <a:t>"We love the BPAS team and enjoy the relationships we have cultivated over the years."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 </a:t>
            </a:r>
          </a:p>
          <a:p>
            <a:pPr algn="ctr"/>
            <a:r>
              <a:rPr lang="en-US" sz="2000" dirty="0">
                <a:solidFill>
                  <a:srgbClr val="002060"/>
                </a:solidFill>
                <a:latin typeface="+mn-lt"/>
              </a:rPr>
              <a:t>- Jennifer 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2DFBC8-D34D-281D-3792-FD81A1876332}"/>
              </a:ext>
            </a:extLst>
          </p:cNvPr>
          <p:cNvSpPr txBox="1"/>
          <p:nvPr/>
        </p:nvSpPr>
        <p:spPr>
          <a:xfrm>
            <a:off x="4953000" y="6092987"/>
            <a:ext cx="3840480" cy="2905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002060"/>
                </a:solidFill>
                <a:latin typeface="+mn-lt"/>
              </a:rPr>
              <a:t>"We appreciate the integration with our payroll company, making my life so much easier."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 </a:t>
            </a:r>
          </a:p>
          <a:p>
            <a:pPr algn="ctr"/>
            <a:r>
              <a:rPr lang="en-US" sz="2000" dirty="0">
                <a:solidFill>
                  <a:srgbClr val="002060"/>
                </a:solidFill>
                <a:latin typeface="+mn-lt"/>
              </a:rPr>
              <a:t>- Barbara M</a:t>
            </a:r>
          </a:p>
          <a:p>
            <a:pPr algn="ctr">
              <a:lnSpc>
                <a:spcPct val="114000"/>
              </a:lnSpc>
            </a:pPr>
            <a:endParaRPr lang="en-US" sz="2000" b="0" i="1" u="none" strike="noStrike" baseline="0" dirty="0">
              <a:solidFill>
                <a:srgbClr val="00008A"/>
              </a:solidFill>
              <a:latin typeface="+mn-lt"/>
            </a:endParaRPr>
          </a:p>
          <a:p>
            <a:pPr algn="ctr"/>
            <a:r>
              <a:rPr lang="en-US" sz="2000" i="1" dirty="0">
                <a:solidFill>
                  <a:srgbClr val="002060"/>
                </a:solidFill>
                <a:latin typeface="+mn-lt"/>
              </a:rPr>
              <a:t>“Moving to 3(16) has been wonderful. It saves our staff a great deal of time, and ensures we're compliant." 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- Michelle 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DA83BB-C8A3-7A05-A954-9E166CF907C7}"/>
              </a:ext>
            </a:extLst>
          </p:cNvPr>
          <p:cNvSpPr txBox="1"/>
          <p:nvPr/>
        </p:nvSpPr>
        <p:spPr>
          <a:xfrm>
            <a:off x="9570720" y="6079786"/>
            <a:ext cx="3840480" cy="2902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002060"/>
                </a:solidFill>
                <a:latin typeface="+mn-lt"/>
              </a:rPr>
              <a:t>"Having employees contact BPAS for loans, hardship withdrawals, etc., reduced my workload." </a:t>
            </a:r>
          </a:p>
          <a:p>
            <a:pPr algn="ctr"/>
            <a:r>
              <a:rPr lang="en-US" sz="2000" dirty="0">
                <a:solidFill>
                  <a:srgbClr val="002060"/>
                </a:solidFill>
                <a:latin typeface="+mn-lt"/>
              </a:rPr>
              <a:t>- Viola O</a:t>
            </a:r>
          </a:p>
          <a:p>
            <a:pPr algn="ctr">
              <a:lnSpc>
                <a:spcPct val="113000"/>
              </a:lnSpc>
            </a:pPr>
            <a:endParaRPr lang="en-US" sz="2000" i="1" dirty="0">
              <a:solidFill>
                <a:srgbClr val="00008A"/>
              </a:solidFill>
              <a:latin typeface="+mn-lt"/>
            </a:endParaRPr>
          </a:p>
          <a:p>
            <a:pPr algn="ctr"/>
            <a:r>
              <a:rPr lang="en-US" sz="2000" i="1" dirty="0">
                <a:solidFill>
                  <a:srgbClr val="002060"/>
                </a:solidFill>
                <a:latin typeface="+mn-lt"/>
              </a:rPr>
              <a:t>"What BPAS provided on our new Education Campaign made a big difference and has been a huge help!" 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- Shelly S</a:t>
            </a:r>
          </a:p>
        </p:txBody>
      </p:sp>
      <p:pic>
        <p:nvPicPr>
          <p:cNvPr id="6" name="Picture 5" descr="A blue and green sign with a percent symbol&#10;&#10;AI-generated content may be incorrect.">
            <a:extLst>
              <a:ext uri="{FF2B5EF4-FFF2-40B4-BE49-F238E27FC236}">
                <a16:creationId xmlns:a16="http://schemas.microsoft.com/office/drawing/2014/main" id="{12981962-C7D4-E807-3D5D-9D6C5B8363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295" y="988528"/>
            <a:ext cx="6079409" cy="1734366"/>
          </a:xfrm>
          <a:prstGeom prst="rect">
            <a:avLst/>
          </a:prstGeom>
        </p:spPr>
      </p:pic>
      <p:pic>
        <p:nvPicPr>
          <p:cNvPr id="12" name="Picture 11" descr="A orange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0E6FE97-664B-DA38-E164-17C22C4B8F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615" y="3233642"/>
            <a:ext cx="2879250" cy="2879250"/>
          </a:xfrm>
          <a:prstGeom prst="rect">
            <a:avLst/>
          </a:prstGeom>
        </p:spPr>
      </p:pic>
      <p:pic>
        <p:nvPicPr>
          <p:cNvPr id="18" name="Picture 17" descr="A blue circle with white text&#10;&#10;AI-generated content may be incorrect.">
            <a:extLst>
              <a:ext uri="{FF2B5EF4-FFF2-40B4-BE49-F238E27FC236}">
                <a16:creationId xmlns:a16="http://schemas.microsoft.com/office/drawing/2014/main" id="{78B5B46B-AA2C-803B-6401-CEC6BD58DF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332" y="3309102"/>
            <a:ext cx="2751256" cy="2728329"/>
          </a:xfrm>
          <a:prstGeom prst="rect">
            <a:avLst/>
          </a:prstGeom>
        </p:spPr>
      </p:pic>
      <p:pic>
        <p:nvPicPr>
          <p:cNvPr id="20" name="Picture 19" descr="A green circle with white text&#10;&#10;AI-generated content may be incorrect.">
            <a:extLst>
              <a:ext uri="{FF2B5EF4-FFF2-40B4-BE49-F238E27FC236}">
                <a16:creationId xmlns:a16="http://schemas.microsoft.com/office/drawing/2014/main" id="{D41B79AD-AE4E-0F54-73E1-2D10835160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207" y="3227404"/>
            <a:ext cx="2915505" cy="291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70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401A01D-90C3-44B3-BE5F-29D91FF0E41E}"/>
              </a:ext>
            </a:extLst>
          </p:cNvPr>
          <p:cNvSpPr txBox="1"/>
          <p:nvPr/>
        </p:nvSpPr>
        <p:spPr>
          <a:xfrm>
            <a:off x="914400" y="1485900"/>
            <a:ext cx="8845550" cy="458587"/>
          </a:xfrm>
          <a:prstGeom prst="rect">
            <a:avLst/>
          </a:prstGeom>
          <a:noFill/>
        </p:spPr>
        <p:txBody>
          <a:bodyPr wrap="square" lIns="0" tIns="0" bIns="27432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many BPAS clients are common household brand names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777DC6-619F-40FC-8485-B0CE04BC3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59" y="2389413"/>
            <a:ext cx="14917704" cy="6858000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A61AAFD5-2487-4113-81F7-2E74B8C13927}"/>
              </a:ext>
            </a:extLst>
          </p:cNvPr>
          <p:cNvSpPr txBox="1">
            <a:spLocks/>
          </p:cNvSpPr>
          <p:nvPr/>
        </p:nvSpPr>
        <p:spPr>
          <a:xfrm>
            <a:off x="914400" y="626853"/>
            <a:ext cx="14541500" cy="903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b="1" dirty="0"/>
              <a:t>In Good Company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FD37AE5-8995-4A95-8071-F27A3BFDD6DC}"/>
              </a:ext>
            </a:extLst>
          </p:cNvPr>
          <p:cNvCxnSpPr/>
          <p:nvPr/>
        </p:nvCxnSpPr>
        <p:spPr>
          <a:xfrm>
            <a:off x="14935200" y="2389413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C8D9DF63-4199-39BB-0FA1-F182E02E488E}"/>
              </a:ext>
            </a:extLst>
          </p:cNvPr>
          <p:cNvGrpSpPr/>
          <p:nvPr/>
        </p:nvGrpSpPr>
        <p:grpSpPr>
          <a:xfrm>
            <a:off x="15011400" y="2868336"/>
            <a:ext cx="3124617" cy="5608914"/>
            <a:chOff x="15011400" y="2868336"/>
            <a:chExt cx="3124617" cy="560891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2D37C5B-38F4-478A-B827-6E3CD333B2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3" r="5534"/>
            <a:stretch/>
          </p:blipFill>
          <p:spPr>
            <a:xfrm>
              <a:off x="15011400" y="3295347"/>
              <a:ext cx="2925753" cy="93387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43A5AD1-8C75-4F9A-9AC2-34238951E809}"/>
                </a:ext>
              </a:extLst>
            </p:cNvPr>
            <p:cNvSpPr txBox="1"/>
            <p:nvPr/>
          </p:nvSpPr>
          <p:spPr>
            <a:xfrm>
              <a:off x="15158113" y="2868336"/>
              <a:ext cx="2977904" cy="397032"/>
            </a:xfrm>
            <a:prstGeom prst="rect">
              <a:avLst/>
            </a:prstGeom>
            <a:noFill/>
          </p:spPr>
          <p:txBody>
            <a:bodyPr wrap="square" lIns="0" tIns="0" bIns="27432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And our family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EA4FED3-2119-451B-8ADF-0A48E6ACE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73400" y="7734300"/>
              <a:ext cx="1828800" cy="74295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09C1C54-C274-4DC7-83C7-68721E7C8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87574" y="4444659"/>
              <a:ext cx="2043943" cy="97188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31EF718-3F26-4B6E-A6E2-C8BF995B7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73400" y="5909126"/>
              <a:ext cx="1752600" cy="1062600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91AE669-2276-1061-A440-AFC54B92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224D36-08F5-F1BE-E1A0-AF6843DA7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432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rrows pointing towards different directions">
            <a:extLst>
              <a:ext uri="{FF2B5EF4-FFF2-40B4-BE49-F238E27FC236}">
                <a16:creationId xmlns:a16="http://schemas.microsoft.com/office/drawing/2014/main" id="{9B7D660D-4871-9794-94EC-644A18BD0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1"/>
          <a:stretch/>
        </p:blipFill>
        <p:spPr>
          <a:xfrm>
            <a:off x="945" y="2095500"/>
            <a:ext cx="18286110" cy="819149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9721839"/>
            <a:ext cx="18288000" cy="565785"/>
          </a:xfrm>
          <a:custGeom>
            <a:avLst/>
            <a:gdLst/>
            <a:ahLst/>
            <a:cxnLst/>
            <a:rect l="l" t="t" r="r" b="b"/>
            <a:pathLst>
              <a:path w="18288000" h="565784">
                <a:moveTo>
                  <a:pt x="18288000" y="565159"/>
                </a:moveTo>
                <a:lnTo>
                  <a:pt x="0" y="565159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565159"/>
                </a:lnTo>
                <a:close/>
              </a:path>
            </a:pathLst>
          </a:custGeom>
          <a:solidFill>
            <a:srgbClr val="60A64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2667000" y="2374399"/>
            <a:ext cx="6945450" cy="6294352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355600">
              <a:lnSpc>
                <a:spcPct val="116100"/>
              </a:lnSpc>
              <a:spcBef>
                <a:spcPts val="100"/>
              </a:spcBef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Are 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401(k) and ESOP </a:t>
            </a: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separate 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or combined?</a:t>
            </a:r>
            <a:endParaRPr lang="en-US" sz="2800" dirty="0">
              <a:solidFill>
                <a:srgbClr val="232B67"/>
              </a:solidFill>
              <a:latin typeface="+mn-lt"/>
              <a:cs typeface="Verdana"/>
            </a:endParaRPr>
          </a:p>
          <a:p>
            <a:pPr marL="469900" marR="5080" indent="-355600">
              <a:lnSpc>
                <a:spcPct val="116100"/>
              </a:lnSpc>
              <a:spcBef>
                <a:spcPts val="100"/>
              </a:spcBef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Are 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ESOP goals leveraged or unleveraged?</a:t>
            </a:r>
            <a:endParaRPr lang="en-US" sz="2800" dirty="0">
              <a:solidFill>
                <a:srgbClr val="232B67"/>
              </a:solidFill>
              <a:latin typeface="+mn-lt"/>
              <a:cs typeface="Verdana"/>
            </a:endParaRPr>
          </a:p>
          <a:p>
            <a:pPr marL="469900" marR="5080" indent="-355600">
              <a:lnSpc>
                <a:spcPct val="116100"/>
              </a:lnSpc>
              <a:spcBef>
                <a:spcPts val="100"/>
              </a:spcBef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How are 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employer contributions </a:t>
            </a: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structured?</a:t>
            </a:r>
          </a:p>
          <a:p>
            <a:pPr marL="469900" marR="5080" indent="-355600">
              <a:lnSpc>
                <a:spcPct val="116100"/>
              </a:lnSpc>
              <a:spcBef>
                <a:spcPts val="100"/>
              </a:spcBef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Is c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ompany stock</a:t>
            </a: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:</a:t>
            </a:r>
          </a:p>
          <a:p>
            <a:pPr marL="865188" marR="5080" lvl="2" indent="-342900">
              <a:spcBef>
                <a:spcPts val="100"/>
              </a:spcBef>
              <a:buClr>
                <a:srgbClr val="6DA141"/>
              </a:buClr>
              <a:buSzPct val="90000"/>
              <a:buFont typeface="Courier New" panose="02070309020205020404" pitchFamily="49" charset="0"/>
              <a:buChar char="o"/>
            </a:pP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closely held</a:t>
            </a:r>
            <a:endParaRPr lang="en-US" sz="2800" dirty="0">
              <a:solidFill>
                <a:srgbClr val="232B67"/>
              </a:solidFill>
              <a:latin typeface="+mn-lt"/>
              <a:cs typeface="Verdana"/>
            </a:endParaRPr>
          </a:p>
          <a:p>
            <a:pPr marL="865188" marR="5080" lvl="2" indent="-342900">
              <a:spcBef>
                <a:spcPts val="100"/>
              </a:spcBef>
              <a:buClr>
                <a:srgbClr val="6DA141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t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hinly traded</a:t>
            </a:r>
            <a:endParaRPr lang="en-US" sz="2800" dirty="0">
              <a:solidFill>
                <a:srgbClr val="232B67"/>
              </a:solidFill>
              <a:latin typeface="+mn-lt"/>
              <a:cs typeface="Verdana"/>
            </a:endParaRPr>
          </a:p>
          <a:p>
            <a:pPr marL="865188" marR="5080" lvl="2" indent="-342900">
              <a:spcBef>
                <a:spcPts val="100"/>
              </a:spcBef>
              <a:buClr>
                <a:srgbClr val="6DA141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w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idely traded</a:t>
            </a:r>
            <a:endParaRPr lang="en-US" sz="2800" dirty="0">
              <a:solidFill>
                <a:srgbClr val="232B67"/>
              </a:solidFill>
              <a:latin typeface="+mn-lt"/>
              <a:cs typeface="Verdana"/>
            </a:endParaRPr>
          </a:p>
          <a:p>
            <a:pPr marL="865188" marR="5080" lvl="2" indent="-342900">
              <a:spcBef>
                <a:spcPts val="100"/>
              </a:spcBef>
              <a:buClr>
                <a:srgbClr val="6DA141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t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icker symbol</a:t>
            </a:r>
            <a:endParaRPr sz="2800" dirty="0">
              <a:latin typeface="+mn-lt"/>
              <a:cs typeface="Verdana"/>
            </a:endParaRPr>
          </a:p>
          <a:p>
            <a:pPr marL="469900" marR="822960" indent="-355600">
              <a:lnSpc>
                <a:spcPct val="116100"/>
              </a:lnSpc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What is the 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configuration for valuation frequency, statement frequency, websites, audit</a:t>
            </a: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?</a:t>
            </a:r>
            <a:endParaRPr sz="2800" dirty="0">
              <a:latin typeface="+mn-lt"/>
              <a:cs typeface="Verdana"/>
            </a:endParaRPr>
          </a:p>
          <a:p>
            <a:pPr marL="469900" marR="897255" indent="-355600">
              <a:lnSpc>
                <a:spcPct val="116100"/>
              </a:lnSpc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32D68"/>
                </a:solidFill>
                <a:latin typeface="+mn-lt"/>
              </a:rPr>
              <a:t>Who is the recordkeeper? TPA? Custodian? Company Stock Trustee?</a:t>
            </a:r>
            <a:endParaRPr lang="en-US" sz="2800" dirty="0">
              <a:solidFill>
                <a:srgbClr val="002060"/>
              </a:solidFill>
              <a:latin typeface="+mn-lt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134600" y="2348525"/>
            <a:ext cx="7772400" cy="635507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vert="horz" wrap="square" lIns="0" tIns="12700" rIns="0" bIns="0" rtlCol="0">
            <a:spAutoFit/>
          </a:bodyPr>
          <a:lstStyle/>
          <a:p>
            <a:pPr marL="469900" marR="855980" indent="-290513">
              <a:lnSpc>
                <a:spcPct val="116100"/>
              </a:lnSpc>
              <a:spcBef>
                <a:spcPts val="100"/>
              </a:spcBef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What about l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oans, hardships, distributions</a:t>
            </a: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?</a:t>
            </a:r>
          </a:p>
          <a:p>
            <a:pPr marL="865188" marR="855980" lvl="1" indent="-293688">
              <a:spcBef>
                <a:spcPts val="100"/>
              </a:spcBef>
              <a:buClr>
                <a:srgbClr val="6DA141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232B67"/>
                </a:solidFill>
                <a:latin typeface="Calibri" panose="020F0502020204030204"/>
                <a:cs typeface="Verdana"/>
              </a:rPr>
              <a:t>distribution rules and process?</a:t>
            </a:r>
            <a:endParaRPr lang="en-US" sz="2800" dirty="0">
              <a:solidFill>
                <a:srgbClr val="232B67"/>
              </a:solidFill>
              <a:latin typeface="+mn-lt"/>
              <a:cs typeface="Verdana"/>
            </a:endParaRPr>
          </a:p>
          <a:p>
            <a:pPr marL="865188" marR="855980" lvl="1" indent="-293688">
              <a:spcBef>
                <a:spcPts val="100"/>
              </a:spcBef>
              <a:buClr>
                <a:srgbClr val="6DA141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c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ash, in</a:t>
            </a: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-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kind or both on stock? </a:t>
            </a:r>
            <a:endParaRPr lang="en-US" sz="2800" dirty="0">
              <a:solidFill>
                <a:srgbClr val="232B67"/>
              </a:solidFill>
              <a:latin typeface="+mn-lt"/>
              <a:cs typeface="Verdana"/>
            </a:endParaRPr>
          </a:p>
          <a:p>
            <a:pPr marL="469900" marR="5080" indent="-290513">
              <a:lnSpc>
                <a:spcPct val="116100"/>
              </a:lnSpc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Is there a c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ompany stock counsel? </a:t>
            </a:r>
            <a:endParaRPr lang="en-US" sz="2800" dirty="0">
              <a:solidFill>
                <a:srgbClr val="232B67"/>
              </a:solidFill>
              <a:latin typeface="+mn-lt"/>
              <a:cs typeface="Verdana"/>
            </a:endParaRPr>
          </a:p>
          <a:p>
            <a:pPr marL="469900" marR="5080" indent="-290513">
              <a:lnSpc>
                <a:spcPct val="116100"/>
              </a:lnSpc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Who created </a:t>
            </a: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the 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ESOP document</a:t>
            </a: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? When was it last 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updated? </a:t>
            </a:r>
            <a:endParaRPr lang="en-US" sz="2800" dirty="0">
              <a:solidFill>
                <a:srgbClr val="232B67"/>
              </a:solidFill>
              <a:latin typeface="+mn-lt"/>
              <a:cs typeface="Verdana"/>
            </a:endParaRPr>
          </a:p>
          <a:p>
            <a:pPr marL="469900" marR="5080" indent="-290513">
              <a:lnSpc>
                <a:spcPct val="116100"/>
              </a:lnSpc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P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rocess for handling Section 16 insiders? </a:t>
            </a:r>
            <a:endParaRPr lang="en-US" sz="2800" dirty="0">
              <a:solidFill>
                <a:srgbClr val="232B67"/>
              </a:solidFill>
              <a:latin typeface="+mn-lt"/>
              <a:cs typeface="Verdana"/>
            </a:endParaRPr>
          </a:p>
          <a:p>
            <a:pPr marL="469900" marR="5080" indent="-290513">
              <a:lnSpc>
                <a:spcPct val="116100"/>
              </a:lnSpc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P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roxy voting of shares?</a:t>
            </a:r>
            <a:endParaRPr sz="2800" dirty="0">
              <a:latin typeface="+mn-lt"/>
              <a:cs typeface="Verdana"/>
            </a:endParaRPr>
          </a:p>
          <a:p>
            <a:pPr marL="469900" marR="665480" indent="-290513">
              <a:lnSpc>
                <a:spcPct val="116100"/>
              </a:lnSpc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Does </a:t>
            </a: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the 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stock pay a dividend</a:t>
            </a: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?</a:t>
            </a:r>
          </a:p>
          <a:p>
            <a:pPr marL="469900" marR="665480" indent="-290513">
              <a:lnSpc>
                <a:spcPct val="116100"/>
              </a:lnSpc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Is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 there a 404k</a:t>
            </a: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 e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lection in place?</a:t>
            </a:r>
            <a:endParaRPr sz="2800" dirty="0">
              <a:latin typeface="+mn-lt"/>
              <a:cs typeface="Verdana"/>
            </a:endParaRPr>
          </a:p>
          <a:p>
            <a:pPr marL="469900" marR="2827020" indent="-290513">
              <a:lnSpc>
                <a:spcPct val="116100"/>
              </a:lnSpc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How are fees handled?</a:t>
            </a:r>
            <a:endParaRPr sz="2800" dirty="0">
              <a:latin typeface="+mn-lt"/>
              <a:cs typeface="Verdana"/>
            </a:endParaRPr>
          </a:p>
          <a:p>
            <a:pPr marL="469900" marR="476884" indent="-290513">
              <a:lnSpc>
                <a:spcPct val="116100"/>
              </a:lnSpc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Any other 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plan design or investment goals?</a:t>
            </a:r>
            <a:endParaRPr lang="en-US" sz="2800" dirty="0">
              <a:solidFill>
                <a:srgbClr val="232B67"/>
              </a:solidFill>
              <a:latin typeface="+mn-lt"/>
              <a:cs typeface="Verdana"/>
            </a:endParaRPr>
          </a:p>
          <a:p>
            <a:pPr marL="12700" marR="476884">
              <a:lnSpc>
                <a:spcPct val="116100"/>
              </a:lnSpc>
              <a:buClr>
                <a:srgbClr val="6DA141"/>
              </a:buClr>
              <a:buSzPct val="90000"/>
            </a:pPr>
            <a:endParaRPr lang="en-US" sz="2800" b="1" dirty="0">
              <a:solidFill>
                <a:srgbClr val="232D68"/>
              </a:solidFill>
            </a:endParaRPr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70C0A125-37AB-4D4D-8210-CCFB8C479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9"/>
            <a:ext cx="15773400" cy="154781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Simplifying the Complicated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B70434-49D2-4D8D-BAEE-74DDBAA60AA5}"/>
              </a:ext>
            </a:extLst>
          </p:cNvPr>
          <p:cNvSpPr txBox="1"/>
          <p:nvPr/>
        </p:nvSpPr>
        <p:spPr>
          <a:xfrm>
            <a:off x="1219200" y="8827998"/>
            <a:ext cx="1668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solidFill>
                  <a:schemeClr val="bg1"/>
                </a:solidFill>
                <a:latin typeface="+mn-lt"/>
              </a:rPr>
              <a:t>We’re about to make your life a lot easier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0FF91E1-694B-4823-9063-D98EED43DD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46417" y="2656888"/>
            <a:ext cx="2175112" cy="217511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5882483-C81D-9A6E-559A-762BB23E3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FA520-D330-165D-70CB-0DED6D0D4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/>
          <p:nvPr/>
        </p:nvSpPr>
        <p:spPr>
          <a:xfrm>
            <a:off x="1296572" y="2661499"/>
            <a:ext cx="8001000" cy="60760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buClr>
                <a:srgbClr val="6DA141"/>
              </a:buClr>
            </a:pPr>
            <a:r>
              <a:rPr lang="en-US" sz="2800" b="1" dirty="0">
                <a:solidFill>
                  <a:srgbClr val="232B67"/>
                </a:solidFill>
                <a:latin typeface="+mn-lt"/>
                <a:cs typeface="Calibri" panose="020F0502020204030204" pitchFamily="34" charset="0"/>
              </a:rPr>
              <a:t>Plan Types:</a:t>
            </a:r>
          </a:p>
          <a:p>
            <a:pPr marL="469900" indent="-457200">
              <a:lnSpc>
                <a:spcPct val="100000"/>
              </a:lnSpc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sz="2800" dirty="0">
                <a:solidFill>
                  <a:srgbClr val="232B67"/>
                </a:solidFill>
                <a:latin typeface="+mn-lt"/>
                <a:cs typeface="Calibri" panose="020F0502020204030204" pitchFamily="34" charset="0"/>
              </a:rPr>
              <a:t>Closely held, annually valued companies (including S Corp ESOPs)</a:t>
            </a:r>
            <a:endParaRPr sz="2800" dirty="0">
              <a:latin typeface="+mn-lt"/>
              <a:cs typeface="Calibri" panose="020F0502020204030204" pitchFamily="34" charset="0"/>
            </a:endParaRPr>
          </a:p>
          <a:p>
            <a:pPr marL="469900" indent="-457200">
              <a:lnSpc>
                <a:spcPct val="100000"/>
              </a:lnSpc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sz="2800" dirty="0">
                <a:solidFill>
                  <a:srgbClr val="232B67"/>
                </a:solidFill>
                <a:latin typeface="+mn-lt"/>
                <a:cs typeface="Calibri" panose="020F0502020204030204" pitchFamily="34" charset="0"/>
              </a:rPr>
              <a:t>Publicly traded companies (NASDAQ, NYSE, etc.)</a:t>
            </a:r>
            <a:endParaRPr lang="en-US" sz="2800" dirty="0">
              <a:solidFill>
                <a:srgbClr val="232B67"/>
              </a:solidFill>
              <a:latin typeface="+mn-lt"/>
              <a:cs typeface="Calibri" panose="020F0502020204030204" pitchFamily="34" charset="0"/>
            </a:endParaRPr>
          </a:p>
          <a:p>
            <a:pPr marL="914400" lvl="1" indent="-457200">
              <a:spcAft>
                <a:spcPts val="600"/>
              </a:spcAft>
              <a:buClr>
                <a:srgbClr val="6DA141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Calibri" panose="020F0502020204030204" pitchFamily="34" charset="0"/>
              </a:rPr>
              <a:t>different methods of trading stock (pended trades, price guarantee, etc.)</a:t>
            </a:r>
            <a:endParaRPr lang="en-US" sz="2800" dirty="0">
              <a:latin typeface="+mn-lt"/>
              <a:cs typeface="Calibri" panose="020F0502020204030204" pitchFamily="34" charset="0"/>
            </a:endParaRPr>
          </a:p>
          <a:p>
            <a:pPr marL="469900" indent="-457200">
              <a:lnSpc>
                <a:spcPct val="100000"/>
              </a:lnSpc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sz="2800" dirty="0">
                <a:solidFill>
                  <a:srgbClr val="232B67"/>
                </a:solidFill>
                <a:latin typeface="+mn-lt"/>
                <a:cs typeface="Calibri" panose="020F0502020204030204" pitchFamily="34" charset="0"/>
              </a:rPr>
              <a:t>Annually valued ESOPs alongside daily valued 401(k) plans (separate plans)</a:t>
            </a:r>
            <a:endParaRPr lang="en-US" sz="2800" dirty="0">
              <a:latin typeface="+mn-lt"/>
              <a:cs typeface="Calibri" panose="020F0502020204030204" pitchFamily="34" charset="0"/>
            </a:endParaRPr>
          </a:p>
          <a:p>
            <a:pPr marL="469900" indent="-457200">
              <a:lnSpc>
                <a:spcPct val="100000"/>
              </a:lnSpc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sz="2800" dirty="0">
                <a:solidFill>
                  <a:srgbClr val="232B67"/>
                </a:solidFill>
                <a:latin typeface="+mn-lt"/>
                <a:cs typeface="Calibri" panose="020F0502020204030204" pitchFamily="34" charset="0"/>
              </a:rPr>
              <a:t>Daily valued combined kSOP arrangements with traded employer securities</a:t>
            </a:r>
            <a:r>
              <a:rPr lang="en-US" sz="2800" dirty="0">
                <a:solidFill>
                  <a:srgbClr val="232B67"/>
                </a:solidFill>
                <a:latin typeface="+mn-lt"/>
                <a:cs typeface="Calibri" panose="020F0502020204030204" pitchFamily="34" charset="0"/>
              </a:rPr>
              <a:t> </a:t>
            </a:r>
          </a:p>
          <a:p>
            <a:pPr marL="914400" lvl="1" indent="-457200">
              <a:spcAft>
                <a:spcPts val="600"/>
              </a:spcAft>
              <a:buClr>
                <a:srgbClr val="6DA141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Calibri" panose="020F0502020204030204" pitchFamily="34" charset="0"/>
              </a:rPr>
              <a:t>different methods of trading stock (pended trades, price guarantee, etc.)</a:t>
            </a:r>
            <a:endParaRPr sz="2800" dirty="0">
              <a:latin typeface="+mn-lt"/>
              <a:cs typeface="Calibri" panose="020F0502020204030204" pitchFamily="34" charset="0"/>
            </a:endParaRPr>
          </a:p>
          <a:p>
            <a:pPr marL="469900" indent="-457200">
              <a:lnSpc>
                <a:spcPct val="100000"/>
              </a:lnSpc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sz="2800" dirty="0">
                <a:solidFill>
                  <a:srgbClr val="232B67"/>
                </a:solidFill>
                <a:latin typeface="+mn-lt"/>
                <a:cs typeface="Calibri" panose="020F0502020204030204" pitchFamily="34" charset="0"/>
              </a:rPr>
              <a:t>Daily valued kSOPs with closely held company stock</a:t>
            </a:r>
            <a:endParaRPr sz="2800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53A31E9-3350-496A-8EFE-43D16312E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120036"/>
            <a:ext cx="14744700" cy="1989137"/>
          </a:xfrm>
        </p:spPr>
        <p:txBody>
          <a:bodyPr/>
          <a:lstStyle/>
          <a:p>
            <a:r>
              <a:rPr lang="en-US" b="1" dirty="0"/>
              <a:t>U</a:t>
            </a:r>
            <a:r>
              <a:rPr lang="en-US" sz="4800" b="1" dirty="0">
                <a:latin typeface="+mn-lt"/>
              </a:rPr>
              <a:t>niquely qualified to manage complex administration and trading flexibility of ESOPs/kSOPs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899E19F-C1A8-CEA0-2947-C31257D34AF1}"/>
              </a:ext>
            </a:extLst>
          </p:cNvPr>
          <p:cNvGrpSpPr/>
          <p:nvPr/>
        </p:nvGrpSpPr>
        <p:grpSpPr>
          <a:xfrm>
            <a:off x="11049000" y="2706835"/>
            <a:ext cx="6248400" cy="6032421"/>
            <a:chOff x="9982200" y="2768679"/>
            <a:chExt cx="6248400" cy="603242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5C4842C-3E1E-4FBD-A1F6-224EA96A28C9}"/>
                </a:ext>
              </a:extLst>
            </p:cNvPr>
            <p:cNvSpPr txBox="1"/>
            <p:nvPr/>
          </p:nvSpPr>
          <p:spPr>
            <a:xfrm>
              <a:off x="9982200" y="2768679"/>
              <a:ext cx="6248400" cy="6032421"/>
            </a:xfrm>
            <a:custGeom>
              <a:avLst/>
              <a:gdLst>
                <a:gd name="connsiteX0" fmla="*/ 0 w 6477000"/>
                <a:gd name="connsiteY0" fmla="*/ 1079522 h 7494270"/>
                <a:gd name="connsiteX1" fmla="*/ 1079522 w 6477000"/>
                <a:gd name="connsiteY1" fmla="*/ 0 h 7494270"/>
                <a:gd name="connsiteX2" fmla="*/ 5397478 w 6477000"/>
                <a:gd name="connsiteY2" fmla="*/ 0 h 7494270"/>
                <a:gd name="connsiteX3" fmla="*/ 6477000 w 6477000"/>
                <a:gd name="connsiteY3" fmla="*/ 1079522 h 7494270"/>
                <a:gd name="connsiteX4" fmla="*/ 6477000 w 6477000"/>
                <a:gd name="connsiteY4" fmla="*/ 6414748 h 7494270"/>
                <a:gd name="connsiteX5" fmla="*/ 5397478 w 6477000"/>
                <a:gd name="connsiteY5" fmla="*/ 7494270 h 7494270"/>
                <a:gd name="connsiteX6" fmla="*/ 1079522 w 6477000"/>
                <a:gd name="connsiteY6" fmla="*/ 7494270 h 7494270"/>
                <a:gd name="connsiteX7" fmla="*/ 0 w 6477000"/>
                <a:gd name="connsiteY7" fmla="*/ 6414748 h 7494270"/>
                <a:gd name="connsiteX8" fmla="*/ 0 w 6477000"/>
                <a:gd name="connsiteY8" fmla="*/ 1079522 h 7494270"/>
                <a:gd name="connsiteX0" fmla="*/ 0 w 6477000"/>
                <a:gd name="connsiteY0" fmla="*/ 527061 h 7496980"/>
                <a:gd name="connsiteX1" fmla="*/ 1079522 w 6477000"/>
                <a:gd name="connsiteY1" fmla="*/ 2710 h 7496980"/>
                <a:gd name="connsiteX2" fmla="*/ 5397478 w 6477000"/>
                <a:gd name="connsiteY2" fmla="*/ 2710 h 7496980"/>
                <a:gd name="connsiteX3" fmla="*/ 6477000 w 6477000"/>
                <a:gd name="connsiteY3" fmla="*/ 1082232 h 7496980"/>
                <a:gd name="connsiteX4" fmla="*/ 6477000 w 6477000"/>
                <a:gd name="connsiteY4" fmla="*/ 6417458 h 7496980"/>
                <a:gd name="connsiteX5" fmla="*/ 5397478 w 6477000"/>
                <a:gd name="connsiteY5" fmla="*/ 7496980 h 7496980"/>
                <a:gd name="connsiteX6" fmla="*/ 1079522 w 6477000"/>
                <a:gd name="connsiteY6" fmla="*/ 7496980 h 7496980"/>
                <a:gd name="connsiteX7" fmla="*/ 0 w 6477000"/>
                <a:gd name="connsiteY7" fmla="*/ 6417458 h 7496980"/>
                <a:gd name="connsiteX8" fmla="*/ 0 w 6477000"/>
                <a:gd name="connsiteY8" fmla="*/ 527061 h 7496980"/>
                <a:gd name="connsiteX0" fmla="*/ 0 w 6477000"/>
                <a:gd name="connsiteY0" fmla="*/ 527061 h 7496980"/>
                <a:gd name="connsiteX1" fmla="*/ 1079522 w 6477000"/>
                <a:gd name="connsiteY1" fmla="*/ 2710 h 7496980"/>
                <a:gd name="connsiteX2" fmla="*/ 5397478 w 6477000"/>
                <a:gd name="connsiteY2" fmla="*/ 2710 h 7496980"/>
                <a:gd name="connsiteX3" fmla="*/ 6460671 w 6477000"/>
                <a:gd name="connsiteY3" fmla="*/ 592375 h 7496980"/>
                <a:gd name="connsiteX4" fmla="*/ 6477000 w 6477000"/>
                <a:gd name="connsiteY4" fmla="*/ 6417458 h 7496980"/>
                <a:gd name="connsiteX5" fmla="*/ 5397478 w 6477000"/>
                <a:gd name="connsiteY5" fmla="*/ 7496980 h 7496980"/>
                <a:gd name="connsiteX6" fmla="*/ 1079522 w 6477000"/>
                <a:gd name="connsiteY6" fmla="*/ 7496980 h 7496980"/>
                <a:gd name="connsiteX7" fmla="*/ 0 w 6477000"/>
                <a:gd name="connsiteY7" fmla="*/ 6417458 h 7496980"/>
                <a:gd name="connsiteX8" fmla="*/ 0 w 6477000"/>
                <a:gd name="connsiteY8" fmla="*/ 527061 h 7496980"/>
                <a:gd name="connsiteX0" fmla="*/ 0 w 6460672"/>
                <a:gd name="connsiteY0" fmla="*/ 527061 h 7496980"/>
                <a:gd name="connsiteX1" fmla="*/ 1079522 w 6460672"/>
                <a:gd name="connsiteY1" fmla="*/ 2710 h 7496980"/>
                <a:gd name="connsiteX2" fmla="*/ 5397478 w 6460672"/>
                <a:gd name="connsiteY2" fmla="*/ 2710 h 7496980"/>
                <a:gd name="connsiteX3" fmla="*/ 6460671 w 6460672"/>
                <a:gd name="connsiteY3" fmla="*/ 592375 h 7496980"/>
                <a:gd name="connsiteX4" fmla="*/ 6460672 w 6460672"/>
                <a:gd name="connsiteY4" fmla="*/ 6858330 h 7496980"/>
                <a:gd name="connsiteX5" fmla="*/ 5397478 w 6460672"/>
                <a:gd name="connsiteY5" fmla="*/ 7496980 h 7496980"/>
                <a:gd name="connsiteX6" fmla="*/ 1079522 w 6460672"/>
                <a:gd name="connsiteY6" fmla="*/ 7496980 h 7496980"/>
                <a:gd name="connsiteX7" fmla="*/ 0 w 6460672"/>
                <a:gd name="connsiteY7" fmla="*/ 6417458 h 7496980"/>
                <a:gd name="connsiteX8" fmla="*/ 0 w 6460672"/>
                <a:gd name="connsiteY8" fmla="*/ 527061 h 7496980"/>
                <a:gd name="connsiteX0" fmla="*/ 0 w 6460672"/>
                <a:gd name="connsiteY0" fmla="*/ 527061 h 7496983"/>
                <a:gd name="connsiteX1" fmla="*/ 1079522 w 6460672"/>
                <a:gd name="connsiteY1" fmla="*/ 2710 h 7496983"/>
                <a:gd name="connsiteX2" fmla="*/ 5397478 w 6460672"/>
                <a:gd name="connsiteY2" fmla="*/ 2710 h 7496983"/>
                <a:gd name="connsiteX3" fmla="*/ 6460671 w 6460672"/>
                <a:gd name="connsiteY3" fmla="*/ 592375 h 7496983"/>
                <a:gd name="connsiteX4" fmla="*/ 6460672 w 6460672"/>
                <a:gd name="connsiteY4" fmla="*/ 6858330 h 7496983"/>
                <a:gd name="connsiteX5" fmla="*/ 5397478 w 6460672"/>
                <a:gd name="connsiteY5" fmla="*/ 7496980 h 7496983"/>
                <a:gd name="connsiteX6" fmla="*/ 1079522 w 6460672"/>
                <a:gd name="connsiteY6" fmla="*/ 7496980 h 7496983"/>
                <a:gd name="connsiteX7" fmla="*/ 16328 w 6460672"/>
                <a:gd name="connsiteY7" fmla="*/ 6907315 h 7496983"/>
                <a:gd name="connsiteX8" fmla="*/ 0 w 6460672"/>
                <a:gd name="connsiteY8" fmla="*/ 527061 h 7496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0672" h="7496983">
                  <a:moveTo>
                    <a:pt x="0" y="527061"/>
                  </a:moveTo>
                  <a:cubicBezTo>
                    <a:pt x="0" y="-69143"/>
                    <a:pt x="483318" y="2710"/>
                    <a:pt x="1079522" y="2710"/>
                  </a:cubicBezTo>
                  <a:lnTo>
                    <a:pt x="5397478" y="2710"/>
                  </a:lnTo>
                  <a:cubicBezTo>
                    <a:pt x="5993682" y="2710"/>
                    <a:pt x="6460671" y="-3829"/>
                    <a:pt x="6460671" y="592375"/>
                  </a:cubicBezTo>
                  <a:cubicBezTo>
                    <a:pt x="6460671" y="2681027"/>
                    <a:pt x="6460672" y="4769678"/>
                    <a:pt x="6460672" y="6858330"/>
                  </a:cubicBezTo>
                  <a:cubicBezTo>
                    <a:pt x="6460672" y="7454534"/>
                    <a:pt x="5993682" y="7496980"/>
                    <a:pt x="5397478" y="7496980"/>
                  </a:cubicBezTo>
                  <a:lnTo>
                    <a:pt x="1079522" y="7496980"/>
                  </a:lnTo>
                  <a:cubicBezTo>
                    <a:pt x="483318" y="7496980"/>
                    <a:pt x="16328" y="7503519"/>
                    <a:pt x="16328" y="6907315"/>
                  </a:cubicBezTo>
                  <a:cubicBezTo>
                    <a:pt x="10885" y="4780564"/>
                    <a:pt x="5443" y="2653812"/>
                    <a:pt x="0" y="527061"/>
                  </a:cubicBezTo>
                  <a:close/>
                </a:path>
              </a:pathLst>
            </a:custGeom>
            <a:solidFill>
              <a:srgbClr val="6DA141"/>
            </a:solidFill>
          </p:spPr>
          <p:txBody>
            <a:bodyPr wrap="square" rtlCol="0">
              <a:spAutoFit/>
            </a:bodyPr>
            <a:lstStyle/>
            <a:p>
              <a:pPr marL="225425" lvl="0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+mn-lt"/>
                </a:rPr>
                <a:t>ESOP Benefits</a:t>
              </a:r>
            </a:p>
            <a:p>
              <a:pPr marL="1195388" lvl="0"/>
              <a:r>
                <a:rPr lang="en-US" sz="2400" b="1" dirty="0">
                  <a:solidFill>
                    <a:schemeClr val="bg1"/>
                  </a:solidFill>
                  <a:latin typeface="+mn-lt"/>
                </a:rPr>
                <a:t>Tax Advantages</a:t>
              </a:r>
              <a:br>
                <a:rPr lang="en-US" sz="2800" dirty="0">
                  <a:solidFill>
                    <a:schemeClr val="bg1"/>
                  </a:solidFill>
                  <a:latin typeface="+mn-lt"/>
                </a:rPr>
              </a:br>
              <a:r>
                <a:rPr lang="en-US" sz="2000" dirty="0">
                  <a:solidFill>
                    <a:schemeClr val="bg1"/>
                  </a:solidFill>
                  <a:latin typeface="+mn-lt"/>
                </a:rPr>
                <a:t>For S Corps, contributions are tax deductible to the extent of ESOP ownership. For C Corps, you have the opportunity to defer taxation indefinitely</a:t>
              </a:r>
            </a:p>
            <a:p>
              <a:pPr marL="1195388" lvl="0"/>
              <a:endParaRPr lang="en-US" sz="1800" dirty="0">
                <a:solidFill>
                  <a:schemeClr val="bg1"/>
                </a:solidFill>
                <a:latin typeface="+mn-lt"/>
              </a:endParaRPr>
            </a:p>
            <a:p>
              <a:pPr marL="1195388" lvl="0"/>
              <a:endParaRPr lang="en-US" dirty="0">
                <a:solidFill>
                  <a:schemeClr val="bg1"/>
                </a:solidFill>
                <a:latin typeface="+mn-lt"/>
              </a:endParaRPr>
            </a:p>
            <a:p>
              <a:pPr marL="1195388"/>
              <a:r>
                <a:rPr lang="en-US" sz="2400" b="1" dirty="0">
                  <a:solidFill>
                    <a:schemeClr val="bg1"/>
                  </a:solidFill>
                  <a:latin typeface="+mn-lt"/>
                </a:rPr>
                <a:t>Employee Satisfaction</a:t>
              </a:r>
              <a:br>
                <a:rPr lang="en-US" sz="3200" dirty="0">
                  <a:solidFill>
                    <a:schemeClr val="bg1"/>
                  </a:solidFill>
                  <a:latin typeface="+mn-lt"/>
                </a:rPr>
              </a:br>
              <a:r>
                <a:rPr lang="en-US" sz="2000" dirty="0">
                  <a:solidFill>
                    <a:schemeClr val="bg1"/>
                  </a:solidFill>
                  <a:latin typeface="+mn-lt"/>
                </a:rPr>
                <a:t>Employees become partial owners in the company with the likelihood of increased morale and production. </a:t>
              </a:r>
            </a:p>
            <a:p>
              <a:pPr marL="1195388"/>
              <a:endParaRPr lang="en-US" sz="1800" dirty="0">
                <a:solidFill>
                  <a:schemeClr val="bg1"/>
                </a:solidFill>
                <a:latin typeface="+mn-lt"/>
              </a:endParaRPr>
            </a:p>
            <a:p>
              <a:pPr marL="1195388"/>
              <a:endParaRPr lang="en-US" dirty="0">
                <a:solidFill>
                  <a:schemeClr val="bg1"/>
                </a:solidFill>
                <a:latin typeface="+mn-lt"/>
              </a:endParaRPr>
            </a:p>
            <a:p>
              <a:pPr marL="1195388"/>
              <a:r>
                <a:rPr lang="en-US" sz="2400" b="1" dirty="0">
                  <a:solidFill>
                    <a:schemeClr val="bg1"/>
                  </a:solidFill>
                  <a:latin typeface="+mn-lt"/>
                </a:rPr>
                <a:t>Succession Plan</a:t>
              </a:r>
              <a:br>
                <a:rPr lang="en-US" sz="2800" dirty="0">
                  <a:solidFill>
                    <a:schemeClr val="bg1"/>
                  </a:solidFill>
                  <a:latin typeface="+mn-lt"/>
                </a:rPr>
              </a:br>
              <a:r>
                <a:rPr lang="en-US" sz="2000" dirty="0">
                  <a:solidFill>
                    <a:schemeClr val="bg1"/>
                  </a:solidFill>
                  <a:latin typeface="+mn-lt"/>
                </a:rPr>
                <a:t>Beneficial opportunities for existing owners and long-term employees--protecting the legacy of your company for years to come. </a:t>
              </a:r>
            </a:p>
          </p:txBody>
        </p:sp>
        <p:pic>
          <p:nvPicPr>
            <p:cNvPr id="19" name="Graphic 18" descr="Bar graph with upward trend">
              <a:extLst>
                <a:ext uri="{FF2B5EF4-FFF2-40B4-BE49-F238E27FC236}">
                  <a16:creationId xmlns:a16="http://schemas.microsoft.com/office/drawing/2014/main" id="{2AD3FFEA-ECE8-4B52-AA8B-512386E88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237470" y="3467100"/>
              <a:ext cx="914400" cy="914400"/>
            </a:xfrm>
            <a:prstGeom prst="rect">
              <a:avLst/>
            </a:prstGeom>
          </p:spPr>
        </p:pic>
        <p:pic>
          <p:nvPicPr>
            <p:cNvPr id="21" name="Graphic 20" descr="Smiling face with no fill">
              <a:extLst>
                <a:ext uri="{FF2B5EF4-FFF2-40B4-BE49-F238E27FC236}">
                  <a16:creationId xmlns:a16="http://schemas.microsoft.com/office/drawing/2014/main" id="{FDFFAD0E-A0E8-478D-A413-497603B40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288172" y="5524500"/>
              <a:ext cx="914400" cy="914400"/>
            </a:xfrm>
            <a:prstGeom prst="rect">
              <a:avLst/>
            </a:prstGeom>
          </p:spPr>
        </p:pic>
        <p:pic>
          <p:nvPicPr>
            <p:cNvPr id="23" name="Graphic 22" descr="Stopwatch">
              <a:extLst>
                <a:ext uri="{FF2B5EF4-FFF2-40B4-BE49-F238E27FC236}">
                  <a16:creationId xmlns:a16="http://schemas.microsoft.com/office/drawing/2014/main" id="{85AF047E-BA34-4B43-9541-7750097CE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240987" y="7505700"/>
              <a:ext cx="914400" cy="914400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69FEBA-03B4-D655-7FC5-D37E3C314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BDC6B8-9F02-5588-625E-783E1F8C6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D5D0018-947D-4B91-8A98-5A9BD3842718}"/>
              </a:ext>
            </a:extLst>
          </p:cNvPr>
          <p:cNvSpPr txBox="1"/>
          <p:nvPr/>
        </p:nvSpPr>
        <p:spPr>
          <a:xfrm>
            <a:off x="465406" y="438073"/>
            <a:ext cx="14865350" cy="1505027"/>
          </a:xfrm>
          <a:prstGeom prst="rect">
            <a:avLst/>
          </a:prstGeom>
          <a:noFill/>
        </p:spPr>
        <p:txBody>
          <a:bodyPr wrap="square" lIns="0" tIns="0" bIns="27432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Recordkeeping, TPA, and Custodial Services </a:t>
            </a:r>
          </a:p>
          <a:p>
            <a:r>
              <a:rPr lang="en-US" sz="4800" b="1" dirty="0">
                <a:solidFill>
                  <a:schemeClr val="bg1"/>
                </a:solidFill>
              </a:rPr>
              <a:t>on One System</a:t>
            </a:r>
            <a:endParaRPr lang="en-US" sz="4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42FF4D-17DF-411A-8419-E3C2BBEA0352}"/>
              </a:ext>
            </a:extLst>
          </p:cNvPr>
          <p:cNvSpPr/>
          <p:nvPr/>
        </p:nvSpPr>
        <p:spPr>
          <a:xfrm>
            <a:off x="11835719" y="6024386"/>
            <a:ext cx="5995081" cy="2446824"/>
          </a:xfrm>
          <a:prstGeom prst="rect">
            <a:avLst/>
          </a:prstGeom>
          <a:noFill/>
        </p:spPr>
        <p:txBody>
          <a:bodyPr wrap="square" lIns="91440" tIns="0" rIns="0" bIns="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9455A2"/>
                </a:solidFill>
                <a:latin typeface="+mn-lt"/>
              </a:rPr>
              <a:t>Trading</a:t>
            </a:r>
          </a:p>
          <a:p>
            <a:pPr marL="171450" indent="-171450">
              <a:spcBef>
                <a:spcPts val="0"/>
              </a:spcBef>
              <a:spcAft>
                <a:spcPts val="400"/>
              </a:spcAft>
              <a:buClr>
                <a:srgbClr val="9455A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F</a:t>
            </a:r>
            <a:r>
              <a:rPr lang="en-US" sz="2000" b="0" dirty="0">
                <a:latin typeface="+mn-lt"/>
              </a:rPr>
              <a:t>lexible, open-architecture </a:t>
            </a:r>
            <a:r>
              <a:rPr lang="en-US" sz="2000" dirty="0">
                <a:latin typeface="+mn-lt"/>
              </a:rPr>
              <a:t>on funds, institutional funds and share classes; no proprietary funds</a:t>
            </a:r>
            <a:endParaRPr lang="en-US" sz="2000" b="0" dirty="0">
              <a:latin typeface="+mn-lt"/>
            </a:endParaRPr>
          </a:p>
          <a:p>
            <a:pPr marL="171450" indent="-171450">
              <a:spcBef>
                <a:spcPts val="0"/>
              </a:spcBef>
              <a:spcAft>
                <a:spcPts val="400"/>
              </a:spcAft>
              <a:buClr>
                <a:srgbClr val="9455A2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latin typeface="+mn-lt"/>
              </a:rPr>
              <a:t>Funds from 350+ fund families (20,000+ tickers)</a:t>
            </a:r>
            <a:endParaRPr lang="en-US" sz="2000" dirty="0">
              <a:latin typeface="+mn-lt"/>
            </a:endParaRPr>
          </a:p>
          <a:p>
            <a:pPr marL="171450" indent="-171450">
              <a:spcBef>
                <a:spcPts val="0"/>
              </a:spcBef>
              <a:spcAft>
                <a:spcPts val="400"/>
              </a:spcAft>
              <a:buClr>
                <a:srgbClr val="9455A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No insurance-based investments, annuities, or separate accounts</a:t>
            </a:r>
          </a:p>
          <a:p>
            <a:pPr marL="171450" indent="-171450">
              <a:spcBef>
                <a:spcPts val="0"/>
              </a:spcBef>
              <a:spcAft>
                <a:spcPts val="400"/>
              </a:spcAft>
              <a:buClr>
                <a:srgbClr val="9455A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Tailored trading approach for your plan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11DD67-F6E4-4DBA-ABD0-9E8AB9696C75}"/>
              </a:ext>
            </a:extLst>
          </p:cNvPr>
          <p:cNvSpPr/>
          <p:nvPr/>
        </p:nvSpPr>
        <p:spPr>
          <a:xfrm>
            <a:off x="1428297" y="5981700"/>
            <a:ext cx="5208732" cy="2446824"/>
          </a:xfrm>
          <a:prstGeom prst="rect">
            <a:avLst/>
          </a:prstGeom>
          <a:noFill/>
        </p:spPr>
        <p:txBody>
          <a:bodyPr wrap="square" lIns="0" tIns="0" rIns="91440" bIns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6DA141"/>
                </a:solidFill>
                <a:latin typeface="+mn-lt"/>
              </a:rPr>
              <a:t>Recordkeeping</a:t>
            </a:r>
          </a:p>
          <a:p>
            <a:pPr marL="171450" indent="-171450"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latin typeface="+mn-lt"/>
              </a:rPr>
              <a:t>Drive participant outcomes</a:t>
            </a:r>
          </a:p>
          <a:p>
            <a:pPr marL="171450" indent="-171450"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latin typeface="+mn-lt"/>
              </a:rPr>
              <a:t>Ease day-to-day burden for HR</a:t>
            </a:r>
          </a:p>
          <a:p>
            <a:pPr marL="171450" indent="-171450"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H</a:t>
            </a:r>
            <a:r>
              <a:rPr lang="en-US" sz="2000" b="0" dirty="0">
                <a:latin typeface="+mn-lt"/>
              </a:rPr>
              <a:t>igh client satisfaction</a:t>
            </a:r>
          </a:p>
          <a:p>
            <a:pPr marL="171450" indent="-171450"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latin typeface="+mn-lt"/>
              </a:rPr>
              <a:t>Full census file with each payroll submission </a:t>
            </a:r>
            <a:r>
              <a:rPr lang="en-US" sz="2000" dirty="0">
                <a:latin typeface="+mn-lt"/>
              </a:rPr>
              <a:t>simplifies the process</a:t>
            </a:r>
          </a:p>
          <a:p>
            <a:pPr>
              <a:spcAft>
                <a:spcPts val="600"/>
              </a:spcAft>
              <a:buClr>
                <a:srgbClr val="6DA141"/>
              </a:buClr>
            </a:pPr>
            <a:endParaRPr lang="en-US" sz="1000" dirty="0">
              <a:latin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078801-E3FF-4DB8-9954-9998FE607966}"/>
              </a:ext>
            </a:extLst>
          </p:cNvPr>
          <p:cNvSpPr/>
          <p:nvPr/>
        </p:nvSpPr>
        <p:spPr>
          <a:xfrm>
            <a:off x="11835719" y="3395485"/>
            <a:ext cx="5995081" cy="2523768"/>
          </a:xfrm>
          <a:prstGeom prst="rect">
            <a:avLst/>
          </a:prstGeom>
          <a:noFill/>
        </p:spPr>
        <p:txBody>
          <a:bodyPr wrap="square" tIns="0" rIns="0" bIns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accent1"/>
                </a:solidFill>
                <a:latin typeface="+mn-lt"/>
              </a:rPr>
              <a:t>Custody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One system for recordkeeping and trust/custodial services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latin typeface="+mn-lt"/>
              </a:rPr>
              <a:t>No replicating records between plan and trust system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Share accounting of company stock and full transparency of all assets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000" b="0" dirty="0"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0BDBC6-F7D9-4E2E-A428-D77F33522635}"/>
              </a:ext>
            </a:extLst>
          </p:cNvPr>
          <p:cNvSpPr/>
          <p:nvPr/>
        </p:nvSpPr>
        <p:spPr>
          <a:xfrm>
            <a:off x="1447800" y="3390900"/>
            <a:ext cx="5208732" cy="2600712"/>
          </a:xfrm>
          <a:prstGeom prst="rect">
            <a:avLst/>
          </a:prstGeom>
          <a:noFill/>
        </p:spPr>
        <p:txBody>
          <a:bodyPr wrap="square" lIns="0" tIns="0" rIns="91440" bIns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F26422"/>
                </a:solidFill>
                <a:latin typeface="+mn-lt"/>
              </a:rPr>
              <a:t>Administration</a:t>
            </a:r>
            <a:endParaRPr lang="en-US" sz="2400" b="0" dirty="0">
              <a:solidFill>
                <a:srgbClr val="F26422"/>
              </a:solidFill>
              <a:latin typeface="+mn-lt"/>
            </a:endParaRPr>
          </a:p>
          <a:p>
            <a:pPr marL="171450" indent="-171450">
              <a:spcAft>
                <a:spcPts val="600"/>
              </a:spcAft>
              <a:buClr>
                <a:srgbClr val="F26422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latin typeface="+mn-lt"/>
              </a:rPr>
              <a:t>Advanced plan consulting for the full plan</a:t>
            </a:r>
          </a:p>
          <a:p>
            <a:pPr marL="171450" indent="-171450">
              <a:spcAft>
                <a:spcPts val="600"/>
              </a:spcAft>
              <a:buClr>
                <a:srgbClr val="F2642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Dedicated, credentialed Plan Consultants who know ESOP/kSOPs and know you</a:t>
            </a:r>
          </a:p>
          <a:p>
            <a:pPr marL="171450" indent="-171450">
              <a:spcAft>
                <a:spcPts val="600"/>
              </a:spcAft>
              <a:buClr>
                <a:srgbClr val="F26422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  <a:ea typeface="Open Sans Extrabold" pitchFamily="34" charset="0"/>
                <a:cs typeface="Open Sans Extrabold" pitchFamily="34" charset="0"/>
              </a:rPr>
              <a:t>Single point of contact and ONE system</a:t>
            </a:r>
          </a:p>
          <a:p>
            <a:pPr marL="171450" indent="-171450">
              <a:spcAft>
                <a:spcPts val="600"/>
              </a:spcAft>
              <a:buClr>
                <a:srgbClr val="F2642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ea typeface="Open Sans Extrabold" pitchFamily="34" charset="0"/>
                <a:cs typeface="Open Sans Extrabold" pitchFamily="34" charset="0"/>
              </a:rPr>
              <a:t>Plan wide reports and trust statements </a:t>
            </a:r>
          </a:p>
          <a:p>
            <a:pPr marL="171450" indent="-171450">
              <a:spcAft>
                <a:spcPts val="600"/>
              </a:spcAft>
              <a:buClr>
                <a:srgbClr val="F26422"/>
              </a:buClr>
              <a:buFont typeface="Arial" panose="020B0604020202020204" pitchFamily="34" charset="0"/>
              <a:buChar char="•"/>
            </a:pPr>
            <a:endParaRPr lang="en-US" sz="2000" b="1" dirty="0">
              <a:latin typeface="+mn-lt"/>
              <a:ea typeface="Open Sans Extrabold" pitchFamily="34" charset="0"/>
              <a:cs typeface="Open Sans Extrabold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B1E870-59DA-4ACE-989D-853A45F0E183}"/>
              </a:ext>
            </a:extLst>
          </p:cNvPr>
          <p:cNvSpPr txBox="1"/>
          <p:nvPr/>
        </p:nvSpPr>
        <p:spPr>
          <a:xfrm>
            <a:off x="0" y="2628900"/>
            <a:ext cx="18288000" cy="520142"/>
          </a:xfrm>
          <a:prstGeom prst="rect">
            <a:avLst/>
          </a:prstGeom>
          <a:noFill/>
        </p:spPr>
        <p:txBody>
          <a:bodyPr wrap="square" lIns="0" tIns="0" bIns="27432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+mn-lt"/>
              </a:rPr>
              <a:t>save time and headaches</a:t>
            </a: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1D870C02-8639-4596-B51D-43504CDB45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2932247"/>
              </p:ext>
            </p:extLst>
          </p:nvPr>
        </p:nvGraphicFramePr>
        <p:xfrm>
          <a:off x="6781800" y="3446793"/>
          <a:ext cx="4829175" cy="4829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663B9959-0D6F-4AE7-8669-7F22220412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1031" y="5554194"/>
            <a:ext cx="1110711" cy="598075"/>
          </a:xfrm>
          <a:prstGeom prst="rect">
            <a:avLst/>
          </a:prstGeom>
        </p:spPr>
      </p:pic>
      <p:pic>
        <p:nvPicPr>
          <p:cNvPr id="19" name="Graphic 18" descr="User network outline">
            <a:extLst>
              <a:ext uri="{FF2B5EF4-FFF2-40B4-BE49-F238E27FC236}">
                <a16:creationId xmlns:a16="http://schemas.microsoft.com/office/drawing/2014/main" id="{813FDE80-968F-41DC-A73E-BC78ACCBDF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87277" y="3923420"/>
            <a:ext cx="1485900" cy="1485900"/>
          </a:xfrm>
          <a:prstGeom prst="rect">
            <a:avLst/>
          </a:prstGeom>
        </p:spPr>
      </p:pic>
      <p:pic>
        <p:nvPicPr>
          <p:cNvPr id="20" name="Graphic 19" descr="Transfer outline">
            <a:extLst>
              <a:ext uri="{FF2B5EF4-FFF2-40B4-BE49-F238E27FC236}">
                <a16:creationId xmlns:a16="http://schemas.microsoft.com/office/drawing/2014/main" id="{BB395664-11F6-42CA-94AA-CBF0391118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638229" y="6362700"/>
            <a:ext cx="1485900" cy="1485900"/>
          </a:xfrm>
          <a:prstGeom prst="rect">
            <a:avLst/>
          </a:prstGeom>
        </p:spPr>
      </p:pic>
      <p:pic>
        <p:nvPicPr>
          <p:cNvPr id="21" name="Graphic 20" descr="Folder Search outline">
            <a:extLst>
              <a:ext uri="{FF2B5EF4-FFF2-40B4-BE49-F238E27FC236}">
                <a16:creationId xmlns:a16="http://schemas.microsoft.com/office/drawing/2014/main" id="{EF733579-A4FA-48D6-B633-213E45AC8C4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155131" y="6471168"/>
            <a:ext cx="1485900" cy="1485900"/>
          </a:xfrm>
          <a:prstGeom prst="rect">
            <a:avLst/>
          </a:prstGeom>
        </p:spPr>
      </p:pic>
      <p:pic>
        <p:nvPicPr>
          <p:cNvPr id="22" name="Graphic 21" descr="Person with idea outline">
            <a:extLst>
              <a:ext uri="{FF2B5EF4-FFF2-40B4-BE49-F238E27FC236}">
                <a16:creationId xmlns:a16="http://schemas.microsoft.com/office/drawing/2014/main" id="{BED3AC25-4B84-4930-BE9E-DE4BB1918EF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256100" y="3943350"/>
            <a:ext cx="1485900" cy="14859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E4014D-B662-DFFD-BD62-43BDA76E7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3DBAB0-35E8-21AF-DFE7-5A5BF4A19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DD79DC-8224-B5CC-D506-720228505470}"/>
              </a:ext>
            </a:extLst>
          </p:cNvPr>
          <p:cNvSpPr txBox="1"/>
          <p:nvPr/>
        </p:nvSpPr>
        <p:spPr>
          <a:xfrm>
            <a:off x="4052166" y="8673525"/>
            <a:ext cx="10349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+mn-lt"/>
              </a:rPr>
              <a:t>convenient for plan sponsor and participants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D7A000A-46A6-A2A6-DA90-AC58A8D6FCC3}"/>
              </a:ext>
            </a:extLst>
          </p:cNvPr>
          <p:cNvGrpSpPr/>
          <p:nvPr/>
        </p:nvGrpSpPr>
        <p:grpSpPr>
          <a:xfrm>
            <a:off x="0" y="2095499"/>
            <a:ext cx="18288000" cy="7705811"/>
            <a:chOff x="0" y="2132881"/>
            <a:chExt cx="18288000" cy="7606430"/>
          </a:xfrm>
        </p:grpSpPr>
        <p:pic>
          <p:nvPicPr>
            <p:cNvPr id="5" name="Picture 4" descr="A dog lying on its back in the grass&#10;&#10;AI-generated content may be incorrect.">
              <a:extLst>
                <a:ext uri="{FF2B5EF4-FFF2-40B4-BE49-F238E27FC236}">
                  <a16:creationId xmlns:a16="http://schemas.microsoft.com/office/drawing/2014/main" id="{D4EA0445-D53B-1B4C-FE35-07ECDD4A0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132882"/>
              <a:ext cx="11409644" cy="7606429"/>
            </a:xfrm>
            <a:prstGeom prst="rect">
              <a:avLst/>
            </a:prstGeom>
          </p:spPr>
        </p:pic>
        <p:pic>
          <p:nvPicPr>
            <p:cNvPr id="7" name="Picture 6" descr="A dog lying on its back in the grass&#10;&#10;AI-generated content may be incorrect.">
              <a:extLst>
                <a:ext uri="{FF2B5EF4-FFF2-40B4-BE49-F238E27FC236}">
                  <a16:creationId xmlns:a16="http://schemas.microsoft.com/office/drawing/2014/main" id="{6D3E0192-6139-405E-CD14-F325CAF62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699"/>
            <a:stretch/>
          </p:blipFill>
          <p:spPr>
            <a:xfrm>
              <a:off x="11353800" y="2132881"/>
              <a:ext cx="6934200" cy="760642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172200" y="2491082"/>
            <a:ext cx="11887200" cy="5918287"/>
          </a:xfrm>
          <a:prstGeom prst="rect">
            <a:avLst/>
          </a:prstGeom>
          <a:solidFill>
            <a:srgbClr val="6DA141">
              <a:alpha val="76078"/>
            </a:srgbClr>
          </a:solidFill>
        </p:spPr>
        <p:txBody>
          <a:bodyPr vert="horz" wrap="square" lIns="0" tIns="81280" rIns="0" bIns="0" rtlCol="0">
            <a:spAutoFit/>
          </a:bodyPr>
          <a:lstStyle/>
          <a:p>
            <a:pPr marL="508000" indent="-388938">
              <a:spcBef>
                <a:spcPts val="64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 BPAS Plan Consultant for both plans</a:t>
            </a:r>
          </a:p>
          <a:p>
            <a:pPr marL="508000" indent="-388938">
              <a:lnSpc>
                <a:spcPct val="100000"/>
              </a:lnSpc>
              <a:spcBef>
                <a:spcPts val="64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ESOP is annually valued; 401(k) is daily valued</a:t>
            </a:r>
          </a:p>
          <a:p>
            <a:pPr marL="508000" indent="-388938">
              <a:lnSpc>
                <a:spcPct val="100000"/>
              </a:lnSpc>
              <a:spcBef>
                <a:spcPts val="64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Participants drill down into either plan and see information online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one account</a:t>
            </a:r>
            <a:endParaRPr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8000" marR="328930" indent="-388938">
              <a:lnSpc>
                <a:spcPct val="1161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</a:t>
            </a:r>
            <a:r>
              <a:rPr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locate employer ESOP contribution (following terms of plan document)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8000" marR="328930" indent="-388938">
              <a:lnSpc>
                <a:spcPct val="1161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Account for termination distributions (rules based on plan design)</a:t>
            </a:r>
          </a:p>
          <a:p>
            <a:pPr marL="508000" indent="-388938">
              <a:lnSpc>
                <a:spcPct val="100000"/>
              </a:lnSpc>
              <a:spcBef>
                <a:spcPts val="535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 forfeitures</a:t>
            </a:r>
          </a:p>
          <a:p>
            <a:pPr marL="508000" indent="-388938">
              <a:lnSpc>
                <a:spcPct val="100000"/>
              </a:lnSpc>
              <a:spcBef>
                <a:spcPts val="54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Account for new employee purchases/sales involving stock</a:t>
            </a:r>
          </a:p>
          <a:p>
            <a:pPr marL="508000" marR="5080" indent="-388938">
              <a:lnSpc>
                <a:spcPct val="1161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Account for statutory diversification participants (age 55+ 10 years of service) 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8000" marR="5080" indent="-388938">
              <a:lnSpc>
                <a:spcPct val="1161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Reconcile with plan sponsor for net purchases or redemptions (cash)</a:t>
            </a:r>
          </a:p>
          <a:p>
            <a:pPr marL="508000" marR="1156335" indent="-388938">
              <a:lnSpc>
                <a:spcPct val="1161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 custodial functions for the plan (distributions, tax reporting, 1099s, etc.)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CC8D36E7-4419-4CCE-8901-A927AFF59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85689"/>
            <a:ext cx="15773400" cy="1558488"/>
          </a:xfrm>
        </p:spPr>
        <p:txBody>
          <a:bodyPr/>
          <a:lstStyle/>
          <a:p>
            <a:r>
              <a:rPr lang="en-US" dirty="0"/>
              <a:t>Engagements with a Separate ESOP and 401(k)?</a:t>
            </a:r>
            <a:br>
              <a:rPr lang="en-US" dirty="0"/>
            </a:br>
            <a:r>
              <a:rPr lang="en-US" dirty="0"/>
              <a:t>We make those easy, too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89E40E-7610-4097-B05F-6D1DB0E85263}"/>
              </a:ext>
            </a:extLst>
          </p:cNvPr>
          <p:cNvSpPr txBox="1"/>
          <p:nvPr/>
        </p:nvSpPr>
        <p:spPr>
          <a:xfrm>
            <a:off x="7010400" y="8535731"/>
            <a:ext cx="1089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latin typeface="+mn-lt"/>
              </a:rPr>
              <a:t>BPAS delivers a custom, experienced approach plan that will save you time and headaches.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EA25E-D142-0AD0-F871-478DB1E0E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A7C4F5-D4D4-064E-FF67-4F3C2C07C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22AEF2D0B98C4F8CD6D65481A5160C" ma:contentTypeVersion="13" ma:contentTypeDescription="Create a new document." ma:contentTypeScope="" ma:versionID="2a596c136a7e759abe6eb69c23fc9365">
  <xsd:schema xmlns:xsd="http://www.w3.org/2001/XMLSchema" xmlns:xs="http://www.w3.org/2001/XMLSchema" xmlns:p="http://schemas.microsoft.com/office/2006/metadata/properties" xmlns:ns2="18fa9609-0a21-4041-9a12-c7f3a5422fc6" xmlns:ns3="41659009-03ec-4e23-bf58-0fddb3f78b61" targetNamespace="http://schemas.microsoft.com/office/2006/metadata/properties" ma:root="true" ma:fieldsID="12edab8874e10a0ea209190ae0ca288e" ns2:_="" ns3:_="">
    <xsd:import namespace="18fa9609-0a21-4041-9a12-c7f3a5422fc6"/>
    <xsd:import namespace="41659009-03ec-4e23-bf58-0fddb3f78b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fa9609-0a21-4041-9a12-c7f3a5422f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2edc31e-c479-49c0-a30b-2c9716aae3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659009-03ec-4e23-bf58-0fddb3f78b6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391deb4d-e338-49a8-8ec0-08ceda8df4d7}" ma:internalName="TaxCatchAll" ma:showField="CatchAllData" ma:web="41659009-03ec-4e23-bf58-0fddb3f78b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1659009-03ec-4e23-bf58-0fddb3f78b61" xsi:nil="true"/>
    <lcf76f155ced4ddcb4097134ff3c332f xmlns="18fa9609-0a21-4041-9a12-c7f3a5422fc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43FEA0B-1F29-434F-9459-95D01E8681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67C1463-9698-4DEF-8DE6-318507BB3839}"/>
</file>

<file path=customXml/itemProps3.xml><?xml version="1.0" encoding="utf-8"?>
<ds:datastoreItem xmlns:ds="http://schemas.openxmlformats.org/officeDocument/2006/customXml" ds:itemID="{66E18B48-BD91-4CDE-A42B-D96EC8CFD545}">
  <ds:schemaRefs>
    <ds:schemaRef ds:uri="18fa9609-0a21-4041-9a12-c7f3a5422fc6"/>
    <ds:schemaRef ds:uri="http://schemas.microsoft.com/office/2006/documentManagement/types"/>
    <ds:schemaRef ds:uri="http://purl.org/dc/elements/1.1/"/>
    <ds:schemaRef ds:uri="http://www.w3.org/XML/1998/namespace"/>
    <ds:schemaRef ds:uri="http://purl.org/dc/dcmitype/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41659009-03ec-4e23-bf58-0fddb3f78b6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16262</TotalTime>
  <Words>1960</Words>
  <Application>Microsoft Macintosh PowerPoint</Application>
  <PresentationFormat>Custom</PresentationFormat>
  <Paragraphs>322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Courier New</vt:lpstr>
      <vt:lpstr>Verdana</vt:lpstr>
      <vt:lpstr>Wingdings</vt:lpstr>
      <vt:lpstr>Custom Design</vt:lpstr>
      <vt:lpstr>One-Stop ESOP</vt:lpstr>
      <vt:lpstr>About Us </vt:lpstr>
      <vt:lpstr>NAPA Advisors’ Choice National Association of Plan Advisors</vt:lpstr>
      <vt:lpstr>Client Survey Results</vt:lpstr>
      <vt:lpstr>PowerPoint Presentation</vt:lpstr>
      <vt:lpstr>Simplifying the Complicated</vt:lpstr>
      <vt:lpstr>Uniquely qualified to manage complex administration and trading flexibility of ESOPs/kSOPs</vt:lpstr>
      <vt:lpstr>PowerPoint Presentation</vt:lpstr>
      <vt:lpstr>Engagements with a Separate ESOP and 401(k)? We make those easy, too</vt:lpstr>
      <vt:lpstr>ESOPs and kSOPs are among the most complex plans  in the industry</vt:lpstr>
      <vt:lpstr>Employer Securities</vt:lpstr>
      <vt:lpstr>Contribution Workflow</vt:lpstr>
      <vt:lpstr>Online Tools and Features Make Your Life Easier </vt:lpstr>
      <vt:lpstr>Participant Engagement</vt:lpstr>
      <vt:lpstr>Participant Engagement</vt:lpstr>
      <vt:lpstr>Participant Engagement</vt:lpstr>
      <vt:lpstr>Participant Engagement</vt:lpstr>
      <vt:lpstr>Flexible Plan Costs </vt:lpstr>
      <vt:lpstr> </vt:lpstr>
      <vt:lpstr>PowerPoint Presentation</vt:lpstr>
      <vt:lpstr>Name Title phone email address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KSOP ESOP PRESENTATION</dc:title>
  <dc:creator>Nicole Ossevoort</dc:creator>
  <cp:keywords>DAGNSjD8Ge4,BAE3bvaywHw</cp:keywords>
  <cp:lastModifiedBy>Kaitlyn Evans</cp:lastModifiedBy>
  <cp:revision>61</cp:revision>
  <dcterms:created xsi:type="dcterms:W3CDTF">2025-01-22T23:10:04Z</dcterms:created>
  <dcterms:modified xsi:type="dcterms:W3CDTF">2025-12-05T19:51:29Z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2024-08-12T00:00:00Z</vt:filetime>
  </property>
  <property fmtid="{D5CDD505-2E9C-101B-9397-08002B2CF9AE}" pid="3" name="Creator">
    <vt:lpwstr>Canva</vt:lpwstr>
  </property>
  <property fmtid="{D5CDD505-2E9C-101B-9397-08002B2CF9AE}" pid="4" name="LastSaved">
    <vt:filetime>2025-01-22T00:00:00Z</vt:filetime>
  </property>
  <property fmtid="{D5CDD505-2E9C-101B-9397-08002B2CF9AE}" pid="5" name="Producer">
    <vt:lpwstr>Canva</vt:lpwstr>
  </property>
  <property fmtid="{D5CDD505-2E9C-101B-9397-08002B2CF9AE}" pid="6" name="ContentTypeId">
    <vt:lpwstr>0x0101000622AEF2D0B98C4F8CD6D65481A5160C</vt:lpwstr>
  </property>
  <property fmtid="{D5CDD505-2E9C-101B-9397-08002B2CF9AE}" pid="7" name="MediaServiceImageTags">
    <vt:lpwstr/>
  </property>
</Properties>
</file>