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x="18288000" cy="10287000"/>
  <p:notesSz cx="6858000" cy="9144000"/>
  <p:embeddedFontLst>
    <p:embeddedFont>
      <p:font typeface="Noto Sans Bold" charset="1" panose="020B0802040504020204"/>
      <p:regular r:id="rId40"/>
    </p:embeddedFont>
    <p:embeddedFont>
      <p:font typeface="Noto Sans" charset="1" panose="020B0502040504020204"/>
      <p:regular r:id="rId41"/>
    </p:embeddedFont>
    <p:embeddedFont>
      <p:font typeface="Noto Sans Italics" charset="1" panose="020B0502040504090204"/>
      <p:regular r:id="rId42"/>
    </p:embeddedFont>
    <p:embeddedFont>
      <p:font typeface="Lato Bold" charset="1" panose="020F0502020204030203"/>
      <p:regular r:id="rId46"/>
    </p:embeddedFont>
    <p:embeddedFont>
      <p:font typeface="Montserrat Bold" charset="1" panose="00000600000000000000"/>
      <p:regular r:id="rId47"/>
    </p:embeddedFont>
    <p:embeddedFont>
      <p:font typeface="Canva Sans Bold" charset="1" panose="020B0803030501040103"/>
      <p:regular r:id="rId48"/>
    </p:embeddedFont>
    <p:embeddedFont>
      <p:font typeface="Canva Sans" charset="1" panose="020B0503030501040103"/>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notesMasters/notesMaster1.xml" Type="http://schemas.openxmlformats.org/officeDocument/2006/relationships/notesMaster"/><Relationship Id="rId44" Target="theme/theme2.xml" Type="http://schemas.openxmlformats.org/officeDocument/2006/relationships/theme"/><Relationship Id="rId45" Target="notesSlides/notesSlide1.xml" Type="http://schemas.openxmlformats.org/officeDocument/2006/relationships/notesSlide"/><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Calculating your retirement savings multiple. Based on your age, take your current income multiplied by your on target RSM. The goal is by age 67 you have 10 times your income in savings.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svg" Type="http://schemas.openxmlformats.org/officeDocument/2006/relationships/image"/><Relationship Id="rId11" Target="../media/image57.png" Type="http://schemas.openxmlformats.org/officeDocument/2006/relationships/image"/><Relationship Id="rId12" Target="../media/image58.svg" Type="http://schemas.openxmlformats.org/officeDocument/2006/relationships/image"/><Relationship Id="rId13" Target="../media/image59.png" Type="http://schemas.openxmlformats.org/officeDocument/2006/relationships/image"/><Relationship Id="rId14" Target="../media/image60.svg" Type="http://schemas.openxmlformats.org/officeDocument/2006/relationships/image"/><Relationship Id="rId15" Target="../media/image61.png" Type="http://schemas.openxmlformats.org/officeDocument/2006/relationships/image"/><Relationship Id="rId16" Target="../media/image62.svg" Type="http://schemas.openxmlformats.org/officeDocument/2006/relationships/image"/><Relationship Id="rId17" Target="../media/image63.png" Type="http://schemas.openxmlformats.org/officeDocument/2006/relationships/image"/><Relationship Id="rId18" Target="../media/image64.svg" Type="http://schemas.openxmlformats.org/officeDocument/2006/relationships/image"/><Relationship Id="rId2" Target="../media/image24.png" Type="http://schemas.openxmlformats.org/officeDocument/2006/relationships/image"/><Relationship Id="rId3" Target="../media/image49.png" Type="http://schemas.openxmlformats.org/officeDocument/2006/relationships/image"/><Relationship Id="rId4" Target="../media/image50.svg" Type="http://schemas.openxmlformats.org/officeDocument/2006/relationships/image"/><Relationship Id="rId5" Target="../media/image51.png" Type="http://schemas.openxmlformats.org/officeDocument/2006/relationships/image"/><Relationship Id="rId6" Target="../media/image52.sv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 Id="rId9" Target="../media/image5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65.png" Type="http://schemas.openxmlformats.org/officeDocument/2006/relationships/image"/><Relationship Id="rId4" Target="../media/image66.svg" Type="http://schemas.openxmlformats.org/officeDocument/2006/relationships/image"/><Relationship Id="rId5" Target="../media/image67.png" Type="http://schemas.openxmlformats.org/officeDocument/2006/relationships/image"/><Relationship Id="rId6" Target="../media/image6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11" Target="../media/image16.png" Type="http://schemas.openxmlformats.org/officeDocument/2006/relationships/image"/><Relationship Id="rId12" Target="../media/image17.svg" Type="http://schemas.openxmlformats.org/officeDocument/2006/relationships/image"/><Relationship Id="rId13" Target="../media/image18.pn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69.jpe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7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jpeg" Type="http://schemas.openxmlformats.org/officeDocument/2006/relationships/image"/><Relationship Id="rId3" Target="../media/image72.png" Type="http://schemas.openxmlformats.org/officeDocument/2006/relationships/image"/><Relationship Id="rId4" Target="../media/image1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11" Target="../media/image16.png" Type="http://schemas.openxmlformats.org/officeDocument/2006/relationships/image"/><Relationship Id="rId12" Target="../media/image17.svg" Type="http://schemas.openxmlformats.org/officeDocument/2006/relationships/image"/><Relationship Id="rId13" Target="../media/image18.png" Type="http://schemas.openxmlformats.org/officeDocument/2006/relationships/image"/><Relationship Id="rId14" Target="https://www.ssa.gov/myaccount/assets/materials/EN-05-10703.pdf" TargetMode="External" Type="http://schemas.openxmlformats.org/officeDocument/2006/relationships/hyperlink"/><Relationship Id="rId2" Target="../media/image7.png" Type="http://schemas.openxmlformats.org/officeDocument/2006/relationships/image"/><Relationship Id="rId3" Target="../media/image8.svg" Type="http://schemas.openxmlformats.org/officeDocument/2006/relationships/image"/><Relationship Id="rId4" Target="../media/image73.jpe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 Id="rId3" Target="../media/image1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7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9.png" Type="http://schemas.openxmlformats.org/officeDocument/2006/relationships/image"/><Relationship Id="rId11" Target="../media/image80.svg" Type="http://schemas.openxmlformats.org/officeDocument/2006/relationships/image"/><Relationship Id="rId12" Target="../media/image81.png" Type="http://schemas.openxmlformats.org/officeDocument/2006/relationships/image"/><Relationship Id="rId13" Target="../media/image82.svg" Type="http://schemas.openxmlformats.org/officeDocument/2006/relationships/image"/><Relationship Id="rId14" Target="../media/image83.png" Type="http://schemas.openxmlformats.org/officeDocument/2006/relationships/image"/><Relationship Id="rId15" Target="../media/image84.sv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76.jpe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8.png" Type="http://schemas.openxmlformats.org/officeDocument/2006/relationships/image"/><Relationship Id="rId8" Target="../media/image77.png" Type="http://schemas.openxmlformats.org/officeDocument/2006/relationships/image"/><Relationship Id="rId9" Target="../media/image78.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1.png" Type="http://schemas.openxmlformats.org/officeDocument/2006/relationships/image"/><Relationship Id="rId11" Target="../media/image92.svg" Type="http://schemas.openxmlformats.org/officeDocument/2006/relationships/image"/><Relationship Id="rId2" Target="../media/image47.png" Type="http://schemas.openxmlformats.org/officeDocument/2006/relationships/image"/><Relationship Id="rId3" Target="../media/image18.png" Type="http://schemas.openxmlformats.org/officeDocument/2006/relationships/image"/><Relationship Id="rId4" Target="../media/image85.png" Type="http://schemas.openxmlformats.org/officeDocument/2006/relationships/image"/><Relationship Id="rId5" Target="../media/image86.svg" Type="http://schemas.openxmlformats.org/officeDocument/2006/relationships/image"/><Relationship Id="rId6" Target="../media/image87.png" Type="http://schemas.openxmlformats.org/officeDocument/2006/relationships/image"/><Relationship Id="rId7" Target="../media/image88.svg" Type="http://schemas.openxmlformats.org/officeDocument/2006/relationships/image"/><Relationship Id="rId8" Target="../media/image89.png" Type="http://schemas.openxmlformats.org/officeDocument/2006/relationships/image"/><Relationship Id="rId9" Target="../media/image90.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11" Target="../media/image16.png" Type="http://schemas.openxmlformats.org/officeDocument/2006/relationships/image"/><Relationship Id="rId12" Target="../media/image17.svg" Type="http://schemas.openxmlformats.org/officeDocument/2006/relationships/image"/><Relationship Id="rId13" Target="../media/image18.pn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9.jpe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4.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svg" Type="http://schemas.openxmlformats.org/officeDocument/2006/relationships/image"/><Relationship Id="rId12" Target="../media/image16.png" Type="http://schemas.openxmlformats.org/officeDocument/2006/relationships/image"/><Relationship Id="rId13" Target="../media/image17.sv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93.jpe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8.pn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png" Type="http://schemas.openxmlformats.org/officeDocument/2006/relationships/image"/><Relationship Id="rId4" Target="../media/image96.svg" Type="http://schemas.openxmlformats.org/officeDocument/2006/relationships/image"/><Relationship Id="rId5" Target="../media/image18.png" Type="http://schemas.openxmlformats.org/officeDocument/2006/relationships/image"/><Relationship Id="rId6" Target="../media/image97.png" Type="http://schemas.openxmlformats.org/officeDocument/2006/relationships/image"/><Relationship Id="rId7" Target="../media/image98.svg" Type="http://schemas.openxmlformats.org/officeDocument/2006/relationships/image"/><Relationship Id="rId8" Target="http://www.usinflationcalculator.com" TargetMode="External" Type="http://schemas.openxmlformats.org/officeDocument/2006/relationships/hyperlink"/></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11" Target="../media/image16.png" Type="http://schemas.openxmlformats.org/officeDocument/2006/relationships/image"/><Relationship Id="rId12" Target="../media/image17.svg" Type="http://schemas.openxmlformats.org/officeDocument/2006/relationships/image"/><Relationship Id="rId13" Target="../media/image18.pn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99.jpe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4.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7.svg" Type="http://schemas.openxmlformats.org/officeDocument/2006/relationships/image"/><Relationship Id="rId11" Target="../media/image108.png" Type="http://schemas.openxmlformats.org/officeDocument/2006/relationships/image"/><Relationship Id="rId12" Target="../media/image109.svg" Type="http://schemas.openxmlformats.org/officeDocument/2006/relationships/image"/><Relationship Id="rId2" Target="../media/image18.png" Type="http://schemas.openxmlformats.org/officeDocument/2006/relationships/image"/><Relationship Id="rId3" Target="../media/image100.png" Type="http://schemas.openxmlformats.org/officeDocument/2006/relationships/image"/><Relationship Id="rId4" Target="../media/image101.png" Type="http://schemas.openxmlformats.org/officeDocument/2006/relationships/image"/><Relationship Id="rId5" Target="../media/image102.png" Type="http://schemas.openxmlformats.org/officeDocument/2006/relationships/image"/><Relationship Id="rId6" Target="../media/image103.svg" Type="http://schemas.openxmlformats.org/officeDocument/2006/relationships/image"/><Relationship Id="rId7" Target="../media/image104.png" Type="http://schemas.openxmlformats.org/officeDocument/2006/relationships/image"/><Relationship Id="rId8" Target="../media/image105.svg" Type="http://schemas.openxmlformats.org/officeDocument/2006/relationships/image"/><Relationship Id="rId9" Target="../media/image106.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7.svg" Type="http://schemas.openxmlformats.org/officeDocument/2006/relationships/image"/><Relationship Id="rId11" Target="../media/image118.png" Type="http://schemas.openxmlformats.org/officeDocument/2006/relationships/image"/><Relationship Id="rId12" Target="../media/image119.svg" Type="http://schemas.openxmlformats.org/officeDocument/2006/relationships/image"/><Relationship Id="rId2" Target="../media/image24.png" Type="http://schemas.openxmlformats.org/officeDocument/2006/relationships/image"/><Relationship Id="rId3" Target="../media/image110.png" Type="http://schemas.openxmlformats.org/officeDocument/2006/relationships/image"/><Relationship Id="rId4" Target="../media/image111.svg" Type="http://schemas.openxmlformats.org/officeDocument/2006/relationships/image"/><Relationship Id="rId5" Target="../media/image112.png" Type="http://schemas.openxmlformats.org/officeDocument/2006/relationships/image"/><Relationship Id="rId6" Target="../media/image113.svg" Type="http://schemas.openxmlformats.org/officeDocument/2006/relationships/image"/><Relationship Id="rId7" Target="../media/image114.png" Type="http://schemas.openxmlformats.org/officeDocument/2006/relationships/image"/><Relationship Id="rId8" Target="../media/image115.svg" Type="http://schemas.openxmlformats.org/officeDocument/2006/relationships/image"/><Relationship Id="rId9" Target="../media/image116.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0.jpeg" Type="http://schemas.openxmlformats.org/officeDocument/2006/relationships/image"/><Relationship Id="rId3" Target="../media/image72.png" Type="http://schemas.openxmlformats.org/officeDocument/2006/relationships/image"/><Relationship Id="rId4" Target="../media/image18.png" Type="http://schemas.openxmlformats.org/officeDocument/2006/relationships/image"/><Relationship Id="rId5" Target="../media/image121.png" Type="http://schemas.openxmlformats.org/officeDocument/2006/relationships/image"/><Relationship Id="rId6" Target="../media/image122.png" Type="http://schemas.openxmlformats.org/officeDocument/2006/relationships/image"/><Relationship Id="rId7" Target="../media/image123.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4.jpeg" Type="http://schemas.openxmlformats.org/officeDocument/2006/relationships/image"/><Relationship Id="rId3" Target="../media/image72.png" Type="http://schemas.openxmlformats.org/officeDocument/2006/relationships/image"/><Relationship Id="rId4" Target="../media/image18.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11" Target="../media/image16.png" Type="http://schemas.openxmlformats.org/officeDocument/2006/relationships/image"/><Relationship Id="rId12" Target="../media/image17.svg" Type="http://schemas.openxmlformats.org/officeDocument/2006/relationships/image"/><Relationship Id="rId13" Target="../media/image18.pn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125.jpe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4.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3.svg" Type="http://schemas.openxmlformats.org/officeDocument/2006/relationships/image"/><Relationship Id="rId2" Target="../media/image24.png" Type="http://schemas.openxmlformats.org/officeDocument/2006/relationships/image"/><Relationship Id="rId3" Target="../media/image126.png" Type="http://schemas.openxmlformats.org/officeDocument/2006/relationships/image"/><Relationship Id="rId4" Target="../media/image127.svg" Type="http://schemas.openxmlformats.org/officeDocument/2006/relationships/image"/><Relationship Id="rId5" Target="../media/image128.png" Type="http://schemas.openxmlformats.org/officeDocument/2006/relationships/image"/><Relationship Id="rId6" Target="../media/image129.svg" Type="http://schemas.openxmlformats.org/officeDocument/2006/relationships/image"/><Relationship Id="rId7" Target="../media/image130.png" Type="http://schemas.openxmlformats.org/officeDocument/2006/relationships/image"/><Relationship Id="rId8" Target="../media/image131.svg" Type="http://schemas.openxmlformats.org/officeDocument/2006/relationships/image"/><Relationship Id="rId9" Target="../media/image13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11" Target="../media/image16.png" Type="http://schemas.openxmlformats.org/officeDocument/2006/relationships/image"/><Relationship Id="rId12" Target="../media/image17.svg" Type="http://schemas.openxmlformats.org/officeDocument/2006/relationships/image"/><Relationship Id="rId13" Target="../media/image18.pn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19.jpe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4.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11" Target="../media/image16.png" Type="http://schemas.openxmlformats.org/officeDocument/2006/relationships/image"/><Relationship Id="rId12" Target="../media/image17.svg" Type="http://schemas.openxmlformats.org/officeDocument/2006/relationships/image"/><Relationship Id="rId13" Target="../media/image18.png" Type="http://schemas.openxmlformats.org/officeDocument/2006/relationships/image"/><Relationship Id="rId14" Target="../media/image135.png" Type="http://schemas.openxmlformats.org/officeDocument/2006/relationships/image"/><Relationship Id="rId15" Target="../media/image136.svg" Type="http://schemas.openxmlformats.org/officeDocument/2006/relationships/image"/><Relationship Id="rId16" Target="../media/image137.png" Type="http://schemas.openxmlformats.org/officeDocument/2006/relationships/image"/><Relationship Id="rId17" Target="../media/image138.sv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134.jpe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4.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11" Target="../media/image16.png" Type="http://schemas.openxmlformats.org/officeDocument/2006/relationships/image"/><Relationship Id="rId12" Target="../media/image17.svg" Type="http://schemas.openxmlformats.org/officeDocument/2006/relationships/image"/><Relationship Id="rId13" Target="http://u.bpas.com" TargetMode="External" Type="http://schemas.openxmlformats.org/officeDocument/2006/relationships/hyperlink"/><Relationship Id="rId14" Target="../media/image18.png" Type="http://schemas.openxmlformats.org/officeDocument/2006/relationships/image"/><Relationship Id="rId15" Target="../media/image24.pn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139.jpe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4.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8.png" Type="http://schemas.openxmlformats.org/officeDocument/2006/relationships/image"/><Relationship Id="rId11" Target="../media/image149.svg" Type="http://schemas.openxmlformats.org/officeDocument/2006/relationships/image"/><Relationship Id="rId12" Target="../media/image150.png" Type="http://schemas.openxmlformats.org/officeDocument/2006/relationships/image"/><Relationship Id="rId13" Target="../media/image24.png" Type="http://schemas.openxmlformats.org/officeDocument/2006/relationships/image"/><Relationship Id="rId2" Target="../media/image140.jpeg" Type="http://schemas.openxmlformats.org/officeDocument/2006/relationships/image"/><Relationship Id="rId3" Target="../media/image141.png" Type="http://schemas.openxmlformats.org/officeDocument/2006/relationships/image"/><Relationship Id="rId4" Target="../media/image142.png" Type="http://schemas.openxmlformats.org/officeDocument/2006/relationships/image"/><Relationship Id="rId5" Target="../media/image143.svg" Type="http://schemas.openxmlformats.org/officeDocument/2006/relationships/image"/><Relationship Id="rId6" Target="../media/image144.png" Type="http://schemas.openxmlformats.org/officeDocument/2006/relationships/image"/><Relationship Id="rId7" Target="../media/image145.svg" Type="http://schemas.openxmlformats.org/officeDocument/2006/relationships/image"/><Relationship Id="rId8" Target="../media/image146.png" Type="http://schemas.openxmlformats.org/officeDocument/2006/relationships/image"/><Relationship Id="rId9" Target="../media/image14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1.png" Type="http://schemas.openxmlformats.org/officeDocument/2006/relationships/image"/><Relationship Id="rId3" Target="../media/image152.svg" Type="http://schemas.openxmlformats.org/officeDocument/2006/relationships/image"/><Relationship Id="rId4" Target="../media/image153.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0.png" Type="http://schemas.openxmlformats.org/officeDocument/2006/relationships/image"/><Relationship Id="rId11" Target="../media/image161.svg" Type="http://schemas.openxmlformats.org/officeDocument/2006/relationships/image"/><Relationship Id="rId12" Target="../media/image162.gif" Type="http://schemas.openxmlformats.org/officeDocument/2006/relationships/image"/><Relationship Id="rId2" Target="../media/image16.png" Type="http://schemas.openxmlformats.org/officeDocument/2006/relationships/image"/><Relationship Id="rId3" Target="../media/image17.svg" Type="http://schemas.openxmlformats.org/officeDocument/2006/relationships/image"/><Relationship Id="rId4" Target="../media/image154.png" Type="http://schemas.openxmlformats.org/officeDocument/2006/relationships/image"/><Relationship Id="rId5" Target="../media/image155.svg" Type="http://schemas.openxmlformats.org/officeDocument/2006/relationships/image"/><Relationship Id="rId6" Target="../media/image156.png" Type="http://schemas.openxmlformats.org/officeDocument/2006/relationships/image"/><Relationship Id="rId7" Target="../media/image157.svg" Type="http://schemas.openxmlformats.org/officeDocument/2006/relationships/image"/><Relationship Id="rId8" Target="../media/image158.png" Type="http://schemas.openxmlformats.org/officeDocument/2006/relationships/image"/><Relationship Id="rId9" Target="../media/image15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http://ssa.gov"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png" Type="http://schemas.openxmlformats.org/officeDocument/2006/relationships/image"/><Relationship Id="rId4" Target="../media/image22.png" Type="http://schemas.openxmlformats.org/officeDocument/2006/relationships/image"/><Relationship Id="rId5" Target="../media/image23.png" Type="http://schemas.openxmlformats.org/officeDocument/2006/relationships/image"/><Relationship Id="rId6" Target="../media/image1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svg" Type="http://schemas.openxmlformats.org/officeDocument/2006/relationships/image"/><Relationship Id="rId11" Target="../media/image33.png" Type="http://schemas.openxmlformats.org/officeDocument/2006/relationships/image"/><Relationship Id="rId12" Target="../media/image34.svg" Type="http://schemas.openxmlformats.org/officeDocument/2006/relationships/image"/><Relationship Id="rId13" Target="../media/image35.png" Type="http://schemas.openxmlformats.org/officeDocument/2006/relationships/image"/><Relationship Id="rId14" Target="../media/image36.svg" Type="http://schemas.openxmlformats.org/officeDocument/2006/relationships/image"/><Relationship Id="rId15" Target="../media/image37.png" Type="http://schemas.openxmlformats.org/officeDocument/2006/relationships/image"/><Relationship Id="rId16" Target="../media/image38.svg" Type="http://schemas.openxmlformats.org/officeDocument/2006/relationships/image"/><Relationship Id="rId2" Target="../media/image24.pn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 Id="rId9" Target="../media/image3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11" Target="../media/image34.svg" Type="http://schemas.openxmlformats.org/officeDocument/2006/relationships/image"/><Relationship Id="rId12" Target="../media/image35.png" Type="http://schemas.openxmlformats.org/officeDocument/2006/relationships/image"/><Relationship Id="rId13" Target="../media/image36.svg" Type="http://schemas.openxmlformats.org/officeDocument/2006/relationships/image"/><Relationship Id="rId14" Target="../media/image37.png" Type="http://schemas.openxmlformats.org/officeDocument/2006/relationships/image"/><Relationship Id="rId15" Target="../media/image38.svg" Type="http://schemas.openxmlformats.org/officeDocument/2006/relationships/image"/><Relationship Id="rId16" Target="../media/image39.png" Type="http://schemas.openxmlformats.org/officeDocument/2006/relationships/image"/><Relationship Id="rId17" Target="../media/image40.svg" Type="http://schemas.openxmlformats.org/officeDocument/2006/relationships/image"/><Relationship Id="rId18" Target="../media/image41.png" Type="http://schemas.openxmlformats.org/officeDocument/2006/relationships/image"/><Relationship Id="rId19" Target="../media/image42.svg" Type="http://schemas.openxmlformats.org/officeDocument/2006/relationships/image"/><Relationship Id="rId2" Target="../notesSlides/notesSlide1.xml" Type="http://schemas.openxmlformats.org/officeDocument/2006/relationships/notesSlide"/><Relationship Id="rId20" Target="../media/image43.png" Type="http://schemas.openxmlformats.org/officeDocument/2006/relationships/image"/><Relationship Id="rId21" Target="../media/image44.svg" Type="http://schemas.openxmlformats.org/officeDocument/2006/relationships/image"/><Relationship Id="rId3" Target="../media/image24.pn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31.png" Type="http://schemas.openxmlformats.org/officeDocument/2006/relationships/image"/><Relationship Id="rId9" Target="../media/image3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45.png" Type="http://schemas.openxmlformats.org/officeDocument/2006/relationships/image"/><Relationship Id="rId4" Target="../media/image46.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 Id="rId3" Target="../media/image48.png" Type="http://schemas.openxmlformats.org/officeDocument/2006/relationships/image"/><Relationship Id="rId4" Target="../media/image1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4721612">
            <a:off x="3638115" y="1896865"/>
            <a:ext cx="14314219" cy="4992084"/>
          </a:xfrm>
          <a:custGeom>
            <a:avLst/>
            <a:gdLst/>
            <a:ahLst/>
            <a:cxnLst/>
            <a:rect r="r" b="b" t="t" l="l"/>
            <a:pathLst>
              <a:path h="4992084" w="14314219">
                <a:moveTo>
                  <a:pt x="0" y="0"/>
                </a:moveTo>
                <a:lnTo>
                  <a:pt x="14314219" y="0"/>
                </a:lnTo>
                <a:lnTo>
                  <a:pt x="14314219" y="4992084"/>
                </a:lnTo>
                <a:lnTo>
                  <a:pt x="0" y="49920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9953601" y="5"/>
            <a:ext cx="8713725" cy="10289235"/>
            <a:chOff x="0" y="0"/>
            <a:chExt cx="21042033" cy="24846598"/>
          </a:xfrm>
        </p:grpSpPr>
        <p:sp>
          <p:nvSpPr>
            <p:cNvPr name="Freeform 4" id="4"/>
            <p:cNvSpPr/>
            <p:nvPr/>
          </p:nvSpPr>
          <p:spPr>
            <a:xfrm flipH="false" flipV="false" rot="0">
              <a:off x="-658495" y="0"/>
              <a:ext cx="21700490" cy="24846662"/>
            </a:xfrm>
            <a:custGeom>
              <a:avLst/>
              <a:gdLst/>
              <a:ahLst/>
              <a:cxnLst/>
              <a:rect r="r" b="b" t="t" l="l"/>
              <a:pathLst>
                <a:path h="24846662" w="21700490">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50476" t="0" r="-26756" b="0"/>
              </a:stretch>
            </a:blipFill>
          </p:spPr>
        </p:sp>
      </p:grpSp>
      <p:sp>
        <p:nvSpPr>
          <p:cNvPr name="Freeform 5" id="5"/>
          <p:cNvSpPr/>
          <p:nvPr/>
        </p:nvSpPr>
        <p:spPr>
          <a:xfrm flipH="true" flipV="false" rot="-2967198">
            <a:off x="12833343" y="6024265"/>
            <a:ext cx="10909314" cy="3709167"/>
          </a:xfrm>
          <a:custGeom>
            <a:avLst/>
            <a:gdLst/>
            <a:ahLst/>
            <a:cxnLst/>
            <a:rect r="r" b="b" t="t" l="l"/>
            <a:pathLst>
              <a:path h="3709167" w="10909314">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10165433" y="946396"/>
            <a:ext cx="857867" cy="857867"/>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name="TextBox 8" id="8"/>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9651318" y="2226096"/>
            <a:ext cx="604566" cy="604566"/>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name="TextBox 11" id="11"/>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12" id="12"/>
          <p:cNvGrpSpPr/>
          <p:nvPr/>
        </p:nvGrpSpPr>
        <p:grpSpPr>
          <a:xfrm rot="0">
            <a:off x="10476408" y="681913"/>
            <a:ext cx="637633" cy="637633"/>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60A644"/>
              </a:solidFill>
              <a:prstDash val="solid"/>
              <a:miter/>
            </a:ln>
          </p:spPr>
        </p:sp>
        <p:sp>
          <p:nvSpPr>
            <p:cNvPr name="TextBox 14" id="14"/>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15" id="15"/>
          <p:cNvGrpSpPr/>
          <p:nvPr/>
        </p:nvGrpSpPr>
        <p:grpSpPr>
          <a:xfrm rot="0">
            <a:off x="-2905047" y="6210516"/>
            <a:ext cx="10867329" cy="1412814"/>
            <a:chOff x="0" y="0"/>
            <a:chExt cx="2862177" cy="372099"/>
          </a:xfrm>
        </p:grpSpPr>
        <p:sp>
          <p:nvSpPr>
            <p:cNvPr name="Freeform 16" id="16"/>
            <p:cNvSpPr/>
            <p:nvPr/>
          </p:nvSpPr>
          <p:spPr>
            <a:xfrm flipH="false" flipV="false" rot="0">
              <a:off x="0" y="0"/>
              <a:ext cx="2862177" cy="372099"/>
            </a:xfrm>
            <a:custGeom>
              <a:avLst/>
              <a:gdLst/>
              <a:ahLst/>
              <a:cxnLst/>
              <a:rect r="r" b="b" t="t" l="l"/>
              <a:pathLst>
                <a:path h="372099" w="2862177">
                  <a:moveTo>
                    <a:pt x="2658977" y="0"/>
                  </a:moveTo>
                  <a:cubicBezTo>
                    <a:pt x="2771201" y="0"/>
                    <a:pt x="2862177" y="83297"/>
                    <a:pt x="2862177" y="186050"/>
                  </a:cubicBezTo>
                  <a:cubicBezTo>
                    <a:pt x="2862177" y="288802"/>
                    <a:pt x="2771201" y="372099"/>
                    <a:pt x="2658977" y="372099"/>
                  </a:cubicBezTo>
                  <a:lnTo>
                    <a:pt x="203200" y="372099"/>
                  </a:lnTo>
                  <a:cubicBezTo>
                    <a:pt x="90976" y="372099"/>
                    <a:pt x="0" y="288802"/>
                    <a:pt x="0" y="186050"/>
                  </a:cubicBezTo>
                  <a:cubicBezTo>
                    <a:pt x="0" y="83297"/>
                    <a:pt x="90976" y="0"/>
                    <a:pt x="203200" y="0"/>
                  </a:cubicBezTo>
                  <a:close/>
                </a:path>
              </a:pathLst>
            </a:custGeom>
            <a:solidFill>
              <a:srgbClr val="232C68"/>
            </a:solidFill>
          </p:spPr>
        </p:sp>
        <p:sp>
          <p:nvSpPr>
            <p:cNvPr name="TextBox 17" id="17"/>
            <p:cNvSpPr txBox="true"/>
            <p:nvPr/>
          </p:nvSpPr>
          <p:spPr>
            <a:xfrm>
              <a:off x="0" y="-19050"/>
              <a:ext cx="2862177" cy="391149"/>
            </a:xfrm>
            <a:prstGeom prst="rect">
              <a:avLst/>
            </a:prstGeom>
          </p:spPr>
          <p:txBody>
            <a:bodyPr anchor="ctr" rtlCol="false" tIns="50800" lIns="50800" bIns="50800" rIns="50800"/>
            <a:lstStyle/>
            <a:p>
              <a:pPr algn="ctr">
                <a:lnSpc>
                  <a:spcPts val="3273"/>
                </a:lnSpc>
              </a:pPr>
            </a:p>
          </p:txBody>
        </p:sp>
      </p:grpSp>
      <p:sp>
        <p:nvSpPr>
          <p:cNvPr name="Freeform 18" id="18"/>
          <p:cNvSpPr/>
          <p:nvPr/>
        </p:nvSpPr>
        <p:spPr>
          <a:xfrm flipH="false" flipV="false" rot="0">
            <a:off x="708786" y="74643"/>
            <a:ext cx="2756018" cy="2756018"/>
          </a:xfrm>
          <a:custGeom>
            <a:avLst/>
            <a:gdLst/>
            <a:ahLst/>
            <a:cxnLst/>
            <a:rect r="r" b="b" t="t" l="l"/>
            <a:pathLst>
              <a:path h="2756018" w="2756018">
                <a:moveTo>
                  <a:pt x="0" y="0"/>
                </a:moveTo>
                <a:lnTo>
                  <a:pt x="2756018" y="0"/>
                </a:lnTo>
                <a:lnTo>
                  <a:pt x="2756018" y="2756019"/>
                </a:lnTo>
                <a:lnTo>
                  <a:pt x="0" y="2756019"/>
                </a:lnTo>
                <a:lnTo>
                  <a:pt x="0" y="0"/>
                </a:lnTo>
                <a:close/>
              </a:path>
            </a:pathLst>
          </a:custGeom>
          <a:blipFill>
            <a:blip r:embed="rId7"/>
            <a:stretch>
              <a:fillRect l="0" t="0" r="0" b="0"/>
            </a:stretch>
          </a:blipFill>
        </p:spPr>
      </p:sp>
      <p:sp>
        <p:nvSpPr>
          <p:cNvPr name="TextBox 19" id="19"/>
          <p:cNvSpPr txBox="true"/>
          <p:nvPr/>
        </p:nvSpPr>
        <p:spPr>
          <a:xfrm rot="0">
            <a:off x="708786" y="2528379"/>
            <a:ext cx="9144000" cy="2495550"/>
          </a:xfrm>
          <a:prstGeom prst="rect">
            <a:avLst/>
          </a:prstGeom>
        </p:spPr>
        <p:txBody>
          <a:bodyPr anchor="t" rtlCol="false" tIns="0" lIns="0" bIns="0" rIns="0">
            <a:spAutoFit/>
          </a:bodyPr>
          <a:lstStyle/>
          <a:p>
            <a:pPr algn="l">
              <a:lnSpc>
                <a:spcPts val="9839"/>
              </a:lnSpc>
            </a:pPr>
            <a:r>
              <a:rPr lang="en-US" sz="8199" b="true">
                <a:solidFill>
                  <a:srgbClr val="000000"/>
                </a:solidFill>
                <a:latin typeface="Noto Sans Bold"/>
                <a:ea typeface="Noto Sans Bold"/>
                <a:cs typeface="Noto Sans Bold"/>
                <a:sym typeface="Noto Sans Bold"/>
              </a:rPr>
              <a:t>Nearing Retirement</a:t>
            </a:r>
          </a:p>
        </p:txBody>
      </p:sp>
      <p:sp>
        <p:nvSpPr>
          <p:cNvPr name="TextBox 20" id="20"/>
          <p:cNvSpPr txBox="true"/>
          <p:nvPr/>
        </p:nvSpPr>
        <p:spPr>
          <a:xfrm rot="0">
            <a:off x="708786" y="6373998"/>
            <a:ext cx="7253496" cy="1085850"/>
          </a:xfrm>
          <a:prstGeom prst="rect">
            <a:avLst/>
          </a:prstGeom>
        </p:spPr>
        <p:txBody>
          <a:bodyPr anchor="t" rtlCol="false" tIns="0" lIns="0" bIns="0" rIns="0">
            <a:spAutoFit/>
          </a:bodyPr>
          <a:lstStyle/>
          <a:p>
            <a:pPr algn="l">
              <a:lnSpc>
                <a:spcPts val="4320"/>
              </a:lnSpc>
            </a:pPr>
            <a:r>
              <a:rPr lang="en-US" sz="3600">
                <a:solidFill>
                  <a:srgbClr val="FFFFFF"/>
                </a:solidFill>
                <a:latin typeface="Noto Sans"/>
                <a:ea typeface="Noto Sans"/>
                <a:cs typeface="Noto Sans"/>
                <a:sym typeface="Noto Sans"/>
              </a:rPr>
              <a:t>Key Retirement Planning Considerations</a:t>
            </a:r>
          </a:p>
        </p:txBody>
      </p:sp>
      <p:sp>
        <p:nvSpPr>
          <p:cNvPr name="TextBox 21" id="21"/>
          <p:cNvSpPr txBox="true"/>
          <p:nvPr/>
        </p:nvSpPr>
        <p:spPr>
          <a:xfrm rot="0">
            <a:off x="1028700" y="8267536"/>
            <a:ext cx="6117747" cy="841267"/>
          </a:xfrm>
          <a:prstGeom prst="rect">
            <a:avLst/>
          </a:prstGeom>
        </p:spPr>
        <p:txBody>
          <a:bodyPr anchor="t" rtlCol="false" tIns="0" lIns="0" bIns="0" rIns="0">
            <a:spAutoFit/>
          </a:bodyPr>
          <a:lstStyle/>
          <a:p>
            <a:pPr algn="just">
              <a:lnSpc>
                <a:spcPts val="3308"/>
              </a:lnSpc>
            </a:pPr>
            <a:r>
              <a:rPr lang="en-US" sz="2902" b="true">
                <a:solidFill>
                  <a:srgbClr val="000000"/>
                </a:solidFill>
                <a:latin typeface="Noto Sans Bold"/>
                <a:ea typeface="Noto Sans Bold"/>
                <a:cs typeface="Noto Sans Bold"/>
                <a:sym typeface="Noto Sans Bold"/>
              </a:rPr>
              <a:t>Presenter Name Here</a:t>
            </a:r>
          </a:p>
          <a:p>
            <a:pPr algn="just">
              <a:lnSpc>
                <a:spcPts val="3308"/>
              </a:lnSpc>
            </a:pPr>
            <a:r>
              <a:rPr lang="en-US" sz="2902">
                <a:solidFill>
                  <a:srgbClr val="000000"/>
                </a:solidFill>
                <a:latin typeface="Noto Sans"/>
                <a:ea typeface="Noto Sans"/>
                <a:cs typeface="Noto Sans"/>
                <a:sym typeface="Noto Sans"/>
              </a:rPr>
              <a:t>Presenter Title Here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2"/>
            <a:stretch>
              <a:fillRect l="0" t="0" r="0" b="0"/>
            </a:stretch>
          </a:blipFill>
        </p:spPr>
      </p:sp>
      <p:sp>
        <p:nvSpPr>
          <p:cNvPr name="TextBox 6" id="6"/>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Budget Stategy</a:t>
            </a:r>
          </a:p>
        </p:txBody>
      </p:sp>
      <p:sp>
        <p:nvSpPr>
          <p:cNvPr name="TextBox 7" id="7"/>
          <p:cNvSpPr txBox="true"/>
          <p:nvPr/>
        </p:nvSpPr>
        <p:spPr>
          <a:xfrm rot="0">
            <a:off x="378787" y="2396647"/>
            <a:ext cx="17589173" cy="1181100"/>
          </a:xfrm>
          <a:prstGeom prst="rect">
            <a:avLst/>
          </a:prstGeom>
        </p:spPr>
        <p:txBody>
          <a:bodyPr anchor="t" rtlCol="false" tIns="0" lIns="0" bIns="0" rIns="0">
            <a:spAutoFit/>
          </a:bodyPr>
          <a:lstStyle/>
          <a:p>
            <a:pPr algn="ctr">
              <a:lnSpc>
                <a:spcPts val="4679"/>
              </a:lnSpc>
              <a:spcBef>
                <a:spcPct val="0"/>
              </a:spcBef>
            </a:pPr>
            <a:r>
              <a:rPr lang="en-US" b="true" sz="3899" spc="36">
                <a:solidFill>
                  <a:srgbClr val="232C68"/>
                </a:solidFill>
                <a:latin typeface="Noto Sans Bold"/>
                <a:ea typeface="Noto Sans Bold"/>
                <a:cs typeface="Noto Sans Bold"/>
                <a:sym typeface="Noto Sans Bold"/>
              </a:rPr>
              <a:t>When developing a retirement budget, it’s essential to take into account both the expenses that might </a:t>
            </a:r>
            <a:r>
              <a:rPr lang="en-US" b="true" sz="3899" spc="36">
                <a:solidFill>
                  <a:srgbClr val="60A644"/>
                </a:solidFill>
                <a:latin typeface="Noto Sans Bold"/>
                <a:ea typeface="Noto Sans Bold"/>
                <a:cs typeface="Noto Sans Bold"/>
                <a:sym typeface="Noto Sans Bold"/>
              </a:rPr>
              <a:t>rise</a:t>
            </a:r>
            <a:r>
              <a:rPr lang="en-US" b="true" sz="3899" spc="36">
                <a:solidFill>
                  <a:srgbClr val="232C68"/>
                </a:solidFill>
                <a:latin typeface="Noto Sans Bold"/>
                <a:ea typeface="Noto Sans Bold"/>
                <a:cs typeface="Noto Sans Bold"/>
                <a:sym typeface="Noto Sans Bold"/>
              </a:rPr>
              <a:t> in the future...</a:t>
            </a:r>
          </a:p>
        </p:txBody>
      </p:sp>
      <p:sp>
        <p:nvSpPr>
          <p:cNvPr name="TextBox 8" id="8"/>
          <p:cNvSpPr txBox="true"/>
          <p:nvPr/>
        </p:nvSpPr>
        <p:spPr>
          <a:xfrm rot="0">
            <a:off x="1125739" y="7016909"/>
            <a:ext cx="13161184" cy="662940"/>
          </a:xfrm>
          <a:prstGeom prst="rect">
            <a:avLst/>
          </a:prstGeom>
        </p:spPr>
        <p:txBody>
          <a:bodyPr anchor="t" rtlCol="false" tIns="0" lIns="0" bIns="0" rIns="0">
            <a:spAutoFit/>
          </a:bodyPr>
          <a:lstStyle/>
          <a:p>
            <a:pPr algn="l">
              <a:lnSpc>
                <a:spcPts val="5459"/>
              </a:lnSpc>
              <a:spcBef>
                <a:spcPct val="0"/>
              </a:spcBef>
            </a:pPr>
            <a:r>
              <a:rPr lang="en-US" b="true" sz="3900">
                <a:solidFill>
                  <a:srgbClr val="232C68"/>
                </a:solidFill>
                <a:latin typeface="Lato Bold"/>
                <a:ea typeface="Lato Bold"/>
                <a:cs typeface="Lato Bold"/>
                <a:sym typeface="Lato Bold"/>
              </a:rPr>
              <a:t>And those that are likely to </a:t>
            </a:r>
            <a:r>
              <a:rPr lang="en-US" b="true" sz="3900">
                <a:solidFill>
                  <a:srgbClr val="F26422"/>
                </a:solidFill>
                <a:latin typeface="Lato Bold"/>
                <a:ea typeface="Lato Bold"/>
                <a:cs typeface="Lato Bold"/>
                <a:sym typeface="Lato Bold"/>
              </a:rPr>
              <a:t>decrease.</a:t>
            </a:r>
          </a:p>
        </p:txBody>
      </p:sp>
      <p:sp>
        <p:nvSpPr>
          <p:cNvPr name="Freeform 9" id="9"/>
          <p:cNvSpPr/>
          <p:nvPr/>
        </p:nvSpPr>
        <p:spPr>
          <a:xfrm flipH="false" flipV="false" rot="0">
            <a:off x="2522550" y="4069582"/>
            <a:ext cx="2147835" cy="2147835"/>
          </a:xfrm>
          <a:custGeom>
            <a:avLst/>
            <a:gdLst/>
            <a:ahLst/>
            <a:cxnLst/>
            <a:rect r="r" b="b" t="t" l="l"/>
            <a:pathLst>
              <a:path h="2147835" w="2147835">
                <a:moveTo>
                  <a:pt x="0" y="0"/>
                </a:moveTo>
                <a:lnTo>
                  <a:pt x="2147836" y="0"/>
                </a:lnTo>
                <a:lnTo>
                  <a:pt x="2147836" y="2147836"/>
                </a:lnTo>
                <a:lnTo>
                  <a:pt x="0" y="21478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9427641" y="4288395"/>
            <a:ext cx="2114633" cy="1710210"/>
          </a:xfrm>
          <a:custGeom>
            <a:avLst/>
            <a:gdLst/>
            <a:ahLst/>
            <a:cxnLst/>
            <a:rect r="r" b="b" t="t" l="l"/>
            <a:pathLst>
              <a:path h="1710210" w="2114633">
                <a:moveTo>
                  <a:pt x="0" y="0"/>
                </a:moveTo>
                <a:lnTo>
                  <a:pt x="2114634" y="0"/>
                </a:lnTo>
                <a:lnTo>
                  <a:pt x="2114634" y="1710210"/>
                </a:lnTo>
                <a:lnTo>
                  <a:pt x="0" y="171021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6016663" y="4159896"/>
            <a:ext cx="2067953" cy="2036934"/>
          </a:xfrm>
          <a:custGeom>
            <a:avLst/>
            <a:gdLst/>
            <a:ahLst/>
            <a:cxnLst/>
            <a:rect r="r" b="b" t="t" l="l"/>
            <a:pathLst>
              <a:path h="2036934" w="2067953">
                <a:moveTo>
                  <a:pt x="0" y="0"/>
                </a:moveTo>
                <a:lnTo>
                  <a:pt x="2067953" y="0"/>
                </a:lnTo>
                <a:lnTo>
                  <a:pt x="2067953" y="2036934"/>
                </a:lnTo>
                <a:lnTo>
                  <a:pt x="0" y="203693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6471796" y="7861108"/>
            <a:ext cx="1907823" cy="1845819"/>
          </a:xfrm>
          <a:custGeom>
            <a:avLst/>
            <a:gdLst/>
            <a:ahLst/>
            <a:cxnLst/>
            <a:rect r="r" b="b" t="t" l="l"/>
            <a:pathLst>
              <a:path h="1845819" w="1907823">
                <a:moveTo>
                  <a:pt x="0" y="0"/>
                </a:moveTo>
                <a:lnTo>
                  <a:pt x="1907823" y="0"/>
                </a:lnTo>
                <a:lnTo>
                  <a:pt x="1907823" y="1845819"/>
                </a:lnTo>
                <a:lnTo>
                  <a:pt x="0" y="184581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0">
            <a:off x="12907863" y="7765107"/>
            <a:ext cx="1257841" cy="1623021"/>
          </a:xfrm>
          <a:custGeom>
            <a:avLst/>
            <a:gdLst/>
            <a:ahLst/>
            <a:cxnLst/>
            <a:rect r="r" b="b" t="t" l="l"/>
            <a:pathLst>
              <a:path h="1623021" w="1257841">
                <a:moveTo>
                  <a:pt x="0" y="0"/>
                </a:moveTo>
                <a:lnTo>
                  <a:pt x="1257841" y="0"/>
                </a:lnTo>
                <a:lnTo>
                  <a:pt x="1257841" y="1623021"/>
                </a:lnTo>
                <a:lnTo>
                  <a:pt x="0" y="162302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0">
            <a:off x="15680507" y="7845771"/>
            <a:ext cx="1578793" cy="1659704"/>
          </a:xfrm>
          <a:custGeom>
            <a:avLst/>
            <a:gdLst/>
            <a:ahLst/>
            <a:cxnLst/>
            <a:rect r="r" b="b" t="t" l="l"/>
            <a:pathLst>
              <a:path h="1659704" w="1578793">
                <a:moveTo>
                  <a:pt x="0" y="0"/>
                </a:moveTo>
                <a:lnTo>
                  <a:pt x="1578793" y="0"/>
                </a:lnTo>
                <a:lnTo>
                  <a:pt x="1578793" y="1659704"/>
                </a:lnTo>
                <a:lnTo>
                  <a:pt x="0" y="165970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5" id="15"/>
          <p:cNvSpPr/>
          <p:nvPr/>
        </p:nvSpPr>
        <p:spPr>
          <a:xfrm flipH="false" flipV="false" rot="0">
            <a:off x="12885300" y="3954868"/>
            <a:ext cx="1660146" cy="2262550"/>
          </a:xfrm>
          <a:custGeom>
            <a:avLst/>
            <a:gdLst/>
            <a:ahLst/>
            <a:cxnLst/>
            <a:rect r="r" b="b" t="t" l="l"/>
            <a:pathLst>
              <a:path h="2262550" w="1660146">
                <a:moveTo>
                  <a:pt x="0" y="0"/>
                </a:moveTo>
                <a:lnTo>
                  <a:pt x="1660146" y="0"/>
                </a:lnTo>
                <a:lnTo>
                  <a:pt x="1660146" y="2262550"/>
                </a:lnTo>
                <a:lnTo>
                  <a:pt x="0" y="226255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6" id="16"/>
          <p:cNvSpPr/>
          <p:nvPr/>
        </p:nvSpPr>
        <p:spPr>
          <a:xfrm flipH="false" flipV="false" rot="0">
            <a:off x="9617869" y="7930337"/>
            <a:ext cx="1875164" cy="1575137"/>
          </a:xfrm>
          <a:custGeom>
            <a:avLst/>
            <a:gdLst/>
            <a:ahLst/>
            <a:cxnLst/>
            <a:rect r="r" b="b" t="t" l="l"/>
            <a:pathLst>
              <a:path h="1575137" w="1875164">
                <a:moveTo>
                  <a:pt x="0" y="0"/>
                </a:moveTo>
                <a:lnTo>
                  <a:pt x="1875164" y="0"/>
                </a:lnTo>
                <a:lnTo>
                  <a:pt x="1875164" y="1575138"/>
                </a:lnTo>
                <a:lnTo>
                  <a:pt x="0" y="157513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17" id="17"/>
          <p:cNvSpPr txBox="true"/>
          <p:nvPr/>
        </p:nvSpPr>
        <p:spPr>
          <a:xfrm rot="0">
            <a:off x="2854096" y="6447949"/>
            <a:ext cx="1484745" cy="264160"/>
          </a:xfrm>
          <a:prstGeom prst="rect">
            <a:avLst/>
          </a:prstGeom>
        </p:spPr>
        <p:txBody>
          <a:bodyPr anchor="t" rtlCol="false" tIns="0" lIns="0" bIns="0" rIns="0">
            <a:spAutoFit/>
          </a:bodyPr>
          <a:lstStyle/>
          <a:p>
            <a:pPr algn="ctr">
              <a:lnSpc>
                <a:spcPts val="2239"/>
              </a:lnSpc>
            </a:pPr>
            <a:r>
              <a:rPr lang="en-US" b="true" sz="1599">
                <a:solidFill>
                  <a:srgbClr val="60A644"/>
                </a:solidFill>
                <a:latin typeface="Noto Sans Bold"/>
                <a:ea typeface="Noto Sans Bold"/>
                <a:cs typeface="Noto Sans Bold"/>
                <a:sym typeface="Noto Sans Bold"/>
              </a:rPr>
              <a:t>Healthcare</a:t>
            </a:r>
          </a:p>
        </p:txBody>
      </p:sp>
      <p:sp>
        <p:nvSpPr>
          <p:cNvPr name="TextBox 18" id="18"/>
          <p:cNvSpPr txBox="true"/>
          <p:nvPr/>
        </p:nvSpPr>
        <p:spPr>
          <a:xfrm rot="0">
            <a:off x="6308267" y="6330156"/>
            <a:ext cx="1484745" cy="264160"/>
          </a:xfrm>
          <a:prstGeom prst="rect">
            <a:avLst/>
          </a:prstGeom>
        </p:spPr>
        <p:txBody>
          <a:bodyPr anchor="t" rtlCol="false" tIns="0" lIns="0" bIns="0" rIns="0">
            <a:spAutoFit/>
          </a:bodyPr>
          <a:lstStyle/>
          <a:p>
            <a:pPr algn="ctr">
              <a:lnSpc>
                <a:spcPts val="2239"/>
              </a:lnSpc>
            </a:pPr>
            <a:r>
              <a:rPr lang="en-US" b="true" sz="1599">
                <a:solidFill>
                  <a:srgbClr val="60A644"/>
                </a:solidFill>
                <a:latin typeface="Noto Sans Bold"/>
                <a:ea typeface="Noto Sans Bold"/>
                <a:cs typeface="Noto Sans Bold"/>
                <a:sym typeface="Noto Sans Bold"/>
              </a:rPr>
              <a:t>Charity/Gifts</a:t>
            </a:r>
          </a:p>
        </p:txBody>
      </p:sp>
      <p:sp>
        <p:nvSpPr>
          <p:cNvPr name="TextBox 19" id="19"/>
          <p:cNvSpPr txBox="true"/>
          <p:nvPr/>
        </p:nvSpPr>
        <p:spPr>
          <a:xfrm rot="0">
            <a:off x="9981638" y="6330156"/>
            <a:ext cx="1484745" cy="264160"/>
          </a:xfrm>
          <a:prstGeom prst="rect">
            <a:avLst/>
          </a:prstGeom>
        </p:spPr>
        <p:txBody>
          <a:bodyPr anchor="t" rtlCol="false" tIns="0" lIns="0" bIns="0" rIns="0">
            <a:spAutoFit/>
          </a:bodyPr>
          <a:lstStyle/>
          <a:p>
            <a:pPr algn="ctr">
              <a:lnSpc>
                <a:spcPts val="2239"/>
              </a:lnSpc>
            </a:pPr>
            <a:r>
              <a:rPr lang="en-US" b="true" sz="1599">
                <a:solidFill>
                  <a:srgbClr val="60A644"/>
                </a:solidFill>
                <a:latin typeface="Noto Sans Bold"/>
                <a:ea typeface="Noto Sans Bold"/>
                <a:cs typeface="Noto Sans Bold"/>
                <a:sym typeface="Noto Sans Bold"/>
              </a:rPr>
              <a:t>Travel</a:t>
            </a:r>
          </a:p>
        </p:txBody>
      </p:sp>
      <p:sp>
        <p:nvSpPr>
          <p:cNvPr name="TextBox 20" id="20"/>
          <p:cNvSpPr txBox="true"/>
          <p:nvPr/>
        </p:nvSpPr>
        <p:spPr>
          <a:xfrm rot="0">
            <a:off x="12885300" y="6330156"/>
            <a:ext cx="1600426" cy="264160"/>
          </a:xfrm>
          <a:prstGeom prst="rect">
            <a:avLst/>
          </a:prstGeom>
        </p:spPr>
        <p:txBody>
          <a:bodyPr anchor="t" rtlCol="false" tIns="0" lIns="0" bIns="0" rIns="0">
            <a:spAutoFit/>
          </a:bodyPr>
          <a:lstStyle/>
          <a:p>
            <a:pPr algn="ctr">
              <a:lnSpc>
                <a:spcPts val="2239"/>
              </a:lnSpc>
            </a:pPr>
            <a:r>
              <a:rPr lang="en-US" b="true" sz="1599">
                <a:solidFill>
                  <a:srgbClr val="60A644"/>
                </a:solidFill>
                <a:latin typeface="Noto Sans Bold"/>
                <a:ea typeface="Noto Sans Bold"/>
                <a:cs typeface="Noto Sans Bold"/>
                <a:sym typeface="Noto Sans Bold"/>
              </a:rPr>
              <a:t>Entertainment</a:t>
            </a:r>
          </a:p>
        </p:txBody>
      </p:sp>
      <p:sp>
        <p:nvSpPr>
          <p:cNvPr name="TextBox 21" id="21"/>
          <p:cNvSpPr txBox="true"/>
          <p:nvPr/>
        </p:nvSpPr>
        <p:spPr>
          <a:xfrm rot="0">
            <a:off x="6599872" y="9678352"/>
            <a:ext cx="1484745" cy="264160"/>
          </a:xfrm>
          <a:prstGeom prst="rect">
            <a:avLst/>
          </a:prstGeom>
        </p:spPr>
        <p:txBody>
          <a:bodyPr anchor="t" rtlCol="false" tIns="0" lIns="0" bIns="0" rIns="0">
            <a:spAutoFit/>
          </a:bodyPr>
          <a:lstStyle/>
          <a:p>
            <a:pPr algn="ctr">
              <a:lnSpc>
                <a:spcPts val="2239"/>
              </a:lnSpc>
            </a:pPr>
            <a:r>
              <a:rPr lang="en-US" b="true" sz="1599">
                <a:solidFill>
                  <a:srgbClr val="F26422"/>
                </a:solidFill>
                <a:latin typeface="Noto Sans Bold"/>
                <a:ea typeface="Noto Sans Bold"/>
                <a:cs typeface="Noto Sans Bold"/>
                <a:sym typeface="Noto Sans Bold"/>
              </a:rPr>
              <a:t>Debt</a:t>
            </a:r>
          </a:p>
        </p:txBody>
      </p:sp>
      <p:sp>
        <p:nvSpPr>
          <p:cNvPr name="TextBox 22" id="22"/>
          <p:cNvSpPr txBox="true"/>
          <p:nvPr/>
        </p:nvSpPr>
        <p:spPr>
          <a:xfrm rot="0">
            <a:off x="9813079" y="9678352"/>
            <a:ext cx="1484745" cy="264160"/>
          </a:xfrm>
          <a:prstGeom prst="rect">
            <a:avLst/>
          </a:prstGeom>
        </p:spPr>
        <p:txBody>
          <a:bodyPr anchor="t" rtlCol="false" tIns="0" lIns="0" bIns="0" rIns="0">
            <a:spAutoFit/>
          </a:bodyPr>
          <a:lstStyle/>
          <a:p>
            <a:pPr algn="ctr">
              <a:lnSpc>
                <a:spcPts val="2239"/>
              </a:lnSpc>
            </a:pPr>
            <a:r>
              <a:rPr lang="en-US" b="true" sz="1599">
                <a:solidFill>
                  <a:srgbClr val="F26422"/>
                </a:solidFill>
                <a:latin typeface="Noto Sans Bold"/>
                <a:ea typeface="Noto Sans Bold"/>
                <a:cs typeface="Noto Sans Bold"/>
                <a:sym typeface="Noto Sans Bold"/>
              </a:rPr>
              <a:t>Mortgage</a:t>
            </a:r>
          </a:p>
        </p:txBody>
      </p:sp>
      <p:sp>
        <p:nvSpPr>
          <p:cNvPr name="TextBox 23" id="23"/>
          <p:cNvSpPr txBox="true"/>
          <p:nvPr/>
        </p:nvSpPr>
        <p:spPr>
          <a:xfrm rot="0">
            <a:off x="15680507" y="9678352"/>
            <a:ext cx="1484745" cy="264160"/>
          </a:xfrm>
          <a:prstGeom prst="rect">
            <a:avLst/>
          </a:prstGeom>
        </p:spPr>
        <p:txBody>
          <a:bodyPr anchor="t" rtlCol="false" tIns="0" lIns="0" bIns="0" rIns="0">
            <a:spAutoFit/>
          </a:bodyPr>
          <a:lstStyle/>
          <a:p>
            <a:pPr algn="ctr">
              <a:lnSpc>
                <a:spcPts val="2239"/>
              </a:lnSpc>
            </a:pPr>
            <a:r>
              <a:rPr lang="en-US" b="true" sz="1599">
                <a:solidFill>
                  <a:srgbClr val="F26422"/>
                </a:solidFill>
                <a:latin typeface="Noto Sans Bold"/>
                <a:ea typeface="Noto Sans Bold"/>
                <a:cs typeface="Noto Sans Bold"/>
                <a:sym typeface="Noto Sans Bold"/>
              </a:rPr>
              <a:t>Taxes</a:t>
            </a:r>
          </a:p>
        </p:txBody>
      </p:sp>
      <p:sp>
        <p:nvSpPr>
          <p:cNvPr name="TextBox 24" id="24"/>
          <p:cNvSpPr txBox="true"/>
          <p:nvPr/>
        </p:nvSpPr>
        <p:spPr>
          <a:xfrm rot="0">
            <a:off x="12730393" y="9678352"/>
            <a:ext cx="1910240" cy="264160"/>
          </a:xfrm>
          <a:prstGeom prst="rect">
            <a:avLst/>
          </a:prstGeom>
        </p:spPr>
        <p:txBody>
          <a:bodyPr anchor="t" rtlCol="false" tIns="0" lIns="0" bIns="0" rIns="0">
            <a:spAutoFit/>
          </a:bodyPr>
          <a:lstStyle/>
          <a:p>
            <a:pPr algn="ctr">
              <a:lnSpc>
                <a:spcPts val="2239"/>
              </a:lnSpc>
            </a:pPr>
            <a:r>
              <a:rPr lang="en-US" b="true" sz="1599">
                <a:solidFill>
                  <a:srgbClr val="F26422"/>
                </a:solidFill>
                <a:latin typeface="Noto Sans Bold"/>
                <a:ea typeface="Noto Sans Bold"/>
                <a:cs typeface="Noto Sans Bold"/>
                <a:sym typeface="Noto Sans Bold"/>
              </a:rPr>
              <a:t>Auto/Communte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719387"/>
            <a:chOff x="0" y="0"/>
            <a:chExt cx="4816593" cy="716217"/>
          </a:xfrm>
        </p:grpSpPr>
        <p:sp>
          <p:nvSpPr>
            <p:cNvPr name="Freeform 3" id="3"/>
            <p:cNvSpPr/>
            <p:nvPr/>
          </p:nvSpPr>
          <p:spPr>
            <a:xfrm flipH="false" flipV="false" rot="0">
              <a:off x="0" y="0"/>
              <a:ext cx="4816592" cy="716217"/>
            </a:xfrm>
            <a:custGeom>
              <a:avLst/>
              <a:gdLst/>
              <a:ahLst/>
              <a:cxnLst/>
              <a:rect r="r" b="b" t="t" l="l"/>
              <a:pathLst>
                <a:path h="716217" w="4816592">
                  <a:moveTo>
                    <a:pt x="0" y="0"/>
                  </a:moveTo>
                  <a:lnTo>
                    <a:pt x="4816592" y="0"/>
                  </a:lnTo>
                  <a:lnTo>
                    <a:pt x="4816592" y="716217"/>
                  </a:lnTo>
                  <a:lnTo>
                    <a:pt x="0" y="716217"/>
                  </a:lnTo>
                  <a:close/>
                </a:path>
              </a:pathLst>
            </a:custGeom>
            <a:solidFill>
              <a:srgbClr val="232C68"/>
            </a:solidFill>
          </p:spPr>
        </p:sp>
        <p:sp>
          <p:nvSpPr>
            <p:cNvPr name="TextBox 4" id="4"/>
            <p:cNvSpPr txBox="true"/>
            <p:nvPr/>
          </p:nvSpPr>
          <p:spPr>
            <a:xfrm>
              <a:off x="0" y="-38100"/>
              <a:ext cx="4816593" cy="754317"/>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531935" y="9258300"/>
            <a:ext cx="2246912" cy="728466"/>
          </a:xfrm>
          <a:custGeom>
            <a:avLst/>
            <a:gdLst/>
            <a:ahLst/>
            <a:cxnLst/>
            <a:rect r="r" b="b" t="t" l="l"/>
            <a:pathLst>
              <a:path h="728466" w="2246912">
                <a:moveTo>
                  <a:pt x="0" y="0"/>
                </a:moveTo>
                <a:lnTo>
                  <a:pt x="2246912" y="0"/>
                </a:lnTo>
                <a:lnTo>
                  <a:pt x="2246912" y="728466"/>
                </a:lnTo>
                <a:lnTo>
                  <a:pt x="0" y="728466"/>
                </a:lnTo>
                <a:lnTo>
                  <a:pt x="0" y="0"/>
                </a:lnTo>
                <a:close/>
              </a:path>
            </a:pathLst>
          </a:custGeom>
          <a:blipFill>
            <a:blip r:embed="rId2"/>
            <a:stretch>
              <a:fillRect l="0" t="0" r="0" b="0"/>
            </a:stretch>
          </a:blipFill>
        </p:spPr>
      </p:sp>
      <p:grpSp>
        <p:nvGrpSpPr>
          <p:cNvPr name="Group 6" id="6"/>
          <p:cNvGrpSpPr/>
          <p:nvPr/>
        </p:nvGrpSpPr>
        <p:grpSpPr>
          <a:xfrm rot="5400000">
            <a:off x="15124483" y="6554532"/>
            <a:ext cx="3202329" cy="2327852"/>
            <a:chOff x="0" y="0"/>
            <a:chExt cx="1118135" cy="812800"/>
          </a:xfrm>
        </p:grpSpPr>
        <p:sp>
          <p:nvSpPr>
            <p:cNvPr name="Freeform 7" id="7"/>
            <p:cNvSpPr/>
            <p:nvPr/>
          </p:nvSpPr>
          <p:spPr>
            <a:xfrm flipH="false" flipV="false" rot="0">
              <a:off x="0" y="0"/>
              <a:ext cx="1118135" cy="812800"/>
            </a:xfrm>
            <a:custGeom>
              <a:avLst/>
              <a:gdLst/>
              <a:ahLst/>
              <a:cxnLst/>
              <a:rect r="r" b="b" t="t" l="l"/>
              <a:pathLst>
                <a:path h="812800" w="1118135">
                  <a:moveTo>
                    <a:pt x="1118135" y="406400"/>
                  </a:moveTo>
                  <a:lnTo>
                    <a:pt x="711735" y="0"/>
                  </a:lnTo>
                  <a:lnTo>
                    <a:pt x="711735" y="203200"/>
                  </a:lnTo>
                  <a:lnTo>
                    <a:pt x="0" y="203200"/>
                  </a:lnTo>
                  <a:lnTo>
                    <a:pt x="0" y="609600"/>
                  </a:lnTo>
                  <a:lnTo>
                    <a:pt x="711735" y="609600"/>
                  </a:lnTo>
                  <a:lnTo>
                    <a:pt x="711735" y="812800"/>
                  </a:lnTo>
                  <a:lnTo>
                    <a:pt x="1118135" y="406400"/>
                  </a:lnTo>
                  <a:close/>
                </a:path>
              </a:pathLst>
            </a:custGeom>
            <a:solidFill>
              <a:srgbClr val="000000">
                <a:alpha val="0"/>
              </a:srgbClr>
            </a:solidFill>
            <a:ln w="171450" cap="sq">
              <a:solidFill>
                <a:srgbClr val="F26422"/>
              </a:solidFill>
              <a:prstDash val="solid"/>
              <a:miter/>
            </a:ln>
          </p:spPr>
        </p:sp>
        <p:sp>
          <p:nvSpPr>
            <p:cNvPr name="TextBox 8" id="8"/>
            <p:cNvSpPr txBox="true"/>
            <p:nvPr/>
          </p:nvSpPr>
          <p:spPr>
            <a:xfrm>
              <a:off x="0" y="212725"/>
              <a:ext cx="1016535" cy="396875"/>
            </a:xfrm>
            <a:prstGeom prst="rect">
              <a:avLst/>
            </a:prstGeom>
          </p:spPr>
          <p:txBody>
            <a:bodyPr anchor="ctr" rtlCol="false" tIns="50800" lIns="50800" bIns="50800" rIns="50800"/>
            <a:lstStyle/>
            <a:p>
              <a:pPr algn="ctr">
                <a:lnSpc>
                  <a:spcPts val="1855"/>
                </a:lnSpc>
              </a:pPr>
            </a:p>
          </p:txBody>
        </p:sp>
      </p:grpSp>
      <p:sp>
        <p:nvSpPr>
          <p:cNvPr name="Freeform 9" id="9"/>
          <p:cNvSpPr/>
          <p:nvPr/>
        </p:nvSpPr>
        <p:spPr>
          <a:xfrm flipH="false" flipV="false" rot="0">
            <a:off x="1272666" y="3919046"/>
            <a:ext cx="2343337" cy="2097287"/>
          </a:xfrm>
          <a:custGeom>
            <a:avLst/>
            <a:gdLst/>
            <a:ahLst/>
            <a:cxnLst/>
            <a:rect r="r" b="b" t="t" l="l"/>
            <a:pathLst>
              <a:path h="2097287" w="2343337">
                <a:moveTo>
                  <a:pt x="0" y="0"/>
                </a:moveTo>
                <a:lnTo>
                  <a:pt x="2343337" y="0"/>
                </a:lnTo>
                <a:lnTo>
                  <a:pt x="2343337" y="2097287"/>
                </a:lnTo>
                <a:lnTo>
                  <a:pt x="0" y="20972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4419230" y="6928855"/>
            <a:ext cx="2162419" cy="2649212"/>
          </a:xfrm>
          <a:custGeom>
            <a:avLst/>
            <a:gdLst/>
            <a:ahLst/>
            <a:cxnLst/>
            <a:rect r="r" b="b" t="t" l="l"/>
            <a:pathLst>
              <a:path h="2649212" w="2162419">
                <a:moveTo>
                  <a:pt x="0" y="0"/>
                </a:moveTo>
                <a:lnTo>
                  <a:pt x="2162419" y="0"/>
                </a:lnTo>
                <a:lnTo>
                  <a:pt x="2162419" y="2649212"/>
                </a:lnTo>
                <a:lnTo>
                  <a:pt x="0" y="26492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1" id="11"/>
          <p:cNvGrpSpPr/>
          <p:nvPr/>
        </p:nvGrpSpPr>
        <p:grpSpPr>
          <a:xfrm rot="-5400000">
            <a:off x="14616737" y="3891669"/>
            <a:ext cx="3179867" cy="2327852"/>
            <a:chOff x="0" y="0"/>
            <a:chExt cx="1110292" cy="812800"/>
          </a:xfrm>
        </p:grpSpPr>
        <p:sp>
          <p:nvSpPr>
            <p:cNvPr name="Freeform 12" id="12"/>
            <p:cNvSpPr/>
            <p:nvPr/>
          </p:nvSpPr>
          <p:spPr>
            <a:xfrm flipH="false" flipV="false" rot="0">
              <a:off x="0" y="0"/>
              <a:ext cx="1110292" cy="812800"/>
            </a:xfrm>
            <a:custGeom>
              <a:avLst/>
              <a:gdLst/>
              <a:ahLst/>
              <a:cxnLst/>
              <a:rect r="r" b="b" t="t" l="l"/>
              <a:pathLst>
                <a:path h="812800" w="1110292">
                  <a:moveTo>
                    <a:pt x="1110292" y="406400"/>
                  </a:moveTo>
                  <a:lnTo>
                    <a:pt x="703892" y="0"/>
                  </a:lnTo>
                  <a:lnTo>
                    <a:pt x="703892" y="203200"/>
                  </a:lnTo>
                  <a:lnTo>
                    <a:pt x="0" y="203200"/>
                  </a:lnTo>
                  <a:lnTo>
                    <a:pt x="0" y="609600"/>
                  </a:lnTo>
                  <a:lnTo>
                    <a:pt x="703892" y="609600"/>
                  </a:lnTo>
                  <a:lnTo>
                    <a:pt x="703892" y="812800"/>
                  </a:lnTo>
                  <a:lnTo>
                    <a:pt x="1110292" y="406400"/>
                  </a:lnTo>
                  <a:close/>
                </a:path>
              </a:pathLst>
            </a:custGeom>
            <a:solidFill>
              <a:srgbClr val="000000">
                <a:alpha val="0"/>
              </a:srgbClr>
            </a:solidFill>
            <a:ln w="171450" cap="sq">
              <a:solidFill>
                <a:srgbClr val="60A644"/>
              </a:solidFill>
              <a:prstDash val="solid"/>
              <a:miter/>
            </a:ln>
          </p:spPr>
        </p:sp>
        <p:sp>
          <p:nvSpPr>
            <p:cNvPr name="TextBox 13" id="13"/>
            <p:cNvSpPr txBox="true"/>
            <p:nvPr/>
          </p:nvSpPr>
          <p:spPr>
            <a:xfrm>
              <a:off x="0" y="212725"/>
              <a:ext cx="1008692" cy="396875"/>
            </a:xfrm>
            <a:prstGeom prst="rect">
              <a:avLst/>
            </a:prstGeom>
          </p:spPr>
          <p:txBody>
            <a:bodyPr anchor="ctr" rtlCol="false" tIns="50800" lIns="50800" bIns="50800" rIns="50800"/>
            <a:lstStyle/>
            <a:p>
              <a:pPr algn="ctr">
                <a:lnSpc>
                  <a:spcPts val="1855"/>
                </a:lnSpc>
              </a:pPr>
            </a:p>
          </p:txBody>
        </p:sp>
      </p:grpSp>
      <p:sp>
        <p:nvSpPr>
          <p:cNvPr name="TextBox 14" id="14"/>
          <p:cNvSpPr txBox="true"/>
          <p:nvPr/>
        </p:nvSpPr>
        <p:spPr>
          <a:xfrm rot="0">
            <a:off x="0" y="778669"/>
            <a:ext cx="18288000" cy="1152525"/>
          </a:xfrm>
          <a:prstGeom prst="rect">
            <a:avLst/>
          </a:prstGeom>
        </p:spPr>
        <p:txBody>
          <a:bodyPr anchor="t" rtlCol="false" tIns="0" lIns="0" bIns="0" rIns="0">
            <a:spAutoFit/>
          </a:bodyPr>
          <a:lstStyle/>
          <a:p>
            <a:pPr algn="ctr">
              <a:lnSpc>
                <a:spcPts val="9000"/>
              </a:lnSpc>
            </a:pPr>
            <a:r>
              <a:rPr lang="en-US" b="true" sz="7500">
                <a:solidFill>
                  <a:srgbClr val="FFFFFF"/>
                </a:solidFill>
                <a:latin typeface="Noto Sans Bold"/>
                <a:ea typeface="Noto Sans Bold"/>
                <a:cs typeface="Noto Sans Bold"/>
                <a:sym typeface="Noto Sans Bold"/>
              </a:rPr>
              <a:t>Maximize Your Budget</a:t>
            </a:r>
          </a:p>
        </p:txBody>
      </p:sp>
      <p:sp>
        <p:nvSpPr>
          <p:cNvPr name="TextBox 15" id="15"/>
          <p:cNvSpPr txBox="true"/>
          <p:nvPr/>
        </p:nvSpPr>
        <p:spPr>
          <a:xfrm rot="0">
            <a:off x="3939560" y="4463753"/>
            <a:ext cx="10173915" cy="1653540"/>
          </a:xfrm>
          <a:prstGeom prst="rect">
            <a:avLst/>
          </a:prstGeom>
        </p:spPr>
        <p:txBody>
          <a:bodyPr anchor="t" rtlCol="false" tIns="0" lIns="0" bIns="0" rIns="0">
            <a:spAutoFit/>
          </a:bodyPr>
          <a:lstStyle/>
          <a:p>
            <a:pPr algn="l" marL="518160" indent="-259080" lvl="1">
              <a:lnSpc>
                <a:spcPts val="3359"/>
              </a:lnSpc>
              <a:buFont typeface="Arial"/>
              <a:buChar char="•"/>
            </a:pPr>
            <a:r>
              <a:rPr lang="en-US" sz="2400" spc="-36">
                <a:solidFill>
                  <a:srgbClr val="232C68"/>
                </a:solidFill>
                <a:latin typeface="Noto Sans"/>
                <a:ea typeface="Noto Sans"/>
                <a:cs typeface="Noto Sans"/>
                <a:sym typeface="Noto Sans"/>
              </a:rPr>
              <a:t>Increase your contributions leading up to retirement  </a:t>
            </a:r>
          </a:p>
          <a:p>
            <a:pPr algn="l" marL="518160" indent="-259080" lvl="1">
              <a:lnSpc>
                <a:spcPts val="3359"/>
              </a:lnSpc>
              <a:buFont typeface="Arial"/>
              <a:buChar char="•"/>
            </a:pPr>
            <a:r>
              <a:rPr lang="en-US" sz="2400" spc="-36">
                <a:solidFill>
                  <a:srgbClr val="232C68"/>
                </a:solidFill>
                <a:latin typeface="Noto Sans"/>
                <a:ea typeface="Noto Sans"/>
                <a:cs typeface="Noto Sans"/>
                <a:sym typeface="Noto Sans"/>
              </a:rPr>
              <a:t>Postpone your retirement for as long as you can  </a:t>
            </a:r>
          </a:p>
          <a:p>
            <a:pPr algn="l" marL="518160" indent="-259080" lvl="1">
              <a:lnSpc>
                <a:spcPts val="3359"/>
              </a:lnSpc>
              <a:buFont typeface="Arial"/>
              <a:buChar char="•"/>
            </a:pPr>
            <a:r>
              <a:rPr lang="en-US" sz="2400" spc="-36">
                <a:solidFill>
                  <a:srgbClr val="232C68"/>
                </a:solidFill>
                <a:latin typeface="Noto Sans"/>
                <a:ea typeface="Noto Sans"/>
                <a:cs typeface="Noto Sans"/>
                <a:sym typeface="Noto Sans"/>
              </a:rPr>
              <a:t>Delay your Social Security payments as much as possible  </a:t>
            </a:r>
          </a:p>
          <a:p>
            <a:pPr algn="l" marL="518160" indent="-259080" lvl="1">
              <a:lnSpc>
                <a:spcPts val="3359"/>
              </a:lnSpc>
              <a:buFont typeface="Arial"/>
              <a:buChar char="•"/>
            </a:pPr>
            <a:r>
              <a:rPr lang="en-US" sz="2400" spc="-36">
                <a:solidFill>
                  <a:srgbClr val="232C68"/>
                </a:solidFill>
                <a:latin typeface="Noto Sans"/>
                <a:ea typeface="Noto Sans"/>
                <a:cs typeface="Noto Sans"/>
                <a:sym typeface="Noto Sans"/>
              </a:rPr>
              <a:t>Think about taking on a part-time job during retirement  </a:t>
            </a:r>
          </a:p>
        </p:txBody>
      </p:sp>
      <p:sp>
        <p:nvSpPr>
          <p:cNvPr name="TextBox 16" id="16"/>
          <p:cNvSpPr txBox="true"/>
          <p:nvPr/>
        </p:nvSpPr>
        <p:spPr>
          <a:xfrm rot="0">
            <a:off x="779612" y="2927816"/>
            <a:ext cx="16728776" cy="537845"/>
          </a:xfrm>
          <a:prstGeom prst="rect">
            <a:avLst/>
          </a:prstGeom>
        </p:spPr>
        <p:txBody>
          <a:bodyPr anchor="t" rtlCol="false" tIns="0" lIns="0" bIns="0" rIns="0">
            <a:spAutoFit/>
          </a:bodyPr>
          <a:lstStyle/>
          <a:p>
            <a:pPr algn="ctr">
              <a:lnSpc>
                <a:spcPts val="4479"/>
              </a:lnSpc>
            </a:pPr>
            <a:r>
              <a:rPr lang="en-US" b="true" sz="3199">
                <a:solidFill>
                  <a:srgbClr val="F26422"/>
                </a:solidFill>
                <a:latin typeface="Noto Sans Bold"/>
                <a:ea typeface="Noto Sans Bold"/>
                <a:cs typeface="Noto Sans Bold"/>
                <a:sym typeface="Noto Sans Bold"/>
              </a:rPr>
              <a:t>TWO</a:t>
            </a:r>
            <a:r>
              <a:rPr lang="en-US" sz="3199">
                <a:solidFill>
                  <a:srgbClr val="F26422"/>
                </a:solidFill>
                <a:latin typeface="Noto Sans"/>
                <a:ea typeface="Noto Sans"/>
                <a:cs typeface="Noto Sans"/>
                <a:sym typeface="Noto Sans"/>
              </a:rPr>
              <a:t> ways to maximize your Retirement Budget: </a:t>
            </a:r>
            <a:r>
              <a:rPr lang="en-US" sz="3199">
                <a:solidFill>
                  <a:srgbClr val="F26422"/>
                </a:solidFill>
                <a:latin typeface="Noto Sans"/>
                <a:ea typeface="Noto Sans"/>
                <a:cs typeface="Noto Sans"/>
                <a:sym typeface="Noto Sans"/>
              </a:rPr>
              <a:t> </a:t>
            </a:r>
          </a:p>
        </p:txBody>
      </p:sp>
      <p:sp>
        <p:nvSpPr>
          <p:cNvPr name="TextBox 17" id="17"/>
          <p:cNvSpPr txBox="true"/>
          <p:nvPr/>
        </p:nvSpPr>
        <p:spPr>
          <a:xfrm rot="0">
            <a:off x="3939560" y="3607773"/>
            <a:ext cx="4382244" cy="732155"/>
          </a:xfrm>
          <a:prstGeom prst="rect">
            <a:avLst/>
          </a:prstGeom>
        </p:spPr>
        <p:txBody>
          <a:bodyPr anchor="t" rtlCol="false" tIns="0" lIns="0" bIns="0" rIns="0">
            <a:spAutoFit/>
          </a:bodyPr>
          <a:lstStyle/>
          <a:p>
            <a:pPr algn="ctr">
              <a:lnSpc>
                <a:spcPts val="6400"/>
              </a:lnSpc>
              <a:spcBef>
                <a:spcPct val="0"/>
              </a:spcBef>
            </a:pPr>
            <a:r>
              <a:rPr lang="en-US" b="true" sz="3200" u="sng">
                <a:solidFill>
                  <a:srgbClr val="232C68"/>
                </a:solidFill>
                <a:latin typeface="Noto Sans Bold"/>
                <a:ea typeface="Noto Sans Bold"/>
                <a:cs typeface="Noto Sans Bold"/>
                <a:sym typeface="Noto Sans Bold"/>
              </a:rPr>
              <a:t>Increase your income</a:t>
            </a:r>
          </a:p>
        </p:txBody>
      </p:sp>
      <p:sp>
        <p:nvSpPr>
          <p:cNvPr name="TextBox 18" id="18"/>
          <p:cNvSpPr txBox="true"/>
          <p:nvPr/>
        </p:nvSpPr>
        <p:spPr>
          <a:xfrm rot="0">
            <a:off x="7081799" y="6555443"/>
            <a:ext cx="4878884" cy="732155"/>
          </a:xfrm>
          <a:prstGeom prst="rect">
            <a:avLst/>
          </a:prstGeom>
        </p:spPr>
        <p:txBody>
          <a:bodyPr anchor="t" rtlCol="false" tIns="0" lIns="0" bIns="0" rIns="0">
            <a:spAutoFit/>
          </a:bodyPr>
          <a:lstStyle/>
          <a:p>
            <a:pPr algn="ctr">
              <a:lnSpc>
                <a:spcPts val="6400"/>
              </a:lnSpc>
              <a:spcBef>
                <a:spcPct val="0"/>
              </a:spcBef>
            </a:pPr>
            <a:r>
              <a:rPr lang="en-US" b="true" sz="3200" u="sng">
                <a:solidFill>
                  <a:srgbClr val="232C68"/>
                </a:solidFill>
                <a:latin typeface="Noto Sans Bold"/>
                <a:ea typeface="Noto Sans Bold"/>
                <a:cs typeface="Noto Sans Bold"/>
                <a:sym typeface="Noto Sans Bold"/>
              </a:rPr>
              <a:t>Decrease your spending</a:t>
            </a:r>
          </a:p>
        </p:txBody>
      </p:sp>
      <p:sp>
        <p:nvSpPr>
          <p:cNvPr name="TextBox 19" id="19"/>
          <p:cNvSpPr txBox="true"/>
          <p:nvPr/>
        </p:nvSpPr>
        <p:spPr>
          <a:xfrm rot="0">
            <a:off x="7081799" y="7407641"/>
            <a:ext cx="7960946" cy="2072640"/>
          </a:xfrm>
          <a:prstGeom prst="rect">
            <a:avLst/>
          </a:prstGeom>
        </p:spPr>
        <p:txBody>
          <a:bodyPr anchor="t" rtlCol="false" tIns="0" lIns="0" bIns="0" rIns="0">
            <a:spAutoFit/>
          </a:bodyPr>
          <a:lstStyle/>
          <a:p>
            <a:pPr algn="l" marL="518160" indent="-259080" lvl="1">
              <a:lnSpc>
                <a:spcPts val="3359"/>
              </a:lnSpc>
              <a:buFont typeface="Arial"/>
              <a:buChar char="•"/>
            </a:pPr>
            <a:r>
              <a:rPr lang="en-US" sz="2400" spc="-36">
                <a:solidFill>
                  <a:srgbClr val="232C68"/>
                </a:solidFill>
                <a:latin typeface="Noto Sans"/>
                <a:ea typeface="Noto Sans"/>
                <a:cs typeface="Noto Sans"/>
                <a:sym typeface="Noto Sans"/>
              </a:rPr>
              <a:t>Eliminate debts: Focus on credit cards, mortgage, auto loans, and more.</a:t>
            </a:r>
          </a:p>
          <a:p>
            <a:pPr algn="l" marL="518160" indent="-259080" lvl="1">
              <a:lnSpc>
                <a:spcPts val="3359"/>
              </a:lnSpc>
              <a:buFont typeface="Arial"/>
              <a:buChar char="•"/>
            </a:pPr>
            <a:r>
              <a:rPr lang="en-US" sz="2400" spc="-36">
                <a:solidFill>
                  <a:srgbClr val="232C68"/>
                </a:solidFill>
                <a:latin typeface="Noto Sans"/>
                <a:ea typeface="Noto Sans"/>
                <a:cs typeface="Noto Sans"/>
                <a:sym typeface="Noto Sans"/>
              </a:rPr>
              <a:t>Reduce current living expenses.</a:t>
            </a:r>
          </a:p>
          <a:p>
            <a:pPr algn="l" marL="518160" indent="-259080" lvl="1">
              <a:lnSpc>
                <a:spcPts val="3359"/>
              </a:lnSpc>
              <a:buFont typeface="Arial"/>
              <a:buChar char="•"/>
            </a:pPr>
            <a:r>
              <a:rPr lang="en-US" sz="2400" spc="-36">
                <a:solidFill>
                  <a:srgbClr val="232C68"/>
                </a:solidFill>
                <a:latin typeface="Noto Sans"/>
                <a:ea typeface="Noto Sans"/>
                <a:cs typeface="Noto Sans"/>
                <a:sym typeface="Noto Sans"/>
              </a:rPr>
              <a:t>Trim discretionary lifestyle expenses.</a:t>
            </a:r>
          </a:p>
          <a:p>
            <a:pPr algn="l" marL="518160" indent="-259080" lvl="1">
              <a:lnSpc>
                <a:spcPts val="3359"/>
              </a:lnSpc>
              <a:buFont typeface="Arial"/>
              <a:buChar char="•"/>
            </a:pPr>
            <a:r>
              <a:rPr lang="en-US" sz="2400" spc="-36">
                <a:solidFill>
                  <a:srgbClr val="232C68"/>
                </a:solidFill>
                <a:latin typeface="Noto Sans"/>
                <a:ea typeface="Noto Sans"/>
                <a:cs typeface="Noto Sans"/>
                <a:sym typeface="Noto Sans"/>
              </a:rPr>
              <a:t>Review monthly bills to identify potential savings.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113">
            <a:off x="35054" y="2973748"/>
            <a:ext cx="12676724" cy="4421008"/>
          </a:xfrm>
          <a:custGeom>
            <a:avLst/>
            <a:gdLst/>
            <a:ahLst/>
            <a:cxnLst/>
            <a:rect r="r" b="b" t="t" l="l"/>
            <a:pathLst>
              <a:path h="4421008" w="12676724">
                <a:moveTo>
                  <a:pt x="0" y="4421007"/>
                </a:moveTo>
                <a:lnTo>
                  <a:pt x="12676725" y="4421007"/>
                </a:lnTo>
                <a:lnTo>
                  <a:pt x="12676725" y="0"/>
                </a:lnTo>
                <a:lnTo>
                  <a:pt x="0" y="0"/>
                </a:lnTo>
                <a:lnTo>
                  <a:pt x="0" y="4421007"/>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6517566"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name="TextBox 5" id="5"/>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7169653"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name="TextBox 8" id="8"/>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6401992"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60A644"/>
              </a:solidFill>
              <a:prstDash val="solid"/>
              <a:miter/>
            </a:ln>
          </p:spPr>
        </p:sp>
        <p:sp>
          <p:nvSpPr>
            <p:cNvPr name="TextBox 11" id="11"/>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12" id="12"/>
          <p:cNvGrpSpPr/>
          <p:nvPr/>
        </p:nvGrpSpPr>
        <p:grpSpPr>
          <a:xfrm rot="0">
            <a:off x="-326825" y="0"/>
            <a:ext cx="7172629" cy="10284335"/>
            <a:chOff x="0" y="0"/>
            <a:chExt cx="20508404" cy="29405580"/>
          </a:xfrm>
        </p:grpSpPr>
        <p:sp>
          <p:nvSpPr>
            <p:cNvPr name="Freeform 13" id="13"/>
            <p:cNvSpPr/>
            <p:nvPr/>
          </p:nvSpPr>
          <p:spPr>
            <a:xfrm flipH="true" flipV="false" rot="0">
              <a:off x="0" y="0"/>
              <a:ext cx="20508340" cy="29405579"/>
            </a:xfrm>
            <a:custGeom>
              <a:avLst/>
              <a:gdLst/>
              <a:ahLst/>
              <a:cxnLst/>
              <a:rect r="r" b="b" t="t" l="l"/>
              <a:pathLst>
                <a:path h="29405579" w="20508340">
                  <a:moveTo>
                    <a:pt x="20508340" y="0"/>
                  </a:moveTo>
                  <a:lnTo>
                    <a:pt x="20508340" y="29405579"/>
                  </a:lnTo>
                  <a:lnTo>
                    <a:pt x="15239" y="29405579"/>
                  </a:lnTo>
                  <a:cubicBezTo>
                    <a:pt x="15239" y="29405579"/>
                    <a:pt x="253" y="29221937"/>
                    <a:pt x="0" y="28880941"/>
                  </a:cubicBezTo>
                  <a:lnTo>
                    <a:pt x="0" y="28861637"/>
                  </a:lnTo>
                  <a:cubicBezTo>
                    <a:pt x="1397" y="27222704"/>
                    <a:pt x="343280" y="22080345"/>
                    <a:pt x="4155185" y="16175735"/>
                  </a:cubicBezTo>
                  <a:cubicBezTo>
                    <a:pt x="8407781" y="9588373"/>
                    <a:pt x="9719309" y="5416550"/>
                    <a:pt x="9683114" y="0"/>
                  </a:cubicBezTo>
                  <a:close/>
                </a:path>
              </a:pathLst>
            </a:custGeom>
            <a:blipFill>
              <a:blip r:embed="rId4"/>
              <a:stretch>
                <a:fillRect l="-83761" t="0" r="-31448" b="0"/>
              </a:stretch>
            </a:blipFill>
          </p:spPr>
        </p:sp>
      </p:grpSp>
      <p:sp>
        <p:nvSpPr>
          <p:cNvPr name="Freeform 14" id="14"/>
          <p:cNvSpPr/>
          <p:nvPr/>
        </p:nvSpPr>
        <p:spPr>
          <a:xfrm flipH="false" flipV="false" rot="2903702">
            <a:off x="-5767044" y="6286174"/>
            <a:ext cx="10909314" cy="3709167"/>
          </a:xfrm>
          <a:custGeom>
            <a:avLst/>
            <a:gdLst/>
            <a:ahLst/>
            <a:cxnLst/>
            <a:rect r="r" b="b" t="t" l="l"/>
            <a:pathLst>
              <a:path h="3709167" w="10909314">
                <a:moveTo>
                  <a:pt x="0" y="0"/>
                </a:moveTo>
                <a:lnTo>
                  <a:pt x="10909315" y="0"/>
                </a:lnTo>
                <a:lnTo>
                  <a:pt x="10909315" y="3709166"/>
                </a:lnTo>
                <a:lnTo>
                  <a:pt x="0" y="3709166"/>
                </a:lnTo>
                <a:lnTo>
                  <a:pt x="0"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7557449" y="525612"/>
            <a:ext cx="10312800" cy="2152650"/>
          </a:xfrm>
          <a:prstGeom prst="rect">
            <a:avLst/>
          </a:prstGeom>
        </p:spPr>
        <p:txBody>
          <a:bodyPr anchor="t" rtlCol="false" tIns="0" lIns="0" bIns="0" rIns="0">
            <a:spAutoFit/>
          </a:bodyPr>
          <a:lstStyle/>
          <a:p>
            <a:pPr algn="ctr">
              <a:lnSpc>
                <a:spcPts val="8474"/>
              </a:lnSpc>
            </a:pPr>
            <a:r>
              <a:rPr lang="en-US" b="true" sz="7500" spc="-225">
                <a:solidFill>
                  <a:srgbClr val="232C68"/>
                </a:solidFill>
                <a:latin typeface="Noto Sans Bold"/>
                <a:ea typeface="Noto Sans Bold"/>
                <a:cs typeface="Noto Sans Bold"/>
                <a:sym typeface="Noto Sans Bold"/>
              </a:rPr>
              <a:t>IRS Contribution Limits</a:t>
            </a:r>
          </a:p>
        </p:txBody>
      </p:sp>
      <p:grpSp>
        <p:nvGrpSpPr>
          <p:cNvPr name="Group 16" id="16"/>
          <p:cNvGrpSpPr/>
          <p:nvPr/>
        </p:nvGrpSpPr>
        <p:grpSpPr>
          <a:xfrm rot="0">
            <a:off x="9282738" y="2830662"/>
            <a:ext cx="1000999" cy="1000999"/>
            <a:chOff x="0" y="0"/>
            <a:chExt cx="1334665" cy="1334665"/>
          </a:xfrm>
        </p:grpSpPr>
        <p:sp>
          <p:nvSpPr>
            <p:cNvPr name="Freeform 17" id="17"/>
            <p:cNvSpPr/>
            <p:nvPr/>
          </p:nvSpPr>
          <p:spPr>
            <a:xfrm flipH="false" flipV="false" rot="0">
              <a:off x="0" y="0"/>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69203" y="69203"/>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19" id="19"/>
          <p:cNvGrpSpPr/>
          <p:nvPr/>
        </p:nvGrpSpPr>
        <p:grpSpPr>
          <a:xfrm rot="0">
            <a:off x="9193838" y="4420838"/>
            <a:ext cx="1178798" cy="1178798"/>
            <a:chOff x="0" y="0"/>
            <a:chExt cx="1571731" cy="1571731"/>
          </a:xfrm>
        </p:grpSpPr>
        <p:sp>
          <p:nvSpPr>
            <p:cNvPr name="Freeform 20" id="20"/>
            <p:cNvSpPr/>
            <p:nvPr/>
          </p:nvSpPr>
          <p:spPr>
            <a:xfrm flipH="false" flipV="false" rot="0">
              <a:off x="0" y="0"/>
              <a:ext cx="1571731" cy="1571731"/>
            </a:xfrm>
            <a:custGeom>
              <a:avLst/>
              <a:gdLst/>
              <a:ahLst/>
              <a:cxnLst/>
              <a:rect r="r" b="b" t="t" l="l"/>
              <a:pathLst>
                <a:path h="1571731" w="1571731">
                  <a:moveTo>
                    <a:pt x="0" y="0"/>
                  </a:moveTo>
                  <a:lnTo>
                    <a:pt x="1571731" y="0"/>
                  </a:lnTo>
                  <a:lnTo>
                    <a:pt x="1571731" y="1571731"/>
                  </a:lnTo>
                  <a:lnTo>
                    <a:pt x="0" y="15717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p:cNvSpPr/>
            <p:nvPr/>
          </p:nvSpPr>
          <p:spPr>
            <a:xfrm flipH="false" flipV="false" rot="0">
              <a:off x="118533" y="118533"/>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2" id="22"/>
            <p:cNvSpPr/>
            <p:nvPr/>
          </p:nvSpPr>
          <p:spPr>
            <a:xfrm flipH="false" flipV="false" rot="0">
              <a:off x="187736" y="187736"/>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23" id="23"/>
          <p:cNvGrpSpPr/>
          <p:nvPr/>
        </p:nvGrpSpPr>
        <p:grpSpPr>
          <a:xfrm rot="0">
            <a:off x="9193838" y="6190186"/>
            <a:ext cx="1178798" cy="1178798"/>
            <a:chOff x="0" y="0"/>
            <a:chExt cx="1571731" cy="1571731"/>
          </a:xfrm>
        </p:grpSpPr>
        <p:sp>
          <p:nvSpPr>
            <p:cNvPr name="Freeform 24" id="24"/>
            <p:cNvSpPr/>
            <p:nvPr/>
          </p:nvSpPr>
          <p:spPr>
            <a:xfrm flipH="false" flipV="false" rot="0">
              <a:off x="0" y="0"/>
              <a:ext cx="1571731" cy="1571731"/>
            </a:xfrm>
            <a:custGeom>
              <a:avLst/>
              <a:gdLst/>
              <a:ahLst/>
              <a:cxnLst/>
              <a:rect r="r" b="b" t="t" l="l"/>
              <a:pathLst>
                <a:path h="1571731" w="1571731">
                  <a:moveTo>
                    <a:pt x="0" y="0"/>
                  </a:moveTo>
                  <a:lnTo>
                    <a:pt x="1571731" y="0"/>
                  </a:lnTo>
                  <a:lnTo>
                    <a:pt x="1571731" y="1571731"/>
                  </a:lnTo>
                  <a:lnTo>
                    <a:pt x="0" y="15717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5" id="25"/>
            <p:cNvSpPr/>
            <p:nvPr/>
          </p:nvSpPr>
          <p:spPr>
            <a:xfrm flipH="false" flipV="false" rot="0">
              <a:off x="118533" y="118533"/>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6" id="26"/>
            <p:cNvSpPr/>
            <p:nvPr/>
          </p:nvSpPr>
          <p:spPr>
            <a:xfrm flipH="false" flipV="false" rot="0">
              <a:off x="187736" y="187736"/>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TextBox 27" id="27"/>
          <p:cNvSpPr txBox="true"/>
          <p:nvPr/>
        </p:nvSpPr>
        <p:spPr>
          <a:xfrm rot="0">
            <a:off x="10676231" y="3350330"/>
            <a:ext cx="6919916" cy="481330"/>
          </a:xfrm>
          <a:prstGeom prst="rect">
            <a:avLst/>
          </a:prstGeom>
        </p:spPr>
        <p:txBody>
          <a:bodyPr anchor="t" rtlCol="false" tIns="0" lIns="0" bIns="0" rIns="0">
            <a:spAutoFit/>
          </a:bodyPr>
          <a:lstStyle/>
          <a:p>
            <a:pPr algn="l" marL="604523" indent="-302261" lvl="1">
              <a:lnSpc>
                <a:spcPts val="3920"/>
              </a:lnSpc>
              <a:buFont typeface="Arial"/>
              <a:buChar char="•"/>
            </a:pPr>
            <a:r>
              <a:rPr lang="en-US" sz="2800">
                <a:solidFill>
                  <a:srgbClr val="000000"/>
                </a:solidFill>
                <a:latin typeface="Noto Sans"/>
                <a:ea typeface="Noto Sans"/>
                <a:cs typeface="Noto Sans"/>
                <a:sym typeface="Noto Sans"/>
              </a:rPr>
              <a:t>$23,500</a:t>
            </a:r>
          </a:p>
        </p:txBody>
      </p:sp>
      <p:sp>
        <p:nvSpPr>
          <p:cNvPr name="TextBox 28" id="28"/>
          <p:cNvSpPr txBox="true"/>
          <p:nvPr/>
        </p:nvSpPr>
        <p:spPr>
          <a:xfrm rot="0">
            <a:off x="10676231" y="5113592"/>
            <a:ext cx="7194019" cy="450215"/>
          </a:xfrm>
          <a:prstGeom prst="rect">
            <a:avLst/>
          </a:prstGeom>
        </p:spPr>
        <p:txBody>
          <a:bodyPr anchor="t" rtlCol="false" tIns="0" lIns="0" bIns="0" rIns="0">
            <a:spAutoFit/>
          </a:bodyPr>
          <a:lstStyle/>
          <a:p>
            <a:pPr algn="l" marL="604519" indent="-302260" lvl="1">
              <a:lnSpc>
                <a:spcPts val="3639"/>
              </a:lnSpc>
              <a:buFont typeface="Arial"/>
              <a:buChar char="•"/>
            </a:pPr>
            <a:r>
              <a:rPr lang="en-US" sz="2799">
                <a:solidFill>
                  <a:srgbClr val="000000"/>
                </a:solidFill>
                <a:latin typeface="Noto Sans"/>
                <a:ea typeface="Noto Sans"/>
                <a:cs typeface="Noto Sans"/>
                <a:sym typeface="Noto Sans"/>
              </a:rPr>
              <a:t>An additional $7,500</a:t>
            </a:r>
          </a:p>
        </p:txBody>
      </p:sp>
      <p:sp>
        <p:nvSpPr>
          <p:cNvPr name="TextBox 29" id="29"/>
          <p:cNvSpPr txBox="true"/>
          <p:nvPr/>
        </p:nvSpPr>
        <p:spPr>
          <a:xfrm rot="0">
            <a:off x="10676231" y="7336734"/>
            <a:ext cx="7194019" cy="450215"/>
          </a:xfrm>
          <a:prstGeom prst="rect">
            <a:avLst/>
          </a:prstGeom>
        </p:spPr>
        <p:txBody>
          <a:bodyPr anchor="t" rtlCol="false" tIns="0" lIns="0" bIns="0" rIns="0">
            <a:spAutoFit/>
          </a:bodyPr>
          <a:lstStyle/>
          <a:p>
            <a:pPr algn="l" marL="604519" indent="-302260" lvl="1">
              <a:lnSpc>
                <a:spcPts val="3639"/>
              </a:lnSpc>
              <a:buFont typeface="Arial"/>
              <a:buChar char="•"/>
            </a:pPr>
            <a:r>
              <a:rPr lang="en-US" sz="2799">
                <a:solidFill>
                  <a:srgbClr val="000000"/>
                </a:solidFill>
                <a:latin typeface="Noto Sans"/>
                <a:ea typeface="Noto Sans"/>
                <a:cs typeface="Noto Sans"/>
                <a:sym typeface="Noto Sans"/>
              </a:rPr>
              <a:t>An additional $11,250</a:t>
            </a:r>
          </a:p>
        </p:txBody>
      </p:sp>
      <p:sp>
        <p:nvSpPr>
          <p:cNvPr name="TextBox 30" id="30"/>
          <p:cNvSpPr txBox="true"/>
          <p:nvPr/>
        </p:nvSpPr>
        <p:spPr>
          <a:xfrm rot="0">
            <a:off x="10676231" y="2849712"/>
            <a:ext cx="7611769" cy="466598"/>
          </a:xfrm>
          <a:prstGeom prst="rect">
            <a:avLst/>
          </a:prstGeom>
        </p:spPr>
        <p:txBody>
          <a:bodyPr anchor="t" rtlCol="false" tIns="0" lIns="0" bIns="0" rIns="0">
            <a:spAutoFit/>
          </a:bodyPr>
          <a:lstStyle/>
          <a:p>
            <a:pPr algn="just">
              <a:lnSpc>
                <a:spcPts val="3616"/>
              </a:lnSpc>
            </a:pPr>
            <a:r>
              <a:rPr lang="en-US" b="true" sz="3200" spc="-96">
                <a:solidFill>
                  <a:srgbClr val="000000"/>
                </a:solidFill>
                <a:latin typeface="Noto Sans Bold"/>
                <a:ea typeface="Noto Sans Bold"/>
                <a:cs typeface="Noto Sans Bold"/>
                <a:sym typeface="Noto Sans Bold"/>
              </a:rPr>
              <a:t>2025 Standard Contribution Limit</a:t>
            </a:r>
          </a:p>
        </p:txBody>
      </p:sp>
      <p:sp>
        <p:nvSpPr>
          <p:cNvPr name="TextBox 31" id="31"/>
          <p:cNvSpPr txBox="true"/>
          <p:nvPr/>
        </p:nvSpPr>
        <p:spPr>
          <a:xfrm rot="0">
            <a:off x="10676231" y="4557863"/>
            <a:ext cx="7056967" cy="466598"/>
          </a:xfrm>
          <a:prstGeom prst="rect">
            <a:avLst/>
          </a:prstGeom>
        </p:spPr>
        <p:txBody>
          <a:bodyPr anchor="t" rtlCol="false" tIns="0" lIns="0" bIns="0" rIns="0">
            <a:spAutoFit/>
          </a:bodyPr>
          <a:lstStyle/>
          <a:p>
            <a:pPr algn="l">
              <a:lnSpc>
                <a:spcPts val="3616"/>
              </a:lnSpc>
            </a:pPr>
            <a:r>
              <a:rPr lang="en-US" sz="3200" spc="-96" b="true">
                <a:solidFill>
                  <a:srgbClr val="000000"/>
                </a:solidFill>
                <a:latin typeface="Noto Sans Bold"/>
                <a:ea typeface="Noto Sans Bold"/>
                <a:cs typeface="Noto Sans Bold"/>
                <a:sym typeface="Noto Sans Bold"/>
              </a:rPr>
              <a:t>Age 50+ Catch-Up Contribution Limit</a:t>
            </a:r>
          </a:p>
        </p:txBody>
      </p:sp>
      <p:sp>
        <p:nvSpPr>
          <p:cNvPr name="TextBox 32" id="32"/>
          <p:cNvSpPr txBox="true"/>
          <p:nvPr/>
        </p:nvSpPr>
        <p:spPr>
          <a:xfrm rot="0">
            <a:off x="10676231" y="6327211"/>
            <a:ext cx="7194019" cy="923798"/>
          </a:xfrm>
          <a:prstGeom prst="rect">
            <a:avLst/>
          </a:prstGeom>
        </p:spPr>
        <p:txBody>
          <a:bodyPr anchor="t" rtlCol="false" tIns="0" lIns="0" bIns="0" rIns="0">
            <a:spAutoFit/>
          </a:bodyPr>
          <a:lstStyle/>
          <a:p>
            <a:pPr algn="l">
              <a:lnSpc>
                <a:spcPts val="3616"/>
              </a:lnSpc>
            </a:pPr>
            <a:r>
              <a:rPr lang="en-US" sz="3200" spc="-96" b="true">
                <a:solidFill>
                  <a:srgbClr val="000000"/>
                </a:solidFill>
                <a:latin typeface="Noto Sans Bold"/>
                <a:ea typeface="Noto Sans Bold"/>
                <a:cs typeface="Noto Sans Bold"/>
                <a:sym typeface="Noto Sans Bold"/>
              </a:rPr>
              <a:t>Age 60-63 Enhanced Catch-Up Contribution</a:t>
            </a:r>
          </a:p>
        </p:txBody>
      </p:sp>
      <p:sp>
        <p:nvSpPr>
          <p:cNvPr name="Freeform 33" id="33"/>
          <p:cNvSpPr/>
          <p:nvPr/>
        </p:nvSpPr>
        <p:spPr>
          <a:xfrm flipH="false" flipV="false" rot="0">
            <a:off x="15816427" y="9258300"/>
            <a:ext cx="2246912" cy="728466"/>
          </a:xfrm>
          <a:custGeom>
            <a:avLst/>
            <a:gdLst/>
            <a:ahLst/>
            <a:cxnLst/>
            <a:rect r="r" b="b" t="t" l="l"/>
            <a:pathLst>
              <a:path h="728466" w="2246912">
                <a:moveTo>
                  <a:pt x="0" y="0"/>
                </a:moveTo>
                <a:lnTo>
                  <a:pt x="2246913" y="0"/>
                </a:lnTo>
                <a:lnTo>
                  <a:pt x="2246913" y="728466"/>
                </a:lnTo>
                <a:lnTo>
                  <a:pt x="0" y="728466"/>
                </a:lnTo>
                <a:lnTo>
                  <a:pt x="0" y="0"/>
                </a:lnTo>
                <a:close/>
              </a:path>
            </a:pathLst>
          </a:custGeom>
          <a:blipFill>
            <a:blip r:embed="rId13"/>
            <a:stretch>
              <a:fillRect l="0" t="0" r="0" b="0"/>
            </a:stretch>
          </a:blipFill>
        </p:spPr>
      </p:sp>
      <p:sp>
        <p:nvSpPr>
          <p:cNvPr name="TextBox 34" id="34"/>
          <p:cNvSpPr txBox="true"/>
          <p:nvPr/>
        </p:nvSpPr>
        <p:spPr>
          <a:xfrm rot="0">
            <a:off x="8876376" y="8453699"/>
            <a:ext cx="9186963" cy="322326"/>
          </a:xfrm>
          <a:prstGeom prst="rect">
            <a:avLst/>
          </a:prstGeom>
        </p:spPr>
        <p:txBody>
          <a:bodyPr anchor="t" rtlCol="false" tIns="0" lIns="0" bIns="0" rIns="0">
            <a:spAutoFit/>
          </a:bodyPr>
          <a:lstStyle/>
          <a:p>
            <a:pPr algn="ctr">
              <a:lnSpc>
                <a:spcPts val="2592"/>
              </a:lnSpc>
            </a:pPr>
            <a:r>
              <a:rPr lang="en-US" b="true" sz="2400" spc="22">
                <a:solidFill>
                  <a:srgbClr val="F26422"/>
                </a:solidFill>
                <a:latin typeface="Noto Sans Bold"/>
                <a:ea typeface="Noto Sans Bold"/>
                <a:cs typeface="Noto Sans Bold"/>
                <a:sym typeface="Noto Sans Bold"/>
              </a:rPr>
              <a:t>Visit u.bpas.com to </a:t>
            </a:r>
            <a:r>
              <a:rPr lang="en-US" b="true" sz="2400" spc="22">
                <a:solidFill>
                  <a:srgbClr val="F26422"/>
                </a:solidFill>
                <a:latin typeface="Noto Sans Bold"/>
                <a:ea typeface="Noto Sans Bold"/>
                <a:cs typeface="Noto Sans Bold"/>
                <a:sym typeface="Noto Sans Bold"/>
              </a:rPr>
              <a:t>change your contribution amount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5721048" y="9258300"/>
            <a:ext cx="2246912" cy="728466"/>
          </a:xfrm>
          <a:custGeom>
            <a:avLst/>
            <a:gdLst/>
            <a:ahLst/>
            <a:cxnLst/>
            <a:rect r="r" b="b" t="t" l="l"/>
            <a:pathLst>
              <a:path h="728466" w="2246912">
                <a:moveTo>
                  <a:pt x="0" y="0"/>
                </a:moveTo>
                <a:lnTo>
                  <a:pt x="2246912" y="0"/>
                </a:lnTo>
                <a:lnTo>
                  <a:pt x="2246912" y="728466"/>
                </a:lnTo>
                <a:lnTo>
                  <a:pt x="0" y="728466"/>
                </a:lnTo>
                <a:lnTo>
                  <a:pt x="0" y="0"/>
                </a:lnTo>
                <a:close/>
              </a:path>
            </a:pathLst>
          </a:custGeom>
          <a:blipFill>
            <a:blip r:embed="rId2"/>
            <a:stretch>
              <a:fillRect l="0" t="0" r="0" b="0"/>
            </a:stretch>
          </a:blipFill>
        </p:spPr>
      </p:sp>
      <p:sp>
        <p:nvSpPr>
          <p:cNvPr name="Freeform 6" id="6"/>
          <p:cNvSpPr/>
          <p:nvPr/>
        </p:nvSpPr>
        <p:spPr>
          <a:xfrm flipH="false" flipV="false" rot="0">
            <a:off x="2685182" y="3213694"/>
            <a:ext cx="12917635" cy="5716054"/>
          </a:xfrm>
          <a:custGeom>
            <a:avLst/>
            <a:gdLst/>
            <a:ahLst/>
            <a:cxnLst/>
            <a:rect r="r" b="b" t="t" l="l"/>
            <a:pathLst>
              <a:path h="5716054" w="12917635">
                <a:moveTo>
                  <a:pt x="0" y="0"/>
                </a:moveTo>
                <a:lnTo>
                  <a:pt x="12917636" y="0"/>
                </a:lnTo>
                <a:lnTo>
                  <a:pt x="12917636" y="5716054"/>
                </a:lnTo>
                <a:lnTo>
                  <a:pt x="0" y="5716054"/>
                </a:lnTo>
                <a:lnTo>
                  <a:pt x="0" y="0"/>
                </a:lnTo>
                <a:close/>
              </a:path>
            </a:pathLst>
          </a:custGeom>
          <a:blipFill>
            <a:blip r:embed="rId3"/>
            <a:stretch>
              <a:fillRect l="0" t="0" r="0" b="0"/>
            </a:stretch>
          </a:blipFill>
        </p:spPr>
      </p:sp>
      <p:sp>
        <p:nvSpPr>
          <p:cNvPr name="TextBox 7" id="7"/>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Nearing Retirement</a:t>
            </a:r>
          </a:p>
        </p:txBody>
      </p:sp>
      <p:sp>
        <p:nvSpPr>
          <p:cNvPr name="TextBox 8" id="8"/>
          <p:cNvSpPr txBox="true"/>
          <p:nvPr/>
        </p:nvSpPr>
        <p:spPr>
          <a:xfrm rot="0">
            <a:off x="4550518" y="2559234"/>
            <a:ext cx="9186963" cy="448818"/>
          </a:xfrm>
          <a:prstGeom prst="rect">
            <a:avLst/>
          </a:prstGeom>
        </p:spPr>
        <p:txBody>
          <a:bodyPr anchor="t" rtlCol="false" tIns="0" lIns="0" bIns="0" rIns="0">
            <a:spAutoFit/>
          </a:bodyPr>
          <a:lstStyle/>
          <a:p>
            <a:pPr algn="ctr">
              <a:lnSpc>
                <a:spcPts val="3456"/>
              </a:lnSpc>
            </a:pPr>
            <a:r>
              <a:rPr lang="en-US" b="true" sz="3200" spc="29">
                <a:solidFill>
                  <a:srgbClr val="F26422"/>
                </a:solidFill>
                <a:latin typeface="Noto Sans Bold"/>
                <a:ea typeface="Noto Sans Bold"/>
                <a:cs typeface="Noto Sans Bold"/>
                <a:sym typeface="Noto Sans Bold"/>
              </a:rPr>
              <a:t>Small Increases Add Up! </a:t>
            </a:r>
          </a:p>
        </p:txBody>
      </p:sp>
      <p:sp>
        <p:nvSpPr>
          <p:cNvPr name="TextBox 9" id="9"/>
          <p:cNvSpPr txBox="true"/>
          <p:nvPr/>
        </p:nvSpPr>
        <p:spPr>
          <a:xfrm rot="0">
            <a:off x="1974894" y="9572053"/>
            <a:ext cx="13570351" cy="342519"/>
          </a:xfrm>
          <a:prstGeom prst="rect">
            <a:avLst/>
          </a:prstGeom>
        </p:spPr>
        <p:txBody>
          <a:bodyPr anchor="t" rtlCol="false" tIns="0" lIns="0" bIns="0" rIns="0">
            <a:spAutoFit/>
          </a:bodyPr>
          <a:lstStyle/>
          <a:p>
            <a:pPr algn="l">
              <a:lnSpc>
                <a:spcPts val="1368"/>
              </a:lnSpc>
              <a:spcBef>
                <a:spcPct val="0"/>
              </a:spcBef>
            </a:pPr>
            <a:r>
              <a:rPr lang="en-US" sz="1200" i="true">
                <a:solidFill>
                  <a:srgbClr val="000000"/>
                </a:solidFill>
                <a:latin typeface="Noto Sans Italics"/>
                <a:ea typeface="Noto Sans Italics"/>
                <a:cs typeface="Noto Sans Italics"/>
                <a:sym typeface="Noto Sans Italics"/>
              </a:rPr>
              <a:t>Hypothetical example for illustrative purposes only. Assumes gross bi-weekly pay of $2,500, starting balance of $100,000, annual rate of return of 5.5%. Blue shows a 6% contribution with no increase and green shows a 6% contribution with a 2% increase each year up to a total of 20%. Calculated using the Retirement Account Contribution Accelerator at u.bpas.com</a:t>
            </a:r>
          </a:p>
        </p:txBody>
      </p:sp>
      <p:sp>
        <p:nvSpPr>
          <p:cNvPr name="TextBox 10" id="10"/>
          <p:cNvSpPr txBox="true"/>
          <p:nvPr/>
        </p:nvSpPr>
        <p:spPr>
          <a:xfrm rot="0">
            <a:off x="0" y="8480930"/>
            <a:ext cx="2604535" cy="448818"/>
          </a:xfrm>
          <a:prstGeom prst="rect">
            <a:avLst/>
          </a:prstGeom>
        </p:spPr>
        <p:txBody>
          <a:bodyPr anchor="t" rtlCol="false" tIns="0" lIns="0" bIns="0" rIns="0">
            <a:spAutoFit/>
          </a:bodyPr>
          <a:lstStyle/>
          <a:p>
            <a:pPr algn="ctr">
              <a:lnSpc>
                <a:spcPts val="3456"/>
              </a:lnSpc>
            </a:pPr>
            <a:r>
              <a:rPr lang="en-US" b="true" sz="3200" spc="29">
                <a:solidFill>
                  <a:srgbClr val="F26422"/>
                </a:solidFill>
                <a:latin typeface="Noto Sans Bold"/>
                <a:ea typeface="Noto Sans Bold"/>
                <a:cs typeface="Noto Sans Bold"/>
                <a:sym typeface="Noto Sans Bold"/>
              </a:rPr>
              <a:t>$100,000</a:t>
            </a:r>
          </a:p>
        </p:txBody>
      </p:sp>
      <p:sp>
        <p:nvSpPr>
          <p:cNvPr name="TextBox 11" id="11"/>
          <p:cNvSpPr txBox="true"/>
          <p:nvPr/>
        </p:nvSpPr>
        <p:spPr>
          <a:xfrm rot="0">
            <a:off x="0" y="7018204"/>
            <a:ext cx="2604535" cy="448818"/>
          </a:xfrm>
          <a:prstGeom prst="rect">
            <a:avLst/>
          </a:prstGeom>
        </p:spPr>
        <p:txBody>
          <a:bodyPr anchor="t" rtlCol="false" tIns="0" lIns="0" bIns="0" rIns="0">
            <a:spAutoFit/>
          </a:bodyPr>
          <a:lstStyle/>
          <a:p>
            <a:pPr algn="ctr">
              <a:lnSpc>
                <a:spcPts val="3456"/>
              </a:lnSpc>
            </a:pPr>
            <a:r>
              <a:rPr lang="en-US" b="true" sz="3200" spc="29">
                <a:solidFill>
                  <a:srgbClr val="F26422"/>
                </a:solidFill>
                <a:latin typeface="Noto Sans Bold"/>
                <a:ea typeface="Noto Sans Bold"/>
                <a:cs typeface="Noto Sans Bold"/>
                <a:sym typeface="Noto Sans Bold"/>
              </a:rPr>
              <a:t>$200,000</a:t>
            </a:r>
          </a:p>
        </p:txBody>
      </p:sp>
      <p:sp>
        <p:nvSpPr>
          <p:cNvPr name="TextBox 12" id="12"/>
          <p:cNvSpPr txBox="true"/>
          <p:nvPr/>
        </p:nvSpPr>
        <p:spPr>
          <a:xfrm rot="0">
            <a:off x="0" y="5425059"/>
            <a:ext cx="2604535" cy="448818"/>
          </a:xfrm>
          <a:prstGeom prst="rect">
            <a:avLst/>
          </a:prstGeom>
        </p:spPr>
        <p:txBody>
          <a:bodyPr anchor="t" rtlCol="false" tIns="0" lIns="0" bIns="0" rIns="0">
            <a:spAutoFit/>
          </a:bodyPr>
          <a:lstStyle/>
          <a:p>
            <a:pPr algn="ctr">
              <a:lnSpc>
                <a:spcPts val="3456"/>
              </a:lnSpc>
            </a:pPr>
            <a:r>
              <a:rPr lang="en-US" b="true" sz="3200" spc="29">
                <a:solidFill>
                  <a:srgbClr val="F26422"/>
                </a:solidFill>
                <a:latin typeface="Noto Sans Bold"/>
                <a:ea typeface="Noto Sans Bold"/>
                <a:cs typeface="Noto Sans Bold"/>
                <a:sym typeface="Noto Sans Bold"/>
              </a:rPr>
              <a:t>$300,000</a:t>
            </a:r>
          </a:p>
        </p:txBody>
      </p:sp>
      <p:sp>
        <p:nvSpPr>
          <p:cNvPr name="TextBox 13" id="13"/>
          <p:cNvSpPr txBox="true"/>
          <p:nvPr/>
        </p:nvSpPr>
        <p:spPr>
          <a:xfrm rot="0">
            <a:off x="0" y="3790279"/>
            <a:ext cx="2604535" cy="448818"/>
          </a:xfrm>
          <a:prstGeom prst="rect">
            <a:avLst/>
          </a:prstGeom>
        </p:spPr>
        <p:txBody>
          <a:bodyPr anchor="t" rtlCol="false" tIns="0" lIns="0" bIns="0" rIns="0">
            <a:spAutoFit/>
          </a:bodyPr>
          <a:lstStyle/>
          <a:p>
            <a:pPr algn="ctr">
              <a:lnSpc>
                <a:spcPts val="3456"/>
              </a:lnSpc>
            </a:pPr>
            <a:r>
              <a:rPr lang="en-US" b="true" sz="3200" spc="29">
                <a:solidFill>
                  <a:srgbClr val="F26422"/>
                </a:solidFill>
                <a:latin typeface="Noto Sans Bold"/>
                <a:ea typeface="Noto Sans Bold"/>
                <a:cs typeface="Noto Sans Bold"/>
                <a:sym typeface="Noto Sans Bold"/>
              </a:rPr>
              <a:t>$400,000</a:t>
            </a:r>
          </a:p>
        </p:txBody>
      </p:sp>
      <p:sp>
        <p:nvSpPr>
          <p:cNvPr name="TextBox 14" id="14"/>
          <p:cNvSpPr txBox="true"/>
          <p:nvPr/>
        </p:nvSpPr>
        <p:spPr>
          <a:xfrm rot="0">
            <a:off x="2685182" y="9154097"/>
            <a:ext cx="1014577" cy="236982"/>
          </a:xfrm>
          <a:prstGeom prst="rect">
            <a:avLst/>
          </a:prstGeom>
        </p:spPr>
        <p:txBody>
          <a:bodyPr anchor="t" rtlCol="false" tIns="0" lIns="0" bIns="0" rIns="0">
            <a:spAutoFit/>
          </a:bodyPr>
          <a:lstStyle/>
          <a:p>
            <a:pPr algn="ctr">
              <a:lnSpc>
                <a:spcPts val="1944"/>
              </a:lnSpc>
            </a:pPr>
            <a:r>
              <a:rPr lang="en-US" b="true" sz="1800" spc="16">
                <a:solidFill>
                  <a:srgbClr val="F26422"/>
                </a:solidFill>
                <a:latin typeface="Noto Sans Bold"/>
                <a:ea typeface="Noto Sans Bold"/>
                <a:cs typeface="Noto Sans Bold"/>
                <a:sym typeface="Noto Sans Bold"/>
              </a:rPr>
              <a:t>50</a:t>
            </a:r>
          </a:p>
        </p:txBody>
      </p:sp>
      <p:sp>
        <p:nvSpPr>
          <p:cNvPr name="TextBox 15" id="15"/>
          <p:cNvSpPr txBox="true"/>
          <p:nvPr/>
        </p:nvSpPr>
        <p:spPr>
          <a:xfrm rot="0">
            <a:off x="6635069" y="9154097"/>
            <a:ext cx="1014577" cy="236982"/>
          </a:xfrm>
          <a:prstGeom prst="rect">
            <a:avLst/>
          </a:prstGeom>
        </p:spPr>
        <p:txBody>
          <a:bodyPr anchor="t" rtlCol="false" tIns="0" lIns="0" bIns="0" rIns="0">
            <a:spAutoFit/>
          </a:bodyPr>
          <a:lstStyle/>
          <a:p>
            <a:pPr algn="ctr">
              <a:lnSpc>
                <a:spcPts val="1944"/>
              </a:lnSpc>
            </a:pPr>
            <a:r>
              <a:rPr lang="en-US" b="true" sz="1800" spc="16">
                <a:solidFill>
                  <a:srgbClr val="F26422"/>
                </a:solidFill>
                <a:latin typeface="Noto Sans Bold"/>
                <a:ea typeface="Noto Sans Bold"/>
                <a:cs typeface="Noto Sans Bold"/>
                <a:sym typeface="Noto Sans Bold"/>
              </a:rPr>
              <a:t>55</a:t>
            </a:r>
          </a:p>
        </p:txBody>
      </p:sp>
      <p:sp>
        <p:nvSpPr>
          <p:cNvPr name="TextBox 16" id="16"/>
          <p:cNvSpPr txBox="true"/>
          <p:nvPr/>
        </p:nvSpPr>
        <p:spPr>
          <a:xfrm rot="0">
            <a:off x="10474613" y="9154097"/>
            <a:ext cx="1014577" cy="236982"/>
          </a:xfrm>
          <a:prstGeom prst="rect">
            <a:avLst/>
          </a:prstGeom>
        </p:spPr>
        <p:txBody>
          <a:bodyPr anchor="t" rtlCol="false" tIns="0" lIns="0" bIns="0" rIns="0">
            <a:spAutoFit/>
          </a:bodyPr>
          <a:lstStyle/>
          <a:p>
            <a:pPr algn="ctr">
              <a:lnSpc>
                <a:spcPts val="1944"/>
              </a:lnSpc>
            </a:pPr>
            <a:r>
              <a:rPr lang="en-US" b="true" sz="1800" spc="16">
                <a:solidFill>
                  <a:srgbClr val="F26422"/>
                </a:solidFill>
                <a:latin typeface="Noto Sans Bold"/>
                <a:ea typeface="Noto Sans Bold"/>
                <a:cs typeface="Noto Sans Bold"/>
                <a:sym typeface="Noto Sans Bold"/>
              </a:rPr>
              <a:t>60</a:t>
            </a:r>
          </a:p>
        </p:txBody>
      </p:sp>
      <p:sp>
        <p:nvSpPr>
          <p:cNvPr name="TextBox 17" id="17"/>
          <p:cNvSpPr txBox="true"/>
          <p:nvPr/>
        </p:nvSpPr>
        <p:spPr>
          <a:xfrm rot="0">
            <a:off x="14314157" y="9154097"/>
            <a:ext cx="1014577" cy="236982"/>
          </a:xfrm>
          <a:prstGeom prst="rect">
            <a:avLst/>
          </a:prstGeom>
        </p:spPr>
        <p:txBody>
          <a:bodyPr anchor="t" rtlCol="false" tIns="0" lIns="0" bIns="0" rIns="0">
            <a:spAutoFit/>
          </a:bodyPr>
          <a:lstStyle/>
          <a:p>
            <a:pPr algn="ctr">
              <a:lnSpc>
                <a:spcPts val="1944"/>
              </a:lnSpc>
            </a:pPr>
            <a:r>
              <a:rPr lang="en-US" b="true" sz="1800" spc="16">
                <a:solidFill>
                  <a:srgbClr val="F26422"/>
                </a:solidFill>
                <a:latin typeface="Noto Sans Bold"/>
                <a:ea typeface="Noto Sans Bold"/>
                <a:cs typeface="Noto Sans Bold"/>
                <a:sym typeface="Noto Sans Bold"/>
              </a:rPr>
              <a:t>65</a:t>
            </a:r>
          </a:p>
        </p:txBody>
      </p:sp>
      <p:sp>
        <p:nvSpPr>
          <p:cNvPr name="TextBox 18" id="18"/>
          <p:cNvSpPr txBox="true"/>
          <p:nvPr/>
        </p:nvSpPr>
        <p:spPr>
          <a:xfrm rot="0">
            <a:off x="14592177" y="2812562"/>
            <a:ext cx="2566952" cy="448818"/>
          </a:xfrm>
          <a:prstGeom prst="rect">
            <a:avLst/>
          </a:prstGeom>
        </p:spPr>
        <p:txBody>
          <a:bodyPr anchor="t" rtlCol="false" tIns="0" lIns="0" bIns="0" rIns="0">
            <a:spAutoFit/>
          </a:bodyPr>
          <a:lstStyle/>
          <a:p>
            <a:pPr algn="ctr">
              <a:lnSpc>
                <a:spcPts val="3456"/>
              </a:lnSpc>
            </a:pPr>
            <a:r>
              <a:rPr lang="en-US" b="true" sz="3200" spc="29">
                <a:solidFill>
                  <a:srgbClr val="60A644"/>
                </a:solidFill>
                <a:latin typeface="Noto Sans Bold"/>
                <a:ea typeface="Noto Sans Bold"/>
                <a:cs typeface="Noto Sans Bold"/>
                <a:sym typeface="Noto Sans Bold"/>
              </a:rPr>
              <a:t>$451,344</a:t>
            </a:r>
          </a:p>
        </p:txBody>
      </p:sp>
      <p:sp>
        <p:nvSpPr>
          <p:cNvPr name="TextBox 19" id="19"/>
          <p:cNvSpPr txBox="true"/>
          <p:nvPr/>
        </p:nvSpPr>
        <p:spPr>
          <a:xfrm rot="0">
            <a:off x="14592177" y="5157502"/>
            <a:ext cx="2566952" cy="448818"/>
          </a:xfrm>
          <a:prstGeom prst="rect">
            <a:avLst/>
          </a:prstGeom>
        </p:spPr>
        <p:txBody>
          <a:bodyPr anchor="t" rtlCol="false" tIns="0" lIns="0" bIns="0" rIns="0">
            <a:spAutoFit/>
          </a:bodyPr>
          <a:lstStyle/>
          <a:p>
            <a:pPr algn="ctr">
              <a:lnSpc>
                <a:spcPts val="3456"/>
              </a:lnSpc>
            </a:pPr>
            <a:r>
              <a:rPr lang="en-US" b="true" sz="3200" spc="29">
                <a:solidFill>
                  <a:srgbClr val="232C68"/>
                </a:solidFill>
                <a:latin typeface="Noto Sans Bold"/>
                <a:ea typeface="Noto Sans Bold"/>
                <a:cs typeface="Noto Sans Bold"/>
                <a:sym typeface="Noto Sans Bold"/>
              </a:rPr>
              <a:t>$313,116</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719387"/>
            <a:chOff x="0" y="0"/>
            <a:chExt cx="4816593" cy="716217"/>
          </a:xfrm>
        </p:grpSpPr>
        <p:sp>
          <p:nvSpPr>
            <p:cNvPr name="Freeform 3" id="3"/>
            <p:cNvSpPr/>
            <p:nvPr/>
          </p:nvSpPr>
          <p:spPr>
            <a:xfrm flipH="false" flipV="false" rot="0">
              <a:off x="0" y="0"/>
              <a:ext cx="4816592" cy="716217"/>
            </a:xfrm>
            <a:custGeom>
              <a:avLst/>
              <a:gdLst/>
              <a:ahLst/>
              <a:cxnLst/>
              <a:rect r="r" b="b" t="t" l="l"/>
              <a:pathLst>
                <a:path h="716217" w="4816592">
                  <a:moveTo>
                    <a:pt x="0" y="0"/>
                  </a:moveTo>
                  <a:lnTo>
                    <a:pt x="4816592" y="0"/>
                  </a:lnTo>
                  <a:lnTo>
                    <a:pt x="4816592" y="716217"/>
                  </a:lnTo>
                  <a:lnTo>
                    <a:pt x="0" y="716217"/>
                  </a:lnTo>
                  <a:close/>
                </a:path>
              </a:pathLst>
            </a:custGeom>
            <a:solidFill>
              <a:srgbClr val="232C68"/>
            </a:solidFill>
          </p:spPr>
        </p:sp>
        <p:sp>
          <p:nvSpPr>
            <p:cNvPr name="TextBox 4" id="4"/>
            <p:cNvSpPr txBox="true"/>
            <p:nvPr/>
          </p:nvSpPr>
          <p:spPr>
            <a:xfrm>
              <a:off x="0" y="-38100"/>
              <a:ext cx="4816593" cy="754317"/>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1160484" y="-272420"/>
            <a:ext cx="8281175" cy="10831841"/>
            <a:chOff x="0" y="0"/>
            <a:chExt cx="11041567" cy="14442454"/>
          </a:xfrm>
        </p:grpSpPr>
        <p:pic>
          <p:nvPicPr>
            <p:cNvPr name="Picture 6" id="6"/>
            <p:cNvPicPr>
              <a:picLocks noChangeAspect="true"/>
            </p:cNvPicPr>
            <p:nvPr/>
          </p:nvPicPr>
          <p:blipFill>
            <a:blip r:embed="rId2"/>
            <a:srcRect l="24484" t="0" r="24484" b="0"/>
            <a:stretch>
              <a:fillRect/>
            </a:stretch>
          </p:blipFill>
          <p:spPr>
            <a:xfrm flipH="false" flipV="false">
              <a:off x="0" y="0"/>
              <a:ext cx="11041567" cy="14442454"/>
            </a:xfrm>
            <a:prstGeom prst="rect">
              <a:avLst/>
            </a:prstGeom>
          </p:spPr>
        </p:pic>
      </p:grpSp>
      <p:grpSp>
        <p:nvGrpSpPr>
          <p:cNvPr name="Group 7" id="7"/>
          <p:cNvGrpSpPr/>
          <p:nvPr/>
        </p:nvGrpSpPr>
        <p:grpSpPr>
          <a:xfrm rot="10799999">
            <a:off x="9144000" y="6390939"/>
            <a:ext cx="5443005" cy="4762630"/>
            <a:chOff x="0" y="0"/>
            <a:chExt cx="812800" cy="711200"/>
          </a:xfrm>
        </p:grpSpPr>
        <p:sp>
          <p:nvSpPr>
            <p:cNvPr name="Freeform 8" id="8"/>
            <p:cNvSpPr/>
            <p:nvPr/>
          </p:nvSpPr>
          <p:spPr>
            <a:xfrm flipH="false" flipV="false" rot="0">
              <a:off x="0" y="0"/>
              <a:ext cx="812800" cy="711200"/>
            </a:xfrm>
            <a:custGeom>
              <a:avLst/>
              <a:gdLst/>
              <a:ahLst/>
              <a:cxnLst/>
              <a:rect r="r" b="b" t="t" l="l"/>
              <a:pathLst>
                <a:path h="711200" w="812800">
                  <a:moveTo>
                    <a:pt x="406400" y="711200"/>
                  </a:moveTo>
                  <a:lnTo>
                    <a:pt x="812800" y="0"/>
                  </a:lnTo>
                  <a:lnTo>
                    <a:pt x="0" y="0"/>
                  </a:lnTo>
                  <a:lnTo>
                    <a:pt x="406400" y="711200"/>
                  </a:lnTo>
                  <a:close/>
                </a:path>
              </a:pathLst>
            </a:custGeom>
            <a:solidFill>
              <a:srgbClr val="232C68"/>
            </a:solidFill>
          </p:spPr>
        </p:sp>
        <p:sp>
          <p:nvSpPr>
            <p:cNvPr name="TextBox 9" id="9"/>
            <p:cNvSpPr txBox="true"/>
            <p:nvPr/>
          </p:nvSpPr>
          <p:spPr>
            <a:xfrm>
              <a:off x="127000" y="12700"/>
              <a:ext cx="558800" cy="3683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3609890">
            <a:off x="8226948" y="8161451"/>
            <a:ext cx="7216534" cy="342785"/>
          </a:xfrm>
          <a:custGeom>
            <a:avLst/>
            <a:gdLst/>
            <a:ahLst/>
            <a:cxnLst/>
            <a:rect r="r" b="b" t="t" l="l"/>
            <a:pathLst>
              <a:path h="342785" w="7216534">
                <a:moveTo>
                  <a:pt x="0" y="0"/>
                </a:moveTo>
                <a:lnTo>
                  <a:pt x="7216534" y="0"/>
                </a:lnTo>
                <a:lnTo>
                  <a:pt x="7216534" y="342786"/>
                </a:lnTo>
                <a:lnTo>
                  <a:pt x="0" y="342786"/>
                </a:lnTo>
                <a:lnTo>
                  <a:pt x="0" y="0"/>
                </a:lnTo>
                <a:close/>
              </a:path>
            </a:pathLst>
          </a:custGeom>
          <a:blipFill>
            <a:blip r:embed="rId3">
              <a:alphaModFix amt="55000"/>
            </a:blip>
            <a:stretch>
              <a:fillRect l="0" t="0" r="0" b="0"/>
            </a:stretch>
          </a:blipFill>
        </p:spPr>
      </p:sp>
      <p:sp>
        <p:nvSpPr>
          <p:cNvPr name="Freeform 11" id="11"/>
          <p:cNvSpPr/>
          <p:nvPr/>
        </p:nvSpPr>
        <p:spPr>
          <a:xfrm flipH="false" flipV="false" rot="-4357799">
            <a:off x="8466440" y="2662295"/>
            <a:ext cx="7216534" cy="342785"/>
          </a:xfrm>
          <a:custGeom>
            <a:avLst/>
            <a:gdLst/>
            <a:ahLst/>
            <a:cxnLst/>
            <a:rect r="r" b="b" t="t" l="l"/>
            <a:pathLst>
              <a:path h="342785" w="7216534">
                <a:moveTo>
                  <a:pt x="0" y="0"/>
                </a:moveTo>
                <a:lnTo>
                  <a:pt x="7216534" y="0"/>
                </a:lnTo>
                <a:lnTo>
                  <a:pt x="7216534" y="342785"/>
                </a:lnTo>
                <a:lnTo>
                  <a:pt x="0" y="342785"/>
                </a:lnTo>
                <a:lnTo>
                  <a:pt x="0" y="0"/>
                </a:lnTo>
                <a:close/>
              </a:path>
            </a:pathLst>
          </a:custGeom>
          <a:blipFill>
            <a:blip r:embed="rId3">
              <a:alphaModFix amt="55000"/>
            </a:blip>
            <a:stretch>
              <a:fillRect l="0" t="0" r="0" b="0"/>
            </a:stretch>
          </a:blipFill>
        </p:spPr>
      </p:sp>
      <p:grpSp>
        <p:nvGrpSpPr>
          <p:cNvPr name="Group 12" id="12"/>
          <p:cNvGrpSpPr/>
          <p:nvPr/>
        </p:nvGrpSpPr>
        <p:grpSpPr>
          <a:xfrm rot="-1772257">
            <a:off x="11075703" y="3954620"/>
            <a:ext cx="1688777" cy="8281815"/>
            <a:chOff x="0" y="0"/>
            <a:chExt cx="444781" cy="2181219"/>
          </a:xfrm>
        </p:grpSpPr>
        <p:sp>
          <p:nvSpPr>
            <p:cNvPr name="Freeform 13" id="13"/>
            <p:cNvSpPr/>
            <p:nvPr/>
          </p:nvSpPr>
          <p:spPr>
            <a:xfrm flipH="false" flipV="false" rot="0">
              <a:off x="0" y="0"/>
              <a:ext cx="444781" cy="2181219"/>
            </a:xfrm>
            <a:custGeom>
              <a:avLst/>
              <a:gdLst/>
              <a:ahLst/>
              <a:cxnLst/>
              <a:rect r="r" b="b" t="t" l="l"/>
              <a:pathLst>
                <a:path h="2181219" w="444781">
                  <a:moveTo>
                    <a:pt x="222390" y="0"/>
                  </a:moveTo>
                  <a:lnTo>
                    <a:pt x="222390" y="0"/>
                  </a:lnTo>
                  <a:cubicBezTo>
                    <a:pt x="345213" y="0"/>
                    <a:pt x="444781" y="99568"/>
                    <a:pt x="444781" y="222390"/>
                  </a:cubicBezTo>
                  <a:lnTo>
                    <a:pt x="444781" y="1958828"/>
                  </a:lnTo>
                  <a:cubicBezTo>
                    <a:pt x="444781" y="2017810"/>
                    <a:pt x="421350" y="2074376"/>
                    <a:pt x="379644" y="2116082"/>
                  </a:cubicBezTo>
                  <a:cubicBezTo>
                    <a:pt x="337938" y="2157788"/>
                    <a:pt x="281372" y="2181219"/>
                    <a:pt x="222390" y="2181219"/>
                  </a:cubicBezTo>
                  <a:lnTo>
                    <a:pt x="222390" y="2181219"/>
                  </a:lnTo>
                  <a:cubicBezTo>
                    <a:pt x="99568" y="2181219"/>
                    <a:pt x="0" y="2081651"/>
                    <a:pt x="0" y="1958828"/>
                  </a:cubicBezTo>
                  <a:lnTo>
                    <a:pt x="0" y="222390"/>
                  </a:lnTo>
                  <a:cubicBezTo>
                    <a:pt x="0" y="163409"/>
                    <a:pt x="23430" y="106843"/>
                    <a:pt x="65137" y="65137"/>
                  </a:cubicBezTo>
                  <a:cubicBezTo>
                    <a:pt x="106843" y="23430"/>
                    <a:pt x="163409" y="0"/>
                    <a:pt x="222390" y="0"/>
                  </a:cubicBezTo>
                  <a:close/>
                </a:path>
              </a:pathLst>
            </a:custGeom>
            <a:solidFill>
              <a:srgbClr val="60A644"/>
            </a:solidFill>
          </p:spPr>
        </p:sp>
        <p:sp>
          <p:nvSpPr>
            <p:cNvPr name="TextBox 14" id="14"/>
            <p:cNvSpPr txBox="true"/>
            <p:nvPr/>
          </p:nvSpPr>
          <p:spPr>
            <a:xfrm>
              <a:off x="0" y="-38100"/>
              <a:ext cx="444781" cy="2219319"/>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997894">
            <a:off x="10281288" y="-1279429"/>
            <a:ext cx="1758392" cy="7301079"/>
            <a:chOff x="0" y="0"/>
            <a:chExt cx="463116" cy="1922918"/>
          </a:xfrm>
        </p:grpSpPr>
        <p:sp>
          <p:nvSpPr>
            <p:cNvPr name="Freeform 16" id="16"/>
            <p:cNvSpPr/>
            <p:nvPr/>
          </p:nvSpPr>
          <p:spPr>
            <a:xfrm flipH="false" flipV="false" rot="0">
              <a:off x="0" y="0"/>
              <a:ext cx="463116" cy="1922918"/>
            </a:xfrm>
            <a:custGeom>
              <a:avLst/>
              <a:gdLst/>
              <a:ahLst/>
              <a:cxnLst/>
              <a:rect r="r" b="b" t="t" l="l"/>
              <a:pathLst>
                <a:path h="1922918" w="463116">
                  <a:moveTo>
                    <a:pt x="231558" y="0"/>
                  </a:moveTo>
                  <a:lnTo>
                    <a:pt x="231558" y="0"/>
                  </a:lnTo>
                  <a:cubicBezTo>
                    <a:pt x="292971" y="0"/>
                    <a:pt x="351868" y="24396"/>
                    <a:pt x="395294" y="67822"/>
                  </a:cubicBezTo>
                  <a:cubicBezTo>
                    <a:pt x="438719" y="111247"/>
                    <a:pt x="463116" y="170145"/>
                    <a:pt x="463116" y="231558"/>
                  </a:cubicBezTo>
                  <a:lnTo>
                    <a:pt x="463116" y="1691360"/>
                  </a:lnTo>
                  <a:cubicBezTo>
                    <a:pt x="463116" y="1819246"/>
                    <a:pt x="359444" y="1922918"/>
                    <a:pt x="231558" y="1922918"/>
                  </a:cubicBezTo>
                  <a:lnTo>
                    <a:pt x="231558" y="1922918"/>
                  </a:lnTo>
                  <a:cubicBezTo>
                    <a:pt x="170145" y="1922918"/>
                    <a:pt x="111247" y="1898522"/>
                    <a:pt x="67822" y="1855096"/>
                  </a:cubicBezTo>
                  <a:cubicBezTo>
                    <a:pt x="24396" y="1811671"/>
                    <a:pt x="0" y="1752773"/>
                    <a:pt x="0" y="1691360"/>
                  </a:cubicBezTo>
                  <a:lnTo>
                    <a:pt x="0" y="231558"/>
                  </a:lnTo>
                  <a:cubicBezTo>
                    <a:pt x="0" y="103672"/>
                    <a:pt x="103672" y="0"/>
                    <a:pt x="231558" y="0"/>
                  </a:cubicBezTo>
                  <a:close/>
                </a:path>
              </a:pathLst>
            </a:custGeom>
            <a:solidFill>
              <a:srgbClr val="60A644"/>
            </a:solidFill>
          </p:spPr>
        </p:sp>
        <p:sp>
          <p:nvSpPr>
            <p:cNvPr name="TextBox 17" id="17"/>
            <p:cNvSpPr txBox="true"/>
            <p:nvPr/>
          </p:nvSpPr>
          <p:spPr>
            <a:xfrm>
              <a:off x="0" y="-38100"/>
              <a:ext cx="463116" cy="1961018"/>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0">
            <a:off x="531935" y="9258300"/>
            <a:ext cx="2246912" cy="728466"/>
          </a:xfrm>
          <a:custGeom>
            <a:avLst/>
            <a:gdLst/>
            <a:ahLst/>
            <a:cxnLst/>
            <a:rect r="r" b="b" t="t" l="l"/>
            <a:pathLst>
              <a:path h="728466" w="2246912">
                <a:moveTo>
                  <a:pt x="0" y="0"/>
                </a:moveTo>
                <a:lnTo>
                  <a:pt x="2246912" y="0"/>
                </a:lnTo>
                <a:lnTo>
                  <a:pt x="2246912" y="728466"/>
                </a:lnTo>
                <a:lnTo>
                  <a:pt x="0" y="728466"/>
                </a:lnTo>
                <a:lnTo>
                  <a:pt x="0" y="0"/>
                </a:lnTo>
                <a:close/>
              </a:path>
            </a:pathLst>
          </a:custGeom>
          <a:blipFill>
            <a:blip r:embed="rId4"/>
            <a:stretch>
              <a:fillRect l="0" t="0" r="0" b="0"/>
            </a:stretch>
          </a:blipFill>
        </p:spPr>
      </p:sp>
      <p:sp>
        <p:nvSpPr>
          <p:cNvPr name="TextBox 19" id="19"/>
          <p:cNvSpPr txBox="true"/>
          <p:nvPr/>
        </p:nvSpPr>
        <p:spPr>
          <a:xfrm rot="0">
            <a:off x="531935" y="1019175"/>
            <a:ext cx="14811103" cy="1152525"/>
          </a:xfrm>
          <a:prstGeom prst="rect">
            <a:avLst/>
          </a:prstGeom>
        </p:spPr>
        <p:txBody>
          <a:bodyPr anchor="t" rtlCol="false" tIns="0" lIns="0" bIns="0" rIns="0">
            <a:spAutoFit/>
          </a:bodyPr>
          <a:lstStyle/>
          <a:p>
            <a:pPr algn="l">
              <a:lnSpc>
                <a:spcPts val="9000"/>
              </a:lnSpc>
            </a:pPr>
            <a:r>
              <a:rPr lang="en-US" sz="7500" b="true">
                <a:solidFill>
                  <a:srgbClr val="FFFFFF"/>
                </a:solidFill>
                <a:latin typeface="Noto Sans Bold"/>
                <a:ea typeface="Noto Sans Bold"/>
                <a:cs typeface="Noto Sans Bold"/>
                <a:sym typeface="Noto Sans Bold"/>
              </a:rPr>
              <a:t>Social Security</a:t>
            </a:r>
          </a:p>
        </p:txBody>
      </p:sp>
      <p:sp>
        <p:nvSpPr>
          <p:cNvPr name="TextBox 20" id="20"/>
          <p:cNvSpPr txBox="true"/>
          <p:nvPr/>
        </p:nvSpPr>
        <p:spPr>
          <a:xfrm rot="0">
            <a:off x="1028700" y="2992499"/>
            <a:ext cx="8515398" cy="1099820"/>
          </a:xfrm>
          <a:prstGeom prst="rect">
            <a:avLst/>
          </a:prstGeom>
        </p:spPr>
        <p:txBody>
          <a:bodyPr anchor="t" rtlCol="false" tIns="0" lIns="0" bIns="0" rIns="0">
            <a:spAutoFit/>
          </a:bodyPr>
          <a:lstStyle/>
          <a:p>
            <a:pPr algn="l">
              <a:lnSpc>
                <a:spcPts val="4479"/>
              </a:lnSpc>
            </a:pPr>
            <a:r>
              <a:rPr lang="en-US" sz="3199" b="true">
                <a:solidFill>
                  <a:srgbClr val="F26422"/>
                </a:solidFill>
                <a:latin typeface="Noto Sans Bold"/>
                <a:ea typeface="Noto Sans Bold"/>
                <a:cs typeface="Noto Sans Bold"/>
                <a:sym typeface="Noto Sans Bold"/>
              </a:rPr>
              <a:t>Provides eligible individuals, including retirees, with qualified benefits.</a:t>
            </a:r>
            <a:r>
              <a:rPr lang="en-US" sz="3199" b="true">
                <a:solidFill>
                  <a:srgbClr val="F26422"/>
                </a:solidFill>
                <a:latin typeface="Noto Sans Bold"/>
                <a:ea typeface="Noto Sans Bold"/>
                <a:cs typeface="Noto Sans Bold"/>
                <a:sym typeface="Noto Sans Bold"/>
              </a:rPr>
              <a:t> </a:t>
            </a:r>
          </a:p>
        </p:txBody>
      </p:sp>
      <p:sp>
        <p:nvSpPr>
          <p:cNvPr name="TextBox 21" id="21"/>
          <p:cNvSpPr txBox="true"/>
          <p:nvPr/>
        </p:nvSpPr>
        <p:spPr>
          <a:xfrm rot="0">
            <a:off x="1165963" y="4388150"/>
            <a:ext cx="7860555" cy="3948430"/>
          </a:xfrm>
          <a:prstGeom prst="rect">
            <a:avLst/>
          </a:prstGeom>
        </p:spPr>
        <p:txBody>
          <a:bodyPr anchor="t" rtlCol="false" tIns="0" lIns="0" bIns="0" rIns="0">
            <a:spAutoFit/>
          </a:bodyPr>
          <a:lstStyle/>
          <a:p>
            <a:pPr algn="l" marL="604523" indent="-302261" lvl="1">
              <a:lnSpc>
                <a:spcPts val="3920"/>
              </a:lnSpc>
              <a:buFont typeface="Arial"/>
              <a:buChar char="•"/>
            </a:pPr>
            <a:r>
              <a:rPr lang="en-US" sz="2800">
                <a:solidFill>
                  <a:srgbClr val="000000"/>
                </a:solidFill>
                <a:latin typeface="Noto Sans"/>
                <a:ea typeface="Noto Sans"/>
                <a:cs typeface="Noto Sans"/>
                <a:sym typeface="Noto Sans"/>
              </a:rPr>
              <a:t>The funding for these benefits primarily comes from payroll taxes on employees' wages. </a:t>
            </a:r>
          </a:p>
          <a:p>
            <a:pPr algn="l">
              <a:lnSpc>
                <a:spcPts val="3920"/>
              </a:lnSpc>
            </a:pPr>
          </a:p>
          <a:p>
            <a:pPr algn="l" marL="604523" indent="-302261" lvl="1">
              <a:lnSpc>
                <a:spcPts val="3920"/>
              </a:lnSpc>
              <a:buFont typeface="Arial"/>
              <a:buChar char="•"/>
            </a:pPr>
            <a:r>
              <a:rPr lang="en-US" sz="2800">
                <a:solidFill>
                  <a:srgbClr val="000000"/>
                </a:solidFill>
                <a:latin typeface="Noto Sans"/>
                <a:ea typeface="Noto Sans"/>
                <a:cs typeface="Noto Sans"/>
                <a:sym typeface="Noto Sans"/>
              </a:rPr>
              <a:t>Social Security is important for retirement planning, </a:t>
            </a:r>
            <a:r>
              <a:rPr lang="en-US" sz="2800" i="true">
                <a:solidFill>
                  <a:srgbClr val="000000"/>
                </a:solidFill>
                <a:latin typeface="Noto Sans Italics"/>
                <a:ea typeface="Noto Sans Italics"/>
                <a:cs typeface="Noto Sans Italics"/>
                <a:sym typeface="Noto Sans Italics"/>
              </a:rPr>
              <a:t>but</a:t>
            </a:r>
            <a:r>
              <a:rPr lang="en-US" sz="2800">
                <a:solidFill>
                  <a:srgbClr val="000000"/>
                </a:solidFill>
                <a:latin typeface="Noto Sans"/>
                <a:ea typeface="Noto Sans"/>
                <a:cs typeface="Noto Sans"/>
                <a:sym typeface="Noto Sans"/>
              </a:rPr>
              <a:t> additional savings and investments are crucial for a comfortable and secure retirement.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113">
            <a:off x="35054" y="2973748"/>
            <a:ext cx="12676724" cy="4421008"/>
          </a:xfrm>
          <a:custGeom>
            <a:avLst/>
            <a:gdLst/>
            <a:ahLst/>
            <a:cxnLst/>
            <a:rect r="r" b="b" t="t" l="l"/>
            <a:pathLst>
              <a:path h="4421008" w="12676724">
                <a:moveTo>
                  <a:pt x="0" y="4421007"/>
                </a:moveTo>
                <a:lnTo>
                  <a:pt x="12676725" y="4421007"/>
                </a:lnTo>
                <a:lnTo>
                  <a:pt x="12676725" y="0"/>
                </a:lnTo>
                <a:lnTo>
                  <a:pt x="0" y="0"/>
                </a:lnTo>
                <a:lnTo>
                  <a:pt x="0" y="4421007"/>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6517566"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name="TextBox 5" id="5"/>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7169653"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name="TextBox 8" id="8"/>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6401992"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60A644"/>
              </a:solidFill>
              <a:prstDash val="solid"/>
              <a:miter/>
            </a:ln>
          </p:spPr>
        </p:sp>
        <p:sp>
          <p:nvSpPr>
            <p:cNvPr name="TextBox 11" id="11"/>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12" id="12"/>
          <p:cNvGrpSpPr/>
          <p:nvPr/>
        </p:nvGrpSpPr>
        <p:grpSpPr>
          <a:xfrm rot="0">
            <a:off x="-326825" y="0"/>
            <a:ext cx="7172629" cy="10284335"/>
            <a:chOff x="0" y="0"/>
            <a:chExt cx="20508404" cy="29405580"/>
          </a:xfrm>
        </p:grpSpPr>
        <p:sp>
          <p:nvSpPr>
            <p:cNvPr name="Freeform 13" id="13"/>
            <p:cNvSpPr/>
            <p:nvPr/>
          </p:nvSpPr>
          <p:spPr>
            <a:xfrm flipH="false" flipV="false" rot="0">
              <a:off x="0" y="0"/>
              <a:ext cx="20508340" cy="29405579"/>
            </a:xfrm>
            <a:custGeom>
              <a:avLst/>
              <a:gdLst/>
              <a:ahLst/>
              <a:cxnLst/>
              <a:rect r="r" b="b" t="t" l="l"/>
              <a:pathLst>
                <a:path h="29405579" w="20508340">
                  <a:moveTo>
                    <a:pt x="0" y="0"/>
                  </a:moveTo>
                  <a:lnTo>
                    <a:pt x="0" y="29405579"/>
                  </a:lnTo>
                  <a:lnTo>
                    <a:pt x="20493101" y="29405579"/>
                  </a:lnTo>
                  <a:cubicBezTo>
                    <a:pt x="20493101" y="29405579"/>
                    <a:pt x="20508088" y="29221937"/>
                    <a:pt x="20508340" y="28880941"/>
                  </a:cubicBezTo>
                  <a:lnTo>
                    <a:pt x="20508340" y="28861637"/>
                  </a:lnTo>
                  <a:cubicBezTo>
                    <a:pt x="20506944" y="27222704"/>
                    <a:pt x="20165061" y="22080345"/>
                    <a:pt x="16353155" y="16175735"/>
                  </a:cubicBezTo>
                  <a:cubicBezTo>
                    <a:pt x="12100560" y="9588373"/>
                    <a:pt x="10789031" y="5416550"/>
                    <a:pt x="10825226" y="0"/>
                  </a:cubicBezTo>
                  <a:close/>
                </a:path>
              </a:pathLst>
            </a:custGeom>
            <a:blipFill>
              <a:blip r:embed="rId4"/>
              <a:stretch>
                <a:fillRect l="-110471" t="0" r="0" b="0"/>
              </a:stretch>
            </a:blipFill>
          </p:spPr>
        </p:sp>
      </p:grpSp>
      <p:sp>
        <p:nvSpPr>
          <p:cNvPr name="Freeform 14" id="14"/>
          <p:cNvSpPr/>
          <p:nvPr/>
        </p:nvSpPr>
        <p:spPr>
          <a:xfrm flipH="false" flipV="false" rot="2903702">
            <a:off x="-5767044" y="6286174"/>
            <a:ext cx="10909314" cy="3709167"/>
          </a:xfrm>
          <a:custGeom>
            <a:avLst/>
            <a:gdLst/>
            <a:ahLst/>
            <a:cxnLst/>
            <a:rect r="r" b="b" t="t" l="l"/>
            <a:pathLst>
              <a:path h="3709167" w="10909314">
                <a:moveTo>
                  <a:pt x="0" y="0"/>
                </a:moveTo>
                <a:lnTo>
                  <a:pt x="10909315" y="0"/>
                </a:lnTo>
                <a:lnTo>
                  <a:pt x="10909315" y="3709166"/>
                </a:lnTo>
                <a:lnTo>
                  <a:pt x="0" y="3709166"/>
                </a:lnTo>
                <a:lnTo>
                  <a:pt x="0"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grpSp>
        <p:nvGrpSpPr>
          <p:cNvPr name="Group 15" id="15"/>
          <p:cNvGrpSpPr/>
          <p:nvPr/>
        </p:nvGrpSpPr>
        <p:grpSpPr>
          <a:xfrm rot="0">
            <a:off x="9282738" y="2830662"/>
            <a:ext cx="1000999" cy="1000999"/>
            <a:chOff x="0" y="0"/>
            <a:chExt cx="1334665" cy="1334665"/>
          </a:xfrm>
        </p:grpSpPr>
        <p:sp>
          <p:nvSpPr>
            <p:cNvPr name="Freeform 16" id="16"/>
            <p:cNvSpPr/>
            <p:nvPr/>
          </p:nvSpPr>
          <p:spPr>
            <a:xfrm flipH="false" flipV="false" rot="0">
              <a:off x="0" y="0"/>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0">
              <a:off x="69203" y="69203"/>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18" id="18"/>
          <p:cNvGrpSpPr/>
          <p:nvPr/>
        </p:nvGrpSpPr>
        <p:grpSpPr>
          <a:xfrm rot="0">
            <a:off x="9193838" y="4317087"/>
            <a:ext cx="1178798" cy="1178798"/>
            <a:chOff x="0" y="0"/>
            <a:chExt cx="1571731" cy="1571731"/>
          </a:xfrm>
        </p:grpSpPr>
        <p:sp>
          <p:nvSpPr>
            <p:cNvPr name="Freeform 19" id="19"/>
            <p:cNvSpPr/>
            <p:nvPr/>
          </p:nvSpPr>
          <p:spPr>
            <a:xfrm flipH="false" flipV="false" rot="0">
              <a:off x="0" y="0"/>
              <a:ext cx="1571731" cy="1571731"/>
            </a:xfrm>
            <a:custGeom>
              <a:avLst/>
              <a:gdLst/>
              <a:ahLst/>
              <a:cxnLst/>
              <a:rect r="r" b="b" t="t" l="l"/>
              <a:pathLst>
                <a:path h="1571731" w="1571731">
                  <a:moveTo>
                    <a:pt x="0" y="0"/>
                  </a:moveTo>
                  <a:lnTo>
                    <a:pt x="1571731" y="0"/>
                  </a:lnTo>
                  <a:lnTo>
                    <a:pt x="1571731" y="1571731"/>
                  </a:lnTo>
                  <a:lnTo>
                    <a:pt x="0" y="15717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0">
              <a:off x="118533" y="118533"/>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187736" y="187736"/>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22" id="22"/>
          <p:cNvGrpSpPr/>
          <p:nvPr/>
        </p:nvGrpSpPr>
        <p:grpSpPr>
          <a:xfrm rot="0">
            <a:off x="9282738" y="6248360"/>
            <a:ext cx="1178798" cy="1178798"/>
            <a:chOff x="0" y="0"/>
            <a:chExt cx="1571731" cy="1571731"/>
          </a:xfrm>
        </p:grpSpPr>
        <p:sp>
          <p:nvSpPr>
            <p:cNvPr name="Freeform 23" id="23"/>
            <p:cNvSpPr/>
            <p:nvPr/>
          </p:nvSpPr>
          <p:spPr>
            <a:xfrm flipH="false" flipV="false" rot="0">
              <a:off x="0" y="0"/>
              <a:ext cx="1571731" cy="1571731"/>
            </a:xfrm>
            <a:custGeom>
              <a:avLst/>
              <a:gdLst/>
              <a:ahLst/>
              <a:cxnLst/>
              <a:rect r="r" b="b" t="t" l="l"/>
              <a:pathLst>
                <a:path h="1571731" w="1571731">
                  <a:moveTo>
                    <a:pt x="0" y="0"/>
                  </a:moveTo>
                  <a:lnTo>
                    <a:pt x="1571731" y="0"/>
                  </a:lnTo>
                  <a:lnTo>
                    <a:pt x="1571731" y="1571731"/>
                  </a:lnTo>
                  <a:lnTo>
                    <a:pt x="0" y="15717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4" id="24"/>
            <p:cNvSpPr/>
            <p:nvPr/>
          </p:nvSpPr>
          <p:spPr>
            <a:xfrm flipH="false" flipV="false" rot="0">
              <a:off x="118533" y="118533"/>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5" id="25"/>
            <p:cNvSpPr/>
            <p:nvPr/>
          </p:nvSpPr>
          <p:spPr>
            <a:xfrm flipH="false" flipV="false" rot="0">
              <a:off x="187736" y="187736"/>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26" id="26"/>
          <p:cNvSpPr/>
          <p:nvPr/>
        </p:nvSpPr>
        <p:spPr>
          <a:xfrm flipH="false" flipV="false" rot="0">
            <a:off x="15816427" y="9258300"/>
            <a:ext cx="2246912" cy="728466"/>
          </a:xfrm>
          <a:custGeom>
            <a:avLst/>
            <a:gdLst/>
            <a:ahLst/>
            <a:cxnLst/>
            <a:rect r="r" b="b" t="t" l="l"/>
            <a:pathLst>
              <a:path h="728466" w="2246912">
                <a:moveTo>
                  <a:pt x="0" y="0"/>
                </a:moveTo>
                <a:lnTo>
                  <a:pt x="2246913" y="0"/>
                </a:lnTo>
                <a:lnTo>
                  <a:pt x="2246913" y="728466"/>
                </a:lnTo>
                <a:lnTo>
                  <a:pt x="0" y="728466"/>
                </a:lnTo>
                <a:lnTo>
                  <a:pt x="0" y="0"/>
                </a:lnTo>
                <a:close/>
              </a:path>
            </a:pathLst>
          </a:custGeom>
          <a:blipFill>
            <a:blip r:embed="rId13"/>
            <a:stretch>
              <a:fillRect l="0" t="0" r="0" b="0"/>
            </a:stretch>
          </a:blipFill>
        </p:spPr>
      </p:sp>
      <p:sp>
        <p:nvSpPr>
          <p:cNvPr name="TextBox 27" id="27"/>
          <p:cNvSpPr txBox="true"/>
          <p:nvPr/>
        </p:nvSpPr>
        <p:spPr>
          <a:xfrm rot="0">
            <a:off x="10676231" y="3107387"/>
            <a:ext cx="7611769" cy="466598"/>
          </a:xfrm>
          <a:prstGeom prst="rect">
            <a:avLst/>
          </a:prstGeom>
        </p:spPr>
        <p:txBody>
          <a:bodyPr anchor="t" rtlCol="false" tIns="0" lIns="0" bIns="0" rIns="0">
            <a:spAutoFit/>
          </a:bodyPr>
          <a:lstStyle/>
          <a:p>
            <a:pPr algn="just">
              <a:lnSpc>
                <a:spcPts val="3616"/>
              </a:lnSpc>
            </a:pPr>
            <a:r>
              <a:rPr lang="en-US" b="true" sz="3200" spc="-96">
                <a:solidFill>
                  <a:srgbClr val="000000"/>
                </a:solidFill>
                <a:latin typeface="Noto Sans Bold"/>
                <a:ea typeface="Noto Sans Bold"/>
                <a:cs typeface="Noto Sans Bold"/>
                <a:sym typeface="Noto Sans Bold"/>
              </a:rPr>
              <a:t>Must be at least 62 years old</a:t>
            </a:r>
          </a:p>
        </p:txBody>
      </p:sp>
      <p:sp>
        <p:nvSpPr>
          <p:cNvPr name="TextBox 28" id="28"/>
          <p:cNvSpPr txBox="true"/>
          <p:nvPr/>
        </p:nvSpPr>
        <p:spPr>
          <a:xfrm rot="0">
            <a:off x="10676231" y="4454112"/>
            <a:ext cx="6919916" cy="923798"/>
          </a:xfrm>
          <a:prstGeom prst="rect">
            <a:avLst/>
          </a:prstGeom>
        </p:spPr>
        <p:txBody>
          <a:bodyPr anchor="t" rtlCol="false" tIns="0" lIns="0" bIns="0" rIns="0">
            <a:spAutoFit/>
          </a:bodyPr>
          <a:lstStyle/>
          <a:p>
            <a:pPr algn="l">
              <a:lnSpc>
                <a:spcPts val="3616"/>
              </a:lnSpc>
            </a:pPr>
            <a:r>
              <a:rPr lang="en-US" sz="3200" spc="-96" b="true">
                <a:solidFill>
                  <a:srgbClr val="000000"/>
                </a:solidFill>
                <a:latin typeface="Noto Sans Bold"/>
                <a:ea typeface="Noto Sans Bold"/>
                <a:cs typeface="Noto Sans Bold"/>
                <a:sym typeface="Noto Sans Bold"/>
              </a:rPr>
              <a:t>Have worked and paid Social Security taxes for at least 10 years</a:t>
            </a:r>
          </a:p>
        </p:txBody>
      </p:sp>
      <p:sp>
        <p:nvSpPr>
          <p:cNvPr name="TextBox 29" id="29"/>
          <p:cNvSpPr txBox="true"/>
          <p:nvPr/>
        </p:nvSpPr>
        <p:spPr>
          <a:xfrm rot="0">
            <a:off x="10676231" y="6385385"/>
            <a:ext cx="7194019" cy="923798"/>
          </a:xfrm>
          <a:prstGeom prst="rect">
            <a:avLst/>
          </a:prstGeom>
        </p:spPr>
        <p:txBody>
          <a:bodyPr anchor="t" rtlCol="false" tIns="0" lIns="0" bIns="0" rIns="0">
            <a:spAutoFit/>
          </a:bodyPr>
          <a:lstStyle/>
          <a:p>
            <a:pPr algn="l">
              <a:lnSpc>
                <a:spcPts val="3616"/>
              </a:lnSpc>
            </a:pPr>
            <a:r>
              <a:rPr lang="en-US" sz="3200" spc="-96" b="true">
                <a:solidFill>
                  <a:srgbClr val="000000"/>
                </a:solidFill>
                <a:latin typeface="Noto Sans Bold"/>
                <a:ea typeface="Noto Sans Bold"/>
                <a:cs typeface="Noto Sans Bold"/>
                <a:sym typeface="Noto Sans Bold"/>
              </a:rPr>
              <a:t>Have earned an average of 40 work credits</a:t>
            </a:r>
          </a:p>
        </p:txBody>
      </p:sp>
      <p:sp>
        <p:nvSpPr>
          <p:cNvPr name="TextBox 30" id="30"/>
          <p:cNvSpPr txBox="true"/>
          <p:nvPr/>
        </p:nvSpPr>
        <p:spPr>
          <a:xfrm rot="0">
            <a:off x="9104010" y="8293933"/>
            <a:ext cx="9183990" cy="385064"/>
          </a:xfrm>
          <a:prstGeom prst="rect">
            <a:avLst/>
          </a:prstGeom>
        </p:spPr>
        <p:txBody>
          <a:bodyPr anchor="t" rtlCol="false" tIns="0" lIns="0" bIns="0" rIns="0">
            <a:spAutoFit/>
          </a:bodyPr>
          <a:lstStyle/>
          <a:p>
            <a:pPr algn="l">
              <a:lnSpc>
                <a:spcPts val="2938"/>
              </a:lnSpc>
            </a:pPr>
            <a:r>
              <a:rPr lang="en-US" sz="2600" spc="-78" b="true">
                <a:solidFill>
                  <a:srgbClr val="F26422"/>
                </a:solidFill>
                <a:latin typeface="Noto Sans Bold"/>
                <a:ea typeface="Noto Sans Bold"/>
                <a:cs typeface="Noto Sans Bold"/>
                <a:sym typeface="Noto Sans Bold"/>
              </a:rPr>
              <a:t>Visit </a:t>
            </a:r>
            <a:r>
              <a:rPr lang="en-US" b="true" sz="2600" spc="-78" u="sng">
                <a:solidFill>
                  <a:srgbClr val="F26422"/>
                </a:solidFill>
                <a:latin typeface="Noto Sans Bold"/>
                <a:ea typeface="Noto Sans Bold"/>
                <a:cs typeface="Noto Sans Bold"/>
                <a:sym typeface="Noto Sans Bold"/>
                <a:hlinkClick r:id="rId14" tooltip="https://www.ssa.gov/myaccount/assets/materials/EN-05-10703.pdf"/>
              </a:rPr>
              <a:t>ssa.gov</a:t>
            </a:r>
            <a:r>
              <a:rPr lang="en-US" sz="2600" spc="-78" b="true">
                <a:solidFill>
                  <a:srgbClr val="F26422"/>
                </a:solidFill>
                <a:latin typeface="Noto Sans Bold"/>
                <a:ea typeface="Noto Sans Bold"/>
                <a:cs typeface="Noto Sans Bold"/>
                <a:sym typeface="Noto Sans Bold"/>
              </a:rPr>
              <a:t> for more information on benefit eligibility. </a:t>
            </a:r>
          </a:p>
        </p:txBody>
      </p:sp>
      <p:sp>
        <p:nvSpPr>
          <p:cNvPr name="TextBox 31" id="31"/>
          <p:cNvSpPr txBox="true"/>
          <p:nvPr/>
        </p:nvSpPr>
        <p:spPr>
          <a:xfrm rot="0">
            <a:off x="8704041" y="994021"/>
            <a:ext cx="8555259" cy="1085850"/>
          </a:xfrm>
          <a:prstGeom prst="rect">
            <a:avLst/>
          </a:prstGeom>
        </p:spPr>
        <p:txBody>
          <a:bodyPr anchor="t" rtlCol="false" tIns="0" lIns="0" bIns="0" rIns="0">
            <a:spAutoFit/>
          </a:bodyPr>
          <a:lstStyle/>
          <a:p>
            <a:pPr algn="ctr">
              <a:lnSpc>
                <a:spcPts val="8474"/>
              </a:lnSpc>
            </a:pPr>
            <a:r>
              <a:rPr lang="en-US" b="true" sz="7500" spc="-225">
                <a:solidFill>
                  <a:srgbClr val="232C68"/>
                </a:solidFill>
                <a:latin typeface="Noto Sans Bold"/>
                <a:ea typeface="Noto Sans Bold"/>
                <a:cs typeface="Noto Sans Bold"/>
                <a:sym typeface="Noto Sans Bold"/>
              </a:rPr>
              <a:t>Eligibility</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9653046" y="1552254"/>
            <a:ext cx="7489971" cy="1254369"/>
          </a:xfrm>
          <a:prstGeom prst="rect">
            <a:avLst/>
          </a:prstGeom>
          <a:solidFill>
            <a:srgbClr val="FFFFFF"/>
          </a:solidFill>
        </p:spPr>
      </p:sp>
      <p:grpSp>
        <p:nvGrpSpPr>
          <p:cNvPr name="Group 3" id="3"/>
          <p:cNvGrpSpPr/>
          <p:nvPr/>
        </p:nvGrpSpPr>
        <p:grpSpPr>
          <a:xfrm rot="0">
            <a:off x="0" y="0"/>
            <a:ext cx="18288000" cy="2315491"/>
            <a:chOff x="0" y="0"/>
            <a:chExt cx="4816593" cy="609841"/>
          </a:xfrm>
        </p:grpSpPr>
        <p:sp>
          <p:nvSpPr>
            <p:cNvPr name="Freeform 4" id="4"/>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5" id="5"/>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Earnings By Income</a:t>
            </a:r>
          </a:p>
        </p:txBody>
      </p:sp>
      <p:pic>
        <p:nvPicPr>
          <p:cNvPr name="Picture 7" id="7"/>
          <p:cNvPicPr>
            <a:picLocks noChangeAspect="true"/>
          </p:cNvPicPr>
          <p:nvPr/>
        </p:nvPicPr>
        <p:blipFill>
          <a:blip r:embed="rId2"/>
          <a:stretch>
            <a:fillRect/>
          </a:stretch>
        </p:blipFill>
        <p:spPr>
          <a:xfrm rot="0">
            <a:off x="2920822" y="1226748"/>
            <a:ext cx="16030996" cy="9702454"/>
          </a:xfrm>
          <a:prstGeom prst="rect">
            <a:avLst/>
          </a:prstGeom>
        </p:spPr>
      </p:pic>
      <p:sp>
        <p:nvSpPr>
          <p:cNvPr name="TextBox 8" id="8"/>
          <p:cNvSpPr txBox="true"/>
          <p:nvPr/>
        </p:nvSpPr>
        <p:spPr>
          <a:xfrm rot="0">
            <a:off x="5517573" y="9840935"/>
            <a:ext cx="11991135" cy="181889"/>
          </a:xfrm>
          <a:prstGeom prst="rect">
            <a:avLst/>
          </a:prstGeom>
        </p:spPr>
        <p:txBody>
          <a:bodyPr anchor="t" rtlCol="false" tIns="0" lIns="0" bIns="0" rIns="0">
            <a:spAutoFit/>
          </a:bodyPr>
          <a:lstStyle/>
          <a:p>
            <a:pPr algn="l">
              <a:lnSpc>
                <a:spcPts val="1432"/>
              </a:lnSpc>
            </a:pPr>
            <a:r>
              <a:rPr lang="en-US" sz="1200" i="true">
                <a:solidFill>
                  <a:srgbClr val="081D58"/>
                </a:solidFill>
                <a:latin typeface="Noto Sans Italics"/>
                <a:ea typeface="Noto Sans Italics"/>
                <a:cs typeface="Noto Sans Italics"/>
                <a:sym typeface="Noto Sans Italics"/>
              </a:rPr>
              <a:t>Source: Center on Budget and Policy Priorities and Social Security Administration, 2023 Trustees Report. https://www.cbpp.org/sites/default/files/atoms/files/8-8-16socsec.pdf​</a:t>
            </a:r>
          </a:p>
        </p:txBody>
      </p:sp>
      <p:sp>
        <p:nvSpPr>
          <p:cNvPr name="Freeform 9" id="9"/>
          <p:cNvSpPr/>
          <p:nvPr/>
        </p:nvSpPr>
        <p:spPr>
          <a:xfrm flipH="false" flipV="false" rot="0">
            <a:off x="288169" y="9258300"/>
            <a:ext cx="2066484" cy="669970"/>
          </a:xfrm>
          <a:custGeom>
            <a:avLst/>
            <a:gdLst/>
            <a:ahLst/>
            <a:cxnLst/>
            <a:rect r="r" b="b" t="t" l="l"/>
            <a:pathLst>
              <a:path h="669970" w="2066484">
                <a:moveTo>
                  <a:pt x="0" y="0"/>
                </a:moveTo>
                <a:lnTo>
                  <a:pt x="2066484" y="0"/>
                </a:lnTo>
                <a:lnTo>
                  <a:pt x="2066484" y="669970"/>
                </a:lnTo>
                <a:lnTo>
                  <a:pt x="0" y="669970"/>
                </a:lnTo>
                <a:lnTo>
                  <a:pt x="0" y="0"/>
                </a:lnTo>
                <a:close/>
              </a:path>
            </a:pathLst>
          </a:custGeom>
          <a:blipFill>
            <a:blip r:embed="rId3"/>
            <a:stretch>
              <a:fillRect l="0" t="0" r="0" b="0"/>
            </a:stretch>
          </a:blipFill>
        </p:spPr>
      </p:sp>
      <p:grpSp>
        <p:nvGrpSpPr>
          <p:cNvPr name="Group 10" id="10"/>
          <p:cNvGrpSpPr/>
          <p:nvPr/>
        </p:nvGrpSpPr>
        <p:grpSpPr>
          <a:xfrm rot="0">
            <a:off x="288169" y="4311690"/>
            <a:ext cx="3595048" cy="1188098"/>
            <a:chOff x="0" y="0"/>
            <a:chExt cx="4793398" cy="1584131"/>
          </a:xfrm>
        </p:grpSpPr>
        <p:grpSp>
          <p:nvGrpSpPr>
            <p:cNvPr name="Group 11" id="11"/>
            <p:cNvGrpSpPr/>
            <p:nvPr/>
          </p:nvGrpSpPr>
          <p:grpSpPr>
            <a:xfrm rot="0">
              <a:off x="0" y="1263089"/>
              <a:ext cx="612439" cy="217395"/>
              <a:chOff x="0" y="0"/>
              <a:chExt cx="120976" cy="42942"/>
            </a:xfrm>
          </p:grpSpPr>
          <p:sp>
            <p:nvSpPr>
              <p:cNvPr name="Freeform 12" id="12"/>
              <p:cNvSpPr/>
              <p:nvPr/>
            </p:nvSpPr>
            <p:spPr>
              <a:xfrm flipH="false" flipV="false" rot="0">
                <a:off x="0" y="0"/>
                <a:ext cx="120976" cy="42942"/>
              </a:xfrm>
              <a:custGeom>
                <a:avLst/>
                <a:gdLst/>
                <a:ahLst/>
                <a:cxnLst/>
                <a:rect r="r" b="b" t="t" l="l"/>
                <a:pathLst>
                  <a:path h="42942" w="120976">
                    <a:moveTo>
                      <a:pt x="0" y="0"/>
                    </a:moveTo>
                    <a:lnTo>
                      <a:pt x="120976" y="0"/>
                    </a:lnTo>
                    <a:lnTo>
                      <a:pt x="120976" y="42942"/>
                    </a:lnTo>
                    <a:lnTo>
                      <a:pt x="0" y="42942"/>
                    </a:lnTo>
                    <a:close/>
                  </a:path>
                </a:pathLst>
              </a:custGeom>
              <a:solidFill>
                <a:srgbClr val="60A644"/>
              </a:solidFill>
            </p:spPr>
          </p:sp>
          <p:sp>
            <p:nvSpPr>
              <p:cNvPr name="TextBox 13" id="13"/>
              <p:cNvSpPr txBox="true"/>
              <p:nvPr/>
            </p:nvSpPr>
            <p:spPr>
              <a:xfrm>
                <a:off x="0" y="38100"/>
                <a:ext cx="120976" cy="4842"/>
              </a:xfrm>
              <a:prstGeom prst="rect">
                <a:avLst/>
              </a:prstGeom>
            </p:spPr>
            <p:txBody>
              <a:bodyPr anchor="ctr" rtlCol="false" tIns="50800" lIns="50800" bIns="50800" rIns="50800"/>
              <a:lstStyle/>
              <a:p>
                <a:pPr algn="ctr">
                  <a:lnSpc>
                    <a:spcPts val="2050"/>
                  </a:lnSpc>
                </a:pPr>
              </a:p>
            </p:txBody>
          </p:sp>
        </p:grpSp>
        <p:sp>
          <p:nvSpPr>
            <p:cNvPr name="TextBox 14" id="14"/>
            <p:cNvSpPr txBox="true"/>
            <p:nvPr/>
          </p:nvSpPr>
          <p:spPr>
            <a:xfrm rot="0">
              <a:off x="768127" y="-123825"/>
              <a:ext cx="2991831" cy="539064"/>
            </a:xfrm>
            <a:prstGeom prst="rect">
              <a:avLst/>
            </a:prstGeom>
          </p:spPr>
          <p:txBody>
            <a:bodyPr anchor="t" rtlCol="false" tIns="0" lIns="0" bIns="0" rIns="0">
              <a:spAutoFit/>
            </a:bodyPr>
            <a:lstStyle/>
            <a:p>
              <a:pPr algn="l">
                <a:lnSpc>
                  <a:spcPts val="3817"/>
                </a:lnSpc>
              </a:pPr>
              <a:r>
                <a:rPr lang="en-US" sz="2100">
                  <a:solidFill>
                    <a:srgbClr val="000000"/>
                  </a:solidFill>
                  <a:latin typeface="Noto Sans"/>
                  <a:ea typeface="Noto Sans"/>
                  <a:cs typeface="Noto Sans"/>
                  <a:sym typeface="Noto Sans"/>
                </a:rPr>
                <a:t>Average Earnings</a:t>
              </a:r>
            </a:p>
          </p:txBody>
        </p:sp>
        <p:sp>
          <p:nvSpPr>
            <p:cNvPr name="TextBox 15" id="15"/>
            <p:cNvSpPr txBox="true"/>
            <p:nvPr/>
          </p:nvSpPr>
          <p:spPr>
            <a:xfrm rot="0">
              <a:off x="811957" y="1159443"/>
              <a:ext cx="3981441" cy="424688"/>
            </a:xfrm>
            <a:prstGeom prst="rect">
              <a:avLst/>
            </a:prstGeom>
          </p:spPr>
          <p:txBody>
            <a:bodyPr anchor="t" rtlCol="false" tIns="0" lIns="0" bIns="0" rIns="0">
              <a:spAutoFit/>
            </a:bodyPr>
            <a:lstStyle/>
            <a:p>
              <a:pPr algn="l">
                <a:lnSpc>
                  <a:spcPts val="2562"/>
                </a:lnSpc>
              </a:pPr>
              <a:r>
                <a:rPr lang="en-US" sz="2100">
                  <a:solidFill>
                    <a:srgbClr val="000000"/>
                  </a:solidFill>
                  <a:latin typeface="Noto Sans"/>
                  <a:ea typeface="Noto Sans"/>
                  <a:cs typeface="Noto Sans"/>
                  <a:sym typeface="Noto Sans"/>
                </a:rPr>
                <a:t>Social Security Benefit </a:t>
              </a:r>
            </a:p>
          </p:txBody>
        </p:sp>
        <p:grpSp>
          <p:nvGrpSpPr>
            <p:cNvPr name="Group 16" id="16"/>
            <p:cNvGrpSpPr/>
            <p:nvPr/>
          </p:nvGrpSpPr>
          <p:grpSpPr>
            <a:xfrm rot="0">
              <a:off x="0" y="117745"/>
              <a:ext cx="612439" cy="217395"/>
              <a:chOff x="0" y="0"/>
              <a:chExt cx="120976" cy="42942"/>
            </a:xfrm>
          </p:grpSpPr>
          <p:sp>
            <p:nvSpPr>
              <p:cNvPr name="Freeform 17" id="17"/>
              <p:cNvSpPr/>
              <p:nvPr/>
            </p:nvSpPr>
            <p:spPr>
              <a:xfrm flipH="false" flipV="false" rot="0">
                <a:off x="0" y="0"/>
                <a:ext cx="120976" cy="42942"/>
              </a:xfrm>
              <a:custGeom>
                <a:avLst/>
                <a:gdLst/>
                <a:ahLst/>
                <a:cxnLst/>
                <a:rect r="r" b="b" t="t" l="l"/>
                <a:pathLst>
                  <a:path h="42942" w="120976">
                    <a:moveTo>
                      <a:pt x="0" y="0"/>
                    </a:moveTo>
                    <a:lnTo>
                      <a:pt x="120976" y="0"/>
                    </a:lnTo>
                    <a:lnTo>
                      <a:pt x="120976" y="42942"/>
                    </a:lnTo>
                    <a:lnTo>
                      <a:pt x="0" y="42942"/>
                    </a:lnTo>
                    <a:close/>
                  </a:path>
                </a:pathLst>
              </a:custGeom>
              <a:solidFill>
                <a:srgbClr val="232C68"/>
              </a:solidFill>
            </p:spPr>
          </p:sp>
          <p:sp>
            <p:nvSpPr>
              <p:cNvPr name="TextBox 18" id="18"/>
              <p:cNvSpPr txBox="true"/>
              <p:nvPr/>
            </p:nvSpPr>
            <p:spPr>
              <a:xfrm>
                <a:off x="0" y="38100"/>
                <a:ext cx="120976" cy="4842"/>
              </a:xfrm>
              <a:prstGeom prst="rect">
                <a:avLst/>
              </a:prstGeom>
            </p:spPr>
            <p:txBody>
              <a:bodyPr anchor="ctr" rtlCol="false" tIns="50800" lIns="50800" bIns="50800" rIns="50800"/>
              <a:lstStyle/>
              <a:p>
                <a:pPr algn="ctr">
                  <a:lnSpc>
                    <a:spcPts val="2050"/>
                  </a:lnSpc>
                </a:pPr>
              </a:p>
            </p:txBody>
          </p:sp>
        </p:gr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9653046" y="1552254"/>
            <a:ext cx="7489971" cy="1254369"/>
          </a:xfrm>
          <a:prstGeom prst="rect">
            <a:avLst/>
          </a:prstGeom>
          <a:solidFill>
            <a:srgbClr val="FFFFFF"/>
          </a:solidFill>
        </p:spPr>
      </p:sp>
      <p:grpSp>
        <p:nvGrpSpPr>
          <p:cNvPr name="Group 3" id="3"/>
          <p:cNvGrpSpPr/>
          <p:nvPr/>
        </p:nvGrpSpPr>
        <p:grpSpPr>
          <a:xfrm rot="0">
            <a:off x="0" y="0"/>
            <a:ext cx="18288000" cy="2315491"/>
            <a:chOff x="0" y="0"/>
            <a:chExt cx="4816593" cy="609841"/>
          </a:xfrm>
        </p:grpSpPr>
        <p:sp>
          <p:nvSpPr>
            <p:cNvPr name="Freeform 4" id="4"/>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5" id="5"/>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288169" y="9258300"/>
            <a:ext cx="2066484" cy="669970"/>
          </a:xfrm>
          <a:custGeom>
            <a:avLst/>
            <a:gdLst/>
            <a:ahLst/>
            <a:cxnLst/>
            <a:rect r="r" b="b" t="t" l="l"/>
            <a:pathLst>
              <a:path h="669970" w="2066484">
                <a:moveTo>
                  <a:pt x="0" y="0"/>
                </a:moveTo>
                <a:lnTo>
                  <a:pt x="2066484" y="0"/>
                </a:lnTo>
                <a:lnTo>
                  <a:pt x="2066484" y="669970"/>
                </a:lnTo>
                <a:lnTo>
                  <a:pt x="0" y="669970"/>
                </a:lnTo>
                <a:lnTo>
                  <a:pt x="0" y="0"/>
                </a:lnTo>
                <a:close/>
              </a:path>
            </a:pathLst>
          </a:custGeom>
          <a:blipFill>
            <a:blip r:embed="rId2"/>
            <a:stretch>
              <a:fillRect l="0" t="0" r="0" b="0"/>
            </a:stretch>
          </a:blipFill>
        </p:spPr>
      </p:sp>
      <p:sp>
        <p:nvSpPr>
          <p:cNvPr name="Freeform 7" id="7"/>
          <p:cNvSpPr/>
          <p:nvPr/>
        </p:nvSpPr>
        <p:spPr>
          <a:xfrm flipH="false" flipV="false" rot="0">
            <a:off x="4029434" y="2401517"/>
            <a:ext cx="13466321" cy="7191468"/>
          </a:xfrm>
          <a:custGeom>
            <a:avLst/>
            <a:gdLst/>
            <a:ahLst/>
            <a:cxnLst/>
            <a:rect r="r" b="b" t="t" l="l"/>
            <a:pathLst>
              <a:path h="7191468" w="13466321">
                <a:moveTo>
                  <a:pt x="0" y="0"/>
                </a:moveTo>
                <a:lnTo>
                  <a:pt x="13466322" y="0"/>
                </a:lnTo>
                <a:lnTo>
                  <a:pt x="13466322" y="7191467"/>
                </a:lnTo>
                <a:lnTo>
                  <a:pt x="0" y="7191467"/>
                </a:lnTo>
                <a:lnTo>
                  <a:pt x="0" y="0"/>
                </a:lnTo>
                <a:close/>
              </a:path>
            </a:pathLst>
          </a:custGeom>
          <a:blipFill>
            <a:blip r:embed="rId3"/>
            <a:stretch>
              <a:fillRect l="0" t="-1143" r="0" b="-1143"/>
            </a:stretch>
          </a:blipFill>
        </p:spPr>
      </p:sp>
      <p:sp>
        <p:nvSpPr>
          <p:cNvPr name="TextBox 8" id="8"/>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Breaking Even</a:t>
            </a:r>
          </a:p>
        </p:txBody>
      </p:sp>
      <p:sp>
        <p:nvSpPr>
          <p:cNvPr name="TextBox 9" id="9"/>
          <p:cNvSpPr txBox="true"/>
          <p:nvPr/>
        </p:nvSpPr>
        <p:spPr>
          <a:xfrm rot="0">
            <a:off x="5065942" y="9684963"/>
            <a:ext cx="12639889" cy="362864"/>
          </a:xfrm>
          <a:prstGeom prst="rect">
            <a:avLst/>
          </a:prstGeom>
        </p:spPr>
        <p:txBody>
          <a:bodyPr anchor="t" rtlCol="false" tIns="0" lIns="0" bIns="0" rIns="0">
            <a:spAutoFit/>
          </a:bodyPr>
          <a:lstStyle/>
          <a:p>
            <a:pPr algn="l">
              <a:lnSpc>
                <a:spcPts val="1432"/>
              </a:lnSpc>
            </a:pPr>
            <a:r>
              <a:rPr lang="en-US" sz="1200" i="true">
                <a:solidFill>
                  <a:srgbClr val="081D58"/>
                </a:solidFill>
                <a:latin typeface="Noto Sans Italics"/>
                <a:ea typeface="Noto Sans Italics"/>
                <a:cs typeface="Noto Sans Italics"/>
                <a:sym typeface="Noto Sans Italics"/>
              </a:rPr>
              <a:t>For illustrative purposes only. Data source: https://smartasset.com/retirement/social-security-break-even-age</a:t>
            </a:r>
          </a:p>
          <a:p>
            <a:pPr algn="l">
              <a:lnSpc>
                <a:spcPts val="1432"/>
              </a:lnSpc>
            </a:pPr>
          </a:p>
        </p:txBody>
      </p:sp>
      <p:sp>
        <p:nvSpPr>
          <p:cNvPr name="TextBox 10" id="10"/>
          <p:cNvSpPr txBox="true"/>
          <p:nvPr/>
        </p:nvSpPr>
        <p:spPr>
          <a:xfrm rot="0">
            <a:off x="288169" y="3886200"/>
            <a:ext cx="3613438" cy="4086225"/>
          </a:xfrm>
          <a:prstGeom prst="rect">
            <a:avLst/>
          </a:prstGeom>
        </p:spPr>
        <p:txBody>
          <a:bodyPr anchor="t" rtlCol="false" tIns="0" lIns="0" bIns="0" rIns="0">
            <a:spAutoFit/>
          </a:bodyPr>
          <a:lstStyle/>
          <a:p>
            <a:pPr algn="ctr">
              <a:lnSpc>
                <a:spcPts val="2520"/>
              </a:lnSpc>
              <a:spcBef>
                <a:spcPct val="0"/>
              </a:spcBef>
            </a:pPr>
            <a:r>
              <a:rPr lang="en-US" b="true" sz="2100" spc="18">
                <a:solidFill>
                  <a:srgbClr val="000000"/>
                </a:solidFill>
                <a:latin typeface="Noto Sans Bold"/>
                <a:ea typeface="Noto Sans Bold"/>
                <a:cs typeface="Noto Sans Bold"/>
                <a:sym typeface="Noto Sans Bold"/>
              </a:rPr>
              <a:t>Example </a:t>
            </a:r>
          </a:p>
          <a:p>
            <a:pPr algn="ctr">
              <a:lnSpc>
                <a:spcPts val="2520"/>
              </a:lnSpc>
              <a:spcBef>
                <a:spcPct val="0"/>
              </a:spcBef>
            </a:pPr>
          </a:p>
          <a:p>
            <a:pPr algn="l" marL="453393" indent="-226697" lvl="1">
              <a:lnSpc>
                <a:spcPts val="2520"/>
              </a:lnSpc>
              <a:buFont typeface="Arial"/>
              <a:buChar char="•"/>
            </a:pPr>
            <a:r>
              <a:rPr lang="en-US" sz="2100" spc="18">
                <a:solidFill>
                  <a:srgbClr val="000000"/>
                </a:solidFill>
                <a:latin typeface="Noto Sans"/>
                <a:ea typeface="Noto Sans"/>
                <a:cs typeface="Noto Sans"/>
                <a:sym typeface="Noto Sans"/>
              </a:rPr>
              <a:t>Hypothetical</a:t>
            </a:r>
            <a:r>
              <a:rPr lang="en-US" b="true" sz="2100" spc="18">
                <a:solidFill>
                  <a:srgbClr val="000000"/>
                </a:solidFill>
                <a:latin typeface="Noto Sans Bold"/>
                <a:ea typeface="Noto Sans Bold"/>
                <a:cs typeface="Noto Sans Bold"/>
                <a:sym typeface="Noto Sans Bold"/>
              </a:rPr>
              <a:t> </a:t>
            </a:r>
            <a:r>
              <a:rPr lang="en-US" sz="2100" spc="18">
                <a:solidFill>
                  <a:srgbClr val="000000"/>
                </a:solidFill>
                <a:latin typeface="Noto Sans"/>
                <a:ea typeface="Noto Sans"/>
                <a:cs typeface="Noto Sans"/>
                <a:sym typeface="Noto Sans"/>
              </a:rPr>
              <a:t>$100,000 salary at retirement age</a:t>
            </a:r>
          </a:p>
          <a:p>
            <a:pPr algn="l">
              <a:lnSpc>
                <a:spcPts val="2520"/>
              </a:lnSpc>
            </a:pPr>
            <a:r>
              <a:rPr lang="en-US" sz="2100" spc="18">
                <a:solidFill>
                  <a:srgbClr val="000000"/>
                </a:solidFill>
                <a:latin typeface="Noto Sans"/>
                <a:ea typeface="Noto Sans"/>
                <a:cs typeface="Noto Sans"/>
                <a:sym typeface="Noto Sans"/>
              </a:rPr>
              <a:t> </a:t>
            </a:r>
          </a:p>
          <a:p>
            <a:pPr algn="l" marL="453393" indent="-226697" lvl="1">
              <a:lnSpc>
                <a:spcPts val="2520"/>
              </a:lnSpc>
              <a:buFont typeface="Arial"/>
              <a:buChar char="•"/>
            </a:pPr>
            <a:r>
              <a:rPr lang="en-US" sz="2100" spc="18">
                <a:solidFill>
                  <a:srgbClr val="000000"/>
                </a:solidFill>
                <a:latin typeface="Noto Sans"/>
                <a:ea typeface="Noto Sans"/>
                <a:cs typeface="Noto Sans"/>
                <a:sym typeface="Noto Sans"/>
              </a:rPr>
              <a:t>$33,461 at age 62</a:t>
            </a:r>
          </a:p>
          <a:p>
            <a:pPr algn="l">
              <a:lnSpc>
                <a:spcPts val="2520"/>
              </a:lnSpc>
            </a:pPr>
          </a:p>
          <a:p>
            <a:pPr algn="l" marL="453393" indent="-226697" lvl="1">
              <a:lnSpc>
                <a:spcPts val="2520"/>
              </a:lnSpc>
              <a:buFont typeface="Arial"/>
              <a:buChar char="•"/>
            </a:pPr>
            <a:r>
              <a:rPr lang="en-US" sz="2100" spc="18">
                <a:solidFill>
                  <a:srgbClr val="000000"/>
                </a:solidFill>
                <a:latin typeface="Noto Sans"/>
                <a:ea typeface="Noto Sans"/>
                <a:cs typeface="Noto Sans"/>
                <a:sym typeface="Noto Sans"/>
              </a:rPr>
              <a:t>$47,802 at age 67</a:t>
            </a:r>
          </a:p>
          <a:p>
            <a:pPr algn="l">
              <a:lnSpc>
                <a:spcPts val="2520"/>
              </a:lnSpc>
            </a:pPr>
          </a:p>
          <a:p>
            <a:pPr algn="l" marL="453393" indent="-226697" lvl="1">
              <a:lnSpc>
                <a:spcPts val="2520"/>
              </a:lnSpc>
              <a:buFont typeface="Arial"/>
              <a:buChar char="•"/>
            </a:pPr>
            <a:r>
              <a:rPr lang="en-US" sz="2100" spc="18">
                <a:solidFill>
                  <a:srgbClr val="000000"/>
                </a:solidFill>
                <a:latin typeface="Noto Sans"/>
                <a:ea typeface="Noto Sans"/>
                <a:cs typeface="Noto Sans"/>
                <a:sym typeface="Noto Sans"/>
              </a:rPr>
              <a:t>$59,275 at age 70</a:t>
            </a:r>
          </a:p>
          <a:p>
            <a:pPr algn="l">
              <a:lnSpc>
                <a:spcPts val="2520"/>
              </a:lnSpc>
            </a:pPr>
          </a:p>
          <a:p>
            <a:pPr algn="l" marL="453393" indent="-226697" lvl="1">
              <a:lnSpc>
                <a:spcPts val="2520"/>
              </a:lnSpc>
              <a:buFont typeface="Arial"/>
              <a:buChar char="•"/>
            </a:pPr>
            <a:r>
              <a:rPr lang="en-US" sz="2100" spc="19">
                <a:solidFill>
                  <a:srgbClr val="000000"/>
                </a:solidFill>
                <a:latin typeface="Noto Sans"/>
                <a:ea typeface="Noto Sans"/>
                <a:cs typeface="Noto Sans"/>
                <a:sym typeface="Noto Sans"/>
              </a:rPr>
              <a:t>Does not account for inflation increases.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113">
            <a:off x="35054" y="2973748"/>
            <a:ext cx="12676724" cy="4421008"/>
          </a:xfrm>
          <a:custGeom>
            <a:avLst/>
            <a:gdLst/>
            <a:ahLst/>
            <a:cxnLst/>
            <a:rect r="r" b="b" t="t" l="l"/>
            <a:pathLst>
              <a:path h="4421008" w="12676724">
                <a:moveTo>
                  <a:pt x="0" y="4421007"/>
                </a:moveTo>
                <a:lnTo>
                  <a:pt x="12676725" y="4421007"/>
                </a:lnTo>
                <a:lnTo>
                  <a:pt x="12676725" y="0"/>
                </a:lnTo>
                <a:lnTo>
                  <a:pt x="0" y="0"/>
                </a:lnTo>
                <a:lnTo>
                  <a:pt x="0" y="4421007"/>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6517566"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name="TextBox 5" id="5"/>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7169653"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name="TextBox 8" id="8"/>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6401992"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60A644"/>
              </a:solidFill>
              <a:prstDash val="solid"/>
              <a:miter/>
            </a:ln>
          </p:spPr>
        </p:sp>
        <p:sp>
          <p:nvSpPr>
            <p:cNvPr name="TextBox 11" id="11"/>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12" id="12"/>
          <p:cNvGrpSpPr/>
          <p:nvPr/>
        </p:nvGrpSpPr>
        <p:grpSpPr>
          <a:xfrm rot="0">
            <a:off x="-279200" y="0"/>
            <a:ext cx="7172629" cy="10284335"/>
            <a:chOff x="0" y="0"/>
            <a:chExt cx="20508404" cy="29405580"/>
          </a:xfrm>
        </p:grpSpPr>
        <p:sp>
          <p:nvSpPr>
            <p:cNvPr name="Freeform 13" id="13"/>
            <p:cNvSpPr/>
            <p:nvPr/>
          </p:nvSpPr>
          <p:spPr>
            <a:xfrm flipH="false" flipV="false" rot="0">
              <a:off x="0" y="0"/>
              <a:ext cx="20508340" cy="29405579"/>
            </a:xfrm>
            <a:custGeom>
              <a:avLst/>
              <a:gdLst/>
              <a:ahLst/>
              <a:cxnLst/>
              <a:rect r="r" b="b" t="t" l="l"/>
              <a:pathLst>
                <a:path h="29405579" w="20508340">
                  <a:moveTo>
                    <a:pt x="0" y="0"/>
                  </a:moveTo>
                  <a:lnTo>
                    <a:pt x="0" y="29405579"/>
                  </a:lnTo>
                  <a:lnTo>
                    <a:pt x="20493101" y="29405579"/>
                  </a:lnTo>
                  <a:cubicBezTo>
                    <a:pt x="20493101" y="29405579"/>
                    <a:pt x="20508088" y="29221937"/>
                    <a:pt x="20508340" y="28880941"/>
                  </a:cubicBezTo>
                  <a:lnTo>
                    <a:pt x="20508340" y="28861637"/>
                  </a:lnTo>
                  <a:cubicBezTo>
                    <a:pt x="20506944" y="27222704"/>
                    <a:pt x="20165061" y="22080345"/>
                    <a:pt x="16353155" y="16175735"/>
                  </a:cubicBezTo>
                  <a:cubicBezTo>
                    <a:pt x="12100560" y="9588373"/>
                    <a:pt x="10789031" y="5416550"/>
                    <a:pt x="10825226" y="0"/>
                  </a:cubicBezTo>
                  <a:close/>
                </a:path>
              </a:pathLst>
            </a:custGeom>
            <a:blipFill>
              <a:blip r:embed="rId4"/>
              <a:stretch>
                <a:fillRect l="-83097" t="0" r="-32112" b="0"/>
              </a:stretch>
            </a:blipFill>
          </p:spPr>
        </p:sp>
      </p:grpSp>
      <p:sp>
        <p:nvSpPr>
          <p:cNvPr name="Freeform 14" id="14"/>
          <p:cNvSpPr/>
          <p:nvPr/>
        </p:nvSpPr>
        <p:spPr>
          <a:xfrm flipH="false" flipV="false" rot="2903702">
            <a:off x="-5767044" y="6286174"/>
            <a:ext cx="10909314" cy="3709167"/>
          </a:xfrm>
          <a:custGeom>
            <a:avLst/>
            <a:gdLst/>
            <a:ahLst/>
            <a:cxnLst/>
            <a:rect r="r" b="b" t="t" l="l"/>
            <a:pathLst>
              <a:path h="3709167" w="10909314">
                <a:moveTo>
                  <a:pt x="0" y="0"/>
                </a:moveTo>
                <a:lnTo>
                  <a:pt x="10909315" y="0"/>
                </a:lnTo>
                <a:lnTo>
                  <a:pt x="10909315" y="3709166"/>
                </a:lnTo>
                <a:lnTo>
                  <a:pt x="0" y="3709166"/>
                </a:lnTo>
                <a:lnTo>
                  <a:pt x="0"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5760976" y="9258300"/>
            <a:ext cx="2246912" cy="728466"/>
          </a:xfrm>
          <a:custGeom>
            <a:avLst/>
            <a:gdLst/>
            <a:ahLst/>
            <a:cxnLst/>
            <a:rect r="r" b="b" t="t" l="l"/>
            <a:pathLst>
              <a:path h="728466" w="2246912">
                <a:moveTo>
                  <a:pt x="0" y="0"/>
                </a:moveTo>
                <a:lnTo>
                  <a:pt x="2246913" y="0"/>
                </a:lnTo>
                <a:lnTo>
                  <a:pt x="2246913" y="728466"/>
                </a:lnTo>
                <a:lnTo>
                  <a:pt x="0" y="728466"/>
                </a:lnTo>
                <a:lnTo>
                  <a:pt x="0" y="0"/>
                </a:lnTo>
                <a:close/>
              </a:path>
            </a:pathLst>
          </a:custGeom>
          <a:blipFill>
            <a:blip r:embed="rId7"/>
            <a:stretch>
              <a:fillRect l="0" t="0" r="0" b="0"/>
            </a:stretch>
          </a:blipFill>
        </p:spPr>
      </p:sp>
      <p:sp>
        <p:nvSpPr>
          <p:cNvPr name="Freeform 16" id="16"/>
          <p:cNvSpPr/>
          <p:nvPr/>
        </p:nvSpPr>
        <p:spPr>
          <a:xfrm flipH="false" flipV="false" rot="0">
            <a:off x="9144000" y="1905989"/>
            <a:ext cx="1277996" cy="1190134"/>
          </a:xfrm>
          <a:custGeom>
            <a:avLst/>
            <a:gdLst/>
            <a:ahLst/>
            <a:cxnLst/>
            <a:rect r="r" b="b" t="t" l="l"/>
            <a:pathLst>
              <a:path h="1190134" w="1277996">
                <a:moveTo>
                  <a:pt x="0" y="0"/>
                </a:moveTo>
                <a:lnTo>
                  <a:pt x="1277996" y="0"/>
                </a:lnTo>
                <a:lnTo>
                  <a:pt x="1277996" y="1190134"/>
                </a:lnTo>
                <a:lnTo>
                  <a:pt x="0" y="119013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p:cNvSpPr/>
          <p:nvPr/>
        </p:nvSpPr>
        <p:spPr>
          <a:xfrm flipH="false" flipV="false" rot="0">
            <a:off x="9209318" y="3903493"/>
            <a:ext cx="1147839" cy="1238675"/>
          </a:xfrm>
          <a:custGeom>
            <a:avLst/>
            <a:gdLst/>
            <a:ahLst/>
            <a:cxnLst/>
            <a:rect r="r" b="b" t="t" l="l"/>
            <a:pathLst>
              <a:path h="1238675" w="1147839">
                <a:moveTo>
                  <a:pt x="0" y="0"/>
                </a:moveTo>
                <a:lnTo>
                  <a:pt x="1147838" y="0"/>
                </a:lnTo>
                <a:lnTo>
                  <a:pt x="1147838" y="1238674"/>
                </a:lnTo>
                <a:lnTo>
                  <a:pt x="0" y="123867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p:cNvSpPr/>
          <p:nvPr/>
        </p:nvSpPr>
        <p:spPr>
          <a:xfrm flipH="false" flipV="false" rot="0">
            <a:off x="9144000" y="5951792"/>
            <a:ext cx="1232026" cy="1293465"/>
          </a:xfrm>
          <a:custGeom>
            <a:avLst/>
            <a:gdLst/>
            <a:ahLst/>
            <a:cxnLst/>
            <a:rect r="r" b="b" t="t" l="l"/>
            <a:pathLst>
              <a:path h="1293465" w="1232026">
                <a:moveTo>
                  <a:pt x="0" y="0"/>
                </a:moveTo>
                <a:lnTo>
                  <a:pt x="1232026" y="0"/>
                </a:lnTo>
                <a:lnTo>
                  <a:pt x="1232026" y="1293466"/>
                </a:lnTo>
                <a:lnTo>
                  <a:pt x="0" y="129346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9" id="19"/>
          <p:cNvSpPr/>
          <p:nvPr/>
        </p:nvSpPr>
        <p:spPr>
          <a:xfrm flipH="false" flipV="false" rot="0">
            <a:off x="9241198" y="8054883"/>
            <a:ext cx="1134827" cy="1240813"/>
          </a:xfrm>
          <a:custGeom>
            <a:avLst/>
            <a:gdLst/>
            <a:ahLst/>
            <a:cxnLst/>
            <a:rect r="r" b="b" t="t" l="l"/>
            <a:pathLst>
              <a:path h="1240813" w="1134827">
                <a:moveTo>
                  <a:pt x="0" y="0"/>
                </a:moveTo>
                <a:lnTo>
                  <a:pt x="1134828" y="0"/>
                </a:lnTo>
                <a:lnTo>
                  <a:pt x="1134828" y="1240813"/>
                </a:lnTo>
                <a:lnTo>
                  <a:pt x="0" y="124081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20" id="20"/>
          <p:cNvSpPr txBox="true"/>
          <p:nvPr/>
        </p:nvSpPr>
        <p:spPr>
          <a:xfrm rot="0">
            <a:off x="9144000" y="405151"/>
            <a:ext cx="8555259" cy="1085850"/>
          </a:xfrm>
          <a:prstGeom prst="rect">
            <a:avLst/>
          </a:prstGeom>
        </p:spPr>
        <p:txBody>
          <a:bodyPr anchor="t" rtlCol="false" tIns="0" lIns="0" bIns="0" rIns="0">
            <a:spAutoFit/>
          </a:bodyPr>
          <a:lstStyle/>
          <a:p>
            <a:pPr algn="l">
              <a:lnSpc>
                <a:spcPts val="8474"/>
              </a:lnSpc>
            </a:pPr>
            <a:r>
              <a:rPr lang="en-US" sz="7500" spc="-225" b="true">
                <a:solidFill>
                  <a:srgbClr val="232C68"/>
                </a:solidFill>
                <a:latin typeface="Noto Sans Bold"/>
                <a:ea typeface="Noto Sans Bold"/>
                <a:cs typeface="Noto Sans Bold"/>
                <a:sym typeface="Noto Sans Bold"/>
              </a:rPr>
              <a:t>Medicare</a:t>
            </a:r>
          </a:p>
        </p:txBody>
      </p:sp>
      <p:sp>
        <p:nvSpPr>
          <p:cNvPr name="TextBox 21" id="21"/>
          <p:cNvSpPr txBox="true"/>
          <p:nvPr/>
        </p:nvSpPr>
        <p:spPr>
          <a:xfrm rot="0">
            <a:off x="10516667" y="2042604"/>
            <a:ext cx="6608900" cy="485775"/>
          </a:xfrm>
          <a:prstGeom prst="rect">
            <a:avLst/>
          </a:prstGeom>
        </p:spPr>
        <p:txBody>
          <a:bodyPr anchor="t" rtlCol="false" tIns="0" lIns="0" bIns="0" rIns="0">
            <a:spAutoFit/>
          </a:bodyPr>
          <a:lstStyle/>
          <a:p>
            <a:pPr algn="l">
              <a:lnSpc>
                <a:spcPts val="3840"/>
              </a:lnSpc>
            </a:pPr>
            <a:r>
              <a:rPr lang="en-US" sz="3200" spc="29" b="true">
                <a:solidFill>
                  <a:srgbClr val="000000"/>
                </a:solidFill>
                <a:latin typeface="Noto Sans Bold"/>
                <a:ea typeface="Noto Sans Bold"/>
                <a:cs typeface="Noto Sans Bold"/>
                <a:sym typeface="Noto Sans Bold"/>
              </a:rPr>
              <a:t>Hospital Insurance</a:t>
            </a:r>
          </a:p>
        </p:txBody>
      </p:sp>
      <p:sp>
        <p:nvSpPr>
          <p:cNvPr name="TextBox 22" id="22"/>
          <p:cNvSpPr txBox="true"/>
          <p:nvPr/>
        </p:nvSpPr>
        <p:spPr>
          <a:xfrm rot="0">
            <a:off x="10530114" y="2556548"/>
            <a:ext cx="6729186" cy="402336"/>
          </a:xfrm>
          <a:prstGeom prst="rect">
            <a:avLst/>
          </a:prstGeom>
        </p:spPr>
        <p:txBody>
          <a:bodyPr anchor="t" rtlCol="false" tIns="0" lIns="0" bIns="0" rIns="0">
            <a:spAutoFit/>
          </a:bodyPr>
          <a:lstStyle/>
          <a:p>
            <a:pPr algn="l">
              <a:lnSpc>
                <a:spcPts val="3192"/>
              </a:lnSpc>
              <a:spcBef>
                <a:spcPct val="0"/>
              </a:spcBef>
            </a:pPr>
            <a:r>
              <a:rPr lang="en-US" sz="2800">
                <a:solidFill>
                  <a:srgbClr val="000000"/>
                </a:solidFill>
                <a:latin typeface="Noto Sans"/>
                <a:ea typeface="Noto Sans"/>
                <a:cs typeface="Noto Sans"/>
                <a:sym typeface="Noto Sans"/>
              </a:rPr>
              <a:t>No additional cost for coverage.</a:t>
            </a:r>
          </a:p>
        </p:txBody>
      </p:sp>
      <p:sp>
        <p:nvSpPr>
          <p:cNvPr name="TextBox 23" id="23"/>
          <p:cNvSpPr txBox="true"/>
          <p:nvPr/>
        </p:nvSpPr>
        <p:spPr>
          <a:xfrm rot="0">
            <a:off x="10503220" y="4061654"/>
            <a:ext cx="6935399" cy="485775"/>
          </a:xfrm>
          <a:prstGeom prst="rect">
            <a:avLst/>
          </a:prstGeom>
        </p:spPr>
        <p:txBody>
          <a:bodyPr anchor="t" rtlCol="false" tIns="0" lIns="0" bIns="0" rIns="0">
            <a:spAutoFit/>
          </a:bodyPr>
          <a:lstStyle/>
          <a:p>
            <a:pPr algn="l">
              <a:lnSpc>
                <a:spcPts val="3840"/>
              </a:lnSpc>
            </a:pPr>
            <a:r>
              <a:rPr lang="en-US" sz="3200" spc="29" b="true">
                <a:solidFill>
                  <a:srgbClr val="000000"/>
                </a:solidFill>
                <a:latin typeface="Noto Sans Bold"/>
                <a:ea typeface="Noto Sans Bold"/>
                <a:cs typeface="Noto Sans Bold"/>
                <a:sym typeface="Noto Sans Bold"/>
              </a:rPr>
              <a:t>Medical/ Doctor Insurance</a:t>
            </a:r>
          </a:p>
        </p:txBody>
      </p:sp>
      <p:sp>
        <p:nvSpPr>
          <p:cNvPr name="TextBox 24" id="24"/>
          <p:cNvSpPr txBox="true"/>
          <p:nvPr/>
        </p:nvSpPr>
        <p:spPr>
          <a:xfrm rot="0">
            <a:off x="10530114" y="4583330"/>
            <a:ext cx="6354318" cy="402336"/>
          </a:xfrm>
          <a:prstGeom prst="rect">
            <a:avLst/>
          </a:prstGeom>
        </p:spPr>
        <p:txBody>
          <a:bodyPr anchor="t" rtlCol="false" tIns="0" lIns="0" bIns="0" rIns="0">
            <a:spAutoFit/>
          </a:bodyPr>
          <a:lstStyle/>
          <a:p>
            <a:pPr algn="l">
              <a:lnSpc>
                <a:spcPts val="3192"/>
              </a:lnSpc>
              <a:spcBef>
                <a:spcPct val="0"/>
              </a:spcBef>
            </a:pPr>
            <a:r>
              <a:rPr lang="en-US" sz="2800">
                <a:solidFill>
                  <a:srgbClr val="000000"/>
                </a:solidFill>
                <a:latin typeface="Noto Sans"/>
                <a:ea typeface="Noto Sans"/>
                <a:cs typeface="Noto Sans"/>
                <a:sym typeface="Noto Sans"/>
              </a:rPr>
              <a:t>A</a:t>
            </a:r>
            <a:r>
              <a:rPr lang="en-US" sz="2800">
                <a:solidFill>
                  <a:srgbClr val="000000"/>
                </a:solidFill>
                <a:latin typeface="Noto Sans"/>
                <a:ea typeface="Noto Sans"/>
                <a:cs typeface="Noto Sans"/>
                <a:sym typeface="Noto Sans"/>
              </a:rPr>
              <a:t>dditional monthly cost for coverage.</a:t>
            </a:r>
          </a:p>
        </p:txBody>
      </p:sp>
      <p:sp>
        <p:nvSpPr>
          <p:cNvPr name="TextBox 25" id="25"/>
          <p:cNvSpPr txBox="true"/>
          <p:nvPr/>
        </p:nvSpPr>
        <p:spPr>
          <a:xfrm rot="0">
            <a:off x="10530114" y="6093700"/>
            <a:ext cx="6608900" cy="485775"/>
          </a:xfrm>
          <a:prstGeom prst="rect">
            <a:avLst/>
          </a:prstGeom>
        </p:spPr>
        <p:txBody>
          <a:bodyPr anchor="t" rtlCol="false" tIns="0" lIns="0" bIns="0" rIns="0">
            <a:spAutoFit/>
          </a:bodyPr>
          <a:lstStyle/>
          <a:p>
            <a:pPr algn="l">
              <a:lnSpc>
                <a:spcPts val="3840"/>
              </a:lnSpc>
            </a:pPr>
            <a:r>
              <a:rPr lang="en-US" sz="3200" spc="29" b="true">
                <a:solidFill>
                  <a:srgbClr val="000000"/>
                </a:solidFill>
                <a:latin typeface="Noto Sans Bold"/>
                <a:ea typeface="Noto Sans Bold"/>
                <a:cs typeface="Noto Sans Bold"/>
                <a:sym typeface="Noto Sans Bold"/>
              </a:rPr>
              <a:t>Private Insurance</a:t>
            </a:r>
          </a:p>
        </p:txBody>
      </p:sp>
      <p:sp>
        <p:nvSpPr>
          <p:cNvPr name="TextBox 26" id="26"/>
          <p:cNvSpPr txBox="true"/>
          <p:nvPr/>
        </p:nvSpPr>
        <p:spPr>
          <a:xfrm rot="0">
            <a:off x="10516667" y="6617575"/>
            <a:ext cx="6452415" cy="802386"/>
          </a:xfrm>
          <a:prstGeom prst="rect">
            <a:avLst/>
          </a:prstGeom>
        </p:spPr>
        <p:txBody>
          <a:bodyPr anchor="t" rtlCol="false" tIns="0" lIns="0" bIns="0" rIns="0">
            <a:spAutoFit/>
          </a:bodyPr>
          <a:lstStyle/>
          <a:p>
            <a:pPr algn="l">
              <a:lnSpc>
                <a:spcPts val="3192"/>
              </a:lnSpc>
              <a:spcBef>
                <a:spcPct val="0"/>
              </a:spcBef>
            </a:pPr>
            <a:r>
              <a:rPr lang="en-US" sz="2800">
                <a:solidFill>
                  <a:srgbClr val="000000"/>
                </a:solidFill>
                <a:latin typeface="Noto Sans"/>
                <a:ea typeface="Noto Sans"/>
                <a:cs typeface="Noto Sans"/>
                <a:sym typeface="Noto Sans"/>
              </a:rPr>
              <a:t>Covers Parts A, B, and D. Additional monthly cost varies by plan.</a:t>
            </a:r>
          </a:p>
        </p:txBody>
      </p:sp>
      <p:sp>
        <p:nvSpPr>
          <p:cNvPr name="TextBox 27" id="27"/>
          <p:cNvSpPr txBox="true"/>
          <p:nvPr/>
        </p:nvSpPr>
        <p:spPr>
          <a:xfrm rot="0">
            <a:off x="10530114" y="8191043"/>
            <a:ext cx="7194581" cy="485775"/>
          </a:xfrm>
          <a:prstGeom prst="rect">
            <a:avLst/>
          </a:prstGeom>
        </p:spPr>
        <p:txBody>
          <a:bodyPr anchor="t" rtlCol="false" tIns="0" lIns="0" bIns="0" rIns="0">
            <a:spAutoFit/>
          </a:bodyPr>
          <a:lstStyle/>
          <a:p>
            <a:pPr algn="l">
              <a:lnSpc>
                <a:spcPts val="3840"/>
              </a:lnSpc>
            </a:pPr>
            <a:r>
              <a:rPr lang="en-US" sz="3200" spc="29" b="true">
                <a:solidFill>
                  <a:srgbClr val="000000"/>
                </a:solidFill>
                <a:latin typeface="Noto Sans Bold"/>
                <a:ea typeface="Noto Sans Bold"/>
                <a:cs typeface="Noto Sans Bold"/>
                <a:sym typeface="Noto Sans Bold"/>
              </a:rPr>
              <a:t>Prescription Drug Insurance</a:t>
            </a:r>
          </a:p>
        </p:txBody>
      </p:sp>
      <p:sp>
        <p:nvSpPr>
          <p:cNvPr name="TextBox 28" id="28"/>
          <p:cNvSpPr txBox="true"/>
          <p:nvPr/>
        </p:nvSpPr>
        <p:spPr>
          <a:xfrm rot="0">
            <a:off x="10516667" y="8695868"/>
            <a:ext cx="6582006" cy="402336"/>
          </a:xfrm>
          <a:prstGeom prst="rect">
            <a:avLst/>
          </a:prstGeom>
        </p:spPr>
        <p:txBody>
          <a:bodyPr anchor="t" rtlCol="false" tIns="0" lIns="0" bIns="0" rIns="0">
            <a:spAutoFit/>
          </a:bodyPr>
          <a:lstStyle/>
          <a:p>
            <a:pPr algn="l">
              <a:lnSpc>
                <a:spcPts val="3192"/>
              </a:lnSpc>
              <a:spcBef>
                <a:spcPct val="0"/>
              </a:spcBef>
            </a:pPr>
            <a:r>
              <a:rPr lang="en-US" sz="2800">
                <a:solidFill>
                  <a:srgbClr val="000000"/>
                </a:solidFill>
                <a:latin typeface="Noto Sans"/>
                <a:ea typeface="Noto Sans"/>
                <a:cs typeface="Noto Sans"/>
                <a:sym typeface="Noto Sans"/>
              </a:rPr>
              <a:t>Additional monthly cost for coverage.</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9653046" y="1552254"/>
            <a:ext cx="7489971" cy="1254369"/>
          </a:xfrm>
          <a:prstGeom prst="rect">
            <a:avLst/>
          </a:prstGeom>
          <a:solidFill>
            <a:srgbClr val="FFFFFF"/>
          </a:solidFill>
        </p:spPr>
      </p:sp>
      <p:grpSp>
        <p:nvGrpSpPr>
          <p:cNvPr name="Group 3" id="3"/>
          <p:cNvGrpSpPr/>
          <p:nvPr/>
        </p:nvGrpSpPr>
        <p:grpSpPr>
          <a:xfrm rot="0">
            <a:off x="0" y="0"/>
            <a:ext cx="18288000" cy="2315491"/>
            <a:chOff x="0" y="0"/>
            <a:chExt cx="4816593" cy="609841"/>
          </a:xfrm>
        </p:grpSpPr>
        <p:sp>
          <p:nvSpPr>
            <p:cNvPr name="Freeform 4" id="4"/>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5" id="5"/>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4207501" y="8648402"/>
            <a:ext cx="13685597" cy="1577667"/>
            <a:chOff x="0" y="0"/>
            <a:chExt cx="18247463" cy="2103557"/>
          </a:xfrm>
        </p:grpSpPr>
        <p:sp>
          <p:nvSpPr>
            <p:cNvPr name="Freeform 7" id="7"/>
            <p:cNvSpPr/>
            <p:nvPr/>
          </p:nvSpPr>
          <p:spPr>
            <a:xfrm flipH="false" flipV="false" rot="0">
              <a:off x="0" y="0"/>
              <a:ext cx="18247523" cy="2103552"/>
            </a:xfrm>
            <a:custGeom>
              <a:avLst/>
              <a:gdLst/>
              <a:ahLst/>
              <a:cxnLst/>
              <a:rect r="r" b="b" t="t" l="l"/>
              <a:pathLst>
                <a:path h="2103552" w="18247523">
                  <a:moveTo>
                    <a:pt x="0" y="0"/>
                  </a:moveTo>
                  <a:lnTo>
                    <a:pt x="18247523" y="0"/>
                  </a:lnTo>
                  <a:lnTo>
                    <a:pt x="18247523" y="2103552"/>
                  </a:lnTo>
                  <a:lnTo>
                    <a:pt x="0" y="2103552"/>
                  </a:lnTo>
                  <a:close/>
                </a:path>
              </a:pathLst>
            </a:custGeom>
            <a:solidFill>
              <a:srgbClr val="232C68"/>
            </a:solidFill>
          </p:spPr>
        </p:sp>
      </p:grpSp>
      <p:sp>
        <p:nvSpPr>
          <p:cNvPr name="Freeform 8" id="8" descr="A light bulb with rays of light coming out of it  Description automatically generated"/>
          <p:cNvSpPr/>
          <p:nvPr/>
        </p:nvSpPr>
        <p:spPr>
          <a:xfrm flipH="false" flipV="false" rot="0">
            <a:off x="4234652" y="8784655"/>
            <a:ext cx="1306650" cy="1434784"/>
          </a:xfrm>
          <a:custGeom>
            <a:avLst/>
            <a:gdLst/>
            <a:ahLst/>
            <a:cxnLst/>
            <a:rect r="r" b="b" t="t" l="l"/>
            <a:pathLst>
              <a:path h="1434784" w="1306650">
                <a:moveTo>
                  <a:pt x="0" y="0"/>
                </a:moveTo>
                <a:lnTo>
                  <a:pt x="1306650" y="0"/>
                </a:lnTo>
                <a:lnTo>
                  <a:pt x="1306650" y="1434783"/>
                </a:lnTo>
                <a:lnTo>
                  <a:pt x="0" y="1434783"/>
                </a:lnTo>
                <a:lnTo>
                  <a:pt x="0" y="0"/>
                </a:lnTo>
                <a:close/>
              </a:path>
            </a:pathLst>
          </a:custGeom>
          <a:blipFill>
            <a:blip r:embed="rId2"/>
            <a:stretch>
              <a:fillRect l="-48082" t="-40773" r="-51745" b="-41209"/>
            </a:stretch>
          </a:blipFill>
        </p:spPr>
      </p:sp>
      <p:sp>
        <p:nvSpPr>
          <p:cNvPr name="Freeform 9" id="9"/>
          <p:cNvSpPr/>
          <p:nvPr/>
        </p:nvSpPr>
        <p:spPr>
          <a:xfrm flipH="false" flipV="false" rot="0">
            <a:off x="420469" y="9258300"/>
            <a:ext cx="2246912" cy="728466"/>
          </a:xfrm>
          <a:custGeom>
            <a:avLst/>
            <a:gdLst/>
            <a:ahLst/>
            <a:cxnLst/>
            <a:rect r="r" b="b" t="t" l="l"/>
            <a:pathLst>
              <a:path h="728466" w="2246912">
                <a:moveTo>
                  <a:pt x="0" y="0"/>
                </a:moveTo>
                <a:lnTo>
                  <a:pt x="2246912" y="0"/>
                </a:lnTo>
                <a:lnTo>
                  <a:pt x="2246912" y="728466"/>
                </a:lnTo>
                <a:lnTo>
                  <a:pt x="0" y="728466"/>
                </a:lnTo>
                <a:lnTo>
                  <a:pt x="0" y="0"/>
                </a:lnTo>
                <a:close/>
              </a:path>
            </a:pathLst>
          </a:custGeom>
          <a:blipFill>
            <a:blip r:embed="rId3"/>
            <a:stretch>
              <a:fillRect l="0" t="0" r="0" b="0"/>
            </a:stretch>
          </a:blipFill>
        </p:spPr>
      </p:sp>
      <p:sp>
        <p:nvSpPr>
          <p:cNvPr name="TextBox 10" id="10"/>
          <p:cNvSpPr txBox="true"/>
          <p:nvPr/>
        </p:nvSpPr>
        <p:spPr>
          <a:xfrm rot="0">
            <a:off x="6068181" y="8952310"/>
            <a:ext cx="11557153" cy="942975"/>
          </a:xfrm>
          <a:prstGeom prst="rect">
            <a:avLst/>
          </a:prstGeom>
        </p:spPr>
        <p:txBody>
          <a:bodyPr anchor="t" rtlCol="false" tIns="0" lIns="0" bIns="0" rIns="0">
            <a:spAutoFit/>
          </a:bodyPr>
          <a:lstStyle/>
          <a:p>
            <a:pPr algn="l">
              <a:lnSpc>
                <a:spcPts val="2520"/>
              </a:lnSpc>
            </a:pPr>
            <a:r>
              <a:rPr lang="en-US" sz="2100">
                <a:solidFill>
                  <a:srgbClr val="FFFFFF"/>
                </a:solidFill>
                <a:latin typeface="Noto Sans"/>
                <a:ea typeface="Noto Sans"/>
                <a:cs typeface="Noto Sans"/>
                <a:sym typeface="Noto Sans"/>
              </a:rPr>
              <a:t>If you are currently employed and covered by your employer's health plan, may not need to apply for Medicare Part B at age 65. You may qualify for a Special Enrollment Period and be able to delay signing up for Medicare Part B without a late enrollment penalty</a:t>
            </a:r>
          </a:p>
        </p:txBody>
      </p:sp>
      <p:sp>
        <p:nvSpPr>
          <p:cNvPr name="TextBox 11" id="11"/>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Medicare Enrollment</a:t>
            </a:r>
          </a:p>
        </p:txBody>
      </p:sp>
      <p:sp>
        <p:nvSpPr>
          <p:cNvPr name="TextBox 12" id="12"/>
          <p:cNvSpPr txBox="true"/>
          <p:nvPr/>
        </p:nvSpPr>
        <p:spPr>
          <a:xfrm rot="0">
            <a:off x="4207501" y="2481909"/>
            <a:ext cx="13446917" cy="923798"/>
          </a:xfrm>
          <a:prstGeom prst="rect">
            <a:avLst/>
          </a:prstGeom>
        </p:spPr>
        <p:txBody>
          <a:bodyPr anchor="t" rtlCol="false" tIns="0" lIns="0" bIns="0" rIns="0">
            <a:spAutoFit/>
          </a:bodyPr>
          <a:lstStyle/>
          <a:p>
            <a:pPr algn="just">
              <a:lnSpc>
                <a:spcPts val="3616"/>
              </a:lnSpc>
            </a:pPr>
            <a:r>
              <a:rPr lang="en-US" b="true" sz="3200" spc="-96">
                <a:solidFill>
                  <a:srgbClr val="212C68"/>
                </a:solidFill>
                <a:latin typeface="Noto Sans Bold"/>
                <a:ea typeface="Noto Sans Bold"/>
                <a:cs typeface="Noto Sans Bold"/>
                <a:sym typeface="Noto Sans Bold"/>
              </a:rPr>
              <a:t>Enroll during the three months leading up to your 65th birthday. Your coverage will begin on the first day of the month in which you turn 65.</a:t>
            </a:r>
          </a:p>
        </p:txBody>
      </p:sp>
      <p:grpSp>
        <p:nvGrpSpPr>
          <p:cNvPr name="Group 13" id="13"/>
          <p:cNvGrpSpPr/>
          <p:nvPr/>
        </p:nvGrpSpPr>
        <p:grpSpPr>
          <a:xfrm rot="0">
            <a:off x="779234" y="3122417"/>
            <a:ext cx="4762068" cy="5829894"/>
            <a:chOff x="0" y="0"/>
            <a:chExt cx="6349425" cy="7773191"/>
          </a:xfrm>
        </p:grpSpPr>
        <p:grpSp>
          <p:nvGrpSpPr>
            <p:cNvPr name="Group 14" id="14"/>
            <p:cNvGrpSpPr/>
            <p:nvPr/>
          </p:nvGrpSpPr>
          <p:grpSpPr>
            <a:xfrm rot="0">
              <a:off x="254627" y="3458304"/>
              <a:ext cx="3161720" cy="1195423"/>
              <a:chOff x="0" y="0"/>
              <a:chExt cx="9771892" cy="3694679"/>
            </a:xfrm>
          </p:grpSpPr>
          <p:sp>
            <p:nvSpPr>
              <p:cNvPr name="Freeform 15" id="15"/>
              <p:cNvSpPr/>
              <p:nvPr/>
            </p:nvSpPr>
            <p:spPr>
              <a:xfrm flipH="false" flipV="false" rot="0">
                <a:off x="0" y="0"/>
                <a:ext cx="9771953" cy="3694671"/>
              </a:xfrm>
              <a:custGeom>
                <a:avLst/>
                <a:gdLst/>
                <a:ahLst/>
                <a:cxnLst/>
                <a:rect r="r" b="b" t="t" l="l"/>
                <a:pathLst>
                  <a:path h="3694671" w="9771953">
                    <a:moveTo>
                      <a:pt x="0" y="0"/>
                    </a:moveTo>
                    <a:lnTo>
                      <a:pt x="9771953" y="0"/>
                    </a:lnTo>
                    <a:lnTo>
                      <a:pt x="9771953" y="3694671"/>
                    </a:lnTo>
                    <a:lnTo>
                      <a:pt x="0" y="3694671"/>
                    </a:lnTo>
                    <a:close/>
                  </a:path>
                </a:pathLst>
              </a:custGeom>
              <a:solidFill>
                <a:srgbClr val="FFFFFF"/>
              </a:solidFill>
            </p:spPr>
          </p:sp>
        </p:grpSp>
        <p:sp>
          <p:nvSpPr>
            <p:cNvPr name="Freeform 16" id="16"/>
            <p:cNvSpPr/>
            <p:nvPr/>
          </p:nvSpPr>
          <p:spPr>
            <a:xfrm flipH="false" flipV="false" rot="0">
              <a:off x="0" y="1031493"/>
              <a:ext cx="3901758" cy="6741699"/>
            </a:xfrm>
            <a:custGeom>
              <a:avLst/>
              <a:gdLst/>
              <a:ahLst/>
              <a:cxnLst/>
              <a:rect r="r" b="b" t="t" l="l"/>
              <a:pathLst>
                <a:path h="6741699" w="3901758">
                  <a:moveTo>
                    <a:pt x="0" y="0"/>
                  </a:moveTo>
                  <a:lnTo>
                    <a:pt x="3901758" y="0"/>
                  </a:lnTo>
                  <a:lnTo>
                    <a:pt x="3901758" y="6741698"/>
                  </a:lnTo>
                  <a:lnTo>
                    <a:pt x="0" y="67416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1491827" y="0"/>
              <a:ext cx="947707" cy="1746877"/>
            </a:xfrm>
            <a:custGeom>
              <a:avLst/>
              <a:gdLst/>
              <a:ahLst/>
              <a:cxnLst/>
              <a:rect r="r" b="b" t="t" l="l"/>
              <a:pathLst>
                <a:path h="1746877" w="947707">
                  <a:moveTo>
                    <a:pt x="0" y="0"/>
                  </a:moveTo>
                  <a:lnTo>
                    <a:pt x="947707" y="0"/>
                  </a:lnTo>
                  <a:lnTo>
                    <a:pt x="947707" y="1746877"/>
                  </a:lnTo>
                  <a:lnTo>
                    <a:pt x="0" y="174687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0">
              <a:off x="1491827" y="2849939"/>
              <a:ext cx="743645" cy="1876168"/>
            </a:xfrm>
            <a:custGeom>
              <a:avLst/>
              <a:gdLst/>
              <a:ahLst/>
              <a:cxnLst/>
              <a:rect r="r" b="b" t="t" l="l"/>
              <a:pathLst>
                <a:path h="1876168" w="743645">
                  <a:moveTo>
                    <a:pt x="0" y="0"/>
                  </a:moveTo>
                  <a:lnTo>
                    <a:pt x="743645" y="0"/>
                  </a:lnTo>
                  <a:lnTo>
                    <a:pt x="743645" y="1876168"/>
                  </a:lnTo>
                  <a:lnTo>
                    <a:pt x="0" y="187616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9" id="19"/>
            <p:cNvSpPr txBox="true"/>
            <p:nvPr/>
          </p:nvSpPr>
          <p:spPr>
            <a:xfrm rot="0">
              <a:off x="2992358" y="3118668"/>
              <a:ext cx="3357067" cy="959909"/>
            </a:xfrm>
            <a:prstGeom prst="rect">
              <a:avLst/>
            </a:prstGeom>
          </p:spPr>
          <p:txBody>
            <a:bodyPr anchor="t" rtlCol="false" tIns="0" lIns="0" bIns="0" rIns="0">
              <a:spAutoFit/>
            </a:bodyPr>
            <a:lstStyle/>
            <a:p>
              <a:pPr algn="ctr">
                <a:lnSpc>
                  <a:spcPts val="2825"/>
                </a:lnSpc>
              </a:pPr>
              <a:r>
                <a:rPr lang="en-US" b="true" sz="2500" spc="-75">
                  <a:solidFill>
                    <a:srgbClr val="F26422"/>
                  </a:solidFill>
                  <a:latin typeface="Noto Sans Bold"/>
                  <a:ea typeface="Noto Sans Bold"/>
                  <a:cs typeface="Noto Sans Bold"/>
                  <a:sym typeface="Noto Sans Bold"/>
                </a:rPr>
                <a:t>Birthday: December 20th </a:t>
              </a:r>
            </a:p>
          </p:txBody>
        </p:sp>
      </p:grpSp>
      <p:grpSp>
        <p:nvGrpSpPr>
          <p:cNvPr name="Group 20" id="20"/>
          <p:cNvGrpSpPr/>
          <p:nvPr/>
        </p:nvGrpSpPr>
        <p:grpSpPr>
          <a:xfrm rot="0">
            <a:off x="6803175" y="3866753"/>
            <a:ext cx="10087166" cy="3781548"/>
            <a:chOff x="0" y="0"/>
            <a:chExt cx="13449555" cy="5042064"/>
          </a:xfrm>
        </p:grpSpPr>
        <p:sp>
          <p:nvSpPr>
            <p:cNvPr name="Freeform 21" id="21"/>
            <p:cNvSpPr/>
            <p:nvPr/>
          </p:nvSpPr>
          <p:spPr>
            <a:xfrm flipH="false" flipV="false" rot="0">
              <a:off x="211594" y="142102"/>
              <a:ext cx="2835881" cy="2969508"/>
            </a:xfrm>
            <a:custGeom>
              <a:avLst/>
              <a:gdLst/>
              <a:ahLst/>
              <a:cxnLst/>
              <a:rect r="r" b="b" t="t" l="l"/>
              <a:pathLst>
                <a:path h="2969508" w="2835881">
                  <a:moveTo>
                    <a:pt x="0" y="0"/>
                  </a:moveTo>
                  <a:lnTo>
                    <a:pt x="2835880" y="0"/>
                  </a:lnTo>
                  <a:lnTo>
                    <a:pt x="2835880" y="2969509"/>
                  </a:lnTo>
                  <a:lnTo>
                    <a:pt x="0" y="296950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2" id="22"/>
            <p:cNvSpPr/>
            <p:nvPr/>
          </p:nvSpPr>
          <p:spPr>
            <a:xfrm flipH="false" flipV="false" rot="0">
              <a:off x="5255575" y="14095"/>
              <a:ext cx="2835881" cy="2969508"/>
            </a:xfrm>
            <a:custGeom>
              <a:avLst/>
              <a:gdLst/>
              <a:ahLst/>
              <a:cxnLst/>
              <a:rect r="r" b="b" t="t" l="l"/>
              <a:pathLst>
                <a:path h="2969508" w="2835881">
                  <a:moveTo>
                    <a:pt x="0" y="0"/>
                  </a:moveTo>
                  <a:lnTo>
                    <a:pt x="2835881" y="0"/>
                  </a:lnTo>
                  <a:lnTo>
                    <a:pt x="2835881" y="2969509"/>
                  </a:lnTo>
                  <a:lnTo>
                    <a:pt x="0" y="296950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p:cNvSpPr/>
            <p:nvPr/>
          </p:nvSpPr>
          <p:spPr>
            <a:xfrm flipH="false" flipV="false" rot="0">
              <a:off x="10304749" y="0"/>
              <a:ext cx="2835881" cy="2969508"/>
            </a:xfrm>
            <a:custGeom>
              <a:avLst/>
              <a:gdLst/>
              <a:ahLst/>
              <a:cxnLst/>
              <a:rect r="r" b="b" t="t" l="l"/>
              <a:pathLst>
                <a:path h="2969508" w="2835881">
                  <a:moveTo>
                    <a:pt x="0" y="0"/>
                  </a:moveTo>
                  <a:lnTo>
                    <a:pt x="2835881" y="0"/>
                  </a:lnTo>
                  <a:lnTo>
                    <a:pt x="2835881" y="2969508"/>
                  </a:lnTo>
                  <a:lnTo>
                    <a:pt x="0" y="296950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AutoShape 24" id="24"/>
            <p:cNvSpPr/>
            <p:nvPr/>
          </p:nvSpPr>
          <p:spPr>
            <a:xfrm flipV="true">
              <a:off x="211594" y="4166837"/>
              <a:ext cx="13088545" cy="0"/>
            </a:xfrm>
            <a:prstGeom prst="line">
              <a:avLst/>
            </a:prstGeom>
            <a:ln cap="flat" w="52263">
              <a:solidFill>
                <a:srgbClr val="F26422"/>
              </a:solidFill>
              <a:prstDash val="solid"/>
              <a:headEnd type="arrow" len="sm" w="med"/>
              <a:tailEnd type="arrow" len="sm" w="med"/>
            </a:ln>
          </p:spPr>
        </p:sp>
        <p:sp>
          <p:nvSpPr>
            <p:cNvPr name="TextBox 25" id="25"/>
            <p:cNvSpPr txBox="true"/>
            <p:nvPr/>
          </p:nvSpPr>
          <p:spPr>
            <a:xfrm rot="0">
              <a:off x="0" y="3153872"/>
              <a:ext cx="3453730" cy="647126"/>
            </a:xfrm>
            <a:prstGeom prst="rect">
              <a:avLst/>
            </a:prstGeom>
          </p:spPr>
          <p:txBody>
            <a:bodyPr anchor="t" rtlCol="false" tIns="0" lIns="0" bIns="0" rIns="0">
              <a:spAutoFit/>
            </a:bodyPr>
            <a:lstStyle/>
            <a:p>
              <a:pPr algn="ctr">
                <a:lnSpc>
                  <a:spcPts val="3720"/>
                </a:lnSpc>
              </a:pPr>
              <a:r>
                <a:rPr lang="en-US" b="true" sz="3292" spc="-98">
                  <a:solidFill>
                    <a:srgbClr val="60A644"/>
                  </a:solidFill>
                  <a:latin typeface="Noto Sans Bold"/>
                  <a:ea typeface="Noto Sans Bold"/>
                  <a:cs typeface="Noto Sans Bold"/>
                  <a:sym typeface="Noto Sans Bold"/>
                </a:rPr>
                <a:t>September</a:t>
              </a:r>
            </a:p>
          </p:txBody>
        </p:sp>
        <p:sp>
          <p:nvSpPr>
            <p:cNvPr name="TextBox 26" id="26"/>
            <p:cNvSpPr txBox="true"/>
            <p:nvPr/>
          </p:nvSpPr>
          <p:spPr>
            <a:xfrm rot="0">
              <a:off x="4995481" y="3153872"/>
              <a:ext cx="3453730" cy="647126"/>
            </a:xfrm>
            <a:prstGeom prst="rect">
              <a:avLst/>
            </a:prstGeom>
          </p:spPr>
          <p:txBody>
            <a:bodyPr anchor="t" rtlCol="false" tIns="0" lIns="0" bIns="0" rIns="0">
              <a:spAutoFit/>
            </a:bodyPr>
            <a:lstStyle/>
            <a:p>
              <a:pPr algn="ctr">
                <a:lnSpc>
                  <a:spcPts val="3720"/>
                </a:lnSpc>
              </a:pPr>
              <a:r>
                <a:rPr lang="en-US" b="true" sz="3292" spc="-98">
                  <a:solidFill>
                    <a:srgbClr val="60A644"/>
                  </a:solidFill>
                  <a:latin typeface="Noto Sans Bold"/>
                  <a:ea typeface="Noto Sans Bold"/>
                  <a:cs typeface="Noto Sans Bold"/>
                  <a:sym typeface="Noto Sans Bold"/>
                </a:rPr>
                <a:t>October</a:t>
              </a:r>
            </a:p>
          </p:txBody>
        </p:sp>
        <p:sp>
          <p:nvSpPr>
            <p:cNvPr name="TextBox 27" id="27"/>
            <p:cNvSpPr txBox="true"/>
            <p:nvPr/>
          </p:nvSpPr>
          <p:spPr>
            <a:xfrm rot="0">
              <a:off x="9995825" y="3153872"/>
              <a:ext cx="3453730" cy="647126"/>
            </a:xfrm>
            <a:prstGeom prst="rect">
              <a:avLst/>
            </a:prstGeom>
          </p:spPr>
          <p:txBody>
            <a:bodyPr anchor="t" rtlCol="false" tIns="0" lIns="0" bIns="0" rIns="0">
              <a:spAutoFit/>
            </a:bodyPr>
            <a:lstStyle/>
            <a:p>
              <a:pPr algn="ctr">
                <a:lnSpc>
                  <a:spcPts val="3720"/>
                </a:lnSpc>
              </a:pPr>
              <a:r>
                <a:rPr lang="en-US" b="true" sz="3292" spc="-98">
                  <a:solidFill>
                    <a:srgbClr val="60A644"/>
                  </a:solidFill>
                  <a:latin typeface="Noto Sans Bold"/>
                  <a:ea typeface="Noto Sans Bold"/>
                  <a:cs typeface="Noto Sans Bold"/>
                  <a:sym typeface="Noto Sans Bold"/>
                </a:rPr>
                <a:t>November</a:t>
              </a:r>
            </a:p>
          </p:txBody>
        </p:sp>
        <p:sp>
          <p:nvSpPr>
            <p:cNvPr name="TextBox 28" id="28"/>
            <p:cNvSpPr txBox="true"/>
            <p:nvPr/>
          </p:nvSpPr>
          <p:spPr>
            <a:xfrm rot="0">
              <a:off x="3453730" y="4394938"/>
              <a:ext cx="5745724" cy="647126"/>
            </a:xfrm>
            <a:prstGeom prst="rect">
              <a:avLst/>
            </a:prstGeom>
          </p:spPr>
          <p:txBody>
            <a:bodyPr anchor="t" rtlCol="false" tIns="0" lIns="0" bIns="0" rIns="0">
              <a:spAutoFit/>
            </a:bodyPr>
            <a:lstStyle/>
            <a:p>
              <a:pPr algn="ctr">
                <a:lnSpc>
                  <a:spcPts val="3720"/>
                </a:lnSpc>
              </a:pPr>
              <a:r>
                <a:rPr lang="en-US" b="true" sz="3292" spc="-98">
                  <a:solidFill>
                    <a:srgbClr val="F26422"/>
                  </a:solidFill>
                  <a:latin typeface="Noto Sans Bold"/>
                  <a:ea typeface="Noto Sans Bold"/>
                  <a:cs typeface="Noto Sans Bold"/>
                  <a:sym typeface="Noto Sans Bold"/>
                </a:rPr>
                <a:t>Enrollment   Period</a:t>
              </a:r>
            </a:p>
          </p:txBody>
        </p:sp>
      </p:grpSp>
      <p:sp>
        <p:nvSpPr>
          <p:cNvPr name="TextBox 29" id="29"/>
          <p:cNvSpPr txBox="true"/>
          <p:nvPr/>
        </p:nvSpPr>
        <p:spPr>
          <a:xfrm rot="0">
            <a:off x="9760739" y="7657826"/>
            <a:ext cx="3348464" cy="669629"/>
          </a:xfrm>
          <a:prstGeom prst="rect">
            <a:avLst/>
          </a:prstGeom>
        </p:spPr>
        <p:txBody>
          <a:bodyPr anchor="t" rtlCol="false" tIns="0" lIns="0" bIns="0" rIns="0">
            <a:spAutoFit/>
          </a:bodyPr>
          <a:lstStyle/>
          <a:p>
            <a:pPr algn="ctr">
              <a:lnSpc>
                <a:spcPts val="2604"/>
              </a:lnSpc>
            </a:pPr>
            <a:r>
              <a:rPr lang="en-US" b="true" sz="2305" spc="-69">
                <a:solidFill>
                  <a:srgbClr val="232C68"/>
                </a:solidFill>
                <a:latin typeface="Noto Sans Bold"/>
                <a:ea typeface="Noto Sans Bold"/>
                <a:cs typeface="Noto Sans Bold"/>
                <a:sym typeface="Noto Sans Bold"/>
              </a:rPr>
              <a:t>Coverage Begins December 1st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113">
            <a:off x="35054" y="2973748"/>
            <a:ext cx="12676724" cy="4421008"/>
          </a:xfrm>
          <a:custGeom>
            <a:avLst/>
            <a:gdLst/>
            <a:ahLst/>
            <a:cxnLst/>
            <a:rect r="r" b="b" t="t" l="l"/>
            <a:pathLst>
              <a:path h="4421008" w="12676724">
                <a:moveTo>
                  <a:pt x="0" y="4421007"/>
                </a:moveTo>
                <a:lnTo>
                  <a:pt x="12676725" y="4421007"/>
                </a:lnTo>
                <a:lnTo>
                  <a:pt x="12676725" y="0"/>
                </a:lnTo>
                <a:lnTo>
                  <a:pt x="0" y="0"/>
                </a:lnTo>
                <a:lnTo>
                  <a:pt x="0" y="4421007"/>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6517566"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name="TextBox 5" id="5"/>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7169653"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name="TextBox 8" id="8"/>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6401992"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60A644"/>
              </a:solidFill>
              <a:prstDash val="solid"/>
              <a:miter/>
            </a:ln>
          </p:spPr>
        </p:sp>
        <p:sp>
          <p:nvSpPr>
            <p:cNvPr name="TextBox 11" id="11"/>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12" id="12"/>
          <p:cNvGrpSpPr/>
          <p:nvPr/>
        </p:nvGrpSpPr>
        <p:grpSpPr>
          <a:xfrm rot="0">
            <a:off x="0" y="0"/>
            <a:ext cx="7172629" cy="10284335"/>
            <a:chOff x="0" y="0"/>
            <a:chExt cx="20508404" cy="29405580"/>
          </a:xfrm>
        </p:grpSpPr>
        <p:sp>
          <p:nvSpPr>
            <p:cNvPr name="Freeform 13" id="13"/>
            <p:cNvSpPr/>
            <p:nvPr/>
          </p:nvSpPr>
          <p:spPr>
            <a:xfrm flipH="false" flipV="false" rot="0">
              <a:off x="0" y="0"/>
              <a:ext cx="20508340" cy="29405579"/>
            </a:xfrm>
            <a:custGeom>
              <a:avLst/>
              <a:gdLst/>
              <a:ahLst/>
              <a:cxnLst/>
              <a:rect r="r" b="b" t="t" l="l"/>
              <a:pathLst>
                <a:path h="29405579" w="20508340">
                  <a:moveTo>
                    <a:pt x="0" y="0"/>
                  </a:moveTo>
                  <a:lnTo>
                    <a:pt x="0" y="29405579"/>
                  </a:lnTo>
                  <a:lnTo>
                    <a:pt x="20493101" y="29405579"/>
                  </a:lnTo>
                  <a:cubicBezTo>
                    <a:pt x="20493101" y="29405579"/>
                    <a:pt x="20508088" y="29221937"/>
                    <a:pt x="20508340" y="28880941"/>
                  </a:cubicBezTo>
                  <a:lnTo>
                    <a:pt x="20508340" y="28861637"/>
                  </a:lnTo>
                  <a:cubicBezTo>
                    <a:pt x="20506944" y="27222704"/>
                    <a:pt x="20165061" y="22080345"/>
                    <a:pt x="16353155" y="16175735"/>
                  </a:cubicBezTo>
                  <a:cubicBezTo>
                    <a:pt x="12100560" y="9588373"/>
                    <a:pt x="10789031" y="5416550"/>
                    <a:pt x="10825226" y="0"/>
                  </a:cubicBezTo>
                  <a:close/>
                </a:path>
              </a:pathLst>
            </a:custGeom>
            <a:blipFill>
              <a:blip r:embed="rId4"/>
              <a:stretch>
                <a:fillRect l="-57604" t="0" r="-57604" b="0"/>
              </a:stretch>
            </a:blipFill>
          </p:spPr>
        </p:sp>
      </p:grpSp>
      <p:sp>
        <p:nvSpPr>
          <p:cNvPr name="Freeform 14" id="14"/>
          <p:cNvSpPr/>
          <p:nvPr/>
        </p:nvSpPr>
        <p:spPr>
          <a:xfrm flipH="false" flipV="false" rot="2903702">
            <a:off x="-5767044" y="6286174"/>
            <a:ext cx="10909314" cy="3709167"/>
          </a:xfrm>
          <a:custGeom>
            <a:avLst/>
            <a:gdLst/>
            <a:ahLst/>
            <a:cxnLst/>
            <a:rect r="r" b="b" t="t" l="l"/>
            <a:pathLst>
              <a:path h="3709167" w="10909314">
                <a:moveTo>
                  <a:pt x="0" y="0"/>
                </a:moveTo>
                <a:lnTo>
                  <a:pt x="10909315" y="0"/>
                </a:lnTo>
                <a:lnTo>
                  <a:pt x="10909315" y="3709166"/>
                </a:lnTo>
                <a:lnTo>
                  <a:pt x="0" y="3709166"/>
                </a:lnTo>
                <a:lnTo>
                  <a:pt x="0"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8704041" y="668487"/>
            <a:ext cx="8555259" cy="1085850"/>
          </a:xfrm>
          <a:prstGeom prst="rect">
            <a:avLst/>
          </a:prstGeom>
        </p:spPr>
        <p:txBody>
          <a:bodyPr anchor="t" rtlCol="false" tIns="0" lIns="0" bIns="0" rIns="0">
            <a:spAutoFit/>
          </a:bodyPr>
          <a:lstStyle/>
          <a:p>
            <a:pPr algn="ctr">
              <a:lnSpc>
                <a:spcPts val="8474"/>
              </a:lnSpc>
            </a:pPr>
            <a:r>
              <a:rPr lang="en-US" b="true" sz="7500" spc="-225">
                <a:solidFill>
                  <a:srgbClr val="232C68"/>
                </a:solidFill>
                <a:latin typeface="Noto Sans Bold"/>
                <a:ea typeface="Noto Sans Bold"/>
                <a:cs typeface="Noto Sans Bold"/>
                <a:sym typeface="Noto Sans Bold"/>
              </a:rPr>
              <a:t>Today’s Discussion</a:t>
            </a:r>
          </a:p>
        </p:txBody>
      </p:sp>
      <p:grpSp>
        <p:nvGrpSpPr>
          <p:cNvPr name="Group 16" id="16"/>
          <p:cNvGrpSpPr/>
          <p:nvPr/>
        </p:nvGrpSpPr>
        <p:grpSpPr>
          <a:xfrm rot="0">
            <a:off x="9144000" y="2036808"/>
            <a:ext cx="8676412" cy="6939020"/>
            <a:chOff x="0" y="0"/>
            <a:chExt cx="11568549" cy="9252027"/>
          </a:xfrm>
        </p:grpSpPr>
        <p:sp>
          <p:nvSpPr>
            <p:cNvPr name="Freeform 17" id="17"/>
            <p:cNvSpPr/>
            <p:nvPr/>
          </p:nvSpPr>
          <p:spPr>
            <a:xfrm flipH="false" flipV="false" rot="0">
              <a:off x="118533" y="0"/>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187736" y="69203"/>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9" id="19"/>
            <p:cNvSpPr/>
            <p:nvPr/>
          </p:nvSpPr>
          <p:spPr>
            <a:xfrm flipH="false" flipV="false" rot="0">
              <a:off x="0" y="1745904"/>
              <a:ext cx="1571731" cy="1571731"/>
            </a:xfrm>
            <a:custGeom>
              <a:avLst/>
              <a:gdLst/>
              <a:ahLst/>
              <a:cxnLst/>
              <a:rect r="r" b="b" t="t" l="l"/>
              <a:pathLst>
                <a:path h="1571731" w="1571731">
                  <a:moveTo>
                    <a:pt x="0" y="0"/>
                  </a:moveTo>
                  <a:lnTo>
                    <a:pt x="1571731" y="0"/>
                  </a:lnTo>
                  <a:lnTo>
                    <a:pt x="1571731" y="1571731"/>
                  </a:lnTo>
                  <a:lnTo>
                    <a:pt x="0" y="15717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0">
              <a:off x="118533" y="1864437"/>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187736" y="1933640"/>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2" id="22"/>
            <p:cNvSpPr/>
            <p:nvPr/>
          </p:nvSpPr>
          <p:spPr>
            <a:xfrm flipH="false" flipV="false" rot="0">
              <a:off x="0" y="3724035"/>
              <a:ext cx="1571731" cy="1571731"/>
            </a:xfrm>
            <a:custGeom>
              <a:avLst/>
              <a:gdLst/>
              <a:ahLst/>
              <a:cxnLst/>
              <a:rect r="r" b="b" t="t" l="l"/>
              <a:pathLst>
                <a:path h="1571731" w="1571731">
                  <a:moveTo>
                    <a:pt x="0" y="0"/>
                  </a:moveTo>
                  <a:lnTo>
                    <a:pt x="1571731" y="0"/>
                  </a:lnTo>
                  <a:lnTo>
                    <a:pt x="1571731" y="1571731"/>
                  </a:lnTo>
                  <a:lnTo>
                    <a:pt x="0" y="15717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3" id="23"/>
            <p:cNvSpPr/>
            <p:nvPr/>
          </p:nvSpPr>
          <p:spPr>
            <a:xfrm flipH="false" flipV="false" rot="0">
              <a:off x="118533" y="3842568"/>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4" id="24"/>
            <p:cNvSpPr/>
            <p:nvPr/>
          </p:nvSpPr>
          <p:spPr>
            <a:xfrm flipH="false" flipV="false" rot="0">
              <a:off x="187736" y="3911771"/>
              <a:ext cx="1196258" cy="1196258"/>
            </a:xfrm>
            <a:custGeom>
              <a:avLst/>
              <a:gdLst/>
              <a:ahLst/>
              <a:cxnLst/>
              <a:rect r="r" b="b" t="t" l="l"/>
              <a:pathLst>
                <a:path h="1196258" w="1196258">
                  <a:moveTo>
                    <a:pt x="0" y="0"/>
                  </a:moveTo>
                  <a:lnTo>
                    <a:pt x="1196259" y="0"/>
                  </a:lnTo>
                  <a:lnTo>
                    <a:pt x="1196259" y="1196258"/>
                  </a:lnTo>
                  <a:lnTo>
                    <a:pt x="0" y="119625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5" id="25"/>
            <p:cNvSpPr txBox="true"/>
            <p:nvPr/>
          </p:nvSpPr>
          <p:spPr>
            <a:xfrm rot="0">
              <a:off x="1976524" y="96584"/>
              <a:ext cx="9226554" cy="1238081"/>
            </a:xfrm>
            <a:prstGeom prst="rect">
              <a:avLst/>
            </a:prstGeom>
          </p:spPr>
          <p:txBody>
            <a:bodyPr anchor="t" rtlCol="false" tIns="0" lIns="0" bIns="0" rIns="0">
              <a:spAutoFit/>
            </a:bodyPr>
            <a:lstStyle/>
            <a:p>
              <a:pPr algn="just">
                <a:lnSpc>
                  <a:spcPts val="3616"/>
                </a:lnSpc>
              </a:pPr>
              <a:r>
                <a:rPr lang="en-US" b="true" sz="3200" spc="-96">
                  <a:solidFill>
                    <a:srgbClr val="000000"/>
                  </a:solidFill>
                  <a:latin typeface="Noto Sans Bold"/>
                  <a:ea typeface="Noto Sans Bold"/>
                  <a:cs typeface="Noto Sans Bold"/>
                  <a:sym typeface="Noto Sans Bold"/>
                </a:rPr>
                <a:t>Are you on track to retire when you want to?</a:t>
              </a:r>
            </a:p>
          </p:txBody>
        </p:sp>
        <p:sp>
          <p:nvSpPr>
            <p:cNvPr name="TextBox 26" id="26"/>
            <p:cNvSpPr txBox="true"/>
            <p:nvPr/>
          </p:nvSpPr>
          <p:spPr>
            <a:xfrm rot="0">
              <a:off x="1976524" y="2227054"/>
              <a:ext cx="9226554" cy="628481"/>
            </a:xfrm>
            <a:prstGeom prst="rect">
              <a:avLst/>
            </a:prstGeom>
          </p:spPr>
          <p:txBody>
            <a:bodyPr anchor="t" rtlCol="false" tIns="0" lIns="0" bIns="0" rIns="0">
              <a:spAutoFit/>
            </a:bodyPr>
            <a:lstStyle/>
            <a:p>
              <a:pPr algn="just">
                <a:lnSpc>
                  <a:spcPts val="3616"/>
                </a:lnSpc>
              </a:pPr>
              <a:r>
                <a:rPr lang="en-US" b="true" sz="3200" spc="-96">
                  <a:solidFill>
                    <a:srgbClr val="000000"/>
                  </a:solidFill>
                  <a:latin typeface="Noto Sans Bold"/>
                  <a:ea typeface="Noto Sans Bold"/>
                  <a:cs typeface="Noto Sans Bold"/>
                  <a:sym typeface="Noto Sans Bold"/>
                </a:rPr>
                <a:t>Social Security &amp; Medicare Basics</a:t>
              </a:r>
            </a:p>
          </p:txBody>
        </p:sp>
        <p:sp>
          <p:nvSpPr>
            <p:cNvPr name="TextBox 27" id="27"/>
            <p:cNvSpPr txBox="true"/>
            <p:nvPr/>
          </p:nvSpPr>
          <p:spPr>
            <a:xfrm rot="0">
              <a:off x="1976524" y="4182685"/>
              <a:ext cx="9592025" cy="628481"/>
            </a:xfrm>
            <a:prstGeom prst="rect">
              <a:avLst/>
            </a:prstGeom>
          </p:spPr>
          <p:txBody>
            <a:bodyPr anchor="t" rtlCol="false" tIns="0" lIns="0" bIns="0" rIns="0">
              <a:spAutoFit/>
            </a:bodyPr>
            <a:lstStyle/>
            <a:p>
              <a:pPr algn="just">
                <a:lnSpc>
                  <a:spcPts val="3616"/>
                </a:lnSpc>
              </a:pPr>
              <a:r>
                <a:rPr lang="en-US" b="true" sz="3200" spc="-96">
                  <a:solidFill>
                    <a:srgbClr val="000000"/>
                  </a:solidFill>
                  <a:latin typeface="Noto Sans Bold"/>
                  <a:ea typeface="Noto Sans Bold"/>
                  <a:cs typeface="Noto Sans Bold"/>
                  <a:sym typeface="Noto Sans Bold"/>
                </a:rPr>
                <a:t>Investing for Retirement</a:t>
              </a:r>
            </a:p>
          </p:txBody>
        </p:sp>
        <p:sp>
          <p:nvSpPr>
            <p:cNvPr name="TextBox 28" id="28"/>
            <p:cNvSpPr txBox="true"/>
            <p:nvPr/>
          </p:nvSpPr>
          <p:spPr>
            <a:xfrm rot="0">
              <a:off x="1976524" y="8265469"/>
              <a:ext cx="9226554" cy="628481"/>
            </a:xfrm>
            <a:prstGeom prst="rect">
              <a:avLst/>
            </a:prstGeom>
          </p:spPr>
          <p:txBody>
            <a:bodyPr anchor="t" rtlCol="false" tIns="0" lIns="0" bIns="0" rIns="0">
              <a:spAutoFit/>
            </a:bodyPr>
            <a:lstStyle/>
            <a:p>
              <a:pPr algn="just">
                <a:lnSpc>
                  <a:spcPts val="3616"/>
                </a:lnSpc>
              </a:pPr>
              <a:r>
                <a:rPr lang="en-US" b="true" sz="3200" spc="-96">
                  <a:solidFill>
                    <a:srgbClr val="000000"/>
                  </a:solidFill>
                  <a:latin typeface="Noto Sans Bold"/>
                  <a:ea typeface="Noto Sans Bold"/>
                  <a:cs typeface="Noto Sans Bold"/>
                  <a:sym typeface="Noto Sans Bold"/>
                </a:rPr>
                <a:t>Questions</a:t>
              </a:r>
            </a:p>
          </p:txBody>
        </p:sp>
        <p:sp>
          <p:nvSpPr>
            <p:cNvPr name="TextBox 29" id="29"/>
            <p:cNvSpPr txBox="true"/>
            <p:nvPr/>
          </p:nvSpPr>
          <p:spPr>
            <a:xfrm rot="0">
              <a:off x="1976524" y="6183316"/>
              <a:ext cx="9226554" cy="628481"/>
            </a:xfrm>
            <a:prstGeom prst="rect">
              <a:avLst/>
            </a:prstGeom>
          </p:spPr>
          <p:txBody>
            <a:bodyPr anchor="t" rtlCol="false" tIns="0" lIns="0" bIns="0" rIns="0">
              <a:spAutoFit/>
            </a:bodyPr>
            <a:lstStyle/>
            <a:p>
              <a:pPr algn="just">
                <a:lnSpc>
                  <a:spcPts val="3616"/>
                </a:lnSpc>
              </a:pPr>
              <a:r>
                <a:rPr lang="en-US" b="true" sz="3200" spc="-96">
                  <a:solidFill>
                    <a:srgbClr val="000000"/>
                  </a:solidFill>
                  <a:latin typeface="Noto Sans Bold"/>
                  <a:ea typeface="Noto Sans Bold"/>
                  <a:cs typeface="Noto Sans Bold"/>
                  <a:sym typeface="Noto Sans Bold"/>
                </a:rPr>
                <a:t>Withdrawal Strategies</a:t>
              </a:r>
            </a:p>
          </p:txBody>
        </p:sp>
        <p:sp>
          <p:nvSpPr>
            <p:cNvPr name="Freeform 30" id="30"/>
            <p:cNvSpPr/>
            <p:nvPr/>
          </p:nvSpPr>
          <p:spPr>
            <a:xfrm flipH="false" flipV="false" rot="0">
              <a:off x="0" y="5702166"/>
              <a:ext cx="1571731" cy="1571731"/>
            </a:xfrm>
            <a:custGeom>
              <a:avLst/>
              <a:gdLst/>
              <a:ahLst/>
              <a:cxnLst/>
              <a:rect r="r" b="b" t="t" l="l"/>
              <a:pathLst>
                <a:path h="1571731" w="1571731">
                  <a:moveTo>
                    <a:pt x="0" y="0"/>
                  </a:moveTo>
                  <a:lnTo>
                    <a:pt x="1571731" y="0"/>
                  </a:lnTo>
                  <a:lnTo>
                    <a:pt x="1571731" y="1571730"/>
                  </a:lnTo>
                  <a:lnTo>
                    <a:pt x="0" y="157173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31" id="31"/>
            <p:cNvSpPr/>
            <p:nvPr/>
          </p:nvSpPr>
          <p:spPr>
            <a:xfrm flipH="false" flipV="false" rot="0">
              <a:off x="118533" y="5820698"/>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2" id="32"/>
            <p:cNvSpPr/>
            <p:nvPr/>
          </p:nvSpPr>
          <p:spPr>
            <a:xfrm flipH="false" flipV="false" rot="0">
              <a:off x="187736" y="5889902"/>
              <a:ext cx="1196258" cy="1196258"/>
            </a:xfrm>
            <a:custGeom>
              <a:avLst/>
              <a:gdLst/>
              <a:ahLst/>
              <a:cxnLst/>
              <a:rect r="r" b="b" t="t" l="l"/>
              <a:pathLst>
                <a:path h="1196258" w="1196258">
                  <a:moveTo>
                    <a:pt x="0" y="0"/>
                  </a:moveTo>
                  <a:lnTo>
                    <a:pt x="1196259" y="0"/>
                  </a:lnTo>
                  <a:lnTo>
                    <a:pt x="1196259" y="1196258"/>
                  </a:lnTo>
                  <a:lnTo>
                    <a:pt x="0" y="119625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3" id="33"/>
            <p:cNvSpPr/>
            <p:nvPr/>
          </p:nvSpPr>
          <p:spPr>
            <a:xfrm flipH="false" flipV="false" rot="0">
              <a:off x="0" y="7680296"/>
              <a:ext cx="1571731" cy="1571731"/>
            </a:xfrm>
            <a:custGeom>
              <a:avLst/>
              <a:gdLst/>
              <a:ahLst/>
              <a:cxnLst/>
              <a:rect r="r" b="b" t="t" l="l"/>
              <a:pathLst>
                <a:path h="1571731" w="1571731">
                  <a:moveTo>
                    <a:pt x="0" y="0"/>
                  </a:moveTo>
                  <a:lnTo>
                    <a:pt x="1571731" y="0"/>
                  </a:lnTo>
                  <a:lnTo>
                    <a:pt x="1571731" y="1571731"/>
                  </a:lnTo>
                  <a:lnTo>
                    <a:pt x="0" y="15717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34" id="34"/>
            <p:cNvSpPr/>
            <p:nvPr/>
          </p:nvSpPr>
          <p:spPr>
            <a:xfrm flipH="false" flipV="false" rot="0">
              <a:off x="118533" y="7798829"/>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5" id="35"/>
            <p:cNvSpPr/>
            <p:nvPr/>
          </p:nvSpPr>
          <p:spPr>
            <a:xfrm flipH="false" flipV="false" rot="0">
              <a:off x="187736" y="7868032"/>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36" id="36"/>
          <p:cNvSpPr/>
          <p:nvPr/>
        </p:nvSpPr>
        <p:spPr>
          <a:xfrm flipH="false" flipV="false" rot="0">
            <a:off x="15816427" y="9258300"/>
            <a:ext cx="2246912" cy="728466"/>
          </a:xfrm>
          <a:custGeom>
            <a:avLst/>
            <a:gdLst/>
            <a:ahLst/>
            <a:cxnLst/>
            <a:rect r="r" b="b" t="t" l="l"/>
            <a:pathLst>
              <a:path h="728466" w="2246912">
                <a:moveTo>
                  <a:pt x="0" y="0"/>
                </a:moveTo>
                <a:lnTo>
                  <a:pt x="2246913" y="0"/>
                </a:lnTo>
                <a:lnTo>
                  <a:pt x="2246913" y="728466"/>
                </a:lnTo>
                <a:lnTo>
                  <a:pt x="0" y="728466"/>
                </a:lnTo>
                <a:lnTo>
                  <a:pt x="0" y="0"/>
                </a:lnTo>
                <a:close/>
              </a:path>
            </a:pathLst>
          </a:custGeom>
          <a:blipFill>
            <a:blip r:embed="rId13"/>
            <a:stretch>
              <a:fillRect l="0" t="0" r="0" b="0"/>
            </a:stretch>
          </a:blipFill>
        </p:spPr>
      </p:sp>
      <p:sp>
        <p:nvSpPr>
          <p:cNvPr name="TextBox 37" id="37"/>
          <p:cNvSpPr txBox="true"/>
          <p:nvPr/>
        </p:nvSpPr>
        <p:spPr>
          <a:xfrm rot="0">
            <a:off x="9400925" y="9550521"/>
            <a:ext cx="6415503" cy="293370"/>
          </a:xfrm>
          <a:prstGeom prst="rect">
            <a:avLst/>
          </a:prstGeom>
        </p:spPr>
        <p:txBody>
          <a:bodyPr anchor="t" rtlCol="false" tIns="0" lIns="0" bIns="0" rIns="0">
            <a:spAutoFit/>
          </a:bodyPr>
          <a:lstStyle/>
          <a:p>
            <a:pPr algn="l">
              <a:lnSpc>
                <a:spcPts val="1139"/>
              </a:lnSpc>
              <a:spcBef>
                <a:spcPct val="0"/>
              </a:spcBef>
            </a:pPr>
            <a:r>
              <a:rPr lang="en-US" sz="999" i="true">
                <a:solidFill>
                  <a:srgbClr val="000000"/>
                </a:solidFill>
                <a:latin typeface="Noto Sans Italics"/>
                <a:ea typeface="Noto Sans Italics"/>
                <a:cs typeface="Noto Sans Italics"/>
                <a:sym typeface="Noto Sans Italics"/>
              </a:rPr>
              <a:t>EDUCATION SERIES: This presentation is for informational use only and should not be considered investment advice. Consult with your Financial Consultant or your​ personal advisor for additional information.</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113">
            <a:off x="35054" y="2973748"/>
            <a:ext cx="12676724" cy="4421008"/>
          </a:xfrm>
          <a:custGeom>
            <a:avLst/>
            <a:gdLst/>
            <a:ahLst/>
            <a:cxnLst/>
            <a:rect r="r" b="b" t="t" l="l"/>
            <a:pathLst>
              <a:path h="4421008" w="12676724">
                <a:moveTo>
                  <a:pt x="0" y="4421007"/>
                </a:moveTo>
                <a:lnTo>
                  <a:pt x="12676725" y="4421007"/>
                </a:lnTo>
                <a:lnTo>
                  <a:pt x="12676725" y="0"/>
                </a:lnTo>
                <a:lnTo>
                  <a:pt x="0" y="0"/>
                </a:lnTo>
                <a:lnTo>
                  <a:pt x="0" y="4421007"/>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6517566"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name="TextBox 5" id="5"/>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7169653"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name="TextBox 8" id="8"/>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6401992"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60A644"/>
              </a:solidFill>
              <a:prstDash val="solid"/>
              <a:miter/>
            </a:ln>
          </p:spPr>
        </p:sp>
        <p:sp>
          <p:nvSpPr>
            <p:cNvPr name="TextBox 11" id="11"/>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12" id="12"/>
          <p:cNvGrpSpPr/>
          <p:nvPr/>
        </p:nvGrpSpPr>
        <p:grpSpPr>
          <a:xfrm rot="0">
            <a:off x="-326825" y="0"/>
            <a:ext cx="7172629" cy="10284335"/>
            <a:chOff x="0" y="0"/>
            <a:chExt cx="20508404" cy="29405580"/>
          </a:xfrm>
        </p:grpSpPr>
        <p:sp>
          <p:nvSpPr>
            <p:cNvPr name="Freeform 13" id="13"/>
            <p:cNvSpPr/>
            <p:nvPr/>
          </p:nvSpPr>
          <p:spPr>
            <a:xfrm flipH="false" flipV="false" rot="0">
              <a:off x="0" y="0"/>
              <a:ext cx="20508340" cy="29405579"/>
            </a:xfrm>
            <a:custGeom>
              <a:avLst/>
              <a:gdLst/>
              <a:ahLst/>
              <a:cxnLst/>
              <a:rect r="r" b="b" t="t" l="l"/>
              <a:pathLst>
                <a:path h="29405579" w="20508340">
                  <a:moveTo>
                    <a:pt x="0" y="0"/>
                  </a:moveTo>
                  <a:lnTo>
                    <a:pt x="0" y="29405579"/>
                  </a:lnTo>
                  <a:lnTo>
                    <a:pt x="20493101" y="29405579"/>
                  </a:lnTo>
                  <a:cubicBezTo>
                    <a:pt x="20493101" y="29405579"/>
                    <a:pt x="20508088" y="29221937"/>
                    <a:pt x="20508340" y="28880941"/>
                  </a:cubicBezTo>
                  <a:lnTo>
                    <a:pt x="20508340" y="28861637"/>
                  </a:lnTo>
                  <a:cubicBezTo>
                    <a:pt x="20506944" y="27222704"/>
                    <a:pt x="20165061" y="22080345"/>
                    <a:pt x="16353155" y="16175735"/>
                  </a:cubicBezTo>
                  <a:cubicBezTo>
                    <a:pt x="12100560" y="9588373"/>
                    <a:pt x="10789031" y="5416550"/>
                    <a:pt x="10825226" y="0"/>
                  </a:cubicBezTo>
                  <a:close/>
                </a:path>
              </a:pathLst>
            </a:custGeom>
            <a:blipFill>
              <a:blip r:embed="rId4"/>
              <a:stretch>
                <a:fillRect l="-54383" t="0" r="0" b="0"/>
              </a:stretch>
            </a:blipFill>
          </p:spPr>
        </p:sp>
      </p:grpSp>
      <p:sp>
        <p:nvSpPr>
          <p:cNvPr name="Freeform 14" id="14"/>
          <p:cNvSpPr/>
          <p:nvPr/>
        </p:nvSpPr>
        <p:spPr>
          <a:xfrm flipH="false" flipV="false" rot="2903702">
            <a:off x="-5767044" y="6286174"/>
            <a:ext cx="10909314" cy="3709167"/>
          </a:xfrm>
          <a:custGeom>
            <a:avLst/>
            <a:gdLst/>
            <a:ahLst/>
            <a:cxnLst/>
            <a:rect r="r" b="b" t="t" l="l"/>
            <a:pathLst>
              <a:path h="3709167" w="10909314">
                <a:moveTo>
                  <a:pt x="0" y="0"/>
                </a:moveTo>
                <a:lnTo>
                  <a:pt x="10909315" y="0"/>
                </a:lnTo>
                <a:lnTo>
                  <a:pt x="10909315" y="3709166"/>
                </a:lnTo>
                <a:lnTo>
                  <a:pt x="0" y="3709166"/>
                </a:lnTo>
                <a:lnTo>
                  <a:pt x="0"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5760976" y="9258300"/>
            <a:ext cx="2246912" cy="728466"/>
          </a:xfrm>
          <a:custGeom>
            <a:avLst/>
            <a:gdLst/>
            <a:ahLst/>
            <a:cxnLst/>
            <a:rect r="r" b="b" t="t" l="l"/>
            <a:pathLst>
              <a:path h="728466" w="2246912">
                <a:moveTo>
                  <a:pt x="0" y="0"/>
                </a:moveTo>
                <a:lnTo>
                  <a:pt x="2246913" y="0"/>
                </a:lnTo>
                <a:lnTo>
                  <a:pt x="2246913" y="728466"/>
                </a:lnTo>
                <a:lnTo>
                  <a:pt x="0" y="728466"/>
                </a:lnTo>
                <a:lnTo>
                  <a:pt x="0" y="0"/>
                </a:lnTo>
                <a:close/>
              </a:path>
            </a:pathLst>
          </a:custGeom>
          <a:blipFill>
            <a:blip r:embed="rId7"/>
            <a:stretch>
              <a:fillRect l="0" t="0" r="0" b="0"/>
            </a:stretch>
          </a:blipFill>
        </p:spPr>
      </p:sp>
      <p:grpSp>
        <p:nvGrpSpPr>
          <p:cNvPr name="Group 16" id="16"/>
          <p:cNvGrpSpPr/>
          <p:nvPr/>
        </p:nvGrpSpPr>
        <p:grpSpPr>
          <a:xfrm rot="0">
            <a:off x="9193838" y="3491984"/>
            <a:ext cx="1000999" cy="1000999"/>
            <a:chOff x="0" y="0"/>
            <a:chExt cx="1334665" cy="1334665"/>
          </a:xfrm>
        </p:grpSpPr>
        <p:sp>
          <p:nvSpPr>
            <p:cNvPr name="Freeform 17" id="17"/>
            <p:cNvSpPr/>
            <p:nvPr/>
          </p:nvSpPr>
          <p:spPr>
            <a:xfrm flipH="false" flipV="false" rot="0">
              <a:off x="0" y="0"/>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p:cNvSpPr/>
            <p:nvPr/>
          </p:nvSpPr>
          <p:spPr>
            <a:xfrm flipH="false" flipV="false" rot="0">
              <a:off x="69203" y="69203"/>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19" id="19"/>
          <p:cNvGrpSpPr/>
          <p:nvPr/>
        </p:nvGrpSpPr>
        <p:grpSpPr>
          <a:xfrm rot="0">
            <a:off x="9144000" y="5612834"/>
            <a:ext cx="1178798" cy="1178798"/>
            <a:chOff x="0" y="0"/>
            <a:chExt cx="1571731" cy="1571731"/>
          </a:xfrm>
        </p:grpSpPr>
        <p:sp>
          <p:nvSpPr>
            <p:cNvPr name="Freeform 20" id="20"/>
            <p:cNvSpPr/>
            <p:nvPr/>
          </p:nvSpPr>
          <p:spPr>
            <a:xfrm flipH="false" flipV="false" rot="0">
              <a:off x="0" y="0"/>
              <a:ext cx="1571731" cy="1571731"/>
            </a:xfrm>
            <a:custGeom>
              <a:avLst/>
              <a:gdLst/>
              <a:ahLst/>
              <a:cxnLst/>
              <a:rect r="r" b="b" t="t" l="l"/>
              <a:pathLst>
                <a:path h="1571731" w="1571731">
                  <a:moveTo>
                    <a:pt x="0" y="0"/>
                  </a:moveTo>
                  <a:lnTo>
                    <a:pt x="1571731" y="0"/>
                  </a:lnTo>
                  <a:lnTo>
                    <a:pt x="1571731" y="1571731"/>
                  </a:lnTo>
                  <a:lnTo>
                    <a:pt x="0" y="157173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p:cNvSpPr/>
            <p:nvPr/>
          </p:nvSpPr>
          <p:spPr>
            <a:xfrm flipH="false" flipV="false" rot="0">
              <a:off x="118533" y="118533"/>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2" id="22"/>
            <p:cNvSpPr/>
            <p:nvPr/>
          </p:nvSpPr>
          <p:spPr>
            <a:xfrm flipH="false" flipV="false" rot="0">
              <a:off x="187736" y="187736"/>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23" id="23"/>
          <p:cNvGrpSpPr/>
          <p:nvPr/>
        </p:nvGrpSpPr>
        <p:grpSpPr>
          <a:xfrm rot="0">
            <a:off x="9193838" y="7391459"/>
            <a:ext cx="1178798" cy="1178798"/>
            <a:chOff x="0" y="0"/>
            <a:chExt cx="1571731" cy="1571731"/>
          </a:xfrm>
        </p:grpSpPr>
        <p:sp>
          <p:nvSpPr>
            <p:cNvPr name="Freeform 24" id="24"/>
            <p:cNvSpPr/>
            <p:nvPr/>
          </p:nvSpPr>
          <p:spPr>
            <a:xfrm flipH="false" flipV="false" rot="0">
              <a:off x="0" y="0"/>
              <a:ext cx="1571731" cy="1571731"/>
            </a:xfrm>
            <a:custGeom>
              <a:avLst/>
              <a:gdLst/>
              <a:ahLst/>
              <a:cxnLst/>
              <a:rect r="r" b="b" t="t" l="l"/>
              <a:pathLst>
                <a:path h="1571731" w="1571731">
                  <a:moveTo>
                    <a:pt x="0" y="0"/>
                  </a:moveTo>
                  <a:lnTo>
                    <a:pt x="1571731" y="0"/>
                  </a:lnTo>
                  <a:lnTo>
                    <a:pt x="1571731" y="1571731"/>
                  </a:lnTo>
                  <a:lnTo>
                    <a:pt x="0" y="157173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5" id="25"/>
            <p:cNvSpPr/>
            <p:nvPr/>
          </p:nvSpPr>
          <p:spPr>
            <a:xfrm flipH="false" flipV="false" rot="0">
              <a:off x="118533" y="118533"/>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6" id="26"/>
            <p:cNvSpPr/>
            <p:nvPr/>
          </p:nvSpPr>
          <p:spPr>
            <a:xfrm flipH="false" flipV="false" rot="0">
              <a:off x="187736" y="187736"/>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sp>
        <p:nvSpPr>
          <p:cNvPr name="TextBox 27" id="27"/>
          <p:cNvSpPr txBox="true"/>
          <p:nvPr/>
        </p:nvSpPr>
        <p:spPr>
          <a:xfrm rot="0">
            <a:off x="10496339" y="3463409"/>
            <a:ext cx="7492093" cy="1821815"/>
          </a:xfrm>
          <a:prstGeom prst="rect">
            <a:avLst/>
          </a:prstGeom>
        </p:spPr>
        <p:txBody>
          <a:bodyPr anchor="t" rtlCol="false" tIns="0" lIns="0" bIns="0" rIns="0">
            <a:spAutoFit/>
          </a:bodyPr>
          <a:lstStyle/>
          <a:p>
            <a:pPr algn="l">
              <a:lnSpc>
                <a:spcPts val="4160"/>
              </a:lnSpc>
            </a:pPr>
            <a:r>
              <a:rPr lang="en-US" sz="3200">
                <a:solidFill>
                  <a:srgbClr val="000000"/>
                </a:solidFill>
                <a:latin typeface="Noto Sans"/>
                <a:ea typeface="Noto Sans"/>
                <a:cs typeface="Noto Sans"/>
                <a:sym typeface="Noto Sans"/>
              </a:rPr>
              <a:t>Healthcare is often the largest expense in retirement. </a:t>
            </a:r>
          </a:p>
          <a:p>
            <a:pPr algn="l" marL="518160" indent="-259080" lvl="1">
              <a:lnSpc>
                <a:spcPts val="3120"/>
              </a:lnSpc>
              <a:buFont typeface="Arial"/>
              <a:buChar char="•"/>
            </a:pPr>
            <a:r>
              <a:rPr lang="en-US" sz="2400">
                <a:solidFill>
                  <a:srgbClr val="000000"/>
                </a:solidFill>
                <a:latin typeface="Noto Sans"/>
                <a:ea typeface="Noto Sans"/>
                <a:cs typeface="Noto Sans"/>
                <a:sym typeface="Noto Sans"/>
              </a:rPr>
              <a:t>Average retiree may need $165,000 in after tax savings to cover health care expenses. </a:t>
            </a:r>
          </a:p>
        </p:txBody>
      </p:sp>
      <p:sp>
        <p:nvSpPr>
          <p:cNvPr name="TextBox 28" id="28"/>
          <p:cNvSpPr txBox="true"/>
          <p:nvPr/>
        </p:nvSpPr>
        <p:spPr>
          <a:xfrm rot="0">
            <a:off x="8704041" y="545841"/>
            <a:ext cx="8555259" cy="2152650"/>
          </a:xfrm>
          <a:prstGeom prst="rect">
            <a:avLst/>
          </a:prstGeom>
        </p:spPr>
        <p:txBody>
          <a:bodyPr anchor="t" rtlCol="false" tIns="0" lIns="0" bIns="0" rIns="0">
            <a:spAutoFit/>
          </a:bodyPr>
          <a:lstStyle/>
          <a:p>
            <a:pPr algn="ctr">
              <a:lnSpc>
                <a:spcPts val="8474"/>
              </a:lnSpc>
            </a:pPr>
            <a:r>
              <a:rPr lang="en-US" b="true" sz="7500" spc="-225">
                <a:solidFill>
                  <a:srgbClr val="232C68"/>
                </a:solidFill>
                <a:latin typeface="Noto Sans Bold"/>
                <a:ea typeface="Noto Sans Bold"/>
                <a:cs typeface="Noto Sans Bold"/>
                <a:sym typeface="Noto Sans Bold"/>
              </a:rPr>
              <a:t>Planning for Healthcare Costs</a:t>
            </a:r>
          </a:p>
        </p:txBody>
      </p:sp>
      <p:sp>
        <p:nvSpPr>
          <p:cNvPr name="TextBox 29" id="29"/>
          <p:cNvSpPr txBox="true"/>
          <p:nvPr/>
        </p:nvSpPr>
        <p:spPr>
          <a:xfrm rot="0">
            <a:off x="10496339" y="5713849"/>
            <a:ext cx="7492093" cy="1268095"/>
          </a:xfrm>
          <a:prstGeom prst="rect">
            <a:avLst/>
          </a:prstGeom>
        </p:spPr>
        <p:txBody>
          <a:bodyPr anchor="t" rtlCol="false" tIns="0" lIns="0" bIns="0" rIns="0">
            <a:spAutoFit/>
          </a:bodyPr>
          <a:lstStyle/>
          <a:p>
            <a:pPr algn="l">
              <a:lnSpc>
                <a:spcPts val="4000"/>
              </a:lnSpc>
            </a:pPr>
            <a:r>
              <a:rPr lang="en-US" sz="3200">
                <a:solidFill>
                  <a:srgbClr val="000000"/>
                </a:solidFill>
                <a:latin typeface="Noto Sans"/>
                <a:ea typeface="Noto Sans"/>
                <a:cs typeface="Noto Sans"/>
                <a:sym typeface="Noto Sans"/>
              </a:rPr>
              <a:t>Consider a Health Savings Account.</a:t>
            </a:r>
          </a:p>
          <a:p>
            <a:pPr algn="l" marL="518160" indent="-259080" lvl="1">
              <a:lnSpc>
                <a:spcPts val="3000"/>
              </a:lnSpc>
              <a:buFont typeface="Arial"/>
              <a:buChar char="•"/>
            </a:pPr>
            <a:r>
              <a:rPr lang="en-US" sz="2400">
                <a:solidFill>
                  <a:srgbClr val="000000"/>
                </a:solidFill>
                <a:latin typeface="Noto Sans"/>
                <a:ea typeface="Noto Sans"/>
                <a:cs typeface="Noto Sans"/>
                <a:sym typeface="Noto Sans"/>
              </a:rPr>
              <a:t>C</a:t>
            </a:r>
            <a:r>
              <a:rPr lang="en-US" sz="2400">
                <a:solidFill>
                  <a:srgbClr val="000000"/>
                </a:solidFill>
                <a:latin typeface="Noto Sans"/>
                <a:ea typeface="Noto Sans"/>
                <a:cs typeface="Noto Sans"/>
                <a:sym typeface="Noto Sans"/>
              </a:rPr>
              <a:t>overs qualified medical expenses now and into retirement. </a:t>
            </a:r>
          </a:p>
        </p:txBody>
      </p:sp>
      <p:sp>
        <p:nvSpPr>
          <p:cNvPr name="TextBox 30" id="30"/>
          <p:cNvSpPr txBox="true"/>
          <p:nvPr/>
        </p:nvSpPr>
        <p:spPr>
          <a:xfrm rot="0">
            <a:off x="10496339" y="7609205"/>
            <a:ext cx="7333586" cy="1649095"/>
          </a:xfrm>
          <a:prstGeom prst="rect">
            <a:avLst/>
          </a:prstGeom>
        </p:spPr>
        <p:txBody>
          <a:bodyPr anchor="t" rtlCol="false" tIns="0" lIns="0" bIns="0" rIns="0">
            <a:spAutoFit/>
          </a:bodyPr>
          <a:lstStyle/>
          <a:p>
            <a:pPr algn="l" marL="0" indent="0" lvl="0">
              <a:lnSpc>
                <a:spcPts val="4000"/>
              </a:lnSpc>
            </a:pPr>
            <a:r>
              <a:rPr lang="en-US" sz="3200">
                <a:solidFill>
                  <a:srgbClr val="000000"/>
                </a:solidFill>
                <a:latin typeface="Noto Sans"/>
                <a:ea typeface="Noto Sans"/>
                <a:cs typeface="Noto Sans"/>
                <a:sym typeface="Noto Sans"/>
              </a:rPr>
              <a:t>Explore</a:t>
            </a:r>
            <a:r>
              <a:rPr lang="en-US" sz="3200">
                <a:solidFill>
                  <a:srgbClr val="000000"/>
                </a:solidFill>
                <a:latin typeface="Noto Sans"/>
                <a:ea typeface="Noto Sans"/>
                <a:cs typeface="Noto Sans"/>
                <a:sym typeface="Noto Sans"/>
              </a:rPr>
              <a:t> Long-Term Care Insurance. </a:t>
            </a:r>
          </a:p>
          <a:p>
            <a:pPr algn="l" marL="518160" indent="-259080" lvl="1">
              <a:lnSpc>
                <a:spcPts val="3000"/>
              </a:lnSpc>
              <a:buFont typeface="Arial"/>
              <a:buChar char="•"/>
            </a:pPr>
            <a:r>
              <a:rPr lang="en-US" sz="2400">
                <a:solidFill>
                  <a:srgbClr val="000000"/>
                </a:solidFill>
                <a:latin typeface="Noto Sans"/>
                <a:ea typeface="Noto Sans"/>
                <a:cs typeface="Noto Sans"/>
                <a:sym typeface="Noto Sans"/>
              </a:rPr>
              <a:t>With increasing lifespans, taking the initiative to comprehend your future requirements can provide you with reassurance.</a:t>
            </a:r>
          </a:p>
        </p:txBody>
      </p:sp>
      <p:sp>
        <p:nvSpPr>
          <p:cNvPr name="TextBox 31" id="31"/>
          <p:cNvSpPr txBox="true"/>
          <p:nvPr/>
        </p:nvSpPr>
        <p:spPr>
          <a:xfrm rot="0">
            <a:off x="9733399" y="9613008"/>
            <a:ext cx="5827812" cy="382905"/>
          </a:xfrm>
          <a:prstGeom prst="rect">
            <a:avLst/>
          </a:prstGeom>
        </p:spPr>
        <p:txBody>
          <a:bodyPr anchor="t" rtlCol="false" tIns="0" lIns="0" bIns="0" rIns="0">
            <a:spAutoFit/>
          </a:bodyPr>
          <a:lstStyle/>
          <a:p>
            <a:pPr algn="just">
              <a:lnSpc>
                <a:spcPts val="1500"/>
              </a:lnSpc>
              <a:spcBef>
                <a:spcPct val="0"/>
              </a:spcBef>
            </a:pPr>
            <a:r>
              <a:rPr lang="en-US" sz="1200" i="true">
                <a:solidFill>
                  <a:srgbClr val="000000"/>
                </a:solidFill>
                <a:latin typeface="Noto Sans Italics"/>
                <a:ea typeface="Noto Sans Italics"/>
                <a:cs typeface="Noto Sans Italics"/>
                <a:sym typeface="Noto Sans Italics"/>
              </a:rPr>
              <a:t> Data Source: </a:t>
            </a:r>
          </a:p>
          <a:p>
            <a:pPr algn="just">
              <a:lnSpc>
                <a:spcPts val="1500"/>
              </a:lnSpc>
              <a:spcBef>
                <a:spcPct val="0"/>
              </a:spcBef>
            </a:pPr>
            <a:r>
              <a:rPr lang="en-US" sz="1200" i="true">
                <a:solidFill>
                  <a:srgbClr val="000000"/>
                </a:solidFill>
                <a:latin typeface="Noto Sans Italics"/>
                <a:ea typeface="Noto Sans Italics"/>
                <a:cs typeface="Noto Sans Italics"/>
                <a:sym typeface="Noto Sans Italics"/>
              </a:rPr>
              <a:t>https://www.fidelity.com/viewpoints/personal-finance/plan-for-rising-health-care-costs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9653046" y="1552254"/>
            <a:ext cx="7489971" cy="1254369"/>
          </a:xfrm>
          <a:prstGeom prst="rect">
            <a:avLst/>
          </a:prstGeom>
          <a:solidFill>
            <a:srgbClr val="FFFFFF"/>
          </a:solidFill>
        </p:spPr>
      </p:sp>
      <p:grpSp>
        <p:nvGrpSpPr>
          <p:cNvPr name="Group 3" id="3"/>
          <p:cNvGrpSpPr/>
          <p:nvPr/>
        </p:nvGrpSpPr>
        <p:grpSpPr>
          <a:xfrm rot="0">
            <a:off x="0" y="0"/>
            <a:ext cx="18288000" cy="2315491"/>
            <a:chOff x="0" y="0"/>
            <a:chExt cx="4816593" cy="609841"/>
          </a:xfrm>
        </p:grpSpPr>
        <p:sp>
          <p:nvSpPr>
            <p:cNvPr name="Freeform 4" id="4"/>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5" id="5"/>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9144000" y="2587481"/>
            <a:ext cx="9144000" cy="7048514"/>
            <a:chOff x="0" y="0"/>
            <a:chExt cx="12192000" cy="9398019"/>
          </a:xfrm>
        </p:grpSpPr>
        <p:sp>
          <p:nvSpPr>
            <p:cNvPr name="Freeform 7" id="7"/>
            <p:cNvSpPr/>
            <p:nvPr/>
          </p:nvSpPr>
          <p:spPr>
            <a:xfrm flipH="false" flipV="false" rot="0">
              <a:off x="0" y="0"/>
              <a:ext cx="12192060" cy="9397998"/>
            </a:xfrm>
            <a:custGeom>
              <a:avLst/>
              <a:gdLst/>
              <a:ahLst/>
              <a:cxnLst/>
              <a:rect r="r" b="b" t="t" l="l"/>
              <a:pathLst>
                <a:path h="9397998" w="12192060">
                  <a:moveTo>
                    <a:pt x="0" y="0"/>
                  </a:moveTo>
                  <a:lnTo>
                    <a:pt x="12192060" y="0"/>
                  </a:lnTo>
                  <a:lnTo>
                    <a:pt x="12192060" y="9397998"/>
                  </a:lnTo>
                  <a:lnTo>
                    <a:pt x="0" y="9397998"/>
                  </a:lnTo>
                  <a:close/>
                </a:path>
              </a:pathLst>
            </a:custGeom>
            <a:solidFill>
              <a:srgbClr val="232C68"/>
            </a:solidFill>
          </p:spPr>
        </p:sp>
      </p:grpSp>
      <p:pic>
        <p:nvPicPr>
          <p:cNvPr name="Picture 8" id="8"/>
          <p:cNvPicPr>
            <a:picLocks noChangeAspect="true"/>
          </p:cNvPicPr>
          <p:nvPr/>
        </p:nvPicPr>
        <p:blipFill>
          <a:blip r:embed="rId2"/>
          <a:stretch>
            <a:fillRect/>
          </a:stretch>
        </p:blipFill>
        <p:spPr>
          <a:xfrm rot="0">
            <a:off x="200996" y="2050107"/>
            <a:ext cx="7928665" cy="7151063"/>
          </a:xfrm>
          <a:prstGeom prst="rect">
            <a:avLst/>
          </a:prstGeom>
        </p:spPr>
      </p:pic>
      <p:sp>
        <p:nvSpPr>
          <p:cNvPr name="Freeform 9" id="9"/>
          <p:cNvSpPr/>
          <p:nvPr/>
        </p:nvSpPr>
        <p:spPr>
          <a:xfrm flipH="false" flipV="false" rot="0">
            <a:off x="2354653" y="4190609"/>
            <a:ext cx="2175691" cy="723417"/>
          </a:xfrm>
          <a:custGeom>
            <a:avLst/>
            <a:gdLst/>
            <a:ahLst/>
            <a:cxnLst/>
            <a:rect r="r" b="b" t="t" l="l"/>
            <a:pathLst>
              <a:path h="723417" w="2175691">
                <a:moveTo>
                  <a:pt x="0" y="0"/>
                </a:moveTo>
                <a:lnTo>
                  <a:pt x="2175691" y="0"/>
                </a:lnTo>
                <a:lnTo>
                  <a:pt x="2175691" y="723417"/>
                </a:lnTo>
                <a:lnTo>
                  <a:pt x="0" y="7234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5150592" y="2710829"/>
            <a:ext cx="2175691" cy="723417"/>
          </a:xfrm>
          <a:custGeom>
            <a:avLst/>
            <a:gdLst/>
            <a:ahLst/>
            <a:cxnLst/>
            <a:rect r="r" b="b" t="t" l="l"/>
            <a:pathLst>
              <a:path h="723417" w="2175691">
                <a:moveTo>
                  <a:pt x="0" y="0"/>
                </a:moveTo>
                <a:lnTo>
                  <a:pt x="2175690" y="0"/>
                </a:lnTo>
                <a:lnTo>
                  <a:pt x="2175690" y="723417"/>
                </a:lnTo>
                <a:lnTo>
                  <a:pt x="0" y="7234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288169" y="9258300"/>
            <a:ext cx="2066484" cy="669970"/>
          </a:xfrm>
          <a:custGeom>
            <a:avLst/>
            <a:gdLst/>
            <a:ahLst/>
            <a:cxnLst/>
            <a:rect r="r" b="b" t="t" l="l"/>
            <a:pathLst>
              <a:path h="669970" w="2066484">
                <a:moveTo>
                  <a:pt x="0" y="0"/>
                </a:moveTo>
                <a:lnTo>
                  <a:pt x="2066484" y="0"/>
                </a:lnTo>
                <a:lnTo>
                  <a:pt x="2066484" y="669970"/>
                </a:lnTo>
                <a:lnTo>
                  <a:pt x="0" y="669970"/>
                </a:lnTo>
                <a:lnTo>
                  <a:pt x="0" y="0"/>
                </a:lnTo>
                <a:close/>
              </a:path>
            </a:pathLst>
          </a:custGeom>
          <a:blipFill>
            <a:blip r:embed="rId5"/>
            <a:stretch>
              <a:fillRect l="0" t="0" r="0" b="0"/>
            </a:stretch>
          </a:blipFill>
        </p:spPr>
      </p:sp>
      <p:sp>
        <p:nvSpPr>
          <p:cNvPr name="Freeform 12" id="12"/>
          <p:cNvSpPr/>
          <p:nvPr/>
        </p:nvSpPr>
        <p:spPr>
          <a:xfrm flipH="false" flipV="false" rot="0">
            <a:off x="13800209" y="5432031"/>
            <a:ext cx="3949697" cy="3826269"/>
          </a:xfrm>
          <a:custGeom>
            <a:avLst/>
            <a:gdLst/>
            <a:ahLst/>
            <a:cxnLst/>
            <a:rect r="r" b="b" t="t" l="l"/>
            <a:pathLst>
              <a:path h="3826269" w="3949697">
                <a:moveTo>
                  <a:pt x="0" y="0"/>
                </a:moveTo>
                <a:lnTo>
                  <a:pt x="3949697" y="0"/>
                </a:lnTo>
                <a:lnTo>
                  <a:pt x="3949697" y="3826269"/>
                </a:lnTo>
                <a:lnTo>
                  <a:pt x="0" y="382626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3" id="13"/>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Long-Term Savings Strategy</a:t>
            </a:r>
          </a:p>
        </p:txBody>
      </p:sp>
      <p:sp>
        <p:nvSpPr>
          <p:cNvPr name="TextBox 14" id="14"/>
          <p:cNvSpPr txBox="true"/>
          <p:nvPr/>
        </p:nvSpPr>
        <p:spPr>
          <a:xfrm rot="0">
            <a:off x="9467601" y="2806623"/>
            <a:ext cx="8665215" cy="990600"/>
          </a:xfrm>
          <a:prstGeom prst="rect">
            <a:avLst/>
          </a:prstGeom>
        </p:spPr>
        <p:txBody>
          <a:bodyPr anchor="t" rtlCol="false" tIns="0" lIns="0" bIns="0" rIns="0">
            <a:spAutoFit/>
          </a:bodyPr>
          <a:lstStyle/>
          <a:p>
            <a:pPr algn="ctr">
              <a:lnSpc>
                <a:spcPts val="7800"/>
              </a:lnSpc>
            </a:pPr>
            <a:r>
              <a:rPr lang="en-US" sz="6500" b="true">
                <a:solidFill>
                  <a:srgbClr val="FFFFFF"/>
                </a:solidFill>
                <a:latin typeface="Noto Sans Bold"/>
                <a:ea typeface="Noto Sans Bold"/>
                <a:cs typeface="Noto Sans Bold"/>
                <a:sym typeface="Noto Sans Bold"/>
              </a:rPr>
              <a:t>Inflation</a:t>
            </a:r>
          </a:p>
        </p:txBody>
      </p:sp>
      <p:sp>
        <p:nvSpPr>
          <p:cNvPr name="TextBox 15" id="15"/>
          <p:cNvSpPr txBox="true"/>
          <p:nvPr/>
        </p:nvSpPr>
        <p:spPr>
          <a:xfrm rot="0">
            <a:off x="9467601" y="4292523"/>
            <a:ext cx="8212620" cy="1400175"/>
          </a:xfrm>
          <a:prstGeom prst="rect">
            <a:avLst/>
          </a:prstGeom>
        </p:spPr>
        <p:txBody>
          <a:bodyPr anchor="t" rtlCol="false" tIns="0" lIns="0" bIns="0" rIns="0">
            <a:spAutoFit/>
          </a:bodyPr>
          <a:lstStyle/>
          <a:p>
            <a:pPr algn="l" marL="669291" indent="-334646" lvl="1">
              <a:lnSpc>
                <a:spcPts val="3720"/>
              </a:lnSpc>
              <a:buFont typeface="Arial"/>
              <a:buChar char="•"/>
            </a:pPr>
            <a:r>
              <a:rPr lang="en-US" sz="3100">
                <a:solidFill>
                  <a:srgbClr val="FFFFFF"/>
                </a:solidFill>
                <a:latin typeface="Noto Sans"/>
                <a:ea typeface="Noto Sans"/>
                <a:cs typeface="Noto Sans"/>
                <a:sym typeface="Noto Sans"/>
              </a:rPr>
              <a:t>If you made a purchase of $50,000 in 1995, that same item would cost $102,916 today.</a:t>
            </a:r>
          </a:p>
        </p:txBody>
      </p:sp>
      <p:sp>
        <p:nvSpPr>
          <p:cNvPr name="TextBox 16" id="16"/>
          <p:cNvSpPr txBox="true"/>
          <p:nvPr/>
        </p:nvSpPr>
        <p:spPr>
          <a:xfrm rot="0">
            <a:off x="2354653" y="4417062"/>
            <a:ext cx="2175691" cy="318135"/>
          </a:xfrm>
          <a:prstGeom prst="rect">
            <a:avLst/>
          </a:prstGeom>
        </p:spPr>
        <p:txBody>
          <a:bodyPr anchor="t" rtlCol="false" tIns="0" lIns="0" bIns="0" rIns="0">
            <a:spAutoFit/>
          </a:bodyPr>
          <a:lstStyle/>
          <a:p>
            <a:pPr algn="ctr">
              <a:lnSpc>
                <a:spcPts val="2400"/>
              </a:lnSpc>
              <a:spcBef>
                <a:spcPct val="0"/>
              </a:spcBef>
            </a:pPr>
            <a:r>
              <a:rPr lang="en-US" b="true" sz="2400">
                <a:solidFill>
                  <a:srgbClr val="000000"/>
                </a:solidFill>
                <a:latin typeface="Montserrat Bold"/>
                <a:ea typeface="Montserrat Bold"/>
                <a:cs typeface="Montserrat Bold"/>
                <a:sym typeface="Montserrat Bold"/>
              </a:rPr>
              <a:t>$50,000</a:t>
            </a:r>
          </a:p>
        </p:txBody>
      </p:sp>
      <p:sp>
        <p:nvSpPr>
          <p:cNvPr name="TextBox 17" id="17"/>
          <p:cNvSpPr txBox="true"/>
          <p:nvPr/>
        </p:nvSpPr>
        <p:spPr>
          <a:xfrm rot="0">
            <a:off x="5150592" y="2937282"/>
            <a:ext cx="2175691" cy="318135"/>
          </a:xfrm>
          <a:prstGeom prst="rect">
            <a:avLst/>
          </a:prstGeom>
        </p:spPr>
        <p:txBody>
          <a:bodyPr anchor="t" rtlCol="false" tIns="0" lIns="0" bIns="0" rIns="0">
            <a:spAutoFit/>
          </a:bodyPr>
          <a:lstStyle/>
          <a:p>
            <a:pPr algn="ctr">
              <a:lnSpc>
                <a:spcPts val="2400"/>
              </a:lnSpc>
              <a:spcBef>
                <a:spcPct val="0"/>
              </a:spcBef>
            </a:pPr>
            <a:r>
              <a:rPr lang="en-US" b="true" sz="2400">
                <a:solidFill>
                  <a:srgbClr val="000000"/>
                </a:solidFill>
                <a:latin typeface="Montserrat Bold"/>
                <a:ea typeface="Montserrat Bold"/>
                <a:cs typeface="Montserrat Bold"/>
                <a:sym typeface="Montserrat Bold"/>
              </a:rPr>
              <a:t>$102,916</a:t>
            </a:r>
          </a:p>
        </p:txBody>
      </p:sp>
      <p:sp>
        <p:nvSpPr>
          <p:cNvPr name="TextBox 18" id="18"/>
          <p:cNvSpPr txBox="true"/>
          <p:nvPr/>
        </p:nvSpPr>
        <p:spPr>
          <a:xfrm rot="0">
            <a:off x="1028700" y="8817992"/>
            <a:ext cx="15808027" cy="162763"/>
          </a:xfrm>
          <a:prstGeom prst="rect">
            <a:avLst/>
          </a:prstGeom>
        </p:spPr>
        <p:txBody>
          <a:bodyPr anchor="t" rtlCol="false" tIns="0" lIns="0" bIns="0" rIns="0">
            <a:spAutoFit/>
          </a:bodyPr>
          <a:lstStyle/>
          <a:p>
            <a:pPr algn="l">
              <a:lnSpc>
                <a:spcPts val="1313"/>
              </a:lnSpc>
            </a:pPr>
            <a:r>
              <a:rPr lang="en-US" sz="1100" i="true">
                <a:solidFill>
                  <a:srgbClr val="081D58"/>
                </a:solidFill>
                <a:latin typeface="Noto Sans Italics"/>
                <a:ea typeface="Noto Sans Italics"/>
                <a:cs typeface="Noto Sans Italics"/>
                <a:sym typeface="Noto Sans Italics"/>
              </a:rPr>
              <a:t>For illustrative purposes only. Calculated using the US Inflation Calculator: https://</a:t>
            </a:r>
            <a:r>
              <a:rPr lang="en-US" sz="1100" i="true" u="sng">
                <a:solidFill>
                  <a:srgbClr val="081D58"/>
                </a:solidFill>
                <a:latin typeface="Noto Sans Italics"/>
                <a:ea typeface="Noto Sans Italics"/>
                <a:cs typeface="Noto Sans Italics"/>
                <a:sym typeface="Noto Sans Italics"/>
                <a:hlinkClick r:id="rId8" tooltip="http://www.usinflationcalculator.com"/>
              </a:rPr>
              <a:t>www.usinflationcalculator.com/</a:t>
            </a:r>
            <a:r>
              <a:rPr lang="en-US" sz="1100" i="true">
                <a:solidFill>
                  <a:srgbClr val="081D58"/>
                </a:solidFill>
                <a:latin typeface="Noto Sans Italics"/>
                <a:ea typeface="Noto Sans Italics"/>
                <a:cs typeface="Noto Sans Italics"/>
                <a:sym typeface="Noto Sans Italics"/>
              </a:rPr>
              <a:t>​</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113">
            <a:off x="35054" y="2973748"/>
            <a:ext cx="12676724" cy="4421008"/>
          </a:xfrm>
          <a:custGeom>
            <a:avLst/>
            <a:gdLst/>
            <a:ahLst/>
            <a:cxnLst/>
            <a:rect r="r" b="b" t="t" l="l"/>
            <a:pathLst>
              <a:path h="4421008" w="12676724">
                <a:moveTo>
                  <a:pt x="0" y="4421007"/>
                </a:moveTo>
                <a:lnTo>
                  <a:pt x="12676725" y="4421007"/>
                </a:lnTo>
                <a:lnTo>
                  <a:pt x="12676725" y="0"/>
                </a:lnTo>
                <a:lnTo>
                  <a:pt x="0" y="0"/>
                </a:lnTo>
                <a:lnTo>
                  <a:pt x="0" y="4421007"/>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6517566"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name="TextBox 5" id="5"/>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7169653"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name="TextBox 8" id="8"/>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6401992"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60A644"/>
              </a:solidFill>
              <a:prstDash val="solid"/>
              <a:miter/>
            </a:ln>
          </p:spPr>
        </p:sp>
        <p:sp>
          <p:nvSpPr>
            <p:cNvPr name="TextBox 11" id="11"/>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12" id="12"/>
          <p:cNvGrpSpPr/>
          <p:nvPr/>
        </p:nvGrpSpPr>
        <p:grpSpPr>
          <a:xfrm rot="0">
            <a:off x="-133004" y="42084"/>
            <a:ext cx="7172629" cy="10284335"/>
            <a:chOff x="0" y="0"/>
            <a:chExt cx="20508404" cy="29405580"/>
          </a:xfrm>
        </p:grpSpPr>
        <p:sp>
          <p:nvSpPr>
            <p:cNvPr name="Freeform 13" id="13"/>
            <p:cNvSpPr/>
            <p:nvPr/>
          </p:nvSpPr>
          <p:spPr>
            <a:xfrm flipH="false" flipV="false" rot="0">
              <a:off x="0" y="0"/>
              <a:ext cx="20508340" cy="29405579"/>
            </a:xfrm>
            <a:custGeom>
              <a:avLst/>
              <a:gdLst/>
              <a:ahLst/>
              <a:cxnLst/>
              <a:rect r="r" b="b" t="t" l="l"/>
              <a:pathLst>
                <a:path h="29405579" w="20508340">
                  <a:moveTo>
                    <a:pt x="0" y="0"/>
                  </a:moveTo>
                  <a:lnTo>
                    <a:pt x="0" y="29405579"/>
                  </a:lnTo>
                  <a:lnTo>
                    <a:pt x="20493101" y="29405579"/>
                  </a:lnTo>
                  <a:cubicBezTo>
                    <a:pt x="20493101" y="29405579"/>
                    <a:pt x="20508088" y="29221937"/>
                    <a:pt x="20508340" y="28880941"/>
                  </a:cubicBezTo>
                  <a:lnTo>
                    <a:pt x="20508340" y="28861637"/>
                  </a:lnTo>
                  <a:cubicBezTo>
                    <a:pt x="20506944" y="27222704"/>
                    <a:pt x="20165061" y="22080345"/>
                    <a:pt x="16353155" y="16175735"/>
                  </a:cubicBezTo>
                  <a:cubicBezTo>
                    <a:pt x="12100560" y="9588373"/>
                    <a:pt x="10789031" y="5416550"/>
                    <a:pt x="10825226" y="0"/>
                  </a:cubicBezTo>
                  <a:close/>
                </a:path>
              </a:pathLst>
            </a:custGeom>
            <a:blipFill>
              <a:blip r:embed="rId4"/>
              <a:stretch>
                <a:fillRect l="-97469" t="0" r="-13517" b="0"/>
              </a:stretch>
            </a:blipFill>
          </p:spPr>
        </p:sp>
      </p:grpSp>
      <p:sp>
        <p:nvSpPr>
          <p:cNvPr name="Freeform 14" id="14"/>
          <p:cNvSpPr/>
          <p:nvPr/>
        </p:nvSpPr>
        <p:spPr>
          <a:xfrm flipH="false" flipV="false" rot="2903702">
            <a:off x="-5767044" y="6286174"/>
            <a:ext cx="10909314" cy="3709167"/>
          </a:xfrm>
          <a:custGeom>
            <a:avLst/>
            <a:gdLst/>
            <a:ahLst/>
            <a:cxnLst/>
            <a:rect r="r" b="b" t="t" l="l"/>
            <a:pathLst>
              <a:path h="3709167" w="10909314">
                <a:moveTo>
                  <a:pt x="0" y="0"/>
                </a:moveTo>
                <a:lnTo>
                  <a:pt x="10909315" y="0"/>
                </a:lnTo>
                <a:lnTo>
                  <a:pt x="10909315" y="3709166"/>
                </a:lnTo>
                <a:lnTo>
                  <a:pt x="0" y="3709166"/>
                </a:lnTo>
                <a:lnTo>
                  <a:pt x="0"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grpSp>
        <p:nvGrpSpPr>
          <p:cNvPr name="Group 15" id="15"/>
          <p:cNvGrpSpPr/>
          <p:nvPr/>
        </p:nvGrpSpPr>
        <p:grpSpPr>
          <a:xfrm rot="0">
            <a:off x="8429994" y="3270888"/>
            <a:ext cx="1000999" cy="1000999"/>
            <a:chOff x="0" y="0"/>
            <a:chExt cx="1334665" cy="1334665"/>
          </a:xfrm>
        </p:grpSpPr>
        <p:sp>
          <p:nvSpPr>
            <p:cNvPr name="Freeform 16" id="16"/>
            <p:cNvSpPr/>
            <p:nvPr/>
          </p:nvSpPr>
          <p:spPr>
            <a:xfrm flipH="false" flipV="false" rot="0">
              <a:off x="0" y="0"/>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0">
              <a:off x="69203" y="69203"/>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18" id="18"/>
          <p:cNvSpPr/>
          <p:nvPr/>
        </p:nvSpPr>
        <p:spPr>
          <a:xfrm flipH="false" flipV="false" rot="0">
            <a:off x="8518893" y="5877244"/>
            <a:ext cx="1000999" cy="1000999"/>
          </a:xfrm>
          <a:custGeom>
            <a:avLst/>
            <a:gdLst/>
            <a:ahLst/>
            <a:cxnLst/>
            <a:rect r="r" b="b" t="t" l="l"/>
            <a:pathLst>
              <a:path h="1000999" w="1000999">
                <a:moveTo>
                  <a:pt x="0" y="0"/>
                </a:moveTo>
                <a:lnTo>
                  <a:pt x="1000999" y="0"/>
                </a:lnTo>
                <a:lnTo>
                  <a:pt x="1000999" y="1000998"/>
                </a:lnTo>
                <a:lnTo>
                  <a:pt x="0" y="100099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9" id="19"/>
          <p:cNvGrpSpPr/>
          <p:nvPr/>
        </p:nvGrpSpPr>
        <p:grpSpPr>
          <a:xfrm rot="0">
            <a:off x="8429994" y="5788344"/>
            <a:ext cx="1178798" cy="1178798"/>
            <a:chOff x="0" y="0"/>
            <a:chExt cx="1571731" cy="1571731"/>
          </a:xfrm>
        </p:grpSpPr>
        <p:sp>
          <p:nvSpPr>
            <p:cNvPr name="Freeform 20" id="20"/>
            <p:cNvSpPr/>
            <p:nvPr/>
          </p:nvSpPr>
          <p:spPr>
            <a:xfrm flipH="false" flipV="false" rot="0">
              <a:off x="0" y="0"/>
              <a:ext cx="1571731" cy="1571731"/>
            </a:xfrm>
            <a:custGeom>
              <a:avLst/>
              <a:gdLst/>
              <a:ahLst/>
              <a:cxnLst/>
              <a:rect r="r" b="b" t="t" l="l"/>
              <a:pathLst>
                <a:path h="1571731" w="1571731">
                  <a:moveTo>
                    <a:pt x="0" y="0"/>
                  </a:moveTo>
                  <a:lnTo>
                    <a:pt x="1571731" y="0"/>
                  </a:lnTo>
                  <a:lnTo>
                    <a:pt x="1571731" y="1571731"/>
                  </a:lnTo>
                  <a:lnTo>
                    <a:pt x="0" y="15717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p:cNvSpPr/>
            <p:nvPr/>
          </p:nvSpPr>
          <p:spPr>
            <a:xfrm flipH="false" flipV="false" rot="0">
              <a:off x="187736" y="187736"/>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TextBox 22" id="22"/>
          <p:cNvSpPr txBox="true"/>
          <p:nvPr/>
        </p:nvSpPr>
        <p:spPr>
          <a:xfrm rot="0">
            <a:off x="8704041" y="489588"/>
            <a:ext cx="8555259" cy="2152650"/>
          </a:xfrm>
          <a:prstGeom prst="rect">
            <a:avLst/>
          </a:prstGeom>
        </p:spPr>
        <p:txBody>
          <a:bodyPr anchor="t" rtlCol="false" tIns="0" lIns="0" bIns="0" rIns="0">
            <a:spAutoFit/>
          </a:bodyPr>
          <a:lstStyle/>
          <a:p>
            <a:pPr algn="l">
              <a:lnSpc>
                <a:spcPts val="8474"/>
              </a:lnSpc>
            </a:pPr>
            <a:r>
              <a:rPr lang="en-US" sz="7500" spc="-225" b="true">
                <a:solidFill>
                  <a:srgbClr val="232C68"/>
                </a:solidFill>
                <a:latin typeface="Noto Sans Bold"/>
                <a:ea typeface="Noto Sans Bold"/>
                <a:cs typeface="Noto Sans Bold"/>
                <a:sym typeface="Noto Sans Bold"/>
              </a:rPr>
              <a:t>Review Your Investments</a:t>
            </a:r>
          </a:p>
        </p:txBody>
      </p:sp>
      <p:sp>
        <p:nvSpPr>
          <p:cNvPr name="TextBox 23" id="23"/>
          <p:cNvSpPr txBox="true"/>
          <p:nvPr/>
        </p:nvSpPr>
        <p:spPr>
          <a:xfrm rot="0">
            <a:off x="9788122" y="5778819"/>
            <a:ext cx="7897775" cy="2847975"/>
          </a:xfrm>
          <a:prstGeom prst="rect">
            <a:avLst/>
          </a:prstGeom>
        </p:spPr>
        <p:txBody>
          <a:bodyPr anchor="t" rtlCol="false" tIns="0" lIns="0" bIns="0" rIns="0">
            <a:spAutoFit/>
          </a:bodyPr>
          <a:lstStyle/>
          <a:p>
            <a:pPr algn="l">
              <a:lnSpc>
                <a:spcPts val="3750"/>
              </a:lnSpc>
            </a:pPr>
            <a:r>
              <a:rPr lang="en-US" sz="3000" b="true">
                <a:solidFill>
                  <a:srgbClr val="000000"/>
                </a:solidFill>
                <a:latin typeface="Noto Sans Bold"/>
                <a:ea typeface="Noto Sans Bold"/>
                <a:cs typeface="Noto Sans Bold"/>
                <a:sym typeface="Noto Sans Bold"/>
              </a:rPr>
              <a:t>Calculate your retirement income</a:t>
            </a:r>
            <a:r>
              <a:rPr lang="en-US" sz="3000">
                <a:solidFill>
                  <a:srgbClr val="000000"/>
                </a:solidFill>
                <a:latin typeface="Noto Sans"/>
                <a:ea typeface="Noto Sans"/>
                <a:cs typeface="Noto Sans"/>
                <a:sym typeface="Noto Sans"/>
              </a:rPr>
              <a:t> for a general estimate of annual projections. </a:t>
            </a:r>
          </a:p>
          <a:p>
            <a:pPr algn="l" marL="647702" indent="-323851" lvl="1">
              <a:lnSpc>
                <a:spcPts val="3750"/>
              </a:lnSpc>
              <a:buFont typeface="Arial"/>
              <a:buChar char="•"/>
            </a:pPr>
            <a:r>
              <a:rPr lang="en-US" sz="3000">
                <a:solidFill>
                  <a:srgbClr val="000000"/>
                </a:solidFill>
                <a:latin typeface="Noto Sans"/>
                <a:ea typeface="Noto Sans"/>
                <a:cs typeface="Noto Sans"/>
                <a:sym typeface="Noto Sans"/>
              </a:rPr>
              <a:t>Don’t try to chase returns. An investment downturn in your later working years may impact your planned retirement date.</a:t>
            </a:r>
          </a:p>
        </p:txBody>
      </p:sp>
      <p:sp>
        <p:nvSpPr>
          <p:cNvPr name="TextBox 24" id="24"/>
          <p:cNvSpPr txBox="true"/>
          <p:nvPr/>
        </p:nvSpPr>
        <p:spPr>
          <a:xfrm rot="0">
            <a:off x="9788122" y="3261363"/>
            <a:ext cx="7471178" cy="1895475"/>
          </a:xfrm>
          <a:prstGeom prst="rect">
            <a:avLst/>
          </a:prstGeom>
        </p:spPr>
        <p:txBody>
          <a:bodyPr anchor="t" rtlCol="false" tIns="0" lIns="0" bIns="0" rIns="0">
            <a:spAutoFit/>
          </a:bodyPr>
          <a:lstStyle/>
          <a:p>
            <a:pPr algn="l">
              <a:lnSpc>
                <a:spcPts val="3750"/>
              </a:lnSpc>
            </a:pPr>
            <a:r>
              <a:rPr lang="en-US" sz="3000">
                <a:solidFill>
                  <a:srgbClr val="000000"/>
                </a:solidFill>
                <a:latin typeface="Noto Sans"/>
                <a:ea typeface="Noto Sans"/>
                <a:cs typeface="Noto Sans"/>
                <a:sym typeface="Noto Sans"/>
              </a:rPr>
              <a:t>Take a </a:t>
            </a:r>
            <a:r>
              <a:rPr lang="en-US" sz="3000" b="true">
                <a:solidFill>
                  <a:srgbClr val="000000"/>
                </a:solidFill>
                <a:latin typeface="Noto Sans Bold"/>
                <a:ea typeface="Noto Sans Bold"/>
                <a:cs typeface="Noto Sans Bold"/>
                <a:sym typeface="Noto Sans Bold"/>
              </a:rPr>
              <a:t>Risk Tolerance Quiz </a:t>
            </a:r>
            <a:r>
              <a:rPr lang="en-US" sz="3000">
                <a:solidFill>
                  <a:srgbClr val="000000"/>
                </a:solidFill>
                <a:latin typeface="Noto Sans"/>
                <a:ea typeface="Noto Sans"/>
                <a:cs typeface="Noto Sans"/>
                <a:sym typeface="Noto Sans"/>
              </a:rPr>
              <a:t>and compare it to your current asset allocation. </a:t>
            </a:r>
          </a:p>
          <a:p>
            <a:pPr algn="l" marL="647702" indent="-323851" lvl="1">
              <a:lnSpc>
                <a:spcPts val="3750"/>
              </a:lnSpc>
              <a:buFont typeface="Arial"/>
              <a:buChar char="•"/>
            </a:pPr>
            <a:r>
              <a:rPr lang="en-US" sz="3000">
                <a:solidFill>
                  <a:srgbClr val="000000"/>
                </a:solidFill>
                <a:latin typeface="Noto Sans"/>
                <a:ea typeface="Noto Sans"/>
                <a:cs typeface="Noto Sans"/>
                <a:sym typeface="Noto Sans"/>
              </a:rPr>
              <a:t>Do you need to do some rebalancing or make other investment changes?</a:t>
            </a:r>
          </a:p>
        </p:txBody>
      </p:sp>
      <p:sp>
        <p:nvSpPr>
          <p:cNvPr name="Freeform 25" id="25"/>
          <p:cNvSpPr/>
          <p:nvPr/>
        </p:nvSpPr>
        <p:spPr>
          <a:xfrm flipH="false" flipV="false" rot="0">
            <a:off x="15808685" y="9258300"/>
            <a:ext cx="2246912" cy="728466"/>
          </a:xfrm>
          <a:custGeom>
            <a:avLst/>
            <a:gdLst/>
            <a:ahLst/>
            <a:cxnLst/>
            <a:rect r="r" b="b" t="t" l="l"/>
            <a:pathLst>
              <a:path h="728466" w="2246912">
                <a:moveTo>
                  <a:pt x="0" y="0"/>
                </a:moveTo>
                <a:lnTo>
                  <a:pt x="2246912" y="0"/>
                </a:lnTo>
                <a:lnTo>
                  <a:pt x="2246912" y="728466"/>
                </a:lnTo>
                <a:lnTo>
                  <a:pt x="0" y="728466"/>
                </a:lnTo>
                <a:lnTo>
                  <a:pt x="0" y="0"/>
                </a:lnTo>
                <a:close/>
              </a:path>
            </a:pathLst>
          </a:custGeom>
          <a:blipFill>
            <a:blip r:embed="rId13"/>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096625" y="7762437"/>
            <a:ext cx="6524625" cy="367320"/>
            <a:chOff x="0" y="0"/>
            <a:chExt cx="8699500" cy="489760"/>
          </a:xfrm>
        </p:grpSpPr>
        <p:sp>
          <p:nvSpPr>
            <p:cNvPr name="Freeform 3" id="3"/>
            <p:cNvSpPr/>
            <p:nvPr/>
          </p:nvSpPr>
          <p:spPr>
            <a:xfrm flipH="false" flipV="false" rot="0">
              <a:off x="6350" y="6350"/>
              <a:ext cx="8686800" cy="477012"/>
            </a:xfrm>
            <a:custGeom>
              <a:avLst/>
              <a:gdLst/>
              <a:ahLst/>
              <a:cxnLst/>
              <a:rect r="r" b="b" t="t" l="l"/>
              <a:pathLst>
                <a:path h="477012" w="8686800">
                  <a:moveTo>
                    <a:pt x="0" y="0"/>
                  </a:moveTo>
                  <a:lnTo>
                    <a:pt x="8686800" y="0"/>
                  </a:lnTo>
                  <a:lnTo>
                    <a:pt x="8686800" y="477012"/>
                  </a:lnTo>
                  <a:lnTo>
                    <a:pt x="0" y="477012"/>
                  </a:lnTo>
                  <a:close/>
                </a:path>
              </a:pathLst>
            </a:custGeom>
            <a:solidFill>
              <a:srgbClr val="F26422"/>
            </a:solidFill>
          </p:spPr>
        </p:sp>
        <p:sp>
          <p:nvSpPr>
            <p:cNvPr name="Freeform 4" id="4"/>
            <p:cNvSpPr/>
            <p:nvPr/>
          </p:nvSpPr>
          <p:spPr>
            <a:xfrm flipH="false" flipV="false" rot="0">
              <a:off x="0" y="0"/>
              <a:ext cx="8699500" cy="489712"/>
            </a:xfrm>
            <a:custGeom>
              <a:avLst/>
              <a:gdLst/>
              <a:ahLst/>
              <a:cxnLst/>
              <a:rect r="r" b="b" t="t" l="l"/>
              <a:pathLst>
                <a:path h="489712" w="8699500">
                  <a:moveTo>
                    <a:pt x="6350" y="0"/>
                  </a:moveTo>
                  <a:lnTo>
                    <a:pt x="8693150" y="0"/>
                  </a:lnTo>
                  <a:cubicBezTo>
                    <a:pt x="8696706" y="0"/>
                    <a:pt x="8699500" y="2794"/>
                    <a:pt x="8699500" y="6350"/>
                  </a:cubicBezTo>
                  <a:lnTo>
                    <a:pt x="8699500" y="483362"/>
                  </a:lnTo>
                  <a:cubicBezTo>
                    <a:pt x="8699500" y="486918"/>
                    <a:pt x="8696706" y="489712"/>
                    <a:pt x="8693150" y="489712"/>
                  </a:cubicBezTo>
                  <a:lnTo>
                    <a:pt x="6350" y="489712"/>
                  </a:lnTo>
                  <a:cubicBezTo>
                    <a:pt x="2794" y="489712"/>
                    <a:pt x="0" y="486918"/>
                    <a:pt x="0" y="483362"/>
                  </a:cubicBezTo>
                  <a:lnTo>
                    <a:pt x="0" y="6350"/>
                  </a:lnTo>
                  <a:cubicBezTo>
                    <a:pt x="0" y="2794"/>
                    <a:pt x="2794" y="0"/>
                    <a:pt x="6350" y="0"/>
                  </a:cubicBezTo>
                  <a:moveTo>
                    <a:pt x="6350" y="12700"/>
                  </a:moveTo>
                  <a:lnTo>
                    <a:pt x="6350" y="6350"/>
                  </a:lnTo>
                  <a:lnTo>
                    <a:pt x="12700" y="6350"/>
                  </a:lnTo>
                  <a:lnTo>
                    <a:pt x="12700" y="483362"/>
                  </a:lnTo>
                  <a:lnTo>
                    <a:pt x="6350" y="483362"/>
                  </a:lnTo>
                  <a:lnTo>
                    <a:pt x="6350" y="477012"/>
                  </a:lnTo>
                  <a:lnTo>
                    <a:pt x="8693150" y="477012"/>
                  </a:lnTo>
                  <a:lnTo>
                    <a:pt x="8693150" y="483362"/>
                  </a:lnTo>
                  <a:lnTo>
                    <a:pt x="8686800" y="483362"/>
                  </a:lnTo>
                  <a:lnTo>
                    <a:pt x="8686800" y="6350"/>
                  </a:lnTo>
                  <a:lnTo>
                    <a:pt x="8693150" y="6350"/>
                  </a:lnTo>
                  <a:lnTo>
                    <a:pt x="8693150" y="12700"/>
                  </a:lnTo>
                  <a:lnTo>
                    <a:pt x="6350" y="12700"/>
                  </a:lnTo>
                  <a:close/>
                </a:path>
              </a:pathLst>
            </a:custGeom>
            <a:solidFill>
              <a:srgbClr val="F26422"/>
            </a:solidFill>
          </p:spPr>
        </p:sp>
      </p:grpSp>
      <p:grpSp>
        <p:nvGrpSpPr>
          <p:cNvPr name="Group 5" id="5"/>
          <p:cNvGrpSpPr/>
          <p:nvPr/>
        </p:nvGrpSpPr>
        <p:grpSpPr>
          <a:xfrm rot="0">
            <a:off x="1028700" y="7762437"/>
            <a:ext cx="10067925" cy="367320"/>
            <a:chOff x="0" y="0"/>
            <a:chExt cx="13423900" cy="489760"/>
          </a:xfrm>
        </p:grpSpPr>
        <p:sp>
          <p:nvSpPr>
            <p:cNvPr name="Freeform 6" id="6"/>
            <p:cNvSpPr/>
            <p:nvPr/>
          </p:nvSpPr>
          <p:spPr>
            <a:xfrm flipH="false" flipV="false" rot="0">
              <a:off x="6350" y="6350"/>
              <a:ext cx="13411200" cy="477012"/>
            </a:xfrm>
            <a:custGeom>
              <a:avLst/>
              <a:gdLst/>
              <a:ahLst/>
              <a:cxnLst/>
              <a:rect r="r" b="b" t="t" l="l"/>
              <a:pathLst>
                <a:path h="477012" w="13411200">
                  <a:moveTo>
                    <a:pt x="0" y="0"/>
                  </a:moveTo>
                  <a:lnTo>
                    <a:pt x="13411200" y="0"/>
                  </a:lnTo>
                  <a:lnTo>
                    <a:pt x="13411200" y="477012"/>
                  </a:lnTo>
                  <a:lnTo>
                    <a:pt x="0" y="477012"/>
                  </a:lnTo>
                  <a:close/>
                </a:path>
              </a:pathLst>
            </a:custGeom>
            <a:solidFill>
              <a:srgbClr val="212C68"/>
            </a:solidFill>
          </p:spPr>
        </p:sp>
        <p:sp>
          <p:nvSpPr>
            <p:cNvPr name="Freeform 7" id="7"/>
            <p:cNvSpPr/>
            <p:nvPr/>
          </p:nvSpPr>
          <p:spPr>
            <a:xfrm flipH="false" flipV="false" rot="0">
              <a:off x="0" y="0"/>
              <a:ext cx="13423900" cy="489712"/>
            </a:xfrm>
            <a:custGeom>
              <a:avLst/>
              <a:gdLst/>
              <a:ahLst/>
              <a:cxnLst/>
              <a:rect r="r" b="b" t="t" l="l"/>
              <a:pathLst>
                <a:path h="489712" w="13423900">
                  <a:moveTo>
                    <a:pt x="6350" y="0"/>
                  </a:moveTo>
                  <a:lnTo>
                    <a:pt x="13417550" y="0"/>
                  </a:lnTo>
                  <a:cubicBezTo>
                    <a:pt x="13421106" y="0"/>
                    <a:pt x="13423900" y="2794"/>
                    <a:pt x="13423900" y="6350"/>
                  </a:cubicBezTo>
                  <a:lnTo>
                    <a:pt x="13423900" y="483362"/>
                  </a:lnTo>
                  <a:cubicBezTo>
                    <a:pt x="13423900" y="486918"/>
                    <a:pt x="13421106" y="489712"/>
                    <a:pt x="13417550" y="489712"/>
                  </a:cubicBezTo>
                  <a:lnTo>
                    <a:pt x="6350" y="489712"/>
                  </a:lnTo>
                  <a:cubicBezTo>
                    <a:pt x="2794" y="489712"/>
                    <a:pt x="0" y="486918"/>
                    <a:pt x="0" y="483362"/>
                  </a:cubicBezTo>
                  <a:lnTo>
                    <a:pt x="0" y="6350"/>
                  </a:lnTo>
                  <a:cubicBezTo>
                    <a:pt x="0" y="2794"/>
                    <a:pt x="2794" y="0"/>
                    <a:pt x="6350" y="0"/>
                  </a:cubicBezTo>
                  <a:moveTo>
                    <a:pt x="6350" y="12700"/>
                  </a:moveTo>
                  <a:lnTo>
                    <a:pt x="6350" y="6350"/>
                  </a:lnTo>
                  <a:lnTo>
                    <a:pt x="12700" y="6350"/>
                  </a:lnTo>
                  <a:lnTo>
                    <a:pt x="12700" y="483362"/>
                  </a:lnTo>
                  <a:lnTo>
                    <a:pt x="6350" y="483362"/>
                  </a:lnTo>
                  <a:lnTo>
                    <a:pt x="6350" y="477012"/>
                  </a:lnTo>
                  <a:lnTo>
                    <a:pt x="13417550" y="477012"/>
                  </a:lnTo>
                  <a:lnTo>
                    <a:pt x="13417550" y="483362"/>
                  </a:lnTo>
                  <a:lnTo>
                    <a:pt x="13411200" y="483362"/>
                  </a:lnTo>
                  <a:lnTo>
                    <a:pt x="13411200" y="6350"/>
                  </a:lnTo>
                  <a:lnTo>
                    <a:pt x="13417550" y="6350"/>
                  </a:lnTo>
                  <a:lnTo>
                    <a:pt x="13417550" y="12700"/>
                  </a:lnTo>
                  <a:lnTo>
                    <a:pt x="6350" y="12700"/>
                  </a:lnTo>
                  <a:close/>
                </a:path>
              </a:pathLst>
            </a:custGeom>
            <a:solidFill>
              <a:srgbClr val="212C68"/>
            </a:solidFill>
          </p:spPr>
        </p:sp>
      </p:grpSp>
      <p:grpSp>
        <p:nvGrpSpPr>
          <p:cNvPr name="Group 8" id="8"/>
          <p:cNvGrpSpPr/>
          <p:nvPr/>
        </p:nvGrpSpPr>
        <p:grpSpPr>
          <a:xfrm rot="0">
            <a:off x="-2" y="0"/>
            <a:ext cx="18288002" cy="2315491"/>
            <a:chOff x="0" y="0"/>
            <a:chExt cx="4816593" cy="609841"/>
          </a:xfrm>
        </p:grpSpPr>
        <p:sp>
          <p:nvSpPr>
            <p:cNvPr name="Freeform 9" id="9"/>
            <p:cNvSpPr/>
            <p:nvPr/>
          </p:nvSpPr>
          <p:spPr>
            <a:xfrm flipH="false" flipV="false" rot="0">
              <a:off x="0" y="0"/>
              <a:ext cx="4816593" cy="609841"/>
            </a:xfrm>
            <a:custGeom>
              <a:avLst/>
              <a:gdLst/>
              <a:ahLst/>
              <a:cxnLst/>
              <a:rect r="r" b="b" t="t" l="l"/>
              <a:pathLst>
                <a:path h="609841" w="4816593">
                  <a:moveTo>
                    <a:pt x="0" y="0"/>
                  </a:moveTo>
                  <a:lnTo>
                    <a:pt x="4816593" y="0"/>
                  </a:lnTo>
                  <a:lnTo>
                    <a:pt x="4816593" y="609841"/>
                  </a:lnTo>
                  <a:lnTo>
                    <a:pt x="0" y="609841"/>
                  </a:lnTo>
                  <a:close/>
                </a:path>
              </a:pathLst>
            </a:custGeom>
            <a:solidFill>
              <a:srgbClr val="232C68"/>
            </a:solidFill>
          </p:spPr>
        </p:sp>
        <p:sp>
          <p:nvSpPr>
            <p:cNvPr name="TextBox 10" id="10"/>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 y="4857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Basic Types of Investments</a:t>
            </a:r>
          </a:p>
        </p:txBody>
      </p:sp>
      <p:graphicFrame>
        <p:nvGraphicFramePr>
          <p:cNvPr name="Table 12" id="12"/>
          <p:cNvGraphicFramePr>
            <a:graphicFrameLocks noGrp="true"/>
          </p:cNvGraphicFramePr>
          <p:nvPr/>
        </p:nvGraphicFramePr>
        <p:xfrm>
          <a:off x="1046104" y="2400396"/>
          <a:ext cx="16573501" cy="5036113"/>
        </p:xfrm>
        <a:graphic>
          <a:graphicData uri="http://schemas.openxmlformats.org/drawingml/2006/table">
            <a:tbl>
              <a:tblPr/>
              <a:tblGrid>
                <a:gridCol w="5530844"/>
                <a:gridCol w="5524500"/>
                <a:gridCol w="5518157"/>
              </a:tblGrid>
              <a:tr h="1334973">
                <a:tc>
                  <a:txBody>
                    <a:bodyPr anchor="t" rtlCol="false"/>
                    <a:lstStyle/>
                    <a:p>
                      <a:pPr algn="ctr">
                        <a:lnSpc>
                          <a:spcPts val="3600"/>
                        </a:lnSpc>
                        <a:defRPr/>
                      </a:pPr>
                      <a:r>
                        <a:rPr lang="en-US" b="true" sz="3000" spc="27">
                          <a:solidFill>
                            <a:srgbClr val="FFFFFF"/>
                          </a:solidFill>
                          <a:latin typeface="Noto Sans Bold"/>
                          <a:ea typeface="Noto Sans Bold"/>
                          <a:cs typeface="Noto Sans Bold"/>
                          <a:sym typeface="Noto Sans Bold"/>
                        </a:rPr>
                        <a:t>Money Market/ </a:t>
                      </a:r>
                      <a:endParaRPr lang="en-US" sz="1100"/>
                    </a:p>
                    <a:p>
                      <a:pPr algn="ctr">
                        <a:lnSpc>
                          <a:spcPts val="3600"/>
                        </a:lnSpc>
                      </a:pPr>
                      <a:r>
                        <a:rPr lang="en-US" b="true" sz="3000" spc="28">
                          <a:solidFill>
                            <a:srgbClr val="FFFFFF"/>
                          </a:solidFill>
                          <a:latin typeface="Noto Sans Bold"/>
                          <a:ea typeface="Noto Sans Bold"/>
                          <a:cs typeface="Noto Sans Bold"/>
                          <a:sym typeface="Noto Sans Bold"/>
                        </a:rPr>
                        <a:t>Stable Value</a:t>
                      </a:r>
                    </a:p>
                  </a:txBody>
                  <a:tcPr marL="137160" marR="137160" marT="137160" marB="137160" anchor="ctr">
                    <a:lnL cmpd="sng" algn="ctr" cap="flat" w="6350">
                      <a:solidFill>
                        <a:srgbClr val="000000"/>
                      </a:solidFill>
                      <a:prstDash val="solid"/>
                      <a:round/>
                      <a:headEnd type="none" w="med" len="med"/>
                      <a:tailEnd type="none" w="med" len="med"/>
                    </a:lnL>
                    <a:lnR cmpd="sng" algn="ctr" cap="flat" w="6350">
                      <a:solidFill>
                        <a:srgbClr val="000000"/>
                      </a:solidFill>
                      <a:prstDash val="solid"/>
                      <a:round/>
                      <a:headEnd type="none" w="med" len="med"/>
                      <a:tailEnd type="none" w="med" len="med"/>
                    </a:lnR>
                    <a:lnT cmpd="sng" algn="ctr" cap="flat" w="6350">
                      <a:solidFill>
                        <a:srgbClr val="000000"/>
                      </a:solidFill>
                      <a:prstDash val="solid"/>
                      <a:round/>
                      <a:headEnd type="none" w="med" len="med"/>
                      <a:tailEnd type="none" w="med" len="med"/>
                    </a:lnT>
                    <a:lnB cmpd="sng" algn="ctr" cap="flat" w="6350">
                      <a:solidFill>
                        <a:srgbClr val="000000"/>
                      </a:solidFill>
                      <a:prstDash val="solid"/>
                      <a:round/>
                      <a:headEnd type="none" w="med" len="med"/>
                      <a:tailEnd type="none" w="med" len="med"/>
                    </a:lnB>
                    <a:solidFill>
                      <a:srgbClr val="232C68"/>
                    </a:solidFill>
                  </a:tcPr>
                </a:tc>
                <a:tc>
                  <a:txBody>
                    <a:bodyPr anchor="t" rtlCol="false"/>
                    <a:lstStyle/>
                    <a:p>
                      <a:pPr algn="ctr">
                        <a:lnSpc>
                          <a:spcPts val="3600"/>
                        </a:lnSpc>
                        <a:defRPr/>
                      </a:pPr>
                      <a:r>
                        <a:rPr lang="en-US" b="true" sz="3000" spc="28">
                          <a:solidFill>
                            <a:srgbClr val="FFFFFF"/>
                          </a:solidFill>
                          <a:latin typeface="Noto Sans Bold"/>
                          <a:ea typeface="Noto Sans Bold"/>
                          <a:cs typeface="Noto Sans Bold"/>
                          <a:sym typeface="Noto Sans Bold"/>
                        </a:rPr>
                        <a:t>Bonds</a:t>
                      </a:r>
                      <a:endParaRPr lang="en-US" sz="1100"/>
                    </a:p>
                  </a:txBody>
                  <a:tcPr marL="137160" marR="137160" marT="137160" marB="137160" anchor="ctr">
                    <a:lnL cmpd="sng" algn="ctr" cap="flat" w="6350">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60A644"/>
                    </a:solidFill>
                  </a:tcPr>
                </a:tc>
                <a:tc>
                  <a:txBody>
                    <a:bodyPr anchor="t" rtlCol="false"/>
                    <a:lstStyle/>
                    <a:p>
                      <a:pPr algn="ctr">
                        <a:lnSpc>
                          <a:spcPts val="3600"/>
                        </a:lnSpc>
                        <a:defRPr/>
                      </a:pPr>
                      <a:r>
                        <a:rPr lang="en-US" b="true" sz="3000" spc="28">
                          <a:solidFill>
                            <a:srgbClr val="FFFFFF"/>
                          </a:solidFill>
                          <a:latin typeface="Noto Sans Bold"/>
                          <a:ea typeface="Noto Sans Bold"/>
                          <a:cs typeface="Noto Sans Bold"/>
                          <a:sym typeface="Noto Sans Bold"/>
                        </a:rPr>
                        <a:t>Stocks</a:t>
                      </a:r>
                      <a:endParaRPr lang="en-US" sz="1100"/>
                    </a:p>
                  </a:txBody>
                  <a:tcPr marL="137160" marR="137160" marT="137160" marB="13716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F26422"/>
                    </a:solidFill>
                  </a:tcPr>
                </a:tc>
              </a:tr>
              <a:tr h="3701141">
                <a:tc>
                  <a:txBody>
                    <a:bodyPr anchor="t" rtlCol="false"/>
                    <a:lstStyle/>
                    <a:p>
                      <a:pPr algn="l" marL="313690" indent="-156845" lvl="1">
                        <a:lnSpc>
                          <a:spcPts val="3120"/>
                        </a:lnSpc>
                        <a:buFont typeface="Arial"/>
                        <a:buChar char="•"/>
                        <a:defRPr/>
                      </a:pPr>
                      <a:r>
                        <a:rPr lang="en-US" sz="2600" spc="24">
                          <a:solidFill>
                            <a:srgbClr val="000000"/>
                          </a:solidFill>
                          <a:latin typeface="Noto Sans"/>
                          <a:ea typeface="Noto Sans"/>
                          <a:cs typeface="Noto Sans"/>
                          <a:sym typeface="Noto Sans"/>
                        </a:rPr>
                        <a:t>Typically invest in a variety of interest-bearing investments</a:t>
                      </a:r>
                      <a:endParaRPr lang="en-US" sz="1100"/>
                    </a:p>
                    <a:p>
                      <a:pPr algn="l" marL="313690" indent="-156845" lvl="1">
                        <a:lnSpc>
                          <a:spcPts val="3120"/>
                        </a:lnSpc>
                      </a:pPr>
                    </a:p>
                    <a:p>
                      <a:pPr algn="l" marL="313690" indent="-156845" lvl="1">
                        <a:lnSpc>
                          <a:spcPts val="3120"/>
                        </a:lnSpc>
                        <a:buFont typeface="Arial"/>
                        <a:buChar char="•"/>
                      </a:pPr>
                      <a:r>
                        <a:rPr lang="en-US" sz="2600" spc="24">
                          <a:solidFill>
                            <a:srgbClr val="000000"/>
                          </a:solidFill>
                          <a:latin typeface="Noto Sans"/>
                          <a:ea typeface="Noto Sans"/>
                          <a:cs typeface="Noto Sans"/>
                          <a:sym typeface="Noto Sans"/>
                        </a:rPr>
                        <a:t>Generally provide a lower return with very little to no stock market risk</a:t>
                      </a:r>
                    </a:p>
                  </a:txBody>
                  <a:tcPr marL="137160" marR="137160" marT="137160" marB="137160" anchor="t">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6350">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FFFFFF"/>
                    </a:solidFill>
                  </a:tcPr>
                </a:tc>
                <a:tc>
                  <a:txBody>
                    <a:bodyPr anchor="t" rtlCol="false"/>
                    <a:lstStyle/>
                    <a:p>
                      <a:pPr algn="l" marL="313690" indent="-156845" lvl="1">
                        <a:lnSpc>
                          <a:spcPts val="3120"/>
                        </a:lnSpc>
                        <a:buFont typeface="Arial"/>
                        <a:buChar char="•"/>
                        <a:defRPr/>
                      </a:pPr>
                      <a:r>
                        <a:rPr lang="en-US" sz="2600" spc="24">
                          <a:solidFill>
                            <a:srgbClr val="000000"/>
                          </a:solidFill>
                          <a:latin typeface="Noto Sans"/>
                          <a:ea typeface="Noto Sans"/>
                          <a:cs typeface="Noto Sans"/>
                          <a:sym typeface="Noto Sans"/>
                        </a:rPr>
                        <a:t>Loans from an investor to an institution (corporation or government) for a pre-determined rate-of-return</a:t>
                      </a:r>
                      <a:endParaRPr lang="en-US" sz="1100"/>
                    </a:p>
                    <a:p>
                      <a:pPr algn="l" marL="313690" indent="-156845" lvl="1">
                        <a:lnSpc>
                          <a:spcPts val="3120"/>
                        </a:lnSpc>
                      </a:pPr>
                    </a:p>
                    <a:p>
                      <a:pPr algn="l" marL="313690" indent="-156845" lvl="1">
                        <a:lnSpc>
                          <a:spcPts val="3120"/>
                        </a:lnSpc>
                        <a:buFont typeface="Arial"/>
                        <a:buChar char="•"/>
                      </a:pPr>
                      <a:r>
                        <a:rPr lang="en-US" sz="2600" spc="24">
                          <a:solidFill>
                            <a:srgbClr val="000000"/>
                          </a:solidFill>
                          <a:latin typeface="Noto Sans"/>
                          <a:ea typeface="Noto Sans"/>
                          <a:cs typeface="Noto Sans"/>
                          <a:sym typeface="Noto Sans"/>
                        </a:rPr>
                        <a:t>Attributes may include: duration, interest payment, financial strength of the entity</a:t>
                      </a:r>
                    </a:p>
                  </a:txBody>
                  <a:tcPr marL="137160" marR="137160" marT="137160" marB="137160" anchor="t">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FFFFFF"/>
                    </a:solidFill>
                  </a:tcPr>
                </a:tc>
                <a:tc>
                  <a:txBody>
                    <a:bodyPr anchor="t" rtlCol="false"/>
                    <a:lstStyle/>
                    <a:p>
                      <a:pPr algn="l" marL="313690" indent="-156845" lvl="1">
                        <a:lnSpc>
                          <a:spcPts val="3120"/>
                        </a:lnSpc>
                        <a:buFont typeface="Arial"/>
                        <a:buChar char="•"/>
                        <a:defRPr/>
                      </a:pPr>
                      <a:r>
                        <a:rPr lang="en-US" sz="2600" spc="24">
                          <a:solidFill>
                            <a:srgbClr val="000000"/>
                          </a:solidFill>
                          <a:latin typeface="Noto Sans"/>
                          <a:ea typeface="Noto Sans"/>
                          <a:cs typeface="Noto Sans"/>
                          <a:sym typeface="Noto Sans"/>
                        </a:rPr>
                        <a:t>Represents ownership in a company</a:t>
                      </a:r>
                      <a:endParaRPr lang="en-US" sz="1100"/>
                    </a:p>
                    <a:p>
                      <a:pPr algn="l" marL="313690" indent="-156845" lvl="1">
                        <a:lnSpc>
                          <a:spcPts val="3120"/>
                        </a:lnSpc>
                      </a:pPr>
                    </a:p>
                    <a:p>
                      <a:pPr algn="l" marL="313690" indent="-156845" lvl="1">
                        <a:lnSpc>
                          <a:spcPts val="3120"/>
                        </a:lnSpc>
                        <a:buFont typeface="Arial"/>
                        <a:buChar char="•"/>
                      </a:pPr>
                      <a:r>
                        <a:rPr lang="en-US" sz="2600" spc="24">
                          <a:solidFill>
                            <a:srgbClr val="000000"/>
                          </a:solidFill>
                          <a:latin typeface="Noto Sans"/>
                          <a:ea typeface="Noto Sans"/>
                          <a:cs typeface="Noto Sans"/>
                          <a:sym typeface="Noto Sans"/>
                        </a:rPr>
                        <a:t>Most susceptible to short-term fluctuations in value. </a:t>
                      </a:r>
                    </a:p>
                    <a:p>
                      <a:pPr algn="l" marL="313690" indent="-156845" lvl="1">
                        <a:lnSpc>
                          <a:spcPts val="3120"/>
                        </a:lnSpc>
                      </a:pPr>
                    </a:p>
                    <a:p>
                      <a:pPr algn="l" marL="313690" indent="-156845" lvl="1">
                        <a:lnSpc>
                          <a:spcPts val="3120"/>
                        </a:lnSpc>
                        <a:buFont typeface="Arial"/>
                        <a:buChar char="•"/>
                      </a:pPr>
                      <a:r>
                        <a:rPr lang="en-US" sz="2600" spc="24">
                          <a:solidFill>
                            <a:srgbClr val="000000"/>
                          </a:solidFill>
                          <a:latin typeface="Noto Sans"/>
                          <a:ea typeface="Noto Sans"/>
                          <a:cs typeface="Noto Sans"/>
                          <a:sym typeface="Noto Sans"/>
                        </a:rPr>
                        <a:t>Often classified by the size and style of the company</a:t>
                      </a:r>
                    </a:p>
                  </a:txBody>
                  <a:tcPr marL="137160" marR="137160" marT="137160" marB="137160" anchor="t">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FFFFFF"/>
                    </a:solidFill>
                  </a:tcPr>
                </a:tc>
              </a:tr>
            </a:tbl>
          </a:graphicData>
        </a:graphic>
      </p:graphicFrame>
      <p:sp>
        <p:nvSpPr>
          <p:cNvPr name="TextBox 13" id="13"/>
          <p:cNvSpPr txBox="true"/>
          <p:nvPr/>
        </p:nvSpPr>
        <p:spPr>
          <a:xfrm rot="0">
            <a:off x="4616492" y="7752912"/>
            <a:ext cx="2455635" cy="304800"/>
          </a:xfrm>
          <a:prstGeom prst="rect">
            <a:avLst/>
          </a:prstGeom>
        </p:spPr>
        <p:txBody>
          <a:bodyPr anchor="t" rtlCol="false" tIns="0" lIns="0" bIns="0" rIns="0">
            <a:spAutoFit/>
          </a:bodyPr>
          <a:lstStyle/>
          <a:p>
            <a:pPr algn="l">
              <a:lnSpc>
                <a:spcPts val="2400"/>
              </a:lnSpc>
            </a:pPr>
            <a:r>
              <a:rPr lang="en-US" sz="2000" spc="18">
                <a:solidFill>
                  <a:srgbClr val="FFFFFF"/>
                </a:solidFill>
                <a:latin typeface="Noto Sans"/>
                <a:ea typeface="Noto Sans"/>
                <a:cs typeface="Noto Sans"/>
                <a:sym typeface="Noto Sans"/>
              </a:rPr>
              <a:t>“Fixed Income”</a:t>
            </a:r>
          </a:p>
        </p:txBody>
      </p:sp>
      <p:sp>
        <p:nvSpPr>
          <p:cNvPr name="TextBox 14" id="14"/>
          <p:cNvSpPr txBox="true"/>
          <p:nvPr/>
        </p:nvSpPr>
        <p:spPr>
          <a:xfrm rot="0">
            <a:off x="13940889" y="7788935"/>
            <a:ext cx="1090649" cy="304800"/>
          </a:xfrm>
          <a:prstGeom prst="rect">
            <a:avLst/>
          </a:prstGeom>
        </p:spPr>
        <p:txBody>
          <a:bodyPr anchor="t" rtlCol="false" tIns="0" lIns="0" bIns="0" rIns="0">
            <a:spAutoFit/>
          </a:bodyPr>
          <a:lstStyle/>
          <a:p>
            <a:pPr algn="l">
              <a:lnSpc>
                <a:spcPts val="2400"/>
              </a:lnSpc>
            </a:pPr>
            <a:r>
              <a:rPr lang="en-US" sz="2000" spc="18">
                <a:solidFill>
                  <a:srgbClr val="FFFFFF"/>
                </a:solidFill>
                <a:latin typeface="Noto Sans"/>
                <a:ea typeface="Noto Sans"/>
                <a:cs typeface="Noto Sans"/>
                <a:sym typeface="Noto Sans"/>
              </a:rPr>
              <a:t>“Equity”</a:t>
            </a:r>
          </a:p>
        </p:txBody>
      </p:sp>
      <p:grpSp>
        <p:nvGrpSpPr>
          <p:cNvPr name="Group 15" id="15"/>
          <p:cNvGrpSpPr/>
          <p:nvPr/>
        </p:nvGrpSpPr>
        <p:grpSpPr>
          <a:xfrm rot="0">
            <a:off x="1520591" y="8229890"/>
            <a:ext cx="2790740" cy="1188472"/>
            <a:chOff x="0" y="0"/>
            <a:chExt cx="3720986" cy="1584630"/>
          </a:xfrm>
        </p:grpSpPr>
        <p:sp>
          <p:nvSpPr>
            <p:cNvPr name="Freeform 16" id="16"/>
            <p:cNvSpPr/>
            <p:nvPr/>
          </p:nvSpPr>
          <p:spPr>
            <a:xfrm flipH="false" flipV="false" rot="0">
              <a:off x="0" y="0"/>
              <a:ext cx="3720922" cy="1584693"/>
            </a:xfrm>
            <a:custGeom>
              <a:avLst/>
              <a:gdLst/>
              <a:ahLst/>
              <a:cxnLst/>
              <a:rect r="r" b="b" t="t" l="l"/>
              <a:pathLst>
                <a:path h="1584693" w="3720922">
                  <a:moveTo>
                    <a:pt x="0" y="792271"/>
                  </a:moveTo>
                  <a:lnTo>
                    <a:pt x="658767" y="0"/>
                  </a:lnTo>
                  <a:lnTo>
                    <a:pt x="658767" y="396136"/>
                  </a:lnTo>
                  <a:lnTo>
                    <a:pt x="3720922" y="396136"/>
                  </a:lnTo>
                  <a:lnTo>
                    <a:pt x="3720922" y="1188407"/>
                  </a:lnTo>
                  <a:lnTo>
                    <a:pt x="658767" y="1188407"/>
                  </a:lnTo>
                  <a:lnTo>
                    <a:pt x="658767" y="1584693"/>
                  </a:lnTo>
                  <a:close/>
                </a:path>
              </a:pathLst>
            </a:custGeom>
            <a:solidFill>
              <a:srgbClr val="1F497D"/>
            </a:solidFill>
          </p:spPr>
        </p:sp>
        <p:sp>
          <p:nvSpPr>
            <p:cNvPr name="TextBox 17" id="17"/>
            <p:cNvSpPr txBox="true"/>
            <p:nvPr/>
          </p:nvSpPr>
          <p:spPr>
            <a:xfrm>
              <a:off x="0" y="-9525"/>
              <a:ext cx="3720986" cy="1594155"/>
            </a:xfrm>
            <a:prstGeom prst="rect">
              <a:avLst/>
            </a:prstGeom>
          </p:spPr>
          <p:txBody>
            <a:bodyPr anchor="ctr" rtlCol="false" tIns="50800" lIns="50800" bIns="50800" rIns="50800"/>
            <a:lstStyle/>
            <a:p>
              <a:pPr algn="ctr">
                <a:lnSpc>
                  <a:spcPts val="3240"/>
                </a:lnSpc>
              </a:pPr>
              <a:r>
                <a:rPr lang="en-US" b="true" sz="2700" spc="25">
                  <a:solidFill>
                    <a:srgbClr val="FFFFFF"/>
                  </a:solidFill>
                  <a:latin typeface="Noto Sans Bold"/>
                  <a:ea typeface="Noto Sans Bold"/>
                  <a:cs typeface="Noto Sans Bold"/>
                  <a:sym typeface="Noto Sans Bold"/>
                </a:rPr>
                <a:t>Lower</a:t>
              </a:r>
            </a:p>
          </p:txBody>
        </p:sp>
      </p:grpSp>
      <p:grpSp>
        <p:nvGrpSpPr>
          <p:cNvPr name="Group 18" id="18"/>
          <p:cNvGrpSpPr/>
          <p:nvPr/>
        </p:nvGrpSpPr>
        <p:grpSpPr>
          <a:xfrm rot="0">
            <a:off x="14358938" y="8229890"/>
            <a:ext cx="2785607" cy="1139315"/>
            <a:chOff x="0" y="0"/>
            <a:chExt cx="3714143" cy="1519087"/>
          </a:xfrm>
        </p:grpSpPr>
        <p:sp>
          <p:nvSpPr>
            <p:cNvPr name="Freeform 19" id="19"/>
            <p:cNvSpPr/>
            <p:nvPr/>
          </p:nvSpPr>
          <p:spPr>
            <a:xfrm flipH="false" flipV="false" rot="0">
              <a:off x="0" y="0"/>
              <a:ext cx="3714100" cy="1519150"/>
            </a:xfrm>
            <a:custGeom>
              <a:avLst/>
              <a:gdLst/>
              <a:ahLst/>
              <a:cxnLst/>
              <a:rect r="r" b="b" t="t" l="l"/>
              <a:pathLst>
                <a:path h="1519150" w="3714100">
                  <a:moveTo>
                    <a:pt x="3714100" y="759501"/>
                  </a:moveTo>
                  <a:lnTo>
                    <a:pt x="3006578" y="0"/>
                  </a:lnTo>
                  <a:lnTo>
                    <a:pt x="3006578" y="379751"/>
                  </a:lnTo>
                  <a:lnTo>
                    <a:pt x="0" y="379751"/>
                  </a:lnTo>
                  <a:lnTo>
                    <a:pt x="0" y="1139252"/>
                  </a:lnTo>
                  <a:lnTo>
                    <a:pt x="3006578" y="1139252"/>
                  </a:lnTo>
                  <a:lnTo>
                    <a:pt x="3006578" y="1519150"/>
                  </a:lnTo>
                  <a:close/>
                </a:path>
              </a:pathLst>
            </a:custGeom>
            <a:solidFill>
              <a:srgbClr val="1F497D"/>
            </a:solidFill>
          </p:spPr>
        </p:sp>
        <p:sp>
          <p:nvSpPr>
            <p:cNvPr name="TextBox 20" id="20"/>
            <p:cNvSpPr txBox="true"/>
            <p:nvPr/>
          </p:nvSpPr>
          <p:spPr>
            <a:xfrm>
              <a:off x="0" y="-9525"/>
              <a:ext cx="3714143" cy="1528612"/>
            </a:xfrm>
            <a:prstGeom prst="rect">
              <a:avLst/>
            </a:prstGeom>
          </p:spPr>
          <p:txBody>
            <a:bodyPr anchor="ctr" rtlCol="false" tIns="50800" lIns="50800" bIns="50800" rIns="50800"/>
            <a:lstStyle/>
            <a:p>
              <a:pPr algn="ctr">
                <a:lnSpc>
                  <a:spcPts val="3240"/>
                </a:lnSpc>
              </a:pPr>
              <a:r>
                <a:rPr lang="en-US" b="true" sz="2700" spc="25">
                  <a:solidFill>
                    <a:srgbClr val="FFFFFF"/>
                  </a:solidFill>
                  <a:latin typeface="Noto Sans Bold"/>
                  <a:ea typeface="Noto Sans Bold"/>
                  <a:cs typeface="Noto Sans Bold"/>
                  <a:sym typeface="Noto Sans Bold"/>
                </a:rPr>
                <a:t>Higher</a:t>
              </a:r>
            </a:p>
          </p:txBody>
        </p:sp>
      </p:grpSp>
      <p:sp>
        <p:nvSpPr>
          <p:cNvPr name="TextBox 21" id="21"/>
          <p:cNvSpPr txBox="true"/>
          <p:nvPr/>
        </p:nvSpPr>
        <p:spPr>
          <a:xfrm rot="0">
            <a:off x="6080067" y="9538952"/>
            <a:ext cx="6127863" cy="361950"/>
          </a:xfrm>
          <a:prstGeom prst="rect">
            <a:avLst/>
          </a:prstGeom>
        </p:spPr>
        <p:txBody>
          <a:bodyPr anchor="t" rtlCol="false" tIns="0" lIns="0" bIns="0" rIns="0">
            <a:spAutoFit/>
          </a:bodyPr>
          <a:lstStyle/>
          <a:p>
            <a:pPr algn="ctr">
              <a:lnSpc>
                <a:spcPts val="1439"/>
              </a:lnSpc>
            </a:pPr>
            <a:r>
              <a:rPr lang="en-US" sz="1200" i="true" spc="11">
                <a:solidFill>
                  <a:srgbClr val="000000"/>
                </a:solidFill>
                <a:latin typeface="Noto Sans Italics"/>
                <a:ea typeface="Noto Sans Italics"/>
                <a:cs typeface="Noto Sans Italics"/>
                <a:sym typeface="Noto Sans Italics"/>
              </a:rPr>
              <a:t>For Illustrative purposes. General observations only. </a:t>
            </a:r>
          </a:p>
          <a:p>
            <a:pPr algn="ctr">
              <a:lnSpc>
                <a:spcPts val="1439"/>
              </a:lnSpc>
            </a:pPr>
            <a:r>
              <a:rPr lang="en-US" sz="1200" i="true" spc="11">
                <a:solidFill>
                  <a:srgbClr val="000000"/>
                </a:solidFill>
                <a:latin typeface="Noto Sans Italics"/>
                <a:ea typeface="Noto Sans Italics"/>
                <a:cs typeface="Noto Sans Italics"/>
                <a:sym typeface="Noto Sans Italics"/>
              </a:rPr>
              <a:t>Volatility for any given time period can vary from the above. </a:t>
            </a:r>
          </a:p>
        </p:txBody>
      </p:sp>
      <p:sp>
        <p:nvSpPr>
          <p:cNvPr name="TextBox 22" id="22"/>
          <p:cNvSpPr txBox="true"/>
          <p:nvPr/>
        </p:nvSpPr>
        <p:spPr>
          <a:xfrm rot="0">
            <a:off x="5480094" y="8576477"/>
            <a:ext cx="7327809" cy="495300"/>
          </a:xfrm>
          <a:prstGeom prst="rect">
            <a:avLst/>
          </a:prstGeom>
        </p:spPr>
        <p:txBody>
          <a:bodyPr anchor="t" rtlCol="false" tIns="0" lIns="0" bIns="0" rIns="0">
            <a:spAutoFit/>
          </a:bodyPr>
          <a:lstStyle/>
          <a:p>
            <a:pPr algn="ctr">
              <a:lnSpc>
                <a:spcPts val="3960"/>
              </a:lnSpc>
            </a:pPr>
            <a:r>
              <a:rPr lang="en-US" b="true" sz="3300" spc="30">
                <a:solidFill>
                  <a:srgbClr val="212C68"/>
                </a:solidFill>
                <a:latin typeface="Noto Sans Bold"/>
                <a:ea typeface="Noto Sans Bold"/>
                <a:cs typeface="Noto Sans Bold"/>
                <a:sym typeface="Noto Sans Bold"/>
              </a:rPr>
              <a:t>Potential Risk/Potential Return</a:t>
            </a:r>
          </a:p>
        </p:txBody>
      </p:sp>
      <p:grpSp>
        <p:nvGrpSpPr>
          <p:cNvPr name="Group 23" id="23"/>
          <p:cNvGrpSpPr/>
          <p:nvPr/>
        </p:nvGrpSpPr>
        <p:grpSpPr>
          <a:xfrm rot="0">
            <a:off x="4482780" y="8576477"/>
            <a:ext cx="9705660" cy="495300"/>
            <a:chOff x="0" y="0"/>
            <a:chExt cx="12940880" cy="660400"/>
          </a:xfrm>
        </p:grpSpPr>
        <p:sp>
          <p:nvSpPr>
            <p:cNvPr name="Freeform 24" id="24"/>
            <p:cNvSpPr/>
            <p:nvPr/>
          </p:nvSpPr>
          <p:spPr>
            <a:xfrm flipH="false" flipV="false" rot="0">
              <a:off x="0" y="0"/>
              <a:ext cx="12940834" cy="660385"/>
            </a:xfrm>
            <a:custGeom>
              <a:avLst/>
              <a:gdLst/>
              <a:ahLst/>
              <a:cxnLst/>
              <a:rect r="r" b="b" t="t" l="l"/>
              <a:pathLst>
                <a:path h="660385" w="12940834">
                  <a:moveTo>
                    <a:pt x="9401" y="0"/>
                  </a:moveTo>
                  <a:lnTo>
                    <a:pt x="12931433" y="0"/>
                  </a:lnTo>
                  <a:cubicBezTo>
                    <a:pt x="12936698" y="0"/>
                    <a:pt x="12940834" y="3132"/>
                    <a:pt x="12940834" y="7118"/>
                  </a:cubicBezTo>
                  <a:lnTo>
                    <a:pt x="12940834" y="653267"/>
                  </a:lnTo>
                  <a:cubicBezTo>
                    <a:pt x="12940834" y="657253"/>
                    <a:pt x="12936698" y="660385"/>
                    <a:pt x="12931433" y="660385"/>
                  </a:cubicBezTo>
                  <a:lnTo>
                    <a:pt x="9401" y="660385"/>
                  </a:lnTo>
                  <a:cubicBezTo>
                    <a:pt x="4136" y="660385"/>
                    <a:pt x="0" y="657253"/>
                    <a:pt x="0" y="653267"/>
                  </a:cubicBezTo>
                  <a:lnTo>
                    <a:pt x="0" y="7118"/>
                  </a:lnTo>
                  <a:cubicBezTo>
                    <a:pt x="0" y="3132"/>
                    <a:pt x="4136" y="0"/>
                    <a:pt x="9401" y="0"/>
                  </a:cubicBezTo>
                  <a:moveTo>
                    <a:pt x="9401" y="14235"/>
                  </a:moveTo>
                  <a:lnTo>
                    <a:pt x="9401" y="7118"/>
                  </a:lnTo>
                  <a:lnTo>
                    <a:pt x="18802" y="7118"/>
                  </a:lnTo>
                  <a:lnTo>
                    <a:pt x="18802" y="653267"/>
                  </a:lnTo>
                  <a:lnTo>
                    <a:pt x="9401" y="653267"/>
                  </a:lnTo>
                  <a:lnTo>
                    <a:pt x="9401" y="646149"/>
                  </a:lnTo>
                  <a:lnTo>
                    <a:pt x="12931433" y="646149"/>
                  </a:lnTo>
                  <a:lnTo>
                    <a:pt x="12931433" y="653267"/>
                  </a:lnTo>
                  <a:lnTo>
                    <a:pt x="12922032" y="653267"/>
                  </a:lnTo>
                  <a:lnTo>
                    <a:pt x="12922032" y="7118"/>
                  </a:lnTo>
                  <a:lnTo>
                    <a:pt x="12931433" y="7118"/>
                  </a:lnTo>
                  <a:lnTo>
                    <a:pt x="12931433" y="14235"/>
                  </a:lnTo>
                  <a:lnTo>
                    <a:pt x="9401" y="14235"/>
                  </a:lnTo>
                  <a:close/>
                </a:path>
              </a:pathLst>
            </a:custGeom>
            <a:solidFill>
              <a:srgbClr val="212C68"/>
            </a:solidFill>
          </p:spPr>
        </p:sp>
      </p:grpSp>
      <p:sp>
        <p:nvSpPr>
          <p:cNvPr name="Freeform 25" id="25"/>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2"/>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9653046" y="1552254"/>
            <a:ext cx="7489971" cy="1254369"/>
          </a:xfrm>
          <a:prstGeom prst="rect">
            <a:avLst/>
          </a:prstGeom>
          <a:solidFill>
            <a:srgbClr val="FFFFFF"/>
          </a:solidFill>
        </p:spPr>
      </p:sp>
      <p:sp>
        <p:nvSpPr>
          <p:cNvPr name="Freeform 3" id="3"/>
          <p:cNvSpPr/>
          <p:nvPr/>
        </p:nvSpPr>
        <p:spPr>
          <a:xfrm flipH="false" flipV="false" rot="0">
            <a:off x="531935" y="9304346"/>
            <a:ext cx="2246912" cy="728466"/>
          </a:xfrm>
          <a:custGeom>
            <a:avLst/>
            <a:gdLst/>
            <a:ahLst/>
            <a:cxnLst/>
            <a:rect r="r" b="b" t="t" l="l"/>
            <a:pathLst>
              <a:path h="728466" w="2246912">
                <a:moveTo>
                  <a:pt x="0" y="0"/>
                </a:moveTo>
                <a:lnTo>
                  <a:pt x="2246912" y="0"/>
                </a:lnTo>
                <a:lnTo>
                  <a:pt x="2246912" y="728465"/>
                </a:lnTo>
                <a:lnTo>
                  <a:pt x="0" y="728465"/>
                </a:lnTo>
                <a:lnTo>
                  <a:pt x="0" y="0"/>
                </a:lnTo>
                <a:close/>
              </a:path>
            </a:pathLst>
          </a:custGeom>
          <a:blipFill>
            <a:blip r:embed="rId2"/>
            <a:stretch>
              <a:fillRect l="0" t="0" r="0" b="0"/>
            </a:stretch>
          </a:blipFill>
        </p:spPr>
      </p:sp>
      <p:grpSp>
        <p:nvGrpSpPr>
          <p:cNvPr name="Group 4" id="4"/>
          <p:cNvGrpSpPr/>
          <p:nvPr/>
        </p:nvGrpSpPr>
        <p:grpSpPr>
          <a:xfrm rot="0">
            <a:off x="0" y="0"/>
            <a:ext cx="18288000" cy="2315491"/>
            <a:chOff x="0" y="0"/>
            <a:chExt cx="4816593" cy="609841"/>
          </a:xfrm>
        </p:grpSpPr>
        <p:sp>
          <p:nvSpPr>
            <p:cNvPr name="Freeform 5" id="5"/>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6" id="6"/>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0">
            <a:off x="9898649" y="6723178"/>
            <a:ext cx="3101300" cy="3101300"/>
          </a:xfrm>
          <a:custGeom>
            <a:avLst/>
            <a:gdLst/>
            <a:ahLst/>
            <a:cxnLst/>
            <a:rect r="r" b="b" t="t" l="l"/>
            <a:pathLst>
              <a:path h="3101300" w="3101300">
                <a:moveTo>
                  <a:pt x="0" y="0"/>
                </a:moveTo>
                <a:lnTo>
                  <a:pt x="3101300" y="0"/>
                </a:lnTo>
                <a:lnTo>
                  <a:pt x="3101300" y="3101300"/>
                </a:lnTo>
                <a:lnTo>
                  <a:pt x="0" y="3101300"/>
                </a:lnTo>
                <a:lnTo>
                  <a:pt x="0" y="0"/>
                </a:lnTo>
                <a:close/>
              </a:path>
            </a:pathLst>
          </a:custGeom>
          <a:blipFill>
            <a:blip r:embed="rId3"/>
            <a:stretch>
              <a:fillRect l="0" t="0" r="0" b="0"/>
            </a:stretch>
          </a:blipFill>
        </p:spPr>
      </p:sp>
      <p:sp>
        <p:nvSpPr>
          <p:cNvPr name="Freeform 8" id="8"/>
          <p:cNvSpPr/>
          <p:nvPr/>
        </p:nvSpPr>
        <p:spPr>
          <a:xfrm flipH="false" flipV="false" rot="-953055">
            <a:off x="169702" y="2481019"/>
            <a:ext cx="4521257" cy="3431311"/>
          </a:xfrm>
          <a:custGeom>
            <a:avLst/>
            <a:gdLst/>
            <a:ahLst/>
            <a:cxnLst/>
            <a:rect r="r" b="b" t="t" l="l"/>
            <a:pathLst>
              <a:path h="3431311" w="4521257">
                <a:moveTo>
                  <a:pt x="0" y="0"/>
                </a:moveTo>
                <a:lnTo>
                  <a:pt x="4521258" y="0"/>
                </a:lnTo>
                <a:lnTo>
                  <a:pt x="4521258" y="3431312"/>
                </a:lnTo>
                <a:lnTo>
                  <a:pt x="0" y="3431312"/>
                </a:lnTo>
                <a:lnTo>
                  <a:pt x="0" y="0"/>
                </a:lnTo>
                <a:close/>
              </a:path>
            </a:pathLst>
          </a:custGeom>
          <a:blipFill>
            <a:blip r:embed="rId4"/>
            <a:stretch>
              <a:fillRect l="0" t="0" r="0" b="0"/>
            </a:stretch>
          </a:blipFill>
        </p:spPr>
      </p:sp>
      <p:sp>
        <p:nvSpPr>
          <p:cNvPr name="Freeform 9" id="9"/>
          <p:cNvSpPr/>
          <p:nvPr/>
        </p:nvSpPr>
        <p:spPr>
          <a:xfrm flipH="false" flipV="false" rot="175423">
            <a:off x="4416652" y="3090249"/>
            <a:ext cx="4521257" cy="3431311"/>
          </a:xfrm>
          <a:custGeom>
            <a:avLst/>
            <a:gdLst/>
            <a:ahLst/>
            <a:cxnLst/>
            <a:rect r="r" b="b" t="t" l="l"/>
            <a:pathLst>
              <a:path h="3431311" w="4521257">
                <a:moveTo>
                  <a:pt x="0" y="0"/>
                </a:moveTo>
                <a:lnTo>
                  <a:pt x="4521257" y="0"/>
                </a:lnTo>
                <a:lnTo>
                  <a:pt x="4521257" y="3431312"/>
                </a:lnTo>
                <a:lnTo>
                  <a:pt x="0" y="3431312"/>
                </a:lnTo>
                <a:lnTo>
                  <a:pt x="0" y="0"/>
                </a:lnTo>
                <a:close/>
              </a:path>
            </a:pathLst>
          </a:custGeom>
          <a:blipFill>
            <a:blip r:embed="rId4"/>
            <a:stretch>
              <a:fillRect l="0" t="0" r="0" b="0"/>
            </a:stretch>
          </a:blipFill>
        </p:spPr>
      </p:sp>
      <p:sp>
        <p:nvSpPr>
          <p:cNvPr name="Freeform 10" id="10"/>
          <p:cNvSpPr/>
          <p:nvPr/>
        </p:nvSpPr>
        <p:spPr>
          <a:xfrm flipH="false" flipV="false" rot="680530">
            <a:off x="9061773" y="4749888"/>
            <a:ext cx="4521257" cy="3431311"/>
          </a:xfrm>
          <a:custGeom>
            <a:avLst/>
            <a:gdLst/>
            <a:ahLst/>
            <a:cxnLst/>
            <a:rect r="r" b="b" t="t" l="l"/>
            <a:pathLst>
              <a:path h="3431311" w="4521257">
                <a:moveTo>
                  <a:pt x="0" y="0"/>
                </a:moveTo>
                <a:lnTo>
                  <a:pt x="4521257" y="0"/>
                </a:lnTo>
                <a:lnTo>
                  <a:pt x="4521257" y="3431312"/>
                </a:lnTo>
                <a:lnTo>
                  <a:pt x="0" y="3431312"/>
                </a:lnTo>
                <a:lnTo>
                  <a:pt x="0" y="0"/>
                </a:lnTo>
                <a:close/>
              </a:path>
            </a:pathLst>
          </a:custGeom>
          <a:blipFill>
            <a:blip r:embed="rId4"/>
            <a:stretch>
              <a:fillRect l="0" t="0" r="0" b="0"/>
            </a:stretch>
          </a:blipFill>
        </p:spPr>
      </p:sp>
      <p:sp>
        <p:nvSpPr>
          <p:cNvPr name="Freeform 11" id="11"/>
          <p:cNvSpPr/>
          <p:nvPr/>
        </p:nvSpPr>
        <p:spPr>
          <a:xfrm flipH="false" flipV="false" rot="-953055">
            <a:off x="13756611" y="6876630"/>
            <a:ext cx="4521257" cy="3431311"/>
          </a:xfrm>
          <a:custGeom>
            <a:avLst/>
            <a:gdLst/>
            <a:ahLst/>
            <a:cxnLst/>
            <a:rect r="r" b="b" t="t" l="l"/>
            <a:pathLst>
              <a:path h="3431311" w="4521257">
                <a:moveTo>
                  <a:pt x="0" y="0"/>
                </a:moveTo>
                <a:lnTo>
                  <a:pt x="4521258" y="0"/>
                </a:lnTo>
                <a:lnTo>
                  <a:pt x="4521258" y="3431312"/>
                </a:lnTo>
                <a:lnTo>
                  <a:pt x="0" y="3431312"/>
                </a:lnTo>
                <a:lnTo>
                  <a:pt x="0" y="0"/>
                </a:lnTo>
                <a:close/>
              </a:path>
            </a:pathLst>
          </a:custGeom>
          <a:blipFill>
            <a:blip r:embed="rId4"/>
            <a:stretch>
              <a:fillRect l="0" t="0" r="0" b="0"/>
            </a:stretch>
          </a:blipFill>
        </p:spPr>
      </p:sp>
      <p:sp>
        <p:nvSpPr>
          <p:cNvPr name="Freeform 12" id="12"/>
          <p:cNvSpPr/>
          <p:nvPr/>
        </p:nvSpPr>
        <p:spPr>
          <a:xfrm flipH="false" flipV="false" rot="1817669">
            <a:off x="5406677" y="5182929"/>
            <a:ext cx="2188845" cy="2563801"/>
          </a:xfrm>
          <a:custGeom>
            <a:avLst/>
            <a:gdLst/>
            <a:ahLst/>
            <a:cxnLst/>
            <a:rect r="r" b="b" t="t" l="l"/>
            <a:pathLst>
              <a:path h="2563801" w="2188845">
                <a:moveTo>
                  <a:pt x="0" y="0"/>
                </a:moveTo>
                <a:lnTo>
                  <a:pt x="2188845" y="0"/>
                </a:lnTo>
                <a:lnTo>
                  <a:pt x="2188845" y="2563801"/>
                </a:lnTo>
                <a:lnTo>
                  <a:pt x="0" y="256380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1306128" y="4889606"/>
            <a:ext cx="2918403" cy="1575938"/>
          </a:xfrm>
          <a:custGeom>
            <a:avLst/>
            <a:gdLst/>
            <a:ahLst/>
            <a:cxnLst/>
            <a:rect r="r" b="b" t="t" l="l"/>
            <a:pathLst>
              <a:path h="1575938" w="2918403">
                <a:moveTo>
                  <a:pt x="0" y="0"/>
                </a:moveTo>
                <a:lnTo>
                  <a:pt x="2918403" y="0"/>
                </a:lnTo>
                <a:lnTo>
                  <a:pt x="2918403" y="1575938"/>
                </a:lnTo>
                <a:lnTo>
                  <a:pt x="0" y="157593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0">
            <a:off x="-3268" y="4196675"/>
            <a:ext cx="1966022" cy="1268084"/>
          </a:xfrm>
          <a:custGeom>
            <a:avLst/>
            <a:gdLst/>
            <a:ahLst/>
            <a:cxnLst/>
            <a:rect r="r" b="b" t="t" l="l"/>
            <a:pathLst>
              <a:path h="1268084" w="1966022">
                <a:moveTo>
                  <a:pt x="0" y="0"/>
                </a:moveTo>
                <a:lnTo>
                  <a:pt x="1966023" y="0"/>
                </a:lnTo>
                <a:lnTo>
                  <a:pt x="1966023" y="1268084"/>
                </a:lnTo>
                <a:lnTo>
                  <a:pt x="0" y="12680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false" flipV="false" rot="0">
            <a:off x="5391106" y="2489574"/>
            <a:ext cx="1134898" cy="732009"/>
          </a:xfrm>
          <a:custGeom>
            <a:avLst/>
            <a:gdLst/>
            <a:ahLst/>
            <a:cxnLst/>
            <a:rect r="r" b="b" t="t" l="l"/>
            <a:pathLst>
              <a:path h="732009" w="1134898">
                <a:moveTo>
                  <a:pt x="0" y="0"/>
                </a:moveTo>
                <a:lnTo>
                  <a:pt x="1134898" y="0"/>
                </a:lnTo>
                <a:lnTo>
                  <a:pt x="1134898" y="732009"/>
                </a:lnTo>
                <a:lnTo>
                  <a:pt x="0" y="73200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AutoShape 16" id="16"/>
          <p:cNvSpPr/>
          <p:nvPr/>
        </p:nvSpPr>
        <p:spPr>
          <a:xfrm>
            <a:off x="33764" y="9239250"/>
            <a:ext cx="18254236" cy="0"/>
          </a:xfrm>
          <a:prstGeom prst="line">
            <a:avLst/>
          </a:prstGeom>
          <a:ln cap="flat" w="38100">
            <a:solidFill>
              <a:srgbClr val="232C68"/>
            </a:solidFill>
            <a:prstDash val="solid"/>
            <a:headEnd type="none" len="sm" w="sm"/>
            <a:tailEnd type="none" len="sm" w="sm"/>
          </a:ln>
        </p:spPr>
      </p:sp>
      <p:sp>
        <p:nvSpPr>
          <p:cNvPr name="Freeform 17" id="17"/>
          <p:cNvSpPr/>
          <p:nvPr/>
        </p:nvSpPr>
        <p:spPr>
          <a:xfrm flipH="false" flipV="false" rot="0">
            <a:off x="16565370" y="8907707"/>
            <a:ext cx="586766" cy="350593"/>
          </a:xfrm>
          <a:custGeom>
            <a:avLst/>
            <a:gdLst/>
            <a:ahLst/>
            <a:cxnLst/>
            <a:rect r="r" b="b" t="t" l="l"/>
            <a:pathLst>
              <a:path h="350593" w="586766">
                <a:moveTo>
                  <a:pt x="0" y="0"/>
                </a:moveTo>
                <a:lnTo>
                  <a:pt x="586766" y="0"/>
                </a:lnTo>
                <a:lnTo>
                  <a:pt x="586766" y="350593"/>
                </a:lnTo>
                <a:lnTo>
                  <a:pt x="0" y="35059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2" y="4857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Time Horizon</a:t>
            </a:r>
          </a:p>
        </p:txBody>
      </p:sp>
      <p:sp>
        <p:nvSpPr>
          <p:cNvPr name="TextBox 19" id="19"/>
          <p:cNvSpPr txBox="true"/>
          <p:nvPr/>
        </p:nvSpPr>
        <p:spPr>
          <a:xfrm rot="0">
            <a:off x="3118584" y="9470765"/>
            <a:ext cx="11807784" cy="542925"/>
          </a:xfrm>
          <a:prstGeom prst="rect">
            <a:avLst/>
          </a:prstGeom>
        </p:spPr>
        <p:txBody>
          <a:bodyPr anchor="t" rtlCol="false" tIns="0" lIns="0" bIns="0" rIns="0">
            <a:spAutoFit/>
          </a:bodyPr>
          <a:lstStyle/>
          <a:p>
            <a:pPr algn="l">
              <a:lnSpc>
                <a:spcPts val="1440"/>
              </a:lnSpc>
              <a:spcBef>
                <a:spcPct val="0"/>
              </a:spcBef>
            </a:pPr>
            <a:r>
              <a:rPr lang="en-US" sz="1200" i="true" spc="11">
                <a:solidFill>
                  <a:srgbClr val="000000"/>
                </a:solidFill>
                <a:latin typeface="Noto Sans Italics"/>
                <a:ea typeface="Noto Sans Italics"/>
                <a:cs typeface="Noto Sans Italics"/>
                <a:sym typeface="Noto Sans Italics"/>
              </a:rPr>
              <a:t>For Illustrative purposes only. This suggested risk-based allocation process is not intended to represent investment advice that is appropriate for all investors.  Each investor's allocation must be based on their personal goals, time frame, financial resources, risk tolerance and other pertinent factors.  Because everyone's situation is different, you should consult a financial advisor to assist with the optimal allocation appropriate for you.</a:t>
            </a:r>
          </a:p>
        </p:txBody>
      </p:sp>
      <p:sp>
        <p:nvSpPr>
          <p:cNvPr name="TextBox 20" id="20"/>
          <p:cNvSpPr txBox="true"/>
          <p:nvPr/>
        </p:nvSpPr>
        <p:spPr>
          <a:xfrm rot="0">
            <a:off x="1035414" y="2276458"/>
            <a:ext cx="2433638" cy="1091565"/>
          </a:xfrm>
          <a:prstGeom prst="rect">
            <a:avLst/>
          </a:prstGeom>
        </p:spPr>
        <p:txBody>
          <a:bodyPr anchor="t" rtlCol="false" tIns="0" lIns="0" bIns="0" rIns="0">
            <a:spAutoFit/>
          </a:bodyPr>
          <a:lstStyle/>
          <a:p>
            <a:pPr algn="ctr">
              <a:lnSpc>
                <a:spcPts val="4409"/>
              </a:lnSpc>
            </a:pPr>
            <a:r>
              <a:rPr lang="en-US" sz="3150" b="true">
                <a:solidFill>
                  <a:srgbClr val="232C68"/>
                </a:solidFill>
                <a:latin typeface="Noto Sans Bold"/>
                <a:ea typeface="Noto Sans Bold"/>
                <a:cs typeface="Noto Sans Bold"/>
                <a:sym typeface="Noto Sans Bold"/>
              </a:rPr>
              <a:t>Early Career</a:t>
            </a:r>
          </a:p>
          <a:p>
            <a:pPr algn="ctr">
              <a:lnSpc>
                <a:spcPts val="4409"/>
              </a:lnSpc>
            </a:pPr>
            <a:r>
              <a:rPr lang="en-US" sz="3150" b="true">
                <a:solidFill>
                  <a:srgbClr val="232C68"/>
                </a:solidFill>
                <a:latin typeface="Noto Sans Bold"/>
                <a:ea typeface="Noto Sans Bold"/>
                <a:cs typeface="Noto Sans Bold"/>
                <a:sym typeface="Noto Sans Bold"/>
              </a:rPr>
              <a:t>30,000 Ft.</a:t>
            </a:r>
          </a:p>
        </p:txBody>
      </p:sp>
      <p:sp>
        <p:nvSpPr>
          <p:cNvPr name="TextBox 21" id="21"/>
          <p:cNvSpPr txBox="true"/>
          <p:nvPr/>
        </p:nvSpPr>
        <p:spPr>
          <a:xfrm rot="0">
            <a:off x="6833512" y="2618587"/>
            <a:ext cx="2188964" cy="1091565"/>
          </a:xfrm>
          <a:prstGeom prst="rect">
            <a:avLst/>
          </a:prstGeom>
        </p:spPr>
        <p:txBody>
          <a:bodyPr anchor="t" rtlCol="false" tIns="0" lIns="0" bIns="0" rIns="0">
            <a:spAutoFit/>
          </a:bodyPr>
          <a:lstStyle/>
          <a:p>
            <a:pPr algn="ctr">
              <a:lnSpc>
                <a:spcPts val="4409"/>
              </a:lnSpc>
            </a:pPr>
            <a:r>
              <a:rPr lang="en-US" sz="3150" b="true">
                <a:solidFill>
                  <a:srgbClr val="F26422"/>
                </a:solidFill>
                <a:latin typeface="Noto Sans Bold"/>
                <a:ea typeface="Noto Sans Bold"/>
                <a:cs typeface="Noto Sans Bold"/>
                <a:sym typeface="Noto Sans Bold"/>
              </a:rPr>
              <a:t>Mid Career</a:t>
            </a:r>
          </a:p>
          <a:p>
            <a:pPr algn="ctr">
              <a:lnSpc>
                <a:spcPts val="4409"/>
              </a:lnSpc>
            </a:pPr>
            <a:r>
              <a:rPr lang="en-US" sz="3150" b="true">
                <a:solidFill>
                  <a:srgbClr val="F26422"/>
                </a:solidFill>
                <a:latin typeface="Noto Sans Bold"/>
                <a:ea typeface="Noto Sans Bold"/>
                <a:cs typeface="Noto Sans Bold"/>
                <a:sym typeface="Noto Sans Bold"/>
              </a:rPr>
              <a:t>20,000 Ft.</a:t>
            </a:r>
          </a:p>
        </p:txBody>
      </p:sp>
      <p:sp>
        <p:nvSpPr>
          <p:cNvPr name="TextBox 22" id="22"/>
          <p:cNvSpPr txBox="true"/>
          <p:nvPr/>
        </p:nvSpPr>
        <p:spPr>
          <a:xfrm rot="0">
            <a:off x="10824002" y="4310486"/>
            <a:ext cx="2314277" cy="1091565"/>
          </a:xfrm>
          <a:prstGeom prst="rect">
            <a:avLst/>
          </a:prstGeom>
        </p:spPr>
        <p:txBody>
          <a:bodyPr anchor="t" rtlCol="false" tIns="0" lIns="0" bIns="0" rIns="0">
            <a:spAutoFit/>
          </a:bodyPr>
          <a:lstStyle/>
          <a:p>
            <a:pPr algn="ctr">
              <a:lnSpc>
                <a:spcPts val="4409"/>
              </a:lnSpc>
            </a:pPr>
            <a:r>
              <a:rPr lang="en-US" sz="3150" b="true">
                <a:solidFill>
                  <a:srgbClr val="60A644"/>
                </a:solidFill>
                <a:latin typeface="Noto Sans Bold"/>
                <a:ea typeface="Noto Sans Bold"/>
                <a:cs typeface="Noto Sans Bold"/>
                <a:sym typeface="Noto Sans Bold"/>
              </a:rPr>
              <a:t>Late Career</a:t>
            </a:r>
          </a:p>
          <a:p>
            <a:pPr algn="ctr">
              <a:lnSpc>
                <a:spcPts val="4409"/>
              </a:lnSpc>
            </a:pPr>
            <a:r>
              <a:rPr lang="en-US" sz="3150" b="true">
                <a:solidFill>
                  <a:srgbClr val="60A644"/>
                </a:solidFill>
                <a:latin typeface="Noto Sans Bold"/>
                <a:ea typeface="Noto Sans Bold"/>
                <a:cs typeface="Noto Sans Bold"/>
                <a:sym typeface="Noto Sans Bold"/>
              </a:rPr>
              <a:t>10,000 Ft.</a:t>
            </a:r>
          </a:p>
        </p:txBody>
      </p:sp>
      <p:sp>
        <p:nvSpPr>
          <p:cNvPr name="TextBox 23" id="23"/>
          <p:cNvSpPr txBox="true"/>
          <p:nvPr/>
        </p:nvSpPr>
        <p:spPr>
          <a:xfrm rot="0">
            <a:off x="14590521" y="6256742"/>
            <a:ext cx="3410248" cy="1091565"/>
          </a:xfrm>
          <a:prstGeom prst="rect">
            <a:avLst/>
          </a:prstGeom>
        </p:spPr>
        <p:txBody>
          <a:bodyPr anchor="t" rtlCol="false" tIns="0" lIns="0" bIns="0" rIns="0">
            <a:spAutoFit/>
          </a:bodyPr>
          <a:lstStyle/>
          <a:p>
            <a:pPr algn="ctr">
              <a:lnSpc>
                <a:spcPts val="4409"/>
              </a:lnSpc>
            </a:pPr>
            <a:r>
              <a:rPr lang="en-US" sz="3150" b="true">
                <a:solidFill>
                  <a:srgbClr val="980539"/>
                </a:solidFill>
                <a:latin typeface="Noto Sans Bold"/>
                <a:ea typeface="Noto Sans Bold"/>
                <a:cs typeface="Noto Sans Bold"/>
                <a:sym typeface="Noto Sans Bold"/>
              </a:rPr>
              <a:t>Retirement</a:t>
            </a:r>
          </a:p>
          <a:p>
            <a:pPr algn="ctr">
              <a:lnSpc>
                <a:spcPts val="4409"/>
              </a:lnSpc>
            </a:pPr>
            <a:r>
              <a:rPr lang="en-US" sz="3150" b="true">
                <a:solidFill>
                  <a:srgbClr val="980539"/>
                </a:solidFill>
                <a:latin typeface="Noto Sans Bold"/>
                <a:ea typeface="Noto Sans Bold"/>
                <a:cs typeface="Noto Sans Bold"/>
                <a:sym typeface="Noto Sans Bold"/>
              </a:rPr>
              <a:t>Final Destination</a:t>
            </a:r>
          </a:p>
        </p:txBody>
      </p:sp>
      <p:sp>
        <p:nvSpPr>
          <p:cNvPr name="Freeform 24" id="24"/>
          <p:cNvSpPr/>
          <p:nvPr/>
        </p:nvSpPr>
        <p:spPr>
          <a:xfrm flipH="false" flipV="false" rot="1207817">
            <a:off x="2764468" y="7027934"/>
            <a:ext cx="1409166" cy="1650560"/>
          </a:xfrm>
          <a:custGeom>
            <a:avLst/>
            <a:gdLst/>
            <a:ahLst/>
            <a:cxnLst/>
            <a:rect r="r" b="b" t="t" l="l"/>
            <a:pathLst>
              <a:path h="1650560" w="1409166">
                <a:moveTo>
                  <a:pt x="0" y="0"/>
                </a:moveTo>
                <a:lnTo>
                  <a:pt x="1409166" y="0"/>
                </a:lnTo>
                <a:lnTo>
                  <a:pt x="1409166" y="1650560"/>
                </a:lnTo>
                <a:lnTo>
                  <a:pt x="0" y="165056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2"/>
            <a:stretch>
              <a:fillRect l="0" t="0" r="0" b="0"/>
            </a:stretch>
          </a:blipFill>
        </p:spPr>
      </p:sp>
      <p:sp>
        <p:nvSpPr>
          <p:cNvPr name="Freeform 6" id="6"/>
          <p:cNvSpPr/>
          <p:nvPr/>
        </p:nvSpPr>
        <p:spPr>
          <a:xfrm flipH="false" flipV="false" rot="0">
            <a:off x="8551578" y="4738796"/>
            <a:ext cx="1832047" cy="1988653"/>
          </a:xfrm>
          <a:custGeom>
            <a:avLst/>
            <a:gdLst/>
            <a:ahLst/>
            <a:cxnLst/>
            <a:rect r="r" b="b" t="t" l="l"/>
            <a:pathLst>
              <a:path h="1988653" w="1832047">
                <a:moveTo>
                  <a:pt x="0" y="0"/>
                </a:moveTo>
                <a:lnTo>
                  <a:pt x="1832047" y="0"/>
                </a:lnTo>
                <a:lnTo>
                  <a:pt x="1832047" y="1988653"/>
                </a:lnTo>
                <a:lnTo>
                  <a:pt x="0" y="198865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2509553" y="4645101"/>
            <a:ext cx="2027686" cy="2082348"/>
          </a:xfrm>
          <a:custGeom>
            <a:avLst/>
            <a:gdLst/>
            <a:ahLst/>
            <a:cxnLst/>
            <a:rect r="r" b="b" t="t" l="l"/>
            <a:pathLst>
              <a:path h="2082348" w="2027686">
                <a:moveTo>
                  <a:pt x="0" y="0"/>
                </a:moveTo>
                <a:lnTo>
                  <a:pt x="2027686" y="0"/>
                </a:lnTo>
                <a:lnTo>
                  <a:pt x="2027686" y="2082348"/>
                </a:lnTo>
                <a:lnTo>
                  <a:pt x="0" y="20823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5012698" y="4543161"/>
            <a:ext cx="2099647" cy="2184288"/>
          </a:xfrm>
          <a:custGeom>
            <a:avLst/>
            <a:gdLst/>
            <a:ahLst/>
            <a:cxnLst/>
            <a:rect r="r" b="b" t="t" l="l"/>
            <a:pathLst>
              <a:path h="2184288" w="2099647">
                <a:moveTo>
                  <a:pt x="0" y="0"/>
                </a:moveTo>
                <a:lnTo>
                  <a:pt x="2099647" y="0"/>
                </a:lnTo>
                <a:lnTo>
                  <a:pt x="2099647" y="2184288"/>
                </a:lnTo>
                <a:lnTo>
                  <a:pt x="0" y="218428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6120052" y="4249452"/>
            <a:ext cx="848714" cy="2477996"/>
          </a:xfrm>
          <a:custGeom>
            <a:avLst/>
            <a:gdLst/>
            <a:ahLst/>
            <a:cxnLst/>
            <a:rect r="r" b="b" t="t" l="l"/>
            <a:pathLst>
              <a:path h="2477996" w="848714">
                <a:moveTo>
                  <a:pt x="0" y="0"/>
                </a:moveTo>
                <a:lnTo>
                  <a:pt x="848713" y="0"/>
                </a:lnTo>
                <a:lnTo>
                  <a:pt x="848713" y="2477997"/>
                </a:lnTo>
                <a:lnTo>
                  <a:pt x="0" y="247799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11418489" y="4772375"/>
            <a:ext cx="2559345" cy="1827799"/>
          </a:xfrm>
          <a:custGeom>
            <a:avLst/>
            <a:gdLst/>
            <a:ahLst/>
            <a:cxnLst/>
            <a:rect r="r" b="b" t="t" l="l"/>
            <a:pathLst>
              <a:path h="1827799" w="2559345">
                <a:moveTo>
                  <a:pt x="0" y="0"/>
                </a:moveTo>
                <a:lnTo>
                  <a:pt x="2559345" y="0"/>
                </a:lnTo>
                <a:lnTo>
                  <a:pt x="2559345" y="1827799"/>
                </a:lnTo>
                <a:lnTo>
                  <a:pt x="0" y="182779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1" id="11"/>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Diversification</a:t>
            </a:r>
          </a:p>
        </p:txBody>
      </p:sp>
      <p:sp>
        <p:nvSpPr>
          <p:cNvPr name="TextBox 12" id="12"/>
          <p:cNvSpPr txBox="true"/>
          <p:nvPr/>
        </p:nvSpPr>
        <p:spPr>
          <a:xfrm rot="0">
            <a:off x="378787" y="2396647"/>
            <a:ext cx="17589173" cy="1771650"/>
          </a:xfrm>
          <a:prstGeom prst="rect">
            <a:avLst/>
          </a:prstGeom>
        </p:spPr>
        <p:txBody>
          <a:bodyPr anchor="t" rtlCol="false" tIns="0" lIns="0" bIns="0" rIns="0">
            <a:spAutoFit/>
          </a:bodyPr>
          <a:lstStyle/>
          <a:p>
            <a:pPr algn="ctr" marL="0" indent="0" lvl="0">
              <a:lnSpc>
                <a:spcPts val="4679"/>
              </a:lnSpc>
              <a:spcBef>
                <a:spcPct val="0"/>
              </a:spcBef>
            </a:pPr>
            <a:r>
              <a:rPr lang="en-US" b="true" sz="3899" spc="35">
                <a:solidFill>
                  <a:srgbClr val="232C68"/>
                </a:solidFill>
                <a:latin typeface="Noto Sans Bold"/>
                <a:ea typeface="Noto Sans Bold"/>
                <a:cs typeface="Noto Sans Bold"/>
                <a:sym typeface="Noto Sans Bold"/>
              </a:rPr>
              <a:t>Diversification is like a balanced diet. </a:t>
            </a:r>
          </a:p>
          <a:p>
            <a:pPr algn="ctr" marL="0" indent="0" lvl="0">
              <a:lnSpc>
                <a:spcPts val="4679"/>
              </a:lnSpc>
              <a:spcBef>
                <a:spcPct val="0"/>
              </a:spcBef>
            </a:pPr>
            <a:r>
              <a:rPr lang="en-US" b="true" sz="3899" spc="35">
                <a:solidFill>
                  <a:srgbClr val="232C68"/>
                </a:solidFill>
                <a:latin typeface="Noto Sans Bold"/>
                <a:ea typeface="Noto Sans Bold"/>
                <a:cs typeface="Noto Sans Bold"/>
                <a:sym typeface="Noto Sans Bold"/>
              </a:rPr>
              <a:t>S</a:t>
            </a:r>
            <a:r>
              <a:rPr lang="en-US" b="true" sz="3899" spc="35">
                <a:solidFill>
                  <a:srgbClr val="232C68"/>
                </a:solidFill>
                <a:latin typeface="Noto Sans Bold"/>
                <a:ea typeface="Noto Sans Bold"/>
                <a:cs typeface="Noto Sans Bold"/>
                <a:sym typeface="Noto Sans Bold"/>
              </a:rPr>
              <a:t>pread your investments across different assets to </a:t>
            </a:r>
          </a:p>
          <a:p>
            <a:pPr algn="ctr">
              <a:lnSpc>
                <a:spcPts val="4679"/>
              </a:lnSpc>
              <a:spcBef>
                <a:spcPct val="0"/>
              </a:spcBef>
            </a:pPr>
            <a:r>
              <a:rPr lang="en-US" b="true" sz="3899" spc="36">
                <a:solidFill>
                  <a:srgbClr val="232C68"/>
                </a:solidFill>
                <a:latin typeface="Noto Sans Bold"/>
                <a:ea typeface="Noto Sans Bold"/>
                <a:cs typeface="Noto Sans Bold"/>
                <a:sym typeface="Noto Sans Bold"/>
              </a:rPr>
              <a:t>promote growth and minimize risks.</a:t>
            </a:r>
          </a:p>
        </p:txBody>
      </p:sp>
      <p:sp>
        <p:nvSpPr>
          <p:cNvPr name="TextBox 13" id="13"/>
          <p:cNvSpPr txBox="true"/>
          <p:nvPr/>
        </p:nvSpPr>
        <p:spPr>
          <a:xfrm rot="0">
            <a:off x="2125427" y="8842450"/>
            <a:ext cx="14334218" cy="590550"/>
          </a:xfrm>
          <a:prstGeom prst="rect">
            <a:avLst/>
          </a:prstGeom>
        </p:spPr>
        <p:txBody>
          <a:bodyPr anchor="t" rtlCol="false" tIns="0" lIns="0" bIns="0" rIns="0">
            <a:spAutoFit/>
          </a:bodyPr>
          <a:lstStyle/>
          <a:p>
            <a:pPr algn="ctr">
              <a:lnSpc>
                <a:spcPts val="4679"/>
              </a:lnSpc>
              <a:spcBef>
                <a:spcPct val="0"/>
              </a:spcBef>
            </a:pPr>
            <a:r>
              <a:rPr lang="en-US" b="true" sz="3899" spc="36" u="sng">
                <a:solidFill>
                  <a:srgbClr val="F26422"/>
                </a:solidFill>
                <a:latin typeface="Noto Sans Bold"/>
                <a:ea typeface="Noto Sans Bold"/>
                <a:cs typeface="Noto Sans Bold"/>
                <a:sym typeface="Noto Sans Bold"/>
              </a:rPr>
              <a:t>Regular review of your account is important!​</a:t>
            </a:r>
            <a:r>
              <a:rPr lang="en-US" sz="3899" spc="36">
                <a:solidFill>
                  <a:srgbClr val="F26422"/>
                </a:solidFill>
                <a:latin typeface="Noto Sans"/>
                <a:ea typeface="Noto Sans"/>
                <a:cs typeface="Noto Sans"/>
                <a:sym typeface="Noto Sans"/>
              </a:rPr>
              <a:t>​</a:t>
            </a:r>
          </a:p>
        </p:txBody>
      </p:sp>
      <p:sp>
        <p:nvSpPr>
          <p:cNvPr name="TextBox 14" id="14"/>
          <p:cNvSpPr txBox="true"/>
          <p:nvPr/>
        </p:nvSpPr>
        <p:spPr>
          <a:xfrm rot="0">
            <a:off x="2522550" y="7500966"/>
            <a:ext cx="13539971" cy="986155"/>
          </a:xfrm>
          <a:prstGeom prst="rect">
            <a:avLst/>
          </a:prstGeom>
        </p:spPr>
        <p:txBody>
          <a:bodyPr anchor="t" rtlCol="false" tIns="0" lIns="0" bIns="0" rIns="0">
            <a:spAutoFit/>
          </a:bodyPr>
          <a:lstStyle/>
          <a:p>
            <a:pPr algn="ctr" marL="0" indent="0" lvl="0">
              <a:lnSpc>
                <a:spcPts val="3919"/>
              </a:lnSpc>
              <a:spcBef>
                <a:spcPct val="0"/>
              </a:spcBef>
            </a:pPr>
            <a:r>
              <a:rPr lang="en-US" b="true" sz="2799">
                <a:solidFill>
                  <a:srgbClr val="232C68"/>
                </a:solidFill>
                <a:latin typeface="Lato Bold"/>
                <a:ea typeface="Lato Bold"/>
                <a:cs typeface="Lato Bold"/>
                <a:sym typeface="Lato Bold"/>
              </a:rPr>
              <a:t>Diversifying your portfolio is essential for </a:t>
            </a:r>
            <a:r>
              <a:rPr lang="en-US" b="true" sz="2799">
                <a:solidFill>
                  <a:srgbClr val="F26422"/>
                </a:solidFill>
                <a:latin typeface="Lato Bold"/>
                <a:ea typeface="Lato Bold"/>
                <a:cs typeface="Lato Bold"/>
                <a:sym typeface="Lato Bold"/>
              </a:rPr>
              <a:t>maintaining financial stability.</a:t>
            </a:r>
            <a:r>
              <a:rPr lang="en-US" b="true" sz="2799">
                <a:solidFill>
                  <a:srgbClr val="232C68"/>
                </a:solidFill>
                <a:latin typeface="Lato Bold"/>
                <a:ea typeface="Lato Bold"/>
                <a:cs typeface="Lato Bold"/>
                <a:sym typeface="Lato Bold"/>
              </a:rPr>
              <a:t> </a:t>
            </a:r>
          </a:p>
          <a:p>
            <a:pPr algn="ctr">
              <a:lnSpc>
                <a:spcPts val="3919"/>
              </a:lnSpc>
              <a:spcBef>
                <a:spcPct val="0"/>
              </a:spcBef>
            </a:pPr>
            <a:r>
              <a:rPr lang="en-US" b="true" sz="2799">
                <a:solidFill>
                  <a:srgbClr val="232C68"/>
                </a:solidFill>
                <a:latin typeface="Lato Bold"/>
                <a:ea typeface="Lato Bold"/>
                <a:cs typeface="Lato Bold"/>
                <a:sym typeface="Lato Bold"/>
              </a:rPr>
              <a:t>It acts as a shield against total financial collapse, </a:t>
            </a:r>
            <a:r>
              <a:rPr lang="en-US" b="true" sz="2799">
                <a:solidFill>
                  <a:srgbClr val="F26422"/>
                </a:solidFill>
                <a:latin typeface="Lato Bold"/>
                <a:ea typeface="Lato Bold"/>
                <a:cs typeface="Lato Bold"/>
                <a:sym typeface="Lato Bold"/>
              </a:rPr>
              <a:t>ensuring long-term wealth.</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78308" y="0"/>
            <a:ext cx="20209651" cy="3152601"/>
            <a:chOff x="0" y="0"/>
            <a:chExt cx="5322706" cy="830315"/>
          </a:xfrm>
        </p:grpSpPr>
        <p:sp>
          <p:nvSpPr>
            <p:cNvPr name="Freeform 3" id="3"/>
            <p:cNvSpPr/>
            <p:nvPr/>
          </p:nvSpPr>
          <p:spPr>
            <a:xfrm flipH="false" flipV="false" rot="0">
              <a:off x="0" y="0"/>
              <a:ext cx="5322707" cy="830315"/>
            </a:xfrm>
            <a:custGeom>
              <a:avLst/>
              <a:gdLst/>
              <a:ahLst/>
              <a:cxnLst/>
              <a:rect r="r" b="b" t="t" l="l"/>
              <a:pathLst>
                <a:path h="830315" w="5322707">
                  <a:moveTo>
                    <a:pt x="0" y="0"/>
                  </a:moveTo>
                  <a:lnTo>
                    <a:pt x="5322707" y="0"/>
                  </a:lnTo>
                  <a:lnTo>
                    <a:pt x="5322707" y="830315"/>
                  </a:lnTo>
                  <a:lnTo>
                    <a:pt x="0" y="830315"/>
                  </a:lnTo>
                  <a:close/>
                </a:path>
              </a:pathLst>
            </a:custGeom>
            <a:solidFill>
              <a:srgbClr val="232C68"/>
            </a:solidFill>
          </p:spPr>
        </p:sp>
        <p:sp>
          <p:nvSpPr>
            <p:cNvPr name="TextBox 4" id="4"/>
            <p:cNvSpPr txBox="true"/>
            <p:nvPr/>
          </p:nvSpPr>
          <p:spPr>
            <a:xfrm>
              <a:off x="0" y="-38100"/>
              <a:ext cx="5322706" cy="86841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1160484" y="-272420"/>
            <a:ext cx="8281175" cy="10831841"/>
            <a:chOff x="0" y="0"/>
            <a:chExt cx="11041567" cy="14442454"/>
          </a:xfrm>
        </p:grpSpPr>
        <p:pic>
          <p:nvPicPr>
            <p:cNvPr name="Picture 6" id="6"/>
            <p:cNvPicPr>
              <a:picLocks noChangeAspect="true"/>
            </p:cNvPicPr>
            <p:nvPr/>
          </p:nvPicPr>
          <p:blipFill>
            <a:blip r:embed="rId2"/>
            <a:srcRect l="32188" t="0" r="32188" b="30065"/>
            <a:stretch>
              <a:fillRect/>
            </a:stretch>
          </p:blipFill>
          <p:spPr>
            <a:xfrm flipH="false" flipV="false">
              <a:off x="0" y="0"/>
              <a:ext cx="11041567" cy="14442454"/>
            </a:xfrm>
            <a:prstGeom prst="rect">
              <a:avLst/>
            </a:prstGeom>
          </p:spPr>
        </p:pic>
      </p:grpSp>
      <p:grpSp>
        <p:nvGrpSpPr>
          <p:cNvPr name="Group 7" id="7"/>
          <p:cNvGrpSpPr/>
          <p:nvPr/>
        </p:nvGrpSpPr>
        <p:grpSpPr>
          <a:xfrm rot="10799999">
            <a:off x="9144000" y="6390939"/>
            <a:ext cx="5443005" cy="4762630"/>
            <a:chOff x="0" y="0"/>
            <a:chExt cx="812800" cy="711200"/>
          </a:xfrm>
        </p:grpSpPr>
        <p:sp>
          <p:nvSpPr>
            <p:cNvPr name="Freeform 8" id="8"/>
            <p:cNvSpPr/>
            <p:nvPr/>
          </p:nvSpPr>
          <p:spPr>
            <a:xfrm flipH="false" flipV="false" rot="0">
              <a:off x="0" y="0"/>
              <a:ext cx="812800" cy="711200"/>
            </a:xfrm>
            <a:custGeom>
              <a:avLst/>
              <a:gdLst/>
              <a:ahLst/>
              <a:cxnLst/>
              <a:rect r="r" b="b" t="t" l="l"/>
              <a:pathLst>
                <a:path h="711200" w="812800">
                  <a:moveTo>
                    <a:pt x="406400" y="711200"/>
                  </a:moveTo>
                  <a:lnTo>
                    <a:pt x="812800" y="0"/>
                  </a:lnTo>
                  <a:lnTo>
                    <a:pt x="0" y="0"/>
                  </a:lnTo>
                  <a:lnTo>
                    <a:pt x="406400" y="711200"/>
                  </a:lnTo>
                  <a:close/>
                </a:path>
              </a:pathLst>
            </a:custGeom>
            <a:solidFill>
              <a:srgbClr val="232C68"/>
            </a:solidFill>
          </p:spPr>
        </p:sp>
        <p:sp>
          <p:nvSpPr>
            <p:cNvPr name="TextBox 9" id="9"/>
            <p:cNvSpPr txBox="true"/>
            <p:nvPr/>
          </p:nvSpPr>
          <p:spPr>
            <a:xfrm>
              <a:off x="127000" y="12700"/>
              <a:ext cx="558800" cy="3683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3609890">
            <a:off x="8226948" y="8161451"/>
            <a:ext cx="7216534" cy="342785"/>
          </a:xfrm>
          <a:custGeom>
            <a:avLst/>
            <a:gdLst/>
            <a:ahLst/>
            <a:cxnLst/>
            <a:rect r="r" b="b" t="t" l="l"/>
            <a:pathLst>
              <a:path h="342785" w="7216534">
                <a:moveTo>
                  <a:pt x="0" y="0"/>
                </a:moveTo>
                <a:lnTo>
                  <a:pt x="7216534" y="0"/>
                </a:lnTo>
                <a:lnTo>
                  <a:pt x="7216534" y="342786"/>
                </a:lnTo>
                <a:lnTo>
                  <a:pt x="0" y="342786"/>
                </a:lnTo>
                <a:lnTo>
                  <a:pt x="0" y="0"/>
                </a:lnTo>
                <a:close/>
              </a:path>
            </a:pathLst>
          </a:custGeom>
          <a:blipFill>
            <a:blip r:embed="rId3">
              <a:alphaModFix amt="55000"/>
            </a:blip>
            <a:stretch>
              <a:fillRect l="0" t="0" r="0" b="0"/>
            </a:stretch>
          </a:blipFill>
        </p:spPr>
      </p:sp>
      <p:sp>
        <p:nvSpPr>
          <p:cNvPr name="Freeform 11" id="11"/>
          <p:cNvSpPr/>
          <p:nvPr/>
        </p:nvSpPr>
        <p:spPr>
          <a:xfrm flipH="false" flipV="false" rot="-4357799">
            <a:off x="8466440" y="2662295"/>
            <a:ext cx="7216534" cy="342785"/>
          </a:xfrm>
          <a:custGeom>
            <a:avLst/>
            <a:gdLst/>
            <a:ahLst/>
            <a:cxnLst/>
            <a:rect r="r" b="b" t="t" l="l"/>
            <a:pathLst>
              <a:path h="342785" w="7216534">
                <a:moveTo>
                  <a:pt x="0" y="0"/>
                </a:moveTo>
                <a:lnTo>
                  <a:pt x="7216534" y="0"/>
                </a:lnTo>
                <a:lnTo>
                  <a:pt x="7216534" y="342785"/>
                </a:lnTo>
                <a:lnTo>
                  <a:pt x="0" y="342785"/>
                </a:lnTo>
                <a:lnTo>
                  <a:pt x="0" y="0"/>
                </a:lnTo>
                <a:close/>
              </a:path>
            </a:pathLst>
          </a:custGeom>
          <a:blipFill>
            <a:blip r:embed="rId3">
              <a:alphaModFix amt="55000"/>
            </a:blip>
            <a:stretch>
              <a:fillRect l="0" t="0" r="0" b="0"/>
            </a:stretch>
          </a:blipFill>
        </p:spPr>
      </p:sp>
      <p:grpSp>
        <p:nvGrpSpPr>
          <p:cNvPr name="Group 12" id="12"/>
          <p:cNvGrpSpPr/>
          <p:nvPr/>
        </p:nvGrpSpPr>
        <p:grpSpPr>
          <a:xfrm rot="-1772257">
            <a:off x="11075703" y="3954620"/>
            <a:ext cx="1688777" cy="8281815"/>
            <a:chOff x="0" y="0"/>
            <a:chExt cx="444781" cy="2181219"/>
          </a:xfrm>
        </p:grpSpPr>
        <p:sp>
          <p:nvSpPr>
            <p:cNvPr name="Freeform 13" id="13"/>
            <p:cNvSpPr/>
            <p:nvPr/>
          </p:nvSpPr>
          <p:spPr>
            <a:xfrm flipH="false" flipV="false" rot="0">
              <a:off x="0" y="0"/>
              <a:ext cx="444781" cy="2181219"/>
            </a:xfrm>
            <a:custGeom>
              <a:avLst/>
              <a:gdLst/>
              <a:ahLst/>
              <a:cxnLst/>
              <a:rect r="r" b="b" t="t" l="l"/>
              <a:pathLst>
                <a:path h="2181219" w="444781">
                  <a:moveTo>
                    <a:pt x="222390" y="0"/>
                  </a:moveTo>
                  <a:lnTo>
                    <a:pt x="222390" y="0"/>
                  </a:lnTo>
                  <a:cubicBezTo>
                    <a:pt x="345213" y="0"/>
                    <a:pt x="444781" y="99568"/>
                    <a:pt x="444781" y="222390"/>
                  </a:cubicBezTo>
                  <a:lnTo>
                    <a:pt x="444781" y="1958828"/>
                  </a:lnTo>
                  <a:cubicBezTo>
                    <a:pt x="444781" y="2017810"/>
                    <a:pt x="421350" y="2074376"/>
                    <a:pt x="379644" y="2116082"/>
                  </a:cubicBezTo>
                  <a:cubicBezTo>
                    <a:pt x="337938" y="2157788"/>
                    <a:pt x="281372" y="2181219"/>
                    <a:pt x="222390" y="2181219"/>
                  </a:cubicBezTo>
                  <a:lnTo>
                    <a:pt x="222390" y="2181219"/>
                  </a:lnTo>
                  <a:cubicBezTo>
                    <a:pt x="99568" y="2181219"/>
                    <a:pt x="0" y="2081651"/>
                    <a:pt x="0" y="1958828"/>
                  </a:cubicBezTo>
                  <a:lnTo>
                    <a:pt x="0" y="222390"/>
                  </a:lnTo>
                  <a:cubicBezTo>
                    <a:pt x="0" y="163409"/>
                    <a:pt x="23430" y="106843"/>
                    <a:pt x="65137" y="65137"/>
                  </a:cubicBezTo>
                  <a:cubicBezTo>
                    <a:pt x="106843" y="23430"/>
                    <a:pt x="163409" y="0"/>
                    <a:pt x="222390" y="0"/>
                  </a:cubicBezTo>
                  <a:close/>
                </a:path>
              </a:pathLst>
            </a:custGeom>
            <a:solidFill>
              <a:srgbClr val="60A644"/>
            </a:solidFill>
          </p:spPr>
        </p:sp>
        <p:sp>
          <p:nvSpPr>
            <p:cNvPr name="TextBox 14" id="14"/>
            <p:cNvSpPr txBox="true"/>
            <p:nvPr/>
          </p:nvSpPr>
          <p:spPr>
            <a:xfrm>
              <a:off x="0" y="-38100"/>
              <a:ext cx="444781" cy="2219319"/>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997894">
            <a:off x="10281288" y="-1279429"/>
            <a:ext cx="1758392" cy="7301079"/>
            <a:chOff x="0" y="0"/>
            <a:chExt cx="463116" cy="1922918"/>
          </a:xfrm>
        </p:grpSpPr>
        <p:sp>
          <p:nvSpPr>
            <p:cNvPr name="Freeform 16" id="16"/>
            <p:cNvSpPr/>
            <p:nvPr/>
          </p:nvSpPr>
          <p:spPr>
            <a:xfrm flipH="false" flipV="false" rot="0">
              <a:off x="0" y="0"/>
              <a:ext cx="463116" cy="1922918"/>
            </a:xfrm>
            <a:custGeom>
              <a:avLst/>
              <a:gdLst/>
              <a:ahLst/>
              <a:cxnLst/>
              <a:rect r="r" b="b" t="t" l="l"/>
              <a:pathLst>
                <a:path h="1922918" w="463116">
                  <a:moveTo>
                    <a:pt x="231558" y="0"/>
                  </a:moveTo>
                  <a:lnTo>
                    <a:pt x="231558" y="0"/>
                  </a:lnTo>
                  <a:cubicBezTo>
                    <a:pt x="292971" y="0"/>
                    <a:pt x="351868" y="24396"/>
                    <a:pt x="395294" y="67822"/>
                  </a:cubicBezTo>
                  <a:cubicBezTo>
                    <a:pt x="438719" y="111247"/>
                    <a:pt x="463116" y="170145"/>
                    <a:pt x="463116" y="231558"/>
                  </a:cubicBezTo>
                  <a:lnTo>
                    <a:pt x="463116" y="1691360"/>
                  </a:lnTo>
                  <a:cubicBezTo>
                    <a:pt x="463116" y="1819246"/>
                    <a:pt x="359444" y="1922918"/>
                    <a:pt x="231558" y="1922918"/>
                  </a:cubicBezTo>
                  <a:lnTo>
                    <a:pt x="231558" y="1922918"/>
                  </a:lnTo>
                  <a:cubicBezTo>
                    <a:pt x="170145" y="1922918"/>
                    <a:pt x="111247" y="1898522"/>
                    <a:pt x="67822" y="1855096"/>
                  </a:cubicBezTo>
                  <a:cubicBezTo>
                    <a:pt x="24396" y="1811671"/>
                    <a:pt x="0" y="1752773"/>
                    <a:pt x="0" y="1691360"/>
                  </a:cubicBezTo>
                  <a:lnTo>
                    <a:pt x="0" y="231558"/>
                  </a:lnTo>
                  <a:cubicBezTo>
                    <a:pt x="0" y="103672"/>
                    <a:pt x="103672" y="0"/>
                    <a:pt x="231558" y="0"/>
                  </a:cubicBezTo>
                  <a:close/>
                </a:path>
              </a:pathLst>
            </a:custGeom>
            <a:solidFill>
              <a:srgbClr val="60A644"/>
            </a:solidFill>
          </p:spPr>
        </p:sp>
        <p:sp>
          <p:nvSpPr>
            <p:cNvPr name="TextBox 17" id="17"/>
            <p:cNvSpPr txBox="true"/>
            <p:nvPr/>
          </p:nvSpPr>
          <p:spPr>
            <a:xfrm>
              <a:off x="0" y="-38100"/>
              <a:ext cx="463116" cy="1961018"/>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0">
            <a:off x="531935" y="9258300"/>
            <a:ext cx="2246912" cy="728466"/>
          </a:xfrm>
          <a:custGeom>
            <a:avLst/>
            <a:gdLst/>
            <a:ahLst/>
            <a:cxnLst/>
            <a:rect r="r" b="b" t="t" l="l"/>
            <a:pathLst>
              <a:path h="728466" w="2246912">
                <a:moveTo>
                  <a:pt x="0" y="0"/>
                </a:moveTo>
                <a:lnTo>
                  <a:pt x="2246912" y="0"/>
                </a:lnTo>
                <a:lnTo>
                  <a:pt x="2246912" y="728466"/>
                </a:lnTo>
                <a:lnTo>
                  <a:pt x="0" y="728466"/>
                </a:lnTo>
                <a:lnTo>
                  <a:pt x="0" y="0"/>
                </a:lnTo>
                <a:close/>
              </a:path>
            </a:pathLst>
          </a:custGeom>
          <a:blipFill>
            <a:blip r:embed="rId4"/>
            <a:stretch>
              <a:fillRect l="0" t="0" r="0" b="0"/>
            </a:stretch>
          </a:blipFill>
        </p:spPr>
      </p:sp>
      <p:sp>
        <p:nvSpPr>
          <p:cNvPr name="TextBox 19" id="19"/>
          <p:cNvSpPr txBox="true"/>
          <p:nvPr/>
        </p:nvSpPr>
        <p:spPr>
          <a:xfrm rot="0">
            <a:off x="3559309" y="8715104"/>
            <a:ext cx="8515398" cy="1099820"/>
          </a:xfrm>
          <a:prstGeom prst="rect">
            <a:avLst/>
          </a:prstGeom>
        </p:spPr>
        <p:txBody>
          <a:bodyPr anchor="t" rtlCol="false" tIns="0" lIns="0" bIns="0" rIns="0">
            <a:spAutoFit/>
          </a:bodyPr>
          <a:lstStyle/>
          <a:p>
            <a:pPr algn="l">
              <a:lnSpc>
                <a:spcPts val="4479"/>
              </a:lnSpc>
            </a:pPr>
            <a:r>
              <a:rPr lang="en-US" sz="3199" b="true">
                <a:solidFill>
                  <a:srgbClr val="F26422"/>
                </a:solidFill>
                <a:latin typeface="Noto Sans Bold"/>
                <a:ea typeface="Noto Sans Bold"/>
                <a:cs typeface="Noto Sans Bold"/>
                <a:sym typeface="Noto Sans Bold"/>
              </a:rPr>
              <a:t>Scan to take the </a:t>
            </a:r>
          </a:p>
          <a:p>
            <a:pPr algn="l">
              <a:lnSpc>
                <a:spcPts val="4479"/>
              </a:lnSpc>
            </a:pPr>
            <a:r>
              <a:rPr lang="en-US" sz="3199" b="true">
                <a:solidFill>
                  <a:srgbClr val="F26422"/>
                </a:solidFill>
                <a:latin typeface="Noto Sans Bold"/>
                <a:ea typeface="Noto Sans Bold"/>
                <a:cs typeface="Noto Sans Bold"/>
                <a:sym typeface="Noto Sans Bold"/>
              </a:rPr>
              <a:t>Risk Tolerance Quiz!</a:t>
            </a:r>
          </a:p>
        </p:txBody>
      </p:sp>
      <p:sp>
        <p:nvSpPr>
          <p:cNvPr name="Freeform 20" id="20"/>
          <p:cNvSpPr/>
          <p:nvPr/>
        </p:nvSpPr>
        <p:spPr>
          <a:xfrm flipH="false" flipV="false" rot="0">
            <a:off x="7817008" y="8520345"/>
            <a:ext cx="1546490" cy="1546490"/>
          </a:xfrm>
          <a:custGeom>
            <a:avLst/>
            <a:gdLst/>
            <a:ahLst/>
            <a:cxnLst/>
            <a:rect r="r" b="b" t="t" l="l"/>
            <a:pathLst>
              <a:path h="1546490" w="1546490">
                <a:moveTo>
                  <a:pt x="0" y="0"/>
                </a:moveTo>
                <a:lnTo>
                  <a:pt x="1546490" y="0"/>
                </a:lnTo>
                <a:lnTo>
                  <a:pt x="1546490" y="1546489"/>
                </a:lnTo>
                <a:lnTo>
                  <a:pt x="0" y="1546489"/>
                </a:lnTo>
                <a:lnTo>
                  <a:pt x="0" y="0"/>
                </a:lnTo>
                <a:close/>
              </a:path>
            </a:pathLst>
          </a:custGeom>
          <a:blipFill>
            <a:blip r:embed="rId5"/>
            <a:stretch>
              <a:fillRect l="0" t="0" r="0" b="0"/>
            </a:stretch>
          </a:blipFill>
        </p:spPr>
      </p:sp>
      <p:sp>
        <p:nvSpPr>
          <p:cNvPr name="Freeform 21" id="21"/>
          <p:cNvSpPr/>
          <p:nvPr/>
        </p:nvSpPr>
        <p:spPr>
          <a:xfrm flipH="true" flipV="false" rot="-4287773">
            <a:off x="6981960" y="8640365"/>
            <a:ext cx="835048" cy="617935"/>
          </a:xfrm>
          <a:custGeom>
            <a:avLst/>
            <a:gdLst/>
            <a:ahLst/>
            <a:cxnLst/>
            <a:rect r="r" b="b" t="t" l="l"/>
            <a:pathLst>
              <a:path h="617935" w="835048">
                <a:moveTo>
                  <a:pt x="835048" y="0"/>
                </a:moveTo>
                <a:lnTo>
                  <a:pt x="0" y="0"/>
                </a:lnTo>
                <a:lnTo>
                  <a:pt x="0" y="617935"/>
                </a:lnTo>
                <a:lnTo>
                  <a:pt x="835048" y="617935"/>
                </a:lnTo>
                <a:lnTo>
                  <a:pt x="835048"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2" id="22"/>
          <p:cNvSpPr txBox="true"/>
          <p:nvPr/>
        </p:nvSpPr>
        <p:spPr>
          <a:xfrm rot="0">
            <a:off x="531935" y="414991"/>
            <a:ext cx="14811103" cy="3438525"/>
          </a:xfrm>
          <a:prstGeom prst="rect">
            <a:avLst/>
          </a:prstGeom>
        </p:spPr>
        <p:txBody>
          <a:bodyPr anchor="t" rtlCol="false" tIns="0" lIns="0" bIns="0" rIns="0">
            <a:spAutoFit/>
          </a:bodyPr>
          <a:lstStyle/>
          <a:p>
            <a:pPr algn="l">
              <a:lnSpc>
                <a:spcPts val="9000"/>
              </a:lnSpc>
            </a:pPr>
            <a:r>
              <a:rPr lang="en-US" sz="7500" b="true">
                <a:solidFill>
                  <a:srgbClr val="FFFFFF"/>
                </a:solidFill>
                <a:latin typeface="Noto Sans Bold"/>
                <a:ea typeface="Noto Sans Bold"/>
                <a:cs typeface="Noto Sans Bold"/>
                <a:sym typeface="Noto Sans Bold"/>
              </a:rPr>
              <a:t>What Type of </a:t>
            </a:r>
          </a:p>
          <a:p>
            <a:pPr algn="l">
              <a:lnSpc>
                <a:spcPts val="9000"/>
              </a:lnSpc>
            </a:pPr>
            <a:r>
              <a:rPr lang="en-US" sz="7500" b="true">
                <a:solidFill>
                  <a:srgbClr val="FFFFFF"/>
                </a:solidFill>
                <a:latin typeface="Noto Sans Bold"/>
                <a:ea typeface="Noto Sans Bold"/>
                <a:cs typeface="Noto Sans Bold"/>
                <a:sym typeface="Noto Sans Bold"/>
              </a:rPr>
              <a:t>Investor Are You?</a:t>
            </a:r>
          </a:p>
          <a:p>
            <a:pPr algn="l">
              <a:lnSpc>
                <a:spcPts val="9000"/>
              </a:lnSpc>
            </a:pPr>
          </a:p>
        </p:txBody>
      </p:sp>
      <p:sp>
        <p:nvSpPr>
          <p:cNvPr name="TextBox 23" id="23"/>
          <p:cNvSpPr txBox="true"/>
          <p:nvPr/>
        </p:nvSpPr>
        <p:spPr>
          <a:xfrm rot="0">
            <a:off x="531935" y="3242375"/>
            <a:ext cx="8741290" cy="5033645"/>
          </a:xfrm>
          <a:prstGeom prst="rect">
            <a:avLst/>
          </a:prstGeom>
        </p:spPr>
        <p:txBody>
          <a:bodyPr anchor="t" rtlCol="false" tIns="0" lIns="0" bIns="0" rIns="0">
            <a:spAutoFit/>
          </a:bodyPr>
          <a:lstStyle/>
          <a:p>
            <a:pPr algn="l" marL="690881" indent="-345440" lvl="1">
              <a:lnSpc>
                <a:spcPts val="4480"/>
              </a:lnSpc>
              <a:buFont typeface="Arial"/>
              <a:buChar char="•"/>
            </a:pPr>
            <a:r>
              <a:rPr lang="en-US" sz="3200">
                <a:solidFill>
                  <a:srgbClr val="000000"/>
                </a:solidFill>
                <a:latin typeface="Noto Sans"/>
                <a:ea typeface="Noto Sans"/>
                <a:cs typeface="Noto Sans"/>
                <a:sym typeface="Noto Sans"/>
              </a:rPr>
              <a:t>A well-diversified portfolio, paired with a time horizon of 3 - 5 years, can typically withstand various challenges. </a:t>
            </a:r>
          </a:p>
          <a:p>
            <a:pPr algn="l">
              <a:lnSpc>
                <a:spcPts val="4480"/>
              </a:lnSpc>
            </a:pPr>
          </a:p>
          <a:p>
            <a:pPr algn="l" marL="690881" indent="-345440" lvl="1">
              <a:lnSpc>
                <a:spcPts val="4480"/>
              </a:lnSpc>
              <a:buFont typeface="Arial"/>
              <a:buChar char="•"/>
            </a:pPr>
            <a:r>
              <a:rPr lang="en-US" sz="3200">
                <a:solidFill>
                  <a:srgbClr val="000000"/>
                </a:solidFill>
                <a:latin typeface="Noto Sans"/>
                <a:ea typeface="Noto Sans"/>
                <a:cs typeface="Noto Sans"/>
                <a:sym typeface="Noto Sans"/>
              </a:rPr>
              <a:t>Accept market fluctuations and short-term losses; don't focus only on returns. </a:t>
            </a:r>
          </a:p>
          <a:p>
            <a:pPr algn="l">
              <a:lnSpc>
                <a:spcPts val="4480"/>
              </a:lnSpc>
            </a:pPr>
          </a:p>
          <a:p>
            <a:pPr algn="l" marL="690881" indent="-345440" lvl="1">
              <a:lnSpc>
                <a:spcPts val="4480"/>
              </a:lnSpc>
              <a:buFont typeface="Arial"/>
              <a:buChar char="•"/>
            </a:pPr>
            <a:r>
              <a:rPr lang="en-US" sz="3200">
                <a:solidFill>
                  <a:srgbClr val="000000"/>
                </a:solidFill>
                <a:latin typeface="Noto Sans"/>
                <a:ea typeface="Noto Sans"/>
                <a:cs typeface="Noto Sans"/>
                <a:sym typeface="Noto Sans"/>
              </a:rPr>
              <a:t>Consider target date funds for tailored asset allocation based on age.</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719387"/>
            <a:chOff x="0" y="0"/>
            <a:chExt cx="4816593" cy="716217"/>
          </a:xfrm>
        </p:grpSpPr>
        <p:sp>
          <p:nvSpPr>
            <p:cNvPr name="Freeform 3" id="3"/>
            <p:cNvSpPr/>
            <p:nvPr/>
          </p:nvSpPr>
          <p:spPr>
            <a:xfrm flipH="false" flipV="false" rot="0">
              <a:off x="0" y="0"/>
              <a:ext cx="4816592" cy="716217"/>
            </a:xfrm>
            <a:custGeom>
              <a:avLst/>
              <a:gdLst/>
              <a:ahLst/>
              <a:cxnLst/>
              <a:rect r="r" b="b" t="t" l="l"/>
              <a:pathLst>
                <a:path h="716217" w="4816592">
                  <a:moveTo>
                    <a:pt x="0" y="0"/>
                  </a:moveTo>
                  <a:lnTo>
                    <a:pt x="4816592" y="0"/>
                  </a:lnTo>
                  <a:lnTo>
                    <a:pt x="4816592" y="716217"/>
                  </a:lnTo>
                  <a:lnTo>
                    <a:pt x="0" y="716217"/>
                  </a:lnTo>
                  <a:close/>
                </a:path>
              </a:pathLst>
            </a:custGeom>
            <a:solidFill>
              <a:srgbClr val="232C68"/>
            </a:solidFill>
          </p:spPr>
        </p:sp>
        <p:sp>
          <p:nvSpPr>
            <p:cNvPr name="TextBox 4" id="4"/>
            <p:cNvSpPr txBox="true"/>
            <p:nvPr/>
          </p:nvSpPr>
          <p:spPr>
            <a:xfrm>
              <a:off x="0" y="-38100"/>
              <a:ext cx="4816593" cy="754317"/>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1160484" y="-272420"/>
            <a:ext cx="8281175" cy="10831841"/>
            <a:chOff x="0" y="0"/>
            <a:chExt cx="11041567" cy="14442454"/>
          </a:xfrm>
        </p:grpSpPr>
        <p:pic>
          <p:nvPicPr>
            <p:cNvPr name="Picture 6" id="6"/>
            <p:cNvPicPr>
              <a:picLocks noChangeAspect="true"/>
            </p:cNvPicPr>
            <p:nvPr/>
          </p:nvPicPr>
          <p:blipFill>
            <a:blip r:embed="rId2"/>
            <a:srcRect l="21330" t="0" r="21330" b="0"/>
            <a:stretch>
              <a:fillRect/>
            </a:stretch>
          </p:blipFill>
          <p:spPr>
            <a:xfrm flipH="false" flipV="false">
              <a:off x="0" y="0"/>
              <a:ext cx="11041567" cy="14442454"/>
            </a:xfrm>
            <a:prstGeom prst="rect">
              <a:avLst/>
            </a:prstGeom>
          </p:spPr>
        </p:pic>
      </p:grpSp>
      <p:grpSp>
        <p:nvGrpSpPr>
          <p:cNvPr name="Group 7" id="7"/>
          <p:cNvGrpSpPr/>
          <p:nvPr/>
        </p:nvGrpSpPr>
        <p:grpSpPr>
          <a:xfrm rot="10799999">
            <a:off x="9144000" y="6390939"/>
            <a:ext cx="5443005" cy="4762630"/>
            <a:chOff x="0" y="0"/>
            <a:chExt cx="812800" cy="711200"/>
          </a:xfrm>
        </p:grpSpPr>
        <p:sp>
          <p:nvSpPr>
            <p:cNvPr name="Freeform 8" id="8"/>
            <p:cNvSpPr/>
            <p:nvPr/>
          </p:nvSpPr>
          <p:spPr>
            <a:xfrm flipH="false" flipV="false" rot="0">
              <a:off x="0" y="0"/>
              <a:ext cx="812800" cy="711200"/>
            </a:xfrm>
            <a:custGeom>
              <a:avLst/>
              <a:gdLst/>
              <a:ahLst/>
              <a:cxnLst/>
              <a:rect r="r" b="b" t="t" l="l"/>
              <a:pathLst>
                <a:path h="711200" w="812800">
                  <a:moveTo>
                    <a:pt x="406400" y="711200"/>
                  </a:moveTo>
                  <a:lnTo>
                    <a:pt x="812800" y="0"/>
                  </a:lnTo>
                  <a:lnTo>
                    <a:pt x="0" y="0"/>
                  </a:lnTo>
                  <a:lnTo>
                    <a:pt x="406400" y="711200"/>
                  </a:lnTo>
                  <a:close/>
                </a:path>
              </a:pathLst>
            </a:custGeom>
            <a:solidFill>
              <a:srgbClr val="232C68"/>
            </a:solidFill>
          </p:spPr>
        </p:sp>
        <p:sp>
          <p:nvSpPr>
            <p:cNvPr name="TextBox 9" id="9"/>
            <p:cNvSpPr txBox="true"/>
            <p:nvPr/>
          </p:nvSpPr>
          <p:spPr>
            <a:xfrm>
              <a:off x="127000" y="12700"/>
              <a:ext cx="558800" cy="3683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3609890">
            <a:off x="8226948" y="8161451"/>
            <a:ext cx="7216534" cy="342785"/>
          </a:xfrm>
          <a:custGeom>
            <a:avLst/>
            <a:gdLst/>
            <a:ahLst/>
            <a:cxnLst/>
            <a:rect r="r" b="b" t="t" l="l"/>
            <a:pathLst>
              <a:path h="342785" w="7216534">
                <a:moveTo>
                  <a:pt x="0" y="0"/>
                </a:moveTo>
                <a:lnTo>
                  <a:pt x="7216534" y="0"/>
                </a:lnTo>
                <a:lnTo>
                  <a:pt x="7216534" y="342786"/>
                </a:lnTo>
                <a:lnTo>
                  <a:pt x="0" y="342786"/>
                </a:lnTo>
                <a:lnTo>
                  <a:pt x="0" y="0"/>
                </a:lnTo>
                <a:close/>
              </a:path>
            </a:pathLst>
          </a:custGeom>
          <a:blipFill>
            <a:blip r:embed="rId3">
              <a:alphaModFix amt="55000"/>
            </a:blip>
            <a:stretch>
              <a:fillRect l="0" t="0" r="0" b="0"/>
            </a:stretch>
          </a:blipFill>
        </p:spPr>
      </p:sp>
      <p:sp>
        <p:nvSpPr>
          <p:cNvPr name="Freeform 11" id="11"/>
          <p:cNvSpPr/>
          <p:nvPr/>
        </p:nvSpPr>
        <p:spPr>
          <a:xfrm flipH="false" flipV="false" rot="-4357799">
            <a:off x="8466440" y="2662295"/>
            <a:ext cx="7216534" cy="342785"/>
          </a:xfrm>
          <a:custGeom>
            <a:avLst/>
            <a:gdLst/>
            <a:ahLst/>
            <a:cxnLst/>
            <a:rect r="r" b="b" t="t" l="l"/>
            <a:pathLst>
              <a:path h="342785" w="7216534">
                <a:moveTo>
                  <a:pt x="0" y="0"/>
                </a:moveTo>
                <a:lnTo>
                  <a:pt x="7216534" y="0"/>
                </a:lnTo>
                <a:lnTo>
                  <a:pt x="7216534" y="342785"/>
                </a:lnTo>
                <a:lnTo>
                  <a:pt x="0" y="342785"/>
                </a:lnTo>
                <a:lnTo>
                  <a:pt x="0" y="0"/>
                </a:lnTo>
                <a:close/>
              </a:path>
            </a:pathLst>
          </a:custGeom>
          <a:blipFill>
            <a:blip r:embed="rId3">
              <a:alphaModFix amt="55000"/>
            </a:blip>
            <a:stretch>
              <a:fillRect l="0" t="0" r="0" b="0"/>
            </a:stretch>
          </a:blipFill>
        </p:spPr>
      </p:sp>
      <p:grpSp>
        <p:nvGrpSpPr>
          <p:cNvPr name="Group 12" id="12"/>
          <p:cNvGrpSpPr/>
          <p:nvPr/>
        </p:nvGrpSpPr>
        <p:grpSpPr>
          <a:xfrm rot="-1772257">
            <a:off x="11075703" y="3954620"/>
            <a:ext cx="1688777" cy="8281815"/>
            <a:chOff x="0" y="0"/>
            <a:chExt cx="444781" cy="2181219"/>
          </a:xfrm>
        </p:grpSpPr>
        <p:sp>
          <p:nvSpPr>
            <p:cNvPr name="Freeform 13" id="13"/>
            <p:cNvSpPr/>
            <p:nvPr/>
          </p:nvSpPr>
          <p:spPr>
            <a:xfrm flipH="false" flipV="false" rot="0">
              <a:off x="0" y="0"/>
              <a:ext cx="444781" cy="2181219"/>
            </a:xfrm>
            <a:custGeom>
              <a:avLst/>
              <a:gdLst/>
              <a:ahLst/>
              <a:cxnLst/>
              <a:rect r="r" b="b" t="t" l="l"/>
              <a:pathLst>
                <a:path h="2181219" w="444781">
                  <a:moveTo>
                    <a:pt x="222390" y="0"/>
                  </a:moveTo>
                  <a:lnTo>
                    <a:pt x="222390" y="0"/>
                  </a:lnTo>
                  <a:cubicBezTo>
                    <a:pt x="345213" y="0"/>
                    <a:pt x="444781" y="99568"/>
                    <a:pt x="444781" y="222390"/>
                  </a:cubicBezTo>
                  <a:lnTo>
                    <a:pt x="444781" y="1958828"/>
                  </a:lnTo>
                  <a:cubicBezTo>
                    <a:pt x="444781" y="2017810"/>
                    <a:pt x="421350" y="2074376"/>
                    <a:pt x="379644" y="2116082"/>
                  </a:cubicBezTo>
                  <a:cubicBezTo>
                    <a:pt x="337938" y="2157788"/>
                    <a:pt x="281372" y="2181219"/>
                    <a:pt x="222390" y="2181219"/>
                  </a:cubicBezTo>
                  <a:lnTo>
                    <a:pt x="222390" y="2181219"/>
                  </a:lnTo>
                  <a:cubicBezTo>
                    <a:pt x="99568" y="2181219"/>
                    <a:pt x="0" y="2081651"/>
                    <a:pt x="0" y="1958828"/>
                  </a:cubicBezTo>
                  <a:lnTo>
                    <a:pt x="0" y="222390"/>
                  </a:lnTo>
                  <a:cubicBezTo>
                    <a:pt x="0" y="163409"/>
                    <a:pt x="23430" y="106843"/>
                    <a:pt x="65137" y="65137"/>
                  </a:cubicBezTo>
                  <a:cubicBezTo>
                    <a:pt x="106843" y="23430"/>
                    <a:pt x="163409" y="0"/>
                    <a:pt x="222390" y="0"/>
                  </a:cubicBezTo>
                  <a:close/>
                </a:path>
              </a:pathLst>
            </a:custGeom>
            <a:solidFill>
              <a:srgbClr val="60A644"/>
            </a:solidFill>
          </p:spPr>
        </p:sp>
        <p:sp>
          <p:nvSpPr>
            <p:cNvPr name="TextBox 14" id="14"/>
            <p:cNvSpPr txBox="true"/>
            <p:nvPr/>
          </p:nvSpPr>
          <p:spPr>
            <a:xfrm>
              <a:off x="0" y="-38100"/>
              <a:ext cx="444781" cy="2219319"/>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997894">
            <a:off x="10281288" y="-1279429"/>
            <a:ext cx="1758392" cy="7301079"/>
            <a:chOff x="0" y="0"/>
            <a:chExt cx="463116" cy="1922918"/>
          </a:xfrm>
        </p:grpSpPr>
        <p:sp>
          <p:nvSpPr>
            <p:cNvPr name="Freeform 16" id="16"/>
            <p:cNvSpPr/>
            <p:nvPr/>
          </p:nvSpPr>
          <p:spPr>
            <a:xfrm flipH="false" flipV="false" rot="0">
              <a:off x="0" y="0"/>
              <a:ext cx="463116" cy="1922918"/>
            </a:xfrm>
            <a:custGeom>
              <a:avLst/>
              <a:gdLst/>
              <a:ahLst/>
              <a:cxnLst/>
              <a:rect r="r" b="b" t="t" l="l"/>
              <a:pathLst>
                <a:path h="1922918" w="463116">
                  <a:moveTo>
                    <a:pt x="231558" y="0"/>
                  </a:moveTo>
                  <a:lnTo>
                    <a:pt x="231558" y="0"/>
                  </a:lnTo>
                  <a:cubicBezTo>
                    <a:pt x="292971" y="0"/>
                    <a:pt x="351868" y="24396"/>
                    <a:pt x="395294" y="67822"/>
                  </a:cubicBezTo>
                  <a:cubicBezTo>
                    <a:pt x="438719" y="111247"/>
                    <a:pt x="463116" y="170145"/>
                    <a:pt x="463116" y="231558"/>
                  </a:cubicBezTo>
                  <a:lnTo>
                    <a:pt x="463116" y="1691360"/>
                  </a:lnTo>
                  <a:cubicBezTo>
                    <a:pt x="463116" y="1819246"/>
                    <a:pt x="359444" y="1922918"/>
                    <a:pt x="231558" y="1922918"/>
                  </a:cubicBezTo>
                  <a:lnTo>
                    <a:pt x="231558" y="1922918"/>
                  </a:lnTo>
                  <a:cubicBezTo>
                    <a:pt x="170145" y="1922918"/>
                    <a:pt x="111247" y="1898522"/>
                    <a:pt x="67822" y="1855096"/>
                  </a:cubicBezTo>
                  <a:cubicBezTo>
                    <a:pt x="24396" y="1811671"/>
                    <a:pt x="0" y="1752773"/>
                    <a:pt x="0" y="1691360"/>
                  </a:cubicBezTo>
                  <a:lnTo>
                    <a:pt x="0" y="231558"/>
                  </a:lnTo>
                  <a:cubicBezTo>
                    <a:pt x="0" y="103672"/>
                    <a:pt x="103672" y="0"/>
                    <a:pt x="231558" y="0"/>
                  </a:cubicBezTo>
                  <a:close/>
                </a:path>
              </a:pathLst>
            </a:custGeom>
            <a:solidFill>
              <a:srgbClr val="60A644"/>
            </a:solidFill>
          </p:spPr>
        </p:sp>
        <p:sp>
          <p:nvSpPr>
            <p:cNvPr name="TextBox 17" id="17"/>
            <p:cNvSpPr txBox="true"/>
            <p:nvPr/>
          </p:nvSpPr>
          <p:spPr>
            <a:xfrm>
              <a:off x="0" y="-38100"/>
              <a:ext cx="463116" cy="1961018"/>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0">
            <a:off x="531935" y="9258300"/>
            <a:ext cx="2246912" cy="728466"/>
          </a:xfrm>
          <a:custGeom>
            <a:avLst/>
            <a:gdLst/>
            <a:ahLst/>
            <a:cxnLst/>
            <a:rect r="r" b="b" t="t" l="l"/>
            <a:pathLst>
              <a:path h="728466" w="2246912">
                <a:moveTo>
                  <a:pt x="0" y="0"/>
                </a:moveTo>
                <a:lnTo>
                  <a:pt x="2246912" y="0"/>
                </a:lnTo>
                <a:lnTo>
                  <a:pt x="2246912" y="728466"/>
                </a:lnTo>
                <a:lnTo>
                  <a:pt x="0" y="728466"/>
                </a:lnTo>
                <a:lnTo>
                  <a:pt x="0" y="0"/>
                </a:lnTo>
                <a:close/>
              </a:path>
            </a:pathLst>
          </a:custGeom>
          <a:blipFill>
            <a:blip r:embed="rId4"/>
            <a:stretch>
              <a:fillRect l="0" t="0" r="0" b="0"/>
            </a:stretch>
          </a:blipFill>
        </p:spPr>
      </p:sp>
      <p:sp>
        <p:nvSpPr>
          <p:cNvPr name="TextBox 19" id="19"/>
          <p:cNvSpPr txBox="true"/>
          <p:nvPr/>
        </p:nvSpPr>
        <p:spPr>
          <a:xfrm rot="0">
            <a:off x="628602" y="778669"/>
            <a:ext cx="14811103" cy="1152525"/>
          </a:xfrm>
          <a:prstGeom prst="rect">
            <a:avLst/>
          </a:prstGeom>
        </p:spPr>
        <p:txBody>
          <a:bodyPr anchor="t" rtlCol="false" tIns="0" lIns="0" bIns="0" rIns="0">
            <a:spAutoFit/>
          </a:bodyPr>
          <a:lstStyle/>
          <a:p>
            <a:pPr algn="l">
              <a:lnSpc>
                <a:spcPts val="9000"/>
              </a:lnSpc>
            </a:pPr>
            <a:r>
              <a:rPr lang="en-US" sz="7500" b="true">
                <a:solidFill>
                  <a:srgbClr val="FFFFFF"/>
                </a:solidFill>
                <a:latin typeface="Noto Sans Bold"/>
                <a:ea typeface="Noto Sans Bold"/>
                <a:cs typeface="Noto Sans Bold"/>
                <a:sym typeface="Noto Sans Bold"/>
              </a:rPr>
              <a:t>Estate Planning</a:t>
            </a:r>
          </a:p>
        </p:txBody>
      </p:sp>
      <p:sp>
        <p:nvSpPr>
          <p:cNvPr name="TextBox 20" id="20"/>
          <p:cNvSpPr txBox="true"/>
          <p:nvPr/>
        </p:nvSpPr>
        <p:spPr>
          <a:xfrm rot="0">
            <a:off x="733078" y="2875750"/>
            <a:ext cx="9024184" cy="1661795"/>
          </a:xfrm>
          <a:prstGeom prst="rect">
            <a:avLst/>
          </a:prstGeom>
        </p:spPr>
        <p:txBody>
          <a:bodyPr anchor="t" rtlCol="false" tIns="0" lIns="0" bIns="0" rIns="0">
            <a:spAutoFit/>
          </a:bodyPr>
          <a:lstStyle/>
          <a:p>
            <a:pPr algn="l">
              <a:lnSpc>
                <a:spcPts val="4479"/>
              </a:lnSpc>
            </a:pPr>
            <a:r>
              <a:rPr lang="en-US" sz="3199" b="true">
                <a:solidFill>
                  <a:srgbClr val="F26422"/>
                </a:solidFill>
                <a:latin typeface="Noto Sans Bold"/>
                <a:ea typeface="Noto Sans Bold"/>
                <a:cs typeface="Noto Sans Bold"/>
                <a:sym typeface="Noto Sans Bold"/>
              </a:rPr>
              <a:t>Regularly review and update your legal documents to ensure that your estate plan accurately reflects your current wishes.</a:t>
            </a:r>
            <a:r>
              <a:rPr lang="en-US" sz="3199" b="true">
                <a:solidFill>
                  <a:srgbClr val="F26422"/>
                </a:solidFill>
                <a:latin typeface="Noto Sans Bold"/>
                <a:ea typeface="Noto Sans Bold"/>
                <a:cs typeface="Noto Sans Bold"/>
                <a:sym typeface="Noto Sans Bold"/>
              </a:rPr>
              <a:t> </a:t>
            </a:r>
          </a:p>
        </p:txBody>
      </p:sp>
      <p:sp>
        <p:nvSpPr>
          <p:cNvPr name="TextBox 21" id="21"/>
          <p:cNvSpPr txBox="true"/>
          <p:nvPr/>
        </p:nvSpPr>
        <p:spPr>
          <a:xfrm rot="0">
            <a:off x="1028700" y="4689946"/>
            <a:ext cx="8432940" cy="4486910"/>
          </a:xfrm>
          <a:prstGeom prst="rect">
            <a:avLst/>
          </a:prstGeom>
        </p:spPr>
        <p:txBody>
          <a:bodyPr anchor="t" rtlCol="false" tIns="0" lIns="0" bIns="0" rIns="0">
            <a:spAutoFit/>
          </a:bodyPr>
          <a:lstStyle/>
          <a:p>
            <a:pPr algn="l" marL="604523" indent="-302261" lvl="1">
              <a:lnSpc>
                <a:spcPts val="3920"/>
              </a:lnSpc>
              <a:buFont typeface="Arial"/>
              <a:buChar char="•"/>
            </a:pPr>
            <a:r>
              <a:rPr lang="en-US" b="true" sz="2800">
                <a:solidFill>
                  <a:srgbClr val="000000"/>
                </a:solidFill>
                <a:latin typeface="Noto Sans Bold"/>
                <a:ea typeface="Noto Sans Bold"/>
                <a:cs typeface="Noto Sans Bold"/>
                <a:sym typeface="Noto Sans Bold"/>
              </a:rPr>
              <a:t>Will</a:t>
            </a:r>
          </a:p>
          <a:p>
            <a:pPr algn="l" marL="1036330" indent="-345443" lvl="2">
              <a:lnSpc>
                <a:spcPts val="3360"/>
              </a:lnSpc>
              <a:buFont typeface="Arial"/>
              <a:buChar char="⚬"/>
            </a:pPr>
            <a:r>
              <a:rPr lang="en-US" sz="2400">
                <a:solidFill>
                  <a:srgbClr val="000000"/>
                </a:solidFill>
                <a:latin typeface="Noto Sans"/>
                <a:ea typeface="Noto Sans"/>
                <a:cs typeface="Noto Sans"/>
                <a:sym typeface="Noto Sans"/>
              </a:rPr>
              <a:t>States where your assets will go.</a:t>
            </a:r>
          </a:p>
          <a:p>
            <a:pPr algn="l" marL="604523" indent="-302261" lvl="1">
              <a:lnSpc>
                <a:spcPts val="3920"/>
              </a:lnSpc>
              <a:buFont typeface="Arial"/>
              <a:buChar char="•"/>
            </a:pPr>
            <a:r>
              <a:rPr lang="en-US" b="true" sz="2800">
                <a:solidFill>
                  <a:srgbClr val="000000"/>
                </a:solidFill>
                <a:latin typeface="Noto Sans Bold"/>
                <a:ea typeface="Noto Sans Bold"/>
                <a:cs typeface="Noto Sans Bold"/>
                <a:sym typeface="Noto Sans Bold"/>
              </a:rPr>
              <a:t>Durable Power of Attorney</a:t>
            </a:r>
          </a:p>
          <a:p>
            <a:pPr algn="l" marL="1036330" indent="-345443" lvl="2">
              <a:lnSpc>
                <a:spcPts val="3360"/>
              </a:lnSpc>
              <a:buFont typeface="Arial"/>
              <a:buChar char="⚬"/>
            </a:pPr>
            <a:r>
              <a:rPr lang="en-US" sz="2400">
                <a:solidFill>
                  <a:srgbClr val="000000"/>
                </a:solidFill>
                <a:latin typeface="Noto Sans"/>
                <a:ea typeface="Noto Sans"/>
                <a:cs typeface="Noto Sans"/>
                <a:sym typeface="Noto Sans"/>
              </a:rPr>
              <a:t>Names a person to act on your behalf for financial/business matters.</a:t>
            </a:r>
          </a:p>
          <a:p>
            <a:pPr algn="l" marL="604523" indent="-302261" lvl="1">
              <a:lnSpc>
                <a:spcPts val="3920"/>
              </a:lnSpc>
              <a:buFont typeface="Arial"/>
              <a:buChar char="•"/>
            </a:pPr>
            <a:r>
              <a:rPr lang="en-US" b="true" sz="2800">
                <a:solidFill>
                  <a:srgbClr val="000000"/>
                </a:solidFill>
                <a:latin typeface="Noto Sans Bold"/>
                <a:ea typeface="Noto Sans Bold"/>
                <a:cs typeface="Noto Sans Bold"/>
                <a:sym typeface="Noto Sans Bold"/>
              </a:rPr>
              <a:t>Healthcare Power of Attorney</a:t>
            </a:r>
          </a:p>
          <a:p>
            <a:pPr algn="l" marL="1036330" indent="-345443" lvl="2">
              <a:lnSpc>
                <a:spcPts val="3360"/>
              </a:lnSpc>
              <a:buFont typeface="Arial"/>
              <a:buChar char="⚬"/>
            </a:pPr>
            <a:r>
              <a:rPr lang="en-US" sz="2400">
                <a:solidFill>
                  <a:srgbClr val="000000"/>
                </a:solidFill>
                <a:latin typeface="Noto Sans"/>
                <a:ea typeface="Noto Sans"/>
                <a:cs typeface="Noto Sans"/>
                <a:sym typeface="Noto Sans"/>
              </a:rPr>
              <a:t>Names a person to ensure your healthcare wishes are followed.</a:t>
            </a:r>
          </a:p>
          <a:p>
            <a:pPr algn="l" marL="604523" indent="-302261" lvl="1">
              <a:lnSpc>
                <a:spcPts val="3920"/>
              </a:lnSpc>
              <a:buFont typeface="Arial"/>
              <a:buChar char="•"/>
            </a:pPr>
            <a:r>
              <a:rPr lang="en-US" b="true" sz="2800">
                <a:solidFill>
                  <a:srgbClr val="000000"/>
                </a:solidFill>
                <a:latin typeface="Noto Sans Bold"/>
                <a:ea typeface="Noto Sans Bold"/>
                <a:cs typeface="Noto Sans Bold"/>
                <a:sym typeface="Noto Sans Bold"/>
              </a:rPr>
              <a:t>Account</a:t>
            </a:r>
            <a:r>
              <a:rPr lang="en-US" sz="2800">
                <a:solidFill>
                  <a:srgbClr val="000000"/>
                </a:solidFill>
                <a:latin typeface="Noto Sans"/>
                <a:ea typeface="Noto Sans"/>
                <a:cs typeface="Noto Sans"/>
                <a:sym typeface="Noto Sans"/>
              </a:rPr>
              <a:t> </a:t>
            </a:r>
            <a:r>
              <a:rPr lang="en-US" b="true" sz="2800">
                <a:solidFill>
                  <a:srgbClr val="000000"/>
                </a:solidFill>
                <a:latin typeface="Noto Sans Bold"/>
                <a:ea typeface="Noto Sans Bold"/>
                <a:cs typeface="Noto Sans Bold"/>
                <a:sym typeface="Noto Sans Bold"/>
              </a:rPr>
              <a:t>Beneficiary</a:t>
            </a:r>
          </a:p>
          <a:p>
            <a:pPr algn="l" marL="1036330" indent="-345443" lvl="2">
              <a:lnSpc>
                <a:spcPts val="3360"/>
              </a:lnSpc>
              <a:buFont typeface="Arial"/>
              <a:buChar char="⚬"/>
            </a:pPr>
            <a:r>
              <a:rPr lang="en-US" sz="2400">
                <a:solidFill>
                  <a:srgbClr val="000000"/>
                </a:solidFill>
                <a:latin typeface="Noto Sans"/>
                <a:ea typeface="Noto Sans"/>
                <a:cs typeface="Noto Sans"/>
                <a:sym typeface="Noto Sans"/>
              </a:rPr>
              <a:t>A loved one, family member, trust or charity</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113">
            <a:off x="35054" y="2973748"/>
            <a:ext cx="12676724" cy="4421008"/>
          </a:xfrm>
          <a:custGeom>
            <a:avLst/>
            <a:gdLst/>
            <a:ahLst/>
            <a:cxnLst/>
            <a:rect r="r" b="b" t="t" l="l"/>
            <a:pathLst>
              <a:path h="4421008" w="12676724">
                <a:moveTo>
                  <a:pt x="0" y="4421007"/>
                </a:moveTo>
                <a:lnTo>
                  <a:pt x="12676725" y="4421007"/>
                </a:lnTo>
                <a:lnTo>
                  <a:pt x="12676725" y="0"/>
                </a:lnTo>
                <a:lnTo>
                  <a:pt x="0" y="0"/>
                </a:lnTo>
                <a:lnTo>
                  <a:pt x="0" y="4421007"/>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26129" y="0"/>
            <a:ext cx="7172629" cy="10284335"/>
            <a:chOff x="0" y="0"/>
            <a:chExt cx="20508404" cy="29405580"/>
          </a:xfrm>
        </p:grpSpPr>
        <p:sp>
          <p:nvSpPr>
            <p:cNvPr name="Freeform 4" id="4"/>
            <p:cNvSpPr/>
            <p:nvPr/>
          </p:nvSpPr>
          <p:spPr>
            <a:xfrm flipH="false" flipV="false" rot="0">
              <a:off x="0" y="0"/>
              <a:ext cx="20508340" cy="29405579"/>
            </a:xfrm>
            <a:custGeom>
              <a:avLst/>
              <a:gdLst/>
              <a:ahLst/>
              <a:cxnLst/>
              <a:rect r="r" b="b" t="t" l="l"/>
              <a:pathLst>
                <a:path h="29405579" w="20508340">
                  <a:moveTo>
                    <a:pt x="0" y="0"/>
                  </a:moveTo>
                  <a:lnTo>
                    <a:pt x="0" y="29405579"/>
                  </a:lnTo>
                  <a:lnTo>
                    <a:pt x="20493101" y="29405579"/>
                  </a:lnTo>
                  <a:cubicBezTo>
                    <a:pt x="20493101" y="29405579"/>
                    <a:pt x="20508088" y="29221937"/>
                    <a:pt x="20508340" y="28880941"/>
                  </a:cubicBezTo>
                  <a:lnTo>
                    <a:pt x="20508340" y="28861637"/>
                  </a:lnTo>
                  <a:cubicBezTo>
                    <a:pt x="20506944" y="27222704"/>
                    <a:pt x="20165061" y="22080345"/>
                    <a:pt x="16353155" y="16175735"/>
                  </a:cubicBezTo>
                  <a:cubicBezTo>
                    <a:pt x="12100560" y="9588373"/>
                    <a:pt x="10789031" y="5416550"/>
                    <a:pt x="10825226" y="0"/>
                  </a:cubicBezTo>
                  <a:close/>
                </a:path>
              </a:pathLst>
            </a:custGeom>
            <a:blipFill>
              <a:blip r:embed="rId4"/>
              <a:stretch>
                <a:fillRect l="-70295" t="0" r="-35271" b="0"/>
              </a:stretch>
            </a:blipFill>
          </p:spPr>
        </p:sp>
      </p:grpSp>
      <p:sp>
        <p:nvSpPr>
          <p:cNvPr name="Freeform 5" id="5"/>
          <p:cNvSpPr/>
          <p:nvPr/>
        </p:nvSpPr>
        <p:spPr>
          <a:xfrm flipH="false" flipV="false" rot="2903702">
            <a:off x="-5767044" y="6286174"/>
            <a:ext cx="10909314" cy="3709167"/>
          </a:xfrm>
          <a:custGeom>
            <a:avLst/>
            <a:gdLst/>
            <a:ahLst/>
            <a:cxnLst/>
            <a:rect r="r" b="b" t="t" l="l"/>
            <a:pathLst>
              <a:path h="3709167" w="10909314">
                <a:moveTo>
                  <a:pt x="0" y="0"/>
                </a:moveTo>
                <a:lnTo>
                  <a:pt x="10909315" y="0"/>
                </a:lnTo>
                <a:lnTo>
                  <a:pt x="10909315" y="3709166"/>
                </a:lnTo>
                <a:lnTo>
                  <a:pt x="0" y="3709166"/>
                </a:lnTo>
                <a:lnTo>
                  <a:pt x="0"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8554601" y="3303786"/>
            <a:ext cx="1000999" cy="1000999"/>
            <a:chOff x="0" y="0"/>
            <a:chExt cx="1334665" cy="1334665"/>
          </a:xfrm>
        </p:grpSpPr>
        <p:sp>
          <p:nvSpPr>
            <p:cNvPr name="Freeform 7" id="7"/>
            <p:cNvSpPr/>
            <p:nvPr/>
          </p:nvSpPr>
          <p:spPr>
            <a:xfrm flipH="false" flipV="false" rot="0">
              <a:off x="0" y="0"/>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69203" y="69203"/>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9" id="9"/>
          <p:cNvGrpSpPr/>
          <p:nvPr/>
        </p:nvGrpSpPr>
        <p:grpSpPr>
          <a:xfrm rot="0">
            <a:off x="8465701" y="5289392"/>
            <a:ext cx="1178798" cy="1178798"/>
            <a:chOff x="0" y="0"/>
            <a:chExt cx="1571731" cy="1571731"/>
          </a:xfrm>
        </p:grpSpPr>
        <p:sp>
          <p:nvSpPr>
            <p:cNvPr name="Freeform 10" id="10"/>
            <p:cNvSpPr/>
            <p:nvPr/>
          </p:nvSpPr>
          <p:spPr>
            <a:xfrm flipH="false" flipV="false" rot="0">
              <a:off x="0" y="0"/>
              <a:ext cx="1571731" cy="1571731"/>
            </a:xfrm>
            <a:custGeom>
              <a:avLst/>
              <a:gdLst/>
              <a:ahLst/>
              <a:cxnLst/>
              <a:rect r="r" b="b" t="t" l="l"/>
              <a:pathLst>
                <a:path h="1571731" w="1571731">
                  <a:moveTo>
                    <a:pt x="0" y="0"/>
                  </a:moveTo>
                  <a:lnTo>
                    <a:pt x="1571731" y="0"/>
                  </a:lnTo>
                  <a:lnTo>
                    <a:pt x="1571731" y="1571731"/>
                  </a:lnTo>
                  <a:lnTo>
                    <a:pt x="0" y="15717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118533" y="118533"/>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87736" y="187736"/>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13" id="13"/>
          <p:cNvSpPr/>
          <p:nvPr/>
        </p:nvSpPr>
        <p:spPr>
          <a:xfrm flipH="false" flipV="false" rot="0">
            <a:off x="15780960" y="9258300"/>
            <a:ext cx="2246912" cy="728466"/>
          </a:xfrm>
          <a:custGeom>
            <a:avLst/>
            <a:gdLst/>
            <a:ahLst/>
            <a:cxnLst/>
            <a:rect r="r" b="b" t="t" l="l"/>
            <a:pathLst>
              <a:path h="728466" w="2246912">
                <a:moveTo>
                  <a:pt x="0" y="0"/>
                </a:moveTo>
                <a:lnTo>
                  <a:pt x="2246912" y="0"/>
                </a:lnTo>
                <a:lnTo>
                  <a:pt x="2246912" y="728466"/>
                </a:lnTo>
                <a:lnTo>
                  <a:pt x="0" y="728466"/>
                </a:lnTo>
                <a:lnTo>
                  <a:pt x="0" y="0"/>
                </a:lnTo>
                <a:close/>
              </a:path>
            </a:pathLst>
          </a:custGeom>
          <a:blipFill>
            <a:blip r:embed="rId13"/>
            <a:stretch>
              <a:fillRect l="0" t="0" r="0" b="0"/>
            </a:stretch>
          </a:blipFill>
        </p:spPr>
      </p:sp>
      <p:sp>
        <p:nvSpPr>
          <p:cNvPr name="TextBox 14" id="14"/>
          <p:cNvSpPr txBox="true"/>
          <p:nvPr/>
        </p:nvSpPr>
        <p:spPr>
          <a:xfrm rot="0">
            <a:off x="8272042" y="678012"/>
            <a:ext cx="9583959" cy="2152650"/>
          </a:xfrm>
          <a:prstGeom prst="rect">
            <a:avLst/>
          </a:prstGeom>
        </p:spPr>
        <p:txBody>
          <a:bodyPr anchor="t" rtlCol="false" tIns="0" lIns="0" bIns="0" rIns="0">
            <a:spAutoFit/>
          </a:bodyPr>
          <a:lstStyle/>
          <a:p>
            <a:pPr algn="l">
              <a:lnSpc>
                <a:spcPts val="8474"/>
              </a:lnSpc>
            </a:pPr>
            <a:r>
              <a:rPr lang="en-US" sz="7500" spc="-225" b="true">
                <a:solidFill>
                  <a:srgbClr val="232C68"/>
                </a:solidFill>
                <a:latin typeface="Noto Sans Bold"/>
                <a:ea typeface="Noto Sans Bold"/>
                <a:cs typeface="Noto Sans Bold"/>
                <a:sym typeface="Noto Sans Bold"/>
              </a:rPr>
              <a:t>Required Minimum Distribution</a:t>
            </a:r>
          </a:p>
        </p:txBody>
      </p:sp>
      <p:sp>
        <p:nvSpPr>
          <p:cNvPr name="TextBox 15" id="15"/>
          <p:cNvSpPr txBox="true"/>
          <p:nvPr/>
        </p:nvSpPr>
        <p:spPr>
          <a:xfrm rot="0">
            <a:off x="9733399" y="3294261"/>
            <a:ext cx="7743558" cy="1306195"/>
          </a:xfrm>
          <a:prstGeom prst="rect">
            <a:avLst/>
          </a:prstGeom>
        </p:spPr>
        <p:txBody>
          <a:bodyPr anchor="t" rtlCol="false" tIns="0" lIns="0" bIns="0" rIns="0">
            <a:spAutoFit/>
          </a:bodyPr>
          <a:lstStyle/>
          <a:p>
            <a:pPr algn="l">
              <a:lnSpc>
                <a:spcPts val="3499"/>
              </a:lnSpc>
              <a:spcBef>
                <a:spcPct val="0"/>
              </a:spcBef>
            </a:pPr>
            <a:r>
              <a:rPr lang="en-US" sz="2799">
                <a:solidFill>
                  <a:srgbClr val="000000"/>
                </a:solidFill>
                <a:latin typeface="Noto Sans"/>
                <a:ea typeface="Noto Sans"/>
                <a:cs typeface="Noto Sans"/>
                <a:sym typeface="Noto Sans"/>
              </a:rPr>
              <a:t>RMDs ensure individuals withdraw funds from retirement accounts and pay taxes rather than indefinitely defer payments.</a:t>
            </a:r>
          </a:p>
        </p:txBody>
      </p:sp>
      <p:sp>
        <p:nvSpPr>
          <p:cNvPr name="TextBox 16" id="16"/>
          <p:cNvSpPr txBox="true"/>
          <p:nvPr/>
        </p:nvSpPr>
        <p:spPr>
          <a:xfrm rot="0">
            <a:off x="9783237" y="5232242"/>
            <a:ext cx="7918453" cy="1471930"/>
          </a:xfrm>
          <a:prstGeom prst="rect">
            <a:avLst/>
          </a:prstGeom>
        </p:spPr>
        <p:txBody>
          <a:bodyPr anchor="t" rtlCol="false" tIns="0" lIns="0" bIns="0" rIns="0">
            <a:spAutoFit/>
          </a:bodyPr>
          <a:lstStyle/>
          <a:p>
            <a:pPr algn="l">
              <a:lnSpc>
                <a:spcPts val="3920"/>
              </a:lnSpc>
            </a:pPr>
            <a:r>
              <a:rPr lang="en-US" sz="2800">
                <a:solidFill>
                  <a:srgbClr val="000000"/>
                </a:solidFill>
                <a:latin typeface="Noto Sans"/>
                <a:ea typeface="Noto Sans"/>
                <a:cs typeface="Noto Sans"/>
                <a:sym typeface="Noto Sans"/>
              </a:rPr>
              <a:t>Withdrawal a</a:t>
            </a:r>
            <a:r>
              <a:rPr lang="en-US" sz="2800">
                <a:solidFill>
                  <a:srgbClr val="000000"/>
                </a:solidFill>
                <a:latin typeface="Noto Sans"/>
                <a:ea typeface="Noto Sans"/>
                <a:cs typeface="Noto Sans"/>
                <a:sym typeface="Noto Sans"/>
              </a:rPr>
              <a:t>mount is based on account balance and life expectancy and typically start at age 73, depending on your birth year.</a:t>
            </a:r>
          </a:p>
        </p:txBody>
      </p:sp>
      <p:sp>
        <p:nvSpPr>
          <p:cNvPr name="TextBox 17" id="17"/>
          <p:cNvSpPr txBox="true"/>
          <p:nvPr/>
        </p:nvSpPr>
        <p:spPr>
          <a:xfrm rot="0">
            <a:off x="9733399" y="7332822"/>
            <a:ext cx="7918453" cy="976630"/>
          </a:xfrm>
          <a:prstGeom prst="rect">
            <a:avLst/>
          </a:prstGeom>
        </p:spPr>
        <p:txBody>
          <a:bodyPr anchor="t" rtlCol="false" tIns="0" lIns="0" bIns="0" rIns="0">
            <a:spAutoFit/>
          </a:bodyPr>
          <a:lstStyle/>
          <a:p>
            <a:pPr algn="l">
              <a:lnSpc>
                <a:spcPts val="3920"/>
              </a:lnSpc>
            </a:pPr>
            <a:r>
              <a:rPr lang="en-US" sz="2800">
                <a:solidFill>
                  <a:srgbClr val="000000"/>
                </a:solidFill>
                <a:latin typeface="Noto Sans"/>
                <a:ea typeface="Noto Sans"/>
                <a:cs typeface="Noto Sans"/>
                <a:sym typeface="Noto Sans"/>
              </a:rPr>
              <a:t>Required Minimum Distributions do not apply to Roth IRA and Roth 401(k) accounts. </a:t>
            </a:r>
          </a:p>
        </p:txBody>
      </p:sp>
      <p:grpSp>
        <p:nvGrpSpPr>
          <p:cNvPr name="Group 18" id="18"/>
          <p:cNvGrpSpPr/>
          <p:nvPr/>
        </p:nvGrpSpPr>
        <p:grpSpPr>
          <a:xfrm rot="0">
            <a:off x="8554601" y="7349212"/>
            <a:ext cx="1000999" cy="1000999"/>
            <a:chOff x="0" y="0"/>
            <a:chExt cx="1334665" cy="1334665"/>
          </a:xfrm>
        </p:grpSpPr>
        <p:sp>
          <p:nvSpPr>
            <p:cNvPr name="Freeform 19" id="19"/>
            <p:cNvSpPr/>
            <p:nvPr/>
          </p:nvSpPr>
          <p:spPr>
            <a:xfrm flipH="false" flipV="false" rot="0">
              <a:off x="0" y="0"/>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0">
              <a:off x="69203" y="69203"/>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37224" y="-4962142"/>
            <a:ext cx="20209651" cy="7277633"/>
            <a:chOff x="0" y="0"/>
            <a:chExt cx="5322706" cy="1916743"/>
          </a:xfrm>
        </p:grpSpPr>
        <p:sp>
          <p:nvSpPr>
            <p:cNvPr name="Freeform 3" id="3"/>
            <p:cNvSpPr/>
            <p:nvPr/>
          </p:nvSpPr>
          <p:spPr>
            <a:xfrm flipH="false" flipV="false" rot="0">
              <a:off x="0" y="0"/>
              <a:ext cx="5322707" cy="1916743"/>
            </a:xfrm>
            <a:custGeom>
              <a:avLst/>
              <a:gdLst/>
              <a:ahLst/>
              <a:cxnLst/>
              <a:rect r="r" b="b" t="t" l="l"/>
              <a:pathLst>
                <a:path h="1916743" w="5322707">
                  <a:moveTo>
                    <a:pt x="0" y="0"/>
                  </a:moveTo>
                  <a:lnTo>
                    <a:pt x="5322707" y="0"/>
                  </a:lnTo>
                  <a:lnTo>
                    <a:pt x="5322707" y="1916743"/>
                  </a:lnTo>
                  <a:lnTo>
                    <a:pt x="0" y="1916743"/>
                  </a:lnTo>
                  <a:close/>
                </a:path>
              </a:pathLst>
            </a:custGeom>
            <a:solidFill>
              <a:srgbClr val="232C68"/>
            </a:solidFill>
          </p:spPr>
        </p:sp>
        <p:sp>
          <p:nvSpPr>
            <p:cNvPr name="TextBox 4" id="4"/>
            <p:cNvSpPr txBox="true"/>
            <p:nvPr/>
          </p:nvSpPr>
          <p:spPr>
            <a:xfrm>
              <a:off x="0" y="-38100"/>
              <a:ext cx="5322706" cy="1954843"/>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2"/>
            <a:stretch>
              <a:fillRect l="0" t="0" r="0" b="0"/>
            </a:stretch>
          </a:blipFill>
        </p:spPr>
      </p:sp>
      <p:sp>
        <p:nvSpPr>
          <p:cNvPr name="Freeform 6" id="6"/>
          <p:cNvSpPr/>
          <p:nvPr/>
        </p:nvSpPr>
        <p:spPr>
          <a:xfrm flipH="false" flipV="false" rot="0">
            <a:off x="1380486" y="2960242"/>
            <a:ext cx="3662306" cy="2261474"/>
          </a:xfrm>
          <a:custGeom>
            <a:avLst/>
            <a:gdLst/>
            <a:ahLst/>
            <a:cxnLst/>
            <a:rect r="r" b="b" t="t" l="l"/>
            <a:pathLst>
              <a:path h="2261474" w="3662306">
                <a:moveTo>
                  <a:pt x="0" y="0"/>
                </a:moveTo>
                <a:lnTo>
                  <a:pt x="3662306" y="0"/>
                </a:lnTo>
                <a:lnTo>
                  <a:pt x="3662306" y="2261474"/>
                </a:lnTo>
                <a:lnTo>
                  <a:pt x="0" y="22614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6420041" y="3477496"/>
            <a:ext cx="2995298" cy="1955112"/>
          </a:xfrm>
          <a:custGeom>
            <a:avLst/>
            <a:gdLst/>
            <a:ahLst/>
            <a:cxnLst/>
            <a:rect r="r" b="b" t="t" l="l"/>
            <a:pathLst>
              <a:path h="1955112" w="2995298">
                <a:moveTo>
                  <a:pt x="0" y="0"/>
                </a:moveTo>
                <a:lnTo>
                  <a:pt x="2995297" y="0"/>
                </a:lnTo>
                <a:lnTo>
                  <a:pt x="2995297" y="1955113"/>
                </a:lnTo>
                <a:lnTo>
                  <a:pt x="0" y="195511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3795901" y="3335534"/>
            <a:ext cx="2278919" cy="2239038"/>
          </a:xfrm>
          <a:custGeom>
            <a:avLst/>
            <a:gdLst/>
            <a:ahLst/>
            <a:cxnLst/>
            <a:rect r="r" b="b" t="t" l="l"/>
            <a:pathLst>
              <a:path h="2239038" w="2278919">
                <a:moveTo>
                  <a:pt x="0" y="0"/>
                </a:moveTo>
                <a:lnTo>
                  <a:pt x="2278919" y="0"/>
                </a:lnTo>
                <a:lnTo>
                  <a:pt x="2278919" y="2239037"/>
                </a:lnTo>
                <a:lnTo>
                  <a:pt x="0" y="223903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0796463" y="3048354"/>
            <a:ext cx="1618313" cy="2384255"/>
          </a:xfrm>
          <a:custGeom>
            <a:avLst/>
            <a:gdLst/>
            <a:ahLst/>
            <a:cxnLst/>
            <a:rect r="r" b="b" t="t" l="l"/>
            <a:pathLst>
              <a:path h="2384255" w="1618313">
                <a:moveTo>
                  <a:pt x="0" y="0"/>
                </a:moveTo>
                <a:lnTo>
                  <a:pt x="1618313" y="0"/>
                </a:lnTo>
                <a:lnTo>
                  <a:pt x="1618313" y="2384255"/>
                </a:lnTo>
                <a:lnTo>
                  <a:pt x="0" y="238425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Withdrawal Strategy</a:t>
            </a:r>
          </a:p>
        </p:txBody>
      </p:sp>
      <p:sp>
        <p:nvSpPr>
          <p:cNvPr name="TextBox 11" id="11"/>
          <p:cNvSpPr txBox="true"/>
          <p:nvPr/>
        </p:nvSpPr>
        <p:spPr>
          <a:xfrm rot="0">
            <a:off x="1835249" y="7452062"/>
            <a:ext cx="15567408" cy="2223770"/>
          </a:xfrm>
          <a:prstGeom prst="rect">
            <a:avLst/>
          </a:prstGeom>
        </p:spPr>
        <p:txBody>
          <a:bodyPr anchor="t" rtlCol="false" tIns="0" lIns="0" bIns="0" rIns="0">
            <a:spAutoFit/>
          </a:bodyPr>
          <a:lstStyle/>
          <a:p>
            <a:pPr algn="ctr">
              <a:lnSpc>
                <a:spcPts val="4480"/>
              </a:lnSpc>
              <a:spcBef>
                <a:spcPct val="0"/>
              </a:spcBef>
            </a:pPr>
            <a:r>
              <a:rPr lang="en-US" b="true" sz="3200">
                <a:solidFill>
                  <a:srgbClr val="F26422"/>
                </a:solidFill>
                <a:latin typeface="Canva Sans Bold"/>
                <a:ea typeface="Canva Sans Bold"/>
                <a:cs typeface="Canva Sans Bold"/>
                <a:sym typeface="Canva Sans Bold"/>
              </a:rPr>
              <a:t> A well-crafted withdrawal strategy should</a:t>
            </a:r>
            <a:r>
              <a:rPr lang="en-US" b="true" sz="3200">
                <a:solidFill>
                  <a:srgbClr val="232C68"/>
                </a:solidFill>
                <a:latin typeface="Canva Sans Bold"/>
                <a:ea typeface="Canva Sans Bold"/>
                <a:cs typeface="Canva Sans Bold"/>
                <a:sym typeface="Canva Sans Bold"/>
              </a:rPr>
              <a:t> </a:t>
            </a:r>
            <a:r>
              <a:rPr lang="en-US" b="true" sz="3200">
                <a:solidFill>
                  <a:srgbClr val="F26422"/>
                </a:solidFill>
                <a:latin typeface="Canva Sans Bold"/>
                <a:ea typeface="Canva Sans Bold"/>
                <a:cs typeface="Canva Sans Bold"/>
                <a:sym typeface="Canva Sans Bold"/>
              </a:rPr>
              <a:t>align with your financial goals, lifestyle preferences, and risk tolerance.</a:t>
            </a:r>
            <a:r>
              <a:rPr lang="en-US" sz="3200">
                <a:solidFill>
                  <a:srgbClr val="232C68"/>
                </a:solidFill>
                <a:latin typeface="Canva Sans"/>
                <a:ea typeface="Canva Sans"/>
                <a:cs typeface="Canva Sans"/>
                <a:sym typeface="Canva Sans"/>
              </a:rPr>
              <a:t> </a:t>
            </a:r>
          </a:p>
          <a:p>
            <a:pPr algn="ctr">
              <a:lnSpc>
                <a:spcPts val="4480"/>
              </a:lnSpc>
              <a:spcBef>
                <a:spcPct val="0"/>
              </a:spcBef>
            </a:pPr>
            <a:r>
              <a:rPr lang="en-US" sz="3200">
                <a:solidFill>
                  <a:srgbClr val="232C68"/>
                </a:solidFill>
                <a:latin typeface="Canva Sans"/>
                <a:ea typeface="Canva Sans"/>
                <a:cs typeface="Canva Sans"/>
                <a:sym typeface="Canva Sans"/>
              </a:rPr>
              <a:t>Consulting with a financial advisor can offer personalized guidance </a:t>
            </a:r>
          </a:p>
          <a:p>
            <a:pPr algn="ctr">
              <a:lnSpc>
                <a:spcPts val="4480"/>
              </a:lnSpc>
              <a:spcBef>
                <a:spcPct val="0"/>
              </a:spcBef>
            </a:pPr>
            <a:r>
              <a:rPr lang="en-US" sz="3200">
                <a:solidFill>
                  <a:srgbClr val="232C68"/>
                </a:solidFill>
                <a:latin typeface="Canva Sans"/>
                <a:ea typeface="Canva Sans"/>
                <a:cs typeface="Canva Sans"/>
                <a:sym typeface="Canva Sans"/>
              </a:rPr>
              <a:t>tailored to your unique situation.</a:t>
            </a:r>
          </a:p>
        </p:txBody>
      </p:sp>
      <p:sp>
        <p:nvSpPr>
          <p:cNvPr name="TextBox 12" id="12"/>
          <p:cNvSpPr txBox="true"/>
          <p:nvPr/>
        </p:nvSpPr>
        <p:spPr>
          <a:xfrm rot="0">
            <a:off x="1270148" y="5809317"/>
            <a:ext cx="3515469" cy="1099820"/>
          </a:xfrm>
          <a:prstGeom prst="rect">
            <a:avLst/>
          </a:prstGeom>
        </p:spPr>
        <p:txBody>
          <a:bodyPr anchor="t" rtlCol="false" tIns="0" lIns="0" bIns="0" rIns="0">
            <a:spAutoFit/>
          </a:bodyPr>
          <a:lstStyle/>
          <a:p>
            <a:pPr algn="ctr">
              <a:lnSpc>
                <a:spcPts val="4480"/>
              </a:lnSpc>
            </a:pPr>
            <a:r>
              <a:rPr lang="en-US" sz="3200" b="true">
                <a:solidFill>
                  <a:srgbClr val="232C68"/>
                </a:solidFill>
                <a:latin typeface="Canva Sans Bold"/>
                <a:ea typeface="Canva Sans Bold"/>
                <a:cs typeface="Canva Sans Bold"/>
                <a:sym typeface="Canva Sans Bold"/>
              </a:rPr>
              <a:t>Fixed Percentage </a:t>
            </a:r>
          </a:p>
          <a:p>
            <a:pPr algn="ctr">
              <a:lnSpc>
                <a:spcPts val="4480"/>
              </a:lnSpc>
              <a:spcBef>
                <a:spcPct val="0"/>
              </a:spcBef>
            </a:pPr>
            <a:r>
              <a:rPr lang="en-US" b="true" sz="3200">
                <a:solidFill>
                  <a:srgbClr val="232C68"/>
                </a:solidFill>
                <a:latin typeface="Canva Sans Bold"/>
                <a:ea typeface="Canva Sans Bold"/>
                <a:cs typeface="Canva Sans Bold"/>
                <a:sym typeface="Canva Sans Bold"/>
              </a:rPr>
              <a:t>Withdrawal</a:t>
            </a:r>
          </a:p>
        </p:txBody>
      </p:sp>
      <p:sp>
        <p:nvSpPr>
          <p:cNvPr name="TextBox 13" id="13"/>
          <p:cNvSpPr txBox="true"/>
          <p:nvPr/>
        </p:nvSpPr>
        <p:spPr>
          <a:xfrm rot="0">
            <a:off x="6688964" y="5809317"/>
            <a:ext cx="2377380" cy="1099820"/>
          </a:xfrm>
          <a:prstGeom prst="rect">
            <a:avLst/>
          </a:prstGeom>
        </p:spPr>
        <p:txBody>
          <a:bodyPr anchor="t" rtlCol="false" tIns="0" lIns="0" bIns="0" rIns="0">
            <a:spAutoFit/>
          </a:bodyPr>
          <a:lstStyle/>
          <a:p>
            <a:pPr algn="ctr">
              <a:lnSpc>
                <a:spcPts val="4480"/>
              </a:lnSpc>
            </a:pPr>
            <a:r>
              <a:rPr lang="en-US" sz="3200" b="true">
                <a:solidFill>
                  <a:srgbClr val="232C68"/>
                </a:solidFill>
                <a:latin typeface="Canva Sans Bold"/>
                <a:ea typeface="Canva Sans Bold"/>
                <a:cs typeface="Canva Sans Bold"/>
                <a:sym typeface="Canva Sans Bold"/>
              </a:rPr>
              <a:t>Fixed Dollar</a:t>
            </a:r>
          </a:p>
          <a:p>
            <a:pPr algn="ctr">
              <a:lnSpc>
                <a:spcPts val="4480"/>
              </a:lnSpc>
              <a:spcBef>
                <a:spcPct val="0"/>
              </a:spcBef>
            </a:pPr>
            <a:r>
              <a:rPr lang="en-US" b="true" sz="3200">
                <a:solidFill>
                  <a:srgbClr val="232C68"/>
                </a:solidFill>
                <a:latin typeface="Canva Sans Bold"/>
                <a:ea typeface="Canva Sans Bold"/>
                <a:cs typeface="Canva Sans Bold"/>
                <a:sym typeface="Canva Sans Bold"/>
              </a:rPr>
              <a:t> Withdrawal</a:t>
            </a:r>
          </a:p>
        </p:txBody>
      </p:sp>
      <p:sp>
        <p:nvSpPr>
          <p:cNvPr name="TextBox 14" id="14"/>
          <p:cNvSpPr txBox="true"/>
          <p:nvPr/>
        </p:nvSpPr>
        <p:spPr>
          <a:xfrm rot="0">
            <a:off x="10969691" y="5809317"/>
            <a:ext cx="1588294" cy="537845"/>
          </a:xfrm>
          <a:prstGeom prst="rect">
            <a:avLst/>
          </a:prstGeom>
        </p:spPr>
        <p:txBody>
          <a:bodyPr anchor="t" rtlCol="false" tIns="0" lIns="0" bIns="0" rIns="0">
            <a:spAutoFit/>
          </a:bodyPr>
          <a:lstStyle/>
          <a:p>
            <a:pPr algn="ctr">
              <a:lnSpc>
                <a:spcPts val="4480"/>
              </a:lnSpc>
              <a:spcBef>
                <a:spcPct val="0"/>
              </a:spcBef>
            </a:pPr>
            <a:r>
              <a:rPr lang="en-US" b="true" sz="3200">
                <a:solidFill>
                  <a:srgbClr val="232C68"/>
                </a:solidFill>
                <a:latin typeface="Canva Sans Bold"/>
                <a:ea typeface="Canva Sans Bold"/>
                <a:cs typeface="Canva Sans Bold"/>
                <a:sym typeface="Canva Sans Bold"/>
              </a:rPr>
              <a:t>4% Rule</a:t>
            </a:r>
          </a:p>
        </p:txBody>
      </p:sp>
      <p:sp>
        <p:nvSpPr>
          <p:cNvPr name="TextBox 15" id="15"/>
          <p:cNvSpPr txBox="true"/>
          <p:nvPr/>
        </p:nvSpPr>
        <p:spPr>
          <a:xfrm rot="0">
            <a:off x="13369788" y="5768677"/>
            <a:ext cx="3889661" cy="1099820"/>
          </a:xfrm>
          <a:prstGeom prst="rect">
            <a:avLst/>
          </a:prstGeom>
        </p:spPr>
        <p:txBody>
          <a:bodyPr anchor="t" rtlCol="false" tIns="0" lIns="0" bIns="0" rIns="0">
            <a:spAutoFit/>
          </a:bodyPr>
          <a:lstStyle/>
          <a:p>
            <a:pPr algn="ctr">
              <a:lnSpc>
                <a:spcPts val="4480"/>
              </a:lnSpc>
            </a:pPr>
            <a:r>
              <a:rPr lang="en-US" sz="3200" b="true">
                <a:solidFill>
                  <a:srgbClr val="232C68"/>
                </a:solidFill>
                <a:latin typeface="Canva Sans Bold"/>
                <a:ea typeface="Canva Sans Bold"/>
                <a:cs typeface="Canva Sans Bold"/>
                <a:sym typeface="Canva Sans Bold"/>
              </a:rPr>
              <a:t>Interest &amp; Dividend </a:t>
            </a:r>
          </a:p>
          <a:p>
            <a:pPr algn="ctr">
              <a:lnSpc>
                <a:spcPts val="4480"/>
              </a:lnSpc>
              <a:spcBef>
                <a:spcPct val="0"/>
              </a:spcBef>
            </a:pPr>
            <a:r>
              <a:rPr lang="en-US" b="true" sz="3200">
                <a:solidFill>
                  <a:srgbClr val="232C68"/>
                </a:solidFill>
                <a:latin typeface="Canva Sans Bold"/>
                <a:ea typeface="Canva Sans Bold"/>
                <a:cs typeface="Canva Sans Bold"/>
                <a:sym typeface="Canva Sans Bold"/>
              </a:rPr>
              <a:t>Only Withdrawal</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113">
            <a:off x="35054" y="2973748"/>
            <a:ext cx="12676724" cy="4421008"/>
          </a:xfrm>
          <a:custGeom>
            <a:avLst/>
            <a:gdLst/>
            <a:ahLst/>
            <a:cxnLst/>
            <a:rect r="r" b="b" t="t" l="l"/>
            <a:pathLst>
              <a:path h="4421008" w="12676724">
                <a:moveTo>
                  <a:pt x="0" y="4421007"/>
                </a:moveTo>
                <a:lnTo>
                  <a:pt x="12676725" y="4421007"/>
                </a:lnTo>
                <a:lnTo>
                  <a:pt x="12676725" y="0"/>
                </a:lnTo>
                <a:lnTo>
                  <a:pt x="0" y="0"/>
                </a:lnTo>
                <a:lnTo>
                  <a:pt x="0" y="4421007"/>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6517566"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name="TextBox 5" id="5"/>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7169653"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name="TextBox 8" id="8"/>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6401992"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60A644"/>
              </a:solidFill>
              <a:prstDash val="solid"/>
              <a:miter/>
            </a:ln>
          </p:spPr>
        </p:sp>
        <p:sp>
          <p:nvSpPr>
            <p:cNvPr name="TextBox 11" id="11"/>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12" id="12"/>
          <p:cNvGrpSpPr/>
          <p:nvPr/>
        </p:nvGrpSpPr>
        <p:grpSpPr>
          <a:xfrm rot="0">
            <a:off x="-133004" y="0"/>
            <a:ext cx="7172629" cy="10284335"/>
            <a:chOff x="0" y="0"/>
            <a:chExt cx="20508404" cy="29405580"/>
          </a:xfrm>
        </p:grpSpPr>
        <p:sp>
          <p:nvSpPr>
            <p:cNvPr name="Freeform 13" id="13"/>
            <p:cNvSpPr/>
            <p:nvPr/>
          </p:nvSpPr>
          <p:spPr>
            <a:xfrm flipH="false" flipV="false" rot="0">
              <a:off x="0" y="0"/>
              <a:ext cx="20508340" cy="29405579"/>
            </a:xfrm>
            <a:custGeom>
              <a:avLst/>
              <a:gdLst/>
              <a:ahLst/>
              <a:cxnLst/>
              <a:rect r="r" b="b" t="t" l="l"/>
              <a:pathLst>
                <a:path h="29405579" w="20508340">
                  <a:moveTo>
                    <a:pt x="0" y="0"/>
                  </a:moveTo>
                  <a:lnTo>
                    <a:pt x="0" y="29405579"/>
                  </a:lnTo>
                  <a:lnTo>
                    <a:pt x="20493101" y="29405579"/>
                  </a:lnTo>
                  <a:cubicBezTo>
                    <a:pt x="20493101" y="29405579"/>
                    <a:pt x="20508088" y="29221937"/>
                    <a:pt x="20508340" y="28880941"/>
                  </a:cubicBezTo>
                  <a:lnTo>
                    <a:pt x="20508340" y="28861637"/>
                  </a:lnTo>
                  <a:cubicBezTo>
                    <a:pt x="20506944" y="27222704"/>
                    <a:pt x="20165061" y="22080345"/>
                    <a:pt x="16353155" y="16175735"/>
                  </a:cubicBezTo>
                  <a:cubicBezTo>
                    <a:pt x="12100560" y="9588373"/>
                    <a:pt x="10789031" y="5416550"/>
                    <a:pt x="10825226" y="0"/>
                  </a:cubicBezTo>
                  <a:close/>
                </a:path>
              </a:pathLst>
            </a:custGeom>
            <a:blipFill>
              <a:blip r:embed="rId4"/>
              <a:stretch>
                <a:fillRect l="-68433" t="0" r="-46776" b="0"/>
              </a:stretch>
            </a:blipFill>
          </p:spPr>
        </p:sp>
      </p:grpSp>
      <p:sp>
        <p:nvSpPr>
          <p:cNvPr name="Freeform 14" id="14"/>
          <p:cNvSpPr/>
          <p:nvPr/>
        </p:nvSpPr>
        <p:spPr>
          <a:xfrm flipH="false" flipV="false" rot="2903702">
            <a:off x="-5767044" y="6286174"/>
            <a:ext cx="10909314" cy="3709167"/>
          </a:xfrm>
          <a:custGeom>
            <a:avLst/>
            <a:gdLst/>
            <a:ahLst/>
            <a:cxnLst/>
            <a:rect r="r" b="b" t="t" l="l"/>
            <a:pathLst>
              <a:path h="3709167" w="10909314">
                <a:moveTo>
                  <a:pt x="0" y="0"/>
                </a:moveTo>
                <a:lnTo>
                  <a:pt x="10909315" y="0"/>
                </a:lnTo>
                <a:lnTo>
                  <a:pt x="10909315" y="3709166"/>
                </a:lnTo>
                <a:lnTo>
                  <a:pt x="0" y="3709166"/>
                </a:lnTo>
                <a:lnTo>
                  <a:pt x="0"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grpSp>
        <p:nvGrpSpPr>
          <p:cNvPr name="Group 15" id="15"/>
          <p:cNvGrpSpPr/>
          <p:nvPr/>
        </p:nvGrpSpPr>
        <p:grpSpPr>
          <a:xfrm rot="0">
            <a:off x="9238288" y="3652777"/>
            <a:ext cx="1000999" cy="1000999"/>
            <a:chOff x="0" y="0"/>
            <a:chExt cx="1334665" cy="1334665"/>
          </a:xfrm>
        </p:grpSpPr>
        <p:sp>
          <p:nvSpPr>
            <p:cNvPr name="Freeform 16" id="16"/>
            <p:cNvSpPr/>
            <p:nvPr/>
          </p:nvSpPr>
          <p:spPr>
            <a:xfrm flipH="false" flipV="false" rot="0">
              <a:off x="0" y="0"/>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0">
              <a:off x="69203" y="69203"/>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18" id="18"/>
          <p:cNvGrpSpPr/>
          <p:nvPr/>
        </p:nvGrpSpPr>
        <p:grpSpPr>
          <a:xfrm rot="0">
            <a:off x="9149388" y="5510498"/>
            <a:ext cx="1178798" cy="1178798"/>
            <a:chOff x="0" y="0"/>
            <a:chExt cx="1571731" cy="1571731"/>
          </a:xfrm>
        </p:grpSpPr>
        <p:sp>
          <p:nvSpPr>
            <p:cNvPr name="Freeform 19" id="19"/>
            <p:cNvSpPr/>
            <p:nvPr/>
          </p:nvSpPr>
          <p:spPr>
            <a:xfrm flipH="false" flipV="false" rot="0">
              <a:off x="0" y="0"/>
              <a:ext cx="1571731" cy="1571731"/>
            </a:xfrm>
            <a:custGeom>
              <a:avLst/>
              <a:gdLst/>
              <a:ahLst/>
              <a:cxnLst/>
              <a:rect r="r" b="b" t="t" l="l"/>
              <a:pathLst>
                <a:path h="1571731" w="1571731">
                  <a:moveTo>
                    <a:pt x="0" y="0"/>
                  </a:moveTo>
                  <a:lnTo>
                    <a:pt x="1571731" y="0"/>
                  </a:lnTo>
                  <a:lnTo>
                    <a:pt x="1571731" y="1571731"/>
                  </a:lnTo>
                  <a:lnTo>
                    <a:pt x="0" y="15717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0">
              <a:off x="118533" y="118533"/>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187736" y="187736"/>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22" id="22"/>
          <p:cNvGrpSpPr/>
          <p:nvPr/>
        </p:nvGrpSpPr>
        <p:grpSpPr>
          <a:xfrm rot="0">
            <a:off x="9238288" y="7824546"/>
            <a:ext cx="1178798" cy="1178798"/>
            <a:chOff x="0" y="0"/>
            <a:chExt cx="1571731" cy="1571731"/>
          </a:xfrm>
        </p:grpSpPr>
        <p:sp>
          <p:nvSpPr>
            <p:cNvPr name="Freeform 23" id="23"/>
            <p:cNvSpPr/>
            <p:nvPr/>
          </p:nvSpPr>
          <p:spPr>
            <a:xfrm flipH="false" flipV="false" rot="0">
              <a:off x="0" y="0"/>
              <a:ext cx="1571731" cy="1571731"/>
            </a:xfrm>
            <a:custGeom>
              <a:avLst/>
              <a:gdLst/>
              <a:ahLst/>
              <a:cxnLst/>
              <a:rect r="r" b="b" t="t" l="l"/>
              <a:pathLst>
                <a:path h="1571731" w="1571731">
                  <a:moveTo>
                    <a:pt x="0" y="0"/>
                  </a:moveTo>
                  <a:lnTo>
                    <a:pt x="1571731" y="0"/>
                  </a:lnTo>
                  <a:lnTo>
                    <a:pt x="1571731" y="1571731"/>
                  </a:lnTo>
                  <a:lnTo>
                    <a:pt x="0" y="15717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4" id="24"/>
            <p:cNvSpPr/>
            <p:nvPr/>
          </p:nvSpPr>
          <p:spPr>
            <a:xfrm flipH="false" flipV="false" rot="0">
              <a:off x="118533" y="118533"/>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5" id="25"/>
            <p:cNvSpPr/>
            <p:nvPr/>
          </p:nvSpPr>
          <p:spPr>
            <a:xfrm flipH="false" flipV="false" rot="0">
              <a:off x="187736" y="187736"/>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26" id="26"/>
          <p:cNvSpPr/>
          <p:nvPr/>
        </p:nvSpPr>
        <p:spPr>
          <a:xfrm flipH="false" flipV="false" rot="0">
            <a:off x="15808685" y="9258300"/>
            <a:ext cx="2246912" cy="728466"/>
          </a:xfrm>
          <a:custGeom>
            <a:avLst/>
            <a:gdLst/>
            <a:ahLst/>
            <a:cxnLst/>
            <a:rect r="r" b="b" t="t" l="l"/>
            <a:pathLst>
              <a:path h="728466" w="2246912">
                <a:moveTo>
                  <a:pt x="0" y="0"/>
                </a:moveTo>
                <a:lnTo>
                  <a:pt x="2246912" y="0"/>
                </a:lnTo>
                <a:lnTo>
                  <a:pt x="2246912" y="728466"/>
                </a:lnTo>
                <a:lnTo>
                  <a:pt x="0" y="728466"/>
                </a:lnTo>
                <a:lnTo>
                  <a:pt x="0" y="0"/>
                </a:lnTo>
                <a:close/>
              </a:path>
            </a:pathLst>
          </a:custGeom>
          <a:blipFill>
            <a:blip r:embed="rId13"/>
            <a:stretch>
              <a:fillRect l="0" t="0" r="0" b="0"/>
            </a:stretch>
          </a:blipFill>
        </p:spPr>
      </p:sp>
      <p:sp>
        <p:nvSpPr>
          <p:cNvPr name="TextBox 27" id="27"/>
          <p:cNvSpPr txBox="true"/>
          <p:nvPr/>
        </p:nvSpPr>
        <p:spPr>
          <a:xfrm rot="0">
            <a:off x="8704041" y="994021"/>
            <a:ext cx="8555259" cy="2152650"/>
          </a:xfrm>
          <a:prstGeom prst="rect">
            <a:avLst/>
          </a:prstGeom>
        </p:spPr>
        <p:txBody>
          <a:bodyPr anchor="t" rtlCol="false" tIns="0" lIns="0" bIns="0" rIns="0">
            <a:spAutoFit/>
          </a:bodyPr>
          <a:lstStyle/>
          <a:p>
            <a:pPr algn="l">
              <a:lnSpc>
                <a:spcPts val="8474"/>
              </a:lnSpc>
            </a:pPr>
            <a:r>
              <a:rPr lang="en-US" sz="7500" spc="-225" b="true">
                <a:solidFill>
                  <a:srgbClr val="232C68"/>
                </a:solidFill>
                <a:latin typeface="Noto Sans Bold"/>
                <a:ea typeface="Noto Sans Bold"/>
                <a:cs typeface="Noto Sans Bold"/>
                <a:sym typeface="Noto Sans Bold"/>
              </a:rPr>
              <a:t>Social Security Retirement Age</a:t>
            </a:r>
          </a:p>
        </p:txBody>
      </p:sp>
      <p:sp>
        <p:nvSpPr>
          <p:cNvPr name="TextBox 28" id="28"/>
          <p:cNvSpPr txBox="true"/>
          <p:nvPr/>
        </p:nvSpPr>
        <p:spPr>
          <a:xfrm rot="0">
            <a:off x="10872204" y="5857010"/>
            <a:ext cx="6608900" cy="485775"/>
          </a:xfrm>
          <a:prstGeom prst="rect">
            <a:avLst/>
          </a:prstGeom>
        </p:spPr>
        <p:txBody>
          <a:bodyPr anchor="t" rtlCol="false" tIns="0" lIns="0" bIns="0" rIns="0">
            <a:spAutoFit/>
          </a:bodyPr>
          <a:lstStyle/>
          <a:p>
            <a:pPr algn="l">
              <a:lnSpc>
                <a:spcPts val="3840"/>
              </a:lnSpc>
            </a:pPr>
            <a:r>
              <a:rPr lang="en-US" sz="3200" spc="29" b="true">
                <a:solidFill>
                  <a:srgbClr val="000000"/>
                </a:solidFill>
                <a:latin typeface="Noto Sans Bold"/>
                <a:ea typeface="Noto Sans Bold"/>
                <a:cs typeface="Noto Sans Bold"/>
                <a:sym typeface="Noto Sans Bold"/>
              </a:rPr>
              <a:t>Full Retirement </a:t>
            </a:r>
          </a:p>
        </p:txBody>
      </p:sp>
      <p:sp>
        <p:nvSpPr>
          <p:cNvPr name="TextBox 29" id="29"/>
          <p:cNvSpPr txBox="true"/>
          <p:nvPr/>
        </p:nvSpPr>
        <p:spPr>
          <a:xfrm rot="0">
            <a:off x="10872204" y="3891974"/>
            <a:ext cx="6608900" cy="503555"/>
          </a:xfrm>
          <a:prstGeom prst="rect">
            <a:avLst/>
          </a:prstGeom>
        </p:spPr>
        <p:txBody>
          <a:bodyPr anchor="t" rtlCol="false" tIns="0" lIns="0" bIns="0" rIns="0">
            <a:spAutoFit/>
          </a:bodyPr>
          <a:lstStyle/>
          <a:p>
            <a:pPr algn="l">
              <a:lnSpc>
                <a:spcPts val="4000"/>
              </a:lnSpc>
              <a:spcBef>
                <a:spcPct val="0"/>
              </a:spcBef>
            </a:pPr>
            <a:r>
              <a:rPr lang="en-US" b="true" sz="3200">
                <a:solidFill>
                  <a:srgbClr val="000000"/>
                </a:solidFill>
                <a:latin typeface="Noto Sans Bold"/>
                <a:ea typeface="Noto Sans Bold"/>
                <a:cs typeface="Noto Sans Bold"/>
                <a:sym typeface="Noto Sans Bold"/>
              </a:rPr>
              <a:t>Early Retirement </a:t>
            </a:r>
          </a:p>
        </p:txBody>
      </p:sp>
      <p:sp>
        <p:nvSpPr>
          <p:cNvPr name="TextBox 30" id="30"/>
          <p:cNvSpPr txBox="true"/>
          <p:nvPr/>
        </p:nvSpPr>
        <p:spPr>
          <a:xfrm rot="0">
            <a:off x="10872204" y="8152643"/>
            <a:ext cx="6387096" cy="503555"/>
          </a:xfrm>
          <a:prstGeom prst="rect">
            <a:avLst/>
          </a:prstGeom>
        </p:spPr>
        <p:txBody>
          <a:bodyPr anchor="t" rtlCol="false" tIns="0" lIns="0" bIns="0" rIns="0">
            <a:spAutoFit/>
          </a:bodyPr>
          <a:lstStyle/>
          <a:p>
            <a:pPr algn="l">
              <a:lnSpc>
                <a:spcPts val="4000"/>
              </a:lnSpc>
              <a:spcBef>
                <a:spcPct val="0"/>
              </a:spcBef>
            </a:pPr>
            <a:r>
              <a:rPr lang="en-US" b="true" sz="3200">
                <a:solidFill>
                  <a:srgbClr val="000000"/>
                </a:solidFill>
                <a:latin typeface="Noto Sans Bold"/>
                <a:ea typeface="Noto Sans Bold"/>
                <a:cs typeface="Noto Sans Bold"/>
                <a:sym typeface="Noto Sans Bold"/>
              </a:rPr>
              <a:t>Delayed Retirement </a:t>
            </a:r>
          </a:p>
        </p:txBody>
      </p:sp>
      <p:sp>
        <p:nvSpPr>
          <p:cNvPr name="TextBox 31" id="31"/>
          <p:cNvSpPr txBox="true"/>
          <p:nvPr/>
        </p:nvSpPr>
        <p:spPr>
          <a:xfrm rot="0">
            <a:off x="14460898" y="3857684"/>
            <a:ext cx="1347788" cy="537845"/>
          </a:xfrm>
          <a:prstGeom prst="rect">
            <a:avLst/>
          </a:prstGeom>
        </p:spPr>
        <p:txBody>
          <a:bodyPr anchor="t" rtlCol="false" tIns="0" lIns="0" bIns="0" rIns="0">
            <a:spAutoFit/>
          </a:bodyPr>
          <a:lstStyle/>
          <a:p>
            <a:pPr algn="ctr">
              <a:lnSpc>
                <a:spcPts val="4480"/>
              </a:lnSpc>
            </a:pPr>
            <a:r>
              <a:rPr lang="en-US" sz="3200" b="true">
                <a:solidFill>
                  <a:srgbClr val="F26422"/>
                </a:solidFill>
                <a:latin typeface="Noto Sans Bold"/>
                <a:ea typeface="Noto Sans Bold"/>
                <a:cs typeface="Noto Sans Bold"/>
                <a:sym typeface="Noto Sans Bold"/>
              </a:rPr>
              <a:t>Age 62</a:t>
            </a:r>
          </a:p>
        </p:txBody>
      </p:sp>
      <p:sp>
        <p:nvSpPr>
          <p:cNvPr name="TextBox 32" id="32"/>
          <p:cNvSpPr txBox="true"/>
          <p:nvPr/>
        </p:nvSpPr>
        <p:spPr>
          <a:xfrm rot="0">
            <a:off x="14286540" y="5799860"/>
            <a:ext cx="1347788" cy="537845"/>
          </a:xfrm>
          <a:prstGeom prst="rect">
            <a:avLst/>
          </a:prstGeom>
        </p:spPr>
        <p:txBody>
          <a:bodyPr anchor="t" rtlCol="false" tIns="0" lIns="0" bIns="0" rIns="0">
            <a:spAutoFit/>
          </a:bodyPr>
          <a:lstStyle/>
          <a:p>
            <a:pPr algn="ctr">
              <a:lnSpc>
                <a:spcPts val="4480"/>
              </a:lnSpc>
            </a:pPr>
            <a:r>
              <a:rPr lang="en-US" sz="3200" b="true">
                <a:solidFill>
                  <a:srgbClr val="F26422"/>
                </a:solidFill>
                <a:latin typeface="Noto Sans Bold"/>
                <a:ea typeface="Noto Sans Bold"/>
                <a:cs typeface="Noto Sans Bold"/>
                <a:sym typeface="Noto Sans Bold"/>
              </a:rPr>
              <a:t>Age 67</a:t>
            </a:r>
          </a:p>
        </p:txBody>
      </p:sp>
      <p:sp>
        <p:nvSpPr>
          <p:cNvPr name="TextBox 33" id="33"/>
          <p:cNvSpPr txBox="true"/>
          <p:nvPr/>
        </p:nvSpPr>
        <p:spPr>
          <a:xfrm rot="0">
            <a:off x="15134792" y="8123960"/>
            <a:ext cx="1347788" cy="537845"/>
          </a:xfrm>
          <a:prstGeom prst="rect">
            <a:avLst/>
          </a:prstGeom>
        </p:spPr>
        <p:txBody>
          <a:bodyPr anchor="t" rtlCol="false" tIns="0" lIns="0" bIns="0" rIns="0">
            <a:spAutoFit/>
          </a:bodyPr>
          <a:lstStyle/>
          <a:p>
            <a:pPr algn="ctr">
              <a:lnSpc>
                <a:spcPts val="4480"/>
              </a:lnSpc>
            </a:pPr>
            <a:r>
              <a:rPr lang="en-US" sz="3200" b="true">
                <a:solidFill>
                  <a:srgbClr val="F26422"/>
                </a:solidFill>
                <a:latin typeface="Noto Sans Bold"/>
                <a:ea typeface="Noto Sans Bold"/>
                <a:cs typeface="Noto Sans Bold"/>
                <a:sym typeface="Noto Sans Bold"/>
              </a:rPr>
              <a:t>Age 70</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113">
            <a:off x="35054" y="2973748"/>
            <a:ext cx="12676724" cy="4421008"/>
          </a:xfrm>
          <a:custGeom>
            <a:avLst/>
            <a:gdLst/>
            <a:ahLst/>
            <a:cxnLst/>
            <a:rect r="r" b="b" t="t" l="l"/>
            <a:pathLst>
              <a:path h="4421008" w="12676724">
                <a:moveTo>
                  <a:pt x="0" y="4421007"/>
                </a:moveTo>
                <a:lnTo>
                  <a:pt x="12676725" y="4421007"/>
                </a:lnTo>
                <a:lnTo>
                  <a:pt x="12676725" y="0"/>
                </a:lnTo>
                <a:lnTo>
                  <a:pt x="0" y="0"/>
                </a:lnTo>
                <a:lnTo>
                  <a:pt x="0" y="4421007"/>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26129" y="0"/>
            <a:ext cx="7172629" cy="10284335"/>
            <a:chOff x="0" y="0"/>
            <a:chExt cx="20508404" cy="29405580"/>
          </a:xfrm>
        </p:grpSpPr>
        <p:sp>
          <p:nvSpPr>
            <p:cNvPr name="Freeform 4" id="4"/>
            <p:cNvSpPr/>
            <p:nvPr/>
          </p:nvSpPr>
          <p:spPr>
            <a:xfrm flipH="false" flipV="false" rot="0">
              <a:off x="0" y="0"/>
              <a:ext cx="20508340" cy="29405579"/>
            </a:xfrm>
            <a:custGeom>
              <a:avLst/>
              <a:gdLst/>
              <a:ahLst/>
              <a:cxnLst/>
              <a:rect r="r" b="b" t="t" l="l"/>
              <a:pathLst>
                <a:path h="29405579" w="20508340">
                  <a:moveTo>
                    <a:pt x="0" y="0"/>
                  </a:moveTo>
                  <a:lnTo>
                    <a:pt x="0" y="29405579"/>
                  </a:lnTo>
                  <a:lnTo>
                    <a:pt x="20493101" y="29405579"/>
                  </a:lnTo>
                  <a:cubicBezTo>
                    <a:pt x="20493101" y="29405579"/>
                    <a:pt x="20508088" y="29221937"/>
                    <a:pt x="20508340" y="28880941"/>
                  </a:cubicBezTo>
                  <a:lnTo>
                    <a:pt x="20508340" y="28861637"/>
                  </a:lnTo>
                  <a:cubicBezTo>
                    <a:pt x="20506944" y="27222704"/>
                    <a:pt x="20165061" y="22080345"/>
                    <a:pt x="16353155" y="16175735"/>
                  </a:cubicBezTo>
                  <a:cubicBezTo>
                    <a:pt x="12100560" y="9588373"/>
                    <a:pt x="10789031" y="5416550"/>
                    <a:pt x="10825226" y="0"/>
                  </a:cubicBezTo>
                  <a:close/>
                </a:path>
              </a:pathLst>
            </a:custGeom>
            <a:blipFill>
              <a:blip r:embed="rId4"/>
              <a:stretch>
                <a:fillRect l="0" t="-2494" r="0" b="-2185"/>
              </a:stretch>
            </a:blipFill>
          </p:spPr>
        </p:sp>
      </p:grpSp>
      <p:sp>
        <p:nvSpPr>
          <p:cNvPr name="Freeform 5" id="5"/>
          <p:cNvSpPr/>
          <p:nvPr/>
        </p:nvSpPr>
        <p:spPr>
          <a:xfrm flipH="false" flipV="false" rot="2903702">
            <a:off x="-5767044" y="6286174"/>
            <a:ext cx="10909314" cy="3709167"/>
          </a:xfrm>
          <a:custGeom>
            <a:avLst/>
            <a:gdLst/>
            <a:ahLst/>
            <a:cxnLst/>
            <a:rect r="r" b="b" t="t" l="l"/>
            <a:pathLst>
              <a:path h="3709167" w="10909314">
                <a:moveTo>
                  <a:pt x="0" y="0"/>
                </a:moveTo>
                <a:lnTo>
                  <a:pt x="10909315" y="0"/>
                </a:lnTo>
                <a:lnTo>
                  <a:pt x="10909315" y="3709166"/>
                </a:lnTo>
                <a:lnTo>
                  <a:pt x="0" y="3709166"/>
                </a:lnTo>
                <a:lnTo>
                  <a:pt x="0"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9327187" y="3652777"/>
            <a:ext cx="1000999" cy="1000999"/>
            <a:chOff x="0" y="0"/>
            <a:chExt cx="1334665" cy="1334665"/>
          </a:xfrm>
        </p:grpSpPr>
        <p:sp>
          <p:nvSpPr>
            <p:cNvPr name="Freeform 7" id="7"/>
            <p:cNvSpPr/>
            <p:nvPr/>
          </p:nvSpPr>
          <p:spPr>
            <a:xfrm flipH="false" flipV="false" rot="0">
              <a:off x="0" y="0"/>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69203" y="69203"/>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9" id="9"/>
          <p:cNvGrpSpPr/>
          <p:nvPr/>
        </p:nvGrpSpPr>
        <p:grpSpPr>
          <a:xfrm rot="0">
            <a:off x="9193838" y="5711912"/>
            <a:ext cx="1178798" cy="1178798"/>
            <a:chOff x="0" y="0"/>
            <a:chExt cx="1571731" cy="1571731"/>
          </a:xfrm>
        </p:grpSpPr>
        <p:sp>
          <p:nvSpPr>
            <p:cNvPr name="Freeform 10" id="10"/>
            <p:cNvSpPr/>
            <p:nvPr/>
          </p:nvSpPr>
          <p:spPr>
            <a:xfrm flipH="false" flipV="false" rot="0">
              <a:off x="0" y="0"/>
              <a:ext cx="1571731" cy="1571731"/>
            </a:xfrm>
            <a:custGeom>
              <a:avLst/>
              <a:gdLst/>
              <a:ahLst/>
              <a:cxnLst/>
              <a:rect r="r" b="b" t="t" l="l"/>
              <a:pathLst>
                <a:path h="1571731" w="1571731">
                  <a:moveTo>
                    <a:pt x="0" y="0"/>
                  </a:moveTo>
                  <a:lnTo>
                    <a:pt x="1571731" y="0"/>
                  </a:lnTo>
                  <a:lnTo>
                    <a:pt x="1571731" y="1571731"/>
                  </a:lnTo>
                  <a:lnTo>
                    <a:pt x="0" y="15717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118533" y="118533"/>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87736" y="187736"/>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13" id="13"/>
          <p:cNvGrpSpPr/>
          <p:nvPr/>
        </p:nvGrpSpPr>
        <p:grpSpPr>
          <a:xfrm rot="0">
            <a:off x="9238288" y="7824546"/>
            <a:ext cx="1178798" cy="1178798"/>
            <a:chOff x="0" y="0"/>
            <a:chExt cx="1571731" cy="1571731"/>
          </a:xfrm>
        </p:grpSpPr>
        <p:sp>
          <p:nvSpPr>
            <p:cNvPr name="Freeform 14" id="14"/>
            <p:cNvSpPr/>
            <p:nvPr/>
          </p:nvSpPr>
          <p:spPr>
            <a:xfrm flipH="false" flipV="false" rot="0">
              <a:off x="0" y="0"/>
              <a:ext cx="1571731" cy="1571731"/>
            </a:xfrm>
            <a:custGeom>
              <a:avLst/>
              <a:gdLst/>
              <a:ahLst/>
              <a:cxnLst/>
              <a:rect r="r" b="b" t="t" l="l"/>
              <a:pathLst>
                <a:path h="1571731" w="1571731">
                  <a:moveTo>
                    <a:pt x="0" y="0"/>
                  </a:moveTo>
                  <a:lnTo>
                    <a:pt x="1571731" y="0"/>
                  </a:lnTo>
                  <a:lnTo>
                    <a:pt x="1571731" y="1571731"/>
                  </a:lnTo>
                  <a:lnTo>
                    <a:pt x="0" y="15717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p:cNvSpPr/>
            <p:nvPr/>
          </p:nvSpPr>
          <p:spPr>
            <a:xfrm flipH="false" flipV="false" rot="0">
              <a:off x="118533" y="118533"/>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0">
              <a:off x="187736" y="187736"/>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TextBox 17" id="17"/>
          <p:cNvSpPr txBox="true"/>
          <p:nvPr/>
        </p:nvSpPr>
        <p:spPr>
          <a:xfrm rot="0">
            <a:off x="10872204" y="7805496"/>
            <a:ext cx="6387096" cy="1513205"/>
          </a:xfrm>
          <a:prstGeom prst="rect">
            <a:avLst/>
          </a:prstGeom>
        </p:spPr>
        <p:txBody>
          <a:bodyPr anchor="t" rtlCol="false" tIns="0" lIns="0" bIns="0" rIns="0">
            <a:spAutoFit/>
          </a:bodyPr>
          <a:lstStyle/>
          <a:p>
            <a:pPr algn="l">
              <a:lnSpc>
                <a:spcPts val="4000"/>
              </a:lnSpc>
              <a:spcBef>
                <a:spcPct val="0"/>
              </a:spcBef>
            </a:pPr>
            <a:r>
              <a:rPr lang="en-US" sz="3200">
                <a:solidFill>
                  <a:srgbClr val="000000"/>
                </a:solidFill>
                <a:latin typeface="Noto Sans"/>
                <a:ea typeface="Noto Sans"/>
                <a:cs typeface="Noto Sans"/>
                <a:sym typeface="Noto Sans"/>
              </a:rPr>
              <a:t>Avoid loans, hardship withdrawals and in-service distributions.</a:t>
            </a:r>
            <a:r>
              <a:rPr lang="en-US" sz="3200">
                <a:solidFill>
                  <a:srgbClr val="000000"/>
                </a:solidFill>
                <a:latin typeface="Noto Sans"/>
                <a:ea typeface="Noto Sans"/>
                <a:cs typeface="Noto Sans"/>
                <a:sym typeface="Noto Sans"/>
              </a:rPr>
              <a:t> </a:t>
            </a:r>
          </a:p>
        </p:txBody>
      </p:sp>
      <p:sp>
        <p:nvSpPr>
          <p:cNvPr name="Freeform 18" id="18"/>
          <p:cNvSpPr/>
          <p:nvPr/>
        </p:nvSpPr>
        <p:spPr>
          <a:xfrm flipH="false" flipV="false" rot="0">
            <a:off x="15780960" y="9258300"/>
            <a:ext cx="2246912" cy="728466"/>
          </a:xfrm>
          <a:custGeom>
            <a:avLst/>
            <a:gdLst/>
            <a:ahLst/>
            <a:cxnLst/>
            <a:rect r="r" b="b" t="t" l="l"/>
            <a:pathLst>
              <a:path h="728466" w="2246912">
                <a:moveTo>
                  <a:pt x="0" y="0"/>
                </a:moveTo>
                <a:lnTo>
                  <a:pt x="2246912" y="0"/>
                </a:lnTo>
                <a:lnTo>
                  <a:pt x="2246912" y="728466"/>
                </a:lnTo>
                <a:lnTo>
                  <a:pt x="0" y="728466"/>
                </a:lnTo>
                <a:lnTo>
                  <a:pt x="0" y="0"/>
                </a:lnTo>
                <a:close/>
              </a:path>
            </a:pathLst>
          </a:custGeom>
          <a:blipFill>
            <a:blip r:embed="rId13"/>
            <a:stretch>
              <a:fillRect l="0" t="0" r="0" b="0"/>
            </a:stretch>
          </a:blipFill>
        </p:spPr>
      </p:sp>
      <p:sp>
        <p:nvSpPr>
          <p:cNvPr name="Freeform 19" id="19"/>
          <p:cNvSpPr/>
          <p:nvPr/>
        </p:nvSpPr>
        <p:spPr>
          <a:xfrm flipH="false" flipV="false" rot="0">
            <a:off x="1800089" y="5711912"/>
            <a:ext cx="772982" cy="589399"/>
          </a:xfrm>
          <a:custGeom>
            <a:avLst/>
            <a:gdLst/>
            <a:ahLst/>
            <a:cxnLst/>
            <a:rect r="r" b="b" t="t" l="l"/>
            <a:pathLst>
              <a:path h="589399" w="772982">
                <a:moveTo>
                  <a:pt x="0" y="0"/>
                </a:moveTo>
                <a:lnTo>
                  <a:pt x="772982" y="0"/>
                </a:lnTo>
                <a:lnTo>
                  <a:pt x="772982" y="589399"/>
                </a:lnTo>
                <a:lnTo>
                  <a:pt x="0" y="58939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0" id="20"/>
          <p:cNvSpPr/>
          <p:nvPr/>
        </p:nvSpPr>
        <p:spPr>
          <a:xfrm flipH="false" flipV="false" rot="0">
            <a:off x="2815544" y="7011919"/>
            <a:ext cx="1089283" cy="968101"/>
          </a:xfrm>
          <a:custGeom>
            <a:avLst/>
            <a:gdLst/>
            <a:ahLst/>
            <a:cxnLst/>
            <a:rect r="r" b="b" t="t" l="l"/>
            <a:pathLst>
              <a:path h="968101" w="1089283">
                <a:moveTo>
                  <a:pt x="0" y="0"/>
                </a:moveTo>
                <a:lnTo>
                  <a:pt x="1089283" y="0"/>
                </a:lnTo>
                <a:lnTo>
                  <a:pt x="1089283" y="968100"/>
                </a:lnTo>
                <a:lnTo>
                  <a:pt x="0" y="96810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21" id="21"/>
          <p:cNvSpPr txBox="true"/>
          <p:nvPr/>
        </p:nvSpPr>
        <p:spPr>
          <a:xfrm rot="0">
            <a:off x="8704041" y="893945"/>
            <a:ext cx="9583959" cy="2152650"/>
          </a:xfrm>
          <a:prstGeom prst="rect">
            <a:avLst/>
          </a:prstGeom>
        </p:spPr>
        <p:txBody>
          <a:bodyPr anchor="t" rtlCol="false" tIns="0" lIns="0" bIns="0" rIns="0">
            <a:spAutoFit/>
          </a:bodyPr>
          <a:lstStyle/>
          <a:p>
            <a:pPr algn="l">
              <a:lnSpc>
                <a:spcPts val="8474"/>
              </a:lnSpc>
            </a:pPr>
            <a:r>
              <a:rPr lang="en-US" sz="7500" spc="-225" b="true">
                <a:solidFill>
                  <a:srgbClr val="232C68"/>
                </a:solidFill>
                <a:latin typeface="Noto Sans Bold"/>
                <a:ea typeface="Noto Sans Bold"/>
                <a:cs typeface="Noto Sans Bold"/>
                <a:sym typeface="Noto Sans Bold"/>
              </a:rPr>
              <a:t>For Retirement </a:t>
            </a:r>
          </a:p>
          <a:p>
            <a:pPr algn="l">
              <a:lnSpc>
                <a:spcPts val="8474"/>
              </a:lnSpc>
            </a:pPr>
            <a:r>
              <a:rPr lang="en-US" sz="7500" spc="-225" b="true">
                <a:solidFill>
                  <a:srgbClr val="232C68"/>
                </a:solidFill>
                <a:latin typeface="Noto Sans Bold"/>
                <a:ea typeface="Noto Sans Bold"/>
                <a:cs typeface="Noto Sans Bold"/>
                <a:sym typeface="Noto Sans Bold"/>
              </a:rPr>
              <a:t>Use Only</a:t>
            </a:r>
          </a:p>
        </p:txBody>
      </p:sp>
      <p:sp>
        <p:nvSpPr>
          <p:cNvPr name="TextBox 22" id="22"/>
          <p:cNvSpPr txBox="true"/>
          <p:nvPr/>
        </p:nvSpPr>
        <p:spPr>
          <a:xfrm rot="0">
            <a:off x="10761302" y="5919160"/>
            <a:ext cx="6608900" cy="1457325"/>
          </a:xfrm>
          <a:prstGeom prst="rect">
            <a:avLst/>
          </a:prstGeom>
        </p:spPr>
        <p:txBody>
          <a:bodyPr anchor="t" rtlCol="false" tIns="0" lIns="0" bIns="0" rIns="0">
            <a:spAutoFit/>
          </a:bodyPr>
          <a:lstStyle/>
          <a:p>
            <a:pPr algn="l">
              <a:lnSpc>
                <a:spcPts val="3840"/>
              </a:lnSpc>
            </a:pPr>
            <a:r>
              <a:rPr lang="en-US" sz="3200" spc="29">
                <a:solidFill>
                  <a:srgbClr val="000000"/>
                </a:solidFill>
                <a:latin typeface="Noto Sans"/>
                <a:ea typeface="Noto Sans"/>
                <a:cs typeface="Noto Sans"/>
                <a:sym typeface="Noto Sans"/>
              </a:rPr>
              <a:t>Switching jobs? Don’t cash out your retirement plan to avoid</a:t>
            </a:r>
            <a:r>
              <a:rPr lang="en-US" sz="3200" spc="29">
                <a:solidFill>
                  <a:srgbClr val="000000"/>
                </a:solidFill>
                <a:latin typeface="Noto Sans"/>
                <a:ea typeface="Noto Sans"/>
                <a:cs typeface="Noto Sans"/>
                <a:sym typeface="Noto Sans"/>
              </a:rPr>
              <a:t> taxes and penalties. </a:t>
            </a:r>
          </a:p>
        </p:txBody>
      </p:sp>
      <p:sp>
        <p:nvSpPr>
          <p:cNvPr name="TextBox 23" id="23"/>
          <p:cNvSpPr txBox="true"/>
          <p:nvPr/>
        </p:nvSpPr>
        <p:spPr>
          <a:xfrm rot="0">
            <a:off x="10761302" y="3475220"/>
            <a:ext cx="7266570" cy="2018030"/>
          </a:xfrm>
          <a:prstGeom prst="rect">
            <a:avLst/>
          </a:prstGeom>
        </p:spPr>
        <p:txBody>
          <a:bodyPr anchor="t" rtlCol="false" tIns="0" lIns="0" bIns="0" rIns="0">
            <a:spAutoFit/>
          </a:bodyPr>
          <a:lstStyle/>
          <a:p>
            <a:pPr algn="l">
              <a:lnSpc>
                <a:spcPts val="4000"/>
              </a:lnSpc>
              <a:spcBef>
                <a:spcPct val="0"/>
              </a:spcBef>
            </a:pPr>
            <a:r>
              <a:rPr lang="en-US" sz="3200">
                <a:solidFill>
                  <a:srgbClr val="000000"/>
                </a:solidFill>
                <a:latin typeface="Noto Sans"/>
                <a:ea typeface="Noto Sans"/>
                <a:cs typeface="Noto Sans"/>
                <a:sym typeface="Noto Sans"/>
              </a:rPr>
              <a:t>Today's choices may significantly affect your retirement lifestyle, so  thoughtfully and strategically make your decisions.</a:t>
            </a:r>
          </a:p>
        </p:txBody>
      </p:sp>
      <p:sp>
        <p:nvSpPr>
          <p:cNvPr name="Freeform 24" id="24"/>
          <p:cNvSpPr/>
          <p:nvPr/>
        </p:nvSpPr>
        <p:spPr>
          <a:xfrm flipH="false" flipV="false" rot="0">
            <a:off x="2815544" y="5711912"/>
            <a:ext cx="772982" cy="589399"/>
          </a:xfrm>
          <a:custGeom>
            <a:avLst/>
            <a:gdLst/>
            <a:ahLst/>
            <a:cxnLst/>
            <a:rect r="r" b="b" t="t" l="l"/>
            <a:pathLst>
              <a:path h="589399" w="772982">
                <a:moveTo>
                  <a:pt x="0" y="0"/>
                </a:moveTo>
                <a:lnTo>
                  <a:pt x="772982" y="0"/>
                </a:lnTo>
                <a:lnTo>
                  <a:pt x="772982" y="589399"/>
                </a:lnTo>
                <a:lnTo>
                  <a:pt x="0" y="58939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5" id="25"/>
          <p:cNvSpPr/>
          <p:nvPr/>
        </p:nvSpPr>
        <p:spPr>
          <a:xfrm flipH="false" flipV="false" rot="0">
            <a:off x="3826651" y="5711912"/>
            <a:ext cx="772982" cy="589399"/>
          </a:xfrm>
          <a:custGeom>
            <a:avLst/>
            <a:gdLst/>
            <a:ahLst/>
            <a:cxnLst/>
            <a:rect r="r" b="b" t="t" l="l"/>
            <a:pathLst>
              <a:path h="589399" w="772982">
                <a:moveTo>
                  <a:pt x="0" y="0"/>
                </a:moveTo>
                <a:lnTo>
                  <a:pt x="772982" y="0"/>
                </a:lnTo>
                <a:lnTo>
                  <a:pt x="772982" y="589399"/>
                </a:lnTo>
                <a:lnTo>
                  <a:pt x="0" y="58939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113">
            <a:off x="35054" y="2973748"/>
            <a:ext cx="12676724" cy="4421008"/>
          </a:xfrm>
          <a:custGeom>
            <a:avLst/>
            <a:gdLst/>
            <a:ahLst/>
            <a:cxnLst/>
            <a:rect r="r" b="b" t="t" l="l"/>
            <a:pathLst>
              <a:path h="4421008" w="12676724">
                <a:moveTo>
                  <a:pt x="0" y="4421007"/>
                </a:moveTo>
                <a:lnTo>
                  <a:pt x="12676725" y="4421007"/>
                </a:lnTo>
                <a:lnTo>
                  <a:pt x="12676725" y="0"/>
                </a:lnTo>
                <a:lnTo>
                  <a:pt x="0" y="0"/>
                </a:lnTo>
                <a:lnTo>
                  <a:pt x="0" y="4421007"/>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6517566"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name="TextBox 5" id="5"/>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7169653"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name="TextBox 8" id="8"/>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6401992"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60A644"/>
              </a:solidFill>
              <a:prstDash val="solid"/>
              <a:miter/>
            </a:ln>
          </p:spPr>
        </p:sp>
        <p:sp>
          <p:nvSpPr>
            <p:cNvPr name="TextBox 11" id="11"/>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12" id="12"/>
          <p:cNvGrpSpPr/>
          <p:nvPr/>
        </p:nvGrpSpPr>
        <p:grpSpPr>
          <a:xfrm rot="0">
            <a:off x="-226129" y="0"/>
            <a:ext cx="7172629" cy="10284335"/>
            <a:chOff x="0" y="0"/>
            <a:chExt cx="20508404" cy="29405580"/>
          </a:xfrm>
        </p:grpSpPr>
        <p:sp>
          <p:nvSpPr>
            <p:cNvPr name="Freeform 13" id="13"/>
            <p:cNvSpPr/>
            <p:nvPr/>
          </p:nvSpPr>
          <p:spPr>
            <a:xfrm flipH="false" flipV="false" rot="0">
              <a:off x="0" y="0"/>
              <a:ext cx="20508340" cy="29405579"/>
            </a:xfrm>
            <a:custGeom>
              <a:avLst/>
              <a:gdLst/>
              <a:ahLst/>
              <a:cxnLst/>
              <a:rect r="r" b="b" t="t" l="l"/>
              <a:pathLst>
                <a:path h="29405579" w="20508340">
                  <a:moveTo>
                    <a:pt x="0" y="0"/>
                  </a:moveTo>
                  <a:lnTo>
                    <a:pt x="0" y="29405579"/>
                  </a:lnTo>
                  <a:lnTo>
                    <a:pt x="20493101" y="29405579"/>
                  </a:lnTo>
                  <a:cubicBezTo>
                    <a:pt x="20493101" y="29405579"/>
                    <a:pt x="20508088" y="29221937"/>
                    <a:pt x="20508340" y="28880941"/>
                  </a:cubicBezTo>
                  <a:lnTo>
                    <a:pt x="20508340" y="28861637"/>
                  </a:lnTo>
                  <a:cubicBezTo>
                    <a:pt x="20506944" y="27222704"/>
                    <a:pt x="20165061" y="22080345"/>
                    <a:pt x="16353155" y="16175735"/>
                  </a:cubicBezTo>
                  <a:cubicBezTo>
                    <a:pt x="12100560" y="9588373"/>
                    <a:pt x="10789031" y="5416550"/>
                    <a:pt x="10825226" y="0"/>
                  </a:cubicBezTo>
                  <a:close/>
                </a:path>
              </a:pathLst>
            </a:custGeom>
            <a:blipFill>
              <a:blip r:embed="rId4"/>
              <a:stretch>
                <a:fillRect l="-57604" t="0" r="-57604" b="0"/>
              </a:stretch>
            </a:blipFill>
          </p:spPr>
        </p:sp>
      </p:grpSp>
      <p:sp>
        <p:nvSpPr>
          <p:cNvPr name="Freeform 14" id="14"/>
          <p:cNvSpPr/>
          <p:nvPr/>
        </p:nvSpPr>
        <p:spPr>
          <a:xfrm flipH="false" flipV="false" rot="2903702">
            <a:off x="-5767044" y="6286174"/>
            <a:ext cx="10909314" cy="3709167"/>
          </a:xfrm>
          <a:custGeom>
            <a:avLst/>
            <a:gdLst/>
            <a:ahLst/>
            <a:cxnLst/>
            <a:rect r="r" b="b" t="t" l="l"/>
            <a:pathLst>
              <a:path h="3709167" w="10909314">
                <a:moveTo>
                  <a:pt x="0" y="0"/>
                </a:moveTo>
                <a:lnTo>
                  <a:pt x="10909315" y="0"/>
                </a:lnTo>
                <a:lnTo>
                  <a:pt x="10909315" y="3709166"/>
                </a:lnTo>
                <a:lnTo>
                  <a:pt x="0" y="3709166"/>
                </a:lnTo>
                <a:lnTo>
                  <a:pt x="0"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grpSp>
        <p:nvGrpSpPr>
          <p:cNvPr name="Group 15" id="15"/>
          <p:cNvGrpSpPr/>
          <p:nvPr/>
        </p:nvGrpSpPr>
        <p:grpSpPr>
          <a:xfrm rot="0">
            <a:off x="9238288" y="3652777"/>
            <a:ext cx="1000999" cy="1000999"/>
            <a:chOff x="0" y="0"/>
            <a:chExt cx="1334665" cy="1334665"/>
          </a:xfrm>
        </p:grpSpPr>
        <p:sp>
          <p:nvSpPr>
            <p:cNvPr name="Freeform 16" id="16"/>
            <p:cNvSpPr/>
            <p:nvPr/>
          </p:nvSpPr>
          <p:spPr>
            <a:xfrm flipH="false" flipV="false" rot="0">
              <a:off x="0" y="0"/>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0">
              <a:off x="69203" y="69203"/>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18" id="18"/>
          <p:cNvGrpSpPr/>
          <p:nvPr/>
        </p:nvGrpSpPr>
        <p:grpSpPr>
          <a:xfrm rot="0">
            <a:off x="9149388" y="5728601"/>
            <a:ext cx="1178798" cy="1178798"/>
            <a:chOff x="0" y="0"/>
            <a:chExt cx="1571731" cy="1571731"/>
          </a:xfrm>
        </p:grpSpPr>
        <p:sp>
          <p:nvSpPr>
            <p:cNvPr name="Freeform 19" id="19"/>
            <p:cNvSpPr/>
            <p:nvPr/>
          </p:nvSpPr>
          <p:spPr>
            <a:xfrm flipH="false" flipV="false" rot="0">
              <a:off x="0" y="0"/>
              <a:ext cx="1571731" cy="1571731"/>
            </a:xfrm>
            <a:custGeom>
              <a:avLst/>
              <a:gdLst/>
              <a:ahLst/>
              <a:cxnLst/>
              <a:rect r="r" b="b" t="t" l="l"/>
              <a:pathLst>
                <a:path h="1571731" w="1571731">
                  <a:moveTo>
                    <a:pt x="0" y="0"/>
                  </a:moveTo>
                  <a:lnTo>
                    <a:pt x="1571731" y="0"/>
                  </a:lnTo>
                  <a:lnTo>
                    <a:pt x="1571731" y="1571731"/>
                  </a:lnTo>
                  <a:lnTo>
                    <a:pt x="0" y="15717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0">
              <a:off x="118533" y="118533"/>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187736" y="187736"/>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22" id="22"/>
          <p:cNvGrpSpPr/>
          <p:nvPr/>
        </p:nvGrpSpPr>
        <p:grpSpPr>
          <a:xfrm rot="0">
            <a:off x="9238288" y="7982225"/>
            <a:ext cx="1178798" cy="1178798"/>
            <a:chOff x="0" y="0"/>
            <a:chExt cx="1571731" cy="1571731"/>
          </a:xfrm>
        </p:grpSpPr>
        <p:sp>
          <p:nvSpPr>
            <p:cNvPr name="Freeform 23" id="23"/>
            <p:cNvSpPr/>
            <p:nvPr/>
          </p:nvSpPr>
          <p:spPr>
            <a:xfrm flipH="false" flipV="false" rot="0">
              <a:off x="0" y="0"/>
              <a:ext cx="1571731" cy="1571731"/>
            </a:xfrm>
            <a:custGeom>
              <a:avLst/>
              <a:gdLst/>
              <a:ahLst/>
              <a:cxnLst/>
              <a:rect r="r" b="b" t="t" l="l"/>
              <a:pathLst>
                <a:path h="1571731" w="1571731">
                  <a:moveTo>
                    <a:pt x="0" y="0"/>
                  </a:moveTo>
                  <a:lnTo>
                    <a:pt x="1571731" y="0"/>
                  </a:lnTo>
                  <a:lnTo>
                    <a:pt x="1571731" y="1571731"/>
                  </a:lnTo>
                  <a:lnTo>
                    <a:pt x="0" y="15717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4" id="24"/>
            <p:cNvSpPr/>
            <p:nvPr/>
          </p:nvSpPr>
          <p:spPr>
            <a:xfrm flipH="false" flipV="false" rot="0">
              <a:off x="118533" y="118533"/>
              <a:ext cx="1334665" cy="1334665"/>
            </a:xfrm>
            <a:custGeom>
              <a:avLst/>
              <a:gdLst/>
              <a:ahLst/>
              <a:cxnLst/>
              <a:rect r="r" b="b" t="t" l="l"/>
              <a:pathLst>
                <a:path h="1334665" w="1334665">
                  <a:moveTo>
                    <a:pt x="0" y="0"/>
                  </a:moveTo>
                  <a:lnTo>
                    <a:pt x="1334665" y="0"/>
                  </a:lnTo>
                  <a:lnTo>
                    <a:pt x="1334665" y="1334665"/>
                  </a:lnTo>
                  <a:lnTo>
                    <a:pt x="0" y="13346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5" id="25"/>
            <p:cNvSpPr/>
            <p:nvPr/>
          </p:nvSpPr>
          <p:spPr>
            <a:xfrm flipH="false" flipV="false" rot="0">
              <a:off x="187736" y="187736"/>
              <a:ext cx="1196258" cy="1196258"/>
            </a:xfrm>
            <a:custGeom>
              <a:avLst/>
              <a:gdLst/>
              <a:ahLst/>
              <a:cxnLst/>
              <a:rect r="r" b="b" t="t" l="l"/>
              <a:pathLst>
                <a:path h="1196258" w="1196258">
                  <a:moveTo>
                    <a:pt x="0" y="0"/>
                  </a:moveTo>
                  <a:lnTo>
                    <a:pt x="1196259" y="0"/>
                  </a:lnTo>
                  <a:lnTo>
                    <a:pt x="1196259" y="1196259"/>
                  </a:lnTo>
                  <a:lnTo>
                    <a:pt x="0" y="11962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TextBox 26" id="26"/>
          <p:cNvSpPr txBox="true"/>
          <p:nvPr/>
        </p:nvSpPr>
        <p:spPr>
          <a:xfrm rot="0">
            <a:off x="10872204" y="8249920"/>
            <a:ext cx="6165080" cy="1008380"/>
          </a:xfrm>
          <a:prstGeom prst="rect">
            <a:avLst/>
          </a:prstGeom>
        </p:spPr>
        <p:txBody>
          <a:bodyPr anchor="t" rtlCol="false" tIns="0" lIns="0" bIns="0" rIns="0">
            <a:spAutoFit/>
          </a:bodyPr>
          <a:lstStyle/>
          <a:p>
            <a:pPr algn="l">
              <a:lnSpc>
                <a:spcPts val="4000"/>
              </a:lnSpc>
              <a:spcBef>
                <a:spcPct val="0"/>
              </a:spcBef>
            </a:pPr>
            <a:r>
              <a:rPr lang="en-US" sz="3200">
                <a:solidFill>
                  <a:srgbClr val="000000"/>
                </a:solidFill>
                <a:latin typeface="Noto Sans"/>
                <a:ea typeface="Noto Sans"/>
                <a:cs typeface="Noto Sans"/>
                <a:sym typeface="Noto Sans"/>
              </a:rPr>
              <a:t>Check out the resources at </a:t>
            </a:r>
            <a:r>
              <a:rPr lang="en-US" b="true" sz="3200" u="sng">
                <a:solidFill>
                  <a:srgbClr val="F26422"/>
                </a:solidFill>
                <a:latin typeface="Noto Sans Bold"/>
                <a:ea typeface="Noto Sans Bold"/>
                <a:cs typeface="Noto Sans Bold"/>
                <a:sym typeface="Noto Sans Bold"/>
                <a:hlinkClick r:id="rId13" tooltip="http://u.bpas.com"/>
              </a:rPr>
              <a:t>BPAS University</a:t>
            </a:r>
          </a:p>
        </p:txBody>
      </p:sp>
      <p:sp>
        <p:nvSpPr>
          <p:cNvPr name="Freeform 27" id="27"/>
          <p:cNvSpPr/>
          <p:nvPr/>
        </p:nvSpPr>
        <p:spPr>
          <a:xfrm flipH="false" flipV="false" rot="0">
            <a:off x="15760976" y="9258300"/>
            <a:ext cx="2246912" cy="728466"/>
          </a:xfrm>
          <a:custGeom>
            <a:avLst/>
            <a:gdLst/>
            <a:ahLst/>
            <a:cxnLst/>
            <a:rect r="r" b="b" t="t" l="l"/>
            <a:pathLst>
              <a:path h="728466" w="2246912">
                <a:moveTo>
                  <a:pt x="0" y="0"/>
                </a:moveTo>
                <a:lnTo>
                  <a:pt x="2246913" y="0"/>
                </a:lnTo>
                <a:lnTo>
                  <a:pt x="2246913" y="728466"/>
                </a:lnTo>
                <a:lnTo>
                  <a:pt x="0" y="728466"/>
                </a:lnTo>
                <a:lnTo>
                  <a:pt x="0" y="0"/>
                </a:lnTo>
                <a:close/>
              </a:path>
            </a:pathLst>
          </a:custGeom>
          <a:blipFill>
            <a:blip r:embed="rId14"/>
            <a:stretch>
              <a:fillRect l="0" t="0" r="0" b="0"/>
            </a:stretch>
          </a:blipFill>
        </p:spPr>
      </p:sp>
      <p:sp>
        <p:nvSpPr>
          <p:cNvPr name="Freeform 28" id="28"/>
          <p:cNvSpPr/>
          <p:nvPr/>
        </p:nvSpPr>
        <p:spPr>
          <a:xfrm flipH="false" flipV="false" rot="-905768">
            <a:off x="357293" y="4665223"/>
            <a:ext cx="1929713" cy="623848"/>
          </a:xfrm>
          <a:custGeom>
            <a:avLst/>
            <a:gdLst/>
            <a:ahLst/>
            <a:cxnLst/>
            <a:rect r="r" b="b" t="t" l="l"/>
            <a:pathLst>
              <a:path h="623848" w="1929713">
                <a:moveTo>
                  <a:pt x="0" y="0"/>
                </a:moveTo>
                <a:lnTo>
                  <a:pt x="1929713" y="0"/>
                </a:lnTo>
                <a:lnTo>
                  <a:pt x="1929713" y="623848"/>
                </a:lnTo>
                <a:lnTo>
                  <a:pt x="0" y="623848"/>
                </a:lnTo>
                <a:lnTo>
                  <a:pt x="0" y="0"/>
                </a:lnTo>
                <a:close/>
              </a:path>
            </a:pathLst>
          </a:custGeom>
          <a:blipFill>
            <a:blip r:embed="rId15">
              <a:alphaModFix amt="68000"/>
            </a:blip>
            <a:stretch>
              <a:fillRect l="0" t="0" r="0" b="0"/>
            </a:stretch>
          </a:blipFill>
        </p:spPr>
      </p:sp>
      <p:sp>
        <p:nvSpPr>
          <p:cNvPr name="TextBox 29" id="29"/>
          <p:cNvSpPr txBox="true"/>
          <p:nvPr/>
        </p:nvSpPr>
        <p:spPr>
          <a:xfrm rot="0">
            <a:off x="8704041" y="994021"/>
            <a:ext cx="9094183" cy="2152650"/>
          </a:xfrm>
          <a:prstGeom prst="rect">
            <a:avLst/>
          </a:prstGeom>
        </p:spPr>
        <p:txBody>
          <a:bodyPr anchor="t" rtlCol="false" tIns="0" lIns="0" bIns="0" rIns="0">
            <a:spAutoFit/>
          </a:bodyPr>
          <a:lstStyle/>
          <a:p>
            <a:pPr algn="l">
              <a:lnSpc>
                <a:spcPts val="8474"/>
              </a:lnSpc>
            </a:pPr>
            <a:r>
              <a:rPr lang="en-US" sz="7500" spc="-225" b="true">
                <a:solidFill>
                  <a:srgbClr val="232C68"/>
                </a:solidFill>
                <a:latin typeface="Noto Sans Bold"/>
                <a:ea typeface="Noto Sans Bold"/>
                <a:cs typeface="Noto Sans Bold"/>
                <a:sym typeface="Noto Sans Bold"/>
              </a:rPr>
              <a:t>Stay Informed &amp; </a:t>
            </a:r>
          </a:p>
          <a:p>
            <a:pPr algn="l">
              <a:lnSpc>
                <a:spcPts val="8474"/>
              </a:lnSpc>
            </a:pPr>
            <a:r>
              <a:rPr lang="en-US" sz="7500" spc="-225" b="true">
                <a:solidFill>
                  <a:srgbClr val="232C68"/>
                </a:solidFill>
                <a:latin typeface="Noto Sans Bold"/>
                <a:ea typeface="Noto Sans Bold"/>
                <a:cs typeface="Noto Sans Bold"/>
                <a:sym typeface="Noto Sans Bold"/>
              </a:rPr>
              <a:t>Do Your Homework</a:t>
            </a:r>
          </a:p>
        </p:txBody>
      </p:sp>
      <p:sp>
        <p:nvSpPr>
          <p:cNvPr name="TextBox 30" id="30"/>
          <p:cNvSpPr txBox="true"/>
          <p:nvPr/>
        </p:nvSpPr>
        <p:spPr>
          <a:xfrm rot="0">
            <a:off x="10872204" y="5728601"/>
            <a:ext cx="6608900" cy="1943100"/>
          </a:xfrm>
          <a:prstGeom prst="rect">
            <a:avLst/>
          </a:prstGeom>
        </p:spPr>
        <p:txBody>
          <a:bodyPr anchor="t" rtlCol="false" tIns="0" lIns="0" bIns="0" rIns="0">
            <a:spAutoFit/>
          </a:bodyPr>
          <a:lstStyle/>
          <a:p>
            <a:pPr algn="l">
              <a:lnSpc>
                <a:spcPts val="3840"/>
              </a:lnSpc>
            </a:pPr>
            <a:r>
              <a:rPr lang="en-US" sz="3200" spc="29">
                <a:solidFill>
                  <a:srgbClr val="000000"/>
                </a:solidFill>
                <a:latin typeface="Noto Sans"/>
                <a:ea typeface="Noto Sans"/>
                <a:cs typeface="Noto Sans"/>
                <a:sym typeface="Noto Sans"/>
              </a:rPr>
              <a:t>Keep an eye on changes in regulations and tax laws that might impact your retirement savings.</a:t>
            </a:r>
          </a:p>
        </p:txBody>
      </p:sp>
      <p:sp>
        <p:nvSpPr>
          <p:cNvPr name="TextBox 31" id="31"/>
          <p:cNvSpPr txBox="true"/>
          <p:nvPr/>
        </p:nvSpPr>
        <p:spPr>
          <a:xfrm rot="0">
            <a:off x="10872204" y="3645396"/>
            <a:ext cx="6387096" cy="1513205"/>
          </a:xfrm>
          <a:prstGeom prst="rect">
            <a:avLst/>
          </a:prstGeom>
        </p:spPr>
        <p:txBody>
          <a:bodyPr anchor="t" rtlCol="false" tIns="0" lIns="0" bIns="0" rIns="0">
            <a:spAutoFit/>
          </a:bodyPr>
          <a:lstStyle/>
          <a:p>
            <a:pPr algn="l">
              <a:lnSpc>
                <a:spcPts val="4000"/>
              </a:lnSpc>
              <a:spcBef>
                <a:spcPct val="0"/>
              </a:spcBef>
            </a:pPr>
            <a:r>
              <a:rPr lang="en-US" sz="3200">
                <a:solidFill>
                  <a:srgbClr val="000000"/>
                </a:solidFill>
                <a:latin typeface="Noto Sans"/>
                <a:ea typeface="Noto Sans"/>
                <a:cs typeface="Noto Sans"/>
                <a:sym typeface="Noto Sans"/>
              </a:rPr>
              <a:t>It's essential to stay proactive when it comes to planning for your future. </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431" y="2212467"/>
            <a:ext cx="18288000" cy="8196708"/>
          </a:xfrm>
          <a:custGeom>
            <a:avLst/>
            <a:gdLst/>
            <a:ahLst/>
            <a:cxnLst/>
            <a:rect r="r" b="b" t="t" l="l"/>
            <a:pathLst>
              <a:path h="8196708" w="18288000">
                <a:moveTo>
                  <a:pt x="0" y="0"/>
                </a:moveTo>
                <a:lnTo>
                  <a:pt x="18288000" y="0"/>
                </a:lnTo>
                <a:lnTo>
                  <a:pt x="18288000" y="8196708"/>
                </a:lnTo>
                <a:lnTo>
                  <a:pt x="0" y="8196708"/>
                </a:lnTo>
                <a:lnTo>
                  <a:pt x="0" y="0"/>
                </a:lnTo>
                <a:close/>
              </a:path>
            </a:pathLst>
          </a:custGeom>
          <a:blipFill>
            <a:blip r:embed="rId2">
              <a:alphaModFix amt="48000"/>
            </a:blip>
            <a:stretch>
              <a:fillRect l="-4509" t="-25190" r="-3705" b="-31143"/>
            </a:stretch>
          </a:blipFill>
        </p:spPr>
      </p:sp>
      <p:grpSp>
        <p:nvGrpSpPr>
          <p:cNvPr name="Group 3" id="3"/>
          <p:cNvGrpSpPr/>
          <p:nvPr/>
        </p:nvGrpSpPr>
        <p:grpSpPr>
          <a:xfrm rot="0">
            <a:off x="-637224" y="-4962142"/>
            <a:ext cx="20209651" cy="7277633"/>
            <a:chOff x="0" y="0"/>
            <a:chExt cx="5322706" cy="1916743"/>
          </a:xfrm>
        </p:grpSpPr>
        <p:sp>
          <p:nvSpPr>
            <p:cNvPr name="Freeform 4" id="4"/>
            <p:cNvSpPr/>
            <p:nvPr/>
          </p:nvSpPr>
          <p:spPr>
            <a:xfrm flipH="false" flipV="false" rot="0">
              <a:off x="0" y="0"/>
              <a:ext cx="5322707" cy="1916743"/>
            </a:xfrm>
            <a:custGeom>
              <a:avLst/>
              <a:gdLst/>
              <a:ahLst/>
              <a:cxnLst/>
              <a:rect r="r" b="b" t="t" l="l"/>
              <a:pathLst>
                <a:path h="1916743" w="5322707">
                  <a:moveTo>
                    <a:pt x="0" y="0"/>
                  </a:moveTo>
                  <a:lnTo>
                    <a:pt x="5322707" y="0"/>
                  </a:lnTo>
                  <a:lnTo>
                    <a:pt x="5322707" y="1916743"/>
                  </a:lnTo>
                  <a:lnTo>
                    <a:pt x="0" y="1916743"/>
                  </a:lnTo>
                  <a:close/>
                </a:path>
              </a:pathLst>
            </a:custGeom>
            <a:solidFill>
              <a:srgbClr val="232C68"/>
            </a:solidFill>
          </p:spPr>
        </p:sp>
        <p:sp>
          <p:nvSpPr>
            <p:cNvPr name="TextBox 5" id="5"/>
            <p:cNvSpPr txBox="true"/>
            <p:nvPr/>
          </p:nvSpPr>
          <p:spPr>
            <a:xfrm>
              <a:off x="0" y="-38100"/>
              <a:ext cx="5322706" cy="1954843"/>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0" y="493589"/>
            <a:ext cx="18288000" cy="1152525"/>
          </a:xfrm>
          <a:prstGeom prst="rect">
            <a:avLst/>
          </a:prstGeom>
        </p:spPr>
        <p:txBody>
          <a:bodyPr anchor="t" rtlCol="false" tIns="0" lIns="0" bIns="0" rIns="0">
            <a:spAutoFit/>
          </a:bodyPr>
          <a:lstStyle/>
          <a:p>
            <a:pPr algn="ctr">
              <a:lnSpc>
                <a:spcPts val="9000"/>
              </a:lnSpc>
            </a:pPr>
            <a:r>
              <a:rPr lang="en-US" b="true" sz="7500">
                <a:solidFill>
                  <a:srgbClr val="FFFFFF"/>
                </a:solidFill>
                <a:latin typeface="Noto Sans Bold"/>
                <a:ea typeface="Noto Sans Bold"/>
                <a:cs typeface="Noto Sans Bold"/>
                <a:sym typeface="Noto Sans Bold"/>
              </a:rPr>
              <a:t>BPAS University</a:t>
            </a:r>
          </a:p>
        </p:txBody>
      </p:sp>
      <p:grpSp>
        <p:nvGrpSpPr>
          <p:cNvPr name="Group 7" id="7"/>
          <p:cNvGrpSpPr/>
          <p:nvPr/>
        </p:nvGrpSpPr>
        <p:grpSpPr>
          <a:xfrm rot="0">
            <a:off x="5189078" y="3176447"/>
            <a:ext cx="1864412" cy="1864412"/>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name="TextBox 9" id="9"/>
            <p:cNvSpPr txBox="true"/>
            <p:nvPr/>
          </p:nvSpPr>
          <p:spPr>
            <a:xfrm>
              <a:off x="76200" y="47625"/>
              <a:ext cx="660400" cy="688975"/>
            </a:xfrm>
            <a:prstGeom prst="rect">
              <a:avLst/>
            </a:prstGeom>
          </p:spPr>
          <p:txBody>
            <a:bodyPr anchor="ctr" rtlCol="false" tIns="50800" lIns="50800" bIns="50800" rIns="50800"/>
            <a:lstStyle/>
            <a:p>
              <a:pPr algn="ctr">
                <a:lnSpc>
                  <a:spcPts val="1931"/>
                </a:lnSpc>
              </a:pPr>
            </a:p>
          </p:txBody>
        </p:sp>
      </p:grpSp>
      <p:grpSp>
        <p:nvGrpSpPr>
          <p:cNvPr name="Group 10" id="10"/>
          <p:cNvGrpSpPr/>
          <p:nvPr/>
        </p:nvGrpSpPr>
        <p:grpSpPr>
          <a:xfrm rot="0">
            <a:off x="4773399" y="4061692"/>
            <a:ext cx="2740019" cy="4153228"/>
            <a:chOff x="0" y="0"/>
            <a:chExt cx="812800" cy="1232015"/>
          </a:xfrm>
        </p:grpSpPr>
        <p:sp>
          <p:nvSpPr>
            <p:cNvPr name="Freeform 11" id="11"/>
            <p:cNvSpPr/>
            <p:nvPr/>
          </p:nvSpPr>
          <p:spPr>
            <a:xfrm flipH="false" flipV="false" rot="0">
              <a:off x="0" y="0"/>
              <a:ext cx="812800" cy="1232015"/>
            </a:xfrm>
            <a:custGeom>
              <a:avLst/>
              <a:gdLst/>
              <a:ahLst/>
              <a:cxnLst/>
              <a:rect r="r" b="b" t="t" l="l"/>
              <a:pathLst>
                <a:path h="1232015" w="812800">
                  <a:moveTo>
                    <a:pt x="107369" y="0"/>
                  </a:moveTo>
                  <a:lnTo>
                    <a:pt x="705431" y="0"/>
                  </a:lnTo>
                  <a:cubicBezTo>
                    <a:pt x="764729" y="0"/>
                    <a:pt x="812800" y="48071"/>
                    <a:pt x="812800" y="107369"/>
                  </a:cubicBezTo>
                  <a:lnTo>
                    <a:pt x="812800" y="1124646"/>
                  </a:lnTo>
                  <a:cubicBezTo>
                    <a:pt x="812800" y="1183944"/>
                    <a:pt x="764729" y="1232015"/>
                    <a:pt x="705431" y="1232015"/>
                  </a:cubicBezTo>
                  <a:lnTo>
                    <a:pt x="107369" y="1232015"/>
                  </a:lnTo>
                  <a:cubicBezTo>
                    <a:pt x="48071" y="1232015"/>
                    <a:pt x="0" y="1183944"/>
                    <a:pt x="0" y="1124646"/>
                  </a:cubicBezTo>
                  <a:lnTo>
                    <a:pt x="0" y="107369"/>
                  </a:lnTo>
                  <a:cubicBezTo>
                    <a:pt x="0" y="48071"/>
                    <a:pt x="48071" y="0"/>
                    <a:pt x="107369" y="0"/>
                  </a:cubicBezTo>
                  <a:close/>
                </a:path>
              </a:pathLst>
            </a:custGeom>
            <a:solidFill>
              <a:srgbClr val="60A644">
                <a:alpha val="55686"/>
              </a:srgbClr>
            </a:solidFill>
          </p:spPr>
        </p:sp>
        <p:sp>
          <p:nvSpPr>
            <p:cNvPr name="TextBox 12" id="12"/>
            <p:cNvSpPr txBox="true"/>
            <p:nvPr/>
          </p:nvSpPr>
          <p:spPr>
            <a:xfrm>
              <a:off x="0" y="-28575"/>
              <a:ext cx="812800" cy="1260590"/>
            </a:xfrm>
            <a:prstGeom prst="rect">
              <a:avLst/>
            </a:prstGeom>
          </p:spPr>
          <p:txBody>
            <a:bodyPr anchor="ctr" rtlCol="false" tIns="50800" lIns="50800" bIns="50800" rIns="50800"/>
            <a:lstStyle/>
            <a:p>
              <a:pPr algn="ctr">
                <a:lnSpc>
                  <a:spcPts val="1931"/>
                </a:lnSpc>
              </a:pPr>
            </a:p>
          </p:txBody>
        </p:sp>
      </p:grpSp>
      <p:grpSp>
        <p:nvGrpSpPr>
          <p:cNvPr name="Group 13" id="13"/>
          <p:cNvGrpSpPr/>
          <p:nvPr/>
        </p:nvGrpSpPr>
        <p:grpSpPr>
          <a:xfrm rot="0">
            <a:off x="7634301" y="4061692"/>
            <a:ext cx="2740019" cy="4153228"/>
            <a:chOff x="0" y="0"/>
            <a:chExt cx="812800" cy="1232015"/>
          </a:xfrm>
        </p:grpSpPr>
        <p:sp>
          <p:nvSpPr>
            <p:cNvPr name="Freeform 14" id="14"/>
            <p:cNvSpPr/>
            <p:nvPr/>
          </p:nvSpPr>
          <p:spPr>
            <a:xfrm flipH="false" flipV="false" rot="0">
              <a:off x="0" y="0"/>
              <a:ext cx="812800" cy="1232015"/>
            </a:xfrm>
            <a:custGeom>
              <a:avLst/>
              <a:gdLst/>
              <a:ahLst/>
              <a:cxnLst/>
              <a:rect r="r" b="b" t="t" l="l"/>
              <a:pathLst>
                <a:path h="1232015" w="812800">
                  <a:moveTo>
                    <a:pt x="107369" y="0"/>
                  </a:moveTo>
                  <a:lnTo>
                    <a:pt x="705431" y="0"/>
                  </a:lnTo>
                  <a:cubicBezTo>
                    <a:pt x="764729" y="0"/>
                    <a:pt x="812800" y="48071"/>
                    <a:pt x="812800" y="107369"/>
                  </a:cubicBezTo>
                  <a:lnTo>
                    <a:pt x="812800" y="1124646"/>
                  </a:lnTo>
                  <a:cubicBezTo>
                    <a:pt x="812800" y="1183944"/>
                    <a:pt x="764729" y="1232015"/>
                    <a:pt x="705431" y="1232015"/>
                  </a:cubicBezTo>
                  <a:lnTo>
                    <a:pt x="107369" y="1232015"/>
                  </a:lnTo>
                  <a:cubicBezTo>
                    <a:pt x="48071" y="1232015"/>
                    <a:pt x="0" y="1183944"/>
                    <a:pt x="0" y="1124646"/>
                  </a:cubicBezTo>
                  <a:lnTo>
                    <a:pt x="0" y="107369"/>
                  </a:lnTo>
                  <a:cubicBezTo>
                    <a:pt x="0" y="48071"/>
                    <a:pt x="48071" y="0"/>
                    <a:pt x="107369" y="0"/>
                  </a:cubicBezTo>
                  <a:close/>
                </a:path>
              </a:pathLst>
            </a:custGeom>
            <a:solidFill>
              <a:srgbClr val="60A644">
                <a:alpha val="55686"/>
              </a:srgbClr>
            </a:solidFill>
          </p:spPr>
        </p:sp>
        <p:sp>
          <p:nvSpPr>
            <p:cNvPr name="TextBox 15" id="15"/>
            <p:cNvSpPr txBox="true"/>
            <p:nvPr/>
          </p:nvSpPr>
          <p:spPr>
            <a:xfrm>
              <a:off x="0" y="-28575"/>
              <a:ext cx="812800" cy="1260590"/>
            </a:xfrm>
            <a:prstGeom prst="rect">
              <a:avLst/>
            </a:prstGeom>
          </p:spPr>
          <p:txBody>
            <a:bodyPr anchor="ctr" rtlCol="false" tIns="50800" lIns="50800" bIns="50800" rIns="50800"/>
            <a:lstStyle/>
            <a:p>
              <a:pPr algn="ctr">
                <a:lnSpc>
                  <a:spcPts val="1931"/>
                </a:lnSpc>
              </a:pPr>
            </a:p>
          </p:txBody>
        </p:sp>
      </p:grpSp>
      <p:grpSp>
        <p:nvGrpSpPr>
          <p:cNvPr name="Group 16" id="16"/>
          <p:cNvGrpSpPr/>
          <p:nvPr/>
        </p:nvGrpSpPr>
        <p:grpSpPr>
          <a:xfrm rot="0">
            <a:off x="10496579" y="4061692"/>
            <a:ext cx="2685810" cy="4170805"/>
            <a:chOff x="0" y="0"/>
            <a:chExt cx="812800" cy="1262200"/>
          </a:xfrm>
        </p:grpSpPr>
        <p:sp>
          <p:nvSpPr>
            <p:cNvPr name="Freeform 17" id="17"/>
            <p:cNvSpPr/>
            <p:nvPr/>
          </p:nvSpPr>
          <p:spPr>
            <a:xfrm flipH="false" flipV="false" rot="0">
              <a:off x="0" y="0"/>
              <a:ext cx="812800" cy="1262200"/>
            </a:xfrm>
            <a:custGeom>
              <a:avLst/>
              <a:gdLst/>
              <a:ahLst/>
              <a:cxnLst/>
              <a:rect r="r" b="b" t="t" l="l"/>
              <a:pathLst>
                <a:path h="1262200" w="812800">
                  <a:moveTo>
                    <a:pt x="109536" y="0"/>
                  </a:moveTo>
                  <a:lnTo>
                    <a:pt x="703264" y="0"/>
                  </a:lnTo>
                  <a:cubicBezTo>
                    <a:pt x="763759" y="0"/>
                    <a:pt x="812800" y="49041"/>
                    <a:pt x="812800" y="109536"/>
                  </a:cubicBezTo>
                  <a:lnTo>
                    <a:pt x="812800" y="1152664"/>
                  </a:lnTo>
                  <a:cubicBezTo>
                    <a:pt x="812800" y="1213159"/>
                    <a:pt x="763759" y="1262200"/>
                    <a:pt x="703264" y="1262200"/>
                  </a:cubicBezTo>
                  <a:lnTo>
                    <a:pt x="109536" y="1262200"/>
                  </a:lnTo>
                  <a:cubicBezTo>
                    <a:pt x="49041" y="1262200"/>
                    <a:pt x="0" y="1213159"/>
                    <a:pt x="0" y="1152664"/>
                  </a:cubicBezTo>
                  <a:lnTo>
                    <a:pt x="0" y="109536"/>
                  </a:lnTo>
                  <a:cubicBezTo>
                    <a:pt x="0" y="49041"/>
                    <a:pt x="49041" y="0"/>
                    <a:pt x="109536" y="0"/>
                  </a:cubicBezTo>
                  <a:close/>
                </a:path>
              </a:pathLst>
            </a:custGeom>
            <a:solidFill>
              <a:srgbClr val="60A644">
                <a:alpha val="55686"/>
              </a:srgbClr>
            </a:solidFill>
          </p:spPr>
        </p:sp>
        <p:sp>
          <p:nvSpPr>
            <p:cNvPr name="TextBox 18" id="18"/>
            <p:cNvSpPr txBox="true"/>
            <p:nvPr/>
          </p:nvSpPr>
          <p:spPr>
            <a:xfrm>
              <a:off x="0" y="-28575"/>
              <a:ext cx="812800" cy="1290775"/>
            </a:xfrm>
            <a:prstGeom prst="rect">
              <a:avLst/>
            </a:prstGeom>
          </p:spPr>
          <p:txBody>
            <a:bodyPr anchor="ctr" rtlCol="false" tIns="50800" lIns="50800" bIns="50800" rIns="50800"/>
            <a:lstStyle/>
            <a:p>
              <a:pPr algn="ctr">
                <a:lnSpc>
                  <a:spcPts val="1931"/>
                </a:lnSpc>
              </a:pPr>
            </a:p>
          </p:txBody>
        </p:sp>
      </p:grpSp>
      <p:grpSp>
        <p:nvGrpSpPr>
          <p:cNvPr name="Group 19" id="19"/>
          <p:cNvGrpSpPr>
            <a:grpSpLocks noChangeAspect="true"/>
          </p:cNvGrpSpPr>
          <p:nvPr/>
        </p:nvGrpSpPr>
        <p:grpSpPr>
          <a:xfrm rot="0">
            <a:off x="11448352" y="7354237"/>
            <a:ext cx="841667" cy="841667"/>
            <a:chOff x="0" y="0"/>
            <a:chExt cx="422656" cy="422656"/>
          </a:xfrm>
        </p:grpSpPr>
        <p:sp>
          <p:nvSpPr>
            <p:cNvPr name="Freeform 20" id="20"/>
            <p:cNvSpPr/>
            <p:nvPr/>
          </p:nvSpPr>
          <p:spPr>
            <a:xfrm flipH="false" flipV="false" rot="0">
              <a:off x="0" y="0"/>
              <a:ext cx="422656" cy="422656"/>
            </a:xfrm>
            <a:custGeom>
              <a:avLst/>
              <a:gdLst/>
              <a:ahLst/>
              <a:cxnLst/>
              <a:rect r="r" b="b" t="t" l="l"/>
              <a:pathLst>
                <a:path h="422656" w="422656">
                  <a:moveTo>
                    <a:pt x="0" y="0"/>
                  </a:moveTo>
                  <a:lnTo>
                    <a:pt x="422656" y="0"/>
                  </a:lnTo>
                  <a:lnTo>
                    <a:pt x="422656" y="422656"/>
                  </a:lnTo>
                  <a:lnTo>
                    <a:pt x="0" y="422656"/>
                  </a:lnTo>
                  <a:lnTo>
                    <a:pt x="0" y="0"/>
                  </a:lnTo>
                  <a:close/>
                </a:path>
              </a:pathLst>
            </a:custGeom>
            <a:blipFill>
              <a:blip r:embed="rId3"/>
              <a:stretch>
                <a:fillRect l="0" t="0" r="0" b="0"/>
              </a:stretch>
            </a:blipFill>
          </p:spPr>
        </p:sp>
      </p:grpSp>
      <p:sp>
        <p:nvSpPr>
          <p:cNvPr name="Freeform 21" id="21"/>
          <p:cNvSpPr/>
          <p:nvPr/>
        </p:nvSpPr>
        <p:spPr>
          <a:xfrm flipH="false" flipV="false" rot="6158346">
            <a:off x="12330596" y="7067951"/>
            <a:ext cx="1001947" cy="358196"/>
          </a:xfrm>
          <a:custGeom>
            <a:avLst/>
            <a:gdLst/>
            <a:ahLst/>
            <a:cxnLst/>
            <a:rect r="r" b="b" t="t" l="l"/>
            <a:pathLst>
              <a:path h="358196" w="1001947">
                <a:moveTo>
                  <a:pt x="0" y="0"/>
                </a:moveTo>
                <a:lnTo>
                  <a:pt x="1001947" y="0"/>
                </a:lnTo>
                <a:lnTo>
                  <a:pt x="1001947" y="358196"/>
                </a:lnTo>
                <a:lnTo>
                  <a:pt x="0" y="358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22" id="22"/>
          <p:cNvGrpSpPr/>
          <p:nvPr/>
        </p:nvGrpSpPr>
        <p:grpSpPr>
          <a:xfrm rot="0">
            <a:off x="8113153" y="3173243"/>
            <a:ext cx="1782315" cy="1782315"/>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name="TextBox 24" id="24"/>
            <p:cNvSpPr txBox="true"/>
            <p:nvPr/>
          </p:nvSpPr>
          <p:spPr>
            <a:xfrm>
              <a:off x="76200" y="47625"/>
              <a:ext cx="660400" cy="688975"/>
            </a:xfrm>
            <a:prstGeom prst="rect">
              <a:avLst/>
            </a:prstGeom>
          </p:spPr>
          <p:txBody>
            <a:bodyPr anchor="ctr" rtlCol="false" tIns="50800" lIns="50800" bIns="50800" rIns="50800"/>
            <a:lstStyle/>
            <a:p>
              <a:pPr algn="ctr">
                <a:lnSpc>
                  <a:spcPts val="1931"/>
                </a:lnSpc>
              </a:pPr>
            </a:p>
          </p:txBody>
        </p:sp>
      </p:grpSp>
      <p:sp>
        <p:nvSpPr>
          <p:cNvPr name="Freeform 25" id="25"/>
          <p:cNvSpPr/>
          <p:nvPr/>
        </p:nvSpPr>
        <p:spPr>
          <a:xfrm flipH="false" flipV="false" rot="0">
            <a:off x="8403751" y="3479900"/>
            <a:ext cx="1201120" cy="1163585"/>
          </a:xfrm>
          <a:custGeom>
            <a:avLst/>
            <a:gdLst/>
            <a:ahLst/>
            <a:cxnLst/>
            <a:rect r="r" b="b" t="t" l="l"/>
            <a:pathLst>
              <a:path h="1163585" w="1201120">
                <a:moveTo>
                  <a:pt x="0" y="0"/>
                </a:moveTo>
                <a:lnTo>
                  <a:pt x="1201120" y="0"/>
                </a:lnTo>
                <a:lnTo>
                  <a:pt x="1201120" y="1163584"/>
                </a:lnTo>
                <a:lnTo>
                  <a:pt x="0" y="116358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26" id="26"/>
          <p:cNvGrpSpPr/>
          <p:nvPr/>
        </p:nvGrpSpPr>
        <p:grpSpPr>
          <a:xfrm rot="0">
            <a:off x="10874787" y="3196323"/>
            <a:ext cx="1773005" cy="1773005"/>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name="TextBox 28" id="28"/>
            <p:cNvSpPr txBox="true"/>
            <p:nvPr/>
          </p:nvSpPr>
          <p:spPr>
            <a:xfrm>
              <a:off x="76200" y="47625"/>
              <a:ext cx="660400" cy="688975"/>
            </a:xfrm>
            <a:prstGeom prst="rect">
              <a:avLst/>
            </a:prstGeom>
          </p:spPr>
          <p:txBody>
            <a:bodyPr anchor="ctr" rtlCol="false" tIns="50800" lIns="50800" bIns="50800" rIns="50800"/>
            <a:lstStyle/>
            <a:p>
              <a:pPr algn="ctr">
                <a:lnSpc>
                  <a:spcPts val="1931"/>
                </a:lnSpc>
              </a:pPr>
            </a:p>
          </p:txBody>
        </p:sp>
      </p:grpSp>
      <p:sp>
        <p:nvSpPr>
          <p:cNvPr name="Freeform 29" id="29"/>
          <p:cNvSpPr/>
          <p:nvPr/>
        </p:nvSpPr>
        <p:spPr>
          <a:xfrm flipH="false" flipV="false" rot="0">
            <a:off x="5533395" y="3510897"/>
            <a:ext cx="1175779" cy="1202843"/>
          </a:xfrm>
          <a:custGeom>
            <a:avLst/>
            <a:gdLst/>
            <a:ahLst/>
            <a:cxnLst/>
            <a:rect r="r" b="b" t="t" l="l"/>
            <a:pathLst>
              <a:path h="1202843" w="1175779">
                <a:moveTo>
                  <a:pt x="0" y="0"/>
                </a:moveTo>
                <a:lnTo>
                  <a:pt x="1175779" y="0"/>
                </a:lnTo>
                <a:lnTo>
                  <a:pt x="1175779" y="1202843"/>
                </a:lnTo>
                <a:lnTo>
                  <a:pt x="0" y="120284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0" id="30"/>
          <p:cNvSpPr/>
          <p:nvPr/>
        </p:nvSpPr>
        <p:spPr>
          <a:xfrm flipH="false" flipV="false" rot="0">
            <a:off x="11349119" y="3510897"/>
            <a:ext cx="1203047" cy="1154925"/>
          </a:xfrm>
          <a:custGeom>
            <a:avLst/>
            <a:gdLst/>
            <a:ahLst/>
            <a:cxnLst/>
            <a:rect r="r" b="b" t="t" l="l"/>
            <a:pathLst>
              <a:path h="1154925" w="1203047">
                <a:moveTo>
                  <a:pt x="0" y="0"/>
                </a:moveTo>
                <a:lnTo>
                  <a:pt x="1203047" y="0"/>
                </a:lnTo>
                <a:lnTo>
                  <a:pt x="1203047" y="1154925"/>
                </a:lnTo>
                <a:lnTo>
                  <a:pt x="0" y="11549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31" id="31"/>
          <p:cNvSpPr txBox="true"/>
          <p:nvPr/>
        </p:nvSpPr>
        <p:spPr>
          <a:xfrm rot="0">
            <a:off x="10545281" y="5124450"/>
            <a:ext cx="2647809" cy="2058337"/>
          </a:xfrm>
          <a:prstGeom prst="rect">
            <a:avLst/>
          </a:prstGeom>
        </p:spPr>
        <p:txBody>
          <a:bodyPr anchor="t" rtlCol="false" tIns="0" lIns="0" bIns="0" rIns="0">
            <a:spAutoFit/>
          </a:bodyPr>
          <a:lstStyle/>
          <a:p>
            <a:pPr algn="ctr">
              <a:lnSpc>
                <a:spcPts val="2044"/>
              </a:lnSpc>
            </a:pPr>
            <a:r>
              <a:rPr lang="en-US" sz="1584" spc="-26">
                <a:solidFill>
                  <a:srgbClr val="000000"/>
                </a:solidFill>
                <a:latin typeface="Noto Sans"/>
                <a:ea typeface="Noto Sans"/>
                <a:cs typeface="Noto Sans"/>
                <a:sym typeface="Noto Sans"/>
              </a:rPr>
              <a:t>Explore </a:t>
            </a:r>
            <a:r>
              <a:rPr lang="en-US" b="true" sz="1584" spc="-26">
                <a:solidFill>
                  <a:srgbClr val="232C68"/>
                </a:solidFill>
                <a:latin typeface="Noto Sans Bold"/>
                <a:ea typeface="Noto Sans Bold"/>
                <a:cs typeface="Noto Sans Bold"/>
                <a:sym typeface="Noto Sans Bold"/>
              </a:rPr>
              <a:t>BPAS University</a:t>
            </a:r>
            <a:r>
              <a:rPr lang="en-US" sz="1584" spc="-26">
                <a:solidFill>
                  <a:srgbClr val="000000"/>
                </a:solidFill>
                <a:latin typeface="Noto Sans"/>
                <a:ea typeface="Noto Sans"/>
                <a:cs typeface="Noto Sans"/>
                <a:sym typeface="Noto Sans"/>
              </a:rPr>
              <a:t> and manage your account from anywhere, anytime!</a:t>
            </a:r>
          </a:p>
          <a:p>
            <a:pPr algn="ctr">
              <a:lnSpc>
                <a:spcPts val="2044"/>
              </a:lnSpc>
            </a:pPr>
          </a:p>
          <a:p>
            <a:pPr algn="ctr">
              <a:lnSpc>
                <a:spcPts val="2044"/>
              </a:lnSpc>
            </a:pPr>
            <a:r>
              <a:rPr lang="en-US" sz="1584" spc="-26">
                <a:solidFill>
                  <a:srgbClr val="000000"/>
                </a:solidFill>
                <a:latin typeface="Noto Sans"/>
                <a:ea typeface="Noto Sans"/>
                <a:cs typeface="Noto Sans"/>
                <a:sym typeface="Noto Sans"/>
              </a:rPr>
              <a:t>Head to </a:t>
            </a:r>
            <a:r>
              <a:rPr lang="en-US" b="true" sz="1584" spc="-26">
                <a:solidFill>
                  <a:srgbClr val="232C68"/>
                </a:solidFill>
                <a:latin typeface="Noto Sans Bold"/>
                <a:ea typeface="Noto Sans Bold"/>
                <a:cs typeface="Noto Sans Bold"/>
                <a:sym typeface="Noto Sans Bold"/>
              </a:rPr>
              <a:t>u.bpas.com</a:t>
            </a:r>
            <a:r>
              <a:rPr lang="en-US" sz="1584" spc="-26">
                <a:solidFill>
                  <a:srgbClr val="000000"/>
                </a:solidFill>
                <a:latin typeface="Noto Sans"/>
                <a:ea typeface="Noto Sans"/>
                <a:cs typeface="Noto Sans"/>
                <a:sym typeface="Noto Sans"/>
              </a:rPr>
              <a:t> or get the </a:t>
            </a:r>
            <a:r>
              <a:rPr lang="en-US" b="true" sz="1584" spc="-26">
                <a:solidFill>
                  <a:srgbClr val="232C68"/>
                </a:solidFill>
                <a:latin typeface="Noto Sans Bold"/>
                <a:ea typeface="Noto Sans Bold"/>
                <a:cs typeface="Noto Sans Bold"/>
                <a:sym typeface="Noto Sans Bold"/>
              </a:rPr>
              <a:t>BPAS U App</a:t>
            </a:r>
            <a:r>
              <a:rPr lang="en-US" sz="1584" spc="-26">
                <a:solidFill>
                  <a:srgbClr val="000000"/>
                </a:solidFill>
                <a:latin typeface="Noto Sans"/>
                <a:ea typeface="Noto Sans"/>
                <a:cs typeface="Noto Sans"/>
                <a:sym typeface="Noto Sans"/>
              </a:rPr>
              <a:t> from Google Play or the </a:t>
            </a:r>
          </a:p>
          <a:p>
            <a:pPr algn="ctr">
              <a:lnSpc>
                <a:spcPts val="2044"/>
              </a:lnSpc>
            </a:pPr>
            <a:r>
              <a:rPr lang="en-US" sz="1584" spc="-26">
                <a:solidFill>
                  <a:srgbClr val="000000"/>
                </a:solidFill>
                <a:latin typeface="Noto Sans"/>
                <a:ea typeface="Noto Sans"/>
                <a:cs typeface="Noto Sans"/>
                <a:sym typeface="Noto Sans"/>
              </a:rPr>
              <a:t>App Store.</a:t>
            </a:r>
          </a:p>
        </p:txBody>
      </p:sp>
      <p:sp>
        <p:nvSpPr>
          <p:cNvPr name="TextBox 32" id="32"/>
          <p:cNvSpPr txBox="true"/>
          <p:nvPr/>
        </p:nvSpPr>
        <p:spPr>
          <a:xfrm rot="0">
            <a:off x="4909394" y="5102095"/>
            <a:ext cx="2419261" cy="1931425"/>
          </a:xfrm>
          <a:prstGeom prst="rect">
            <a:avLst/>
          </a:prstGeom>
        </p:spPr>
        <p:txBody>
          <a:bodyPr anchor="t" rtlCol="false" tIns="0" lIns="0" bIns="0" rIns="0">
            <a:spAutoFit/>
          </a:bodyPr>
          <a:lstStyle/>
          <a:p>
            <a:pPr algn="ctr">
              <a:lnSpc>
                <a:spcPts val="2218"/>
              </a:lnSpc>
              <a:spcBef>
                <a:spcPct val="0"/>
              </a:spcBef>
            </a:pPr>
            <a:r>
              <a:rPr lang="en-US" sz="1584" spc="47">
                <a:solidFill>
                  <a:srgbClr val="000000"/>
                </a:solidFill>
                <a:latin typeface="Noto Sans"/>
                <a:ea typeface="Noto Sans"/>
                <a:cs typeface="Noto Sans"/>
                <a:sym typeface="Noto Sans"/>
              </a:rPr>
              <a:t>F</a:t>
            </a:r>
            <a:r>
              <a:rPr lang="en-US" sz="1584" spc="47">
                <a:solidFill>
                  <a:srgbClr val="000000"/>
                </a:solidFill>
                <a:latin typeface="Noto Sans"/>
                <a:ea typeface="Noto Sans"/>
                <a:cs typeface="Noto Sans"/>
                <a:sym typeface="Noto Sans"/>
              </a:rPr>
              <a:t>rom budgeting tips to investment strategies, </a:t>
            </a:r>
            <a:r>
              <a:rPr lang="en-US" b="true" sz="1584" spc="47">
                <a:solidFill>
                  <a:srgbClr val="232D69"/>
                </a:solidFill>
                <a:latin typeface="Noto Sans Bold"/>
                <a:ea typeface="Noto Sans Bold"/>
                <a:cs typeface="Noto Sans Bold"/>
                <a:sym typeface="Noto Sans Bold"/>
              </a:rPr>
              <a:t>BPAS University</a:t>
            </a:r>
            <a:r>
              <a:rPr lang="en-US" sz="1584" spc="47">
                <a:solidFill>
                  <a:srgbClr val="232D69"/>
                </a:solidFill>
                <a:latin typeface="Noto Sans"/>
                <a:ea typeface="Noto Sans"/>
                <a:cs typeface="Noto Sans"/>
                <a:sym typeface="Noto Sans"/>
              </a:rPr>
              <a:t> </a:t>
            </a:r>
            <a:r>
              <a:rPr lang="en-US" sz="1584" spc="47">
                <a:solidFill>
                  <a:srgbClr val="000000"/>
                </a:solidFill>
                <a:latin typeface="Noto Sans"/>
                <a:ea typeface="Noto Sans"/>
                <a:cs typeface="Noto Sans"/>
                <a:sym typeface="Noto Sans"/>
              </a:rPr>
              <a:t>offers valuable information to assist you in making sound financial decisions!</a:t>
            </a:r>
          </a:p>
        </p:txBody>
      </p:sp>
      <p:sp>
        <p:nvSpPr>
          <p:cNvPr name="TextBox 33" id="33"/>
          <p:cNvSpPr txBox="true"/>
          <p:nvPr/>
        </p:nvSpPr>
        <p:spPr>
          <a:xfrm rot="0">
            <a:off x="7646768" y="5144260"/>
            <a:ext cx="2740019" cy="2779563"/>
          </a:xfrm>
          <a:prstGeom prst="rect">
            <a:avLst/>
          </a:prstGeom>
        </p:spPr>
        <p:txBody>
          <a:bodyPr anchor="t" rtlCol="false" tIns="0" lIns="0" bIns="0" rIns="0">
            <a:spAutoFit/>
          </a:bodyPr>
          <a:lstStyle/>
          <a:p>
            <a:pPr algn="l" marL="342128" indent="-171064" lvl="1">
              <a:lnSpc>
                <a:spcPts val="1315"/>
              </a:lnSpc>
              <a:buFont typeface="Arial"/>
              <a:buChar char="•"/>
            </a:pPr>
            <a:r>
              <a:rPr lang="en-US" sz="1584">
                <a:solidFill>
                  <a:srgbClr val="000000"/>
                </a:solidFill>
                <a:latin typeface="Noto Sans"/>
                <a:ea typeface="Noto Sans"/>
                <a:cs typeface="Noto Sans"/>
                <a:sym typeface="Noto Sans"/>
              </a:rPr>
              <a:t>Financial P</a:t>
            </a:r>
            <a:r>
              <a:rPr lang="en-US" sz="1584">
                <a:solidFill>
                  <a:srgbClr val="000000"/>
                </a:solidFill>
                <a:latin typeface="Noto Sans"/>
                <a:ea typeface="Noto Sans"/>
                <a:cs typeface="Noto Sans"/>
                <a:sym typeface="Noto Sans"/>
              </a:rPr>
              <a:t>lanning Tools </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Blog Articles</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Quick Tips </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Self-study Courses</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Financial Calculators</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Videos &amp; Podcasts</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Questionnaires </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Risk Tolerance Quiz</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And Much More! </a:t>
            </a:r>
          </a:p>
        </p:txBody>
      </p:sp>
      <p:sp>
        <p:nvSpPr>
          <p:cNvPr name="Freeform 34" id="34"/>
          <p:cNvSpPr/>
          <p:nvPr/>
        </p:nvSpPr>
        <p:spPr>
          <a:xfrm flipH="false" flipV="false" rot="0">
            <a:off x="1182430" y="5752031"/>
            <a:ext cx="1117580" cy="1117580"/>
          </a:xfrm>
          <a:custGeom>
            <a:avLst/>
            <a:gdLst/>
            <a:ahLst/>
            <a:cxnLst/>
            <a:rect r="r" b="b" t="t" l="l"/>
            <a:pathLst>
              <a:path h="1117580" w="1117580">
                <a:moveTo>
                  <a:pt x="0" y="0"/>
                </a:moveTo>
                <a:lnTo>
                  <a:pt x="1117580" y="0"/>
                </a:lnTo>
                <a:lnTo>
                  <a:pt x="1117580" y="1117580"/>
                </a:lnTo>
                <a:lnTo>
                  <a:pt x="0" y="1117580"/>
                </a:lnTo>
                <a:lnTo>
                  <a:pt x="0" y="0"/>
                </a:lnTo>
                <a:close/>
              </a:path>
            </a:pathLst>
          </a:custGeom>
          <a:blipFill>
            <a:blip r:embed="rId12"/>
            <a:stretch>
              <a:fillRect l="0" t="0" r="0" b="0"/>
            </a:stretch>
          </a:blipFill>
        </p:spPr>
      </p:sp>
      <p:sp>
        <p:nvSpPr>
          <p:cNvPr name="Freeform 35" id="35"/>
          <p:cNvSpPr/>
          <p:nvPr/>
        </p:nvSpPr>
        <p:spPr>
          <a:xfrm flipH="false" flipV="false" rot="0">
            <a:off x="384490" y="3979055"/>
            <a:ext cx="3456942" cy="1117580"/>
          </a:xfrm>
          <a:custGeom>
            <a:avLst/>
            <a:gdLst/>
            <a:ahLst/>
            <a:cxnLst/>
            <a:rect r="r" b="b" t="t" l="l"/>
            <a:pathLst>
              <a:path h="1117580" w="3456942">
                <a:moveTo>
                  <a:pt x="0" y="0"/>
                </a:moveTo>
                <a:lnTo>
                  <a:pt x="3456942" y="0"/>
                </a:lnTo>
                <a:lnTo>
                  <a:pt x="3456942" y="1117580"/>
                </a:lnTo>
                <a:lnTo>
                  <a:pt x="0" y="1117580"/>
                </a:lnTo>
                <a:lnTo>
                  <a:pt x="0" y="0"/>
                </a:lnTo>
                <a:close/>
              </a:path>
            </a:pathLst>
          </a:custGeom>
          <a:blipFill>
            <a:blip r:embed="rId13"/>
            <a:stretch>
              <a:fillRect l="0" t="0" r="0" b="0"/>
            </a:stretch>
          </a:blipFill>
        </p:spPr>
      </p:sp>
      <p:sp>
        <p:nvSpPr>
          <p:cNvPr name="TextBox 36" id="36"/>
          <p:cNvSpPr txBox="true"/>
          <p:nvPr/>
        </p:nvSpPr>
        <p:spPr>
          <a:xfrm rot="0">
            <a:off x="412004" y="5125210"/>
            <a:ext cx="3401913" cy="323215"/>
          </a:xfrm>
          <a:prstGeom prst="rect">
            <a:avLst/>
          </a:prstGeom>
        </p:spPr>
        <p:txBody>
          <a:bodyPr anchor="t" rtlCol="false" tIns="0" lIns="0" bIns="0" rIns="0">
            <a:spAutoFit/>
          </a:bodyPr>
          <a:lstStyle/>
          <a:p>
            <a:pPr algn="ctr">
              <a:lnSpc>
                <a:spcPts val="2659"/>
              </a:lnSpc>
              <a:spcBef>
                <a:spcPct val="0"/>
              </a:spcBef>
            </a:pPr>
            <a:r>
              <a:rPr lang="en-US" sz="1899" spc="56">
                <a:solidFill>
                  <a:srgbClr val="232C68"/>
                </a:solidFill>
                <a:latin typeface="Noto Sans"/>
                <a:ea typeface="Noto Sans"/>
                <a:cs typeface="Noto Sans"/>
                <a:sym typeface="Noto Sans"/>
              </a:rPr>
              <a:t>866.401.5272  |  u.bpas.com</a:t>
            </a:r>
          </a:p>
        </p:txBody>
      </p:sp>
      <p:sp>
        <p:nvSpPr>
          <p:cNvPr name="TextBox 37" id="37"/>
          <p:cNvSpPr txBox="true"/>
          <p:nvPr/>
        </p:nvSpPr>
        <p:spPr>
          <a:xfrm rot="0">
            <a:off x="278564" y="7164886"/>
            <a:ext cx="3418510" cy="742315"/>
          </a:xfrm>
          <a:prstGeom prst="rect">
            <a:avLst/>
          </a:prstGeom>
        </p:spPr>
        <p:txBody>
          <a:bodyPr anchor="t" rtlCol="false" tIns="0" lIns="0" bIns="0" rIns="0">
            <a:spAutoFit/>
          </a:bodyPr>
          <a:lstStyle/>
          <a:p>
            <a:pPr algn="ctr">
              <a:lnSpc>
                <a:spcPts val="2000"/>
              </a:lnSpc>
              <a:spcBef>
                <a:spcPct val="0"/>
              </a:spcBef>
            </a:pPr>
            <a:r>
              <a:rPr lang="en-US" sz="1600" i="true">
                <a:solidFill>
                  <a:srgbClr val="000000"/>
                </a:solidFill>
                <a:latin typeface="Noto Sans Italics"/>
                <a:ea typeface="Noto Sans Italics"/>
                <a:cs typeface="Noto Sans Italics"/>
                <a:sym typeface="Noto Sans Italics"/>
              </a:rPr>
              <a:t>Calculations in this presentation were completed with the calculators available u.bpas.com</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349591" y="3238945"/>
            <a:ext cx="18637591" cy="3809110"/>
            <a:chOff x="0" y="0"/>
            <a:chExt cx="4908666" cy="1003222"/>
          </a:xfrm>
        </p:grpSpPr>
        <p:sp>
          <p:nvSpPr>
            <p:cNvPr name="Freeform 5" id="5"/>
            <p:cNvSpPr/>
            <p:nvPr/>
          </p:nvSpPr>
          <p:spPr>
            <a:xfrm flipH="false" flipV="false" rot="0">
              <a:off x="0" y="0"/>
              <a:ext cx="4908666" cy="1003222"/>
            </a:xfrm>
            <a:custGeom>
              <a:avLst/>
              <a:gdLst/>
              <a:ahLst/>
              <a:cxnLst/>
              <a:rect r="r" b="b" t="t" l="l"/>
              <a:pathLst>
                <a:path h="1003222" w="4908666">
                  <a:moveTo>
                    <a:pt x="0" y="0"/>
                  </a:moveTo>
                  <a:lnTo>
                    <a:pt x="4908666" y="0"/>
                  </a:lnTo>
                  <a:lnTo>
                    <a:pt x="4908666" y="1003222"/>
                  </a:lnTo>
                  <a:lnTo>
                    <a:pt x="0" y="1003222"/>
                  </a:lnTo>
                  <a:close/>
                </a:path>
              </a:pathLst>
            </a:custGeom>
            <a:solidFill>
              <a:srgbClr val="232C68"/>
            </a:solidFill>
          </p:spPr>
        </p:sp>
        <p:sp>
          <p:nvSpPr>
            <p:cNvPr name="TextBox 6" id="6"/>
            <p:cNvSpPr txBox="true"/>
            <p:nvPr/>
          </p:nvSpPr>
          <p:spPr>
            <a:xfrm>
              <a:off x="0" y="-38100"/>
              <a:ext cx="4908666" cy="1041322"/>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0" y="3733413"/>
            <a:ext cx="18288000" cy="1152525"/>
          </a:xfrm>
          <a:prstGeom prst="rect">
            <a:avLst/>
          </a:prstGeom>
        </p:spPr>
        <p:txBody>
          <a:bodyPr anchor="t" rtlCol="false" tIns="0" lIns="0" bIns="0" rIns="0">
            <a:spAutoFit/>
          </a:bodyPr>
          <a:lstStyle/>
          <a:p>
            <a:pPr algn="ctr">
              <a:lnSpc>
                <a:spcPts val="9000"/>
              </a:lnSpc>
            </a:pPr>
            <a:r>
              <a:rPr lang="en-US" b="true" sz="7500">
                <a:solidFill>
                  <a:srgbClr val="FFFFFF"/>
                </a:solidFill>
                <a:latin typeface="Noto Sans Bold"/>
                <a:ea typeface="Noto Sans Bold"/>
                <a:cs typeface="Noto Sans Bold"/>
                <a:sym typeface="Noto Sans Bold"/>
              </a:rPr>
              <a:t>Questions?</a:t>
            </a:r>
          </a:p>
        </p:txBody>
      </p:sp>
      <p:sp>
        <p:nvSpPr>
          <p:cNvPr name="Freeform 8" id="8"/>
          <p:cNvSpPr/>
          <p:nvPr/>
        </p:nvSpPr>
        <p:spPr>
          <a:xfrm flipH="false" flipV="false" rot="0">
            <a:off x="7010787" y="5298761"/>
            <a:ext cx="4266427" cy="1379274"/>
          </a:xfrm>
          <a:custGeom>
            <a:avLst/>
            <a:gdLst/>
            <a:ahLst/>
            <a:cxnLst/>
            <a:rect r="r" b="b" t="t" l="l"/>
            <a:pathLst>
              <a:path h="1379274" w="4266427">
                <a:moveTo>
                  <a:pt x="0" y="0"/>
                </a:moveTo>
                <a:lnTo>
                  <a:pt x="4266426" y="0"/>
                </a:lnTo>
                <a:lnTo>
                  <a:pt x="4266426" y="1379274"/>
                </a:lnTo>
                <a:lnTo>
                  <a:pt x="0" y="1379274"/>
                </a:lnTo>
                <a:lnTo>
                  <a:pt x="0" y="0"/>
                </a:lnTo>
                <a:close/>
              </a:path>
            </a:pathLst>
          </a:custGeom>
          <a:blipFill>
            <a:blip r:embed="rId4"/>
            <a:stretch>
              <a:fillRect l="0"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88888" y="1757486"/>
            <a:ext cx="6817181" cy="6817181"/>
            <a:chOff x="0" y="0"/>
            <a:chExt cx="837653" cy="837653"/>
          </a:xfrm>
        </p:grpSpPr>
        <p:sp>
          <p:nvSpPr>
            <p:cNvPr name="Freeform 3" id="3"/>
            <p:cNvSpPr/>
            <p:nvPr/>
          </p:nvSpPr>
          <p:spPr>
            <a:xfrm flipH="false" flipV="false" rot="0">
              <a:off x="0" y="0"/>
              <a:ext cx="837653" cy="837653"/>
            </a:xfrm>
            <a:custGeom>
              <a:avLst/>
              <a:gdLst/>
              <a:ahLst/>
              <a:cxnLst/>
              <a:rect r="r" b="b" t="t" l="l"/>
              <a:pathLst>
                <a:path h="837653" w="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60A644"/>
            </a:solidFill>
          </p:spPr>
        </p:sp>
        <p:sp>
          <p:nvSpPr>
            <p:cNvPr name="TextBox 4" id="4"/>
            <p:cNvSpPr txBox="true"/>
            <p:nvPr/>
          </p:nvSpPr>
          <p:spPr>
            <a:xfrm>
              <a:off x="78530" y="40430"/>
              <a:ext cx="680593" cy="718693"/>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287279" y="2055878"/>
            <a:ext cx="6220398" cy="6220398"/>
          </a:xfrm>
          <a:custGeom>
            <a:avLst/>
            <a:gdLst/>
            <a:ahLst/>
            <a:cxnLst/>
            <a:rect r="r" b="b" t="t" l="l"/>
            <a:pathLst>
              <a:path h="6220398" w="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462087" y="2138378"/>
            <a:ext cx="6055396" cy="6055396"/>
          </a:xfrm>
          <a:custGeom>
            <a:avLst/>
            <a:gdLst/>
            <a:ahLst/>
            <a:cxnLst/>
            <a:rect r="r" b="b" t="t" l="l"/>
            <a:pathLst>
              <a:path h="6055396" w="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7" id="7"/>
          <p:cNvGrpSpPr/>
          <p:nvPr/>
        </p:nvGrpSpPr>
        <p:grpSpPr>
          <a:xfrm rot="0">
            <a:off x="1480104" y="2399664"/>
            <a:ext cx="5805876" cy="5532824"/>
            <a:chOff x="0" y="0"/>
            <a:chExt cx="852913" cy="812800"/>
          </a:xfrm>
        </p:grpSpPr>
        <p:sp>
          <p:nvSpPr>
            <p:cNvPr name="Freeform 8" id="8"/>
            <p:cNvSpPr/>
            <p:nvPr/>
          </p:nvSpPr>
          <p:spPr>
            <a:xfrm flipH="false" flipV="false" rot="0">
              <a:off x="0" y="0"/>
              <a:ext cx="852913" cy="812800"/>
            </a:xfrm>
            <a:custGeom>
              <a:avLst/>
              <a:gdLst/>
              <a:ahLst/>
              <a:cxnLst/>
              <a:rect r="r" b="b" t="t" l="l"/>
              <a:pathLst>
                <a:path h="812800" w="852913">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232C68"/>
            </a:solidFill>
          </p:spPr>
        </p:sp>
        <p:sp>
          <p:nvSpPr>
            <p:cNvPr name="TextBox 9" id="9"/>
            <p:cNvSpPr txBox="true"/>
            <p:nvPr/>
          </p:nvSpPr>
          <p:spPr>
            <a:xfrm>
              <a:off x="79961" y="38100"/>
              <a:ext cx="692992" cy="6985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10800000">
            <a:off x="4397478" y="750863"/>
            <a:ext cx="4392637" cy="8785274"/>
          </a:xfrm>
          <a:custGeom>
            <a:avLst/>
            <a:gdLst/>
            <a:ahLst/>
            <a:cxnLst/>
            <a:rect r="r" b="b" t="t" l="l"/>
            <a:pathLst>
              <a:path h="8785274" w="4392637">
                <a:moveTo>
                  <a:pt x="0" y="0"/>
                </a:moveTo>
                <a:lnTo>
                  <a:pt x="4392637" y="0"/>
                </a:lnTo>
                <a:lnTo>
                  <a:pt x="4392637" y="8785274"/>
                </a:lnTo>
                <a:lnTo>
                  <a:pt x="0" y="87852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5400000">
            <a:off x="-1802175" y="4393923"/>
            <a:ext cx="5103504" cy="1499154"/>
          </a:xfrm>
          <a:custGeom>
            <a:avLst/>
            <a:gdLst/>
            <a:ahLst/>
            <a:cxnLst/>
            <a:rect r="r" b="b" t="t" l="l"/>
            <a:pathLst>
              <a:path h="1499154" w="5103504">
                <a:moveTo>
                  <a:pt x="0" y="0"/>
                </a:moveTo>
                <a:lnTo>
                  <a:pt x="5103504" y="0"/>
                </a:lnTo>
                <a:lnTo>
                  <a:pt x="5103504" y="1499154"/>
                </a:lnTo>
                <a:lnTo>
                  <a:pt x="0" y="14991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2" id="12"/>
          <p:cNvGrpSpPr/>
          <p:nvPr/>
        </p:nvGrpSpPr>
        <p:grpSpPr>
          <a:xfrm rot="0">
            <a:off x="1303801" y="2353149"/>
            <a:ext cx="432044" cy="43204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246065" y="7456654"/>
            <a:ext cx="432044" cy="432044"/>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name="TextBox 17" id="1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03827" y="9089590"/>
            <a:ext cx="2831992" cy="2831992"/>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name="TextBox 20" id="2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1823139" y="435103"/>
            <a:ext cx="1187194" cy="1187194"/>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name="TextBox 23" id="2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7517484" y="8711283"/>
            <a:ext cx="1050577" cy="1050577"/>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name="TextBox 26" id="2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7" id="27"/>
          <p:cNvGrpSpPr/>
          <p:nvPr/>
        </p:nvGrpSpPr>
        <p:grpSpPr>
          <a:xfrm rot="0">
            <a:off x="8042772" y="-897152"/>
            <a:ext cx="1794303" cy="1794303"/>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name="TextBox 29" id="29"/>
            <p:cNvSpPr txBox="true"/>
            <p:nvPr/>
          </p:nvSpPr>
          <p:spPr>
            <a:xfrm>
              <a:off x="76200" y="38100"/>
              <a:ext cx="660400" cy="698500"/>
            </a:xfrm>
            <a:prstGeom prst="rect">
              <a:avLst/>
            </a:prstGeom>
          </p:spPr>
          <p:txBody>
            <a:bodyPr anchor="ctr" rtlCol="false" tIns="50800" lIns="50800" bIns="50800" rIns="50800"/>
            <a:lstStyle/>
            <a:p>
              <a:pPr algn="ctr">
                <a:lnSpc>
                  <a:spcPts val="2799"/>
                </a:lnSpc>
              </a:pPr>
            </a:p>
          </p:txBody>
        </p:sp>
      </p:grpSp>
      <p:sp>
        <p:nvSpPr>
          <p:cNvPr name="Freeform 30" id="30"/>
          <p:cNvSpPr/>
          <p:nvPr/>
        </p:nvSpPr>
        <p:spPr>
          <a:xfrm flipH="false" flipV="false" rot="0">
            <a:off x="2163370" y="3263632"/>
            <a:ext cx="4468217" cy="2289961"/>
          </a:xfrm>
          <a:custGeom>
            <a:avLst/>
            <a:gdLst/>
            <a:ahLst/>
            <a:cxnLst/>
            <a:rect r="r" b="b" t="t" l="l"/>
            <a:pathLst>
              <a:path h="2289961" w="4468217">
                <a:moveTo>
                  <a:pt x="0" y="0"/>
                </a:moveTo>
                <a:lnTo>
                  <a:pt x="4468217" y="0"/>
                </a:lnTo>
                <a:lnTo>
                  <a:pt x="4468217" y="2289961"/>
                </a:lnTo>
                <a:lnTo>
                  <a:pt x="0" y="2289961"/>
                </a:lnTo>
                <a:lnTo>
                  <a:pt x="0" y="0"/>
                </a:lnTo>
                <a:close/>
              </a:path>
            </a:pathLst>
          </a:custGeom>
          <a:blipFill>
            <a:blip r:embed="rId8"/>
            <a:stretch>
              <a:fillRect l="0" t="0" r="0" b="0"/>
            </a:stretch>
          </a:blipFill>
        </p:spPr>
      </p:sp>
      <p:grpSp>
        <p:nvGrpSpPr>
          <p:cNvPr name="Group 31" id="31"/>
          <p:cNvGrpSpPr/>
          <p:nvPr/>
        </p:nvGrpSpPr>
        <p:grpSpPr>
          <a:xfrm rot="0">
            <a:off x="9922800" y="7137"/>
            <a:ext cx="10687050" cy="10932253"/>
            <a:chOff x="0" y="0"/>
            <a:chExt cx="2814696" cy="2879277"/>
          </a:xfrm>
        </p:grpSpPr>
        <p:sp>
          <p:nvSpPr>
            <p:cNvPr name="Freeform 32" id="32"/>
            <p:cNvSpPr/>
            <p:nvPr/>
          </p:nvSpPr>
          <p:spPr>
            <a:xfrm flipH="false" flipV="false" rot="0">
              <a:off x="0" y="0"/>
              <a:ext cx="2814696" cy="2879277"/>
            </a:xfrm>
            <a:custGeom>
              <a:avLst/>
              <a:gdLst/>
              <a:ahLst/>
              <a:cxnLst/>
              <a:rect r="r" b="b" t="t" l="l"/>
              <a:pathLst>
                <a:path h="2879277" w="2814696">
                  <a:moveTo>
                    <a:pt x="0" y="0"/>
                  </a:moveTo>
                  <a:lnTo>
                    <a:pt x="2814696" y="0"/>
                  </a:lnTo>
                  <a:lnTo>
                    <a:pt x="2814696" y="2879277"/>
                  </a:lnTo>
                  <a:lnTo>
                    <a:pt x="0" y="2879277"/>
                  </a:lnTo>
                  <a:close/>
                </a:path>
              </a:pathLst>
            </a:custGeom>
            <a:solidFill>
              <a:srgbClr val="232C68"/>
            </a:solidFill>
          </p:spPr>
        </p:sp>
        <p:sp>
          <p:nvSpPr>
            <p:cNvPr name="TextBox 33" id="33"/>
            <p:cNvSpPr txBox="true"/>
            <p:nvPr/>
          </p:nvSpPr>
          <p:spPr>
            <a:xfrm>
              <a:off x="0" y="-38100"/>
              <a:ext cx="2814696" cy="2917377"/>
            </a:xfrm>
            <a:prstGeom prst="rect">
              <a:avLst/>
            </a:prstGeom>
          </p:spPr>
          <p:txBody>
            <a:bodyPr anchor="ctr" rtlCol="false" tIns="50800" lIns="50800" bIns="50800" rIns="50800"/>
            <a:lstStyle/>
            <a:p>
              <a:pPr algn="ctr">
                <a:lnSpc>
                  <a:spcPts val="2659"/>
                </a:lnSpc>
              </a:pPr>
            </a:p>
          </p:txBody>
        </p:sp>
      </p:grpSp>
      <p:sp>
        <p:nvSpPr>
          <p:cNvPr name="Freeform 34" id="34"/>
          <p:cNvSpPr/>
          <p:nvPr/>
        </p:nvSpPr>
        <p:spPr>
          <a:xfrm flipH="false" flipV="false" rot="0">
            <a:off x="10608116" y="4289830"/>
            <a:ext cx="6651184" cy="1438657"/>
          </a:xfrm>
          <a:custGeom>
            <a:avLst/>
            <a:gdLst/>
            <a:ahLst/>
            <a:cxnLst/>
            <a:rect r="r" b="b" t="t" l="l"/>
            <a:pathLst>
              <a:path h="1438657" w="6651184">
                <a:moveTo>
                  <a:pt x="0" y="0"/>
                </a:moveTo>
                <a:lnTo>
                  <a:pt x="6651184" y="0"/>
                </a:lnTo>
                <a:lnTo>
                  <a:pt x="6651184" y="1438658"/>
                </a:lnTo>
                <a:lnTo>
                  <a:pt x="0" y="1438658"/>
                </a:lnTo>
                <a:lnTo>
                  <a:pt x="0" y="0"/>
                </a:lnTo>
                <a:close/>
              </a:path>
            </a:pathLst>
          </a:custGeom>
          <a:blipFill>
            <a:blip r:embed="rId9"/>
            <a:stretch>
              <a:fillRect l="0" t="0" r="0" b="0"/>
            </a:stretch>
          </a:blipFill>
        </p:spPr>
      </p:sp>
      <p:sp>
        <p:nvSpPr>
          <p:cNvPr name="Freeform 35" id="35"/>
          <p:cNvSpPr/>
          <p:nvPr/>
        </p:nvSpPr>
        <p:spPr>
          <a:xfrm flipH="false" flipV="false" rot="0">
            <a:off x="11382782" y="7368258"/>
            <a:ext cx="1076457" cy="1255343"/>
          </a:xfrm>
          <a:custGeom>
            <a:avLst/>
            <a:gdLst/>
            <a:ahLst/>
            <a:cxnLst/>
            <a:rect r="r" b="b" t="t" l="l"/>
            <a:pathLst>
              <a:path h="1255343" w="1076457">
                <a:moveTo>
                  <a:pt x="0" y="0"/>
                </a:moveTo>
                <a:lnTo>
                  <a:pt x="1076457" y="0"/>
                </a:lnTo>
                <a:lnTo>
                  <a:pt x="1076457" y="1255344"/>
                </a:lnTo>
                <a:lnTo>
                  <a:pt x="0" y="125534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pic>
        <p:nvPicPr>
          <p:cNvPr name="Picture 36" id="36"/>
          <p:cNvPicPr>
            <a:picLocks noChangeAspect="true"/>
          </p:cNvPicPr>
          <p:nvPr/>
        </p:nvPicPr>
        <p:blipFill>
          <a:blip r:embed="rId12"/>
          <a:srcRect l="0" t="0" r="0" b="0"/>
          <a:stretch>
            <a:fillRect/>
          </a:stretch>
        </p:blipFill>
        <p:spPr>
          <a:xfrm flipH="false" flipV="false" rot="-7502633">
            <a:off x="12360075" y="-353210"/>
            <a:ext cx="4546684" cy="5412719"/>
          </a:xfrm>
          <a:prstGeom prst="rect">
            <a:avLst/>
          </a:prstGeom>
        </p:spPr>
      </p:pic>
      <p:sp>
        <p:nvSpPr>
          <p:cNvPr name="TextBox 37" id="37"/>
          <p:cNvSpPr txBox="true"/>
          <p:nvPr/>
        </p:nvSpPr>
        <p:spPr>
          <a:xfrm rot="0">
            <a:off x="10801703" y="7377783"/>
            <a:ext cx="6264010" cy="2676525"/>
          </a:xfrm>
          <a:prstGeom prst="rect">
            <a:avLst/>
          </a:prstGeom>
        </p:spPr>
        <p:txBody>
          <a:bodyPr anchor="t" rtlCol="false" tIns="0" lIns="0" bIns="0" rIns="0">
            <a:spAutoFit/>
          </a:bodyPr>
          <a:lstStyle/>
          <a:p>
            <a:pPr algn="ctr">
              <a:lnSpc>
                <a:spcPts val="7079"/>
              </a:lnSpc>
            </a:pPr>
            <a:r>
              <a:rPr lang="en-US" sz="5899" b="true">
                <a:solidFill>
                  <a:srgbClr val="FFFFFF"/>
                </a:solidFill>
                <a:latin typeface="Noto Sans Bold"/>
                <a:ea typeface="Noto Sans Bold"/>
                <a:cs typeface="Noto Sans Bold"/>
                <a:sym typeface="Noto Sans Bold"/>
              </a:rPr>
              <a:t>866.401.5272</a:t>
            </a:r>
          </a:p>
          <a:p>
            <a:pPr algn="ctr">
              <a:lnSpc>
                <a:spcPts val="7079"/>
              </a:lnSpc>
            </a:pPr>
            <a:r>
              <a:rPr lang="en-US" sz="5899" b="true">
                <a:solidFill>
                  <a:srgbClr val="FFFFFF"/>
                </a:solidFill>
                <a:latin typeface="Noto Sans Bold"/>
                <a:ea typeface="Noto Sans Bold"/>
                <a:cs typeface="Noto Sans Bold"/>
                <a:sym typeface="Noto Sans Bold"/>
              </a:rPr>
              <a:t>bpas.com</a:t>
            </a:r>
          </a:p>
          <a:p>
            <a:pPr algn="ctr">
              <a:lnSpc>
                <a:spcPts val="7079"/>
              </a:lnSpc>
            </a:pPr>
            <a:r>
              <a:rPr lang="en-US" b="true" sz="5899">
                <a:solidFill>
                  <a:srgbClr val="FFFFFF"/>
                </a:solidFill>
                <a:latin typeface="Noto Sans Bold"/>
                <a:ea typeface="Noto Sans Bold"/>
                <a:cs typeface="Noto Sans Bold"/>
                <a:sym typeface="Noto Sans Bold"/>
              </a:rPr>
              <a:t>u.bpas.com</a:t>
            </a:r>
          </a:p>
        </p:txBody>
      </p:sp>
      <p:sp>
        <p:nvSpPr>
          <p:cNvPr name="TextBox 38" id="38"/>
          <p:cNvSpPr txBox="true"/>
          <p:nvPr/>
        </p:nvSpPr>
        <p:spPr>
          <a:xfrm rot="0">
            <a:off x="374149" y="5995536"/>
            <a:ext cx="8046659" cy="1019175"/>
          </a:xfrm>
          <a:prstGeom prst="rect">
            <a:avLst/>
          </a:prstGeom>
        </p:spPr>
        <p:txBody>
          <a:bodyPr anchor="t" rtlCol="false" tIns="0" lIns="0" bIns="0" rIns="0">
            <a:spAutoFit/>
          </a:bodyPr>
          <a:lstStyle/>
          <a:p>
            <a:pPr algn="ctr">
              <a:lnSpc>
                <a:spcPts val="8039"/>
              </a:lnSpc>
            </a:pPr>
            <a:r>
              <a:rPr lang="en-US" b="true" sz="6699">
                <a:solidFill>
                  <a:srgbClr val="FFFFFF"/>
                </a:solidFill>
                <a:latin typeface="Noto Sans Bold"/>
                <a:ea typeface="Noto Sans Bold"/>
                <a:cs typeface="Noto Sans Bold"/>
                <a:sym typeface="Noto Sans Bold"/>
              </a:rPr>
              <a:t>Thank You</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5721048" y="9258300"/>
            <a:ext cx="2246912" cy="728466"/>
          </a:xfrm>
          <a:custGeom>
            <a:avLst/>
            <a:gdLst/>
            <a:ahLst/>
            <a:cxnLst/>
            <a:rect r="r" b="b" t="t" l="l"/>
            <a:pathLst>
              <a:path h="728466" w="2246912">
                <a:moveTo>
                  <a:pt x="0" y="0"/>
                </a:moveTo>
                <a:lnTo>
                  <a:pt x="2246912" y="0"/>
                </a:lnTo>
                <a:lnTo>
                  <a:pt x="2246912" y="728466"/>
                </a:lnTo>
                <a:lnTo>
                  <a:pt x="0" y="728466"/>
                </a:lnTo>
                <a:lnTo>
                  <a:pt x="0" y="0"/>
                </a:lnTo>
                <a:close/>
              </a:path>
            </a:pathLst>
          </a:custGeom>
          <a:blipFill>
            <a:blip r:embed="rId2"/>
            <a:stretch>
              <a:fillRect l="0" t="0" r="0" b="0"/>
            </a:stretch>
          </a:blipFill>
        </p:spPr>
      </p:sp>
      <p:grpSp>
        <p:nvGrpSpPr>
          <p:cNvPr name="Group 6" id="6"/>
          <p:cNvGrpSpPr/>
          <p:nvPr/>
        </p:nvGrpSpPr>
        <p:grpSpPr>
          <a:xfrm rot="0">
            <a:off x="576514" y="2801426"/>
            <a:ext cx="2144133" cy="890456"/>
            <a:chOff x="0" y="0"/>
            <a:chExt cx="812800" cy="337555"/>
          </a:xfrm>
        </p:grpSpPr>
        <p:sp>
          <p:nvSpPr>
            <p:cNvPr name="Freeform 7" id="7"/>
            <p:cNvSpPr/>
            <p:nvPr/>
          </p:nvSpPr>
          <p:spPr>
            <a:xfrm flipH="false" flipV="false" rot="0">
              <a:off x="0" y="0"/>
              <a:ext cx="812800" cy="337555"/>
            </a:xfrm>
            <a:custGeom>
              <a:avLst/>
              <a:gdLst/>
              <a:ahLst/>
              <a:cxnLst/>
              <a:rect r="r" b="b" t="t" l="l"/>
              <a:pathLst>
                <a:path h="337555" w="812800">
                  <a:moveTo>
                    <a:pt x="0" y="0"/>
                  </a:moveTo>
                  <a:lnTo>
                    <a:pt x="609600" y="0"/>
                  </a:lnTo>
                  <a:lnTo>
                    <a:pt x="812800" y="168777"/>
                  </a:lnTo>
                  <a:lnTo>
                    <a:pt x="609600" y="337555"/>
                  </a:lnTo>
                  <a:lnTo>
                    <a:pt x="0" y="337555"/>
                  </a:lnTo>
                  <a:lnTo>
                    <a:pt x="203200" y="168777"/>
                  </a:lnTo>
                  <a:lnTo>
                    <a:pt x="0" y="0"/>
                  </a:lnTo>
                  <a:close/>
                </a:path>
              </a:pathLst>
            </a:custGeom>
            <a:solidFill>
              <a:srgbClr val="60A644"/>
            </a:solidFill>
          </p:spPr>
        </p:sp>
        <p:sp>
          <p:nvSpPr>
            <p:cNvPr name="TextBox 8" id="8"/>
            <p:cNvSpPr txBox="true"/>
            <p:nvPr/>
          </p:nvSpPr>
          <p:spPr>
            <a:xfrm>
              <a:off x="177800" y="9525"/>
              <a:ext cx="558800" cy="328030"/>
            </a:xfrm>
            <a:prstGeom prst="rect">
              <a:avLst/>
            </a:prstGeom>
          </p:spPr>
          <p:txBody>
            <a:bodyPr anchor="ctr" rtlCol="false" tIns="50800" lIns="50800" bIns="50800" rIns="50800"/>
            <a:lstStyle/>
            <a:p>
              <a:pPr algn="ctr">
                <a:lnSpc>
                  <a:spcPts val="1855"/>
                </a:lnSpc>
              </a:pPr>
            </a:p>
          </p:txBody>
        </p:sp>
      </p:grpSp>
      <p:sp>
        <p:nvSpPr>
          <p:cNvPr name="TextBox 9" id="9"/>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Retirement Age Milestones</a:t>
            </a:r>
          </a:p>
        </p:txBody>
      </p:sp>
      <p:sp>
        <p:nvSpPr>
          <p:cNvPr name="TextBox 10" id="10"/>
          <p:cNvSpPr txBox="true"/>
          <p:nvPr/>
        </p:nvSpPr>
        <p:spPr>
          <a:xfrm rot="0">
            <a:off x="3042291" y="3022880"/>
            <a:ext cx="14391904" cy="466598"/>
          </a:xfrm>
          <a:prstGeom prst="rect">
            <a:avLst/>
          </a:prstGeom>
        </p:spPr>
        <p:txBody>
          <a:bodyPr anchor="t" rtlCol="false" tIns="0" lIns="0" bIns="0" rIns="0">
            <a:spAutoFit/>
          </a:bodyPr>
          <a:lstStyle/>
          <a:p>
            <a:pPr algn="just">
              <a:lnSpc>
                <a:spcPts val="3616"/>
              </a:lnSpc>
            </a:pPr>
            <a:r>
              <a:rPr lang="en-US" sz="3200" spc="-96">
                <a:solidFill>
                  <a:srgbClr val="000000"/>
                </a:solidFill>
                <a:latin typeface="Noto Sans"/>
                <a:ea typeface="Noto Sans"/>
                <a:cs typeface="Noto Sans"/>
                <a:sym typeface="Noto Sans"/>
              </a:rPr>
              <a:t>IRS 10% withdrawal penalty no longer applies.</a:t>
            </a:r>
          </a:p>
        </p:txBody>
      </p:sp>
      <p:sp>
        <p:nvSpPr>
          <p:cNvPr name="TextBox 11" id="11"/>
          <p:cNvSpPr txBox="true"/>
          <p:nvPr/>
        </p:nvSpPr>
        <p:spPr>
          <a:xfrm rot="0">
            <a:off x="3042291" y="4034747"/>
            <a:ext cx="14391904" cy="466598"/>
          </a:xfrm>
          <a:prstGeom prst="rect">
            <a:avLst/>
          </a:prstGeom>
        </p:spPr>
        <p:txBody>
          <a:bodyPr anchor="t" rtlCol="false" tIns="0" lIns="0" bIns="0" rIns="0">
            <a:spAutoFit/>
          </a:bodyPr>
          <a:lstStyle/>
          <a:p>
            <a:pPr algn="just">
              <a:lnSpc>
                <a:spcPts val="3616"/>
              </a:lnSpc>
            </a:pPr>
            <a:r>
              <a:rPr lang="en-US" b="true" sz="3200" spc="-96">
                <a:solidFill>
                  <a:srgbClr val="000000"/>
                </a:solidFill>
                <a:latin typeface="Noto Sans Bold"/>
                <a:ea typeface="Noto Sans Bold"/>
                <a:cs typeface="Noto Sans Bold"/>
                <a:sym typeface="Noto Sans Bold"/>
              </a:rPr>
              <a:t>Early Retirement.</a:t>
            </a:r>
            <a:r>
              <a:rPr lang="en-US" sz="3200" spc="-96">
                <a:solidFill>
                  <a:srgbClr val="000000"/>
                </a:solidFill>
                <a:latin typeface="Noto Sans"/>
                <a:ea typeface="Noto Sans"/>
                <a:cs typeface="Noto Sans"/>
                <a:sym typeface="Noto Sans"/>
              </a:rPr>
              <a:t> Social Security benefits can start at a reduced amount.</a:t>
            </a:r>
          </a:p>
        </p:txBody>
      </p:sp>
      <p:sp>
        <p:nvSpPr>
          <p:cNvPr name="TextBox 12" id="12"/>
          <p:cNvSpPr txBox="true"/>
          <p:nvPr/>
        </p:nvSpPr>
        <p:spPr>
          <a:xfrm rot="0">
            <a:off x="3042291" y="5049028"/>
            <a:ext cx="14391904" cy="466598"/>
          </a:xfrm>
          <a:prstGeom prst="rect">
            <a:avLst/>
          </a:prstGeom>
        </p:spPr>
        <p:txBody>
          <a:bodyPr anchor="t" rtlCol="false" tIns="0" lIns="0" bIns="0" rIns="0">
            <a:spAutoFit/>
          </a:bodyPr>
          <a:lstStyle/>
          <a:p>
            <a:pPr algn="just">
              <a:lnSpc>
                <a:spcPts val="3616"/>
              </a:lnSpc>
            </a:pPr>
            <a:r>
              <a:rPr lang="en-US" sz="3200" spc="-96">
                <a:solidFill>
                  <a:srgbClr val="000000"/>
                </a:solidFill>
                <a:latin typeface="Noto Sans"/>
                <a:ea typeface="Noto Sans"/>
                <a:cs typeface="Noto Sans"/>
                <a:sym typeface="Noto Sans"/>
              </a:rPr>
              <a:t>Apply for Medicare Parts A &amp; B, if no longer working.</a:t>
            </a:r>
          </a:p>
        </p:txBody>
      </p:sp>
      <p:sp>
        <p:nvSpPr>
          <p:cNvPr name="TextBox 13" id="13"/>
          <p:cNvSpPr txBox="true"/>
          <p:nvPr/>
        </p:nvSpPr>
        <p:spPr>
          <a:xfrm rot="0">
            <a:off x="3042291" y="7960899"/>
            <a:ext cx="14391904" cy="923798"/>
          </a:xfrm>
          <a:prstGeom prst="rect">
            <a:avLst/>
          </a:prstGeom>
        </p:spPr>
        <p:txBody>
          <a:bodyPr anchor="t" rtlCol="false" tIns="0" lIns="0" bIns="0" rIns="0">
            <a:spAutoFit/>
          </a:bodyPr>
          <a:lstStyle/>
          <a:p>
            <a:pPr algn="just">
              <a:lnSpc>
                <a:spcPts val="3616"/>
              </a:lnSpc>
            </a:pPr>
            <a:r>
              <a:rPr lang="en-US" b="true" sz="3200" spc="-96">
                <a:solidFill>
                  <a:srgbClr val="000000"/>
                </a:solidFill>
                <a:latin typeface="Noto Sans Bold"/>
                <a:ea typeface="Noto Sans Bold"/>
                <a:cs typeface="Noto Sans Bold"/>
                <a:sym typeface="Noto Sans Bold"/>
              </a:rPr>
              <a:t>Delayed Retirement Age.  </a:t>
            </a:r>
            <a:r>
              <a:rPr lang="en-US" sz="3200" spc="-96">
                <a:solidFill>
                  <a:srgbClr val="000000"/>
                </a:solidFill>
                <a:latin typeface="Noto Sans"/>
                <a:ea typeface="Noto Sans"/>
                <a:cs typeface="Noto Sans"/>
                <a:sym typeface="Noto Sans"/>
              </a:rPr>
              <a:t>Social Security maximum age, benefit amount no longer increases.  </a:t>
            </a:r>
          </a:p>
        </p:txBody>
      </p:sp>
      <p:sp>
        <p:nvSpPr>
          <p:cNvPr name="TextBox 14" id="14"/>
          <p:cNvSpPr txBox="true"/>
          <p:nvPr/>
        </p:nvSpPr>
        <p:spPr>
          <a:xfrm rot="0">
            <a:off x="3042291" y="6063308"/>
            <a:ext cx="15100564" cy="466598"/>
          </a:xfrm>
          <a:prstGeom prst="rect">
            <a:avLst/>
          </a:prstGeom>
        </p:spPr>
        <p:txBody>
          <a:bodyPr anchor="t" rtlCol="false" tIns="0" lIns="0" bIns="0" rIns="0">
            <a:spAutoFit/>
          </a:bodyPr>
          <a:lstStyle/>
          <a:p>
            <a:pPr algn="l">
              <a:lnSpc>
                <a:spcPts val="3616"/>
              </a:lnSpc>
            </a:pPr>
            <a:r>
              <a:rPr lang="en-US" sz="3200" spc="-96">
                <a:solidFill>
                  <a:srgbClr val="000000"/>
                </a:solidFill>
                <a:latin typeface="Noto Sans"/>
                <a:ea typeface="Noto Sans"/>
                <a:cs typeface="Noto Sans"/>
                <a:sym typeface="Noto Sans"/>
              </a:rPr>
              <a:t>Eligible for full Social Security benefits - visit </a:t>
            </a:r>
            <a:r>
              <a:rPr lang="en-US" sz="3200" spc="-96" u="sng">
                <a:solidFill>
                  <a:srgbClr val="F26422"/>
                </a:solidFill>
                <a:latin typeface="Noto Sans"/>
                <a:ea typeface="Noto Sans"/>
                <a:cs typeface="Noto Sans"/>
                <a:sym typeface="Noto Sans"/>
                <a:hlinkClick r:id="rId3" tooltip="http://ssa.gov"/>
              </a:rPr>
              <a:t>ssa.gov</a:t>
            </a:r>
            <a:r>
              <a:rPr lang="en-US" sz="3200" spc="-96">
                <a:solidFill>
                  <a:srgbClr val="F26422"/>
                </a:solidFill>
                <a:latin typeface="Noto Sans"/>
                <a:ea typeface="Noto Sans"/>
                <a:cs typeface="Noto Sans"/>
                <a:sym typeface="Noto Sans"/>
              </a:rPr>
              <a:t> </a:t>
            </a:r>
            <a:r>
              <a:rPr lang="en-US" sz="3200" spc="-96">
                <a:solidFill>
                  <a:srgbClr val="000000"/>
                </a:solidFill>
                <a:latin typeface="Noto Sans"/>
                <a:ea typeface="Noto Sans"/>
                <a:cs typeface="Noto Sans"/>
                <a:sym typeface="Noto Sans"/>
              </a:rPr>
              <a:t>for more information.</a:t>
            </a:r>
          </a:p>
        </p:txBody>
      </p:sp>
      <p:grpSp>
        <p:nvGrpSpPr>
          <p:cNvPr name="Group 15" id="15"/>
          <p:cNvGrpSpPr/>
          <p:nvPr/>
        </p:nvGrpSpPr>
        <p:grpSpPr>
          <a:xfrm rot="0">
            <a:off x="576514" y="3813293"/>
            <a:ext cx="2144133" cy="890456"/>
            <a:chOff x="0" y="0"/>
            <a:chExt cx="812800" cy="337555"/>
          </a:xfrm>
        </p:grpSpPr>
        <p:sp>
          <p:nvSpPr>
            <p:cNvPr name="Freeform 16" id="16"/>
            <p:cNvSpPr/>
            <p:nvPr/>
          </p:nvSpPr>
          <p:spPr>
            <a:xfrm flipH="false" flipV="false" rot="0">
              <a:off x="0" y="0"/>
              <a:ext cx="812800" cy="337555"/>
            </a:xfrm>
            <a:custGeom>
              <a:avLst/>
              <a:gdLst/>
              <a:ahLst/>
              <a:cxnLst/>
              <a:rect r="r" b="b" t="t" l="l"/>
              <a:pathLst>
                <a:path h="337555" w="812800">
                  <a:moveTo>
                    <a:pt x="0" y="0"/>
                  </a:moveTo>
                  <a:lnTo>
                    <a:pt x="609600" y="0"/>
                  </a:lnTo>
                  <a:lnTo>
                    <a:pt x="812800" y="168777"/>
                  </a:lnTo>
                  <a:lnTo>
                    <a:pt x="609600" y="337555"/>
                  </a:lnTo>
                  <a:lnTo>
                    <a:pt x="0" y="337555"/>
                  </a:lnTo>
                  <a:lnTo>
                    <a:pt x="203200" y="168777"/>
                  </a:lnTo>
                  <a:lnTo>
                    <a:pt x="0" y="0"/>
                  </a:lnTo>
                  <a:close/>
                </a:path>
              </a:pathLst>
            </a:custGeom>
            <a:solidFill>
              <a:srgbClr val="60A644"/>
            </a:solidFill>
          </p:spPr>
        </p:sp>
        <p:sp>
          <p:nvSpPr>
            <p:cNvPr name="TextBox 17" id="17"/>
            <p:cNvSpPr txBox="true"/>
            <p:nvPr/>
          </p:nvSpPr>
          <p:spPr>
            <a:xfrm>
              <a:off x="177800" y="9525"/>
              <a:ext cx="558800" cy="328030"/>
            </a:xfrm>
            <a:prstGeom prst="rect">
              <a:avLst/>
            </a:prstGeom>
          </p:spPr>
          <p:txBody>
            <a:bodyPr anchor="ctr" rtlCol="false" tIns="50800" lIns="50800" bIns="50800" rIns="50800"/>
            <a:lstStyle/>
            <a:p>
              <a:pPr algn="ctr">
                <a:lnSpc>
                  <a:spcPts val="1855"/>
                </a:lnSpc>
              </a:pPr>
            </a:p>
          </p:txBody>
        </p:sp>
      </p:grpSp>
      <p:grpSp>
        <p:nvGrpSpPr>
          <p:cNvPr name="Group 18" id="18"/>
          <p:cNvGrpSpPr/>
          <p:nvPr/>
        </p:nvGrpSpPr>
        <p:grpSpPr>
          <a:xfrm rot="0">
            <a:off x="576514" y="4827574"/>
            <a:ext cx="2144133" cy="890456"/>
            <a:chOff x="0" y="0"/>
            <a:chExt cx="812800" cy="337555"/>
          </a:xfrm>
        </p:grpSpPr>
        <p:sp>
          <p:nvSpPr>
            <p:cNvPr name="Freeform 19" id="19"/>
            <p:cNvSpPr/>
            <p:nvPr/>
          </p:nvSpPr>
          <p:spPr>
            <a:xfrm flipH="false" flipV="false" rot="0">
              <a:off x="0" y="0"/>
              <a:ext cx="812800" cy="337555"/>
            </a:xfrm>
            <a:custGeom>
              <a:avLst/>
              <a:gdLst/>
              <a:ahLst/>
              <a:cxnLst/>
              <a:rect r="r" b="b" t="t" l="l"/>
              <a:pathLst>
                <a:path h="337555" w="812800">
                  <a:moveTo>
                    <a:pt x="0" y="0"/>
                  </a:moveTo>
                  <a:lnTo>
                    <a:pt x="609600" y="0"/>
                  </a:lnTo>
                  <a:lnTo>
                    <a:pt x="812800" y="168777"/>
                  </a:lnTo>
                  <a:lnTo>
                    <a:pt x="609600" y="337555"/>
                  </a:lnTo>
                  <a:lnTo>
                    <a:pt x="0" y="337555"/>
                  </a:lnTo>
                  <a:lnTo>
                    <a:pt x="203200" y="168777"/>
                  </a:lnTo>
                  <a:lnTo>
                    <a:pt x="0" y="0"/>
                  </a:lnTo>
                  <a:close/>
                </a:path>
              </a:pathLst>
            </a:custGeom>
            <a:solidFill>
              <a:srgbClr val="60A644"/>
            </a:solidFill>
          </p:spPr>
        </p:sp>
        <p:sp>
          <p:nvSpPr>
            <p:cNvPr name="TextBox 20" id="20"/>
            <p:cNvSpPr txBox="true"/>
            <p:nvPr/>
          </p:nvSpPr>
          <p:spPr>
            <a:xfrm>
              <a:off x="177800" y="9525"/>
              <a:ext cx="558800" cy="328030"/>
            </a:xfrm>
            <a:prstGeom prst="rect">
              <a:avLst/>
            </a:prstGeom>
          </p:spPr>
          <p:txBody>
            <a:bodyPr anchor="ctr" rtlCol="false" tIns="50800" lIns="50800" bIns="50800" rIns="50800"/>
            <a:lstStyle/>
            <a:p>
              <a:pPr algn="ctr">
                <a:lnSpc>
                  <a:spcPts val="1855"/>
                </a:lnSpc>
              </a:pPr>
            </a:p>
          </p:txBody>
        </p:sp>
      </p:grpSp>
      <p:grpSp>
        <p:nvGrpSpPr>
          <p:cNvPr name="Group 21" id="21"/>
          <p:cNvGrpSpPr/>
          <p:nvPr/>
        </p:nvGrpSpPr>
        <p:grpSpPr>
          <a:xfrm rot="0">
            <a:off x="576514" y="5841855"/>
            <a:ext cx="2144133" cy="890456"/>
            <a:chOff x="0" y="0"/>
            <a:chExt cx="812800" cy="337555"/>
          </a:xfrm>
        </p:grpSpPr>
        <p:sp>
          <p:nvSpPr>
            <p:cNvPr name="Freeform 22" id="22"/>
            <p:cNvSpPr/>
            <p:nvPr/>
          </p:nvSpPr>
          <p:spPr>
            <a:xfrm flipH="false" flipV="false" rot="0">
              <a:off x="0" y="0"/>
              <a:ext cx="812800" cy="337555"/>
            </a:xfrm>
            <a:custGeom>
              <a:avLst/>
              <a:gdLst/>
              <a:ahLst/>
              <a:cxnLst/>
              <a:rect r="r" b="b" t="t" l="l"/>
              <a:pathLst>
                <a:path h="337555" w="812800">
                  <a:moveTo>
                    <a:pt x="0" y="0"/>
                  </a:moveTo>
                  <a:lnTo>
                    <a:pt x="609600" y="0"/>
                  </a:lnTo>
                  <a:lnTo>
                    <a:pt x="812800" y="168777"/>
                  </a:lnTo>
                  <a:lnTo>
                    <a:pt x="609600" y="337555"/>
                  </a:lnTo>
                  <a:lnTo>
                    <a:pt x="0" y="337555"/>
                  </a:lnTo>
                  <a:lnTo>
                    <a:pt x="203200" y="168777"/>
                  </a:lnTo>
                  <a:lnTo>
                    <a:pt x="0" y="0"/>
                  </a:lnTo>
                  <a:close/>
                </a:path>
              </a:pathLst>
            </a:custGeom>
            <a:solidFill>
              <a:srgbClr val="60A644"/>
            </a:solidFill>
          </p:spPr>
        </p:sp>
        <p:sp>
          <p:nvSpPr>
            <p:cNvPr name="TextBox 23" id="23"/>
            <p:cNvSpPr txBox="true"/>
            <p:nvPr/>
          </p:nvSpPr>
          <p:spPr>
            <a:xfrm>
              <a:off x="177800" y="9525"/>
              <a:ext cx="558800" cy="328030"/>
            </a:xfrm>
            <a:prstGeom prst="rect">
              <a:avLst/>
            </a:prstGeom>
          </p:spPr>
          <p:txBody>
            <a:bodyPr anchor="ctr" rtlCol="false" tIns="50800" lIns="50800" bIns="50800" rIns="50800"/>
            <a:lstStyle/>
            <a:p>
              <a:pPr algn="ctr">
                <a:lnSpc>
                  <a:spcPts val="1855"/>
                </a:lnSpc>
              </a:pPr>
            </a:p>
          </p:txBody>
        </p:sp>
      </p:grpSp>
      <p:grpSp>
        <p:nvGrpSpPr>
          <p:cNvPr name="Group 24" id="24"/>
          <p:cNvGrpSpPr/>
          <p:nvPr/>
        </p:nvGrpSpPr>
        <p:grpSpPr>
          <a:xfrm rot="0">
            <a:off x="576514" y="6856135"/>
            <a:ext cx="2144133" cy="890456"/>
            <a:chOff x="0" y="0"/>
            <a:chExt cx="812800" cy="337555"/>
          </a:xfrm>
        </p:grpSpPr>
        <p:sp>
          <p:nvSpPr>
            <p:cNvPr name="Freeform 25" id="25"/>
            <p:cNvSpPr/>
            <p:nvPr/>
          </p:nvSpPr>
          <p:spPr>
            <a:xfrm flipH="false" flipV="false" rot="0">
              <a:off x="0" y="0"/>
              <a:ext cx="812800" cy="337555"/>
            </a:xfrm>
            <a:custGeom>
              <a:avLst/>
              <a:gdLst/>
              <a:ahLst/>
              <a:cxnLst/>
              <a:rect r="r" b="b" t="t" l="l"/>
              <a:pathLst>
                <a:path h="337555" w="812800">
                  <a:moveTo>
                    <a:pt x="0" y="0"/>
                  </a:moveTo>
                  <a:lnTo>
                    <a:pt x="609600" y="0"/>
                  </a:lnTo>
                  <a:lnTo>
                    <a:pt x="812800" y="168777"/>
                  </a:lnTo>
                  <a:lnTo>
                    <a:pt x="609600" y="337555"/>
                  </a:lnTo>
                  <a:lnTo>
                    <a:pt x="0" y="337555"/>
                  </a:lnTo>
                  <a:lnTo>
                    <a:pt x="203200" y="168777"/>
                  </a:lnTo>
                  <a:lnTo>
                    <a:pt x="0" y="0"/>
                  </a:lnTo>
                  <a:close/>
                </a:path>
              </a:pathLst>
            </a:custGeom>
            <a:solidFill>
              <a:srgbClr val="60A644"/>
            </a:solidFill>
          </p:spPr>
        </p:sp>
        <p:sp>
          <p:nvSpPr>
            <p:cNvPr name="TextBox 26" id="26"/>
            <p:cNvSpPr txBox="true"/>
            <p:nvPr/>
          </p:nvSpPr>
          <p:spPr>
            <a:xfrm>
              <a:off x="177800" y="9525"/>
              <a:ext cx="558800" cy="328030"/>
            </a:xfrm>
            <a:prstGeom prst="rect">
              <a:avLst/>
            </a:prstGeom>
          </p:spPr>
          <p:txBody>
            <a:bodyPr anchor="ctr" rtlCol="false" tIns="50800" lIns="50800" bIns="50800" rIns="50800"/>
            <a:lstStyle/>
            <a:p>
              <a:pPr algn="ctr">
                <a:lnSpc>
                  <a:spcPts val="1855"/>
                </a:lnSpc>
              </a:pPr>
            </a:p>
          </p:txBody>
        </p:sp>
      </p:grpSp>
      <p:grpSp>
        <p:nvGrpSpPr>
          <p:cNvPr name="Group 27" id="27"/>
          <p:cNvGrpSpPr/>
          <p:nvPr/>
        </p:nvGrpSpPr>
        <p:grpSpPr>
          <a:xfrm rot="0">
            <a:off x="576514" y="7870416"/>
            <a:ext cx="2144133" cy="890456"/>
            <a:chOff x="0" y="0"/>
            <a:chExt cx="812800" cy="337555"/>
          </a:xfrm>
        </p:grpSpPr>
        <p:sp>
          <p:nvSpPr>
            <p:cNvPr name="Freeform 28" id="28"/>
            <p:cNvSpPr/>
            <p:nvPr/>
          </p:nvSpPr>
          <p:spPr>
            <a:xfrm flipH="false" flipV="false" rot="0">
              <a:off x="0" y="0"/>
              <a:ext cx="812800" cy="337555"/>
            </a:xfrm>
            <a:custGeom>
              <a:avLst/>
              <a:gdLst/>
              <a:ahLst/>
              <a:cxnLst/>
              <a:rect r="r" b="b" t="t" l="l"/>
              <a:pathLst>
                <a:path h="337555" w="812800">
                  <a:moveTo>
                    <a:pt x="0" y="0"/>
                  </a:moveTo>
                  <a:lnTo>
                    <a:pt x="609600" y="0"/>
                  </a:lnTo>
                  <a:lnTo>
                    <a:pt x="812800" y="168777"/>
                  </a:lnTo>
                  <a:lnTo>
                    <a:pt x="609600" y="337555"/>
                  </a:lnTo>
                  <a:lnTo>
                    <a:pt x="0" y="337555"/>
                  </a:lnTo>
                  <a:lnTo>
                    <a:pt x="203200" y="168777"/>
                  </a:lnTo>
                  <a:lnTo>
                    <a:pt x="0" y="0"/>
                  </a:lnTo>
                  <a:close/>
                </a:path>
              </a:pathLst>
            </a:custGeom>
            <a:solidFill>
              <a:srgbClr val="60A644"/>
            </a:solidFill>
          </p:spPr>
        </p:sp>
        <p:sp>
          <p:nvSpPr>
            <p:cNvPr name="TextBox 29" id="29"/>
            <p:cNvSpPr txBox="true"/>
            <p:nvPr/>
          </p:nvSpPr>
          <p:spPr>
            <a:xfrm>
              <a:off x="177800" y="9525"/>
              <a:ext cx="558800" cy="328030"/>
            </a:xfrm>
            <a:prstGeom prst="rect">
              <a:avLst/>
            </a:prstGeom>
          </p:spPr>
          <p:txBody>
            <a:bodyPr anchor="ctr" rtlCol="false" tIns="50800" lIns="50800" bIns="50800" rIns="50800"/>
            <a:lstStyle/>
            <a:p>
              <a:pPr algn="ctr">
                <a:lnSpc>
                  <a:spcPts val="1855"/>
                </a:lnSpc>
              </a:pPr>
            </a:p>
          </p:txBody>
        </p:sp>
      </p:grpSp>
      <p:grpSp>
        <p:nvGrpSpPr>
          <p:cNvPr name="Group 30" id="30"/>
          <p:cNvGrpSpPr/>
          <p:nvPr/>
        </p:nvGrpSpPr>
        <p:grpSpPr>
          <a:xfrm rot="0">
            <a:off x="576514" y="8884697"/>
            <a:ext cx="2144133" cy="890456"/>
            <a:chOff x="0" y="0"/>
            <a:chExt cx="812800" cy="337555"/>
          </a:xfrm>
        </p:grpSpPr>
        <p:sp>
          <p:nvSpPr>
            <p:cNvPr name="Freeform 31" id="31"/>
            <p:cNvSpPr/>
            <p:nvPr/>
          </p:nvSpPr>
          <p:spPr>
            <a:xfrm flipH="false" flipV="false" rot="0">
              <a:off x="0" y="0"/>
              <a:ext cx="812800" cy="337555"/>
            </a:xfrm>
            <a:custGeom>
              <a:avLst/>
              <a:gdLst/>
              <a:ahLst/>
              <a:cxnLst/>
              <a:rect r="r" b="b" t="t" l="l"/>
              <a:pathLst>
                <a:path h="337555" w="812800">
                  <a:moveTo>
                    <a:pt x="0" y="0"/>
                  </a:moveTo>
                  <a:lnTo>
                    <a:pt x="609600" y="0"/>
                  </a:lnTo>
                  <a:lnTo>
                    <a:pt x="812800" y="168777"/>
                  </a:lnTo>
                  <a:lnTo>
                    <a:pt x="609600" y="337555"/>
                  </a:lnTo>
                  <a:lnTo>
                    <a:pt x="0" y="337555"/>
                  </a:lnTo>
                  <a:lnTo>
                    <a:pt x="203200" y="168777"/>
                  </a:lnTo>
                  <a:lnTo>
                    <a:pt x="0" y="0"/>
                  </a:lnTo>
                  <a:close/>
                </a:path>
              </a:pathLst>
            </a:custGeom>
            <a:solidFill>
              <a:srgbClr val="60A644"/>
            </a:solidFill>
          </p:spPr>
        </p:sp>
        <p:sp>
          <p:nvSpPr>
            <p:cNvPr name="TextBox 32" id="32"/>
            <p:cNvSpPr txBox="true"/>
            <p:nvPr/>
          </p:nvSpPr>
          <p:spPr>
            <a:xfrm>
              <a:off x="177800" y="9525"/>
              <a:ext cx="558800" cy="328030"/>
            </a:xfrm>
            <a:prstGeom prst="rect">
              <a:avLst/>
            </a:prstGeom>
          </p:spPr>
          <p:txBody>
            <a:bodyPr anchor="ctr" rtlCol="false" tIns="50800" lIns="50800" bIns="50800" rIns="50800"/>
            <a:lstStyle/>
            <a:p>
              <a:pPr algn="ctr">
                <a:lnSpc>
                  <a:spcPts val="1855"/>
                </a:lnSpc>
              </a:pPr>
            </a:p>
          </p:txBody>
        </p:sp>
      </p:grpSp>
      <p:sp>
        <p:nvSpPr>
          <p:cNvPr name="TextBox 33" id="33"/>
          <p:cNvSpPr txBox="true"/>
          <p:nvPr/>
        </p:nvSpPr>
        <p:spPr>
          <a:xfrm rot="0">
            <a:off x="3042291" y="9155935"/>
            <a:ext cx="14391904" cy="466598"/>
          </a:xfrm>
          <a:prstGeom prst="rect">
            <a:avLst/>
          </a:prstGeom>
        </p:spPr>
        <p:txBody>
          <a:bodyPr anchor="t" rtlCol="false" tIns="0" lIns="0" bIns="0" rIns="0">
            <a:spAutoFit/>
          </a:bodyPr>
          <a:lstStyle/>
          <a:p>
            <a:pPr algn="just">
              <a:lnSpc>
                <a:spcPts val="3616"/>
              </a:lnSpc>
            </a:pPr>
            <a:r>
              <a:rPr lang="en-US" sz="3200" spc="-96">
                <a:solidFill>
                  <a:srgbClr val="000000"/>
                </a:solidFill>
                <a:latin typeface="Noto Sans"/>
                <a:ea typeface="Noto Sans"/>
                <a:cs typeface="Noto Sans"/>
                <a:sym typeface="Noto Sans"/>
              </a:rPr>
              <a:t>Required Minimum Distributions (RMD) begin.</a:t>
            </a:r>
          </a:p>
        </p:txBody>
      </p:sp>
      <p:sp>
        <p:nvSpPr>
          <p:cNvPr name="TextBox 34" id="34"/>
          <p:cNvSpPr txBox="true"/>
          <p:nvPr/>
        </p:nvSpPr>
        <p:spPr>
          <a:xfrm rot="0">
            <a:off x="1028700" y="3022880"/>
            <a:ext cx="1354245" cy="466598"/>
          </a:xfrm>
          <a:prstGeom prst="rect">
            <a:avLst/>
          </a:prstGeom>
        </p:spPr>
        <p:txBody>
          <a:bodyPr anchor="t" rtlCol="false" tIns="0" lIns="0" bIns="0" rIns="0">
            <a:spAutoFit/>
          </a:bodyPr>
          <a:lstStyle/>
          <a:p>
            <a:pPr algn="ctr">
              <a:lnSpc>
                <a:spcPts val="3616"/>
              </a:lnSpc>
            </a:pPr>
            <a:r>
              <a:rPr lang="en-US" b="true" sz="3200" spc="-96">
                <a:solidFill>
                  <a:srgbClr val="FFFFFF"/>
                </a:solidFill>
                <a:latin typeface="Noto Sans Bold"/>
                <a:ea typeface="Noto Sans Bold"/>
                <a:cs typeface="Noto Sans Bold"/>
                <a:sym typeface="Noto Sans Bold"/>
              </a:rPr>
              <a:t>59.5 </a:t>
            </a:r>
          </a:p>
        </p:txBody>
      </p:sp>
      <p:sp>
        <p:nvSpPr>
          <p:cNvPr name="TextBox 35" id="35"/>
          <p:cNvSpPr txBox="true"/>
          <p:nvPr/>
        </p:nvSpPr>
        <p:spPr>
          <a:xfrm rot="0">
            <a:off x="1028700" y="4034747"/>
            <a:ext cx="1354245" cy="466598"/>
          </a:xfrm>
          <a:prstGeom prst="rect">
            <a:avLst/>
          </a:prstGeom>
        </p:spPr>
        <p:txBody>
          <a:bodyPr anchor="t" rtlCol="false" tIns="0" lIns="0" bIns="0" rIns="0">
            <a:spAutoFit/>
          </a:bodyPr>
          <a:lstStyle/>
          <a:p>
            <a:pPr algn="ctr">
              <a:lnSpc>
                <a:spcPts val="3616"/>
              </a:lnSpc>
            </a:pPr>
            <a:r>
              <a:rPr lang="en-US" b="true" sz="3200" spc="-96">
                <a:solidFill>
                  <a:srgbClr val="FFFFFF"/>
                </a:solidFill>
                <a:latin typeface="Noto Sans Bold"/>
                <a:ea typeface="Noto Sans Bold"/>
                <a:cs typeface="Noto Sans Bold"/>
                <a:sym typeface="Noto Sans Bold"/>
              </a:rPr>
              <a:t>62</a:t>
            </a:r>
          </a:p>
        </p:txBody>
      </p:sp>
      <p:sp>
        <p:nvSpPr>
          <p:cNvPr name="TextBox 36" id="36"/>
          <p:cNvSpPr txBox="true"/>
          <p:nvPr/>
        </p:nvSpPr>
        <p:spPr>
          <a:xfrm rot="0">
            <a:off x="1028700" y="5049028"/>
            <a:ext cx="1354245" cy="466598"/>
          </a:xfrm>
          <a:prstGeom prst="rect">
            <a:avLst/>
          </a:prstGeom>
        </p:spPr>
        <p:txBody>
          <a:bodyPr anchor="t" rtlCol="false" tIns="0" lIns="0" bIns="0" rIns="0">
            <a:spAutoFit/>
          </a:bodyPr>
          <a:lstStyle/>
          <a:p>
            <a:pPr algn="ctr">
              <a:lnSpc>
                <a:spcPts val="3616"/>
              </a:lnSpc>
            </a:pPr>
            <a:r>
              <a:rPr lang="en-US" b="true" sz="3200" spc="-96">
                <a:solidFill>
                  <a:srgbClr val="FFFFFF"/>
                </a:solidFill>
                <a:latin typeface="Noto Sans Bold"/>
                <a:ea typeface="Noto Sans Bold"/>
                <a:cs typeface="Noto Sans Bold"/>
                <a:sym typeface="Noto Sans Bold"/>
              </a:rPr>
              <a:t>65 </a:t>
            </a:r>
          </a:p>
        </p:txBody>
      </p:sp>
      <p:sp>
        <p:nvSpPr>
          <p:cNvPr name="TextBox 37" id="37"/>
          <p:cNvSpPr txBox="true"/>
          <p:nvPr/>
        </p:nvSpPr>
        <p:spPr>
          <a:xfrm rot="0">
            <a:off x="1028700" y="6063308"/>
            <a:ext cx="1354245" cy="466598"/>
          </a:xfrm>
          <a:prstGeom prst="rect">
            <a:avLst/>
          </a:prstGeom>
        </p:spPr>
        <p:txBody>
          <a:bodyPr anchor="t" rtlCol="false" tIns="0" lIns="0" bIns="0" rIns="0">
            <a:spAutoFit/>
          </a:bodyPr>
          <a:lstStyle/>
          <a:p>
            <a:pPr algn="ctr">
              <a:lnSpc>
                <a:spcPts val="3616"/>
              </a:lnSpc>
            </a:pPr>
            <a:r>
              <a:rPr lang="en-US" b="true" sz="3200" spc="-96">
                <a:solidFill>
                  <a:srgbClr val="FFFFFF"/>
                </a:solidFill>
                <a:latin typeface="Noto Sans Bold"/>
                <a:ea typeface="Noto Sans Bold"/>
                <a:cs typeface="Noto Sans Bold"/>
                <a:sym typeface="Noto Sans Bold"/>
              </a:rPr>
              <a:t>66-67</a:t>
            </a:r>
          </a:p>
        </p:txBody>
      </p:sp>
      <p:sp>
        <p:nvSpPr>
          <p:cNvPr name="TextBox 38" id="38"/>
          <p:cNvSpPr txBox="true"/>
          <p:nvPr/>
        </p:nvSpPr>
        <p:spPr>
          <a:xfrm rot="0">
            <a:off x="971457" y="7077589"/>
            <a:ext cx="1354245" cy="466598"/>
          </a:xfrm>
          <a:prstGeom prst="rect">
            <a:avLst/>
          </a:prstGeom>
        </p:spPr>
        <p:txBody>
          <a:bodyPr anchor="t" rtlCol="false" tIns="0" lIns="0" bIns="0" rIns="0">
            <a:spAutoFit/>
          </a:bodyPr>
          <a:lstStyle/>
          <a:p>
            <a:pPr algn="ctr">
              <a:lnSpc>
                <a:spcPts val="3616"/>
              </a:lnSpc>
            </a:pPr>
            <a:r>
              <a:rPr lang="en-US" b="true" sz="3200" spc="-96">
                <a:solidFill>
                  <a:srgbClr val="FFFFFF"/>
                </a:solidFill>
                <a:latin typeface="Noto Sans Bold"/>
                <a:ea typeface="Noto Sans Bold"/>
                <a:cs typeface="Noto Sans Bold"/>
                <a:sym typeface="Noto Sans Bold"/>
              </a:rPr>
              <a:t>67</a:t>
            </a:r>
          </a:p>
        </p:txBody>
      </p:sp>
      <p:sp>
        <p:nvSpPr>
          <p:cNvPr name="TextBox 39" id="39"/>
          <p:cNvSpPr txBox="true"/>
          <p:nvPr/>
        </p:nvSpPr>
        <p:spPr>
          <a:xfrm rot="0">
            <a:off x="971457" y="8091870"/>
            <a:ext cx="1354245" cy="466598"/>
          </a:xfrm>
          <a:prstGeom prst="rect">
            <a:avLst/>
          </a:prstGeom>
        </p:spPr>
        <p:txBody>
          <a:bodyPr anchor="t" rtlCol="false" tIns="0" lIns="0" bIns="0" rIns="0">
            <a:spAutoFit/>
          </a:bodyPr>
          <a:lstStyle/>
          <a:p>
            <a:pPr algn="ctr">
              <a:lnSpc>
                <a:spcPts val="3616"/>
              </a:lnSpc>
            </a:pPr>
            <a:r>
              <a:rPr lang="en-US" b="true" sz="3200" spc="-96">
                <a:solidFill>
                  <a:srgbClr val="FFFFFF"/>
                </a:solidFill>
                <a:latin typeface="Noto Sans Bold"/>
                <a:ea typeface="Noto Sans Bold"/>
                <a:cs typeface="Noto Sans Bold"/>
                <a:sym typeface="Noto Sans Bold"/>
              </a:rPr>
              <a:t>70</a:t>
            </a:r>
          </a:p>
        </p:txBody>
      </p:sp>
      <p:sp>
        <p:nvSpPr>
          <p:cNvPr name="TextBox 40" id="40"/>
          <p:cNvSpPr txBox="true"/>
          <p:nvPr/>
        </p:nvSpPr>
        <p:spPr>
          <a:xfrm rot="0">
            <a:off x="971457" y="9155935"/>
            <a:ext cx="1354245" cy="466598"/>
          </a:xfrm>
          <a:prstGeom prst="rect">
            <a:avLst/>
          </a:prstGeom>
        </p:spPr>
        <p:txBody>
          <a:bodyPr anchor="t" rtlCol="false" tIns="0" lIns="0" bIns="0" rIns="0">
            <a:spAutoFit/>
          </a:bodyPr>
          <a:lstStyle/>
          <a:p>
            <a:pPr algn="ctr">
              <a:lnSpc>
                <a:spcPts val="3616"/>
              </a:lnSpc>
            </a:pPr>
            <a:r>
              <a:rPr lang="en-US" b="true" sz="3200" spc="-96">
                <a:solidFill>
                  <a:srgbClr val="FFFFFF"/>
                </a:solidFill>
                <a:latin typeface="Noto Sans Bold"/>
                <a:ea typeface="Noto Sans Bold"/>
                <a:cs typeface="Noto Sans Bold"/>
                <a:sym typeface="Noto Sans Bold"/>
              </a:rPr>
              <a:t>73</a:t>
            </a:r>
          </a:p>
        </p:txBody>
      </p:sp>
      <p:sp>
        <p:nvSpPr>
          <p:cNvPr name="TextBox 41" id="41"/>
          <p:cNvSpPr txBox="true"/>
          <p:nvPr/>
        </p:nvSpPr>
        <p:spPr>
          <a:xfrm rot="0">
            <a:off x="3228773" y="7081653"/>
            <a:ext cx="9298781" cy="462534"/>
          </a:xfrm>
          <a:prstGeom prst="rect">
            <a:avLst/>
          </a:prstGeom>
        </p:spPr>
        <p:txBody>
          <a:bodyPr anchor="t" rtlCol="false" tIns="0" lIns="0" bIns="0" rIns="0">
            <a:spAutoFit/>
          </a:bodyPr>
          <a:lstStyle/>
          <a:p>
            <a:pPr algn="ctr">
              <a:lnSpc>
                <a:spcPts val="3648"/>
              </a:lnSpc>
              <a:spcBef>
                <a:spcPct val="0"/>
              </a:spcBef>
            </a:pPr>
            <a:r>
              <a:rPr lang="en-US" b="true" sz="3200">
                <a:solidFill>
                  <a:srgbClr val="000000"/>
                </a:solidFill>
                <a:latin typeface="Noto Sans Bold"/>
                <a:ea typeface="Noto Sans Bold"/>
                <a:cs typeface="Noto Sans Bold"/>
                <a:sym typeface="Noto Sans Bold"/>
              </a:rPr>
              <a:t>Full Retirement Age </a:t>
            </a:r>
            <a:r>
              <a:rPr lang="en-US" sz="3200">
                <a:solidFill>
                  <a:srgbClr val="000000"/>
                </a:solidFill>
                <a:latin typeface="Noto Sans"/>
                <a:ea typeface="Noto Sans"/>
                <a:cs typeface="Noto Sans"/>
                <a:sym typeface="Noto Sans"/>
              </a:rPr>
              <a:t>for Social Security benefits.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025651" y="6770286"/>
            <a:ext cx="4584700" cy="4584700"/>
          </a:xfrm>
          <a:custGeom>
            <a:avLst/>
            <a:gdLst/>
            <a:ahLst/>
            <a:cxnLst/>
            <a:rect r="r" b="b" t="t" l="l"/>
            <a:pathLst>
              <a:path h="4584700" w="4584700">
                <a:moveTo>
                  <a:pt x="0" y="0"/>
                </a:moveTo>
                <a:lnTo>
                  <a:pt x="4584700" y="0"/>
                </a:lnTo>
                <a:lnTo>
                  <a:pt x="4584700" y="4584700"/>
                </a:lnTo>
                <a:lnTo>
                  <a:pt x="0" y="4584700"/>
                </a:lnTo>
                <a:lnTo>
                  <a:pt x="0" y="0"/>
                </a:lnTo>
                <a:close/>
              </a:path>
            </a:pathLst>
          </a:custGeom>
          <a:blipFill>
            <a:blip r:embed="rId2"/>
            <a:stretch>
              <a:fillRect l="0" t="0" r="0" b="0"/>
            </a:stretch>
          </a:blipFill>
        </p:spPr>
      </p:sp>
      <p:sp>
        <p:nvSpPr>
          <p:cNvPr name="Freeform 3" id="3"/>
          <p:cNvSpPr/>
          <p:nvPr/>
        </p:nvSpPr>
        <p:spPr>
          <a:xfrm flipH="false" flipV="false" rot="0">
            <a:off x="-210125" y="-610365"/>
            <a:ext cx="10522715" cy="10522715"/>
          </a:xfrm>
          <a:custGeom>
            <a:avLst/>
            <a:gdLst/>
            <a:ahLst/>
            <a:cxnLst/>
            <a:rect r="r" b="b" t="t" l="l"/>
            <a:pathLst>
              <a:path h="10522715" w="10522715">
                <a:moveTo>
                  <a:pt x="0" y="0"/>
                </a:moveTo>
                <a:lnTo>
                  <a:pt x="10522715" y="0"/>
                </a:lnTo>
                <a:lnTo>
                  <a:pt x="10522715" y="10522715"/>
                </a:lnTo>
                <a:lnTo>
                  <a:pt x="0" y="10522715"/>
                </a:lnTo>
                <a:lnTo>
                  <a:pt x="0" y="0"/>
                </a:lnTo>
                <a:close/>
              </a:path>
            </a:pathLst>
          </a:custGeom>
          <a:blipFill>
            <a:blip r:embed="rId3"/>
            <a:stretch>
              <a:fillRect l="0" t="0" r="0" b="0"/>
            </a:stretch>
          </a:blipFill>
        </p:spPr>
      </p:sp>
      <p:sp>
        <p:nvSpPr>
          <p:cNvPr name="Freeform 4" id="4"/>
          <p:cNvSpPr/>
          <p:nvPr/>
        </p:nvSpPr>
        <p:spPr>
          <a:xfrm flipH="false" flipV="false" rot="0">
            <a:off x="11749464" y="3955158"/>
            <a:ext cx="4860887" cy="4860887"/>
          </a:xfrm>
          <a:custGeom>
            <a:avLst/>
            <a:gdLst/>
            <a:ahLst/>
            <a:cxnLst/>
            <a:rect r="r" b="b" t="t" l="l"/>
            <a:pathLst>
              <a:path h="4860887" w="4860887">
                <a:moveTo>
                  <a:pt x="0" y="0"/>
                </a:moveTo>
                <a:lnTo>
                  <a:pt x="4860887" y="0"/>
                </a:lnTo>
                <a:lnTo>
                  <a:pt x="4860887" y="4860887"/>
                </a:lnTo>
                <a:lnTo>
                  <a:pt x="0" y="4860887"/>
                </a:lnTo>
                <a:lnTo>
                  <a:pt x="0" y="0"/>
                </a:lnTo>
                <a:close/>
              </a:path>
            </a:pathLst>
          </a:custGeom>
          <a:blipFill>
            <a:blip r:embed="rId4"/>
            <a:stretch>
              <a:fillRect l="0" t="0" r="0" b="0"/>
            </a:stretch>
          </a:blipFill>
        </p:spPr>
      </p:sp>
      <p:sp>
        <p:nvSpPr>
          <p:cNvPr name="TextBox 5" id="5"/>
          <p:cNvSpPr txBox="true"/>
          <p:nvPr/>
        </p:nvSpPr>
        <p:spPr>
          <a:xfrm rot="0">
            <a:off x="9464040" y="8514948"/>
            <a:ext cx="3959921" cy="1000125"/>
          </a:xfrm>
          <a:prstGeom prst="rect">
            <a:avLst/>
          </a:prstGeom>
        </p:spPr>
        <p:txBody>
          <a:bodyPr anchor="t" rtlCol="false" tIns="0" lIns="0" bIns="0" rIns="0">
            <a:spAutoFit/>
          </a:bodyPr>
          <a:lstStyle/>
          <a:p>
            <a:pPr algn="ctr">
              <a:lnSpc>
                <a:spcPts val="7920"/>
              </a:lnSpc>
            </a:pPr>
            <a:r>
              <a:rPr lang="en-US" sz="6600" spc="61">
                <a:solidFill>
                  <a:srgbClr val="212C68"/>
                </a:solidFill>
                <a:latin typeface="Noto Sans"/>
                <a:ea typeface="Noto Sans"/>
                <a:cs typeface="Noto Sans"/>
                <a:sym typeface="Noto Sans"/>
              </a:rPr>
              <a:t>30%</a:t>
            </a:r>
          </a:p>
        </p:txBody>
      </p:sp>
      <p:sp>
        <p:nvSpPr>
          <p:cNvPr name="TextBox 6" id="6"/>
          <p:cNvSpPr txBox="true"/>
          <p:nvPr/>
        </p:nvSpPr>
        <p:spPr>
          <a:xfrm rot="0">
            <a:off x="9464041" y="5793080"/>
            <a:ext cx="3959921" cy="1000125"/>
          </a:xfrm>
          <a:prstGeom prst="rect">
            <a:avLst/>
          </a:prstGeom>
        </p:spPr>
        <p:txBody>
          <a:bodyPr anchor="t" rtlCol="false" tIns="0" lIns="0" bIns="0" rIns="0">
            <a:spAutoFit/>
          </a:bodyPr>
          <a:lstStyle/>
          <a:p>
            <a:pPr algn="ctr">
              <a:lnSpc>
                <a:spcPts val="7920"/>
              </a:lnSpc>
            </a:pPr>
            <a:r>
              <a:rPr lang="en-US" sz="6600" spc="61">
                <a:solidFill>
                  <a:srgbClr val="7C557D"/>
                </a:solidFill>
                <a:latin typeface="Noto Sans"/>
                <a:ea typeface="Noto Sans"/>
                <a:cs typeface="Noto Sans"/>
                <a:sym typeface="Noto Sans"/>
              </a:rPr>
              <a:t>40%</a:t>
            </a:r>
          </a:p>
        </p:txBody>
      </p:sp>
      <p:sp>
        <p:nvSpPr>
          <p:cNvPr name="TextBox 7" id="7"/>
          <p:cNvSpPr txBox="true"/>
          <p:nvPr/>
        </p:nvSpPr>
        <p:spPr>
          <a:xfrm rot="0">
            <a:off x="9464042" y="2758273"/>
            <a:ext cx="3959921" cy="1000125"/>
          </a:xfrm>
          <a:prstGeom prst="rect">
            <a:avLst/>
          </a:prstGeom>
        </p:spPr>
        <p:txBody>
          <a:bodyPr anchor="t" rtlCol="false" tIns="0" lIns="0" bIns="0" rIns="0">
            <a:spAutoFit/>
          </a:bodyPr>
          <a:lstStyle/>
          <a:p>
            <a:pPr algn="ctr">
              <a:lnSpc>
                <a:spcPts val="7920"/>
              </a:lnSpc>
            </a:pPr>
            <a:r>
              <a:rPr lang="en-US" sz="6600" spc="61">
                <a:solidFill>
                  <a:srgbClr val="F26422"/>
                </a:solidFill>
                <a:latin typeface="Noto Sans"/>
                <a:ea typeface="Noto Sans"/>
                <a:cs typeface="Noto Sans"/>
                <a:sym typeface="Noto Sans"/>
              </a:rPr>
              <a:t>30%</a:t>
            </a:r>
          </a:p>
        </p:txBody>
      </p:sp>
      <p:sp>
        <p:nvSpPr>
          <p:cNvPr name="TextBox 8" id="8"/>
          <p:cNvSpPr txBox="true"/>
          <p:nvPr/>
        </p:nvSpPr>
        <p:spPr>
          <a:xfrm rot="0">
            <a:off x="3833835" y="7112136"/>
            <a:ext cx="2434795" cy="1000125"/>
          </a:xfrm>
          <a:prstGeom prst="rect">
            <a:avLst/>
          </a:prstGeom>
        </p:spPr>
        <p:txBody>
          <a:bodyPr anchor="t" rtlCol="false" tIns="0" lIns="0" bIns="0" rIns="0">
            <a:spAutoFit/>
          </a:bodyPr>
          <a:lstStyle/>
          <a:p>
            <a:pPr algn="l">
              <a:lnSpc>
                <a:spcPts val="7920"/>
              </a:lnSpc>
            </a:pPr>
            <a:r>
              <a:rPr lang="en-US" b="true" sz="6600" spc="61">
                <a:solidFill>
                  <a:srgbClr val="5EA745"/>
                </a:solidFill>
                <a:latin typeface="Noto Sans Bold"/>
                <a:ea typeface="Noto Sans Bold"/>
                <a:cs typeface="Noto Sans Bold"/>
                <a:sym typeface="Noto Sans Bold"/>
              </a:rPr>
              <a:t>100%</a:t>
            </a:r>
          </a:p>
        </p:txBody>
      </p:sp>
      <p:sp>
        <p:nvSpPr>
          <p:cNvPr name="Freeform 9" id="9"/>
          <p:cNvSpPr/>
          <p:nvPr/>
        </p:nvSpPr>
        <p:spPr>
          <a:xfrm flipH="false" flipV="false" rot="0">
            <a:off x="11652799" y="1207560"/>
            <a:ext cx="5054217" cy="5054217"/>
          </a:xfrm>
          <a:custGeom>
            <a:avLst/>
            <a:gdLst/>
            <a:ahLst/>
            <a:cxnLst/>
            <a:rect r="r" b="b" t="t" l="l"/>
            <a:pathLst>
              <a:path h="5054217" w="5054217">
                <a:moveTo>
                  <a:pt x="0" y="0"/>
                </a:moveTo>
                <a:lnTo>
                  <a:pt x="5054217" y="0"/>
                </a:lnTo>
                <a:lnTo>
                  <a:pt x="5054217" y="5054217"/>
                </a:lnTo>
                <a:lnTo>
                  <a:pt x="0" y="5054217"/>
                </a:lnTo>
                <a:lnTo>
                  <a:pt x="0" y="0"/>
                </a:lnTo>
                <a:close/>
              </a:path>
            </a:pathLst>
          </a:custGeom>
          <a:blipFill>
            <a:blip r:embed="rId5"/>
            <a:stretch>
              <a:fillRect l="0" t="0" r="0" b="0"/>
            </a:stretch>
          </a:blipFill>
        </p:spPr>
      </p:sp>
      <p:sp>
        <p:nvSpPr>
          <p:cNvPr name="TextBox 10" id="10"/>
          <p:cNvSpPr txBox="true"/>
          <p:nvPr/>
        </p:nvSpPr>
        <p:spPr>
          <a:xfrm rot="0">
            <a:off x="1028700" y="8353023"/>
            <a:ext cx="8214566" cy="361950"/>
          </a:xfrm>
          <a:prstGeom prst="rect">
            <a:avLst/>
          </a:prstGeom>
        </p:spPr>
        <p:txBody>
          <a:bodyPr anchor="t" rtlCol="false" tIns="0" lIns="0" bIns="0" rIns="0">
            <a:spAutoFit/>
          </a:bodyPr>
          <a:lstStyle/>
          <a:p>
            <a:pPr algn="ctr">
              <a:lnSpc>
                <a:spcPts val="1439"/>
              </a:lnSpc>
            </a:pPr>
            <a:r>
              <a:rPr lang="en-US" sz="1200" spc="11">
                <a:solidFill>
                  <a:srgbClr val="000000"/>
                </a:solidFill>
                <a:latin typeface="Noto Sans"/>
                <a:ea typeface="Noto Sans"/>
                <a:cs typeface="Noto Sans"/>
                <a:sym typeface="Noto Sans"/>
              </a:rPr>
              <a:t>For illustrative purposes only. 40% replacement is a general rule of thumb. Actual Social Security Replacement will vary.  Source: https://www.ssa.gov/policy/docs/ssb/v68n2/v68n2p1.html</a:t>
            </a:r>
          </a:p>
        </p:txBody>
      </p:sp>
      <p:grpSp>
        <p:nvGrpSpPr>
          <p:cNvPr name="Group 11" id="11"/>
          <p:cNvGrpSpPr/>
          <p:nvPr/>
        </p:nvGrpSpPr>
        <p:grpSpPr>
          <a:xfrm rot="0">
            <a:off x="0" y="0"/>
            <a:ext cx="18288000" cy="2315491"/>
            <a:chOff x="0" y="0"/>
            <a:chExt cx="4816593" cy="609841"/>
          </a:xfrm>
        </p:grpSpPr>
        <p:sp>
          <p:nvSpPr>
            <p:cNvPr name="Freeform 12" id="12"/>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13" id="13"/>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0" y="461962"/>
            <a:ext cx="18288000" cy="1133475"/>
          </a:xfrm>
          <a:prstGeom prst="rect">
            <a:avLst/>
          </a:prstGeom>
        </p:spPr>
        <p:txBody>
          <a:bodyPr anchor="t" rtlCol="false" tIns="0" lIns="0" bIns="0" rIns="0">
            <a:spAutoFit/>
          </a:bodyPr>
          <a:lstStyle/>
          <a:p>
            <a:pPr algn="ctr">
              <a:lnSpc>
                <a:spcPts val="8999"/>
              </a:lnSpc>
            </a:pPr>
            <a:r>
              <a:rPr lang="en-US" sz="7499" b="true">
                <a:solidFill>
                  <a:srgbClr val="FFFFFF"/>
                </a:solidFill>
                <a:latin typeface="Noto Sans Bold"/>
                <a:ea typeface="Noto Sans Bold"/>
                <a:cs typeface="Noto Sans Bold"/>
                <a:sym typeface="Noto Sans Bold"/>
              </a:rPr>
              <a:t>Purpose of a Retirement Account</a:t>
            </a:r>
          </a:p>
        </p:txBody>
      </p:sp>
      <p:sp>
        <p:nvSpPr>
          <p:cNvPr name="Freeform 15" id="15"/>
          <p:cNvSpPr/>
          <p:nvPr/>
        </p:nvSpPr>
        <p:spPr>
          <a:xfrm flipH="false" flipV="false" rot="0">
            <a:off x="348802" y="8981873"/>
            <a:ext cx="2246912" cy="728466"/>
          </a:xfrm>
          <a:custGeom>
            <a:avLst/>
            <a:gdLst/>
            <a:ahLst/>
            <a:cxnLst/>
            <a:rect r="r" b="b" t="t" l="l"/>
            <a:pathLst>
              <a:path h="728466" w="2246912">
                <a:moveTo>
                  <a:pt x="0" y="0"/>
                </a:moveTo>
                <a:lnTo>
                  <a:pt x="2246912" y="0"/>
                </a:lnTo>
                <a:lnTo>
                  <a:pt x="2246912" y="728465"/>
                </a:lnTo>
                <a:lnTo>
                  <a:pt x="0" y="728465"/>
                </a:lnTo>
                <a:lnTo>
                  <a:pt x="0" y="0"/>
                </a:lnTo>
                <a:close/>
              </a:path>
            </a:pathLst>
          </a:custGeom>
          <a:blipFill>
            <a:blip r:embed="rId6"/>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2"/>
            <a:stretch>
              <a:fillRect l="0" t="0" r="0" b="0"/>
            </a:stretch>
          </a:blipFill>
        </p:spPr>
      </p:sp>
      <p:sp>
        <p:nvSpPr>
          <p:cNvPr name="TextBox 6" id="6"/>
          <p:cNvSpPr txBox="true"/>
          <p:nvPr/>
        </p:nvSpPr>
        <p:spPr>
          <a:xfrm rot="0">
            <a:off x="0" y="493589"/>
            <a:ext cx="18288000" cy="1152525"/>
          </a:xfrm>
          <a:prstGeom prst="rect">
            <a:avLst/>
          </a:prstGeom>
        </p:spPr>
        <p:txBody>
          <a:bodyPr anchor="t" rtlCol="false" tIns="0" lIns="0" bIns="0" rIns="0">
            <a:spAutoFit/>
          </a:bodyPr>
          <a:lstStyle/>
          <a:p>
            <a:pPr algn="ctr">
              <a:lnSpc>
                <a:spcPts val="9000"/>
              </a:lnSpc>
            </a:pPr>
            <a:r>
              <a:rPr lang="en-US" b="true" sz="7500">
                <a:solidFill>
                  <a:srgbClr val="FFFFFF"/>
                </a:solidFill>
                <a:latin typeface="Noto Sans Bold"/>
                <a:ea typeface="Noto Sans Bold"/>
                <a:cs typeface="Noto Sans Bold"/>
                <a:sym typeface="Noto Sans Bold"/>
              </a:rPr>
              <a:t>Identifying Your Savings Goals</a:t>
            </a:r>
          </a:p>
        </p:txBody>
      </p:sp>
      <p:sp>
        <p:nvSpPr>
          <p:cNvPr name="Freeform 7" id="7"/>
          <p:cNvSpPr/>
          <p:nvPr/>
        </p:nvSpPr>
        <p:spPr>
          <a:xfrm flipH="false" flipV="false" rot="0">
            <a:off x="1159665" y="2721954"/>
            <a:ext cx="7581538" cy="6330584"/>
          </a:xfrm>
          <a:custGeom>
            <a:avLst/>
            <a:gdLst/>
            <a:ahLst/>
            <a:cxnLst/>
            <a:rect r="r" b="b" t="t" l="l"/>
            <a:pathLst>
              <a:path h="6330584" w="7581538">
                <a:moveTo>
                  <a:pt x="0" y="0"/>
                </a:moveTo>
                <a:lnTo>
                  <a:pt x="7581538" y="0"/>
                </a:lnTo>
                <a:lnTo>
                  <a:pt x="7581538" y="6330584"/>
                </a:lnTo>
                <a:lnTo>
                  <a:pt x="0" y="63305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9607548" y="5421992"/>
            <a:ext cx="1119874" cy="1119874"/>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9607548" y="3993831"/>
            <a:ext cx="1119874" cy="111987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9607548" y="2555824"/>
            <a:ext cx="1119874" cy="1119874"/>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9610065" y="8471933"/>
            <a:ext cx="1119874" cy="1119874"/>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9607548" y="6971058"/>
            <a:ext cx="1119874" cy="1119874"/>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3" id="23"/>
          <p:cNvSpPr/>
          <p:nvPr/>
        </p:nvSpPr>
        <p:spPr>
          <a:xfrm flipH="false" flipV="false" rot="0">
            <a:off x="9808624" y="2756900"/>
            <a:ext cx="717722" cy="717722"/>
          </a:xfrm>
          <a:custGeom>
            <a:avLst/>
            <a:gdLst/>
            <a:ahLst/>
            <a:cxnLst/>
            <a:rect r="r" b="b" t="t" l="l"/>
            <a:pathLst>
              <a:path h="717722" w="717722">
                <a:moveTo>
                  <a:pt x="0" y="0"/>
                </a:moveTo>
                <a:lnTo>
                  <a:pt x="717722" y="0"/>
                </a:lnTo>
                <a:lnTo>
                  <a:pt x="717722" y="717722"/>
                </a:lnTo>
                <a:lnTo>
                  <a:pt x="0" y="7177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4" id="24"/>
          <p:cNvSpPr/>
          <p:nvPr/>
        </p:nvSpPr>
        <p:spPr>
          <a:xfrm flipH="false" flipV="false" rot="0">
            <a:off x="9777429" y="4163712"/>
            <a:ext cx="780112" cy="780112"/>
          </a:xfrm>
          <a:custGeom>
            <a:avLst/>
            <a:gdLst/>
            <a:ahLst/>
            <a:cxnLst/>
            <a:rect r="r" b="b" t="t" l="l"/>
            <a:pathLst>
              <a:path h="780112" w="780112">
                <a:moveTo>
                  <a:pt x="0" y="0"/>
                </a:moveTo>
                <a:lnTo>
                  <a:pt x="780112" y="0"/>
                </a:lnTo>
                <a:lnTo>
                  <a:pt x="780112" y="780112"/>
                </a:lnTo>
                <a:lnTo>
                  <a:pt x="0" y="7801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5" id="25"/>
          <p:cNvSpPr/>
          <p:nvPr/>
        </p:nvSpPr>
        <p:spPr>
          <a:xfrm flipH="false" flipV="false" rot="0">
            <a:off x="9765297" y="5579741"/>
            <a:ext cx="804377" cy="804377"/>
          </a:xfrm>
          <a:custGeom>
            <a:avLst/>
            <a:gdLst/>
            <a:ahLst/>
            <a:cxnLst/>
            <a:rect r="r" b="b" t="t" l="l"/>
            <a:pathLst>
              <a:path h="804377" w="804377">
                <a:moveTo>
                  <a:pt x="0" y="0"/>
                </a:moveTo>
                <a:lnTo>
                  <a:pt x="804376" y="0"/>
                </a:lnTo>
                <a:lnTo>
                  <a:pt x="804376" y="804377"/>
                </a:lnTo>
                <a:lnTo>
                  <a:pt x="0" y="80437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6" id="26"/>
          <p:cNvSpPr/>
          <p:nvPr/>
        </p:nvSpPr>
        <p:spPr>
          <a:xfrm flipH="false" flipV="false" rot="0">
            <a:off x="9782463" y="7146674"/>
            <a:ext cx="775078" cy="775078"/>
          </a:xfrm>
          <a:custGeom>
            <a:avLst/>
            <a:gdLst/>
            <a:ahLst/>
            <a:cxnLst/>
            <a:rect r="r" b="b" t="t" l="l"/>
            <a:pathLst>
              <a:path h="775078" w="775078">
                <a:moveTo>
                  <a:pt x="0" y="0"/>
                </a:moveTo>
                <a:lnTo>
                  <a:pt x="775078" y="0"/>
                </a:lnTo>
                <a:lnTo>
                  <a:pt x="775078" y="775078"/>
                </a:lnTo>
                <a:lnTo>
                  <a:pt x="0" y="77507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7" id="27"/>
          <p:cNvSpPr/>
          <p:nvPr/>
        </p:nvSpPr>
        <p:spPr>
          <a:xfrm flipH="false" flipV="false" rot="0">
            <a:off x="9765297" y="8650350"/>
            <a:ext cx="804377" cy="804377"/>
          </a:xfrm>
          <a:custGeom>
            <a:avLst/>
            <a:gdLst/>
            <a:ahLst/>
            <a:cxnLst/>
            <a:rect r="r" b="b" t="t" l="l"/>
            <a:pathLst>
              <a:path h="804377" w="804377">
                <a:moveTo>
                  <a:pt x="0" y="0"/>
                </a:moveTo>
                <a:lnTo>
                  <a:pt x="804376" y="0"/>
                </a:lnTo>
                <a:lnTo>
                  <a:pt x="804376" y="804377"/>
                </a:lnTo>
                <a:lnTo>
                  <a:pt x="0" y="80437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8" id="28"/>
          <p:cNvSpPr/>
          <p:nvPr/>
        </p:nvSpPr>
        <p:spPr>
          <a:xfrm flipH="false" flipV="false" rot="0">
            <a:off x="2055887" y="7090397"/>
            <a:ext cx="717722" cy="717722"/>
          </a:xfrm>
          <a:custGeom>
            <a:avLst/>
            <a:gdLst/>
            <a:ahLst/>
            <a:cxnLst/>
            <a:rect r="r" b="b" t="t" l="l"/>
            <a:pathLst>
              <a:path h="717722" w="717722">
                <a:moveTo>
                  <a:pt x="0" y="0"/>
                </a:moveTo>
                <a:lnTo>
                  <a:pt x="717722" y="0"/>
                </a:lnTo>
                <a:lnTo>
                  <a:pt x="717722" y="717723"/>
                </a:lnTo>
                <a:lnTo>
                  <a:pt x="0" y="71772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9" id="29"/>
          <p:cNvSpPr/>
          <p:nvPr/>
        </p:nvSpPr>
        <p:spPr>
          <a:xfrm flipH="false" flipV="false" rot="0">
            <a:off x="1993498" y="5064820"/>
            <a:ext cx="780112" cy="780112"/>
          </a:xfrm>
          <a:custGeom>
            <a:avLst/>
            <a:gdLst/>
            <a:ahLst/>
            <a:cxnLst/>
            <a:rect r="r" b="b" t="t" l="l"/>
            <a:pathLst>
              <a:path h="780112" w="780112">
                <a:moveTo>
                  <a:pt x="0" y="0"/>
                </a:moveTo>
                <a:lnTo>
                  <a:pt x="780111" y="0"/>
                </a:lnTo>
                <a:lnTo>
                  <a:pt x="780111" y="780112"/>
                </a:lnTo>
                <a:lnTo>
                  <a:pt x="0" y="7801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0" id="30"/>
          <p:cNvSpPr/>
          <p:nvPr/>
        </p:nvSpPr>
        <p:spPr>
          <a:xfrm flipH="false" flipV="false" rot="0">
            <a:off x="3439553" y="3591642"/>
            <a:ext cx="804377" cy="804377"/>
          </a:xfrm>
          <a:custGeom>
            <a:avLst/>
            <a:gdLst/>
            <a:ahLst/>
            <a:cxnLst/>
            <a:rect r="r" b="b" t="t" l="l"/>
            <a:pathLst>
              <a:path h="804377" w="804377">
                <a:moveTo>
                  <a:pt x="0" y="0"/>
                </a:moveTo>
                <a:lnTo>
                  <a:pt x="804377" y="0"/>
                </a:lnTo>
                <a:lnTo>
                  <a:pt x="804377" y="804377"/>
                </a:lnTo>
                <a:lnTo>
                  <a:pt x="0" y="80437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1" id="31"/>
          <p:cNvSpPr/>
          <p:nvPr/>
        </p:nvSpPr>
        <p:spPr>
          <a:xfrm flipH="false" flipV="false" rot="0">
            <a:off x="5597209" y="3620941"/>
            <a:ext cx="775078" cy="775078"/>
          </a:xfrm>
          <a:custGeom>
            <a:avLst/>
            <a:gdLst/>
            <a:ahLst/>
            <a:cxnLst/>
            <a:rect r="r" b="b" t="t" l="l"/>
            <a:pathLst>
              <a:path h="775078" w="775078">
                <a:moveTo>
                  <a:pt x="0" y="0"/>
                </a:moveTo>
                <a:lnTo>
                  <a:pt x="775078" y="0"/>
                </a:lnTo>
                <a:lnTo>
                  <a:pt x="775078" y="775078"/>
                </a:lnTo>
                <a:lnTo>
                  <a:pt x="0" y="77507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32" id="32"/>
          <p:cNvSpPr/>
          <p:nvPr/>
        </p:nvSpPr>
        <p:spPr>
          <a:xfrm flipH="false" flipV="false" rot="0">
            <a:off x="7028021" y="5019804"/>
            <a:ext cx="804377" cy="804377"/>
          </a:xfrm>
          <a:custGeom>
            <a:avLst/>
            <a:gdLst/>
            <a:ahLst/>
            <a:cxnLst/>
            <a:rect r="r" b="b" t="t" l="l"/>
            <a:pathLst>
              <a:path h="804377" w="804377">
                <a:moveTo>
                  <a:pt x="0" y="0"/>
                </a:moveTo>
                <a:lnTo>
                  <a:pt x="804377" y="0"/>
                </a:lnTo>
                <a:lnTo>
                  <a:pt x="804377" y="804377"/>
                </a:lnTo>
                <a:lnTo>
                  <a:pt x="0" y="80437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33" id="33"/>
          <p:cNvSpPr/>
          <p:nvPr/>
        </p:nvSpPr>
        <p:spPr>
          <a:xfrm flipH="false" flipV="false" rot="0">
            <a:off x="7028021" y="7005876"/>
            <a:ext cx="923961" cy="915876"/>
          </a:xfrm>
          <a:custGeom>
            <a:avLst/>
            <a:gdLst/>
            <a:ahLst/>
            <a:cxnLst/>
            <a:rect r="r" b="b" t="t" l="l"/>
            <a:pathLst>
              <a:path h="915876" w="923961">
                <a:moveTo>
                  <a:pt x="0" y="0"/>
                </a:moveTo>
                <a:lnTo>
                  <a:pt x="923961" y="0"/>
                </a:lnTo>
                <a:lnTo>
                  <a:pt x="923961" y="915876"/>
                </a:lnTo>
                <a:lnTo>
                  <a:pt x="0" y="91587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34" id="34"/>
          <p:cNvSpPr txBox="true"/>
          <p:nvPr/>
        </p:nvSpPr>
        <p:spPr>
          <a:xfrm rot="0">
            <a:off x="10909787" y="2870724"/>
            <a:ext cx="6218547" cy="800220"/>
          </a:xfrm>
          <a:prstGeom prst="rect">
            <a:avLst/>
          </a:prstGeom>
        </p:spPr>
        <p:txBody>
          <a:bodyPr anchor="t" rtlCol="false" tIns="0" lIns="0" bIns="0" rIns="0">
            <a:spAutoFit/>
          </a:bodyPr>
          <a:lstStyle/>
          <a:p>
            <a:pPr algn="l">
              <a:lnSpc>
                <a:spcPts val="2144"/>
              </a:lnSpc>
              <a:spcBef>
                <a:spcPct val="0"/>
              </a:spcBef>
            </a:pPr>
            <a:r>
              <a:rPr lang="en-US" sz="1531">
                <a:solidFill>
                  <a:srgbClr val="292828"/>
                </a:solidFill>
                <a:latin typeface="Noto Sans"/>
                <a:ea typeface="Noto Sans"/>
                <a:cs typeface="Noto Sans"/>
                <a:sym typeface="Noto Sans"/>
              </a:rPr>
              <a:t>The age you plan to retire can have a large impact on the amount you need to save. The longer you postpone retirement, the longer your savings can grow. </a:t>
            </a:r>
          </a:p>
        </p:txBody>
      </p:sp>
      <p:sp>
        <p:nvSpPr>
          <p:cNvPr name="TextBox 35" id="35"/>
          <p:cNvSpPr txBox="true"/>
          <p:nvPr/>
        </p:nvSpPr>
        <p:spPr>
          <a:xfrm rot="0">
            <a:off x="10909787" y="4425230"/>
            <a:ext cx="6218547" cy="530038"/>
          </a:xfrm>
          <a:prstGeom prst="rect">
            <a:avLst/>
          </a:prstGeom>
        </p:spPr>
        <p:txBody>
          <a:bodyPr anchor="t" rtlCol="false" tIns="0" lIns="0" bIns="0" rIns="0">
            <a:spAutoFit/>
          </a:bodyPr>
          <a:lstStyle/>
          <a:p>
            <a:pPr algn="l">
              <a:lnSpc>
                <a:spcPts val="2144"/>
              </a:lnSpc>
              <a:spcBef>
                <a:spcPct val="0"/>
              </a:spcBef>
            </a:pPr>
            <a:r>
              <a:rPr lang="en-US" sz="1531">
                <a:solidFill>
                  <a:srgbClr val="292828"/>
                </a:solidFill>
                <a:latin typeface="Noto Sans"/>
                <a:ea typeface="Noto Sans"/>
                <a:cs typeface="Noto Sans"/>
                <a:sym typeface="Noto Sans"/>
              </a:rPr>
              <a:t>How do you want to live in retirement? Do you expect your expenses to go up, down or stay the same? </a:t>
            </a:r>
          </a:p>
        </p:txBody>
      </p:sp>
      <p:sp>
        <p:nvSpPr>
          <p:cNvPr name="TextBox 36" id="36"/>
          <p:cNvSpPr txBox="true"/>
          <p:nvPr/>
        </p:nvSpPr>
        <p:spPr>
          <a:xfrm rot="0">
            <a:off x="10909787" y="5742520"/>
            <a:ext cx="6218547" cy="800220"/>
          </a:xfrm>
          <a:prstGeom prst="rect">
            <a:avLst/>
          </a:prstGeom>
        </p:spPr>
        <p:txBody>
          <a:bodyPr anchor="t" rtlCol="false" tIns="0" lIns="0" bIns="0" rIns="0">
            <a:spAutoFit/>
          </a:bodyPr>
          <a:lstStyle/>
          <a:p>
            <a:pPr algn="l">
              <a:lnSpc>
                <a:spcPts val="2144"/>
              </a:lnSpc>
              <a:spcBef>
                <a:spcPct val="0"/>
              </a:spcBef>
            </a:pPr>
            <a:r>
              <a:rPr lang="en-US" sz="1531">
                <a:solidFill>
                  <a:srgbClr val="292828"/>
                </a:solidFill>
                <a:latin typeface="Noto Sans"/>
                <a:ea typeface="Noto Sans"/>
                <a:cs typeface="Noto Sans"/>
                <a:sym typeface="Noto Sans"/>
              </a:rPr>
              <a:t>Forecast your retiree medical expenses. Research Medicare coverage options and consider contributing to an HSA, if eligible, to save for your medical expenses</a:t>
            </a:r>
          </a:p>
        </p:txBody>
      </p:sp>
      <p:sp>
        <p:nvSpPr>
          <p:cNvPr name="TextBox 37" id="37"/>
          <p:cNvSpPr txBox="true"/>
          <p:nvPr/>
        </p:nvSpPr>
        <p:spPr>
          <a:xfrm rot="0">
            <a:off x="10909787" y="7396803"/>
            <a:ext cx="6349513" cy="800220"/>
          </a:xfrm>
          <a:prstGeom prst="rect">
            <a:avLst/>
          </a:prstGeom>
        </p:spPr>
        <p:txBody>
          <a:bodyPr anchor="t" rtlCol="false" tIns="0" lIns="0" bIns="0" rIns="0">
            <a:spAutoFit/>
          </a:bodyPr>
          <a:lstStyle/>
          <a:p>
            <a:pPr algn="l">
              <a:lnSpc>
                <a:spcPts val="2144"/>
              </a:lnSpc>
              <a:spcBef>
                <a:spcPct val="0"/>
              </a:spcBef>
            </a:pPr>
            <a:r>
              <a:rPr lang="en-US" sz="1531">
                <a:solidFill>
                  <a:srgbClr val="292828"/>
                </a:solidFill>
                <a:latin typeface="Noto Sans"/>
                <a:ea typeface="Noto Sans"/>
                <a:cs typeface="Noto Sans"/>
                <a:sym typeface="Noto Sans"/>
              </a:rPr>
              <a:t>Many are outliving their savings--the simplest way to estimate how long your money will last in retirement is to weigh your total savings, plus investment returns over time, against your annual expenses.</a:t>
            </a:r>
          </a:p>
        </p:txBody>
      </p:sp>
      <p:sp>
        <p:nvSpPr>
          <p:cNvPr name="TextBox 38" id="38"/>
          <p:cNvSpPr txBox="true"/>
          <p:nvPr/>
        </p:nvSpPr>
        <p:spPr>
          <a:xfrm rot="0">
            <a:off x="10909787" y="9023963"/>
            <a:ext cx="6218547" cy="530038"/>
          </a:xfrm>
          <a:prstGeom prst="rect">
            <a:avLst/>
          </a:prstGeom>
        </p:spPr>
        <p:txBody>
          <a:bodyPr anchor="t" rtlCol="false" tIns="0" lIns="0" bIns="0" rIns="0">
            <a:spAutoFit/>
          </a:bodyPr>
          <a:lstStyle/>
          <a:p>
            <a:pPr algn="l">
              <a:lnSpc>
                <a:spcPts val="2144"/>
              </a:lnSpc>
              <a:spcBef>
                <a:spcPct val="0"/>
              </a:spcBef>
            </a:pPr>
            <a:r>
              <a:rPr lang="en-US" sz="1531">
                <a:solidFill>
                  <a:srgbClr val="292828"/>
                </a:solidFill>
                <a:latin typeface="Noto Sans"/>
                <a:ea typeface="Noto Sans"/>
                <a:cs typeface="Noto Sans"/>
                <a:sym typeface="Noto Sans"/>
              </a:rPr>
              <a:t>Saving for retirement involves a great deal of planning, patience and determination. </a:t>
            </a:r>
          </a:p>
        </p:txBody>
      </p:sp>
      <p:sp>
        <p:nvSpPr>
          <p:cNvPr name="TextBox 39" id="39"/>
          <p:cNvSpPr txBox="true"/>
          <p:nvPr/>
        </p:nvSpPr>
        <p:spPr>
          <a:xfrm rot="0">
            <a:off x="10909787" y="2517724"/>
            <a:ext cx="4201608" cy="323679"/>
          </a:xfrm>
          <a:prstGeom prst="rect">
            <a:avLst/>
          </a:prstGeom>
        </p:spPr>
        <p:txBody>
          <a:bodyPr anchor="t" rtlCol="false" tIns="0" lIns="0" bIns="0" rIns="0">
            <a:spAutoFit/>
          </a:bodyPr>
          <a:lstStyle/>
          <a:p>
            <a:pPr algn="l">
              <a:lnSpc>
                <a:spcPts val="2634"/>
              </a:lnSpc>
              <a:spcBef>
                <a:spcPct val="0"/>
              </a:spcBef>
            </a:pPr>
            <a:r>
              <a:rPr lang="en-US" b="true" sz="1881">
                <a:solidFill>
                  <a:srgbClr val="232C68"/>
                </a:solidFill>
                <a:latin typeface="Noto Sans Bold"/>
                <a:ea typeface="Noto Sans Bold"/>
                <a:cs typeface="Noto Sans Bold"/>
                <a:sym typeface="Noto Sans Bold"/>
              </a:rPr>
              <a:t>When Do You Plan to Retire?</a:t>
            </a:r>
          </a:p>
        </p:txBody>
      </p:sp>
      <p:sp>
        <p:nvSpPr>
          <p:cNvPr name="TextBox 40" id="40"/>
          <p:cNvSpPr txBox="true"/>
          <p:nvPr/>
        </p:nvSpPr>
        <p:spPr>
          <a:xfrm rot="0">
            <a:off x="10909787" y="4066602"/>
            <a:ext cx="2864549" cy="320528"/>
          </a:xfrm>
          <a:prstGeom prst="rect">
            <a:avLst/>
          </a:prstGeom>
        </p:spPr>
        <p:txBody>
          <a:bodyPr anchor="t" rtlCol="false" tIns="0" lIns="0" bIns="0" rIns="0">
            <a:spAutoFit/>
          </a:bodyPr>
          <a:lstStyle/>
          <a:p>
            <a:pPr algn="l">
              <a:lnSpc>
                <a:spcPts val="2634"/>
              </a:lnSpc>
              <a:spcBef>
                <a:spcPct val="0"/>
              </a:spcBef>
            </a:pPr>
            <a:r>
              <a:rPr lang="en-US" b="true" sz="1881">
                <a:solidFill>
                  <a:srgbClr val="232C68"/>
                </a:solidFill>
                <a:latin typeface="Noto Sans Bold"/>
                <a:ea typeface="Noto Sans Bold"/>
                <a:cs typeface="Noto Sans Bold"/>
                <a:sym typeface="Noto Sans Bold"/>
              </a:rPr>
              <a:t>Retirement Lifestyle</a:t>
            </a:r>
          </a:p>
        </p:txBody>
      </p:sp>
      <p:sp>
        <p:nvSpPr>
          <p:cNvPr name="TextBox 41" id="41"/>
          <p:cNvSpPr txBox="true"/>
          <p:nvPr/>
        </p:nvSpPr>
        <p:spPr>
          <a:xfrm rot="0">
            <a:off x="10909787" y="5383892"/>
            <a:ext cx="3109274" cy="320528"/>
          </a:xfrm>
          <a:prstGeom prst="rect">
            <a:avLst/>
          </a:prstGeom>
        </p:spPr>
        <p:txBody>
          <a:bodyPr anchor="t" rtlCol="false" tIns="0" lIns="0" bIns="0" rIns="0">
            <a:spAutoFit/>
          </a:bodyPr>
          <a:lstStyle/>
          <a:p>
            <a:pPr algn="l">
              <a:lnSpc>
                <a:spcPts val="2634"/>
              </a:lnSpc>
              <a:spcBef>
                <a:spcPct val="0"/>
              </a:spcBef>
            </a:pPr>
            <a:r>
              <a:rPr lang="en-US" b="true" sz="1881">
                <a:solidFill>
                  <a:srgbClr val="232C68"/>
                </a:solidFill>
                <a:latin typeface="Noto Sans Bold"/>
                <a:ea typeface="Noto Sans Bold"/>
                <a:cs typeface="Noto Sans Bold"/>
                <a:sym typeface="Noto Sans Bold"/>
              </a:rPr>
              <a:t>Medical Expenses</a:t>
            </a:r>
          </a:p>
        </p:txBody>
      </p:sp>
      <p:sp>
        <p:nvSpPr>
          <p:cNvPr name="TextBox 42" id="42"/>
          <p:cNvSpPr txBox="true"/>
          <p:nvPr/>
        </p:nvSpPr>
        <p:spPr>
          <a:xfrm rot="0">
            <a:off x="10909787" y="7038175"/>
            <a:ext cx="6349513" cy="320528"/>
          </a:xfrm>
          <a:prstGeom prst="rect">
            <a:avLst/>
          </a:prstGeom>
        </p:spPr>
        <p:txBody>
          <a:bodyPr anchor="t" rtlCol="false" tIns="0" lIns="0" bIns="0" rIns="0">
            <a:spAutoFit/>
          </a:bodyPr>
          <a:lstStyle/>
          <a:p>
            <a:pPr algn="l">
              <a:lnSpc>
                <a:spcPts val="2634"/>
              </a:lnSpc>
              <a:spcBef>
                <a:spcPct val="0"/>
              </a:spcBef>
            </a:pPr>
            <a:r>
              <a:rPr lang="en-US" b="true" sz="1881">
                <a:solidFill>
                  <a:srgbClr val="232C68"/>
                </a:solidFill>
                <a:latin typeface="Noto Sans Bold"/>
                <a:ea typeface="Noto Sans Bold"/>
                <a:cs typeface="Noto Sans Bold"/>
                <a:sym typeface="Noto Sans Bold"/>
              </a:rPr>
              <a:t>How Long Do I Want My Retirement Savings to Last?</a:t>
            </a:r>
          </a:p>
        </p:txBody>
      </p:sp>
      <p:sp>
        <p:nvSpPr>
          <p:cNvPr name="TextBox 43" id="43"/>
          <p:cNvSpPr txBox="true"/>
          <p:nvPr/>
        </p:nvSpPr>
        <p:spPr>
          <a:xfrm rot="0">
            <a:off x="10909787" y="8625648"/>
            <a:ext cx="3620866" cy="320528"/>
          </a:xfrm>
          <a:prstGeom prst="rect">
            <a:avLst/>
          </a:prstGeom>
        </p:spPr>
        <p:txBody>
          <a:bodyPr anchor="t" rtlCol="false" tIns="0" lIns="0" bIns="0" rIns="0">
            <a:spAutoFit/>
          </a:bodyPr>
          <a:lstStyle/>
          <a:p>
            <a:pPr algn="l">
              <a:lnSpc>
                <a:spcPts val="2634"/>
              </a:lnSpc>
              <a:spcBef>
                <a:spcPct val="0"/>
              </a:spcBef>
            </a:pPr>
            <a:r>
              <a:rPr lang="en-US" b="true" sz="1881">
                <a:solidFill>
                  <a:srgbClr val="232C68"/>
                </a:solidFill>
                <a:latin typeface="Noto Sans Bold"/>
                <a:ea typeface="Noto Sans Bold"/>
                <a:cs typeface="Noto Sans Bold"/>
                <a:sym typeface="Noto Sans Bold"/>
              </a:rPr>
              <a:t>Be Patient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sp>
        <p:nvSpPr>
          <p:cNvPr name="Freeform 6" id="6"/>
          <p:cNvSpPr/>
          <p:nvPr/>
        </p:nvSpPr>
        <p:spPr>
          <a:xfrm flipH="false" flipV="false" rot="0">
            <a:off x="2055887" y="7090397"/>
            <a:ext cx="717722" cy="717722"/>
          </a:xfrm>
          <a:custGeom>
            <a:avLst/>
            <a:gdLst/>
            <a:ahLst/>
            <a:cxnLst/>
            <a:rect r="r" b="b" t="t" l="l"/>
            <a:pathLst>
              <a:path h="717722" w="717722">
                <a:moveTo>
                  <a:pt x="0" y="0"/>
                </a:moveTo>
                <a:lnTo>
                  <a:pt x="717722" y="0"/>
                </a:lnTo>
                <a:lnTo>
                  <a:pt x="717722" y="717723"/>
                </a:lnTo>
                <a:lnTo>
                  <a:pt x="0" y="7177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993498" y="5064820"/>
            <a:ext cx="780112" cy="780112"/>
          </a:xfrm>
          <a:custGeom>
            <a:avLst/>
            <a:gdLst/>
            <a:ahLst/>
            <a:cxnLst/>
            <a:rect r="r" b="b" t="t" l="l"/>
            <a:pathLst>
              <a:path h="780112" w="780112">
                <a:moveTo>
                  <a:pt x="0" y="0"/>
                </a:moveTo>
                <a:lnTo>
                  <a:pt x="780111" y="0"/>
                </a:lnTo>
                <a:lnTo>
                  <a:pt x="780111" y="780112"/>
                </a:lnTo>
                <a:lnTo>
                  <a:pt x="0" y="78011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3439553" y="3591642"/>
            <a:ext cx="804377" cy="804377"/>
          </a:xfrm>
          <a:custGeom>
            <a:avLst/>
            <a:gdLst/>
            <a:ahLst/>
            <a:cxnLst/>
            <a:rect r="r" b="b" t="t" l="l"/>
            <a:pathLst>
              <a:path h="804377" w="804377">
                <a:moveTo>
                  <a:pt x="0" y="0"/>
                </a:moveTo>
                <a:lnTo>
                  <a:pt x="804377" y="0"/>
                </a:lnTo>
                <a:lnTo>
                  <a:pt x="804377" y="804377"/>
                </a:lnTo>
                <a:lnTo>
                  <a:pt x="0" y="80437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5597209" y="3620941"/>
            <a:ext cx="775078" cy="775078"/>
          </a:xfrm>
          <a:custGeom>
            <a:avLst/>
            <a:gdLst/>
            <a:ahLst/>
            <a:cxnLst/>
            <a:rect r="r" b="b" t="t" l="l"/>
            <a:pathLst>
              <a:path h="775078" w="775078">
                <a:moveTo>
                  <a:pt x="0" y="0"/>
                </a:moveTo>
                <a:lnTo>
                  <a:pt x="775078" y="0"/>
                </a:lnTo>
                <a:lnTo>
                  <a:pt x="775078" y="775078"/>
                </a:lnTo>
                <a:lnTo>
                  <a:pt x="0" y="77507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7028021" y="5019804"/>
            <a:ext cx="804377" cy="804377"/>
          </a:xfrm>
          <a:custGeom>
            <a:avLst/>
            <a:gdLst/>
            <a:ahLst/>
            <a:cxnLst/>
            <a:rect r="r" b="b" t="t" l="l"/>
            <a:pathLst>
              <a:path h="804377" w="804377">
                <a:moveTo>
                  <a:pt x="0" y="0"/>
                </a:moveTo>
                <a:lnTo>
                  <a:pt x="804377" y="0"/>
                </a:lnTo>
                <a:lnTo>
                  <a:pt x="804377" y="804377"/>
                </a:lnTo>
                <a:lnTo>
                  <a:pt x="0" y="80437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7028021" y="7005876"/>
            <a:ext cx="923961" cy="915876"/>
          </a:xfrm>
          <a:custGeom>
            <a:avLst/>
            <a:gdLst/>
            <a:ahLst/>
            <a:cxnLst/>
            <a:rect r="r" b="b" t="t" l="l"/>
            <a:pathLst>
              <a:path h="915876" w="923961">
                <a:moveTo>
                  <a:pt x="0" y="0"/>
                </a:moveTo>
                <a:lnTo>
                  <a:pt x="923961" y="0"/>
                </a:lnTo>
                <a:lnTo>
                  <a:pt x="923961" y="915876"/>
                </a:lnTo>
                <a:lnTo>
                  <a:pt x="0" y="91587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0">
            <a:off x="1639025" y="3262402"/>
            <a:ext cx="11112001" cy="4774323"/>
          </a:xfrm>
          <a:custGeom>
            <a:avLst/>
            <a:gdLst/>
            <a:ahLst/>
            <a:cxnLst/>
            <a:rect r="r" b="b" t="t" l="l"/>
            <a:pathLst>
              <a:path h="4774323" w="11112001">
                <a:moveTo>
                  <a:pt x="0" y="0"/>
                </a:moveTo>
                <a:lnTo>
                  <a:pt x="11112002" y="0"/>
                </a:lnTo>
                <a:lnTo>
                  <a:pt x="11112002" y="4774323"/>
                </a:lnTo>
                <a:lnTo>
                  <a:pt x="0" y="4774323"/>
                </a:lnTo>
                <a:lnTo>
                  <a:pt x="0" y="0"/>
                </a:lnTo>
                <a:close/>
              </a:path>
            </a:pathLst>
          </a:custGeom>
          <a:blipFill>
            <a:blip r:embed="rId16">
              <a:extLst>
                <a:ext uri="{96DAC541-7B7A-43D3-8B79-37D633B846F1}">
                  <asvg:svgBlip xmlns:asvg="http://schemas.microsoft.com/office/drawing/2016/SVG/main" r:embed="rId17"/>
                </a:ext>
              </a:extLst>
            </a:blip>
            <a:stretch>
              <a:fillRect l="0" t="0" r="-3220" b="0"/>
            </a:stretch>
          </a:blipFill>
        </p:spPr>
      </p:sp>
      <p:sp>
        <p:nvSpPr>
          <p:cNvPr name="Freeform 13" id="13"/>
          <p:cNvSpPr/>
          <p:nvPr/>
        </p:nvSpPr>
        <p:spPr>
          <a:xfrm flipH="false" flipV="false" rot="0">
            <a:off x="12751027" y="3262402"/>
            <a:ext cx="3290293" cy="4774323"/>
          </a:xfrm>
          <a:custGeom>
            <a:avLst/>
            <a:gdLst/>
            <a:ahLst/>
            <a:cxnLst/>
            <a:rect r="r" b="b" t="t" l="l"/>
            <a:pathLst>
              <a:path h="4774323" w="3290293">
                <a:moveTo>
                  <a:pt x="0" y="0"/>
                </a:moveTo>
                <a:lnTo>
                  <a:pt x="3290293" y="0"/>
                </a:lnTo>
                <a:lnTo>
                  <a:pt x="3290293" y="4774323"/>
                </a:lnTo>
                <a:lnTo>
                  <a:pt x="0" y="4774323"/>
                </a:lnTo>
                <a:lnTo>
                  <a:pt x="0" y="0"/>
                </a:lnTo>
                <a:close/>
              </a:path>
            </a:pathLst>
          </a:custGeom>
          <a:blipFill>
            <a:blip r:embed="rId16">
              <a:extLst>
                <a:ext uri="{96DAC541-7B7A-43D3-8B79-37D633B846F1}">
                  <asvg:svgBlip xmlns:asvg="http://schemas.microsoft.com/office/drawing/2016/SVG/main" r:embed="rId17"/>
                </a:ext>
              </a:extLst>
            </a:blip>
            <a:stretch>
              <a:fillRect l="-9637" t="0" r="-238959" b="0"/>
            </a:stretch>
          </a:blipFill>
        </p:spPr>
      </p:sp>
      <p:sp>
        <p:nvSpPr>
          <p:cNvPr name="Freeform 14" id="14"/>
          <p:cNvSpPr/>
          <p:nvPr/>
        </p:nvSpPr>
        <p:spPr>
          <a:xfrm flipH="false" flipV="false" rot="0">
            <a:off x="16041320" y="4490636"/>
            <a:ext cx="1919083" cy="1919083"/>
          </a:xfrm>
          <a:custGeom>
            <a:avLst/>
            <a:gdLst/>
            <a:ahLst/>
            <a:cxnLst/>
            <a:rect r="r" b="b" t="t" l="l"/>
            <a:pathLst>
              <a:path h="1919083" w="1919083">
                <a:moveTo>
                  <a:pt x="0" y="0"/>
                </a:moveTo>
                <a:lnTo>
                  <a:pt x="1919083" y="0"/>
                </a:lnTo>
                <a:lnTo>
                  <a:pt x="1919083" y="1919083"/>
                </a:lnTo>
                <a:lnTo>
                  <a:pt x="0" y="1919083"/>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5" id="15"/>
          <p:cNvSpPr/>
          <p:nvPr/>
        </p:nvSpPr>
        <p:spPr>
          <a:xfrm flipH="false" flipV="false" rot="0">
            <a:off x="12035020" y="6832951"/>
            <a:ext cx="8175265" cy="3454049"/>
          </a:xfrm>
          <a:custGeom>
            <a:avLst/>
            <a:gdLst/>
            <a:ahLst/>
            <a:cxnLst/>
            <a:rect r="r" b="b" t="t" l="l"/>
            <a:pathLst>
              <a:path h="3454049" w="8175265">
                <a:moveTo>
                  <a:pt x="0" y="0"/>
                </a:moveTo>
                <a:lnTo>
                  <a:pt x="8175265" y="0"/>
                </a:lnTo>
                <a:lnTo>
                  <a:pt x="8175265" y="3454049"/>
                </a:lnTo>
                <a:lnTo>
                  <a:pt x="0" y="345404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6" id="16"/>
          <p:cNvSpPr txBox="true"/>
          <p:nvPr/>
        </p:nvSpPr>
        <p:spPr>
          <a:xfrm rot="0">
            <a:off x="0" y="493589"/>
            <a:ext cx="18288000" cy="1152525"/>
          </a:xfrm>
          <a:prstGeom prst="rect">
            <a:avLst/>
          </a:prstGeom>
        </p:spPr>
        <p:txBody>
          <a:bodyPr anchor="t" rtlCol="false" tIns="0" lIns="0" bIns="0" rIns="0">
            <a:spAutoFit/>
          </a:bodyPr>
          <a:lstStyle/>
          <a:p>
            <a:pPr algn="ctr">
              <a:lnSpc>
                <a:spcPts val="9000"/>
              </a:lnSpc>
            </a:pPr>
            <a:r>
              <a:rPr lang="en-US" b="true" sz="7500">
                <a:solidFill>
                  <a:srgbClr val="FFFFFF"/>
                </a:solidFill>
                <a:latin typeface="Noto Sans Bold"/>
                <a:ea typeface="Noto Sans Bold"/>
                <a:cs typeface="Noto Sans Bold"/>
                <a:sym typeface="Noto Sans Bold"/>
              </a:rPr>
              <a:t>Are You On Track?</a:t>
            </a:r>
          </a:p>
        </p:txBody>
      </p:sp>
      <p:sp>
        <p:nvSpPr>
          <p:cNvPr name="TextBox 17" id="17"/>
          <p:cNvSpPr txBox="true"/>
          <p:nvPr/>
        </p:nvSpPr>
        <p:spPr>
          <a:xfrm rot="0">
            <a:off x="0" y="5295795"/>
            <a:ext cx="2120143" cy="593323"/>
          </a:xfrm>
          <a:prstGeom prst="rect">
            <a:avLst/>
          </a:prstGeom>
        </p:spPr>
        <p:txBody>
          <a:bodyPr anchor="t" rtlCol="false" tIns="0" lIns="0" bIns="0" rIns="0">
            <a:spAutoFit/>
          </a:bodyPr>
          <a:lstStyle/>
          <a:p>
            <a:pPr algn="ctr">
              <a:lnSpc>
                <a:spcPts val="4916"/>
              </a:lnSpc>
            </a:pPr>
            <a:r>
              <a:rPr lang="en-US" sz="3511">
                <a:solidFill>
                  <a:srgbClr val="000000"/>
                </a:solidFill>
                <a:latin typeface="Noto Sans"/>
                <a:ea typeface="Noto Sans"/>
                <a:cs typeface="Noto Sans"/>
                <a:sym typeface="Noto Sans"/>
              </a:rPr>
              <a:t>Age</a:t>
            </a:r>
          </a:p>
        </p:txBody>
      </p:sp>
      <p:sp>
        <p:nvSpPr>
          <p:cNvPr name="TextBox 18" id="18"/>
          <p:cNvSpPr txBox="true"/>
          <p:nvPr/>
        </p:nvSpPr>
        <p:spPr>
          <a:xfrm rot="0">
            <a:off x="1802426" y="5295795"/>
            <a:ext cx="2120143" cy="593323"/>
          </a:xfrm>
          <a:prstGeom prst="rect">
            <a:avLst/>
          </a:prstGeom>
        </p:spPr>
        <p:txBody>
          <a:bodyPr anchor="t" rtlCol="false" tIns="0" lIns="0" bIns="0" rIns="0">
            <a:spAutoFit/>
          </a:bodyPr>
          <a:lstStyle/>
          <a:p>
            <a:pPr algn="ctr">
              <a:lnSpc>
                <a:spcPts val="4916"/>
              </a:lnSpc>
            </a:pPr>
            <a:r>
              <a:rPr lang="en-US" sz="3511" b="true">
                <a:solidFill>
                  <a:srgbClr val="F26422"/>
                </a:solidFill>
                <a:latin typeface="Noto Sans Bold"/>
                <a:ea typeface="Noto Sans Bold"/>
                <a:cs typeface="Noto Sans Bold"/>
                <a:sym typeface="Noto Sans Bold"/>
              </a:rPr>
              <a:t>30</a:t>
            </a:r>
          </a:p>
        </p:txBody>
      </p:sp>
      <p:sp>
        <p:nvSpPr>
          <p:cNvPr name="TextBox 19" id="19"/>
          <p:cNvSpPr txBox="true"/>
          <p:nvPr/>
        </p:nvSpPr>
        <p:spPr>
          <a:xfrm rot="0">
            <a:off x="4742565" y="5276921"/>
            <a:ext cx="2120143" cy="593323"/>
          </a:xfrm>
          <a:prstGeom prst="rect">
            <a:avLst/>
          </a:prstGeom>
        </p:spPr>
        <p:txBody>
          <a:bodyPr anchor="t" rtlCol="false" tIns="0" lIns="0" bIns="0" rIns="0">
            <a:spAutoFit/>
          </a:bodyPr>
          <a:lstStyle/>
          <a:p>
            <a:pPr algn="ctr">
              <a:lnSpc>
                <a:spcPts val="4916"/>
              </a:lnSpc>
            </a:pPr>
            <a:r>
              <a:rPr lang="en-US" sz="3511" b="true">
                <a:solidFill>
                  <a:srgbClr val="F26422"/>
                </a:solidFill>
                <a:latin typeface="Noto Sans Bold"/>
                <a:ea typeface="Noto Sans Bold"/>
                <a:cs typeface="Noto Sans Bold"/>
                <a:sym typeface="Noto Sans Bold"/>
              </a:rPr>
              <a:t>40</a:t>
            </a:r>
          </a:p>
        </p:txBody>
      </p:sp>
      <p:sp>
        <p:nvSpPr>
          <p:cNvPr name="TextBox 20" id="20"/>
          <p:cNvSpPr txBox="true"/>
          <p:nvPr/>
        </p:nvSpPr>
        <p:spPr>
          <a:xfrm rot="0">
            <a:off x="7680287" y="5319565"/>
            <a:ext cx="2120143" cy="593323"/>
          </a:xfrm>
          <a:prstGeom prst="rect">
            <a:avLst/>
          </a:prstGeom>
        </p:spPr>
        <p:txBody>
          <a:bodyPr anchor="t" rtlCol="false" tIns="0" lIns="0" bIns="0" rIns="0">
            <a:spAutoFit/>
          </a:bodyPr>
          <a:lstStyle/>
          <a:p>
            <a:pPr algn="ctr">
              <a:lnSpc>
                <a:spcPts val="4916"/>
              </a:lnSpc>
            </a:pPr>
            <a:r>
              <a:rPr lang="en-US" sz="3511" b="true">
                <a:solidFill>
                  <a:srgbClr val="F26422"/>
                </a:solidFill>
                <a:latin typeface="Noto Sans Bold"/>
                <a:ea typeface="Noto Sans Bold"/>
                <a:cs typeface="Noto Sans Bold"/>
                <a:sym typeface="Noto Sans Bold"/>
              </a:rPr>
              <a:t>50</a:t>
            </a:r>
          </a:p>
        </p:txBody>
      </p:sp>
      <p:sp>
        <p:nvSpPr>
          <p:cNvPr name="TextBox 21" id="21"/>
          <p:cNvSpPr txBox="true"/>
          <p:nvPr/>
        </p:nvSpPr>
        <p:spPr>
          <a:xfrm rot="0">
            <a:off x="10618009" y="5319565"/>
            <a:ext cx="2120143" cy="593323"/>
          </a:xfrm>
          <a:prstGeom prst="rect">
            <a:avLst/>
          </a:prstGeom>
        </p:spPr>
        <p:txBody>
          <a:bodyPr anchor="t" rtlCol="false" tIns="0" lIns="0" bIns="0" rIns="0">
            <a:spAutoFit/>
          </a:bodyPr>
          <a:lstStyle/>
          <a:p>
            <a:pPr algn="ctr">
              <a:lnSpc>
                <a:spcPts val="4916"/>
              </a:lnSpc>
            </a:pPr>
            <a:r>
              <a:rPr lang="en-US" sz="3511" b="true">
                <a:solidFill>
                  <a:srgbClr val="F26422"/>
                </a:solidFill>
                <a:latin typeface="Noto Sans Bold"/>
                <a:ea typeface="Noto Sans Bold"/>
                <a:cs typeface="Noto Sans Bold"/>
                <a:sym typeface="Noto Sans Bold"/>
              </a:rPr>
              <a:t>60</a:t>
            </a:r>
          </a:p>
        </p:txBody>
      </p:sp>
      <p:sp>
        <p:nvSpPr>
          <p:cNvPr name="TextBox 22" id="22"/>
          <p:cNvSpPr txBox="true"/>
          <p:nvPr/>
        </p:nvSpPr>
        <p:spPr>
          <a:xfrm rot="0">
            <a:off x="13188107" y="5319565"/>
            <a:ext cx="910890" cy="593323"/>
          </a:xfrm>
          <a:prstGeom prst="rect">
            <a:avLst/>
          </a:prstGeom>
        </p:spPr>
        <p:txBody>
          <a:bodyPr anchor="t" rtlCol="false" tIns="0" lIns="0" bIns="0" rIns="0">
            <a:spAutoFit/>
          </a:bodyPr>
          <a:lstStyle/>
          <a:p>
            <a:pPr algn="ctr">
              <a:lnSpc>
                <a:spcPts val="4916"/>
              </a:lnSpc>
            </a:pPr>
            <a:r>
              <a:rPr lang="en-US" sz="3511" b="true">
                <a:solidFill>
                  <a:srgbClr val="F26422"/>
                </a:solidFill>
                <a:latin typeface="Noto Sans Bold"/>
                <a:ea typeface="Noto Sans Bold"/>
                <a:cs typeface="Noto Sans Bold"/>
                <a:sym typeface="Noto Sans Bold"/>
              </a:rPr>
              <a:t>67</a:t>
            </a:r>
          </a:p>
        </p:txBody>
      </p:sp>
      <p:sp>
        <p:nvSpPr>
          <p:cNvPr name="TextBox 23" id="23"/>
          <p:cNvSpPr txBox="true"/>
          <p:nvPr/>
        </p:nvSpPr>
        <p:spPr>
          <a:xfrm rot="0">
            <a:off x="1447960" y="2567532"/>
            <a:ext cx="2829075" cy="694870"/>
          </a:xfrm>
          <a:prstGeom prst="rect">
            <a:avLst/>
          </a:prstGeom>
        </p:spPr>
        <p:txBody>
          <a:bodyPr anchor="t" rtlCol="false" tIns="0" lIns="0" bIns="0" rIns="0">
            <a:spAutoFit/>
          </a:bodyPr>
          <a:lstStyle/>
          <a:p>
            <a:pPr algn="ctr">
              <a:lnSpc>
                <a:spcPts val="5696"/>
              </a:lnSpc>
            </a:pPr>
            <a:r>
              <a:rPr lang="en-US" sz="4068" b="true">
                <a:solidFill>
                  <a:srgbClr val="F26422"/>
                </a:solidFill>
                <a:latin typeface="Noto Sans Bold"/>
                <a:ea typeface="Noto Sans Bold"/>
                <a:cs typeface="Noto Sans Bold"/>
                <a:sym typeface="Noto Sans Bold"/>
              </a:rPr>
              <a:t>Income x 1</a:t>
            </a:r>
          </a:p>
        </p:txBody>
      </p:sp>
      <p:sp>
        <p:nvSpPr>
          <p:cNvPr name="TextBox 24" id="24"/>
          <p:cNvSpPr txBox="true"/>
          <p:nvPr/>
        </p:nvSpPr>
        <p:spPr>
          <a:xfrm rot="0">
            <a:off x="7680287" y="2567532"/>
            <a:ext cx="2120143" cy="694870"/>
          </a:xfrm>
          <a:prstGeom prst="rect">
            <a:avLst/>
          </a:prstGeom>
        </p:spPr>
        <p:txBody>
          <a:bodyPr anchor="t" rtlCol="false" tIns="0" lIns="0" bIns="0" rIns="0">
            <a:spAutoFit/>
          </a:bodyPr>
          <a:lstStyle/>
          <a:p>
            <a:pPr algn="ctr">
              <a:lnSpc>
                <a:spcPts val="5696"/>
              </a:lnSpc>
            </a:pPr>
            <a:r>
              <a:rPr lang="en-US" sz="4068" b="true">
                <a:solidFill>
                  <a:srgbClr val="F26422"/>
                </a:solidFill>
                <a:latin typeface="Noto Sans Bold"/>
                <a:ea typeface="Noto Sans Bold"/>
                <a:cs typeface="Noto Sans Bold"/>
                <a:sym typeface="Noto Sans Bold"/>
              </a:rPr>
              <a:t>6x</a:t>
            </a:r>
          </a:p>
        </p:txBody>
      </p:sp>
      <p:sp>
        <p:nvSpPr>
          <p:cNvPr name="TextBox 25" id="25"/>
          <p:cNvSpPr txBox="true"/>
          <p:nvPr/>
        </p:nvSpPr>
        <p:spPr>
          <a:xfrm rot="0">
            <a:off x="4742565" y="8161672"/>
            <a:ext cx="2120143" cy="694870"/>
          </a:xfrm>
          <a:prstGeom prst="rect">
            <a:avLst/>
          </a:prstGeom>
        </p:spPr>
        <p:txBody>
          <a:bodyPr anchor="t" rtlCol="false" tIns="0" lIns="0" bIns="0" rIns="0">
            <a:spAutoFit/>
          </a:bodyPr>
          <a:lstStyle/>
          <a:p>
            <a:pPr algn="ctr">
              <a:lnSpc>
                <a:spcPts val="5696"/>
              </a:lnSpc>
            </a:pPr>
            <a:r>
              <a:rPr lang="en-US" sz="4068" b="true">
                <a:solidFill>
                  <a:srgbClr val="F26422"/>
                </a:solidFill>
                <a:latin typeface="Noto Sans Bold"/>
                <a:ea typeface="Noto Sans Bold"/>
                <a:cs typeface="Noto Sans Bold"/>
                <a:sym typeface="Noto Sans Bold"/>
              </a:rPr>
              <a:t>3x</a:t>
            </a:r>
          </a:p>
        </p:txBody>
      </p:sp>
      <p:sp>
        <p:nvSpPr>
          <p:cNvPr name="TextBox 26" id="26"/>
          <p:cNvSpPr txBox="true"/>
          <p:nvPr/>
        </p:nvSpPr>
        <p:spPr>
          <a:xfrm rot="0">
            <a:off x="10515307" y="8035002"/>
            <a:ext cx="2120143" cy="694870"/>
          </a:xfrm>
          <a:prstGeom prst="rect">
            <a:avLst/>
          </a:prstGeom>
        </p:spPr>
        <p:txBody>
          <a:bodyPr anchor="t" rtlCol="false" tIns="0" lIns="0" bIns="0" rIns="0">
            <a:spAutoFit/>
          </a:bodyPr>
          <a:lstStyle/>
          <a:p>
            <a:pPr algn="ctr">
              <a:lnSpc>
                <a:spcPts val="5696"/>
              </a:lnSpc>
            </a:pPr>
            <a:r>
              <a:rPr lang="en-US" sz="4068" b="true">
                <a:solidFill>
                  <a:srgbClr val="F26422"/>
                </a:solidFill>
                <a:latin typeface="Noto Sans Bold"/>
                <a:ea typeface="Noto Sans Bold"/>
                <a:cs typeface="Noto Sans Bold"/>
                <a:sym typeface="Noto Sans Bold"/>
              </a:rPr>
              <a:t>8x</a:t>
            </a:r>
          </a:p>
        </p:txBody>
      </p:sp>
      <p:sp>
        <p:nvSpPr>
          <p:cNvPr name="TextBox 27" id="27"/>
          <p:cNvSpPr txBox="true"/>
          <p:nvPr/>
        </p:nvSpPr>
        <p:spPr>
          <a:xfrm rot="0">
            <a:off x="12583480" y="2394507"/>
            <a:ext cx="2120143" cy="694870"/>
          </a:xfrm>
          <a:prstGeom prst="rect">
            <a:avLst/>
          </a:prstGeom>
        </p:spPr>
        <p:txBody>
          <a:bodyPr anchor="t" rtlCol="false" tIns="0" lIns="0" bIns="0" rIns="0">
            <a:spAutoFit/>
          </a:bodyPr>
          <a:lstStyle/>
          <a:p>
            <a:pPr algn="ctr">
              <a:lnSpc>
                <a:spcPts val="5696"/>
              </a:lnSpc>
            </a:pPr>
            <a:r>
              <a:rPr lang="en-US" sz="4068" b="true">
                <a:solidFill>
                  <a:srgbClr val="F26422"/>
                </a:solidFill>
                <a:latin typeface="Noto Sans Bold"/>
                <a:ea typeface="Noto Sans Bold"/>
                <a:cs typeface="Noto Sans Bold"/>
                <a:sym typeface="Noto Sans Bold"/>
              </a:rPr>
              <a:t>10x</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351078" y="9494769"/>
            <a:ext cx="2246912" cy="728466"/>
          </a:xfrm>
          <a:custGeom>
            <a:avLst/>
            <a:gdLst/>
            <a:ahLst/>
            <a:cxnLst/>
            <a:rect r="r" b="b" t="t" l="l"/>
            <a:pathLst>
              <a:path h="728466" w="2246912">
                <a:moveTo>
                  <a:pt x="0" y="0"/>
                </a:moveTo>
                <a:lnTo>
                  <a:pt x="2246912" y="0"/>
                </a:lnTo>
                <a:lnTo>
                  <a:pt x="2246912" y="728466"/>
                </a:lnTo>
                <a:lnTo>
                  <a:pt x="0" y="728466"/>
                </a:lnTo>
                <a:lnTo>
                  <a:pt x="0" y="0"/>
                </a:lnTo>
                <a:close/>
              </a:path>
            </a:pathLst>
          </a:custGeom>
          <a:blipFill>
            <a:blip r:embed="rId2"/>
            <a:stretch>
              <a:fillRect l="0" t="0" r="0" b="0"/>
            </a:stretch>
          </a:blipFill>
        </p:spPr>
      </p:sp>
      <p:grpSp>
        <p:nvGrpSpPr>
          <p:cNvPr name="Group 6" id="6"/>
          <p:cNvGrpSpPr/>
          <p:nvPr/>
        </p:nvGrpSpPr>
        <p:grpSpPr>
          <a:xfrm rot="0">
            <a:off x="721091" y="2479623"/>
            <a:ext cx="9144000" cy="6853221"/>
            <a:chOff x="0" y="0"/>
            <a:chExt cx="12192000" cy="9137629"/>
          </a:xfrm>
        </p:grpSpPr>
        <p:grpSp>
          <p:nvGrpSpPr>
            <p:cNvPr name="Group 7" id="7"/>
            <p:cNvGrpSpPr/>
            <p:nvPr/>
          </p:nvGrpSpPr>
          <p:grpSpPr>
            <a:xfrm rot="0">
              <a:off x="0" y="0"/>
              <a:ext cx="12192000" cy="2160582"/>
              <a:chOff x="0" y="0"/>
              <a:chExt cx="12192000" cy="2160582"/>
            </a:xfrm>
          </p:grpSpPr>
          <p:sp>
            <p:nvSpPr>
              <p:cNvPr name="Freeform 8" id="8"/>
              <p:cNvSpPr/>
              <p:nvPr/>
            </p:nvSpPr>
            <p:spPr>
              <a:xfrm flipH="false" flipV="false" rot="0">
                <a:off x="0" y="0"/>
                <a:ext cx="12192060" cy="2160577"/>
              </a:xfrm>
              <a:custGeom>
                <a:avLst/>
                <a:gdLst/>
                <a:ahLst/>
                <a:cxnLst/>
                <a:rect r="r" b="b" t="t" l="l"/>
                <a:pathLst>
                  <a:path h="2160577" w="12192060">
                    <a:moveTo>
                      <a:pt x="0" y="0"/>
                    </a:moveTo>
                    <a:lnTo>
                      <a:pt x="12192060" y="0"/>
                    </a:lnTo>
                    <a:lnTo>
                      <a:pt x="12192060" y="2160577"/>
                    </a:lnTo>
                    <a:lnTo>
                      <a:pt x="0" y="2160577"/>
                    </a:lnTo>
                    <a:close/>
                  </a:path>
                </a:pathLst>
              </a:custGeom>
              <a:solidFill>
                <a:srgbClr val="60A644"/>
              </a:solidFill>
            </p:spPr>
          </p:sp>
        </p:grpSp>
        <p:sp>
          <p:nvSpPr>
            <p:cNvPr name="TextBox 9" id="9"/>
            <p:cNvSpPr txBox="true"/>
            <p:nvPr/>
          </p:nvSpPr>
          <p:spPr>
            <a:xfrm rot="0">
              <a:off x="90049" y="146841"/>
              <a:ext cx="11675231" cy="1866900"/>
            </a:xfrm>
            <a:prstGeom prst="rect">
              <a:avLst/>
            </a:prstGeom>
          </p:spPr>
          <p:txBody>
            <a:bodyPr anchor="t" rtlCol="false" tIns="0" lIns="0" bIns="0" rIns="0">
              <a:spAutoFit/>
            </a:bodyPr>
            <a:lstStyle/>
            <a:p>
              <a:pPr algn="l" marL="669291" indent="-334646" lvl="1">
                <a:lnSpc>
                  <a:spcPts val="3720"/>
                </a:lnSpc>
                <a:buFont typeface="Arial"/>
                <a:buChar char="•"/>
              </a:pPr>
              <a:r>
                <a:rPr lang="en-US" b="true" sz="3100">
                  <a:solidFill>
                    <a:srgbClr val="FFFFFF"/>
                  </a:solidFill>
                  <a:latin typeface="Noto Sans Bold"/>
                  <a:ea typeface="Noto Sans Bold"/>
                  <a:cs typeface="Noto Sans Bold"/>
                  <a:sym typeface="Noto Sans Bold"/>
                </a:rPr>
                <a:t>Pre-Tax: </a:t>
              </a:r>
              <a:r>
                <a:rPr lang="en-US" sz="3100">
                  <a:solidFill>
                    <a:srgbClr val="FFFFFF"/>
                  </a:solidFill>
                  <a:latin typeface="Noto Sans"/>
                  <a:ea typeface="Noto Sans"/>
                  <a:cs typeface="Noto Sans"/>
                  <a:sym typeface="Noto Sans"/>
                </a:rPr>
                <a:t>Taxes are deferred, meaning that any withdrawals will be taxed as ordinary income.</a:t>
              </a:r>
            </a:p>
          </p:txBody>
        </p:sp>
        <p:grpSp>
          <p:nvGrpSpPr>
            <p:cNvPr name="Group 10" id="10"/>
            <p:cNvGrpSpPr/>
            <p:nvPr/>
          </p:nvGrpSpPr>
          <p:grpSpPr>
            <a:xfrm rot="0">
              <a:off x="0" y="6977046"/>
              <a:ext cx="12192000" cy="2160582"/>
              <a:chOff x="0" y="0"/>
              <a:chExt cx="12192000" cy="2160582"/>
            </a:xfrm>
          </p:grpSpPr>
          <p:sp>
            <p:nvSpPr>
              <p:cNvPr name="Freeform 11" id="11"/>
              <p:cNvSpPr/>
              <p:nvPr/>
            </p:nvSpPr>
            <p:spPr>
              <a:xfrm flipH="false" flipV="false" rot="0">
                <a:off x="0" y="0"/>
                <a:ext cx="12192060" cy="2160577"/>
              </a:xfrm>
              <a:custGeom>
                <a:avLst/>
                <a:gdLst/>
                <a:ahLst/>
                <a:cxnLst/>
                <a:rect r="r" b="b" t="t" l="l"/>
                <a:pathLst>
                  <a:path h="2160577" w="12192060">
                    <a:moveTo>
                      <a:pt x="0" y="0"/>
                    </a:moveTo>
                    <a:lnTo>
                      <a:pt x="12192060" y="0"/>
                    </a:lnTo>
                    <a:lnTo>
                      <a:pt x="12192060" y="2160577"/>
                    </a:lnTo>
                    <a:lnTo>
                      <a:pt x="0" y="2160577"/>
                    </a:lnTo>
                    <a:close/>
                  </a:path>
                </a:pathLst>
              </a:custGeom>
              <a:solidFill>
                <a:srgbClr val="F26422"/>
              </a:solidFill>
            </p:spPr>
          </p:sp>
        </p:grpSp>
        <p:grpSp>
          <p:nvGrpSpPr>
            <p:cNvPr name="Group 12" id="12"/>
            <p:cNvGrpSpPr/>
            <p:nvPr/>
          </p:nvGrpSpPr>
          <p:grpSpPr>
            <a:xfrm rot="0">
              <a:off x="0" y="2325682"/>
              <a:ext cx="12192000" cy="2160582"/>
              <a:chOff x="0" y="0"/>
              <a:chExt cx="12192000" cy="2160582"/>
            </a:xfrm>
          </p:grpSpPr>
          <p:sp>
            <p:nvSpPr>
              <p:cNvPr name="Freeform 13" id="13"/>
              <p:cNvSpPr/>
              <p:nvPr/>
            </p:nvSpPr>
            <p:spPr>
              <a:xfrm flipH="false" flipV="false" rot="0">
                <a:off x="0" y="0"/>
                <a:ext cx="12192060" cy="2160577"/>
              </a:xfrm>
              <a:custGeom>
                <a:avLst/>
                <a:gdLst/>
                <a:ahLst/>
                <a:cxnLst/>
                <a:rect r="r" b="b" t="t" l="l"/>
                <a:pathLst>
                  <a:path h="2160577" w="12192060">
                    <a:moveTo>
                      <a:pt x="0" y="0"/>
                    </a:moveTo>
                    <a:lnTo>
                      <a:pt x="12192060" y="0"/>
                    </a:lnTo>
                    <a:lnTo>
                      <a:pt x="12192060" y="2160577"/>
                    </a:lnTo>
                    <a:lnTo>
                      <a:pt x="0" y="2160577"/>
                    </a:lnTo>
                    <a:close/>
                  </a:path>
                </a:pathLst>
              </a:custGeom>
              <a:solidFill>
                <a:srgbClr val="9455A2"/>
              </a:solidFill>
            </p:spPr>
          </p:sp>
        </p:grpSp>
        <p:sp>
          <p:nvSpPr>
            <p:cNvPr name="TextBox 14" id="14"/>
            <p:cNvSpPr txBox="true"/>
            <p:nvPr/>
          </p:nvSpPr>
          <p:spPr>
            <a:xfrm rot="0">
              <a:off x="0" y="2472523"/>
              <a:ext cx="11765280" cy="1866900"/>
            </a:xfrm>
            <a:prstGeom prst="rect">
              <a:avLst/>
            </a:prstGeom>
          </p:spPr>
          <p:txBody>
            <a:bodyPr anchor="t" rtlCol="false" tIns="0" lIns="0" bIns="0" rIns="0">
              <a:spAutoFit/>
            </a:bodyPr>
            <a:lstStyle/>
            <a:p>
              <a:pPr algn="l" marL="669291" indent="-334646" lvl="1">
                <a:lnSpc>
                  <a:spcPts val="3720"/>
                </a:lnSpc>
                <a:buFont typeface="Arial"/>
                <a:buChar char="•"/>
              </a:pPr>
              <a:r>
                <a:rPr lang="en-US" b="true" sz="3100">
                  <a:solidFill>
                    <a:srgbClr val="FFFFFF"/>
                  </a:solidFill>
                  <a:latin typeface="Noto Sans Bold"/>
                  <a:ea typeface="Noto Sans Bold"/>
                  <a:cs typeface="Noto Sans Bold"/>
                  <a:sym typeface="Noto Sans Bold"/>
                </a:rPr>
                <a:t>Fixed: </a:t>
              </a:r>
              <a:r>
                <a:rPr lang="en-US" sz="3100">
                  <a:solidFill>
                    <a:srgbClr val="FFFFFF"/>
                  </a:solidFill>
                  <a:latin typeface="Noto Sans"/>
                  <a:ea typeface="Noto Sans"/>
                  <a:cs typeface="Noto Sans"/>
                  <a:sym typeface="Noto Sans"/>
                </a:rPr>
                <a:t>Retirement income sources that offer a guaranteed return, such as pensions, Social Security, or fixed annuities.</a:t>
              </a:r>
            </a:p>
          </p:txBody>
        </p:sp>
        <p:grpSp>
          <p:nvGrpSpPr>
            <p:cNvPr name="Group 15" id="15"/>
            <p:cNvGrpSpPr/>
            <p:nvPr/>
          </p:nvGrpSpPr>
          <p:grpSpPr>
            <a:xfrm rot="0">
              <a:off x="0" y="4651364"/>
              <a:ext cx="12192000" cy="2160582"/>
              <a:chOff x="0" y="0"/>
              <a:chExt cx="12192000" cy="2160582"/>
            </a:xfrm>
          </p:grpSpPr>
          <p:sp>
            <p:nvSpPr>
              <p:cNvPr name="Freeform 16" id="16"/>
              <p:cNvSpPr/>
              <p:nvPr/>
            </p:nvSpPr>
            <p:spPr>
              <a:xfrm flipH="false" flipV="false" rot="0">
                <a:off x="0" y="0"/>
                <a:ext cx="12192060" cy="2160577"/>
              </a:xfrm>
              <a:custGeom>
                <a:avLst/>
                <a:gdLst/>
                <a:ahLst/>
                <a:cxnLst/>
                <a:rect r="r" b="b" t="t" l="l"/>
                <a:pathLst>
                  <a:path h="2160577" w="12192060">
                    <a:moveTo>
                      <a:pt x="0" y="0"/>
                    </a:moveTo>
                    <a:lnTo>
                      <a:pt x="12192060" y="0"/>
                    </a:lnTo>
                    <a:lnTo>
                      <a:pt x="12192060" y="2160577"/>
                    </a:lnTo>
                    <a:lnTo>
                      <a:pt x="0" y="2160577"/>
                    </a:lnTo>
                    <a:close/>
                  </a:path>
                </a:pathLst>
              </a:custGeom>
              <a:solidFill>
                <a:srgbClr val="232C68"/>
              </a:solidFill>
            </p:spPr>
          </p:sp>
        </p:grpSp>
        <p:sp>
          <p:nvSpPr>
            <p:cNvPr name="TextBox 17" id="17"/>
            <p:cNvSpPr txBox="true"/>
            <p:nvPr/>
          </p:nvSpPr>
          <p:spPr>
            <a:xfrm rot="0">
              <a:off x="90049" y="5109355"/>
              <a:ext cx="11896321" cy="1244600"/>
            </a:xfrm>
            <a:prstGeom prst="rect">
              <a:avLst/>
            </a:prstGeom>
          </p:spPr>
          <p:txBody>
            <a:bodyPr anchor="t" rtlCol="false" tIns="0" lIns="0" bIns="0" rIns="0">
              <a:spAutoFit/>
            </a:bodyPr>
            <a:lstStyle/>
            <a:p>
              <a:pPr algn="l" marL="669291" indent="-334646" lvl="1">
                <a:lnSpc>
                  <a:spcPts val="3720"/>
                </a:lnSpc>
                <a:buFont typeface="Arial"/>
                <a:buChar char="•"/>
              </a:pPr>
              <a:r>
                <a:rPr lang="en-US" b="true" sz="3100">
                  <a:solidFill>
                    <a:srgbClr val="FFFFFF"/>
                  </a:solidFill>
                  <a:latin typeface="Noto Sans Bold"/>
                  <a:ea typeface="Noto Sans Bold"/>
                  <a:cs typeface="Noto Sans Bold"/>
                  <a:sym typeface="Noto Sans Bold"/>
                </a:rPr>
                <a:t>Roth: </a:t>
              </a:r>
              <a:r>
                <a:rPr lang="en-US" sz="3100">
                  <a:solidFill>
                    <a:srgbClr val="FFFFFF"/>
                  </a:solidFill>
                  <a:latin typeface="Noto Sans"/>
                  <a:ea typeface="Noto Sans"/>
                  <a:cs typeface="Noto Sans"/>
                  <a:sym typeface="Noto Sans"/>
                </a:rPr>
                <a:t>Taxes have already been paid, and qualified withdrawals are tax-free.</a:t>
              </a:r>
            </a:p>
          </p:txBody>
        </p:sp>
        <p:sp>
          <p:nvSpPr>
            <p:cNvPr name="TextBox 18" id="18"/>
            <p:cNvSpPr txBox="true"/>
            <p:nvPr/>
          </p:nvSpPr>
          <p:spPr>
            <a:xfrm rot="0">
              <a:off x="0" y="7123888"/>
              <a:ext cx="11896321" cy="1866900"/>
            </a:xfrm>
            <a:prstGeom prst="rect">
              <a:avLst/>
            </a:prstGeom>
          </p:spPr>
          <p:txBody>
            <a:bodyPr anchor="t" rtlCol="false" tIns="0" lIns="0" bIns="0" rIns="0">
              <a:spAutoFit/>
            </a:bodyPr>
            <a:lstStyle/>
            <a:p>
              <a:pPr algn="l" marL="669291" indent="-334646" lvl="1">
                <a:lnSpc>
                  <a:spcPts val="3720"/>
                </a:lnSpc>
                <a:buFont typeface="Arial"/>
                <a:buChar char="•"/>
              </a:pPr>
              <a:r>
                <a:rPr lang="en-US" b="true" sz="3100">
                  <a:solidFill>
                    <a:srgbClr val="FFFFFF"/>
                  </a:solidFill>
                  <a:latin typeface="Noto Sans Bold"/>
                  <a:ea typeface="Noto Sans Bold"/>
                  <a:cs typeface="Noto Sans Bold"/>
                  <a:sym typeface="Noto Sans Bold"/>
                </a:rPr>
                <a:t>Variable: </a:t>
              </a:r>
              <a:r>
                <a:rPr lang="en-US" sz="3100">
                  <a:solidFill>
                    <a:srgbClr val="FFFFFF"/>
                  </a:solidFill>
                  <a:latin typeface="Noto Sans"/>
                  <a:ea typeface="Noto Sans"/>
                  <a:cs typeface="Noto Sans"/>
                  <a:sym typeface="Noto Sans"/>
                </a:rPr>
                <a:t>Retirement sources that offer variable returns, including workplace retirement plans, IRAs, or variable annuities.</a:t>
              </a:r>
            </a:p>
          </p:txBody>
        </p:sp>
      </p:grpSp>
      <p:sp>
        <p:nvSpPr>
          <p:cNvPr name="Freeform 19" id="19"/>
          <p:cNvSpPr/>
          <p:nvPr/>
        </p:nvSpPr>
        <p:spPr>
          <a:xfrm flipH="false" flipV="false" rot="0">
            <a:off x="10446727" y="2520271"/>
            <a:ext cx="6812573" cy="6812573"/>
          </a:xfrm>
          <a:custGeom>
            <a:avLst/>
            <a:gdLst/>
            <a:ahLst/>
            <a:cxnLst/>
            <a:rect r="r" b="b" t="t" l="l"/>
            <a:pathLst>
              <a:path h="6812573" w="6812573">
                <a:moveTo>
                  <a:pt x="0" y="0"/>
                </a:moveTo>
                <a:lnTo>
                  <a:pt x="6812573" y="0"/>
                </a:lnTo>
                <a:lnTo>
                  <a:pt x="6812573" y="6812573"/>
                </a:lnTo>
                <a:lnTo>
                  <a:pt x="0" y="68125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20" id="20"/>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Retirement Income Sources</a:t>
            </a:r>
          </a:p>
        </p:txBody>
      </p:sp>
      <p:sp>
        <p:nvSpPr>
          <p:cNvPr name="TextBox 21" id="21"/>
          <p:cNvSpPr txBox="true"/>
          <p:nvPr/>
        </p:nvSpPr>
        <p:spPr>
          <a:xfrm rot="0">
            <a:off x="10446727" y="3910013"/>
            <a:ext cx="3258583" cy="819150"/>
          </a:xfrm>
          <a:prstGeom prst="rect">
            <a:avLst/>
          </a:prstGeom>
        </p:spPr>
        <p:txBody>
          <a:bodyPr anchor="t" rtlCol="false" tIns="0" lIns="0" bIns="0" rIns="0">
            <a:spAutoFit/>
          </a:bodyPr>
          <a:lstStyle/>
          <a:p>
            <a:pPr algn="ctr">
              <a:lnSpc>
                <a:spcPts val="6599"/>
              </a:lnSpc>
            </a:pPr>
            <a:r>
              <a:rPr lang="en-US" sz="5499" b="true">
                <a:solidFill>
                  <a:srgbClr val="FFFFFF"/>
                </a:solidFill>
                <a:latin typeface="Noto Sans Bold"/>
                <a:ea typeface="Noto Sans Bold"/>
                <a:cs typeface="Noto Sans Bold"/>
                <a:sym typeface="Noto Sans Bold"/>
              </a:rPr>
              <a:t>Pre-Tax</a:t>
            </a:r>
          </a:p>
        </p:txBody>
      </p:sp>
      <p:sp>
        <p:nvSpPr>
          <p:cNvPr name="TextBox 22" id="22"/>
          <p:cNvSpPr txBox="true"/>
          <p:nvPr/>
        </p:nvSpPr>
        <p:spPr>
          <a:xfrm rot="0">
            <a:off x="14000717" y="3914775"/>
            <a:ext cx="3258583" cy="819150"/>
          </a:xfrm>
          <a:prstGeom prst="rect">
            <a:avLst/>
          </a:prstGeom>
        </p:spPr>
        <p:txBody>
          <a:bodyPr anchor="t" rtlCol="false" tIns="0" lIns="0" bIns="0" rIns="0">
            <a:spAutoFit/>
          </a:bodyPr>
          <a:lstStyle/>
          <a:p>
            <a:pPr algn="ctr">
              <a:lnSpc>
                <a:spcPts val="6599"/>
              </a:lnSpc>
            </a:pPr>
            <a:r>
              <a:rPr lang="en-US" sz="5499" b="true">
                <a:solidFill>
                  <a:srgbClr val="FFFFFF"/>
                </a:solidFill>
                <a:latin typeface="Noto Sans Bold"/>
                <a:ea typeface="Noto Sans Bold"/>
                <a:cs typeface="Noto Sans Bold"/>
                <a:sym typeface="Noto Sans Bold"/>
              </a:rPr>
              <a:t>Roth</a:t>
            </a:r>
          </a:p>
        </p:txBody>
      </p:sp>
      <p:sp>
        <p:nvSpPr>
          <p:cNvPr name="TextBox 23" id="23"/>
          <p:cNvSpPr txBox="true"/>
          <p:nvPr/>
        </p:nvSpPr>
        <p:spPr>
          <a:xfrm rot="0">
            <a:off x="10446727" y="7259268"/>
            <a:ext cx="3258583" cy="819150"/>
          </a:xfrm>
          <a:prstGeom prst="rect">
            <a:avLst/>
          </a:prstGeom>
        </p:spPr>
        <p:txBody>
          <a:bodyPr anchor="t" rtlCol="false" tIns="0" lIns="0" bIns="0" rIns="0">
            <a:spAutoFit/>
          </a:bodyPr>
          <a:lstStyle/>
          <a:p>
            <a:pPr algn="ctr">
              <a:lnSpc>
                <a:spcPts val="6599"/>
              </a:lnSpc>
            </a:pPr>
            <a:r>
              <a:rPr lang="en-US" sz="5499" b="true">
                <a:solidFill>
                  <a:srgbClr val="FFFFFF"/>
                </a:solidFill>
                <a:latin typeface="Noto Sans Bold"/>
                <a:ea typeface="Noto Sans Bold"/>
                <a:cs typeface="Noto Sans Bold"/>
                <a:sym typeface="Noto Sans Bold"/>
              </a:rPr>
              <a:t>Fixed</a:t>
            </a:r>
          </a:p>
        </p:txBody>
      </p:sp>
      <p:sp>
        <p:nvSpPr>
          <p:cNvPr name="TextBox 24" id="24"/>
          <p:cNvSpPr txBox="true"/>
          <p:nvPr/>
        </p:nvSpPr>
        <p:spPr>
          <a:xfrm rot="0">
            <a:off x="14000717" y="7249743"/>
            <a:ext cx="3258583" cy="838200"/>
          </a:xfrm>
          <a:prstGeom prst="rect">
            <a:avLst/>
          </a:prstGeom>
        </p:spPr>
        <p:txBody>
          <a:bodyPr anchor="t" rtlCol="false" tIns="0" lIns="0" bIns="0" rIns="0">
            <a:spAutoFit/>
          </a:bodyPr>
          <a:lstStyle/>
          <a:p>
            <a:pPr algn="ctr">
              <a:lnSpc>
                <a:spcPts val="6600"/>
              </a:lnSpc>
            </a:pPr>
            <a:r>
              <a:rPr lang="en-US" sz="5500" b="true">
                <a:solidFill>
                  <a:srgbClr val="FFFFFF"/>
                </a:solidFill>
                <a:latin typeface="Noto Sans Bold"/>
                <a:ea typeface="Noto Sans Bold"/>
                <a:cs typeface="Noto Sans Bold"/>
                <a:sym typeface="Noto Sans Bold"/>
              </a:rPr>
              <a:t>Variable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9653046" y="1552254"/>
            <a:ext cx="7489971" cy="1254369"/>
          </a:xfrm>
          <a:prstGeom prst="rect">
            <a:avLst/>
          </a:prstGeom>
          <a:solidFill>
            <a:srgbClr val="FFFFFF"/>
          </a:solidFill>
        </p:spPr>
      </p:sp>
      <p:grpSp>
        <p:nvGrpSpPr>
          <p:cNvPr name="Group 3" id="3"/>
          <p:cNvGrpSpPr/>
          <p:nvPr/>
        </p:nvGrpSpPr>
        <p:grpSpPr>
          <a:xfrm rot="0">
            <a:off x="0" y="0"/>
            <a:ext cx="18288000" cy="2315491"/>
            <a:chOff x="0" y="0"/>
            <a:chExt cx="4816593" cy="609841"/>
          </a:xfrm>
        </p:grpSpPr>
        <p:sp>
          <p:nvSpPr>
            <p:cNvPr name="Freeform 4" id="4"/>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5" id="5"/>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Creating Your Budget</a:t>
            </a:r>
          </a:p>
        </p:txBody>
      </p:sp>
      <p:grpSp>
        <p:nvGrpSpPr>
          <p:cNvPr name="Group 7" id="7"/>
          <p:cNvGrpSpPr/>
          <p:nvPr/>
        </p:nvGrpSpPr>
        <p:grpSpPr>
          <a:xfrm rot="0">
            <a:off x="9144000" y="2587481"/>
            <a:ext cx="9144000" cy="7048514"/>
            <a:chOff x="0" y="0"/>
            <a:chExt cx="12192000" cy="9398019"/>
          </a:xfrm>
        </p:grpSpPr>
        <p:sp>
          <p:nvSpPr>
            <p:cNvPr name="Freeform 8" id="8"/>
            <p:cNvSpPr/>
            <p:nvPr/>
          </p:nvSpPr>
          <p:spPr>
            <a:xfrm flipH="false" flipV="false" rot="0">
              <a:off x="0" y="0"/>
              <a:ext cx="12192060" cy="9397998"/>
            </a:xfrm>
            <a:custGeom>
              <a:avLst/>
              <a:gdLst/>
              <a:ahLst/>
              <a:cxnLst/>
              <a:rect r="r" b="b" t="t" l="l"/>
              <a:pathLst>
                <a:path h="9397998" w="12192060">
                  <a:moveTo>
                    <a:pt x="0" y="0"/>
                  </a:moveTo>
                  <a:lnTo>
                    <a:pt x="12192060" y="0"/>
                  </a:lnTo>
                  <a:lnTo>
                    <a:pt x="12192060" y="9397998"/>
                  </a:lnTo>
                  <a:lnTo>
                    <a:pt x="0" y="9397998"/>
                  </a:lnTo>
                  <a:close/>
                </a:path>
              </a:pathLst>
            </a:custGeom>
            <a:solidFill>
              <a:srgbClr val="232C68"/>
            </a:solidFill>
          </p:spPr>
        </p:sp>
      </p:grpSp>
      <p:sp>
        <p:nvSpPr>
          <p:cNvPr name="TextBox 9" id="9"/>
          <p:cNvSpPr txBox="true"/>
          <p:nvPr/>
        </p:nvSpPr>
        <p:spPr>
          <a:xfrm rot="0">
            <a:off x="10631897" y="2760117"/>
            <a:ext cx="6168207" cy="990600"/>
          </a:xfrm>
          <a:prstGeom prst="rect">
            <a:avLst/>
          </a:prstGeom>
        </p:spPr>
        <p:txBody>
          <a:bodyPr anchor="t" rtlCol="false" tIns="0" lIns="0" bIns="0" rIns="0">
            <a:spAutoFit/>
          </a:bodyPr>
          <a:lstStyle/>
          <a:p>
            <a:pPr algn="ctr">
              <a:lnSpc>
                <a:spcPts val="7800"/>
              </a:lnSpc>
            </a:pPr>
            <a:r>
              <a:rPr lang="en-US" sz="6500" b="true">
                <a:solidFill>
                  <a:srgbClr val="FFFFFF"/>
                </a:solidFill>
                <a:latin typeface="Noto Sans Bold"/>
                <a:ea typeface="Noto Sans Bold"/>
                <a:cs typeface="Noto Sans Bold"/>
                <a:sym typeface="Noto Sans Bold"/>
              </a:rPr>
              <a:t>Tips &amp; Tricks:</a:t>
            </a:r>
          </a:p>
        </p:txBody>
      </p:sp>
      <p:sp>
        <p:nvSpPr>
          <p:cNvPr name="TextBox 10" id="10"/>
          <p:cNvSpPr txBox="true"/>
          <p:nvPr/>
        </p:nvSpPr>
        <p:spPr>
          <a:xfrm rot="0">
            <a:off x="9920197" y="3976688"/>
            <a:ext cx="8212620" cy="1400175"/>
          </a:xfrm>
          <a:prstGeom prst="rect">
            <a:avLst/>
          </a:prstGeom>
        </p:spPr>
        <p:txBody>
          <a:bodyPr anchor="t" rtlCol="false" tIns="0" lIns="0" bIns="0" rIns="0">
            <a:spAutoFit/>
          </a:bodyPr>
          <a:lstStyle/>
          <a:p>
            <a:pPr algn="l" marL="669291" indent="-334646" lvl="1">
              <a:lnSpc>
                <a:spcPts val="3720"/>
              </a:lnSpc>
              <a:buFont typeface="Arial"/>
              <a:buChar char="•"/>
            </a:pPr>
            <a:r>
              <a:rPr lang="en-US" sz="3100">
                <a:solidFill>
                  <a:srgbClr val="FFFFFF"/>
                </a:solidFill>
                <a:latin typeface="Noto Sans"/>
                <a:ea typeface="Noto Sans"/>
                <a:cs typeface="Noto Sans"/>
                <a:sym typeface="Noto Sans"/>
              </a:rPr>
              <a:t>Generally, 75%-100% of your pre-retirement income is needed to sustain your current lifestyle in retirement.</a:t>
            </a:r>
          </a:p>
        </p:txBody>
      </p:sp>
      <p:sp>
        <p:nvSpPr>
          <p:cNvPr name="Freeform 11" id="11" descr="A light bulb with rays of light coming out of it  Description automatically generated"/>
          <p:cNvSpPr/>
          <p:nvPr/>
        </p:nvSpPr>
        <p:spPr>
          <a:xfrm flipH="false" flipV="false" rot="0">
            <a:off x="9029959" y="2451873"/>
            <a:ext cx="1780475" cy="1955073"/>
          </a:xfrm>
          <a:custGeom>
            <a:avLst/>
            <a:gdLst/>
            <a:ahLst/>
            <a:cxnLst/>
            <a:rect r="r" b="b" t="t" l="l"/>
            <a:pathLst>
              <a:path h="1955073" w="1780475">
                <a:moveTo>
                  <a:pt x="0" y="0"/>
                </a:moveTo>
                <a:lnTo>
                  <a:pt x="1780475" y="0"/>
                </a:lnTo>
                <a:lnTo>
                  <a:pt x="1780475" y="1955073"/>
                </a:lnTo>
                <a:lnTo>
                  <a:pt x="0" y="1955073"/>
                </a:lnTo>
                <a:lnTo>
                  <a:pt x="0" y="0"/>
                </a:lnTo>
                <a:close/>
              </a:path>
            </a:pathLst>
          </a:custGeom>
          <a:blipFill>
            <a:blip r:embed="rId2"/>
            <a:stretch>
              <a:fillRect l="-48082" t="-40773" r="-51745" b="-41209"/>
            </a:stretch>
          </a:blipFill>
        </p:spPr>
      </p:sp>
      <p:pic>
        <p:nvPicPr>
          <p:cNvPr name="Picture 12" id="12"/>
          <p:cNvPicPr>
            <a:picLocks noChangeAspect="true"/>
          </p:cNvPicPr>
          <p:nvPr/>
        </p:nvPicPr>
        <p:blipFill>
          <a:blip r:embed="rId3"/>
          <a:stretch>
            <a:fillRect/>
          </a:stretch>
        </p:blipFill>
        <p:spPr>
          <a:xfrm rot="0">
            <a:off x="399084" y="2009198"/>
            <a:ext cx="4251876" cy="7555397"/>
          </a:xfrm>
          <a:prstGeom prst="rect">
            <a:avLst/>
          </a:prstGeom>
        </p:spPr>
      </p:pic>
      <p:sp>
        <p:nvSpPr>
          <p:cNvPr name="TextBox 13" id="13"/>
          <p:cNvSpPr txBox="true"/>
          <p:nvPr/>
        </p:nvSpPr>
        <p:spPr>
          <a:xfrm rot="0">
            <a:off x="2727883" y="8934977"/>
            <a:ext cx="15808027" cy="162763"/>
          </a:xfrm>
          <a:prstGeom prst="rect">
            <a:avLst/>
          </a:prstGeom>
        </p:spPr>
        <p:txBody>
          <a:bodyPr anchor="t" rtlCol="false" tIns="0" lIns="0" bIns="0" rIns="0">
            <a:spAutoFit/>
          </a:bodyPr>
          <a:lstStyle/>
          <a:p>
            <a:pPr algn="l">
              <a:lnSpc>
                <a:spcPts val="1313"/>
              </a:lnSpc>
            </a:pPr>
            <a:r>
              <a:rPr lang="en-US" sz="1100" i="true">
                <a:solidFill>
                  <a:srgbClr val="081D58"/>
                </a:solidFill>
                <a:latin typeface="Noto Sans Italics"/>
                <a:ea typeface="Noto Sans Italics"/>
                <a:cs typeface="Noto Sans Italics"/>
                <a:sym typeface="Noto Sans Italics"/>
              </a:rPr>
              <a:t>All examples are hypothetical and for illustrations purposes only. </a:t>
            </a:r>
          </a:p>
        </p:txBody>
      </p:sp>
      <p:sp>
        <p:nvSpPr>
          <p:cNvPr name="Freeform 14" id="14"/>
          <p:cNvSpPr/>
          <p:nvPr/>
        </p:nvSpPr>
        <p:spPr>
          <a:xfrm flipH="false" flipV="false" rot="0">
            <a:off x="288169" y="9258300"/>
            <a:ext cx="2066484" cy="669970"/>
          </a:xfrm>
          <a:custGeom>
            <a:avLst/>
            <a:gdLst/>
            <a:ahLst/>
            <a:cxnLst/>
            <a:rect r="r" b="b" t="t" l="l"/>
            <a:pathLst>
              <a:path h="669970" w="2066484">
                <a:moveTo>
                  <a:pt x="0" y="0"/>
                </a:moveTo>
                <a:lnTo>
                  <a:pt x="2066484" y="0"/>
                </a:lnTo>
                <a:lnTo>
                  <a:pt x="2066484" y="669970"/>
                </a:lnTo>
                <a:lnTo>
                  <a:pt x="0" y="669970"/>
                </a:lnTo>
                <a:lnTo>
                  <a:pt x="0" y="0"/>
                </a:lnTo>
                <a:close/>
              </a:path>
            </a:pathLst>
          </a:custGeom>
          <a:blipFill>
            <a:blip r:embed="rId4"/>
            <a:stretch>
              <a:fillRect l="0" t="0" r="0" b="0"/>
            </a:stretch>
          </a:blipFill>
        </p:spPr>
      </p:sp>
      <p:grpSp>
        <p:nvGrpSpPr>
          <p:cNvPr name="Group 15" id="15"/>
          <p:cNvGrpSpPr/>
          <p:nvPr/>
        </p:nvGrpSpPr>
        <p:grpSpPr>
          <a:xfrm rot="0">
            <a:off x="4416792" y="4676775"/>
            <a:ext cx="4331759" cy="673111"/>
            <a:chOff x="0" y="0"/>
            <a:chExt cx="5775678" cy="897482"/>
          </a:xfrm>
        </p:grpSpPr>
        <p:grpSp>
          <p:nvGrpSpPr>
            <p:cNvPr name="Group 16" id="16"/>
            <p:cNvGrpSpPr/>
            <p:nvPr/>
          </p:nvGrpSpPr>
          <p:grpSpPr>
            <a:xfrm rot="0">
              <a:off x="0" y="576440"/>
              <a:ext cx="744752" cy="217395"/>
              <a:chOff x="0" y="0"/>
              <a:chExt cx="147112" cy="42942"/>
            </a:xfrm>
          </p:grpSpPr>
          <p:sp>
            <p:nvSpPr>
              <p:cNvPr name="Freeform 17" id="17"/>
              <p:cNvSpPr/>
              <p:nvPr/>
            </p:nvSpPr>
            <p:spPr>
              <a:xfrm flipH="false" flipV="false" rot="0">
                <a:off x="0" y="0"/>
                <a:ext cx="147112" cy="42942"/>
              </a:xfrm>
              <a:custGeom>
                <a:avLst/>
                <a:gdLst/>
                <a:ahLst/>
                <a:cxnLst/>
                <a:rect r="r" b="b" t="t" l="l"/>
                <a:pathLst>
                  <a:path h="42942" w="147112">
                    <a:moveTo>
                      <a:pt x="21471" y="0"/>
                    </a:moveTo>
                    <a:lnTo>
                      <a:pt x="125640" y="0"/>
                    </a:lnTo>
                    <a:cubicBezTo>
                      <a:pt x="137499" y="0"/>
                      <a:pt x="147112" y="9613"/>
                      <a:pt x="147112" y="21471"/>
                    </a:cubicBezTo>
                    <a:lnTo>
                      <a:pt x="147112" y="21471"/>
                    </a:lnTo>
                    <a:cubicBezTo>
                      <a:pt x="147112" y="33329"/>
                      <a:pt x="137499" y="42942"/>
                      <a:pt x="125640" y="42942"/>
                    </a:cubicBezTo>
                    <a:lnTo>
                      <a:pt x="21471" y="42942"/>
                    </a:lnTo>
                    <a:cubicBezTo>
                      <a:pt x="9613" y="42942"/>
                      <a:pt x="0" y="33329"/>
                      <a:pt x="0" y="21471"/>
                    </a:cubicBezTo>
                    <a:lnTo>
                      <a:pt x="0" y="21471"/>
                    </a:lnTo>
                    <a:cubicBezTo>
                      <a:pt x="0" y="9613"/>
                      <a:pt x="9613" y="0"/>
                      <a:pt x="21471" y="0"/>
                    </a:cubicBezTo>
                    <a:close/>
                  </a:path>
                </a:pathLst>
              </a:custGeom>
              <a:solidFill>
                <a:srgbClr val="F26422"/>
              </a:solidFill>
            </p:spPr>
          </p:sp>
          <p:sp>
            <p:nvSpPr>
              <p:cNvPr name="TextBox 18" id="18"/>
              <p:cNvSpPr txBox="true"/>
              <p:nvPr/>
            </p:nvSpPr>
            <p:spPr>
              <a:xfrm>
                <a:off x="0" y="38100"/>
                <a:ext cx="147112" cy="4842"/>
              </a:xfrm>
              <a:prstGeom prst="rect">
                <a:avLst/>
              </a:prstGeom>
            </p:spPr>
            <p:txBody>
              <a:bodyPr anchor="ctr" rtlCol="false" tIns="50800" lIns="50800" bIns="50800" rIns="50800"/>
              <a:lstStyle/>
              <a:p>
                <a:pPr algn="ctr">
                  <a:lnSpc>
                    <a:spcPts val="2050"/>
                  </a:lnSpc>
                </a:pPr>
              </a:p>
            </p:txBody>
          </p:sp>
        </p:grpSp>
        <p:sp>
          <p:nvSpPr>
            <p:cNvPr name="TextBox 19" id="19"/>
            <p:cNvSpPr txBox="true"/>
            <p:nvPr/>
          </p:nvSpPr>
          <p:spPr>
            <a:xfrm rot="0">
              <a:off x="934075" y="-123825"/>
              <a:ext cx="1514814" cy="539064"/>
            </a:xfrm>
            <a:prstGeom prst="rect">
              <a:avLst/>
            </a:prstGeom>
          </p:spPr>
          <p:txBody>
            <a:bodyPr anchor="t" rtlCol="false" tIns="0" lIns="0" bIns="0" rIns="0">
              <a:spAutoFit/>
            </a:bodyPr>
            <a:lstStyle/>
            <a:p>
              <a:pPr algn="l">
                <a:lnSpc>
                  <a:spcPts val="3817"/>
                </a:lnSpc>
              </a:pPr>
              <a:r>
                <a:rPr lang="en-US" sz="2100">
                  <a:solidFill>
                    <a:srgbClr val="000000"/>
                  </a:solidFill>
                  <a:latin typeface="Noto Sans"/>
                  <a:ea typeface="Noto Sans"/>
                  <a:cs typeface="Noto Sans"/>
                  <a:sym typeface="Noto Sans"/>
                </a:rPr>
                <a:t>Income</a:t>
              </a:r>
            </a:p>
          </p:txBody>
        </p:sp>
        <p:sp>
          <p:nvSpPr>
            <p:cNvPr name="TextBox 20" id="20"/>
            <p:cNvSpPr txBox="true"/>
            <p:nvPr/>
          </p:nvSpPr>
          <p:spPr>
            <a:xfrm rot="0">
              <a:off x="934075" y="472794"/>
              <a:ext cx="4841603" cy="424688"/>
            </a:xfrm>
            <a:prstGeom prst="rect">
              <a:avLst/>
            </a:prstGeom>
          </p:spPr>
          <p:txBody>
            <a:bodyPr anchor="t" rtlCol="false" tIns="0" lIns="0" bIns="0" rIns="0">
              <a:spAutoFit/>
            </a:bodyPr>
            <a:lstStyle/>
            <a:p>
              <a:pPr algn="l">
                <a:lnSpc>
                  <a:spcPts val="2562"/>
                </a:lnSpc>
              </a:pPr>
              <a:r>
                <a:rPr lang="en-US" sz="2100">
                  <a:solidFill>
                    <a:srgbClr val="000000"/>
                  </a:solidFill>
                  <a:latin typeface="Noto Sans"/>
                  <a:ea typeface="Noto Sans"/>
                  <a:cs typeface="Noto Sans"/>
                  <a:sym typeface="Noto Sans"/>
                </a:rPr>
                <a:t>Liabilities</a:t>
              </a:r>
            </a:p>
          </p:txBody>
        </p:sp>
        <p:grpSp>
          <p:nvGrpSpPr>
            <p:cNvPr name="Group 21" id="21"/>
            <p:cNvGrpSpPr/>
            <p:nvPr/>
          </p:nvGrpSpPr>
          <p:grpSpPr>
            <a:xfrm rot="0">
              <a:off x="0" y="117745"/>
              <a:ext cx="744752" cy="217395"/>
              <a:chOff x="0" y="0"/>
              <a:chExt cx="147112" cy="42942"/>
            </a:xfrm>
          </p:grpSpPr>
          <p:sp>
            <p:nvSpPr>
              <p:cNvPr name="Freeform 22" id="22"/>
              <p:cNvSpPr/>
              <p:nvPr/>
            </p:nvSpPr>
            <p:spPr>
              <a:xfrm flipH="false" flipV="false" rot="0">
                <a:off x="0" y="0"/>
                <a:ext cx="147112" cy="42942"/>
              </a:xfrm>
              <a:custGeom>
                <a:avLst/>
                <a:gdLst/>
                <a:ahLst/>
                <a:cxnLst/>
                <a:rect r="r" b="b" t="t" l="l"/>
                <a:pathLst>
                  <a:path h="42942" w="147112">
                    <a:moveTo>
                      <a:pt x="21471" y="0"/>
                    </a:moveTo>
                    <a:lnTo>
                      <a:pt x="125640" y="0"/>
                    </a:lnTo>
                    <a:cubicBezTo>
                      <a:pt x="137499" y="0"/>
                      <a:pt x="147112" y="9613"/>
                      <a:pt x="147112" y="21471"/>
                    </a:cubicBezTo>
                    <a:lnTo>
                      <a:pt x="147112" y="21471"/>
                    </a:lnTo>
                    <a:cubicBezTo>
                      <a:pt x="147112" y="33329"/>
                      <a:pt x="137499" y="42942"/>
                      <a:pt x="125640" y="42942"/>
                    </a:cubicBezTo>
                    <a:lnTo>
                      <a:pt x="21471" y="42942"/>
                    </a:lnTo>
                    <a:cubicBezTo>
                      <a:pt x="9613" y="42942"/>
                      <a:pt x="0" y="33329"/>
                      <a:pt x="0" y="21471"/>
                    </a:cubicBezTo>
                    <a:lnTo>
                      <a:pt x="0" y="21471"/>
                    </a:lnTo>
                    <a:cubicBezTo>
                      <a:pt x="0" y="9613"/>
                      <a:pt x="9613" y="0"/>
                      <a:pt x="21471" y="0"/>
                    </a:cubicBezTo>
                    <a:close/>
                  </a:path>
                </a:pathLst>
              </a:custGeom>
              <a:solidFill>
                <a:srgbClr val="232C68"/>
              </a:solidFill>
            </p:spPr>
          </p:sp>
          <p:sp>
            <p:nvSpPr>
              <p:cNvPr name="TextBox 23" id="23"/>
              <p:cNvSpPr txBox="true"/>
              <p:nvPr/>
            </p:nvSpPr>
            <p:spPr>
              <a:xfrm>
                <a:off x="0" y="38100"/>
                <a:ext cx="147112" cy="4842"/>
              </a:xfrm>
              <a:prstGeom prst="rect">
                <a:avLst/>
              </a:prstGeom>
            </p:spPr>
            <p:txBody>
              <a:bodyPr anchor="ctr" rtlCol="false" tIns="50800" lIns="50800" bIns="50800" rIns="50800"/>
              <a:lstStyle/>
              <a:p>
                <a:pPr algn="ctr">
                  <a:lnSpc>
                    <a:spcPts val="2050"/>
                  </a:lnSpc>
                </a:pPr>
              </a:p>
            </p:txBody>
          </p:sp>
        </p:grpSp>
      </p:grpSp>
      <p:sp>
        <p:nvSpPr>
          <p:cNvPr name="TextBox 24" id="24"/>
          <p:cNvSpPr txBox="true"/>
          <p:nvPr/>
        </p:nvSpPr>
        <p:spPr>
          <a:xfrm rot="0">
            <a:off x="9920197" y="5700808"/>
            <a:ext cx="8212620" cy="1866900"/>
          </a:xfrm>
          <a:prstGeom prst="rect">
            <a:avLst/>
          </a:prstGeom>
        </p:spPr>
        <p:txBody>
          <a:bodyPr anchor="t" rtlCol="false" tIns="0" lIns="0" bIns="0" rIns="0">
            <a:spAutoFit/>
          </a:bodyPr>
          <a:lstStyle/>
          <a:p>
            <a:pPr algn="l" marL="669291" indent="-334646" lvl="1">
              <a:lnSpc>
                <a:spcPts val="3720"/>
              </a:lnSpc>
              <a:buFont typeface="Arial"/>
              <a:buChar char="•"/>
            </a:pPr>
            <a:r>
              <a:rPr lang="en-US" sz="3100">
                <a:solidFill>
                  <a:srgbClr val="FFFFFF"/>
                </a:solidFill>
                <a:latin typeface="Noto Sans"/>
                <a:ea typeface="Noto Sans"/>
                <a:cs typeface="Noto Sans"/>
                <a:sym typeface="Noto Sans"/>
              </a:rPr>
              <a:t>Set a budget and try living on your retirement budget BEFORE you retire to adjust your spending habits and identify any potential shortfalls early on. </a:t>
            </a:r>
          </a:p>
        </p:txBody>
      </p:sp>
      <p:sp>
        <p:nvSpPr>
          <p:cNvPr name="TextBox 25" id="25"/>
          <p:cNvSpPr txBox="true"/>
          <p:nvPr/>
        </p:nvSpPr>
        <p:spPr>
          <a:xfrm rot="0">
            <a:off x="9920197" y="7910703"/>
            <a:ext cx="8212620" cy="1347597"/>
          </a:xfrm>
          <a:prstGeom prst="rect">
            <a:avLst/>
          </a:prstGeom>
        </p:spPr>
        <p:txBody>
          <a:bodyPr anchor="t" rtlCol="false" tIns="0" lIns="0" bIns="0" rIns="0">
            <a:spAutoFit/>
          </a:bodyPr>
          <a:lstStyle/>
          <a:p>
            <a:pPr algn="l" marL="669291" indent="-334646" lvl="1">
              <a:lnSpc>
                <a:spcPts val="3534"/>
              </a:lnSpc>
              <a:buFont typeface="Arial"/>
              <a:buChar char="•"/>
            </a:pPr>
            <a:r>
              <a:rPr lang="en-US" sz="3100">
                <a:solidFill>
                  <a:srgbClr val="FFFFFF"/>
                </a:solidFill>
                <a:latin typeface="Noto Sans"/>
                <a:ea typeface="Noto Sans"/>
                <a:cs typeface="Noto Sans"/>
                <a:sym typeface="Noto Sans"/>
              </a:rPr>
              <a:t>M</a:t>
            </a:r>
            <a:r>
              <a:rPr lang="en-US" sz="3100">
                <a:solidFill>
                  <a:srgbClr val="FFFFFF"/>
                </a:solidFill>
                <a:latin typeface="Noto Sans"/>
                <a:ea typeface="Noto Sans"/>
                <a:cs typeface="Noto Sans"/>
                <a:sym typeface="Noto Sans"/>
              </a:rPr>
              <a:t>ake more informed decisions about your savings and investments, to ensue a smooth transition into retirement. </a:t>
            </a:r>
          </a:p>
        </p:txBody>
      </p:sp>
      <p:graphicFrame>
        <p:nvGraphicFramePr>
          <p:cNvPr name="Table 26" id="26"/>
          <p:cNvGraphicFramePr>
            <a:graphicFrameLocks noGrp="true"/>
          </p:cNvGraphicFramePr>
          <p:nvPr/>
        </p:nvGraphicFramePr>
        <p:xfrm>
          <a:off x="4328389" y="5786896"/>
          <a:ext cx="4317770" cy="2579057"/>
        </p:xfrm>
        <a:graphic>
          <a:graphicData uri="http://schemas.openxmlformats.org/drawingml/2006/table">
            <a:tbl>
              <a:tblPr/>
              <a:tblGrid>
                <a:gridCol w="2555924"/>
                <a:gridCol w="1601643"/>
              </a:tblGrid>
              <a:tr h="716981">
                <a:tc>
                  <a:txBody>
                    <a:bodyPr anchor="t" rtlCol="false"/>
                    <a:lstStyle/>
                    <a:p>
                      <a:pPr algn="ctr">
                        <a:lnSpc>
                          <a:spcPts val="2520"/>
                        </a:lnSpc>
                        <a:defRPr/>
                      </a:pPr>
                      <a:r>
                        <a:rPr lang="en-US" sz="1800" b="true">
                          <a:solidFill>
                            <a:srgbClr val="FFFFFF"/>
                          </a:solidFill>
                          <a:latin typeface="Noto Sans Bold"/>
                          <a:ea typeface="Noto Sans Bold"/>
                          <a:cs typeface="Noto Sans Bold"/>
                          <a:sym typeface="Noto Sans Bold"/>
                        </a:rPr>
                        <a:t>Monthly Income</a:t>
                      </a:r>
                      <a:endParaRPr lang="en-US" sz="1100"/>
                    </a:p>
                  </a:txBody>
                  <a:tcPr marL="142875" marR="142875" marT="142875" marB="142875" anchor="ctr">
                    <a:lnL cmpd="sng" algn="ctr" cap="flat" w="47625">
                      <a:solidFill>
                        <a:srgbClr val="FEFEFE"/>
                      </a:solidFill>
                      <a:prstDash val="solid"/>
                      <a:round/>
                      <a:headEnd type="none" w="med" len="med"/>
                      <a:tailEnd type="none" w="med" len="med"/>
                    </a:lnL>
                    <a:lnR cmpd="sng" algn="ctr" cap="flat" w="47625">
                      <a:solidFill>
                        <a:srgbClr val="FEFEFE"/>
                      </a:solidFill>
                      <a:prstDash val="solid"/>
                      <a:round/>
                      <a:headEnd type="none" w="med" len="med"/>
                      <a:tailEnd type="none" w="med" len="med"/>
                    </a:lnR>
                    <a:lnT cmpd="sng" algn="ctr" cap="flat" w="47625">
                      <a:solidFill>
                        <a:srgbClr val="FEFEFE"/>
                      </a:solidFill>
                      <a:prstDash val="solid"/>
                      <a:round/>
                      <a:headEnd type="none" w="med" len="med"/>
                      <a:tailEnd type="none" w="med" len="med"/>
                    </a:lnT>
                    <a:lnB cmpd="sng" algn="ctr" cap="flat" w="47625">
                      <a:solidFill>
                        <a:srgbClr val="FEFEFE"/>
                      </a:solidFill>
                      <a:prstDash val="solid"/>
                      <a:round/>
                      <a:headEnd type="none" w="med" len="med"/>
                      <a:tailEnd type="none" w="med" len="med"/>
                    </a:lnB>
                    <a:solidFill>
                      <a:srgbClr val="232C68"/>
                    </a:solidFill>
                  </a:tcPr>
                </a:tc>
                <a:tc>
                  <a:txBody>
                    <a:bodyPr anchor="t" rtlCol="false"/>
                    <a:lstStyle/>
                    <a:p>
                      <a:pPr algn="ctr">
                        <a:lnSpc>
                          <a:spcPts val="2520"/>
                        </a:lnSpc>
                        <a:defRPr/>
                      </a:pPr>
                      <a:r>
                        <a:rPr lang="en-US" sz="1800" b="true">
                          <a:solidFill>
                            <a:srgbClr val="FFFFFF"/>
                          </a:solidFill>
                          <a:latin typeface="Noto Sans Bold"/>
                          <a:ea typeface="Noto Sans Bold"/>
                          <a:cs typeface="Noto Sans Bold"/>
                          <a:sym typeface="Noto Sans Bold"/>
                        </a:rPr>
                        <a:t>$4,000</a:t>
                      </a:r>
                      <a:endParaRPr lang="en-US" sz="1100"/>
                    </a:p>
                  </a:txBody>
                  <a:tcPr marL="142875" marR="142875" marT="142875" marB="142875" anchor="ctr">
                    <a:lnL cmpd="sng" algn="ctr" cap="flat" w="47625">
                      <a:solidFill>
                        <a:srgbClr val="FEFEFE"/>
                      </a:solidFill>
                      <a:prstDash val="solid"/>
                      <a:round/>
                      <a:headEnd type="none" w="med" len="med"/>
                      <a:tailEnd type="none" w="med" len="med"/>
                    </a:lnL>
                    <a:lnR cmpd="sng" algn="ctr" cap="flat" w="47625">
                      <a:solidFill>
                        <a:srgbClr val="FEFEFE"/>
                      </a:solidFill>
                      <a:prstDash val="solid"/>
                      <a:round/>
                      <a:headEnd type="none" w="med" len="med"/>
                      <a:tailEnd type="none" w="med" len="med"/>
                    </a:lnR>
                    <a:lnT cmpd="sng" algn="ctr" cap="flat" w="47625">
                      <a:solidFill>
                        <a:srgbClr val="FEFEFE"/>
                      </a:solidFill>
                      <a:prstDash val="solid"/>
                      <a:round/>
                      <a:headEnd type="none" w="med" len="med"/>
                      <a:tailEnd type="none" w="med" len="med"/>
                    </a:lnT>
                    <a:lnB cmpd="sng" algn="ctr" cap="flat" w="47625">
                      <a:solidFill>
                        <a:srgbClr val="FEFEFE"/>
                      </a:solidFill>
                      <a:prstDash val="solid"/>
                      <a:round/>
                      <a:headEnd type="none" w="med" len="med"/>
                      <a:tailEnd type="none" w="med" len="med"/>
                    </a:lnB>
                    <a:solidFill>
                      <a:srgbClr val="232C68"/>
                    </a:solidFill>
                  </a:tcPr>
                </a:tc>
              </a:tr>
              <a:tr h="716981">
                <a:tc>
                  <a:txBody>
                    <a:bodyPr anchor="t" rtlCol="false"/>
                    <a:lstStyle/>
                    <a:p>
                      <a:pPr algn="ctr">
                        <a:lnSpc>
                          <a:spcPts val="2520"/>
                        </a:lnSpc>
                        <a:defRPr/>
                      </a:pPr>
                      <a:r>
                        <a:rPr lang="en-US" sz="1800" b="true">
                          <a:solidFill>
                            <a:srgbClr val="FFFFFF"/>
                          </a:solidFill>
                          <a:latin typeface="Noto Sans Bold"/>
                          <a:ea typeface="Noto Sans Bold"/>
                          <a:cs typeface="Noto Sans Bold"/>
                          <a:sym typeface="Noto Sans Bold"/>
                        </a:rPr>
                        <a:t>Monthly Liabilities</a:t>
                      </a:r>
                      <a:endParaRPr lang="en-US" sz="1100"/>
                    </a:p>
                  </a:txBody>
                  <a:tcPr marL="142875" marR="142875" marT="142875" marB="142875" anchor="ctr">
                    <a:lnL cmpd="sng" algn="ctr" cap="flat" w="47625">
                      <a:solidFill>
                        <a:srgbClr val="FEFEFE"/>
                      </a:solidFill>
                      <a:prstDash val="solid"/>
                      <a:round/>
                      <a:headEnd type="none" w="med" len="med"/>
                      <a:tailEnd type="none" w="med" len="med"/>
                    </a:lnL>
                    <a:lnR cmpd="sng" algn="ctr" cap="flat" w="47625">
                      <a:solidFill>
                        <a:srgbClr val="FEFEFE"/>
                      </a:solidFill>
                      <a:prstDash val="solid"/>
                      <a:round/>
                      <a:headEnd type="none" w="med" len="med"/>
                      <a:tailEnd type="none" w="med" len="med"/>
                    </a:lnR>
                    <a:lnT cmpd="sng" algn="ctr" cap="flat" w="47625">
                      <a:solidFill>
                        <a:srgbClr val="FEFEFE"/>
                      </a:solidFill>
                      <a:prstDash val="solid"/>
                      <a:round/>
                      <a:headEnd type="none" w="med" len="med"/>
                      <a:tailEnd type="none" w="med" len="med"/>
                    </a:lnT>
                    <a:lnB cmpd="sng" algn="ctr" cap="flat" w="47625">
                      <a:solidFill>
                        <a:srgbClr val="FEFEFE"/>
                      </a:solidFill>
                      <a:prstDash val="solid"/>
                      <a:round/>
                      <a:headEnd type="none" w="med" len="med"/>
                      <a:tailEnd type="none" w="med" len="med"/>
                    </a:lnB>
                    <a:solidFill>
                      <a:srgbClr val="F26422"/>
                    </a:solidFill>
                  </a:tcPr>
                </a:tc>
                <a:tc>
                  <a:txBody>
                    <a:bodyPr anchor="t" rtlCol="false"/>
                    <a:lstStyle/>
                    <a:p>
                      <a:pPr algn="ctr">
                        <a:lnSpc>
                          <a:spcPts val="2520"/>
                        </a:lnSpc>
                        <a:defRPr/>
                      </a:pPr>
                      <a:r>
                        <a:rPr lang="en-US" sz="1800" b="true">
                          <a:solidFill>
                            <a:srgbClr val="FFFFFF"/>
                          </a:solidFill>
                          <a:latin typeface="Noto Sans Bold"/>
                          <a:ea typeface="Noto Sans Bold"/>
                          <a:cs typeface="Noto Sans Bold"/>
                          <a:sym typeface="Noto Sans Bold"/>
                        </a:rPr>
                        <a:t>-$3,600</a:t>
                      </a:r>
                      <a:endParaRPr lang="en-US" sz="1100"/>
                    </a:p>
                  </a:txBody>
                  <a:tcPr marL="142875" marR="142875" marT="142875" marB="142875" anchor="ctr">
                    <a:lnL cmpd="sng" algn="ctr" cap="flat" w="47625">
                      <a:solidFill>
                        <a:srgbClr val="FEFEFE"/>
                      </a:solidFill>
                      <a:prstDash val="solid"/>
                      <a:round/>
                      <a:headEnd type="none" w="med" len="med"/>
                      <a:tailEnd type="none" w="med" len="med"/>
                    </a:lnL>
                    <a:lnR cmpd="sng" algn="ctr" cap="flat" w="47625">
                      <a:solidFill>
                        <a:srgbClr val="FEFEFE"/>
                      </a:solidFill>
                      <a:prstDash val="solid"/>
                      <a:round/>
                      <a:headEnd type="none" w="med" len="med"/>
                      <a:tailEnd type="none" w="med" len="med"/>
                    </a:lnR>
                    <a:lnT cmpd="sng" algn="ctr" cap="flat" w="47625">
                      <a:solidFill>
                        <a:srgbClr val="FEFEFE"/>
                      </a:solidFill>
                      <a:prstDash val="solid"/>
                      <a:round/>
                      <a:headEnd type="none" w="med" len="med"/>
                      <a:tailEnd type="none" w="med" len="med"/>
                    </a:lnT>
                    <a:lnB cmpd="sng" algn="ctr" cap="flat" w="47625">
                      <a:solidFill>
                        <a:srgbClr val="FEFEFE"/>
                      </a:solidFill>
                      <a:prstDash val="solid"/>
                      <a:round/>
                      <a:headEnd type="none" w="med" len="med"/>
                      <a:tailEnd type="none" w="med" len="med"/>
                    </a:lnB>
                    <a:solidFill>
                      <a:srgbClr val="F26422"/>
                    </a:solidFill>
                  </a:tcPr>
                </a:tc>
              </a:tr>
              <a:tr h="1145095">
                <a:tc>
                  <a:txBody>
                    <a:bodyPr anchor="t" rtlCol="false"/>
                    <a:lstStyle/>
                    <a:p>
                      <a:pPr algn="ctr">
                        <a:lnSpc>
                          <a:spcPts val="2939"/>
                        </a:lnSpc>
                        <a:defRPr/>
                      </a:pPr>
                      <a:r>
                        <a:rPr lang="en-US" sz="2099" b="true">
                          <a:solidFill>
                            <a:srgbClr val="232C68"/>
                          </a:solidFill>
                          <a:latin typeface="Noto Sans Bold"/>
                          <a:ea typeface="Noto Sans Bold"/>
                          <a:cs typeface="Noto Sans Bold"/>
                          <a:sym typeface="Noto Sans Bold"/>
                        </a:rPr>
                        <a:t>Surplus or Shortage</a:t>
                      </a:r>
                      <a:endParaRPr lang="en-US" sz="1100"/>
                    </a:p>
                  </a:txBody>
                  <a:tcPr marL="142875" marR="142875" marT="142875" marB="142875" anchor="ctr">
                    <a:lnL cmpd="sng" algn="ctr" cap="flat" w="47625">
                      <a:solidFill>
                        <a:srgbClr val="FEFEFE"/>
                      </a:solidFill>
                      <a:prstDash val="solid"/>
                      <a:round/>
                      <a:headEnd type="none" w="med" len="med"/>
                      <a:tailEnd type="none" w="med" len="med"/>
                    </a:lnL>
                    <a:lnR cmpd="sng" algn="ctr" cap="flat" w="47625">
                      <a:solidFill>
                        <a:srgbClr val="FEFEFE"/>
                      </a:solidFill>
                      <a:prstDash val="solid"/>
                      <a:round/>
                      <a:headEnd type="none" w="med" len="med"/>
                      <a:tailEnd type="none" w="med" len="med"/>
                    </a:lnR>
                    <a:lnT cmpd="sng" algn="ctr" cap="flat" w="47625">
                      <a:solidFill>
                        <a:srgbClr val="FEFEFE"/>
                      </a:solidFill>
                      <a:prstDash val="solid"/>
                      <a:round/>
                      <a:headEnd type="none" w="med" len="med"/>
                      <a:tailEnd type="none" w="med" len="med"/>
                    </a:lnT>
                    <a:lnB cmpd="sng" algn="ctr" cap="flat" w="47625">
                      <a:solidFill>
                        <a:srgbClr val="FEFEFE"/>
                      </a:solidFill>
                      <a:prstDash val="solid"/>
                      <a:round/>
                      <a:headEnd type="none" w="med" len="med"/>
                      <a:tailEnd type="none" w="med" len="med"/>
                    </a:lnB>
                  </a:tcPr>
                </a:tc>
                <a:tc>
                  <a:txBody>
                    <a:bodyPr anchor="t" rtlCol="false"/>
                    <a:lstStyle/>
                    <a:p>
                      <a:pPr algn="ctr">
                        <a:lnSpc>
                          <a:spcPts val="2939"/>
                        </a:lnSpc>
                        <a:defRPr/>
                      </a:pPr>
                      <a:r>
                        <a:rPr lang="en-US" sz="2099" b="true">
                          <a:solidFill>
                            <a:srgbClr val="232C68"/>
                          </a:solidFill>
                          <a:latin typeface="Noto Sans Bold"/>
                          <a:ea typeface="Noto Sans Bold"/>
                          <a:cs typeface="Noto Sans Bold"/>
                          <a:sym typeface="Noto Sans Bold"/>
                        </a:rPr>
                        <a:t>+$400</a:t>
                      </a:r>
                      <a:endParaRPr lang="en-US" sz="1100"/>
                    </a:p>
                  </a:txBody>
                  <a:tcPr marL="142875" marR="142875" marT="142875" marB="142875" anchor="ctr">
                    <a:lnL cmpd="sng" algn="ctr" cap="flat" w="47625">
                      <a:solidFill>
                        <a:srgbClr val="FEFEFE"/>
                      </a:solidFill>
                      <a:prstDash val="solid"/>
                      <a:round/>
                      <a:headEnd type="none" w="med" len="med"/>
                      <a:tailEnd type="none" w="med" len="med"/>
                    </a:lnL>
                    <a:lnR cmpd="sng" algn="ctr" cap="flat" w="47625">
                      <a:solidFill>
                        <a:srgbClr val="FEFEFE"/>
                      </a:solidFill>
                      <a:prstDash val="solid"/>
                      <a:round/>
                      <a:headEnd type="none" w="med" len="med"/>
                      <a:tailEnd type="none" w="med" len="med"/>
                    </a:lnR>
                    <a:lnT cmpd="sng" algn="ctr" cap="flat" w="47625">
                      <a:solidFill>
                        <a:srgbClr val="FEFEFE"/>
                      </a:solidFill>
                      <a:prstDash val="solid"/>
                      <a:round/>
                      <a:headEnd type="none" w="med" len="med"/>
                      <a:tailEnd type="none" w="med" len="med"/>
                    </a:lnT>
                    <a:lnB cmpd="sng" algn="ctr" cap="flat" w="47625">
                      <a:solidFill>
                        <a:srgbClr val="FEFEFE"/>
                      </a:solidFill>
                      <a:prstDash val="solid"/>
                      <a:round/>
                      <a:headEnd type="none" w="med" len="med"/>
                      <a:tailEnd type="none" w="med" len="med"/>
                    </a:lnB>
                  </a:tcPr>
                </a:tc>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DAGeENRpea8</dc:identifier>
  <dcterms:modified xsi:type="dcterms:W3CDTF">2011-08-01T06:04:30Z</dcterms:modified>
  <cp:revision>1</cp:revision>
  <dc:title>Nearing Retirement Presentation: FINAL 2.2025</dc:title>
</cp:coreProperties>
</file>