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63" r:id="rId1"/>
  </p:sldMasterIdLst>
  <p:notesMasterIdLst>
    <p:notesMasterId r:id="rId25"/>
  </p:notesMasterIdLst>
  <p:handoutMasterIdLst>
    <p:handoutMasterId r:id="rId26"/>
  </p:handoutMasterIdLst>
  <p:sldIdLst>
    <p:sldId id="822" r:id="rId2"/>
    <p:sldId id="818" r:id="rId3"/>
    <p:sldId id="812" r:id="rId4"/>
    <p:sldId id="835" r:id="rId5"/>
    <p:sldId id="799" r:id="rId6"/>
    <p:sldId id="828" r:id="rId7"/>
    <p:sldId id="800" r:id="rId8"/>
    <p:sldId id="821" r:id="rId9"/>
    <p:sldId id="802" r:id="rId10"/>
    <p:sldId id="833" r:id="rId11"/>
    <p:sldId id="832" r:id="rId12"/>
    <p:sldId id="831" r:id="rId13"/>
    <p:sldId id="830" r:id="rId14"/>
    <p:sldId id="829" r:id="rId15"/>
    <p:sldId id="807" r:id="rId16"/>
    <p:sldId id="836" r:id="rId17"/>
    <p:sldId id="814" r:id="rId18"/>
    <p:sldId id="820" r:id="rId19"/>
    <p:sldId id="810" r:id="rId20"/>
    <p:sldId id="806" r:id="rId21"/>
    <p:sldId id="804" r:id="rId22"/>
    <p:sldId id="808" r:id="rId23"/>
    <p:sldId id="805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016" userDrawn="1">
          <p15:clr>
            <a:srgbClr val="A4A3A4"/>
          </p15:clr>
        </p15:guide>
        <p15:guide id="2" pos="3744" userDrawn="1">
          <p15:clr>
            <a:srgbClr val="A4A3A4"/>
          </p15:clr>
        </p15:guide>
        <p15:guide id="4" pos="4608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pos="1152" userDrawn="1">
          <p15:clr>
            <a:srgbClr val="A4A3A4"/>
          </p15:clr>
        </p15:guide>
        <p15:guide id="7" orient="horz" pos="3864" userDrawn="1">
          <p15:clr>
            <a:srgbClr val="A4A3A4"/>
          </p15:clr>
        </p15:guide>
        <p15:guide id="8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0"/>
    <a:srgbClr val="9455A2"/>
    <a:srgbClr val="DBCCDD"/>
    <a:srgbClr val="CADDED"/>
    <a:srgbClr val="CADBB8"/>
    <a:srgbClr val="FFD1C1"/>
    <a:srgbClr val="006837"/>
    <a:srgbClr val="C2BEDC"/>
    <a:srgbClr val="D2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 autoAdjust="0"/>
    <p:restoredTop sz="96336" autoAdjust="0"/>
  </p:normalViewPr>
  <p:slideViewPr>
    <p:cSldViewPr snapToGrid="0">
      <p:cViewPr varScale="1">
        <p:scale>
          <a:sx n="103" d="100"/>
          <a:sy n="103" d="100"/>
        </p:scale>
        <p:origin x="2484" y="96"/>
      </p:cViewPr>
      <p:guideLst>
        <p:guide pos="2016"/>
        <p:guide pos="3744"/>
        <p:guide pos="4608"/>
        <p:guide orient="horz" pos="1080"/>
        <p:guide pos="1152"/>
        <p:guide orient="horz" pos="3864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88" y="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0">
              <a:noFill/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8-DB46-BBC8-1D5FCF60348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8-DB46-BBC8-1D5FCF603483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8-DB46-BBC8-1D5FCF603483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8-DB46-BBC8-1D5FCF603483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F8-DB46-BBC8-1D5FCF603483}"/>
              </c:ext>
            </c:extLst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F8-DB46-BBC8-1D5FCF60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4470-3FAE-EB4F-ACF3-ABBD85EDAB63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A0A7EA6B-EE57-E24C-ADF9-9A3F9D98F312}">
      <dgm:prSet phldrT="[Text]" custT="1"/>
      <dgm:spPr>
        <a:solidFill>
          <a:srgbClr val="CADBB8"/>
        </a:solidFill>
        <a:ln>
          <a:noFill/>
        </a:ln>
      </dgm:spPr>
      <dgm:t>
        <a:bodyPr lIns="0" tIns="0" rIns="0" bIns="0" anchor="ctr" anchorCtr="0"/>
        <a:lstStyle/>
        <a:p>
          <a:pPr algn="r"/>
          <a:r>
            <a:rPr lang="en-US" sz="2600" b="1" dirty="0">
              <a:solidFill>
                <a:schemeClr val="accent1">
                  <a:lumMod val="75000"/>
                </a:schemeClr>
              </a:solidFill>
            </a:rPr>
            <a:t>4,200</a:t>
          </a:r>
          <a:r>
            <a:rPr lang="en-US" sz="2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gm:t>
    </dgm:pt>
    <dgm:pt modelId="{1F855248-E706-D341-A050-6900067F10A8}" type="parTrans" cxnId="{C10EBDF4-6220-7746-9F2D-262CB16E632F}">
      <dgm:prSet/>
      <dgm:spPr/>
      <dgm:t>
        <a:bodyPr/>
        <a:lstStyle/>
        <a:p>
          <a:endParaRPr lang="en-US"/>
        </a:p>
      </dgm:t>
    </dgm:pt>
    <dgm:pt modelId="{4AF8A4E8-A4B6-BF40-B700-01E74510A136}" type="sibTrans" cxnId="{C10EBDF4-6220-7746-9F2D-262CB16E632F}">
      <dgm:prSet/>
      <dgm:spPr/>
      <dgm:t>
        <a:bodyPr/>
        <a:lstStyle/>
        <a:p>
          <a:endParaRPr lang="en-US"/>
        </a:p>
      </dgm:t>
    </dgm:pt>
    <dgm:pt modelId="{5F08F10C-C32B-8D45-9E0B-BEBF758C1E90}">
      <dgm:prSet phldrT="[Text]" custT="1"/>
      <dgm:spPr>
        <a:solidFill>
          <a:srgbClr val="DBCCDD"/>
        </a:solidFill>
        <a:ln>
          <a:noFill/>
        </a:ln>
      </dgm:spPr>
      <dgm:t>
        <a:bodyPr lIns="0" tIns="182880" rIns="0" bIns="0"/>
        <a:lstStyle/>
        <a:p>
          <a:pPr algn="r"/>
          <a:r>
            <a:rPr lang="en-US" sz="2600" b="1" dirty="0">
              <a:solidFill>
                <a:srgbClr val="9455A2"/>
              </a:solidFill>
            </a:rPr>
            <a:t>$1.3 Trillion</a:t>
          </a:r>
          <a:r>
            <a:rPr lang="en-US" sz="1500" dirty="0">
              <a:solidFill>
                <a:srgbClr val="9455A2"/>
              </a:solidFill>
            </a:rPr>
            <a:t/>
          </a:r>
          <a:br>
            <a:rPr lang="en-US" sz="1500" dirty="0">
              <a:solidFill>
                <a:srgbClr val="9455A2"/>
              </a:solidFill>
            </a:rPr>
          </a:br>
          <a:r>
            <a:rPr lang="en-US" sz="1500" dirty="0">
              <a:solidFill>
                <a:srgbClr val="9455A2"/>
              </a:solidFill>
            </a:rPr>
            <a:t>in Fund Administration</a:t>
          </a:r>
        </a:p>
      </dgm:t>
    </dgm:pt>
    <dgm:pt modelId="{B62968C2-42DD-A741-9812-EC853F940631}" type="parTrans" cxnId="{756510BC-2825-4D4A-902C-9494002E3E2F}">
      <dgm:prSet/>
      <dgm:spPr/>
      <dgm:t>
        <a:bodyPr/>
        <a:lstStyle/>
        <a:p>
          <a:endParaRPr lang="en-US"/>
        </a:p>
      </dgm:t>
    </dgm:pt>
    <dgm:pt modelId="{A6BFFE6E-1FB5-9644-9361-B7178E326736}" type="sibTrans" cxnId="{756510BC-2825-4D4A-902C-9494002E3E2F}">
      <dgm:prSet/>
      <dgm:spPr/>
      <dgm:t>
        <a:bodyPr/>
        <a:lstStyle/>
        <a:p>
          <a:endParaRPr lang="en-US"/>
        </a:p>
      </dgm:t>
    </dgm:pt>
    <dgm:pt modelId="{FAC1600C-2923-B743-AEE4-165C70CF66D1}">
      <dgm:prSet phldrT="[Text]" custT="1"/>
      <dgm:spPr>
        <a:solidFill>
          <a:srgbClr val="CADDED"/>
        </a:solidFill>
        <a:ln>
          <a:noFill/>
        </a:ln>
      </dgm:spPr>
      <dgm:t>
        <a:bodyPr lIns="0" tIns="182880" rIns="0" bIns="0"/>
        <a:lstStyle/>
        <a:p>
          <a:pPr algn="l"/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gm:t>
    </dgm:pt>
    <dgm:pt modelId="{04BB2FB3-ADD3-1E49-9409-8CC80CF92356}" type="parTrans" cxnId="{E96E10B8-91B0-5149-9F17-E98DB47E71DD}">
      <dgm:prSet/>
      <dgm:spPr/>
      <dgm:t>
        <a:bodyPr/>
        <a:lstStyle/>
        <a:p>
          <a:endParaRPr lang="en-US"/>
        </a:p>
      </dgm:t>
    </dgm:pt>
    <dgm:pt modelId="{40843DCC-473A-7742-825D-37672D2E6F11}" type="sibTrans" cxnId="{E96E10B8-91B0-5149-9F17-E98DB47E71DD}">
      <dgm:prSet/>
      <dgm:spPr/>
      <dgm:t>
        <a:bodyPr/>
        <a:lstStyle/>
        <a:p>
          <a:endParaRPr lang="en-US"/>
        </a:p>
      </dgm:t>
    </dgm:pt>
    <dgm:pt modelId="{45D32788-4343-584A-B144-1A683BD2EE5D}">
      <dgm:prSet custT="1"/>
      <dgm:spPr>
        <a:solidFill>
          <a:srgbClr val="FFD1C1"/>
        </a:solidFill>
        <a:ln>
          <a:noFill/>
        </a:ln>
      </dgm:spPr>
      <dgm:t>
        <a:bodyPr lIns="0" tIns="0" rIns="0" bIns="0" anchor="ctr" anchorCtr="0"/>
        <a:lstStyle/>
        <a:p>
          <a:pPr algn="l"/>
          <a:r>
            <a:rPr lang="en-US" sz="2600" b="1" dirty="0">
              <a:solidFill>
                <a:schemeClr val="accent5">
                  <a:lumMod val="75000"/>
                </a:schemeClr>
              </a:solidFill>
            </a:rPr>
            <a:t>510,000 </a:t>
          </a:r>
          <a:r>
            <a:rPr lang="en-US" sz="15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gm:t>
    </dgm:pt>
    <dgm:pt modelId="{9E117C4A-CE96-E942-A9B3-5E473F857127}" type="parTrans" cxnId="{66C149D9-C396-C343-A0A5-718FAFAFC64B}">
      <dgm:prSet/>
      <dgm:spPr/>
      <dgm:t>
        <a:bodyPr/>
        <a:lstStyle/>
        <a:p>
          <a:endParaRPr lang="en-US"/>
        </a:p>
      </dgm:t>
    </dgm:pt>
    <dgm:pt modelId="{5D136385-04C3-0B42-AAAE-25D542AC68E1}" type="sibTrans" cxnId="{66C149D9-C396-C343-A0A5-718FAFAFC64B}">
      <dgm:prSet/>
      <dgm:spPr/>
      <dgm:t>
        <a:bodyPr/>
        <a:lstStyle/>
        <a:p>
          <a:endParaRPr lang="en-US"/>
        </a:p>
      </dgm:t>
    </dgm:pt>
    <dgm:pt modelId="{72144BFB-C1A8-A247-A528-CEC489CB9669}" type="pres">
      <dgm:prSet presAssocID="{C65F4470-3FAE-EB4F-ACF3-ABBD85EDAB63}" presName="compositeShape" presStyleCnt="0">
        <dgm:presLayoutVars>
          <dgm:chMax val="7"/>
          <dgm:dir/>
          <dgm:resizeHandles val="exact"/>
        </dgm:presLayoutVars>
      </dgm:prSet>
      <dgm:spPr/>
    </dgm:pt>
    <dgm:pt modelId="{758BA030-F65D-D845-933C-0409A1EEB94F}" type="pres">
      <dgm:prSet presAssocID="{C65F4470-3FAE-EB4F-ACF3-ABBD85EDAB63}" presName="wedge1" presStyleLbl="node1" presStyleIdx="0" presStyleCnt="4" custLinFactNeighborX="-638" custLinFactNeighborY="638"/>
      <dgm:spPr/>
      <dgm:t>
        <a:bodyPr/>
        <a:lstStyle/>
        <a:p>
          <a:endParaRPr lang="en-US"/>
        </a:p>
      </dgm:t>
    </dgm:pt>
    <dgm:pt modelId="{2F05407F-43FF-E44C-A7CE-78EC0CEDAEA3}" type="pres">
      <dgm:prSet presAssocID="{C65F4470-3FAE-EB4F-ACF3-ABBD85EDAB63}" presName="dummy1a" presStyleCnt="0"/>
      <dgm:spPr/>
    </dgm:pt>
    <dgm:pt modelId="{1C10DCFC-BC70-964F-A6BE-6351FEC50E96}" type="pres">
      <dgm:prSet presAssocID="{C65F4470-3FAE-EB4F-ACF3-ABBD85EDAB63}" presName="dummy1b" presStyleCnt="0"/>
      <dgm:spPr/>
    </dgm:pt>
    <dgm:pt modelId="{ABAED65A-EECC-C642-A216-EFB402FE45FF}" type="pres">
      <dgm:prSet presAssocID="{C65F4470-3FAE-EB4F-ACF3-ABBD85EDAB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D8CDF-6EDE-F84A-AEC4-F096F06F0BE8}" type="pres">
      <dgm:prSet presAssocID="{C65F4470-3FAE-EB4F-ACF3-ABBD85EDAB63}" presName="wedge2" presStyleLbl="node1" presStyleIdx="1" presStyleCnt="4" custLinFactNeighborX="-588" custLinFactNeighborY="-638"/>
      <dgm:spPr/>
      <dgm:t>
        <a:bodyPr/>
        <a:lstStyle/>
        <a:p>
          <a:endParaRPr lang="en-US"/>
        </a:p>
      </dgm:t>
    </dgm:pt>
    <dgm:pt modelId="{B643D5D2-B801-274D-9633-60BD71D999A9}" type="pres">
      <dgm:prSet presAssocID="{C65F4470-3FAE-EB4F-ACF3-ABBD85EDAB63}" presName="dummy2a" presStyleCnt="0"/>
      <dgm:spPr/>
    </dgm:pt>
    <dgm:pt modelId="{59EF9644-1DF3-E94D-90DF-12966FDE6FC6}" type="pres">
      <dgm:prSet presAssocID="{C65F4470-3FAE-EB4F-ACF3-ABBD85EDAB63}" presName="dummy2b" presStyleCnt="0"/>
      <dgm:spPr/>
    </dgm:pt>
    <dgm:pt modelId="{463FD2C2-D4AE-CF4F-B901-BFACCD6AB522}" type="pres">
      <dgm:prSet presAssocID="{C65F4470-3FAE-EB4F-ACF3-ABBD85EDAB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8E8BD-1F17-0340-825A-92E3C902FC45}" type="pres">
      <dgm:prSet presAssocID="{C65F4470-3FAE-EB4F-ACF3-ABBD85EDAB63}" presName="wedge3" presStyleLbl="node1" presStyleIdx="2" presStyleCnt="4" custLinFactNeighborX="588" custLinFactNeighborY="-475"/>
      <dgm:spPr/>
      <dgm:t>
        <a:bodyPr/>
        <a:lstStyle/>
        <a:p>
          <a:endParaRPr lang="en-US"/>
        </a:p>
      </dgm:t>
    </dgm:pt>
    <dgm:pt modelId="{4A739268-F35E-804B-92B2-0603CAA9143B}" type="pres">
      <dgm:prSet presAssocID="{C65F4470-3FAE-EB4F-ACF3-ABBD85EDAB63}" presName="dummy3a" presStyleCnt="0"/>
      <dgm:spPr/>
    </dgm:pt>
    <dgm:pt modelId="{D8DCD3DD-F712-DA4F-ABDF-395AE6AA48DE}" type="pres">
      <dgm:prSet presAssocID="{C65F4470-3FAE-EB4F-ACF3-ABBD85EDAB63}" presName="dummy3b" presStyleCnt="0"/>
      <dgm:spPr/>
    </dgm:pt>
    <dgm:pt modelId="{CA2247CE-91B8-2F49-81B9-6671B1194959}" type="pres">
      <dgm:prSet presAssocID="{C65F4470-3FAE-EB4F-ACF3-ABBD85EDAB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2135B-FC3D-0B4E-B57A-10C01212CCC1}" type="pres">
      <dgm:prSet presAssocID="{C65F4470-3FAE-EB4F-ACF3-ABBD85EDAB63}" presName="wedge4" presStyleLbl="node1" presStyleIdx="3" presStyleCnt="4" custLinFactNeighborX="638" custLinFactNeighborY="638"/>
      <dgm:spPr/>
      <dgm:t>
        <a:bodyPr/>
        <a:lstStyle/>
        <a:p>
          <a:endParaRPr lang="en-US"/>
        </a:p>
      </dgm:t>
    </dgm:pt>
    <dgm:pt modelId="{398BD725-B62A-A045-BD86-0BFD0A383127}" type="pres">
      <dgm:prSet presAssocID="{C65F4470-3FAE-EB4F-ACF3-ABBD85EDAB63}" presName="dummy4a" presStyleCnt="0"/>
      <dgm:spPr/>
    </dgm:pt>
    <dgm:pt modelId="{20F3925C-95E1-CC4B-A128-3C67F0BFEA4D}" type="pres">
      <dgm:prSet presAssocID="{C65F4470-3FAE-EB4F-ACF3-ABBD85EDAB63}" presName="dummy4b" presStyleCnt="0"/>
      <dgm:spPr/>
    </dgm:pt>
    <dgm:pt modelId="{C719DE41-EC07-D04C-A77D-8287156D36C3}" type="pres">
      <dgm:prSet presAssocID="{C65F4470-3FAE-EB4F-ACF3-ABBD85EDAB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F97B2-0E4F-E549-A9AD-836115E15743}" type="pres">
      <dgm:prSet presAssocID="{5D136385-04C3-0B42-AAAE-25D542AC68E1}" presName="arrowWedge1" presStyleLbl="fgSibTrans2D1" presStyleIdx="0" presStyleCnt="4"/>
      <dgm:spPr>
        <a:noFill/>
        <a:ln w="38100">
          <a:noFill/>
        </a:ln>
      </dgm:spPr>
    </dgm:pt>
    <dgm:pt modelId="{72E21E0E-93E2-FD40-B11A-52464D40F7CE}" type="pres">
      <dgm:prSet presAssocID="{40843DCC-473A-7742-825D-37672D2E6F11}" presName="arrowWedge2" presStyleLbl="fgSibTrans2D1" presStyleIdx="1" presStyleCnt="4"/>
      <dgm:spPr>
        <a:noFill/>
        <a:ln w="38100">
          <a:noFill/>
        </a:ln>
      </dgm:spPr>
    </dgm:pt>
    <dgm:pt modelId="{77EE62D1-BEB8-E74B-9915-C7E677D9F996}" type="pres">
      <dgm:prSet presAssocID="{A6BFFE6E-1FB5-9644-9361-B7178E326736}" presName="arrowWedge3" presStyleLbl="fgSibTrans2D1" presStyleIdx="2" presStyleCnt="4"/>
      <dgm:spPr>
        <a:noFill/>
        <a:ln w="38100">
          <a:noFill/>
        </a:ln>
      </dgm:spPr>
    </dgm:pt>
    <dgm:pt modelId="{B41D935D-227D-A241-B1B1-80ED3736DA2A}" type="pres">
      <dgm:prSet presAssocID="{4AF8A4E8-A4B6-BF40-B700-01E74510A136}" presName="arrowWedge4" presStyleLbl="fgSibTrans2D1" presStyleIdx="3" presStyleCnt="4"/>
      <dgm:spPr>
        <a:noFill/>
        <a:ln w="38100">
          <a:noFill/>
        </a:ln>
      </dgm:spPr>
    </dgm:pt>
  </dgm:ptLst>
  <dgm:cxnLst>
    <dgm:cxn modelId="{D953C3A6-9E01-D040-94F6-AE1377F06E21}" type="presOf" srcId="{C65F4470-3FAE-EB4F-ACF3-ABBD85EDAB63}" destId="{72144BFB-C1A8-A247-A528-CEC489CB9669}" srcOrd="0" destOrd="0" presId="urn:microsoft.com/office/officeart/2005/8/layout/cycle8"/>
    <dgm:cxn modelId="{93AB06FC-95FE-9E4A-919E-054FE438CCA7}" type="presOf" srcId="{FAC1600C-2923-B743-AEE4-165C70CF66D1}" destId="{463FD2C2-D4AE-CF4F-B901-BFACCD6AB522}" srcOrd="1" destOrd="0" presId="urn:microsoft.com/office/officeart/2005/8/layout/cycle8"/>
    <dgm:cxn modelId="{269F1970-873E-A144-8F8F-E872B2D09193}" type="presOf" srcId="{45D32788-4343-584A-B144-1A683BD2EE5D}" destId="{758BA030-F65D-D845-933C-0409A1EEB94F}" srcOrd="0" destOrd="0" presId="urn:microsoft.com/office/officeart/2005/8/layout/cycle8"/>
    <dgm:cxn modelId="{756510BC-2825-4D4A-902C-9494002E3E2F}" srcId="{C65F4470-3FAE-EB4F-ACF3-ABBD85EDAB63}" destId="{5F08F10C-C32B-8D45-9E0B-BEBF758C1E90}" srcOrd="2" destOrd="0" parTransId="{B62968C2-42DD-A741-9812-EC853F940631}" sibTransId="{A6BFFE6E-1FB5-9644-9361-B7178E326736}"/>
    <dgm:cxn modelId="{C10EBDF4-6220-7746-9F2D-262CB16E632F}" srcId="{C65F4470-3FAE-EB4F-ACF3-ABBD85EDAB63}" destId="{A0A7EA6B-EE57-E24C-ADF9-9A3F9D98F312}" srcOrd="3" destOrd="0" parTransId="{1F855248-E706-D341-A050-6900067F10A8}" sibTransId="{4AF8A4E8-A4B6-BF40-B700-01E74510A136}"/>
    <dgm:cxn modelId="{F7093ADB-25A7-E144-8534-964C4AB2C99F}" type="presOf" srcId="{A0A7EA6B-EE57-E24C-ADF9-9A3F9D98F312}" destId="{9EA2135B-FC3D-0B4E-B57A-10C01212CCC1}" srcOrd="0" destOrd="0" presId="urn:microsoft.com/office/officeart/2005/8/layout/cycle8"/>
    <dgm:cxn modelId="{E96E10B8-91B0-5149-9F17-E98DB47E71DD}" srcId="{C65F4470-3FAE-EB4F-ACF3-ABBD85EDAB63}" destId="{FAC1600C-2923-B743-AEE4-165C70CF66D1}" srcOrd="1" destOrd="0" parTransId="{04BB2FB3-ADD3-1E49-9409-8CC80CF92356}" sibTransId="{40843DCC-473A-7742-825D-37672D2E6F11}"/>
    <dgm:cxn modelId="{2A05B865-57F2-9440-8EC1-63D51CC40D1A}" type="presOf" srcId="{5F08F10C-C32B-8D45-9E0B-BEBF758C1E90}" destId="{CA2247CE-91B8-2F49-81B9-6671B1194959}" srcOrd="1" destOrd="0" presId="urn:microsoft.com/office/officeart/2005/8/layout/cycle8"/>
    <dgm:cxn modelId="{AF792DD1-53F2-2547-8D20-9493C7DA4B0F}" type="presOf" srcId="{FAC1600C-2923-B743-AEE4-165C70CF66D1}" destId="{9A1D8CDF-6EDE-F84A-AEC4-F096F06F0BE8}" srcOrd="0" destOrd="0" presId="urn:microsoft.com/office/officeart/2005/8/layout/cycle8"/>
    <dgm:cxn modelId="{25E6B8C8-77E2-9647-95F4-05573CE209AD}" type="presOf" srcId="{5F08F10C-C32B-8D45-9E0B-BEBF758C1E90}" destId="{CEC8E8BD-1F17-0340-825A-92E3C902FC45}" srcOrd="0" destOrd="0" presId="urn:microsoft.com/office/officeart/2005/8/layout/cycle8"/>
    <dgm:cxn modelId="{66C149D9-C396-C343-A0A5-718FAFAFC64B}" srcId="{C65F4470-3FAE-EB4F-ACF3-ABBD85EDAB63}" destId="{45D32788-4343-584A-B144-1A683BD2EE5D}" srcOrd="0" destOrd="0" parTransId="{9E117C4A-CE96-E942-A9B3-5E473F857127}" sibTransId="{5D136385-04C3-0B42-AAAE-25D542AC68E1}"/>
    <dgm:cxn modelId="{06A011C9-2B1C-B94A-A73F-703A3F030670}" type="presOf" srcId="{45D32788-4343-584A-B144-1A683BD2EE5D}" destId="{ABAED65A-EECC-C642-A216-EFB402FE45FF}" srcOrd="1" destOrd="0" presId="urn:microsoft.com/office/officeart/2005/8/layout/cycle8"/>
    <dgm:cxn modelId="{9B17F0F5-AFB4-9A44-9E51-1CE5359090DA}" type="presOf" srcId="{A0A7EA6B-EE57-E24C-ADF9-9A3F9D98F312}" destId="{C719DE41-EC07-D04C-A77D-8287156D36C3}" srcOrd="1" destOrd="0" presId="urn:microsoft.com/office/officeart/2005/8/layout/cycle8"/>
    <dgm:cxn modelId="{0A23C35B-8448-2D43-8EF3-400827656971}" type="presParOf" srcId="{72144BFB-C1A8-A247-A528-CEC489CB9669}" destId="{758BA030-F65D-D845-933C-0409A1EEB94F}" srcOrd="0" destOrd="0" presId="urn:microsoft.com/office/officeart/2005/8/layout/cycle8"/>
    <dgm:cxn modelId="{D0F480DC-2B4C-BE4A-8FF1-38BD772302C6}" type="presParOf" srcId="{72144BFB-C1A8-A247-A528-CEC489CB9669}" destId="{2F05407F-43FF-E44C-A7CE-78EC0CEDAEA3}" srcOrd="1" destOrd="0" presId="urn:microsoft.com/office/officeart/2005/8/layout/cycle8"/>
    <dgm:cxn modelId="{454C6594-9410-7F48-A515-03D580A4C872}" type="presParOf" srcId="{72144BFB-C1A8-A247-A528-CEC489CB9669}" destId="{1C10DCFC-BC70-964F-A6BE-6351FEC50E96}" srcOrd="2" destOrd="0" presId="urn:microsoft.com/office/officeart/2005/8/layout/cycle8"/>
    <dgm:cxn modelId="{6CECBB98-6F66-C644-A8D0-ACEDA1FC611E}" type="presParOf" srcId="{72144BFB-C1A8-A247-A528-CEC489CB9669}" destId="{ABAED65A-EECC-C642-A216-EFB402FE45FF}" srcOrd="3" destOrd="0" presId="urn:microsoft.com/office/officeart/2005/8/layout/cycle8"/>
    <dgm:cxn modelId="{F7884F04-A4BE-844C-A380-74081393A4DD}" type="presParOf" srcId="{72144BFB-C1A8-A247-A528-CEC489CB9669}" destId="{9A1D8CDF-6EDE-F84A-AEC4-F096F06F0BE8}" srcOrd="4" destOrd="0" presId="urn:microsoft.com/office/officeart/2005/8/layout/cycle8"/>
    <dgm:cxn modelId="{86B507F8-8506-4F4B-A326-23117E3FB7CD}" type="presParOf" srcId="{72144BFB-C1A8-A247-A528-CEC489CB9669}" destId="{B643D5D2-B801-274D-9633-60BD71D999A9}" srcOrd="5" destOrd="0" presId="urn:microsoft.com/office/officeart/2005/8/layout/cycle8"/>
    <dgm:cxn modelId="{AE4BAF38-6D9C-D543-8BC0-E7BE4BCB3900}" type="presParOf" srcId="{72144BFB-C1A8-A247-A528-CEC489CB9669}" destId="{59EF9644-1DF3-E94D-90DF-12966FDE6FC6}" srcOrd="6" destOrd="0" presId="urn:microsoft.com/office/officeart/2005/8/layout/cycle8"/>
    <dgm:cxn modelId="{DF0EBF21-AA10-2B47-B0C8-CD660BDDBC6A}" type="presParOf" srcId="{72144BFB-C1A8-A247-A528-CEC489CB9669}" destId="{463FD2C2-D4AE-CF4F-B901-BFACCD6AB522}" srcOrd="7" destOrd="0" presId="urn:microsoft.com/office/officeart/2005/8/layout/cycle8"/>
    <dgm:cxn modelId="{7A0EE8BE-69F7-7245-91FD-8E8EA19513D9}" type="presParOf" srcId="{72144BFB-C1A8-A247-A528-CEC489CB9669}" destId="{CEC8E8BD-1F17-0340-825A-92E3C902FC45}" srcOrd="8" destOrd="0" presId="urn:microsoft.com/office/officeart/2005/8/layout/cycle8"/>
    <dgm:cxn modelId="{EB75C85A-D8AF-8541-88A3-334E2DA5DAE0}" type="presParOf" srcId="{72144BFB-C1A8-A247-A528-CEC489CB9669}" destId="{4A739268-F35E-804B-92B2-0603CAA9143B}" srcOrd="9" destOrd="0" presId="urn:microsoft.com/office/officeart/2005/8/layout/cycle8"/>
    <dgm:cxn modelId="{5EAE1F44-D87E-A844-A16F-9599DCE7859E}" type="presParOf" srcId="{72144BFB-C1A8-A247-A528-CEC489CB9669}" destId="{D8DCD3DD-F712-DA4F-ABDF-395AE6AA48DE}" srcOrd="10" destOrd="0" presId="urn:microsoft.com/office/officeart/2005/8/layout/cycle8"/>
    <dgm:cxn modelId="{81727931-2681-844F-A247-B6910A62EC82}" type="presParOf" srcId="{72144BFB-C1A8-A247-A528-CEC489CB9669}" destId="{CA2247CE-91B8-2F49-81B9-6671B1194959}" srcOrd="11" destOrd="0" presId="urn:microsoft.com/office/officeart/2005/8/layout/cycle8"/>
    <dgm:cxn modelId="{9A0FF87A-A5F0-5E42-B7A9-26C195C3D7F5}" type="presParOf" srcId="{72144BFB-C1A8-A247-A528-CEC489CB9669}" destId="{9EA2135B-FC3D-0B4E-B57A-10C01212CCC1}" srcOrd="12" destOrd="0" presId="urn:microsoft.com/office/officeart/2005/8/layout/cycle8"/>
    <dgm:cxn modelId="{52A557B0-F26D-9044-B1A3-6118B5CDE34B}" type="presParOf" srcId="{72144BFB-C1A8-A247-A528-CEC489CB9669}" destId="{398BD725-B62A-A045-BD86-0BFD0A383127}" srcOrd="13" destOrd="0" presId="urn:microsoft.com/office/officeart/2005/8/layout/cycle8"/>
    <dgm:cxn modelId="{878A1394-E182-754F-8682-D32F93B058CF}" type="presParOf" srcId="{72144BFB-C1A8-A247-A528-CEC489CB9669}" destId="{20F3925C-95E1-CC4B-A128-3C67F0BFEA4D}" srcOrd="14" destOrd="0" presId="urn:microsoft.com/office/officeart/2005/8/layout/cycle8"/>
    <dgm:cxn modelId="{7933F161-DED3-F54D-ACCE-2FE061DEAF21}" type="presParOf" srcId="{72144BFB-C1A8-A247-A528-CEC489CB9669}" destId="{C719DE41-EC07-D04C-A77D-8287156D36C3}" srcOrd="15" destOrd="0" presId="urn:microsoft.com/office/officeart/2005/8/layout/cycle8"/>
    <dgm:cxn modelId="{E1C721E6-E595-CE45-A7BD-57AA1A43F43A}" type="presParOf" srcId="{72144BFB-C1A8-A247-A528-CEC489CB9669}" destId="{717F97B2-0E4F-E549-A9AD-836115E15743}" srcOrd="16" destOrd="0" presId="urn:microsoft.com/office/officeart/2005/8/layout/cycle8"/>
    <dgm:cxn modelId="{ED5CF96D-4012-914E-95DF-17022A80F4AD}" type="presParOf" srcId="{72144BFB-C1A8-A247-A528-CEC489CB9669}" destId="{72E21E0E-93E2-FD40-B11A-52464D40F7CE}" srcOrd="17" destOrd="0" presId="urn:microsoft.com/office/officeart/2005/8/layout/cycle8"/>
    <dgm:cxn modelId="{33A854FC-C883-9949-B0D0-BD465AA6069C}" type="presParOf" srcId="{72144BFB-C1A8-A247-A528-CEC489CB9669}" destId="{77EE62D1-BEB8-E74B-9915-C7E677D9F996}" srcOrd="18" destOrd="0" presId="urn:microsoft.com/office/officeart/2005/8/layout/cycle8"/>
    <dgm:cxn modelId="{5B3EEF81-C63B-DA47-BA66-CD4AB8569E3D}" type="presParOf" srcId="{72144BFB-C1A8-A247-A528-CEC489CB9669}" destId="{B41D935D-227D-A241-B1B1-80ED3736DA2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4B89-4C91-BF41-A71C-F3DFF5A444F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30D3-5E12-8747-9C48-F7B3CE0014BA}">
      <dgm:prSet phldrT="[Text]"/>
      <dgm:spPr>
        <a:solidFill>
          <a:schemeClr val="bg1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5B11FBDE-4BCC-A54D-9844-1B1DB3D1E4C8}" type="parTrans" cxnId="{93E0260E-D78A-7844-81B9-497323B4CA5D}">
      <dgm:prSet/>
      <dgm:spPr/>
      <dgm:t>
        <a:bodyPr/>
        <a:lstStyle/>
        <a:p>
          <a:endParaRPr lang="en-US"/>
        </a:p>
      </dgm:t>
    </dgm:pt>
    <dgm:pt modelId="{4786E9EA-1013-214A-86F0-132DB476C464}" type="sibTrans" cxnId="{93E0260E-D78A-7844-81B9-497323B4CA5D}">
      <dgm:prSet/>
      <dgm:spPr/>
      <dgm:t>
        <a:bodyPr/>
        <a:lstStyle/>
        <a:p>
          <a:endParaRPr lang="en-US"/>
        </a:p>
      </dgm:t>
    </dgm:pt>
    <dgm:pt modelId="{B3855E26-DEFC-1345-9FA9-F9F24E405F34}">
      <dgm:prSet phldrT="[Text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1A521430-4678-234F-BC42-5A3A9A9C91CC}" type="parTrans" cxnId="{9A9E034D-8370-F84D-A979-9EF2147FA7BC}">
      <dgm:prSet/>
      <dgm:spPr/>
      <dgm:t>
        <a:bodyPr/>
        <a:lstStyle/>
        <a:p>
          <a:endParaRPr lang="en-US"/>
        </a:p>
      </dgm:t>
    </dgm:pt>
    <dgm:pt modelId="{141A9E62-CE97-4741-BBD5-6557B3AEF6E7}" type="sibTrans" cxnId="{9A9E034D-8370-F84D-A979-9EF2147FA7BC}">
      <dgm:prSet/>
      <dgm:spPr/>
      <dgm:t>
        <a:bodyPr/>
        <a:lstStyle/>
        <a:p>
          <a:endParaRPr lang="en-US"/>
        </a:p>
      </dgm:t>
    </dgm:pt>
    <dgm:pt modelId="{851A568B-0ABA-2542-B860-8C6A9184F639}">
      <dgm:prSet phldrT="[Text]"/>
      <dgm:spPr>
        <a:solidFill>
          <a:srgbClr val="E1B2C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8313F1C1-6F52-864C-BEBB-53A631958334}" type="parTrans" cxnId="{455654B9-A399-9A4A-A792-86E825B2ADF5}">
      <dgm:prSet/>
      <dgm:spPr/>
      <dgm:t>
        <a:bodyPr/>
        <a:lstStyle/>
        <a:p>
          <a:endParaRPr lang="en-US"/>
        </a:p>
      </dgm:t>
    </dgm:pt>
    <dgm:pt modelId="{3A17F8EE-6E64-8E49-9048-76B22BCFA156}" type="sibTrans" cxnId="{455654B9-A399-9A4A-A792-86E825B2ADF5}">
      <dgm:prSet/>
      <dgm:spPr/>
      <dgm:t>
        <a:bodyPr/>
        <a:lstStyle/>
        <a:p>
          <a:endParaRPr lang="en-US"/>
        </a:p>
      </dgm:t>
    </dgm:pt>
    <dgm:pt modelId="{F885CF07-C949-5744-8947-FFA2C951FE4F}">
      <dgm:prSet phldrT="[Text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F922110B-C872-C048-912D-F444DC347E4A}" type="parTrans" cxnId="{61C89ECD-AB24-9047-B818-AA1AC355F3BA}">
      <dgm:prSet/>
      <dgm:spPr/>
      <dgm:t>
        <a:bodyPr/>
        <a:lstStyle/>
        <a:p>
          <a:endParaRPr lang="en-US"/>
        </a:p>
      </dgm:t>
    </dgm:pt>
    <dgm:pt modelId="{F207A188-1B7B-5043-AEEB-2CFC385CAE61}" type="sibTrans" cxnId="{61C89ECD-AB24-9047-B818-AA1AC355F3BA}">
      <dgm:prSet/>
      <dgm:spPr/>
      <dgm:t>
        <a:bodyPr/>
        <a:lstStyle/>
        <a:p>
          <a:endParaRPr lang="en-US"/>
        </a:p>
      </dgm:t>
    </dgm:pt>
    <dgm:pt modelId="{581B01ED-4E6A-4747-BC2C-98D5D974A501}">
      <dgm:prSet phldrT="[Text]"/>
      <dgm:spPr>
        <a:solidFill>
          <a:schemeClr val="accent3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108CE7C-A42B-0A42-A2B7-F0858980B86D}" type="parTrans" cxnId="{2D8C0210-0866-FA4D-820D-86159199305E}">
      <dgm:prSet/>
      <dgm:spPr/>
      <dgm:t>
        <a:bodyPr/>
        <a:lstStyle/>
        <a:p>
          <a:endParaRPr lang="en-US"/>
        </a:p>
      </dgm:t>
    </dgm:pt>
    <dgm:pt modelId="{C064E1D5-4307-564D-BA08-50074702BB6D}" type="sibTrans" cxnId="{2D8C0210-0866-FA4D-820D-86159199305E}">
      <dgm:prSet/>
      <dgm:spPr/>
      <dgm:t>
        <a:bodyPr/>
        <a:lstStyle/>
        <a:p>
          <a:endParaRPr lang="en-US"/>
        </a:p>
      </dgm:t>
    </dgm:pt>
    <dgm:pt modelId="{3E6E1B0B-E1ED-3C42-8E93-ED3C847715E1}" type="pres">
      <dgm:prSet presAssocID="{A02E4B89-4C91-BF41-A71C-F3DFF5A444F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DA0F9B-1685-0441-B5EA-A5A5B5E0671C}" type="pres">
      <dgm:prSet presAssocID="{A02E4B89-4C91-BF41-A71C-F3DFF5A444F2}" presName="matrix" presStyleCnt="0"/>
      <dgm:spPr/>
    </dgm:pt>
    <dgm:pt modelId="{E2A3E830-6286-0F4C-B868-9D02C8312776}" type="pres">
      <dgm:prSet presAssocID="{A02E4B89-4C91-BF41-A71C-F3DFF5A444F2}" presName="tile1" presStyleLbl="node1" presStyleIdx="0" presStyleCnt="4"/>
      <dgm:spPr/>
      <dgm:t>
        <a:bodyPr/>
        <a:lstStyle/>
        <a:p>
          <a:endParaRPr lang="en-US"/>
        </a:p>
      </dgm:t>
    </dgm:pt>
    <dgm:pt modelId="{1A5DB556-2A43-9945-B2A5-B8E82A400B18}" type="pres">
      <dgm:prSet presAssocID="{A02E4B89-4C91-BF41-A71C-F3DFF5A444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AB4D9-175E-9341-8396-F40A75FAB285}" type="pres">
      <dgm:prSet presAssocID="{A02E4B89-4C91-BF41-A71C-F3DFF5A444F2}" presName="tile2" presStyleLbl="node1" presStyleIdx="1" presStyleCnt="4"/>
      <dgm:spPr/>
      <dgm:t>
        <a:bodyPr/>
        <a:lstStyle/>
        <a:p>
          <a:endParaRPr lang="en-US"/>
        </a:p>
      </dgm:t>
    </dgm:pt>
    <dgm:pt modelId="{F37BBB4E-6CB9-BA43-AE18-5F70DC8B8969}" type="pres">
      <dgm:prSet presAssocID="{A02E4B89-4C91-BF41-A71C-F3DFF5A444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AA3DC-1891-D648-A8F0-40943C057C72}" type="pres">
      <dgm:prSet presAssocID="{A02E4B89-4C91-BF41-A71C-F3DFF5A444F2}" presName="tile3" presStyleLbl="node1" presStyleIdx="2" presStyleCnt="4"/>
      <dgm:spPr/>
      <dgm:t>
        <a:bodyPr/>
        <a:lstStyle/>
        <a:p>
          <a:endParaRPr lang="en-US"/>
        </a:p>
      </dgm:t>
    </dgm:pt>
    <dgm:pt modelId="{520D087D-BFAC-ED41-A71F-2E17C7CBF716}" type="pres">
      <dgm:prSet presAssocID="{A02E4B89-4C91-BF41-A71C-F3DFF5A444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A927D-ECB1-4243-A175-2DDE41A102F0}" type="pres">
      <dgm:prSet presAssocID="{A02E4B89-4C91-BF41-A71C-F3DFF5A444F2}" presName="tile4" presStyleLbl="node1" presStyleIdx="3" presStyleCnt="4"/>
      <dgm:spPr/>
      <dgm:t>
        <a:bodyPr/>
        <a:lstStyle/>
        <a:p>
          <a:endParaRPr lang="en-US"/>
        </a:p>
      </dgm:t>
    </dgm:pt>
    <dgm:pt modelId="{722C4D34-D801-E44A-998A-2C08645B932C}" type="pres">
      <dgm:prSet presAssocID="{A02E4B89-4C91-BF41-A71C-F3DFF5A444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9DAD0-C34E-F447-8B75-A986A7B228D9}" type="pres">
      <dgm:prSet presAssocID="{A02E4B89-4C91-BF41-A71C-F3DFF5A444F2}" presName="centerTile" presStyleLbl="fgShp" presStyleIdx="0" presStyleCnt="1" custScaleX="102564" custScaleY="9230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1752B-9328-824B-BEC7-F14AD2DC7562}" type="presOf" srcId="{581B01ED-4E6A-4747-BC2C-98D5D974A501}" destId="{722C4D34-D801-E44A-998A-2C08645B932C}" srcOrd="1" destOrd="0" presId="urn:microsoft.com/office/officeart/2005/8/layout/matrix1"/>
    <dgm:cxn modelId="{93E0260E-D78A-7844-81B9-497323B4CA5D}" srcId="{A02E4B89-4C91-BF41-A71C-F3DFF5A444F2}" destId="{396330D3-5E12-8747-9C48-F7B3CE0014BA}" srcOrd="0" destOrd="0" parTransId="{5B11FBDE-4BCC-A54D-9844-1B1DB3D1E4C8}" sibTransId="{4786E9EA-1013-214A-86F0-132DB476C464}"/>
    <dgm:cxn modelId="{B03945F7-C3E9-FA49-B217-A7511F7FAE9D}" type="presOf" srcId="{F885CF07-C949-5744-8947-FFA2C951FE4F}" destId="{CECAA3DC-1891-D648-A8F0-40943C057C72}" srcOrd="0" destOrd="0" presId="urn:microsoft.com/office/officeart/2005/8/layout/matrix1"/>
    <dgm:cxn modelId="{390E1061-7FD1-F849-BA53-F77A9733E0A8}" type="presOf" srcId="{F885CF07-C949-5744-8947-FFA2C951FE4F}" destId="{520D087D-BFAC-ED41-A71F-2E17C7CBF716}" srcOrd="1" destOrd="0" presId="urn:microsoft.com/office/officeart/2005/8/layout/matrix1"/>
    <dgm:cxn modelId="{DAF41EC2-1EB9-8242-80A4-83378BBE310E}" type="presOf" srcId="{581B01ED-4E6A-4747-BC2C-98D5D974A501}" destId="{119A927D-ECB1-4243-A175-2DDE41A102F0}" srcOrd="0" destOrd="0" presId="urn:microsoft.com/office/officeart/2005/8/layout/matrix1"/>
    <dgm:cxn modelId="{E56227F2-1C51-954E-AA3E-8ACF8A3C4430}" type="presOf" srcId="{396330D3-5E12-8747-9C48-F7B3CE0014BA}" destId="{1529DAD0-C34E-F447-8B75-A986A7B228D9}" srcOrd="0" destOrd="0" presId="urn:microsoft.com/office/officeart/2005/8/layout/matrix1"/>
    <dgm:cxn modelId="{BC1D40C5-80C4-3048-8F3B-D992C851C021}" type="presOf" srcId="{A02E4B89-4C91-BF41-A71C-F3DFF5A444F2}" destId="{3E6E1B0B-E1ED-3C42-8E93-ED3C847715E1}" srcOrd="0" destOrd="0" presId="urn:microsoft.com/office/officeart/2005/8/layout/matrix1"/>
    <dgm:cxn modelId="{86F7BDDA-8C10-494F-80B5-EE46EB7BF96C}" type="presOf" srcId="{B3855E26-DEFC-1345-9FA9-F9F24E405F34}" destId="{E2A3E830-6286-0F4C-B868-9D02C8312776}" srcOrd="0" destOrd="0" presId="urn:microsoft.com/office/officeart/2005/8/layout/matrix1"/>
    <dgm:cxn modelId="{455654B9-A399-9A4A-A792-86E825B2ADF5}" srcId="{396330D3-5E12-8747-9C48-F7B3CE0014BA}" destId="{851A568B-0ABA-2542-B860-8C6A9184F639}" srcOrd="1" destOrd="0" parTransId="{8313F1C1-6F52-864C-BEBB-53A631958334}" sibTransId="{3A17F8EE-6E64-8E49-9048-76B22BCFA156}"/>
    <dgm:cxn modelId="{69242C51-2DA1-1F41-A8C4-1BD771701442}" type="presOf" srcId="{851A568B-0ABA-2542-B860-8C6A9184F639}" destId="{F37BBB4E-6CB9-BA43-AE18-5F70DC8B8969}" srcOrd="1" destOrd="0" presId="urn:microsoft.com/office/officeart/2005/8/layout/matrix1"/>
    <dgm:cxn modelId="{9A9E034D-8370-F84D-A979-9EF2147FA7BC}" srcId="{396330D3-5E12-8747-9C48-F7B3CE0014BA}" destId="{B3855E26-DEFC-1345-9FA9-F9F24E405F34}" srcOrd="0" destOrd="0" parTransId="{1A521430-4678-234F-BC42-5A3A9A9C91CC}" sibTransId="{141A9E62-CE97-4741-BBD5-6557B3AEF6E7}"/>
    <dgm:cxn modelId="{69003B81-1D23-0749-B4F4-5FEAEAE0F92E}" type="presOf" srcId="{B3855E26-DEFC-1345-9FA9-F9F24E405F34}" destId="{1A5DB556-2A43-9945-B2A5-B8E82A400B18}" srcOrd="1" destOrd="0" presId="urn:microsoft.com/office/officeart/2005/8/layout/matrix1"/>
    <dgm:cxn modelId="{2D8C0210-0866-FA4D-820D-86159199305E}" srcId="{396330D3-5E12-8747-9C48-F7B3CE0014BA}" destId="{581B01ED-4E6A-4747-BC2C-98D5D974A501}" srcOrd="3" destOrd="0" parTransId="{3108CE7C-A42B-0A42-A2B7-F0858980B86D}" sibTransId="{C064E1D5-4307-564D-BA08-50074702BB6D}"/>
    <dgm:cxn modelId="{C2ADDEE3-8CE1-8A42-88BC-8241006B28DA}" type="presOf" srcId="{851A568B-0ABA-2542-B860-8C6A9184F639}" destId="{120AB4D9-175E-9341-8396-F40A75FAB285}" srcOrd="0" destOrd="0" presId="urn:microsoft.com/office/officeart/2005/8/layout/matrix1"/>
    <dgm:cxn modelId="{61C89ECD-AB24-9047-B818-AA1AC355F3BA}" srcId="{396330D3-5E12-8747-9C48-F7B3CE0014BA}" destId="{F885CF07-C949-5744-8947-FFA2C951FE4F}" srcOrd="2" destOrd="0" parTransId="{F922110B-C872-C048-912D-F444DC347E4A}" sibTransId="{F207A188-1B7B-5043-AEEB-2CFC385CAE61}"/>
    <dgm:cxn modelId="{AB216C40-A5D5-964E-AE60-1B9D313C07F6}" type="presParOf" srcId="{3E6E1B0B-E1ED-3C42-8E93-ED3C847715E1}" destId="{39DA0F9B-1685-0441-B5EA-A5A5B5E0671C}" srcOrd="0" destOrd="0" presId="urn:microsoft.com/office/officeart/2005/8/layout/matrix1"/>
    <dgm:cxn modelId="{517302C7-B6A2-A44B-9275-9BC85E666DD3}" type="presParOf" srcId="{39DA0F9B-1685-0441-B5EA-A5A5B5E0671C}" destId="{E2A3E830-6286-0F4C-B868-9D02C8312776}" srcOrd="0" destOrd="0" presId="urn:microsoft.com/office/officeart/2005/8/layout/matrix1"/>
    <dgm:cxn modelId="{4F60CCD4-D3EB-7F4E-A5DF-FAB8C0D7936F}" type="presParOf" srcId="{39DA0F9B-1685-0441-B5EA-A5A5B5E0671C}" destId="{1A5DB556-2A43-9945-B2A5-B8E82A400B18}" srcOrd="1" destOrd="0" presId="urn:microsoft.com/office/officeart/2005/8/layout/matrix1"/>
    <dgm:cxn modelId="{F06D1EF9-E271-3E4E-BD6D-B05FFCE6C563}" type="presParOf" srcId="{39DA0F9B-1685-0441-B5EA-A5A5B5E0671C}" destId="{120AB4D9-175E-9341-8396-F40A75FAB285}" srcOrd="2" destOrd="0" presId="urn:microsoft.com/office/officeart/2005/8/layout/matrix1"/>
    <dgm:cxn modelId="{34489B61-546B-3042-A13A-93CC3E633204}" type="presParOf" srcId="{39DA0F9B-1685-0441-B5EA-A5A5B5E0671C}" destId="{F37BBB4E-6CB9-BA43-AE18-5F70DC8B8969}" srcOrd="3" destOrd="0" presId="urn:microsoft.com/office/officeart/2005/8/layout/matrix1"/>
    <dgm:cxn modelId="{B70C85C8-27DD-F844-80C7-A1EE6C755D06}" type="presParOf" srcId="{39DA0F9B-1685-0441-B5EA-A5A5B5E0671C}" destId="{CECAA3DC-1891-D648-A8F0-40943C057C72}" srcOrd="4" destOrd="0" presId="urn:microsoft.com/office/officeart/2005/8/layout/matrix1"/>
    <dgm:cxn modelId="{6D07AD48-59A5-954F-8F69-9CF1E24097D0}" type="presParOf" srcId="{39DA0F9B-1685-0441-B5EA-A5A5B5E0671C}" destId="{520D087D-BFAC-ED41-A71F-2E17C7CBF716}" srcOrd="5" destOrd="0" presId="urn:microsoft.com/office/officeart/2005/8/layout/matrix1"/>
    <dgm:cxn modelId="{D7A1C184-C59D-C347-B686-B661F04A3FF6}" type="presParOf" srcId="{39DA0F9B-1685-0441-B5EA-A5A5B5E0671C}" destId="{119A927D-ECB1-4243-A175-2DDE41A102F0}" srcOrd="6" destOrd="0" presId="urn:microsoft.com/office/officeart/2005/8/layout/matrix1"/>
    <dgm:cxn modelId="{BF16D9A8-B393-7B47-A3EE-94EB0CEB88FF}" type="presParOf" srcId="{39DA0F9B-1685-0441-B5EA-A5A5B5E0671C}" destId="{722C4D34-D801-E44A-998A-2C08645B932C}" srcOrd="7" destOrd="0" presId="urn:microsoft.com/office/officeart/2005/8/layout/matrix1"/>
    <dgm:cxn modelId="{86CC8192-2591-6A48-8B21-6925F423D957}" type="presParOf" srcId="{3E6E1B0B-E1ED-3C42-8E93-ED3C847715E1}" destId="{1529DAD0-C34E-F447-8B75-A986A7B228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A030-F65D-D845-933C-0409A1EEB94F}">
      <dsp:nvSpPr>
        <dsp:cNvPr id="0" name=""/>
        <dsp:cNvSpPr/>
      </dsp:nvSpPr>
      <dsp:spPr>
        <a:xfrm>
          <a:off x="772688" y="293154"/>
          <a:ext cx="3667872" cy="3667872"/>
        </a:xfrm>
        <a:prstGeom prst="pie">
          <a:avLst>
            <a:gd name="adj1" fmla="val 16200000"/>
            <a:gd name="adj2" fmla="val 0"/>
          </a:avLst>
        </a:prstGeom>
        <a:solidFill>
          <a:srgbClr val="FFD1C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accent5">
                  <a:lumMod val="75000"/>
                </a:schemeClr>
              </a:solidFill>
            </a:rPr>
            <a:t>510,000 </a:t>
          </a:r>
          <a:r>
            <a:rPr lang="en-US" sz="1500" kern="12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sp:txBody>
      <dsp:txXfrm>
        <a:off x="2719717" y="1053364"/>
        <a:ext cx="1353619" cy="1004298"/>
      </dsp:txXfrm>
    </dsp:sp>
    <dsp:sp modelId="{9A1D8CDF-6EDE-F84A-AEC4-F096F06F0BE8}">
      <dsp:nvSpPr>
        <dsp:cNvPr id="0" name=""/>
        <dsp:cNvSpPr/>
      </dsp:nvSpPr>
      <dsp:spPr>
        <a:xfrm>
          <a:off x="774522" y="369488"/>
          <a:ext cx="3667872" cy="3667872"/>
        </a:xfrm>
        <a:prstGeom prst="pie">
          <a:avLst>
            <a:gd name="adj1" fmla="val 0"/>
            <a:gd name="adj2" fmla="val 5400000"/>
          </a:avLst>
        </a:prstGeom>
        <a:solidFill>
          <a:srgbClr val="CADDE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sp:txBody>
      <dsp:txXfrm>
        <a:off x="2721551" y="2272851"/>
        <a:ext cx="1353619" cy="1004298"/>
      </dsp:txXfrm>
    </dsp:sp>
    <dsp:sp modelId="{CEC8E8BD-1F17-0340-825A-92E3C902FC45}">
      <dsp:nvSpPr>
        <dsp:cNvPr id="0" name=""/>
        <dsp:cNvSpPr/>
      </dsp:nvSpPr>
      <dsp:spPr>
        <a:xfrm>
          <a:off x="694520" y="375466"/>
          <a:ext cx="3667872" cy="3667872"/>
        </a:xfrm>
        <a:prstGeom prst="pie">
          <a:avLst>
            <a:gd name="adj1" fmla="val 5400000"/>
            <a:gd name="adj2" fmla="val 10800000"/>
          </a:avLst>
        </a:prstGeom>
        <a:solidFill>
          <a:srgbClr val="DBCC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9455A2"/>
              </a:solidFill>
            </a:rPr>
            <a:t>$1.3 Trillion</a:t>
          </a:r>
          <a:r>
            <a:rPr lang="en-US" sz="1500" kern="1200" dirty="0">
              <a:solidFill>
                <a:srgbClr val="9455A2"/>
              </a:solidFill>
            </a:rPr>
            <a:t/>
          </a:r>
          <a:br>
            <a:rPr lang="en-US" sz="1500" kern="1200" dirty="0">
              <a:solidFill>
                <a:srgbClr val="9455A2"/>
              </a:solidFill>
            </a:rPr>
          </a:br>
          <a:r>
            <a:rPr lang="en-US" sz="1500" kern="1200" dirty="0">
              <a:solidFill>
                <a:srgbClr val="9455A2"/>
              </a:solidFill>
            </a:rPr>
            <a:t>in Fund Administration</a:t>
          </a:r>
        </a:p>
      </dsp:txBody>
      <dsp:txXfrm>
        <a:off x="1061744" y="2278830"/>
        <a:ext cx="1353619" cy="1004298"/>
      </dsp:txXfrm>
    </dsp:sp>
    <dsp:sp modelId="{9EA2135B-FC3D-0B4E-B57A-10C01212CCC1}">
      <dsp:nvSpPr>
        <dsp:cNvPr id="0" name=""/>
        <dsp:cNvSpPr/>
      </dsp:nvSpPr>
      <dsp:spPr>
        <a:xfrm>
          <a:off x="696354" y="293154"/>
          <a:ext cx="3667872" cy="3667872"/>
        </a:xfrm>
        <a:prstGeom prst="pie">
          <a:avLst>
            <a:gd name="adj1" fmla="val 10800000"/>
            <a:gd name="adj2" fmla="val 16200000"/>
          </a:avLst>
        </a:prstGeom>
        <a:solidFill>
          <a:srgbClr val="CADBB8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accent1">
                  <a:lumMod val="75000"/>
                </a:schemeClr>
              </a:solidFill>
            </a:rPr>
            <a:t>4,200</a:t>
          </a:r>
          <a:r>
            <a:rPr lang="en-US" sz="2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kern="12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sp:txBody>
      <dsp:txXfrm>
        <a:off x="1063578" y="1053364"/>
        <a:ext cx="1353619" cy="1004298"/>
      </dsp:txXfrm>
    </dsp:sp>
    <dsp:sp modelId="{717F97B2-0E4F-E549-A9AD-836115E15743}">
      <dsp:nvSpPr>
        <dsp:cNvPr id="0" name=""/>
        <dsp:cNvSpPr/>
      </dsp:nvSpPr>
      <dsp:spPr>
        <a:xfrm>
          <a:off x="545629" y="66095"/>
          <a:ext cx="4121990" cy="4121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21E0E-93E2-FD40-B11A-52464D40F7CE}">
      <dsp:nvSpPr>
        <dsp:cNvPr id="0" name=""/>
        <dsp:cNvSpPr/>
      </dsp:nvSpPr>
      <dsp:spPr>
        <a:xfrm>
          <a:off x="547463" y="142429"/>
          <a:ext cx="4121990" cy="4121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E62D1-BEB8-E74B-9915-C7E677D9F996}">
      <dsp:nvSpPr>
        <dsp:cNvPr id="0" name=""/>
        <dsp:cNvSpPr/>
      </dsp:nvSpPr>
      <dsp:spPr>
        <a:xfrm>
          <a:off x="467462" y="148407"/>
          <a:ext cx="4121990" cy="4121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935D-227D-A241-B1B1-80ED3736DA2A}">
      <dsp:nvSpPr>
        <dsp:cNvPr id="0" name=""/>
        <dsp:cNvSpPr/>
      </dsp:nvSpPr>
      <dsp:spPr>
        <a:xfrm>
          <a:off x="469296" y="66095"/>
          <a:ext cx="4121990" cy="4121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E830-6286-0F4C-B868-9D02C8312776}">
      <dsp:nvSpPr>
        <dsp:cNvPr id="0" name=""/>
        <dsp:cNvSpPr/>
      </dsp:nvSpPr>
      <dsp:spPr>
        <a:xfrm rot="16200000">
          <a:off x="0" y="0"/>
          <a:ext cx="1485900" cy="14859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 </a:t>
          </a:r>
        </a:p>
      </dsp:txBody>
      <dsp:txXfrm rot="5400000">
        <a:off x="0" y="0"/>
        <a:ext cx="1485900" cy="1114425"/>
      </dsp:txXfrm>
    </dsp:sp>
    <dsp:sp modelId="{120AB4D9-175E-9341-8396-F40A75FAB285}">
      <dsp:nvSpPr>
        <dsp:cNvPr id="0" name=""/>
        <dsp:cNvSpPr/>
      </dsp:nvSpPr>
      <dsp:spPr>
        <a:xfrm>
          <a:off x="1485900" y="0"/>
          <a:ext cx="1485900" cy="1485900"/>
        </a:xfrm>
        <a:prstGeom prst="round1Rect">
          <a:avLst/>
        </a:prstGeom>
        <a:solidFill>
          <a:srgbClr val="E1B2C1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 </a:t>
          </a:r>
        </a:p>
      </dsp:txBody>
      <dsp:txXfrm>
        <a:off x="1485900" y="0"/>
        <a:ext cx="1485900" cy="1114425"/>
      </dsp:txXfrm>
    </dsp:sp>
    <dsp:sp modelId="{CECAA3DC-1891-D648-A8F0-40943C057C72}">
      <dsp:nvSpPr>
        <dsp:cNvPr id="0" name=""/>
        <dsp:cNvSpPr/>
      </dsp:nvSpPr>
      <dsp:spPr>
        <a:xfrm rot="10800000">
          <a:off x="0" y="1485900"/>
          <a:ext cx="1485900" cy="14859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 </a:t>
          </a:r>
        </a:p>
      </dsp:txBody>
      <dsp:txXfrm rot="10800000">
        <a:off x="0" y="1857374"/>
        <a:ext cx="1485900" cy="1114425"/>
      </dsp:txXfrm>
    </dsp:sp>
    <dsp:sp modelId="{119A927D-ECB1-4243-A175-2DDE41A102F0}">
      <dsp:nvSpPr>
        <dsp:cNvPr id="0" name=""/>
        <dsp:cNvSpPr/>
      </dsp:nvSpPr>
      <dsp:spPr>
        <a:xfrm rot="5400000">
          <a:off x="1485900" y="1485900"/>
          <a:ext cx="1485900" cy="14859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 </a:t>
          </a:r>
        </a:p>
      </dsp:txBody>
      <dsp:txXfrm rot="-5400000">
        <a:off x="1485900" y="1857374"/>
        <a:ext cx="1485900" cy="1114425"/>
      </dsp:txXfrm>
    </dsp:sp>
    <dsp:sp modelId="{1529DAD0-C34E-F447-8B75-A986A7B228D9}">
      <dsp:nvSpPr>
        <dsp:cNvPr id="0" name=""/>
        <dsp:cNvSpPr/>
      </dsp:nvSpPr>
      <dsp:spPr>
        <a:xfrm>
          <a:off x="1028700" y="1142998"/>
          <a:ext cx="914399" cy="685802"/>
        </a:xfrm>
        <a:prstGeom prst="roundRect">
          <a:avLst/>
        </a:prstGeom>
        <a:solidFill>
          <a:schemeClr val="bg1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 </a:t>
          </a:r>
        </a:p>
      </dsp:txBody>
      <dsp:txXfrm>
        <a:off x="1062178" y="1176476"/>
        <a:ext cx="847443" cy="6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3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3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54667"/>
            <a:ext cx="5363818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0" tIns="44966" rIns="94930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dirty="0"/>
              <a:t>Maybe add animation to have each text section populate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07FEE-C0B5-794D-8BE4-7F2DCDDBB5C9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3FF4F-1B8C-1840-82B8-EEECD7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B02F8-9649-B045-9FF9-0033F547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22119-CC83-0645-9DD2-32D133546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C73A4-86FA-8442-9921-6D484B0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 &amp; pg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7C5A53-4346-2846-AB9A-F00509C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noFill/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4517-5BE9-954E-9370-F04C4374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>
            <a:alphaModFix amt="70000"/>
            <a:lum/>
          </a:blip>
          <a:srcRect/>
          <a:stretch>
            <a:fillRect t="-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E4CC-1C40-814A-849D-6D4352E8F3BE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404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5" y="274638"/>
            <a:ext cx="8465769" cy="1143000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3697C1-271A-E145-86FE-AC8879C0A6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1584859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Mobile App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rgbClr val="990537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C0AB2-F656-FB47-AC3B-44AC4B0FD17C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2844E-75D0-8140-B440-2953E7B6D7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A584372E-EF65-3344-9DC4-E80676F7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D298F-3562-CF45-BF0A-F3B4CEFE4884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3FAAE3-A5E4-CB4F-9399-2B084BA0AFF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aptop outline">
              <a:extLst>
                <a:ext uri="{FF2B5EF4-FFF2-40B4-BE49-F238E27FC236}">
                  <a16:creationId xmlns:a16="http://schemas.microsoft.com/office/drawing/2014/main" id="{0FE61152-4171-E04C-887D-1C0BCAF8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4A0E6-F8F5-5144-8EEC-46A8294B4931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23FF7A-E56E-484C-9CC9-BD8A1432D826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CE350928-3816-264E-93B9-88FE8E2A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1CE2DE-DBB7-C446-BAFB-A167D0FA23D7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175C4-CBBB-B341-B9D4-3E5ECE80DDC3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5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all center outline">
              <a:extLst>
                <a:ext uri="{FF2B5EF4-FFF2-40B4-BE49-F238E27FC236}">
                  <a16:creationId xmlns:a16="http://schemas.microsoft.com/office/drawing/2014/main" id="{A2CA818B-9FC1-5843-8705-93DC6AE2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C41C4-35CC-E64A-AA48-2007128F180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BAEE3-DC8D-5944-9AAC-766010D6AC09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ooks outline">
              <a:extLst>
                <a:ext uri="{FF2B5EF4-FFF2-40B4-BE49-F238E27FC236}">
                  <a16:creationId xmlns:a16="http://schemas.microsoft.com/office/drawing/2014/main" id="{8D90E45D-BEF0-E149-88C2-3133BC8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4B10CD5C-F0EB-EA47-99F3-96B4706877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5486857"/>
            <a:ext cx="318212" cy="274320"/>
          </a:xfrm>
          <a:prstGeom prst="triangle">
            <a:avLst/>
          </a:prstGeom>
          <a:solidFill>
            <a:srgbClr val="99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0F628F-A9CC-C745-A1B8-95FF4E4918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58137091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Mobile App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51030-A4AC-6B47-8489-79107E6F2DD7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DBB289-CE3E-6444-A841-AD8051626C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D39C9FB8-6F5D-8445-9E3F-9838551F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49252-69DA-7A45-ABFE-CA276947BF1C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89CB1-751D-014E-8CC6-37366BDA5EF4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331F2105-FC41-F24F-94B8-FF16CF3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596F3B-CDED-AE4B-BCEB-456427666DDB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3D5219-79A4-8448-9946-037BF7D48855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94D7FB2B-5A5C-C14B-85EB-335CB12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B26EA-5C32-6C4A-BD5C-75DDA55B9C65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368BF-EA57-1E47-AFDD-D87A6089198C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E0747ACE-80EC-9F4A-846A-4F01A991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0A1A27-4716-7E45-97C5-2AADD56378A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D9DEF-3C58-DD4B-8A01-B6462088A0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2B6888F8-A4E8-9242-8D9B-146DD683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4272FA2A-323F-DE42-AA9B-F817F1C21E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4606956"/>
            <a:ext cx="318212" cy="274320"/>
          </a:xfrm>
          <a:prstGeom prst="triangle">
            <a:avLst/>
          </a:prstGeom>
          <a:solidFill>
            <a:srgbClr val="94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718F136-F7A1-5642-9738-7ABF931359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1684452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Mobile App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2D604-E244-9547-B0AA-7E8AA0D92009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9973E3-7902-1440-AAA5-0FD13F4B4DA2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4681E2CE-C42E-114E-8C65-6A99466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20914B-D1A0-7D44-ABB2-0348EB42B38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259BB9-1379-674C-97F3-CA9A9AE1256D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7B497D78-46D7-0743-BCF2-719700D2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DC6DEC-268C-844D-8121-57674518F156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1AD43C-747A-1C4B-A723-38105A68EE4E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E11A29BC-8FC5-AE4D-9F2D-0C3A76E6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53EEED-1789-C046-A442-99E435394C49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49752-D078-1F44-9AA2-311B93B796DD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2159C95-ABF6-7A4C-9F4D-85E649FB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FD2BB3-D69F-EE4A-9AA0-7F8CE0D7946A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9FF0FB-E0C4-C64E-AA9D-A02F65A0961D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5DC38543-D1D9-B741-A938-C72A4F54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B98A2EDB-C4FB-D24C-8DE4-71470C3E37A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03413" y="3696175"/>
            <a:ext cx="318212" cy="274320"/>
          </a:xfrm>
          <a:prstGeom prst="triangle">
            <a:avLst/>
          </a:prstGeom>
          <a:solidFill>
            <a:srgbClr val="23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11117A-507A-1D44-97FC-48A8B1C604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9795704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Mobile App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7AAFE-07E5-B541-A7C7-9244864FC0F0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FCF3DF-C6C3-AD43-A4E1-D3F099B31184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CA14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23A666AD-A70B-2B4E-B50C-7DB63153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EDA0B-5D11-6548-BEE2-7C5691A3FF21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67CBF4-5A88-9E45-A958-9516C2962D2E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1304E503-B205-1A47-9994-DABAF253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209D51-A3D6-034B-9628-6834CBD15422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0C0B9A-8350-A84E-96B0-BE1D328AFC1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FA454919-49A4-184F-BB22-5AEB33C5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E1FA64-C6ED-144E-8BDF-2577E5564EC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966330-E379-C645-911F-3B76D9018BD2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5180A9FD-4C19-4D41-BB28-5F7C5DA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2A066-F1E4-B343-BD8A-CDF706DF30F3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CB967C-C44D-5046-BFF5-75E3745786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915C99D0-2F27-CE4A-9F33-CE065EFB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9D0FED47-58BE-E746-AFCB-57885348B9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2785873"/>
            <a:ext cx="318212" cy="274320"/>
          </a:xfrm>
          <a:prstGeom prst="triangle">
            <a:avLst/>
          </a:prstGeom>
          <a:solidFill>
            <a:srgbClr val="6C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CBC5FD-10D0-3948-A82A-3265D7FC0DB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6830018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Mobile App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E177B-CF59-FB4C-AE2F-D9EA0D283572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2CD84E-65A1-4943-8799-924C492542F5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F0BE2E02-2285-F449-BEFC-72CAD51E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C8A95-CAD9-0D42-883D-5101D7A9F14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B1C98-3D76-1F4A-98F5-77104ACCA380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D70E06DF-CB05-C247-8D92-0A3651E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0AA22-99E7-5545-8C8C-A2718459EDE9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D5D096-FBD4-334A-9930-3594BE7BC884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718BAD4F-C015-9F4E-8543-0518BDF5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E8577-D7D7-AF4A-8059-CAFA4E863C4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9A70EC-F2E5-D14F-88A1-82F119FB9D18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E1EBA3E5-9087-D54D-BD18-A33F163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1AC52E-A7A6-094B-8EEF-DEF03E7532E2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9842C5-DA72-3F40-A25C-34B550D9D047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66076E0F-F59F-B346-BED5-E8F12CC9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C1B592E3-AEF6-0F42-9C01-1028A3B9C0E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1886132"/>
            <a:ext cx="318212" cy="274320"/>
          </a:xfrm>
          <a:prstGeom prst="triangle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6005D2-B64D-8B40-A416-A7E974683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0629961"/>
              </p:ext>
            </p:extLst>
          </p:nvPr>
        </p:nvGraphicFramePr>
        <p:xfrm>
          <a:off x="734717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Mobile App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4AE6-2441-7F4C-991F-C4DC64F3D3A3}"/>
              </a:ext>
            </a:extLst>
          </p:cNvPr>
          <p:cNvGrpSpPr/>
          <p:nvPr userDrawn="1"/>
        </p:nvGrpSpPr>
        <p:grpSpPr>
          <a:xfrm>
            <a:off x="465478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8A9CF-109A-B944-B97D-BD670809F4F7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DA14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346EDBF5-B95C-3142-A2C6-95B577FD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E518A1-68B9-E94E-B75E-60A7DCD70920}"/>
              </a:ext>
            </a:extLst>
          </p:cNvPr>
          <p:cNvGrpSpPr/>
          <p:nvPr userDrawn="1"/>
        </p:nvGrpSpPr>
        <p:grpSpPr>
          <a:xfrm>
            <a:off x="465478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E57C75-2B81-9D48-99D7-5FE442F1CD5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9FA66AB8-86CA-1748-A285-71A7CAB4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958B5-F6AC-4E40-B141-9AF1AF39EE7E}"/>
              </a:ext>
            </a:extLst>
          </p:cNvPr>
          <p:cNvGrpSpPr/>
          <p:nvPr userDrawn="1"/>
        </p:nvGrpSpPr>
        <p:grpSpPr>
          <a:xfrm>
            <a:off x="465478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4B4CFC-0D9F-1B44-9594-4A3F28D4CED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5E4EB6A8-8AC1-6B4F-8812-B22BF03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D932D-41FF-D547-946B-DE176F8968D8}"/>
              </a:ext>
            </a:extLst>
          </p:cNvPr>
          <p:cNvGrpSpPr/>
          <p:nvPr userDrawn="1"/>
        </p:nvGrpSpPr>
        <p:grpSpPr>
          <a:xfrm>
            <a:off x="465478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F24CB3-636B-FC49-BF60-79EA734A616A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4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4402A8F-273F-5946-9444-F71931C3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424EF6-65CB-D448-B5E2-108E2E63D24C}"/>
              </a:ext>
            </a:extLst>
          </p:cNvPr>
          <p:cNvGrpSpPr/>
          <p:nvPr userDrawn="1"/>
        </p:nvGrpSpPr>
        <p:grpSpPr>
          <a:xfrm>
            <a:off x="465478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5E5436-408E-3D47-89BB-CDCF8D19B3BF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FCDFC64C-9CBA-924B-801C-2E7EB8B4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56835" y="0"/>
            <a:ext cx="6785579" cy="109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600204"/>
            <a:ext cx="8465769" cy="4616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CB96051-770D-894D-9CE8-36F0138177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06" y="6274859"/>
            <a:ext cx="914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3965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3973" r:id="rId10"/>
    <p:sldLayoutId id="2147483967" r:id="rId11"/>
    <p:sldLayoutId id="2147483968" r:id="rId12"/>
    <p:sldLayoutId id="2147483969" r:id="rId13"/>
    <p:sldLayoutId id="2147483970" r:id="rId14"/>
    <p:sldLayoutId id="2147484009" r:id="rId15"/>
    <p:sldLayoutId id="2147483972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8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sv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svg"/><Relationship Id="rId5" Type="http://schemas.openxmlformats.org/officeDocument/2006/relationships/image" Target="../media/image55.png"/><Relationship Id="rId4" Type="http://schemas.openxmlformats.org/officeDocument/2006/relationships/image" Target="../media/image8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svg"/><Relationship Id="rId5" Type="http://schemas.openxmlformats.org/officeDocument/2006/relationships/image" Target="../media/image58.png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3.png"/><Relationship Id="rId18" Type="http://schemas.openxmlformats.org/officeDocument/2006/relationships/image" Target="../media/image42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6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21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46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C6FD3-C035-B14F-AB27-DE39F1F427B8}"/>
              </a:ext>
            </a:extLst>
          </p:cNvPr>
          <p:cNvSpPr txBox="1"/>
          <p:nvPr/>
        </p:nvSpPr>
        <p:spPr>
          <a:xfrm>
            <a:off x="0" y="3457832"/>
            <a:ext cx="9144000" cy="984885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Simplified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/>
        </p:nvSpPr>
        <p:spPr>
          <a:xfrm>
            <a:off x="0" y="4806664"/>
            <a:ext cx="91440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customized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Client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108FB-4B21-A040-A49A-A6863B6B524B}"/>
              </a:ext>
            </a:extLst>
          </p:cNvPr>
          <p:cNvSpPr txBox="1"/>
          <p:nvPr/>
        </p:nvSpPr>
        <p:spPr>
          <a:xfrm>
            <a:off x="115056" y="617675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Advisor Name – Job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B681-2256-644D-BBBC-F445CF99935D}"/>
              </a:ext>
            </a:extLst>
          </p:cNvPr>
          <p:cNvSpPr txBox="1"/>
          <p:nvPr/>
        </p:nvSpPr>
        <p:spPr>
          <a:xfrm>
            <a:off x="4572000" y="618106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0" dirty="0">
              <a:solidFill>
                <a:schemeClr val="tx2"/>
              </a:solidFill>
            </a:endParaRPr>
          </a:p>
          <a:p>
            <a:pPr algn="r"/>
            <a:r>
              <a:rPr lang="en-US" sz="1600" b="0" dirty="0">
                <a:solidFill>
                  <a:schemeClr val="tx2"/>
                </a:solidFill>
              </a:rPr>
              <a:t>August 12, 2021</a:t>
            </a:r>
          </a:p>
        </p:txBody>
      </p:sp>
    </p:spTree>
    <p:extLst>
      <p:ext uri="{BB962C8B-B14F-4D97-AF65-F5344CB8AC3E}">
        <p14:creationId xmlns:p14="http://schemas.microsoft.com/office/powerpoint/2010/main" val="32336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FD862-323C-B943-AB7F-A5871B303F3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33FB72A-8759-AE4E-B388-5CB593A31233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10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3" b="24491"/>
          <a:stretch/>
        </p:blipFill>
        <p:spPr>
          <a:xfrm>
            <a:off x="3512711" y="1353820"/>
            <a:ext cx="5066674" cy="33832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332">
            <a:off x="3195428" y="3802624"/>
            <a:ext cx="4425696" cy="151714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-141"/>
          <a:stretch/>
        </p:blipFill>
        <p:spPr>
          <a:xfrm rot="420550">
            <a:off x="6253938" y="4256182"/>
            <a:ext cx="2377440" cy="17007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1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32F9B-AE2B-3445-9822-553829032AD8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11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0C03-4B36-9F47-90C5-AE4C51C38CCB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BC241B8-CC1A-7948-80C4-49EBD5A39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99" y="3829716"/>
            <a:ext cx="914400" cy="9144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3FF6C6-31C2-B948-B208-CF898857C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913">
            <a:off x="6296551" y="2521563"/>
            <a:ext cx="1747520" cy="35052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ADF99-3819-6B4C-9295-862EC5FA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508">
            <a:off x="4525550" y="1716235"/>
            <a:ext cx="1856740" cy="3724275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2BC91-65DC-CE4C-99A9-56D01447F362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1B8D6-A7BE-AD48-B29A-D3FBB115593F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-71" r="-68" b="-71"/>
          <a:stretch/>
        </p:blipFill>
        <p:spPr>
          <a:xfrm>
            <a:off x="3459734" y="1182144"/>
            <a:ext cx="5212080" cy="279806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A878C-CBCB-E24A-A9AB-6D25A8EC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18"/>
          <a:stretch/>
        </p:blipFill>
        <p:spPr>
          <a:xfrm rot="598897">
            <a:off x="6805351" y="2590341"/>
            <a:ext cx="1929892" cy="221786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/>
        </p:blipFill>
        <p:spPr>
          <a:xfrm rot="21011249">
            <a:off x="3548782" y="3209518"/>
            <a:ext cx="3362843" cy="26060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4443327"/>
            <a:ext cx="2867181" cy="161163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6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CAC1-713A-024A-9EBE-10C10D5F691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8B27-9C75-274A-A0CE-A247E61EA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018" y="1298978"/>
            <a:ext cx="4603006" cy="48463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1C62A24-5931-554E-B6E0-F4872D1381F1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EF760-9FDF-0640-8C29-86FC6092CD76}"/>
              </a:ext>
            </a:extLst>
          </p:cNvPr>
          <p:cNvGrpSpPr/>
          <p:nvPr/>
        </p:nvGrpSpPr>
        <p:grpSpPr>
          <a:xfrm>
            <a:off x="5994400" y="2800350"/>
            <a:ext cx="2697480" cy="1816608"/>
            <a:chOff x="5943600" y="2819400"/>
            <a:chExt cx="2697480" cy="1816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0FB292-DB2F-724C-BDFA-EE8294300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48" t="6064" r="1721" b="-350"/>
            <a:stretch/>
          </p:blipFill>
          <p:spPr>
            <a:xfrm>
              <a:off x="5943600" y="2825496"/>
              <a:ext cx="2697480" cy="18105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3D9FB4-6A62-CB4E-BEC7-22BD0C54436B}"/>
                </a:ext>
              </a:extLst>
            </p:cNvPr>
            <p:cNvSpPr txBox="1"/>
            <p:nvPr/>
          </p:nvSpPr>
          <p:spPr>
            <a:xfrm>
              <a:off x="5943600" y="2819400"/>
              <a:ext cx="26974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050" dirty="0"/>
                <a:t>The Importance of Starting Early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9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C057-4F4E-7444-9D07-1BF18C2C505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57A5414-E119-3146-B72B-D4F7C05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A93F1-A50E-8549-9EB8-6F34304BB556}"/>
              </a:ext>
            </a:extLst>
          </p:cNvPr>
          <p:cNvGrpSpPr/>
          <p:nvPr/>
        </p:nvGrpSpPr>
        <p:grpSpPr>
          <a:xfrm>
            <a:off x="3383655" y="1607321"/>
            <a:ext cx="5378659" cy="4480560"/>
            <a:chOff x="3404595" y="1607321"/>
            <a:chExt cx="5378659" cy="4480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/>
            <a:stretch/>
          </p:blipFill>
          <p:spPr>
            <a:xfrm>
              <a:off x="3404595" y="1607321"/>
              <a:ext cx="5378659" cy="44805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2315" y="1699806"/>
              <a:ext cx="2011680" cy="272382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tIns="91440" bIns="91440">
              <a:spAutoFit/>
            </a:bodyPr>
            <a:lstStyle/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US-based and staffed by BPAS employees 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Monday — Friday</a:t>
              </a:r>
              <a:br>
                <a:rPr lang="en-US" sz="1500" b="0" dirty="0">
                  <a:solidFill>
                    <a:srgbClr val="990537"/>
                  </a:solidFill>
                  <a:latin typeface="+mn-lt"/>
                </a:rPr>
              </a:b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8 a.m. to 8 p.m. EST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English and Spanish speaking representatives, plus translation services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Secure email options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8C7E2-2704-5E4C-9502-0CD1D284631E}"/>
              </a:ext>
            </a:extLst>
          </p:cNvPr>
          <p:cNvGrpSpPr>
            <a:grpSpLocks noChangeAspect="1"/>
          </p:cNvGrpSpPr>
          <p:nvPr/>
        </p:nvGrpSpPr>
        <p:grpSpPr>
          <a:xfrm rot="1076973">
            <a:off x="6740427" y="3747761"/>
            <a:ext cx="1309427" cy="2686619"/>
            <a:chOff x="6332080" y="3048568"/>
            <a:chExt cx="1484770" cy="30463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5416620-F760-5742-BCC9-1F96C828371F}"/>
                </a:ext>
              </a:extLst>
            </p:cNvPr>
            <p:cNvSpPr/>
            <p:nvPr/>
          </p:nvSpPr>
          <p:spPr>
            <a:xfrm>
              <a:off x="6332080" y="3048568"/>
              <a:ext cx="1484770" cy="304637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13356-F329-7646-B55C-94CA46CA1B4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" b="94"/>
            <a:stretch/>
          </p:blipFill>
          <p:spPr>
            <a:xfrm>
              <a:off x="6388665" y="3085854"/>
              <a:ext cx="1371600" cy="2953512"/>
            </a:xfrm>
            <a:prstGeom prst="roundRect">
              <a:avLst>
                <a:gd name="adj" fmla="val 15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27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C4ACC084-2FA2-ED44-9F98-8D0B3B53F63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True Investment Flexibility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8FEAA-5F85-B144-9817-2F4F4F9D2917}"/>
              </a:ext>
            </a:extLst>
          </p:cNvPr>
          <p:cNvSpPr txBox="1"/>
          <p:nvPr/>
        </p:nvSpPr>
        <p:spPr>
          <a:xfrm>
            <a:off x="514350" y="1304597"/>
            <a:ext cx="8115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350+ fund families traded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801688" lvl="0" indent="-341313">
              <a:spcAft>
                <a:spcPts val="30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20,000+ total funds available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No proprietary funds or requirements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100% revenue neutral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Full range of </a:t>
            </a:r>
            <a:r>
              <a:rPr lang="en-US" altLang="en-US" sz="2300" dirty="0">
                <a:solidFill>
                  <a:srgbClr val="232D68"/>
                </a:solidFill>
              </a:rPr>
              <a:t>share classes </a:t>
            </a:r>
            <a:r>
              <a:rPr lang="en-US" altLang="en-US" sz="2300" b="0" dirty="0">
                <a:solidFill>
                  <a:srgbClr val="232D68"/>
                </a:solidFill>
              </a:rPr>
              <a:t>available</a:t>
            </a:r>
          </a:p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Revenue sharing is used to </a:t>
            </a:r>
            <a:r>
              <a:rPr lang="en-US" altLang="en-US" sz="2300" dirty="0">
                <a:solidFill>
                  <a:srgbClr val="232D68"/>
                </a:solidFill>
              </a:rPr>
              <a:t>offset fees at the level of each fund</a:t>
            </a:r>
            <a:endParaRPr lang="en-US" altLang="en-US" sz="2300" b="0" dirty="0">
              <a:solidFill>
                <a:srgbClr val="232D68"/>
              </a:solidFill>
            </a:endParaRP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far superior to ERISA recapture methodology </a:t>
            </a: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fee fairness among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5281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Proven, Easy Onboarding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altLang="en-US" sz="2000" dirty="0">
                <a:solidFill>
                  <a:srgbClr val="5EA845"/>
                </a:solidFill>
              </a:rPr>
              <a:t>managed by Conversion Team minimizing work for Plan Sponsor</a:t>
            </a:r>
            <a:endParaRPr lang="en-US" sz="2000" dirty="0">
              <a:solidFill>
                <a:srgbClr val="5EA84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20B8D-40D0-7746-B03C-A204F366807C}"/>
              </a:ext>
            </a:extLst>
          </p:cNvPr>
          <p:cNvSpPr/>
          <p:nvPr/>
        </p:nvSpPr>
        <p:spPr>
          <a:xfrm>
            <a:off x="1238253" y="4234314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submit installation kit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complete fund selections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78FF0-FF90-C644-B217-0C287DEF7683}"/>
              </a:ext>
            </a:extLst>
          </p:cNvPr>
          <p:cNvSpPr/>
          <p:nvPr/>
        </p:nvSpPr>
        <p:spPr>
          <a:xfrm>
            <a:off x="2608580" y="4234314"/>
            <a:ext cx="1188720" cy="11413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distribute new provider memo to employees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determine black out period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set enrollment meetings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EC0FB-DC34-E54C-8D6E-586EAE613B39}"/>
              </a:ext>
            </a:extLst>
          </p:cNvPr>
          <p:cNvSpPr/>
          <p:nvPr/>
        </p:nvSpPr>
        <p:spPr>
          <a:xfrm>
            <a:off x="3978907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collect enrollment data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begin processing employee contributions per investment 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1C463-065E-E24E-9DA6-74B0A3082547}"/>
              </a:ext>
            </a:extLst>
          </p:cNvPr>
          <p:cNvSpPr/>
          <p:nvPr/>
        </p:nvSpPr>
        <p:spPr>
          <a:xfrm>
            <a:off x="5349378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receive file from prior recordkeeper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complete fund map-over/re-registration of shares (typically 1 to 2 business days)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9E577-C8D0-A54D-B097-C8215D9ED1B4}"/>
              </a:ext>
            </a:extLst>
          </p:cNvPr>
          <p:cNvSpPr/>
          <p:nvPr/>
        </p:nvSpPr>
        <p:spPr>
          <a:xfrm>
            <a:off x="6724647" y="4234315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plan is live 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welcome letters mailed to participants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45A60-95E3-5A4B-A705-4C20436F5618}"/>
              </a:ext>
            </a:extLst>
          </p:cNvPr>
          <p:cNvSpPr/>
          <p:nvPr/>
        </p:nvSpPr>
        <p:spPr>
          <a:xfrm>
            <a:off x="2317335" y="1775283"/>
            <a:ext cx="1766130" cy="17661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AF387E-AF29-5647-B54C-90B172D44A5C}"/>
              </a:ext>
            </a:extLst>
          </p:cNvPr>
          <p:cNvSpPr/>
          <p:nvPr/>
        </p:nvSpPr>
        <p:spPr>
          <a:xfrm>
            <a:off x="951645" y="1775283"/>
            <a:ext cx="1766130" cy="176613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6CE7F7-661A-9D46-BCE6-EB327D5AE41B}"/>
              </a:ext>
            </a:extLst>
          </p:cNvPr>
          <p:cNvSpPr/>
          <p:nvPr/>
        </p:nvSpPr>
        <p:spPr>
          <a:xfrm>
            <a:off x="5063391" y="1775283"/>
            <a:ext cx="1766130" cy="1766130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00B050-3373-494E-A8CC-3C7EDD444CA9}"/>
              </a:ext>
            </a:extLst>
          </p:cNvPr>
          <p:cNvSpPr/>
          <p:nvPr/>
        </p:nvSpPr>
        <p:spPr>
          <a:xfrm>
            <a:off x="6438925" y="1775283"/>
            <a:ext cx="1766130" cy="176613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6C1DFB-736D-5C44-8F06-61E49106B0EB}"/>
              </a:ext>
            </a:extLst>
          </p:cNvPr>
          <p:cNvSpPr/>
          <p:nvPr/>
        </p:nvSpPr>
        <p:spPr>
          <a:xfrm>
            <a:off x="3693879" y="1775283"/>
            <a:ext cx="1766130" cy="17661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925288-129B-AC46-BC22-AA6F658130FA}"/>
              </a:ext>
            </a:extLst>
          </p:cNvPr>
          <p:cNvSpPr txBox="1"/>
          <p:nvPr/>
        </p:nvSpPr>
        <p:spPr>
          <a:xfrm>
            <a:off x="951645" y="3757537"/>
            <a:ext cx="7253410" cy="307777"/>
          </a:xfrm>
          <a:prstGeom prst="homePlate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795528" algn="ctr"/>
                <a:tab pos="3483864" algn="ctr"/>
                <a:tab pos="6227064" algn="ctr"/>
              </a:tabLst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	2 months prior	1 month prior	month 1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E736B87F-679E-F04E-9456-E52DE08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" y="5920798"/>
            <a:ext cx="6479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950" indent="-28575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3000" indent="-228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200" indent="-228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400" indent="-228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r>
              <a:rPr lang="en-US" altLang="en-US" sz="900" b="0" i="1" dirty="0">
                <a:solidFill>
                  <a:schemeClr val="tx1"/>
                </a:solidFill>
                <a:latin typeface="Arial" pitchFamily="34" charset="0"/>
              </a:rPr>
              <a:t>This illustration depicts the typical sequence of events in a map-over process conversion. Actual circumstances of each plan conversion will drive the ultimate outcome, including the timeliness and accuracy of data received from prior recordkeeper. </a:t>
            </a: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1B68364E-F897-0740-91A4-ABCA6753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922" y="2292588"/>
            <a:ext cx="731520" cy="73152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1CC27C34-5805-6B45-9ECE-9B0E1A89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166" y="2270191"/>
            <a:ext cx="822960" cy="822960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BDBE15C1-FCDE-B541-B352-B416754D5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250" y="2256999"/>
            <a:ext cx="822960" cy="822960"/>
          </a:xfrm>
          <a:prstGeom prst="rect">
            <a:avLst/>
          </a:prstGeom>
        </p:spPr>
      </p:pic>
      <p:pic>
        <p:nvPicPr>
          <p:cNvPr id="11" name="Graphic 10" descr="Share outline">
            <a:extLst>
              <a:ext uri="{FF2B5EF4-FFF2-40B4-BE49-F238E27FC236}">
                <a16:creationId xmlns:a16="http://schemas.microsoft.com/office/drawing/2014/main" id="{1A1526F7-AB88-4E47-8BC3-24547362E9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75438" y="2292588"/>
            <a:ext cx="731520" cy="731520"/>
          </a:xfrm>
          <a:prstGeom prst="rect">
            <a:avLst/>
          </a:prstGeom>
        </p:spPr>
      </p:pic>
      <p:pic>
        <p:nvPicPr>
          <p:cNvPr id="13" name="Graphic 12" descr="Open envelope outline">
            <a:extLst>
              <a:ext uri="{FF2B5EF4-FFF2-40B4-BE49-F238E27FC236}">
                <a16:creationId xmlns:a16="http://schemas.microsoft.com/office/drawing/2014/main" id="{DE473602-8133-A945-B07D-04D17815E5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51828" y="229258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Flexible Plan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02DDF8-B84B-7844-8EEE-EA08CA6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7817"/>
              </p:ext>
            </p:extLst>
          </p:nvPr>
        </p:nvGraphicFramePr>
        <p:xfrm>
          <a:off x="1499761" y="2050735"/>
          <a:ext cx="6108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62">
                  <a:extLst>
                    <a:ext uri="{9D8B030D-6E8A-4147-A177-3AD203B41FA5}">
                      <a16:colId xmlns:a16="http://schemas.microsoft.com/office/drawing/2014/main" val="1161205838"/>
                    </a:ext>
                  </a:extLst>
                </a:gridCol>
                <a:gridCol w="2211761">
                  <a:extLst>
                    <a:ext uri="{9D8B030D-6E8A-4147-A177-3AD203B41FA5}">
                      <a16:colId xmlns:a16="http://schemas.microsoft.com/office/drawing/2014/main" val="2036657934"/>
                    </a:ext>
                  </a:extLst>
                </a:gridCol>
                <a:gridCol w="1469077">
                  <a:extLst>
                    <a:ext uri="{9D8B030D-6E8A-4147-A177-3AD203B41FA5}">
                      <a16:colId xmlns:a16="http://schemas.microsoft.com/office/drawing/2014/main" val="15803323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Fees based on:  </a:t>
                      </a:r>
                      <a:r>
                        <a:rPr lang="en-US" sz="1600" b="1" i="0" dirty="0">
                          <a:latin typeface="+mn-lt"/>
                          <a:cs typeface="Calibri" panose="020F0502020204030204" pitchFamily="34" charset="0"/>
                        </a:rPr>
                        <a:t>$ </a:t>
                      </a:r>
                      <a:r>
                        <a:rPr lang="en-US" sz="1600" b="1" i="0" dirty="0" err="1">
                          <a:latin typeface="+mn-lt"/>
                          <a:cs typeface="Calibri" panose="020F0502020204030204" pitchFamily="34" charset="0"/>
                        </a:rPr>
                        <a:t>x,xxx,xxx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in assets, with </a:t>
                      </a:r>
                      <a:r>
                        <a:rPr lang="en-US" sz="1600" b="1" i="0" dirty="0">
                          <a:latin typeface="+mn-lt"/>
                          <a:cs typeface="Calibri Light" panose="020F0302020204030204" pitchFamily="34" charset="0"/>
                        </a:rPr>
                        <a:t>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participants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dirty="0"/>
                        <a:t>$ 4,300,000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Base Fee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Participant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Platform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0.xx% (xx basis points)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3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3(16) Fiduciary Services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without 3(16)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651347"/>
            <a:ext cx="4668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#1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#2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#3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#4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98"/>
          <a:stretch/>
        </p:blipFill>
        <p:spPr>
          <a:xfrm>
            <a:off x="4797425" y="1724435"/>
            <a:ext cx="3657600" cy="340913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102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A945B-CC91-C542-8ED0-56CE76329D3B}"/>
              </a:ext>
            </a:extLst>
          </p:cNvPr>
          <p:cNvSpPr txBox="1"/>
          <p:nvPr/>
        </p:nvSpPr>
        <p:spPr>
          <a:xfrm>
            <a:off x="0" y="3429000"/>
            <a:ext cx="9144000" cy="1046440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19E8-0E67-D643-A65D-3E61E01FDD28}"/>
              </a:ext>
            </a:extLst>
          </p:cNvPr>
          <p:cNvSpPr txBox="1"/>
          <p:nvPr/>
        </p:nvSpPr>
        <p:spPr>
          <a:xfrm>
            <a:off x="0" y="5559397"/>
            <a:ext cx="91440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solidFill>
                  <a:schemeClr val="tx2"/>
                </a:solidFill>
              </a:rPr>
              <a:t>866.401.5272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 TrustSales@bpas.com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dirty="0">
                <a:solidFill>
                  <a:schemeClr val="tx2"/>
                </a:solidFill>
              </a:rPr>
              <a:t>  bpas.com</a:t>
            </a:r>
          </a:p>
        </p:txBody>
      </p:sp>
    </p:spTree>
    <p:extLst>
      <p:ext uri="{BB962C8B-B14F-4D97-AF65-F5344CB8AC3E}">
        <p14:creationId xmlns:p14="http://schemas.microsoft.com/office/powerpoint/2010/main" val="209699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Today’s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growing our 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729135"/>
            <a:ext cx="456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Introductions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Review Situation and Objectives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BPAS Overview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Program Highlights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Q&amp;A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9D45E-4215-4746-B392-2F1D16802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98"/>
          <a:stretch/>
        </p:blipFill>
        <p:spPr>
          <a:xfrm>
            <a:off x="4797425" y="1806380"/>
            <a:ext cx="3657600" cy="3413761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2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4915E6-3BD8-8246-AC2B-99D27FC9BF4D}"/>
              </a:ext>
            </a:extLst>
          </p:cNvPr>
          <p:cNvSpPr/>
          <p:nvPr/>
        </p:nvSpPr>
        <p:spPr>
          <a:xfrm>
            <a:off x="692092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DBCB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C86E916-12A1-3D4E-9319-95B4E2A0342B}"/>
              </a:ext>
            </a:extLst>
          </p:cNvPr>
          <p:cNvSpPr/>
          <p:nvPr/>
        </p:nvSpPr>
        <p:spPr>
          <a:xfrm>
            <a:off x="2286000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CE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01C993-6ABC-924C-87DB-A9023A636A3B}"/>
              </a:ext>
            </a:extLst>
          </p:cNvPr>
          <p:cNvSpPr/>
          <p:nvPr/>
        </p:nvSpPr>
        <p:spPr>
          <a:xfrm>
            <a:off x="7080308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E1B2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FDFA3-3E89-DD47-920C-874276ABE302}"/>
              </a:ext>
            </a:extLst>
          </p:cNvPr>
          <p:cNvSpPr/>
          <p:nvPr/>
        </p:nvSpPr>
        <p:spPr>
          <a:xfrm>
            <a:off x="5486400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FFD1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ABF95D-1F4C-3E42-B144-59A1FA0E53E0}"/>
              </a:ext>
            </a:extLst>
          </p:cNvPr>
          <p:cNvSpPr/>
          <p:nvPr/>
        </p:nvSpPr>
        <p:spPr>
          <a:xfrm>
            <a:off x="3892492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B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878A3-2129-8748-988F-7CB8B0634F3B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always here to support you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Dedicated BPAS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B081C-B61A-D241-B4D0-8CF810864522}"/>
              </a:ext>
            </a:extLst>
          </p:cNvPr>
          <p:cNvSpPr txBox="1"/>
          <p:nvPr/>
        </p:nvSpPr>
        <p:spPr>
          <a:xfrm>
            <a:off x="7171748" y="3739349"/>
            <a:ext cx="1280160" cy="98488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78657-6172-2C4C-8EF2-D719069D6A69}"/>
              </a:ext>
            </a:extLst>
          </p:cNvPr>
          <p:cNvSpPr txBox="1"/>
          <p:nvPr/>
        </p:nvSpPr>
        <p:spPr>
          <a:xfrm>
            <a:off x="5532120" y="3749758"/>
            <a:ext cx="1280160" cy="116955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7709-7E04-AA40-B1F0-7864F0A03308}"/>
              </a:ext>
            </a:extLst>
          </p:cNvPr>
          <p:cNvSpPr txBox="1"/>
          <p:nvPr/>
        </p:nvSpPr>
        <p:spPr>
          <a:xfrm>
            <a:off x="721386" y="3739349"/>
            <a:ext cx="1280160" cy="1231106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10E61-3F34-F443-B7FF-C67C24CA91F6}"/>
              </a:ext>
            </a:extLst>
          </p:cNvPr>
          <p:cNvSpPr txBox="1"/>
          <p:nvPr/>
        </p:nvSpPr>
        <p:spPr>
          <a:xfrm>
            <a:off x="2338012" y="3693153"/>
            <a:ext cx="1280160" cy="153888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D27F4-5957-E446-A08C-E10FAC8E2CD1}"/>
              </a:ext>
            </a:extLst>
          </p:cNvPr>
          <p:cNvSpPr txBox="1"/>
          <p:nvPr/>
        </p:nvSpPr>
        <p:spPr>
          <a:xfrm>
            <a:off x="3938212" y="3749758"/>
            <a:ext cx="1280160" cy="1354217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22960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6293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29652" y="235164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636998" y="235571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217468" y="238157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8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Education Tools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CB2A0D-3CD8-6940-A9AD-74A23DBC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0121"/>
              </p:ext>
            </p:extLst>
          </p:nvPr>
        </p:nvGraphicFramePr>
        <p:xfrm>
          <a:off x="450850" y="1870657"/>
          <a:ext cx="8235951" cy="39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val="1646011805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849958590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388136151"/>
                    </a:ext>
                  </a:extLst>
                </a:gridCol>
              </a:tblGrid>
              <a:tr h="36973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Center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BPAS University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Wellness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64198"/>
                  </a:ext>
                </a:extLst>
              </a:tr>
              <a:tr h="3592177"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state-of-the-art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US-based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staffed by BPAS employees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— Friday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a.m. to 8 p.m. EST</a:t>
                      </a:r>
                      <a:endParaRPr lang="en-US" sz="1500" b="0" dirty="0"/>
                    </a:p>
                  </a:txBody>
                  <a:tcPr marL="137160" marT="9144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proprietary online library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financial planning tools including: 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  <a:p>
                      <a:pPr marL="346075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990438"/>
                        </a:buClr>
                        <a:buSzTx/>
                        <a:buFont typeface="System Font Regular"/>
                        <a:buChar char="­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calculators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links, and much more</a:t>
                      </a:r>
                      <a:endParaRPr lang="en-US" sz="1500" b="0" dirty="0"/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785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Q&amp;A forum to quickly find content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Personalized recommendations 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Customized based on your: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persona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browsing history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financial journey</a:t>
                      </a:r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5579"/>
                  </a:ext>
                </a:extLst>
              </a:tr>
            </a:tbl>
          </a:graphicData>
        </a:graphic>
      </p:graphicFrame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089002E6-DC77-5F48-B5B3-43016038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489450"/>
            <a:ext cx="1371600" cy="1371600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756E354-F7D3-4A4A-9756-D50E4D6D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4540250"/>
            <a:ext cx="1371600" cy="1371600"/>
          </a:xfrm>
          <a:prstGeom prst="rect">
            <a:avLst/>
          </a:prstGeom>
        </p:spPr>
      </p:pic>
      <p:pic>
        <p:nvPicPr>
          <p:cNvPr id="10" name="Graphic 9" descr="Call center outline">
            <a:extLst>
              <a:ext uri="{FF2B5EF4-FFF2-40B4-BE49-F238E27FC236}">
                <a16:creationId xmlns:a16="http://schemas.microsoft.com/office/drawing/2014/main" id="{27A5E930-9A9E-7F4D-92E1-1EA6E32E6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000" y="442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 descr="Scales of justice outline">
            <a:extLst>
              <a:ext uri="{FF2B5EF4-FFF2-40B4-BE49-F238E27FC236}">
                <a16:creationId xmlns:a16="http://schemas.microsoft.com/office/drawing/2014/main" id="{5EF82CA0-792D-6B43-8417-77F95EB26276}"/>
              </a:ext>
            </a:extLst>
          </p:cNvPr>
          <p:cNvGrpSpPr/>
          <p:nvPr/>
        </p:nvGrpSpPr>
        <p:grpSpPr>
          <a:xfrm>
            <a:off x="1745556" y="798512"/>
            <a:ext cx="5646340" cy="5508625"/>
            <a:chOff x="1745556" y="798512"/>
            <a:chExt cx="5646340" cy="5508625"/>
          </a:xfrm>
          <a:solidFill>
            <a:schemeClr val="tx2">
              <a:alpha val="8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C3DD29-4713-884B-9B15-4DD6AC46684A}"/>
                </a:ext>
              </a:extLst>
            </p:cNvPr>
            <p:cNvSpPr/>
            <p:nvPr/>
          </p:nvSpPr>
          <p:spPr>
            <a:xfrm>
              <a:off x="1745556" y="798512"/>
              <a:ext cx="5646340" cy="5302051"/>
            </a:xfrm>
            <a:custGeom>
              <a:avLst/>
              <a:gdLst>
                <a:gd name="connsiteX0" fmla="*/ 5433570 w 5646340"/>
                <a:gd name="connsiteY0" fmla="*/ 3270746 h 5302051"/>
                <a:gd name="connsiteX1" fmla="*/ 4907015 w 5646340"/>
                <a:gd name="connsiteY1" fmla="*/ 1032867 h 5302051"/>
                <a:gd name="connsiteX2" fmla="*/ 5095478 w 5646340"/>
                <a:gd name="connsiteY2" fmla="*/ 1032867 h 5302051"/>
                <a:gd name="connsiteX3" fmla="*/ 5164336 w 5646340"/>
                <a:gd name="connsiteY3" fmla="*/ 964009 h 5302051"/>
                <a:gd name="connsiteX4" fmla="*/ 5095478 w 5646340"/>
                <a:gd name="connsiteY4" fmla="*/ 895152 h 5302051"/>
                <a:gd name="connsiteX5" fmla="*/ 3088824 w 5646340"/>
                <a:gd name="connsiteY5" fmla="*/ 895152 h 5302051"/>
                <a:gd name="connsiteX6" fmla="*/ 2892028 w 5646340"/>
                <a:gd name="connsiteY6" fmla="*/ 698356 h 5302051"/>
                <a:gd name="connsiteX7" fmla="*/ 2892028 w 5646340"/>
                <a:gd name="connsiteY7" fmla="*/ 68858 h 5302051"/>
                <a:gd name="connsiteX8" fmla="*/ 2823170 w 5646340"/>
                <a:gd name="connsiteY8" fmla="*/ 0 h 5302051"/>
                <a:gd name="connsiteX9" fmla="*/ 2754313 w 5646340"/>
                <a:gd name="connsiteY9" fmla="*/ 68858 h 5302051"/>
                <a:gd name="connsiteX10" fmla="*/ 2754313 w 5646340"/>
                <a:gd name="connsiteY10" fmla="*/ 698356 h 5302051"/>
                <a:gd name="connsiteX11" fmla="*/ 2557517 w 5646340"/>
                <a:gd name="connsiteY11" fmla="*/ 895152 h 5302051"/>
                <a:gd name="connsiteX12" fmla="*/ 550863 w 5646340"/>
                <a:gd name="connsiteY12" fmla="*/ 895152 h 5302051"/>
                <a:gd name="connsiteX13" fmla="*/ 482005 w 5646340"/>
                <a:gd name="connsiteY13" fmla="*/ 964009 h 5302051"/>
                <a:gd name="connsiteX14" fmla="*/ 550863 w 5646340"/>
                <a:gd name="connsiteY14" fmla="*/ 1032867 h 5302051"/>
                <a:gd name="connsiteX15" fmla="*/ 739326 w 5646340"/>
                <a:gd name="connsiteY15" fmla="*/ 1032867 h 5302051"/>
                <a:gd name="connsiteX16" fmla="*/ 212771 w 5646340"/>
                <a:gd name="connsiteY16" fmla="*/ 3270746 h 5302051"/>
                <a:gd name="connsiteX17" fmla="*/ 0 w 5646340"/>
                <a:gd name="connsiteY17" fmla="*/ 3270746 h 5302051"/>
                <a:gd name="connsiteX18" fmla="*/ 0 w 5646340"/>
                <a:gd name="connsiteY18" fmla="*/ 3339604 h 5302051"/>
                <a:gd name="connsiteX19" fmla="*/ 860723 w 5646340"/>
                <a:gd name="connsiteY19" fmla="*/ 3837377 h 5302051"/>
                <a:gd name="connsiteX20" fmla="*/ 1721445 w 5646340"/>
                <a:gd name="connsiteY20" fmla="*/ 3339604 h 5302051"/>
                <a:gd name="connsiteX21" fmla="*/ 1721445 w 5646340"/>
                <a:gd name="connsiteY21" fmla="*/ 3270746 h 5302051"/>
                <a:gd name="connsiteX22" fmla="*/ 1508675 w 5646340"/>
                <a:gd name="connsiteY22" fmla="*/ 3270746 h 5302051"/>
                <a:gd name="connsiteX23" fmla="*/ 982119 w 5646340"/>
                <a:gd name="connsiteY23" fmla="*/ 1032867 h 5302051"/>
                <a:gd name="connsiteX24" fmla="*/ 2557517 w 5646340"/>
                <a:gd name="connsiteY24" fmla="*/ 1032867 h 5302051"/>
                <a:gd name="connsiteX25" fmla="*/ 2754313 w 5646340"/>
                <a:gd name="connsiteY25" fmla="*/ 1229663 h 5302051"/>
                <a:gd name="connsiteX26" fmla="*/ 2754313 w 5646340"/>
                <a:gd name="connsiteY26" fmla="*/ 5026621 h 5302051"/>
                <a:gd name="connsiteX27" fmla="*/ 2272308 w 5646340"/>
                <a:gd name="connsiteY27" fmla="*/ 5026621 h 5302051"/>
                <a:gd name="connsiteX28" fmla="*/ 1996877 w 5646340"/>
                <a:gd name="connsiteY28" fmla="*/ 5302052 h 5302051"/>
                <a:gd name="connsiteX29" fmla="*/ 2134592 w 5646340"/>
                <a:gd name="connsiteY29" fmla="*/ 5302052 h 5302051"/>
                <a:gd name="connsiteX30" fmla="*/ 2272308 w 5646340"/>
                <a:gd name="connsiteY30" fmla="*/ 5164336 h 5302051"/>
                <a:gd name="connsiteX31" fmla="*/ 3374033 w 5646340"/>
                <a:gd name="connsiteY31" fmla="*/ 5164336 h 5302051"/>
                <a:gd name="connsiteX32" fmla="*/ 3511749 w 5646340"/>
                <a:gd name="connsiteY32" fmla="*/ 5302052 h 5302051"/>
                <a:gd name="connsiteX33" fmla="*/ 3649464 w 5646340"/>
                <a:gd name="connsiteY33" fmla="*/ 5302052 h 5302051"/>
                <a:gd name="connsiteX34" fmla="*/ 3374033 w 5646340"/>
                <a:gd name="connsiteY34" fmla="*/ 5026621 h 5302051"/>
                <a:gd name="connsiteX35" fmla="*/ 2892028 w 5646340"/>
                <a:gd name="connsiteY35" fmla="*/ 5026621 h 5302051"/>
                <a:gd name="connsiteX36" fmla="*/ 2892028 w 5646340"/>
                <a:gd name="connsiteY36" fmla="*/ 1229663 h 5302051"/>
                <a:gd name="connsiteX37" fmla="*/ 3088824 w 5646340"/>
                <a:gd name="connsiteY37" fmla="*/ 1032867 h 5302051"/>
                <a:gd name="connsiteX38" fmla="*/ 4664222 w 5646340"/>
                <a:gd name="connsiteY38" fmla="*/ 1032867 h 5302051"/>
                <a:gd name="connsiteX39" fmla="*/ 4137666 w 5646340"/>
                <a:gd name="connsiteY39" fmla="*/ 3270746 h 5302051"/>
                <a:gd name="connsiteX40" fmla="*/ 3924895 w 5646340"/>
                <a:gd name="connsiteY40" fmla="*/ 3270746 h 5302051"/>
                <a:gd name="connsiteX41" fmla="*/ 3924895 w 5646340"/>
                <a:gd name="connsiteY41" fmla="*/ 3339604 h 5302051"/>
                <a:gd name="connsiteX42" fmla="*/ 4785618 w 5646340"/>
                <a:gd name="connsiteY42" fmla="*/ 3837377 h 5302051"/>
                <a:gd name="connsiteX43" fmla="*/ 5646341 w 5646340"/>
                <a:gd name="connsiteY43" fmla="*/ 3339604 h 5302051"/>
                <a:gd name="connsiteX44" fmla="*/ 5646341 w 5646340"/>
                <a:gd name="connsiteY44" fmla="*/ 3270746 h 5302051"/>
                <a:gd name="connsiteX45" fmla="*/ 5292068 w 5646340"/>
                <a:gd name="connsiteY45" fmla="*/ 3270746 h 5302051"/>
                <a:gd name="connsiteX46" fmla="*/ 4279169 w 5646340"/>
                <a:gd name="connsiteY46" fmla="*/ 3270746 h 5302051"/>
                <a:gd name="connsiteX47" fmla="*/ 4784929 w 5646340"/>
                <a:gd name="connsiteY47" fmla="*/ 1121212 h 5302051"/>
                <a:gd name="connsiteX48" fmla="*/ 4785618 w 5646340"/>
                <a:gd name="connsiteY48" fmla="*/ 1120523 h 5302051"/>
                <a:gd name="connsiteX49" fmla="*/ 4786307 w 5646340"/>
                <a:gd name="connsiteY49" fmla="*/ 1121212 h 5302051"/>
                <a:gd name="connsiteX50" fmla="*/ 861411 w 5646340"/>
                <a:gd name="connsiteY50" fmla="*/ 1121212 h 5302051"/>
                <a:gd name="connsiteX51" fmla="*/ 1367172 w 5646340"/>
                <a:gd name="connsiteY51" fmla="*/ 3270746 h 5302051"/>
                <a:gd name="connsiteX52" fmla="*/ 354273 w 5646340"/>
                <a:gd name="connsiteY52" fmla="*/ 3270746 h 5302051"/>
                <a:gd name="connsiteX53" fmla="*/ 860034 w 5646340"/>
                <a:gd name="connsiteY53" fmla="*/ 1121212 h 5302051"/>
                <a:gd name="connsiteX54" fmla="*/ 860723 w 5646340"/>
                <a:gd name="connsiteY54" fmla="*/ 1120523 h 5302051"/>
                <a:gd name="connsiteX55" fmla="*/ 861411 w 5646340"/>
                <a:gd name="connsiteY55" fmla="*/ 1121212 h 5302051"/>
                <a:gd name="connsiteX56" fmla="*/ 860723 w 5646340"/>
                <a:gd name="connsiteY56" fmla="*/ 3699662 h 5302051"/>
                <a:gd name="connsiteX57" fmla="*/ 151487 w 5646340"/>
                <a:gd name="connsiteY57" fmla="*/ 3408462 h 5302051"/>
                <a:gd name="connsiteX58" fmla="*/ 1569958 w 5646340"/>
                <a:gd name="connsiteY58" fmla="*/ 3408462 h 5302051"/>
                <a:gd name="connsiteX59" fmla="*/ 860723 w 5646340"/>
                <a:gd name="connsiteY59" fmla="*/ 3699662 h 5302051"/>
                <a:gd name="connsiteX60" fmla="*/ 2823170 w 5646340"/>
                <a:gd name="connsiteY60" fmla="*/ 1101725 h 5302051"/>
                <a:gd name="connsiteX61" fmla="*/ 2685455 w 5646340"/>
                <a:gd name="connsiteY61" fmla="*/ 964009 h 5302051"/>
                <a:gd name="connsiteX62" fmla="*/ 2823170 w 5646340"/>
                <a:gd name="connsiteY62" fmla="*/ 826294 h 5302051"/>
                <a:gd name="connsiteX63" fmla="*/ 2960886 w 5646340"/>
                <a:gd name="connsiteY63" fmla="*/ 964009 h 5302051"/>
                <a:gd name="connsiteX64" fmla="*/ 2823170 w 5646340"/>
                <a:gd name="connsiteY64" fmla="*/ 1101725 h 5302051"/>
                <a:gd name="connsiteX65" fmla="*/ 4785618 w 5646340"/>
                <a:gd name="connsiteY65" fmla="*/ 3699662 h 5302051"/>
                <a:gd name="connsiteX66" fmla="*/ 4076382 w 5646340"/>
                <a:gd name="connsiteY66" fmla="*/ 3408462 h 5302051"/>
                <a:gd name="connsiteX67" fmla="*/ 5494854 w 5646340"/>
                <a:gd name="connsiteY67" fmla="*/ 3408462 h 5302051"/>
                <a:gd name="connsiteX68" fmla="*/ 4785618 w 5646340"/>
                <a:gd name="connsiteY68" fmla="*/ 3699662 h 53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646340" h="5302051">
                  <a:moveTo>
                    <a:pt x="5433570" y="3270746"/>
                  </a:moveTo>
                  <a:lnTo>
                    <a:pt x="4907015" y="1032867"/>
                  </a:lnTo>
                  <a:lnTo>
                    <a:pt x="5095478" y="1032867"/>
                  </a:lnTo>
                  <a:cubicBezTo>
                    <a:pt x="5133509" y="1032867"/>
                    <a:pt x="5164336" y="1002040"/>
                    <a:pt x="5164336" y="964009"/>
                  </a:cubicBezTo>
                  <a:cubicBezTo>
                    <a:pt x="5164336" y="925979"/>
                    <a:pt x="5133509" y="895152"/>
                    <a:pt x="5095478" y="895152"/>
                  </a:cubicBezTo>
                  <a:lnTo>
                    <a:pt x="3088824" y="895152"/>
                  </a:lnTo>
                  <a:cubicBezTo>
                    <a:pt x="3063629" y="798799"/>
                    <a:pt x="2988381" y="723551"/>
                    <a:pt x="2892028" y="698356"/>
                  </a:cubicBezTo>
                  <a:lnTo>
                    <a:pt x="2892028" y="68858"/>
                  </a:lnTo>
                  <a:cubicBezTo>
                    <a:pt x="2892028" y="30828"/>
                    <a:pt x="2861201" y="0"/>
                    <a:pt x="2823170" y="0"/>
                  </a:cubicBezTo>
                  <a:cubicBezTo>
                    <a:pt x="2785140" y="0"/>
                    <a:pt x="2754313" y="30828"/>
                    <a:pt x="2754313" y="68858"/>
                  </a:cubicBezTo>
                  <a:lnTo>
                    <a:pt x="2754313" y="698356"/>
                  </a:lnTo>
                  <a:cubicBezTo>
                    <a:pt x="2657960" y="723551"/>
                    <a:pt x="2582712" y="798799"/>
                    <a:pt x="2557517" y="895152"/>
                  </a:cubicBezTo>
                  <a:lnTo>
                    <a:pt x="550863" y="895152"/>
                  </a:lnTo>
                  <a:cubicBezTo>
                    <a:pt x="512832" y="895152"/>
                    <a:pt x="482005" y="925979"/>
                    <a:pt x="482005" y="964009"/>
                  </a:cubicBezTo>
                  <a:cubicBezTo>
                    <a:pt x="482005" y="1002040"/>
                    <a:pt x="512832" y="1032867"/>
                    <a:pt x="550863" y="1032867"/>
                  </a:cubicBezTo>
                  <a:lnTo>
                    <a:pt x="739326" y="1032867"/>
                  </a:lnTo>
                  <a:lnTo>
                    <a:pt x="212771" y="3270746"/>
                  </a:lnTo>
                  <a:lnTo>
                    <a:pt x="0" y="3270746"/>
                  </a:lnTo>
                  <a:lnTo>
                    <a:pt x="0" y="3339604"/>
                  </a:lnTo>
                  <a:cubicBezTo>
                    <a:pt x="0" y="3618754"/>
                    <a:pt x="378029" y="3837377"/>
                    <a:pt x="860723" y="3837377"/>
                  </a:cubicBezTo>
                  <a:cubicBezTo>
                    <a:pt x="1343416" y="3837377"/>
                    <a:pt x="1721445" y="3618754"/>
                    <a:pt x="1721445" y="3339604"/>
                  </a:cubicBezTo>
                  <a:lnTo>
                    <a:pt x="1721445" y="3270746"/>
                  </a:lnTo>
                  <a:lnTo>
                    <a:pt x="1508675" y="3270746"/>
                  </a:lnTo>
                  <a:lnTo>
                    <a:pt x="982119" y="1032867"/>
                  </a:lnTo>
                  <a:lnTo>
                    <a:pt x="2557517" y="1032867"/>
                  </a:lnTo>
                  <a:cubicBezTo>
                    <a:pt x="2582712" y="1129220"/>
                    <a:pt x="2657960" y="1204468"/>
                    <a:pt x="2754313" y="1229663"/>
                  </a:cubicBezTo>
                  <a:lnTo>
                    <a:pt x="2754313" y="5026621"/>
                  </a:lnTo>
                  <a:lnTo>
                    <a:pt x="2272308" y="5026621"/>
                  </a:lnTo>
                  <a:cubicBezTo>
                    <a:pt x="2120194" y="5026621"/>
                    <a:pt x="1996877" y="5149938"/>
                    <a:pt x="1996877" y="5302052"/>
                  </a:cubicBezTo>
                  <a:lnTo>
                    <a:pt x="2134592" y="5302052"/>
                  </a:lnTo>
                  <a:cubicBezTo>
                    <a:pt x="2134592" y="5225992"/>
                    <a:pt x="2196248" y="5164336"/>
                    <a:pt x="2272308" y="5164336"/>
                  </a:cubicBezTo>
                  <a:lnTo>
                    <a:pt x="3374033" y="5164336"/>
                  </a:lnTo>
                  <a:cubicBezTo>
                    <a:pt x="3450093" y="5164336"/>
                    <a:pt x="3511749" y="5225992"/>
                    <a:pt x="3511749" y="5302052"/>
                  </a:cubicBezTo>
                  <a:lnTo>
                    <a:pt x="3649464" y="5302052"/>
                  </a:lnTo>
                  <a:cubicBezTo>
                    <a:pt x="3649464" y="5149938"/>
                    <a:pt x="3526147" y="5026621"/>
                    <a:pt x="3374033" y="5026621"/>
                  </a:cubicBezTo>
                  <a:lnTo>
                    <a:pt x="2892028" y="5026621"/>
                  </a:lnTo>
                  <a:lnTo>
                    <a:pt x="2892028" y="1229663"/>
                  </a:lnTo>
                  <a:cubicBezTo>
                    <a:pt x="2988381" y="1204468"/>
                    <a:pt x="3063629" y="1129220"/>
                    <a:pt x="3088824" y="1032867"/>
                  </a:cubicBezTo>
                  <a:lnTo>
                    <a:pt x="4664222" y="1032867"/>
                  </a:lnTo>
                  <a:lnTo>
                    <a:pt x="4137666" y="3270746"/>
                  </a:lnTo>
                  <a:lnTo>
                    <a:pt x="3924895" y="3270746"/>
                  </a:lnTo>
                  <a:lnTo>
                    <a:pt x="3924895" y="3339604"/>
                  </a:lnTo>
                  <a:cubicBezTo>
                    <a:pt x="3924895" y="3618754"/>
                    <a:pt x="4302925" y="3837377"/>
                    <a:pt x="4785618" y="3837377"/>
                  </a:cubicBezTo>
                  <a:cubicBezTo>
                    <a:pt x="5268312" y="3837377"/>
                    <a:pt x="5646341" y="3618754"/>
                    <a:pt x="5646341" y="3339604"/>
                  </a:cubicBezTo>
                  <a:lnTo>
                    <a:pt x="5646341" y="3270746"/>
                  </a:lnTo>
                  <a:close/>
                  <a:moveTo>
                    <a:pt x="5292068" y="3270746"/>
                  </a:moveTo>
                  <a:lnTo>
                    <a:pt x="4279169" y="3270746"/>
                  </a:lnTo>
                  <a:lnTo>
                    <a:pt x="4784929" y="1121212"/>
                  </a:lnTo>
                  <a:cubicBezTo>
                    <a:pt x="4784929" y="1120833"/>
                    <a:pt x="4785239" y="1120523"/>
                    <a:pt x="4785618" y="1120523"/>
                  </a:cubicBezTo>
                  <a:cubicBezTo>
                    <a:pt x="4785997" y="1120523"/>
                    <a:pt x="4786307" y="1120833"/>
                    <a:pt x="4786307" y="1121212"/>
                  </a:cubicBezTo>
                  <a:close/>
                  <a:moveTo>
                    <a:pt x="861411" y="1121212"/>
                  </a:moveTo>
                  <a:lnTo>
                    <a:pt x="1367172" y="3270746"/>
                  </a:lnTo>
                  <a:lnTo>
                    <a:pt x="354273" y="3270746"/>
                  </a:lnTo>
                  <a:lnTo>
                    <a:pt x="860034" y="1121212"/>
                  </a:lnTo>
                  <a:cubicBezTo>
                    <a:pt x="860034" y="1120833"/>
                    <a:pt x="860344" y="1120523"/>
                    <a:pt x="860723" y="1120523"/>
                  </a:cubicBezTo>
                  <a:cubicBezTo>
                    <a:pt x="861101" y="1120523"/>
                    <a:pt x="861411" y="1120833"/>
                    <a:pt x="861411" y="1121212"/>
                  </a:cubicBezTo>
                  <a:close/>
                  <a:moveTo>
                    <a:pt x="860723" y="3699662"/>
                  </a:moveTo>
                  <a:cubicBezTo>
                    <a:pt x="515952" y="3699662"/>
                    <a:pt x="218210" y="3572068"/>
                    <a:pt x="151487" y="3408462"/>
                  </a:cubicBezTo>
                  <a:lnTo>
                    <a:pt x="1569958" y="3408462"/>
                  </a:lnTo>
                  <a:cubicBezTo>
                    <a:pt x="1503235" y="3572068"/>
                    <a:pt x="1205494" y="3699662"/>
                    <a:pt x="860723" y="3699662"/>
                  </a:cubicBezTo>
                  <a:close/>
                  <a:moveTo>
                    <a:pt x="2823170" y="1101725"/>
                  </a:moveTo>
                  <a:cubicBezTo>
                    <a:pt x="2747110" y="1101725"/>
                    <a:pt x="2685455" y="1040070"/>
                    <a:pt x="2685455" y="964009"/>
                  </a:cubicBezTo>
                  <a:cubicBezTo>
                    <a:pt x="2685455" y="887949"/>
                    <a:pt x="2747110" y="826294"/>
                    <a:pt x="2823170" y="826294"/>
                  </a:cubicBezTo>
                  <a:cubicBezTo>
                    <a:pt x="2899231" y="826294"/>
                    <a:pt x="2960886" y="887949"/>
                    <a:pt x="2960886" y="964009"/>
                  </a:cubicBezTo>
                  <a:cubicBezTo>
                    <a:pt x="2960886" y="1040070"/>
                    <a:pt x="2899231" y="1101725"/>
                    <a:pt x="2823170" y="1101725"/>
                  </a:cubicBezTo>
                  <a:close/>
                  <a:moveTo>
                    <a:pt x="4785618" y="3699662"/>
                  </a:moveTo>
                  <a:cubicBezTo>
                    <a:pt x="4440847" y="3699662"/>
                    <a:pt x="4143106" y="3572068"/>
                    <a:pt x="4076382" y="3408462"/>
                  </a:cubicBezTo>
                  <a:lnTo>
                    <a:pt x="5494854" y="3408462"/>
                  </a:lnTo>
                  <a:cubicBezTo>
                    <a:pt x="5428131" y="3572068"/>
                    <a:pt x="5130390" y="3699662"/>
                    <a:pt x="4785618" y="3699662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14715-9BFA-B54A-BEB2-4D5E097B02C8}"/>
                </a:ext>
              </a:extLst>
            </p:cNvPr>
            <p:cNvSpPr/>
            <p:nvPr/>
          </p:nvSpPr>
          <p:spPr>
            <a:xfrm>
              <a:off x="2916139" y="6169421"/>
              <a:ext cx="3305175" cy="137715"/>
            </a:xfrm>
            <a:custGeom>
              <a:avLst/>
              <a:gdLst>
                <a:gd name="connsiteX0" fmla="*/ 0 w 3305175"/>
                <a:gd name="connsiteY0" fmla="*/ 0 h 137715"/>
                <a:gd name="connsiteX1" fmla="*/ 3305175 w 3305175"/>
                <a:gd name="connsiteY1" fmla="*/ 0 h 137715"/>
                <a:gd name="connsiteX2" fmla="*/ 3305175 w 3305175"/>
                <a:gd name="connsiteY2" fmla="*/ 137716 h 137715"/>
                <a:gd name="connsiteX3" fmla="*/ 0 w 3305175"/>
                <a:gd name="connsiteY3" fmla="*/ 137716 h 1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37715">
                  <a:moveTo>
                    <a:pt x="0" y="0"/>
                  </a:moveTo>
                  <a:lnTo>
                    <a:pt x="3305175" y="0"/>
                  </a:lnTo>
                  <a:lnTo>
                    <a:pt x="3305175" y="137716"/>
                  </a:lnTo>
                  <a:lnTo>
                    <a:pt x="0" y="137716"/>
                  </a:ln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Loan Options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90499-A76C-0148-B40D-67209E8E4137}"/>
              </a:ext>
            </a:extLst>
          </p:cNvPr>
          <p:cNvSpPr txBox="1"/>
          <p:nvPr/>
        </p:nvSpPr>
        <p:spPr>
          <a:xfrm>
            <a:off x="915987" y="1911350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06" indent="-290506"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5"/>
                </a:solidFill>
              </a:rPr>
              <a:t>Traditional Loans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Sponsor handles through payroll deduction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Multiple loan deductions with differing pay dates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Additional payments at even multiples of amount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Potential for loan defaults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Terminated participant must repay outstanding balance within 90 days or default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6B80D-6EB0-C048-80E1-A11A12216E71}"/>
              </a:ext>
            </a:extLst>
          </p:cNvPr>
          <p:cNvSpPr txBox="1"/>
          <p:nvPr/>
        </p:nvSpPr>
        <p:spPr>
          <a:xfrm>
            <a:off x="4811811" y="1908792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MyPlanLoan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Sponsor gets out of loan business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BPAS assumes monitoring and payment processing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Participants may make additional payments at any time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Terminated participants continue to pay loans, not default (</a:t>
            </a:r>
            <a:r>
              <a:rPr lang="en-US" sz="1600" dirty="0">
                <a:solidFill>
                  <a:schemeClr val="tx1"/>
                </a:solidFill>
              </a:rPr>
              <a:t>compassionate solution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Ideal for employees with significant variable compensation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2C84B65D-E479-1949-921B-6AAAFC8B6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718" y="1222325"/>
            <a:ext cx="548640" cy="54864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C4891FBE-BE76-5F40-99F2-8C6C5CBDC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1942" y="12185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In Good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000" dirty="0">
                <a:solidFill>
                  <a:srgbClr val="5EA845"/>
                </a:solidFill>
              </a:rPr>
              <a:t>many BPAS clients are common household brand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5315D-445F-DD45-B6CC-2F342EC79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4000"/>
          <a:stretch/>
        </p:blipFill>
        <p:spPr>
          <a:xfrm>
            <a:off x="0" y="1929613"/>
            <a:ext cx="91440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Current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our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1" y="1651347"/>
            <a:ext cx="4444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Low Participation Rate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Ongoing ACP Test Failure and Return of Contributions to HCE’s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Impact of Exclusions from Definition of Compensation and 414(s)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>
          <a:xfrm>
            <a:off x="4813301" y="1792893"/>
            <a:ext cx="3657600" cy="341376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F4B3B8-7B90-4F47-8D4C-DF78A718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152259"/>
              </p:ext>
            </p:extLst>
          </p:nvPr>
        </p:nvGraphicFramePr>
        <p:xfrm>
          <a:off x="4028234" y="1381112"/>
          <a:ext cx="5172916" cy="43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BPAS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One Company. One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6687-902C-7B4F-9FC5-0207A9EF0492}"/>
              </a:ext>
            </a:extLst>
          </p:cNvPr>
          <p:cNvSpPr txBox="1"/>
          <p:nvPr/>
        </p:nvSpPr>
        <p:spPr>
          <a:xfrm>
            <a:off x="323850" y="1729135"/>
            <a:ext cx="456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spcAft>
                <a:spcPts val="2400"/>
              </a:spcAft>
              <a:buClr>
                <a:srgbClr val="5EA845"/>
              </a:buClr>
              <a:buSzPct val="75000"/>
            </a:pPr>
            <a:r>
              <a:rPr lang="en-US" altLang="en-US" sz="2600" dirty="0">
                <a:solidFill>
                  <a:srgbClr val="232D68"/>
                </a:solidFill>
              </a:rPr>
              <a:t>National provider of: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Retirement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Benefit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Fund Administration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Collective Investment Trusts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2491-0690-EF4A-95EE-51BD2170EB25}"/>
              </a:ext>
            </a:extLst>
          </p:cNvPr>
          <p:cNvSpPr txBox="1"/>
          <p:nvPr/>
        </p:nvSpPr>
        <p:spPr>
          <a:xfrm>
            <a:off x="382463" y="5760815"/>
            <a:ext cx="625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1500"/>
              </a:spcAft>
              <a:buClr>
                <a:srgbClr val="6DA141"/>
              </a:buClr>
              <a:buSzPct val="100000"/>
              <a:defRPr/>
            </a:pPr>
            <a:r>
              <a:rPr lang="en-US" sz="2400" i="1" dirty="0">
                <a:solidFill>
                  <a:schemeClr val="accent1"/>
                </a:solidFill>
              </a:rPr>
              <a:t>Retirement plan service provider since 1973</a:t>
            </a:r>
          </a:p>
        </p:txBody>
      </p:sp>
    </p:spTree>
    <p:extLst>
      <p:ext uri="{BB962C8B-B14F-4D97-AF65-F5344CB8AC3E}">
        <p14:creationId xmlns:p14="http://schemas.microsoft.com/office/powerpoint/2010/main" val="640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Four Roles. One Provider.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27BEE-D857-7240-87CB-E0F1AC57643F}"/>
              </a:ext>
            </a:extLst>
          </p:cNvPr>
          <p:cNvSpPr/>
          <p:nvPr/>
        </p:nvSpPr>
        <p:spPr>
          <a:xfrm>
            <a:off x="6236503" y="4087778"/>
            <a:ext cx="2526496" cy="1692771"/>
          </a:xfrm>
          <a:prstGeom prst="rect">
            <a:avLst/>
          </a:prstGeom>
          <a:noFill/>
        </p:spPr>
        <p:txBody>
          <a:bodyPr wrap="square" lIns="9144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455A2"/>
                </a:solidFill>
                <a:latin typeface="+mn-lt"/>
              </a:rPr>
              <a:t>Trading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flexible, open-architecture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offer funds from 350+ fund families (representing 20,000+ tickers)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NSCC-traded collective trusts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work with you to determine best investment menu for your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94336-2B15-EA4C-BCB7-5799997C5F61}"/>
              </a:ext>
            </a:extLst>
          </p:cNvPr>
          <p:cNvSpPr/>
          <p:nvPr/>
        </p:nvSpPr>
        <p:spPr>
          <a:xfrm>
            <a:off x="450850" y="4087778"/>
            <a:ext cx="2623355" cy="1923604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Recordkeeping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drive participant outcomes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ease day-to-day burden for HR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create high client satisfaction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full census file with each payroll submission means </a:t>
            </a:r>
            <a:r>
              <a:rPr lang="en-US" sz="1200" b="1" dirty="0">
                <a:latin typeface="+mn-lt"/>
              </a:rPr>
              <a:t>we simplify the process and take ownership</a:t>
            </a:r>
          </a:p>
          <a:p>
            <a:endParaRPr lang="en-US" sz="10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3D2E-5AC4-2D4B-AE83-E2FC8314B229}"/>
              </a:ext>
            </a:extLst>
          </p:cNvPr>
          <p:cNvSpPr/>
          <p:nvPr/>
        </p:nvSpPr>
        <p:spPr>
          <a:xfrm>
            <a:off x="6236504" y="2115033"/>
            <a:ext cx="2526496" cy="1431161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438"/>
                </a:solidFill>
                <a:latin typeface="+mn-lt"/>
              </a:rPr>
              <a:t>Custody</a:t>
            </a:r>
            <a:endParaRPr lang="en-US" sz="1000" b="1" dirty="0">
              <a:solidFill>
                <a:srgbClr val="990438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single system for recordkeeping and trust/custodial services</a:t>
            </a:r>
            <a:endParaRPr lang="en-US" sz="1200" b="0" dirty="0"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handle transactions once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no replicating records between plan and trust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7940-4B1F-F24D-B848-D62BABDAECFE}"/>
              </a:ext>
            </a:extLst>
          </p:cNvPr>
          <p:cNvSpPr/>
          <p:nvPr/>
        </p:nvSpPr>
        <p:spPr>
          <a:xfrm>
            <a:off x="450850" y="2120289"/>
            <a:ext cx="2456647" cy="1354217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26422"/>
                </a:solidFill>
                <a:latin typeface="+mn-lt"/>
              </a:rPr>
              <a:t>Administration</a:t>
            </a:r>
            <a:endParaRPr lang="en-US" sz="1200" b="0" dirty="0">
              <a:solidFill>
                <a:srgbClr val="F26422"/>
              </a:solidFill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advanced plan consulting for the full spectrum of retirement plan types and designs</a:t>
            </a: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direct access to fully-credentialed experts dedicated to your account</a:t>
            </a:r>
            <a:endParaRPr lang="en-US" sz="1200" dirty="0">
              <a:latin typeface="+mn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focused on saving you time and headaches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5814382-9EE9-3F4C-AD4A-977ACE22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328937"/>
              </p:ext>
            </p:extLst>
          </p:nvPr>
        </p:nvGraphicFramePr>
        <p:xfrm>
          <a:off x="3086100" y="2510674"/>
          <a:ext cx="2971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D3DC97-7D8C-FB42-A651-F1B1DB0D6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0243" y="3811658"/>
            <a:ext cx="683514" cy="368046"/>
          </a:xfrm>
          <a:prstGeom prst="rect">
            <a:avLst/>
          </a:prstGeom>
        </p:spPr>
      </p:pic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697EC2B8-F2B3-F44F-8BC6-ED5C05430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6062" y="2703966"/>
            <a:ext cx="914400" cy="914400"/>
          </a:xfrm>
          <a:prstGeom prst="rect">
            <a:avLst/>
          </a:prstGeom>
        </p:spPr>
      </p:pic>
      <p:pic>
        <p:nvPicPr>
          <p:cNvPr id="21" name="Graphic 20" descr="Transfer outline">
            <a:extLst>
              <a:ext uri="{FF2B5EF4-FFF2-40B4-BE49-F238E27FC236}">
                <a16:creationId xmlns:a16="http://schemas.microsoft.com/office/drawing/2014/main" id="{541804DA-41E1-4B45-9182-1FC79006F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6062" y="4360408"/>
            <a:ext cx="914400" cy="914400"/>
          </a:xfrm>
          <a:prstGeom prst="rect">
            <a:avLst/>
          </a:prstGeom>
        </p:spPr>
      </p:pic>
      <p:pic>
        <p:nvPicPr>
          <p:cNvPr id="23" name="Graphic 22" descr="Folder Search outline">
            <a:extLst>
              <a:ext uri="{FF2B5EF4-FFF2-40B4-BE49-F238E27FC236}">
                <a16:creationId xmlns:a16="http://schemas.microsoft.com/office/drawing/2014/main" id="{82A444A4-0E4A-4E4C-BCB4-859034B7E7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7190" y="4355645"/>
            <a:ext cx="914400" cy="914400"/>
          </a:xfrm>
          <a:prstGeom prst="rect">
            <a:avLst/>
          </a:prstGeom>
        </p:spPr>
      </p:pic>
      <p:pic>
        <p:nvPicPr>
          <p:cNvPr id="25" name="Graphic 24" descr="Person with idea outline">
            <a:extLst>
              <a:ext uri="{FF2B5EF4-FFF2-40B4-BE49-F238E27FC236}">
                <a16:creationId xmlns:a16="http://schemas.microsoft.com/office/drawing/2014/main" id="{E190E180-97AC-1640-AE9E-37C4163C2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77190" y="270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Simplified Administration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E1A4AAE-3F09-5143-9C16-602CB10DA2BD}"/>
              </a:ext>
            </a:extLst>
          </p:cNvPr>
          <p:cNvGrpSpPr/>
          <p:nvPr/>
        </p:nvGrpSpPr>
        <p:grpSpPr>
          <a:xfrm>
            <a:off x="225425" y="1698563"/>
            <a:ext cx="8687705" cy="4111814"/>
            <a:chOff x="225425" y="1698563"/>
            <a:chExt cx="8687705" cy="411181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0F01565-7228-E244-9BB2-497DC4B90AE5}"/>
                </a:ext>
              </a:extLst>
            </p:cNvPr>
            <p:cNvGrpSpPr/>
            <p:nvPr/>
          </p:nvGrpSpPr>
          <p:grpSpPr>
            <a:xfrm>
              <a:off x="3782981" y="2961071"/>
              <a:ext cx="1578037" cy="1578037"/>
              <a:chOff x="3782981" y="2961071"/>
              <a:chExt cx="1578037" cy="157803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62B80A2-4970-BB40-A531-5690EBA7A715}"/>
                  </a:ext>
                </a:extLst>
              </p:cNvPr>
              <p:cNvSpPr/>
              <p:nvPr/>
            </p:nvSpPr>
            <p:spPr>
              <a:xfrm>
                <a:off x="3782981" y="2961071"/>
                <a:ext cx="1578037" cy="157803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E44A0-BCDA-0E4A-B90B-597B06FAA021}"/>
                  </a:ext>
                </a:extLst>
              </p:cNvPr>
              <p:cNvSpPr txBox="1"/>
              <p:nvPr/>
            </p:nvSpPr>
            <p:spPr>
              <a:xfrm>
                <a:off x="3822700" y="3094773"/>
                <a:ext cx="1511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Yes,</a:t>
                </a:r>
              </a:p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BPAS can help with that!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943A7A-4E8A-014D-B8A1-68D0C2F48B0C}"/>
                </a:ext>
              </a:extLst>
            </p:cNvPr>
            <p:cNvGrpSpPr/>
            <p:nvPr/>
          </p:nvGrpSpPr>
          <p:grpSpPr>
            <a:xfrm>
              <a:off x="238125" y="3875990"/>
              <a:ext cx="3249186" cy="843345"/>
              <a:chOff x="238125" y="3875990"/>
              <a:chExt cx="3249186" cy="84334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7DBE9C-96DB-7C4B-B37A-16DD0EE7051F}"/>
                  </a:ext>
                </a:extLst>
              </p:cNvPr>
              <p:cNvSpPr/>
              <p:nvPr/>
            </p:nvSpPr>
            <p:spPr>
              <a:xfrm>
                <a:off x="238125" y="3875990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BCB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40D81A-3AB0-F24F-8E6C-6F24C4C0864A}"/>
                  </a:ext>
                </a:extLst>
              </p:cNvPr>
              <p:cNvSpPr txBox="1"/>
              <p:nvPr/>
            </p:nvSpPr>
            <p:spPr>
              <a:xfrm>
                <a:off x="238125" y="3960629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We monitor eligibility and mail welcome letters to newly eligible participants, 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saving you time</a:t>
                </a:r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36B991-4DB4-CE48-9389-7DFAF872B122}"/>
                  </a:ext>
                </a:extLst>
              </p:cNvPr>
              <p:cNvGrpSpPr/>
              <p:nvPr/>
            </p:nvGrpSpPr>
            <p:grpSpPr>
              <a:xfrm>
                <a:off x="2748134" y="3985376"/>
                <a:ext cx="647515" cy="647515"/>
                <a:chOff x="2748134" y="3985376"/>
                <a:chExt cx="647515" cy="64751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38A0D1F-96C5-084C-8580-B2AAE5E80F64}"/>
                    </a:ext>
                  </a:extLst>
                </p:cNvPr>
                <p:cNvSpPr/>
                <p:nvPr/>
              </p:nvSpPr>
              <p:spPr>
                <a:xfrm>
                  <a:off x="27481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 descr="Stopwatch outline">
                  <a:extLst>
                    <a:ext uri="{FF2B5EF4-FFF2-40B4-BE49-F238E27FC236}">
                      <a16:creationId xmlns:a16="http://schemas.microsoft.com/office/drawing/2014/main" id="{4C2BCCA9-657E-BA42-80F2-5A5A1BA19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304" y="4041019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9E1E20B-C85F-8C49-B3B7-C617A61C8AF9}"/>
                </a:ext>
              </a:extLst>
            </p:cNvPr>
            <p:cNvGrpSpPr/>
            <p:nvPr/>
          </p:nvGrpSpPr>
          <p:grpSpPr>
            <a:xfrm>
              <a:off x="4868270" y="1701350"/>
              <a:ext cx="3249187" cy="861774"/>
              <a:chOff x="4868270" y="1701350"/>
              <a:chExt cx="3249187" cy="86177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981D078-20E6-F34A-B146-05521578A235}"/>
                  </a:ext>
                </a:extLst>
              </p:cNvPr>
              <p:cNvSpPr/>
              <p:nvPr/>
            </p:nvSpPr>
            <p:spPr>
              <a:xfrm>
                <a:off x="4868270" y="1710094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F0C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FCC0E-63B7-6549-AA65-5650A32320E2}"/>
                  </a:ext>
                </a:extLst>
              </p:cNvPr>
              <p:cNvSpPr txBox="1"/>
              <p:nvPr/>
            </p:nvSpPr>
            <p:spPr>
              <a:xfrm>
                <a:off x="5573806" y="170135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 anchor="ctr" anchorCtr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You’re kept in the loop</a:t>
                </a:r>
                <a:r>
                  <a:rPr lang="en-US" sz="1100" b="0" dirty="0">
                    <a:solidFill>
                      <a:schemeClr val="accent6">
                        <a:lumMod val="75000"/>
                      </a:schemeClr>
                    </a:solidFill>
                  </a:rPr>
                  <a:t> with notices and reports on contribution rate changes, new loan issuances, loans nearing default, new hardships, and more.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1673D31-4637-7547-A1C8-7332EF37FD85}"/>
                  </a:ext>
                </a:extLst>
              </p:cNvPr>
              <p:cNvGrpSpPr/>
              <p:nvPr/>
            </p:nvGrpSpPr>
            <p:grpSpPr>
              <a:xfrm>
                <a:off x="4951584" y="1832726"/>
                <a:ext cx="647515" cy="647515"/>
                <a:chOff x="4951584" y="1832726"/>
                <a:chExt cx="647515" cy="64751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8EF64A-CCB8-0C4F-9130-9682EB0BB088}"/>
                    </a:ext>
                  </a:extLst>
                </p:cNvPr>
                <p:cNvSpPr/>
                <p:nvPr/>
              </p:nvSpPr>
              <p:spPr>
                <a:xfrm>
                  <a:off x="4951584" y="18327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 descr="Comment Add outline">
                  <a:extLst>
                    <a:ext uri="{FF2B5EF4-FFF2-40B4-BE49-F238E27FC236}">
                      <a16:creationId xmlns:a16="http://schemas.microsoft.com/office/drawing/2014/main" id="{B83AB135-5E0B-AA4F-A5AE-E45D7CD17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882" y="1908041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2BE803B-627A-FB48-85A3-490308CE321B}"/>
                </a:ext>
              </a:extLst>
            </p:cNvPr>
            <p:cNvGrpSpPr/>
            <p:nvPr/>
          </p:nvGrpSpPr>
          <p:grpSpPr>
            <a:xfrm>
              <a:off x="5656689" y="2783616"/>
              <a:ext cx="3253415" cy="861774"/>
              <a:chOff x="5656689" y="2783616"/>
              <a:chExt cx="3253415" cy="861774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59E6573-2799-CC45-AFCA-CC65B1A11577}"/>
                  </a:ext>
                </a:extLst>
              </p:cNvPr>
              <p:cNvSpPr/>
              <p:nvPr/>
            </p:nvSpPr>
            <p:spPr>
              <a:xfrm>
                <a:off x="5656689" y="2795578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0C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F65DB-D7C1-DE44-ADED-05EA317C110D}"/>
                  </a:ext>
                </a:extLst>
              </p:cNvPr>
              <p:cNvSpPr txBox="1"/>
              <p:nvPr/>
            </p:nvSpPr>
            <p:spPr>
              <a:xfrm>
                <a:off x="6366453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Receive real-time participant account updates with each payroll file, including vesting and eligibility, ensuring</a:t>
                </a:r>
                <a:b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accurate plan data, all the time</a:t>
                </a:r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375D5B5-B7EA-1B45-9835-3DDD7C7DD094}"/>
                  </a:ext>
                </a:extLst>
              </p:cNvPr>
              <p:cNvGrpSpPr/>
              <p:nvPr/>
            </p:nvGrpSpPr>
            <p:grpSpPr>
              <a:xfrm>
                <a:off x="5751684" y="2886826"/>
                <a:ext cx="647515" cy="647515"/>
                <a:chOff x="5751684" y="2886826"/>
                <a:chExt cx="647515" cy="64751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F43D662-A2EB-9A43-AAB6-EC49EE02EBDE}"/>
                    </a:ext>
                  </a:extLst>
                </p:cNvPr>
                <p:cNvSpPr/>
                <p:nvPr/>
              </p:nvSpPr>
              <p:spPr>
                <a:xfrm>
                  <a:off x="5751684" y="28868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Graphic 27" descr="Folder Search outline">
                  <a:extLst>
                    <a:ext uri="{FF2B5EF4-FFF2-40B4-BE49-F238E27FC236}">
                      <a16:creationId xmlns:a16="http://schemas.microsoft.com/office/drawing/2014/main" id="{1EE7D961-B718-1E40-BABA-9A1994303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3166" y="2976504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8505D00-7890-A843-BAF0-30C274033EC9}"/>
                </a:ext>
              </a:extLst>
            </p:cNvPr>
            <p:cNvGrpSpPr/>
            <p:nvPr/>
          </p:nvGrpSpPr>
          <p:grpSpPr>
            <a:xfrm>
              <a:off x="5656689" y="3875990"/>
              <a:ext cx="3256441" cy="861774"/>
              <a:chOff x="5656689" y="3875990"/>
              <a:chExt cx="3256441" cy="86177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8BFE812-4F2F-CF45-8316-E41501BD76C2}"/>
                  </a:ext>
                </a:extLst>
              </p:cNvPr>
              <p:cNvSpPr/>
              <p:nvPr/>
            </p:nvSpPr>
            <p:spPr>
              <a:xfrm>
                <a:off x="5656689" y="389441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BFD9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52043-B480-0248-90BD-364EA3983B93}"/>
                  </a:ext>
                </a:extLst>
              </p:cNvPr>
              <p:cNvSpPr txBox="1"/>
              <p:nvPr/>
            </p:nvSpPr>
            <p:spPr>
              <a:xfrm>
                <a:off x="6369479" y="387599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rgbClr val="006837"/>
                    </a:solidFill>
                  </a:rPr>
                  <a:t>We interact directly with participants on loans, hardships, and distributions, without HR involvement, meaning </a:t>
                </a:r>
                <a:br>
                  <a:rPr lang="en-US" sz="1100" b="0" dirty="0">
                    <a:solidFill>
                      <a:srgbClr val="006837"/>
                    </a:solidFill>
                  </a:rPr>
                </a:br>
                <a:r>
                  <a:rPr lang="en-US" sz="1100" dirty="0">
                    <a:solidFill>
                      <a:srgbClr val="035932"/>
                    </a:solidFill>
                  </a:rPr>
                  <a:t>you’re no longer the middleman</a:t>
                </a:r>
                <a:r>
                  <a:rPr lang="en-US" sz="1100" b="0" dirty="0">
                    <a:solidFill>
                      <a:srgbClr val="006837"/>
                    </a:solidFill>
                  </a:rPr>
                  <a:t>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12258-D945-A84A-A7BA-D26E5C0A6005}"/>
                  </a:ext>
                </a:extLst>
              </p:cNvPr>
              <p:cNvGrpSpPr/>
              <p:nvPr/>
            </p:nvGrpSpPr>
            <p:grpSpPr>
              <a:xfrm>
                <a:off x="5745334" y="3985376"/>
                <a:ext cx="647515" cy="647515"/>
                <a:chOff x="5745334" y="3985376"/>
                <a:chExt cx="647515" cy="64751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528FC6-7AD3-B94E-9F0D-E73D54D1798D}"/>
                    </a:ext>
                  </a:extLst>
                </p:cNvPr>
                <p:cNvSpPr/>
                <p:nvPr/>
              </p:nvSpPr>
              <p:spPr>
                <a:xfrm>
                  <a:off x="57453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68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Graphic 31" descr="Chat outline">
                  <a:extLst>
                    <a:ext uri="{FF2B5EF4-FFF2-40B4-BE49-F238E27FC236}">
                      <a16:creationId xmlns:a16="http://schemas.microsoft.com/office/drawing/2014/main" id="{B5342B50-A62C-4A46-9F1F-438221913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710" y="405877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A03CEE-48FA-3347-9430-CFFE915B6524}"/>
                </a:ext>
              </a:extLst>
            </p:cNvPr>
            <p:cNvGrpSpPr/>
            <p:nvPr/>
          </p:nvGrpSpPr>
          <p:grpSpPr>
            <a:xfrm>
              <a:off x="4856772" y="4959969"/>
              <a:ext cx="3260684" cy="843345"/>
              <a:chOff x="4856772" y="4959969"/>
              <a:chExt cx="3260684" cy="84334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38E934E-F803-2549-8D7B-8481630542F5}"/>
                  </a:ext>
                </a:extLst>
              </p:cNvPr>
              <p:cNvSpPr/>
              <p:nvPr/>
            </p:nvSpPr>
            <p:spPr>
              <a:xfrm>
                <a:off x="4856772" y="495996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1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70E8B-C6D5-FE40-9020-301F0D7C3848}"/>
                  </a:ext>
                </a:extLst>
              </p:cNvPr>
              <p:cNvSpPr txBox="1"/>
              <p:nvPr/>
            </p:nvSpPr>
            <p:spPr>
              <a:xfrm>
                <a:off x="5573805" y="5042457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Our certified audit package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</a:rPr>
                  <a:t>streamlines the process</a:t>
                </a:r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/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for plans subject to audit.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2B4E16D-6B9D-B44C-998A-ED21E4768C0D}"/>
                  </a:ext>
                </a:extLst>
              </p:cNvPr>
              <p:cNvGrpSpPr/>
              <p:nvPr/>
            </p:nvGrpSpPr>
            <p:grpSpPr>
              <a:xfrm>
                <a:off x="4951584" y="5064876"/>
                <a:ext cx="647515" cy="647515"/>
                <a:chOff x="4951584" y="5064876"/>
                <a:chExt cx="647515" cy="64751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8700F2A-E138-6944-8AC0-FB4CB990DB96}"/>
                    </a:ext>
                  </a:extLst>
                </p:cNvPr>
                <p:cNvSpPr/>
                <p:nvPr/>
              </p:nvSpPr>
              <p:spPr>
                <a:xfrm>
                  <a:off x="4951584" y="50648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phic 33" descr="Branching diagram outline">
                  <a:extLst>
                    <a:ext uri="{FF2B5EF4-FFF2-40B4-BE49-F238E27FC236}">
                      <a16:creationId xmlns:a16="http://schemas.microsoft.com/office/drawing/2014/main" id="{B0B02CCB-6E05-3046-B7C1-86AD25ED2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754" y="5175030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CC212A-8D2F-EC4B-9590-6FE806AB91D3}"/>
                </a:ext>
              </a:extLst>
            </p:cNvPr>
            <p:cNvGrpSpPr/>
            <p:nvPr/>
          </p:nvGrpSpPr>
          <p:grpSpPr>
            <a:xfrm>
              <a:off x="1026542" y="4967032"/>
              <a:ext cx="3255203" cy="843345"/>
              <a:chOff x="1026542" y="4967032"/>
              <a:chExt cx="3255203" cy="84334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D937FA3-A150-F344-93B5-4237BFB8AE13}"/>
                  </a:ext>
                </a:extLst>
              </p:cNvPr>
              <p:cNvSpPr/>
              <p:nvPr/>
            </p:nvSpPr>
            <p:spPr>
              <a:xfrm>
                <a:off x="1032559" y="4967032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C2BE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146EE-1C15-2644-A699-788D767D3510}"/>
                  </a:ext>
                </a:extLst>
              </p:cNvPr>
              <p:cNvSpPr txBox="1"/>
              <p:nvPr/>
            </p:nvSpPr>
            <p:spPr>
              <a:xfrm>
                <a:off x="1026542" y="5042936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tx2"/>
                    </a:solidFill>
                  </a:rPr>
                  <a:t>Web self-service features for plan sponsors and participants puts your</a:t>
                </a:r>
                <a:br>
                  <a:rPr lang="en-US" sz="1100" b="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>
                        <a:lumMod val="75000"/>
                      </a:schemeClr>
                    </a:solidFill>
                  </a:rPr>
                  <a:t>plan management at a click of a mouse</a:t>
                </a:r>
                <a:r>
                  <a:rPr lang="en-US" sz="1100" b="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CDAC917-BEF1-B743-A67A-11B28EFD45E3}"/>
                  </a:ext>
                </a:extLst>
              </p:cNvPr>
              <p:cNvGrpSpPr/>
              <p:nvPr/>
            </p:nvGrpSpPr>
            <p:grpSpPr>
              <a:xfrm>
                <a:off x="3548234" y="5058526"/>
                <a:ext cx="647515" cy="647515"/>
                <a:chOff x="3548234" y="5058526"/>
                <a:chExt cx="647515" cy="64751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3CCD4B3-44E5-414C-9A45-DA271F8C3F8C}"/>
                    </a:ext>
                  </a:extLst>
                </p:cNvPr>
                <p:cNvSpPr/>
                <p:nvPr/>
              </p:nvSpPr>
              <p:spPr>
                <a:xfrm>
                  <a:off x="3548234" y="50585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5" descr="Cursor outline">
                  <a:extLst>
                    <a:ext uri="{FF2B5EF4-FFF2-40B4-BE49-F238E27FC236}">
                      <a16:creationId xmlns:a16="http://schemas.microsoft.com/office/drawing/2014/main" id="{CB7F141E-7B1A-6A4D-9885-AE2F8B18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8037" y="513392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9B2542-863C-4F4C-932A-F48B5B22A1D2}"/>
                </a:ext>
              </a:extLst>
            </p:cNvPr>
            <p:cNvGrpSpPr/>
            <p:nvPr/>
          </p:nvGrpSpPr>
          <p:grpSpPr>
            <a:xfrm>
              <a:off x="1026543" y="1698563"/>
              <a:ext cx="3265930" cy="861774"/>
              <a:chOff x="1026543" y="1698563"/>
              <a:chExt cx="3265930" cy="86177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D8265DA-FFD7-4746-AB9C-63BEC09D32C6}"/>
                  </a:ext>
                </a:extLst>
              </p:cNvPr>
              <p:cNvSpPr/>
              <p:nvPr/>
            </p:nvSpPr>
            <p:spPr>
              <a:xfrm>
                <a:off x="1043287" y="1710087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D9C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77416-B567-6D43-A75B-3F963C508324}"/>
                  </a:ext>
                </a:extLst>
              </p:cNvPr>
              <p:cNvSpPr txBox="1"/>
              <p:nvPr/>
            </p:nvSpPr>
            <p:spPr>
              <a:xfrm>
                <a:off x="1026543" y="1698563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We track all your employees, regardless of balance,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simplifying year-end </a:t>
                </a:r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compliance testing, contribution allocations, Form 5500, and more.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A94055-4B0F-B543-AAAA-85FEAA866F5B}"/>
                  </a:ext>
                </a:extLst>
              </p:cNvPr>
              <p:cNvGrpSpPr/>
              <p:nvPr/>
            </p:nvGrpSpPr>
            <p:grpSpPr>
              <a:xfrm>
                <a:off x="3548234" y="1807326"/>
                <a:ext cx="647515" cy="647515"/>
                <a:chOff x="3548234" y="1807326"/>
                <a:chExt cx="647515" cy="64751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3033766-3BAE-C34C-BF5F-F0FC8E0D841D}"/>
                    </a:ext>
                  </a:extLst>
                </p:cNvPr>
                <p:cNvSpPr/>
                <p:nvPr/>
              </p:nvSpPr>
              <p:spPr>
                <a:xfrm>
                  <a:off x="3548234" y="18073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Graphic 37" descr="Checklist outline">
                  <a:extLst>
                    <a:ext uri="{FF2B5EF4-FFF2-40B4-BE49-F238E27FC236}">
                      <a16:creationId xmlns:a16="http://schemas.microsoft.com/office/drawing/2014/main" id="{D8418AB2-3AD8-6146-9847-659CE9AB8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495" y="1905917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32A1A0-8802-A84E-BAE0-23B7C812B332}"/>
                </a:ext>
              </a:extLst>
            </p:cNvPr>
            <p:cNvGrpSpPr/>
            <p:nvPr/>
          </p:nvGrpSpPr>
          <p:grpSpPr>
            <a:xfrm>
              <a:off x="225425" y="2783616"/>
              <a:ext cx="3261886" cy="861774"/>
              <a:chOff x="225425" y="2783616"/>
              <a:chExt cx="3261886" cy="86177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0CC4EB2-5FFE-1548-B3BE-F478A817E266}"/>
                  </a:ext>
                </a:extLst>
              </p:cNvPr>
              <p:cNvSpPr/>
              <p:nvPr/>
            </p:nvSpPr>
            <p:spPr>
              <a:xfrm>
                <a:off x="238125" y="279557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E6BF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53C38-9CB0-8E46-A61D-AC4516047841}"/>
                  </a:ext>
                </a:extLst>
              </p:cNvPr>
              <p:cNvSpPr txBox="1"/>
              <p:nvPr/>
            </p:nvSpPr>
            <p:spPr>
              <a:xfrm>
                <a:off x="225425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Online enrollment, automatic enrollment, and auto-escalation </a:t>
                </a:r>
                <a:r>
                  <a:rPr lang="en-US" sz="1100" dirty="0">
                    <a:solidFill>
                      <a:schemeClr val="accent4">
                        <a:lumMod val="50000"/>
                      </a:schemeClr>
                    </a:solidFill>
                  </a:rPr>
                  <a:t>eliminates paper, boosts participation, and reduces errors</a:t>
                </a:r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F1BCEBF-422E-2048-AA6C-37C076959064}"/>
                  </a:ext>
                </a:extLst>
              </p:cNvPr>
              <p:cNvGrpSpPr/>
              <p:nvPr/>
            </p:nvGrpSpPr>
            <p:grpSpPr>
              <a:xfrm>
                <a:off x="2754484" y="2893176"/>
                <a:ext cx="647515" cy="647515"/>
                <a:chOff x="2754484" y="2893176"/>
                <a:chExt cx="647515" cy="6475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24049C-C4C9-D949-952D-7DE9D29C860C}"/>
                    </a:ext>
                  </a:extLst>
                </p:cNvPr>
                <p:cNvSpPr/>
                <p:nvPr/>
              </p:nvSpPr>
              <p:spPr>
                <a:xfrm>
                  <a:off x="2754484" y="28931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phic 39" descr="Laptop outline">
                  <a:extLst>
                    <a:ext uri="{FF2B5EF4-FFF2-40B4-BE49-F238E27FC236}">
                      <a16:creationId xmlns:a16="http://schemas.microsoft.com/office/drawing/2014/main" id="{57421A72-45B0-324A-A133-1AE5F90652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0354" y="2982043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F9C6D6-55CF-7D41-912B-E681C0907C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221" y="2423702"/>
              <a:ext cx="288436" cy="585087"/>
            </a:xfrm>
            <a:prstGeom prst="line">
              <a:avLst/>
            </a:prstGeom>
            <a:ln w="12700" cap="rnd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1603C2-1917-6349-B2CB-B527E1CCC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36" y="2454841"/>
              <a:ext cx="297719" cy="557696"/>
            </a:xfrm>
            <a:prstGeom prst="line">
              <a:avLst/>
            </a:prstGeom>
            <a:ln w="12700" cap="rnd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A2ABDA-169F-AF41-8068-F6266CF68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785" y="3330242"/>
              <a:ext cx="489565" cy="77993"/>
            </a:xfrm>
            <a:prstGeom prst="line">
              <a:avLst/>
            </a:prstGeom>
            <a:ln w="12700" cap="rnd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A8009D-3CFF-1145-BA90-D1FA9B453948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282974" y="4092047"/>
              <a:ext cx="462360" cy="217087"/>
            </a:xfrm>
            <a:prstGeom prst="line">
              <a:avLst/>
            </a:prstGeom>
            <a:ln w="12700" cap="rnd">
              <a:solidFill>
                <a:srgbClr val="006837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FEA313-BD5E-C740-9BE9-BE74D930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825860" y="4500448"/>
              <a:ext cx="302895" cy="594421"/>
            </a:xfrm>
            <a:prstGeom prst="line">
              <a:avLst/>
            </a:prstGeom>
            <a:ln w="12700" cap="rnd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D6D943-66AC-B645-B0B3-C4FF2BA0E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245" y="4500448"/>
              <a:ext cx="297412" cy="594421"/>
            </a:xfrm>
            <a:prstGeom prst="line">
              <a:avLst/>
            </a:prstGeom>
            <a:ln w="12700" cap="rnd">
              <a:solidFill>
                <a:schemeClr val="tx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6C2744-C1D4-7641-8B29-7C86FFE6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739" y="4097527"/>
              <a:ext cx="476582" cy="128204"/>
            </a:xfrm>
            <a:prstGeom prst="line">
              <a:avLst/>
            </a:prstGeom>
            <a:ln w="12700" cap="rnd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86779A-E6D2-AD42-9CF2-3463841D5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9037" y="3327170"/>
              <a:ext cx="477284" cy="97817"/>
            </a:xfrm>
            <a:prstGeom prst="line">
              <a:avLst/>
            </a:prstGeom>
            <a:ln w="12700" cap="rnd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6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Beyond Recordkeeping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0202"/>
              </p:ext>
            </p:extLst>
          </p:nvPr>
        </p:nvGraphicFramePr>
        <p:xfrm>
          <a:off x="675335" y="1081651"/>
          <a:ext cx="7772400" cy="329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758">
                  <a:extLst>
                    <a:ext uri="{9D8B030D-6E8A-4147-A177-3AD203B41FA5}">
                      <a16:colId xmlns:a16="http://schemas.microsoft.com/office/drawing/2014/main" val="2087335672"/>
                    </a:ext>
                  </a:extLst>
                </a:gridCol>
              </a:tblGrid>
              <a:tr h="366361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Premier Administration with Top Technology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14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4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Eligibility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Determination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Monitoring for Late Deposits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Edit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Checks on Census Files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Audit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Vesting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Clean-up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Loan, Hardship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and Distributions Adjudication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Full Online Enrollment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Compliance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Testing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Full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Auto Enrollment Outsourcing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Year-end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Allocations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Preparation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RMDs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Signature Ready 5500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Complete Plan Consulting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95904"/>
              </p:ext>
            </p:extLst>
          </p:nvPr>
        </p:nvGraphicFramePr>
        <p:xfrm>
          <a:off x="678376" y="4546642"/>
          <a:ext cx="7751470" cy="164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220">
                  <a:extLst>
                    <a:ext uri="{9D8B030D-6E8A-4147-A177-3AD203B41FA5}">
                      <a16:colId xmlns:a16="http://schemas.microsoft.com/office/drawing/2014/main" val="2806985843"/>
                    </a:ext>
                  </a:extLst>
                </a:gridCol>
              </a:tblGrid>
              <a:tr h="3297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3(16) Administrative Fiduciary Services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BPAS Mailing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Distribution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of Annual Notices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Enrollment Monitoring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5500 Submission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QDRO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kern="1200" dirty="0">
                        <a:solidFill>
                          <a:srgbClr val="000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7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6838953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>
                <a:solidFill>
                  <a:srgbClr val="232D68"/>
                </a:solidFill>
              </a:rPr>
              <a:t>2020 Client Survey Results</a:t>
            </a:r>
            <a:endParaRPr lang="en-US" sz="4400" b="1" dirty="0">
              <a:solidFill>
                <a:srgbClr val="232D6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8693150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000" dirty="0">
                <a:solidFill>
                  <a:srgbClr val="6DA141"/>
                </a:solidFill>
              </a:rPr>
              <a:t>94% are </a:t>
            </a:r>
            <a:r>
              <a:rPr lang="en-US" sz="3000" u="sng" dirty="0">
                <a:solidFill>
                  <a:srgbClr val="6DA141"/>
                </a:solidFill>
              </a:rPr>
              <a:t>very satisfied</a:t>
            </a:r>
            <a:endParaRPr lang="en-US" sz="3000" dirty="0">
              <a:solidFill>
                <a:srgbClr val="6DA14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50" y="3698953"/>
            <a:ext cx="5402212" cy="256032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kern="0" dirty="0">
                <a:solidFill>
                  <a:schemeClr val="tx2"/>
                </a:solidFill>
              </a:rPr>
              <a:t>Our consultants are distinguished by their depth of ERISA experience and dedication to excellence.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400" kern="0" dirty="0">
                <a:solidFill>
                  <a:schemeClr val="tx2"/>
                </a:solidFill>
              </a:rPr>
              <a:t>Your fully credentialed plan consultant will handle: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compliance testing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year-end contributions and forfeiture allocation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match true-up calculation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signature-ready Form 5500 and schedule preparation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census file assistance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plan change management</a:t>
            </a:r>
          </a:p>
          <a:p>
            <a:pPr marL="404812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audit support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02B413-267E-9E4A-80C3-E1FA00EEB422}"/>
              </a:ext>
            </a:extLst>
          </p:cNvPr>
          <p:cNvGrpSpPr/>
          <p:nvPr/>
        </p:nvGrpSpPr>
        <p:grpSpPr>
          <a:xfrm>
            <a:off x="450850" y="1565275"/>
            <a:ext cx="3337531" cy="1624238"/>
            <a:chOff x="447069" y="1755775"/>
            <a:chExt cx="3337531" cy="16242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D45586-47AA-CB4B-A5B5-78F90E3B22C6}"/>
                </a:ext>
              </a:extLst>
            </p:cNvPr>
            <p:cNvGrpSpPr/>
            <p:nvPr/>
          </p:nvGrpSpPr>
          <p:grpSpPr>
            <a:xfrm>
              <a:off x="450850" y="2277951"/>
              <a:ext cx="3333750" cy="279400"/>
              <a:chOff x="450850" y="2277951"/>
              <a:chExt cx="3333750" cy="2794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CDBAEC6-D4A8-9D4E-B409-DFA3B2BA2F9A}"/>
                  </a:ext>
                </a:extLst>
              </p:cNvPr>
              <p:cNvGrpSpPr/>
              <p:nvPr/>
            </p:nvGrpSpPr>
            <p:grpSpPr>
              <a:xfrm>
                <a:off x="450850" y="2277951"/>
                <a:ext cx="3333750" cy="279400"/>
                <a:chOff x="450850" y="1943100"/>
                <a:chExt cx="3333750" cy="27940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4212DC4-5946-B546-B2C6-02C3943B02EC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333750" cy="279400"/>
                </a:xfrm>
                <a:prstGeom prst="rect">
                  <a:avLst/>
                </a:prstGeom>
                <a:noFill/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2B64DD-A85E-0842-BCBB-69445A60EF71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086100" cy="279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0" rtlCol="0" anchor="ctr"/>
                <a:lstStyle/>
                <a:p>
                  <a:r>
                    <a:rPr lang="en-US" sz="1400" dirty="0">
                      <a:solidFill>
                        <a:schemeClr val="accent5"/>
                      </a:solidFill>
                    </a:rPr>
                    <a:t>Quality &amp; Accuracy: 9.4</a:t>
                  </a:r>
                </a:p>
              </p:txBody>
            </p:sp>
          </p:grpSp>
          <p:pic>
            <p:nvPicPr>
              <p:cNvPr id="20" name="Graphic 19" descr="Star with solid fill">
                <a:extLst>
                  <a:ext uri="{FF2B5EF4-FFF2-40B4-BE49-F238E27FC236}">
                    <a16:creationId xmlns:a16="http://schemas.microsoft.com/office/drawing/2014/main" id="{58C816DE-6746-0F47-9923-5EB0112BB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2125" y="2279983"/>
                <a:ext cx="274320" cy="27432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223A50-5A3C-DA49-BF2F-B0EFA02068A5}"/>
                </a:ext>
              </a:extLst>
            </p:cNvPr>
            <p:cNvGrpSpPr/>
            <p:nvPr/>
          </p:nvGrpSpPr>
          <p:grpSpPr>
            <a:xfrm>
              <a:off x="447069" y="2669670"/>
              <a:ext cx="3333750" cy="279400"/>
              <a:chOff x="447069" y="2695070"/>
              <a:chExt cx="3333750" cy="2794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F5FA0A-2B1D-C244-9B64-9B406B562F38}"/>
                  </a:ext>
                </a:extLst>
              </p:cNvPr>
              <p:cNvGrpSpPr/>
              <p:nvPr/>
            </p:nvGrpSpPr>
            <p:grpSpPr>
              <a:xfrm>
                <a:off x="447069" y="2695070"/>
                <a:ext cx="3333750" cy="279400"/>
                <a:chOff x="450850" y="1943100"/>
                <a:chExt cx="3333750" cy="2794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3B278A5-42C2-A94C-821E-926E3F03CD6D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333750" cy="279400"/>
                </a:xfrm>
                <a:prstGeom prst="rect">
                  <a:avLst/>
                </a:prstGeom>
                <a:no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59DE7A2-ABAD-3946-A826-2EA94E7C3D9F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136900" cy="279400"/>
                </a:xfrm>
                <a:prstGeom prst="rect">
                  <a:avLst/>
                </a:prstGeom>
                <a:solidFill>
                  <a:srgbClr val="E1B2C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0" rtlCol="0" anchor="ctr"/>
                <a:lstStyle/>
                <a:p>
                  <a:r>
                    <a:rPr lang="en-US" sz="1400" dirty="0">
                      <a:solidFill>
                        <a:schemeClr val="accent4"/>
                      </a:solidFill>
                    </a:rPr>
                    <a:t>Knowledge: 9.5</a:t>
                  </a:r>
                </a:p>
              </p:txBody>
            </p:sp>
          </p:grpSp>
          <p:pic>
            <p:nvPicPr>
              <p:cNvPr id="16" name="Graphic 15" descr="Idea with solid fill">
                <a:extLst>
                  <a:ext uri="{FF2B5EF4-FFF2-40B4-BE49-F238E27FC236}">
                    <a16:creationId xmlns:a16="http://schemas.microsoft.com/office/drawing/2014/main" id="{529D4C75-7C1C-454D-9025-8C2E52E64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5300" y="2696145"/>
                <a:ext cx="274320" cy="27432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ABCEAB-5ABF-654A-B9AC-E71DD0325C7C}"/>
                </a:ext>
              </a:extLst>
            </p:cNvPr>
            <p:cNvGrpSpPr/>
            <p:nvPr/>
          </p:nvGrpSpPr>
          <p:grpSpPr>
            <a:xfrm>
              <a:off x="447069" y="3059973"/>
              <a:ext cx="3333750" cy="320040"/>
              <a:chOff x="447069" y="3104423"/>
              <a:chExt cx="3333750" cy="32004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F6D263A-B96D-0143-A6D9-FB10097243B6}"/>
                  </a:ext>
                </a:extLst>
              </p:cNvPr>
              <p:cNvGrpSpPr/>
              <p:nvPr/>
            </p:nvGrpSpPr>
            <p:grpSpPr>
              <a:xfrm>
                <a:off x="447069" y="3108015"/>
                <a:ext cx="3333750" cy="279400"/>
                <a:chOff x="450850" y="1943100"/>
                <a:chExt cx="3333750" cy="2794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BC36B2-6898-9B4A-B3B9-23C147D9AF87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333750" cy="279400"/>
                </a:xfrm>
                <a:prstGeom prst="rect">
                  <a:avLst/>
                </a:prstGeom>
                <a:noFill/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0E5A0D7-1B4B-EB41-89D8-4C3127D3EFD6}"/>
                    </a:ext>
                  </a:extLst>
                </p:cNvPr>
                <p:cNvSpPr/>
                <p:nvPr/>
              </p:nvSpPr>
              <p:spPr>
                <a:xfrm>
                  <a:off x="450850" y="1943100"/>
                  <a:ext cx="3136900" cy="2794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0" rtlCol="0" anchor="ctr"/>
                <a:lstStyle/>
                <a:p>
                  <a:r>
                    <a:rPr lang="en-US" sz="1400" dirty="0">
                      <a:solidFill>
                        <a:schemeClr val="accent3"/>
                      </a:solidFill>
                    </a:rPr>
                    <a:t>Responsiveness: 9.5</a:t>
                  </a:r>
                </a:p>
              </p:txBody>
            </p:sp>
          </p:grpSp>
          <p:pic>
            <p:nvPicPr>
              <p:cNvPr id="12" name="Graphic 11" descr="Chat with solid fill">
                <a:extLst>
                  <a:ext uri="{FF2B5EF4-FFF2-40B4-BE49-F238E27FC236}">
                    <a16:creationId xmlns:a16="http://schemas.microsoft.com/office/drawing/2014/main" id="{4B1DE719-1A3E-FC4B-874C-05A78DFE3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0375" y="3104423"/>
                <a:ext cx="320040" cy="32004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E056E2-4D3B-3D42-86EE-16AED70CD836}"/>
                </a:ext>
              </a:extLst>
            </p:cNvPr>
            <p:cNvSpPr txBox="1"/>
            <p:nvPr/>
          </p:nvSpPr>
          <p:spPr>
            <a:xfrm>
              <a:off x="447069" y="1755775"/>
              <a:ext cx="2711450" cy="446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/>
                <a:t>BPAS Plan Consultants</a:t>
              </a:r>
            </a:p>
            <a:p>
              <a:r>
                <a:rPr lang="en-US" sz="1100" b="0" dirty="0"/>
                <a:t>Average rating on a scale of 1 to 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DCD0F3-6777-8348-A1AC-E39927752BB0}"/>
              </a:ext>
            </a:extLst>
          </p:cNvPr>
          <p:cNvGrpSpPr/>
          <p:nvPr/>
        </p:nvGrpSpPr>
        <p:grpSpPr>
          <a:xfrm>
            <a:off x="3905707" y="1631951"/>
            <a:ext cx="1741306" cy="1666194"/>
            <a:chOff x="4244178" y="1905001"/>
            <a:chExt cx="1741306" cy="1666194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2B76E8F-D488-AA45-9F0C-45BC738266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49126742"/>
                </p:ext>
              </p:extLst>
            </p:nvPr>
          </p:nvGraphicFramePr>
          <p:xfrm>
            <a:off x="4244178" y="1905001"/>
            <a:ext cx="1741306" cy="16661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299252-CE79-1149-BA5D-8A86D65FAEE1}"/>
                </a:ext>
              </a:extLst>
            </p:cNvPr>
            <p:cNvSpPr txBox="1">
              <a:spLocks/>
            </p:cNvSpPr>
            <p:nvPr/>
          </p:nvSpPr>
          <p:spPr>
            <a:xfrm>
              <a:off x="4488047" y="2114394"/>
              <a:ext cx="1250252" cy="12502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300" dirty="0">
                  <a:solidFill>
                    <a:schemeClr val="accent1"/>
                  </a:solidFill>
                </a:rPr>
                <a:t>BPAS Plan Consultants</a:t>
              </a:r>
            </a:p>
            <a:p>
              <a:pPr algn="ctr">
                <a:lnSpc>
                  <a:spcPts val="3900"/>
                </a:lnSpc>
              </a:pPr>
              <a:r>
                <a:rPr lang="en-US" sz="4200" dirty="0">
                  <a:solidFill>
                    <a:schemeClr val="accent1"/>
                  </a:solidFill>
                </a:rPr>
                <a:t>9.4</a:t>
              </a:r>
              <a:endParaRPr lang="en-US" sz="1100" b="0" dirty="0">
                <a:solidFill>
                  <a:schemeClr val="accent1"/>
                </a:solidFill>
              </a:endParaRPr>
            </a:p>
            <a:p>
              <a:pPr algn="ctr">
                <a:lnSpc>
                  <a:spcPts val="600"/>
                </a:lnSpc>
              </a:pPr>
              <a:r>
                <a:rPr lang="en-US" sz="1100" b="0" dirty="0">
                  <a:solidFill>
                    <a:schemeClr val="accent1"/>
                  </a:solidFill>
                </a:rPr>
                <a:t>out of 10</a:t>
              </a:r>
            </a:p>
          </p:txBody>
        </p:sp>
      </p:grp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472367BB-741E-9342-9642-EE4C87ECE9FD}"/>
              </a:ext>
            </a:extLst>
          </p:cNvPr>
          <p:cNvSpPr/>
          <p:nvPr/>
        </p:nvSpPr>
        <p:spPr>
          <a:xfrm>
            <a:off x="6129138" y="4303265"/>
            <a:ext cx="2178050" cy="1351696"/>
          </a:xfrm>
          <a:prstGeom prst="wedgeEllipseCallout">
            <a:avLst/>
          </a:prstGeom>
          <a:solidFill>
            <a:schemeClr val="tx2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1" dirty="0">
                <a:solidFill>
                  <a:schemeClr val="tx2"/>
                </a:solidFill>
                <a:cs typeface="Calibri" panose="020F0502020204030204" pitchFamily="34" charset="0"/>
              </a:rPr>
              <a:t>“Always willing to </a:t>
            </a:r>
            <a:r>
              <a:rPr lang="en-US" sz="1400" i="1" dirty="0">
                <a:solidFill>
                  <a:schemeClr val="tx2"/>
                </a:solidFill>
                <a:cs typeface="Calibri" panose="020F0502020204030204" pitchFamily="34" charset="0"/>
              </a:rPr>
              <a:t>go the extra mile</a:t>
            </a:r>
            <a:r>
              <a:rPr lang="en-US" sz="1400" b="0" i="1" dirty="0">
                <a:solidFill>
                  <a:schemeClr val="tx2"/>
                </a:solidFill>
                <a:cs typeface="Calibri" panose="020F0502020204030204" pitchFamily="34" charset="0"/>
              </a:rPr>
              <a:t> to help us or guide us in all aspects.”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BA422EFE-6BEC-BB46-BAD4-39D77E1C2A11}"/>
              </a:ext>
            </a:extLst>
          </p:cNvPr>
          <p:cNvSpPr/>
          <p:nvPr/>
        </p:nvSpPr>
        <p:spPr>
          <a:xfrm>
            <a:off x="6129138" y="1727044"/>
            <a:ext cx="2511112" cy="2189803"/>
          </a:xfrm>
          <a:custGeom>
            <a:avLst/>
            <a:gdLst>
              <a:gd name="connsiteX0" fmla="*/ 0 w 2511112"/>
              <a:gd name="connsiteY0" fmla="*/ 349799 h 2098752"/>
              <a:gd name="connsiteX1" fmla="*/ 349799 w 2511112"/>
              <a:gd name="connsiteY1" fmla="*/ 0 h 2098752"/>
              <a:gd name="connsiteX2" fmla="*/ 418519 w 2511112"/>
              <a:gd name="connsiteY2" fmla="*/ 0 h 2098752"/>
              <a:gd name="connsiteX3" fmla="*/ 418519 w 2511112"/>
              <a:gd name="connsiteY3" fmla="*/ 0 h 2098752"/>
              <a:gd name="connsiteX4" fmla="*/ 1046297 w 2511112"/>
              <a:gd name="connsiteY4" fmla="*/ 0 h 2098752"/>
              <a:gd name="connsiteX5" fmla="*/ 2161313 w 2511112"/>
              <a:gd name="connsiteY5" fmla="*/ 0 h 2098752"/>
              <a:gd name="connsiteX6" fmla="*/ 2511112 w 2511112"/>
              <a:gd name="connsiteY6" fmla="*/ 349799 h 2098752"/>
              <a:gd name="connsiteX7" fmla="*/ 2511112 w 2511112"/>
              <a:gd name="connsiteY7" fmla="*/ 1224272 h 2098752"/>
              <a:gd name="connsiteX8" fmla="*/ 2511112 w 2511112"/>
              <a:gd name="connsiteY8" fmla="*/ 1224272 h 2098752"/>
              <a:gd name="connsiteX9" fmla="*/ 2511112 w 2511112"/>
              <a:gd name="connsiteY9" fmla="*/ 1748960 h 2098752"/>
              <a:gd name="connsiteX10" fmla="*/ 2511112 w 2511112"/>
              <a:gd name="connsiteY10" fmla="*/ 1748953 h 2098752"/>
              <a:gd name="connsiteX11" fmla="*/ 2161313 w 2511112"/>
              <a:gd name="connsiteY11" fmla="*/ 2098752 h 2098752"/>
              <a:gd name="connsiteX12" fmla="*/ 1046297 w 2511112"/>
              <a:gd name="connsiteY12" fmla="*/ 2098752 h 2098752"/>
              <a:gd name="connsiteX13" fmla="*/ 732416 w 2511112"/>
              <a:gd name="connsiteY13" fmla="*/ 2361096 h 2098752"/>
              <a:gd name="connsiteX14" fmla="*/ 418519 w 2511112"/>
              <a:gd name="connsiteY14" fmla="*/ 2098752 h 2098752"/>
              <a:gd name="connsiteX15" fmla="*/ 349799 w 2511112"/>
              <a:gd name="connsiteY15" fmla="*/ 2098752 h 2098752"/>
              <a:gd name="connsiteX16" fmla="*/ 0 w 2511112"/>
              <a:gd name="connsiteY16" fmla="*/ 1748953 h 2098752"/>
              <a:gd name="connsiteX17" fmla="*/ 0 w 2511112"/>
              <a:gd name="connsiteY17" fmla="*/ 1748960 h 2098752"/>
              <a:gd name="connsiteX18" fmla="*/ 0 w 2511112"/>
              <a:gd name="connsiteY18" fmla="*/ 1224272 h 2098752"/>
              <a:gd name="connsiteX19" fmla="*/ 0 w 2511112"/>
              <a:gd name="connsiteY19" fmla="*/ 1224272 h 2098752"/>
              <a:gd name="connsiteX20" fmla="*/ 0 w 2511112"/>
              <a:gd name="connsiteY20" fmla="*/ 349799 h 2098752"/>
              <a:gd name="connsiteX0" fmla="*/ 0 w 2511112"/>
              <a:gd name="connsiteY0" fmla="*/ 349799 h 2408721"/>
              <a:gd name="connsiteX1" fmla="*/ 349799 w 2511112"/>
              <a:gd name="connsiteY1" fmla="*/ 0 h 2408721"/>
              <a:gd name="connsiteX2" fmla="*/ 418519 w 2511112"/>
              <a:gd name="connsiteY2" fmla="*/ 0 h 2408721"/>
              <a:gd name="connsiteX3" fmla="*/ 418519 w 2511112"/>
              <a:gd name="connsiteY3" fmla="*/ 0 h 2408721"/>
              <a:gd name="connsiteX4" fmla="*/ 1046297 w 2511112"/>
              <a:gd name="connsiteY4" fmla="*/ 0 h 2408721"/>
              <a:gd name="connsiteX5" fmla="*/ 2161313 w 2511112"/>
              <a:gd name="connsiteY5" fmla="*/ 0 h 2408721"/>
              <a:gd name="connsiteX6" fmla="*/ 2511112 w 2511112"/>
              <a:gd name="connsiteY6" fmla="*/ 349799 h 2408721"/>
              <a:gd name="connsiteX7" fmla="*/ 2511112 w 2511112"/>
              <a:gd name="connsiteY7" fmla="*/ 1224272 h 2408721"/>
              <a:gd name="connsiteX8" fmla="*/ 2511112 w 2511112"/>
              <a:gd name="connsiteY8" fmla="*/ 1224272 h 2408721"/>
              <a:gd name="connsiteX9" fmla="*/ 2511112 w 2511112"/>
              <a:gd name="connsiteY9" fmla="*/ 1748960 h 2408721"/>
              <a:gd name="connsiteX10" fmla="*/ 2511112 w 2511112"/>
              <a:gd name="connsiteY10" fmla="*/ 1748953 h 2408721"/>
              <a:gd name="connsiteX11" fmla="*/ 2161313 w 2511112"/>
              <a:gd name="connsiteY11" fmla="*/ 2098752 h 2408721"/>
              <a:gd name="connsiteX12" fmla="*/ 1046297 w 2511112"/>
              <a:gd name="connsiteY12" fmla="*/ 2098752 h 2408721"/>
              <a:gd name="connsiteX13" fmla="*/ 1046741 w 2511112"/>
              <a:gd name="connsiteY13" fmla="*/ 2408721 h 2408721"/>
              <a:gd name="connsiteX14" fmla="*/ 418519 w 2511112"/>
              <a:gd name="connsiteY14" fmla="*/ 2098752 h 2408721"/>
              <a:gd name="connsiteX15" fmla="*/ 349799 w 2511112"/>
              <a:gd name="connsiteY15" fmla="*/ 2098752 h 2408721"/>
              <a:gd name="connsiteX16" fmla="*/ 0 w 2511112"/>
              <a:gd name="connsiteY16" fmla="*/ 1748953 h 2408721"/>
              <a:gd name="connsiteX17" fmla="*/ 0 w 2511112"/>
              <a:gd name="connsiteY17" fmla="*/ 1748960 h 2408721"/>
              <a:gd name="connsiteX18" fmla="*/ 0 w 2511112"/>
              <a:gd name="connsiteY18" fmla="*/ 1224272 h 2408721"/>
              <a:gd name="connsiteX19" fmla="*/ 0 w 2511112"/>
              <a:gd name="connsiteY19" fmla="*/ 1224272 h 2408721"/>
              <a:gd name="connsiteX20" fmla="*/ 0 w 2511112"/>
              <a:gd name="connsiteY20" fmla="*/ 349799 h 2408721"/>
              <a:gd name="connsiteX0" fmla="*/ 0 w 2511112"/>
              <a:gd name="connsiteY0" fmla="*/ 349799 h 2408721"/>
              <a:gd name="connsiteX1" fmla="*/ 349799 w 2511112"/>
              <a:gd name="connsiteY1" fmla="*/ 0 h 2408721"/>
              <a:gd name="connsiteX2" fmla="*/ 418519 w 2511112"/>
              <a:gd name="connsiteY2" fmla="*/ 0 h 2408721"/>
              <a:gd name="connsiteX3" fmla="*/ 418519 w 2511112"/>
              <a:gd name="connsiteY3" fmla="*/ 0 h 2408721"/>
              <a:gd name="connsiteX4" fmla="*/ 1046297 w 2511112"/>
              <a:gd name="connsiteY4" fmla="*/ 0 h 2408721"/>
              <a:gd name="connsiteX5" fmla="*/ 2161313 w 2511112"/>
              <a:gd name="connsiteY5" fmla="*/ 0 h 2408721"/>
              <a:gd name="connsiteX6" fmla="*/ 2511112 w 2511112"/>
              <a:gd name="connsiteY6" fmla="*/ 349799 h 2408721"/>
              <a:gd name="connsiteX7" fmla="*/ 2511112 w 2511112"/>
              <a:gd name="connsiteY7" fmla="*/ 1224272 h 2408721"/>
              <a:gd name="connsiteX8" fmla="*/ 2511112 w 2511112"/>
              <a:gd name="connsiteY8" fmla="*/ 1224272 h 2408721"/>
              <a:gd name="connsiteX9" fmla="*/ 2511112 w 2511112"/>
              <a:gd name="connsiteY9" fmla="*/ 1748960 h 2408721"/>
              <a:gd name="connsiteX10" fmla="*/ 2511112 w 2511112"/>
              <a:gd name="connsiteY10" fmla="*/ 1748953 h 2408721"/>
              <a:gd name="connsiteX11" fmla="*/ 2161313 w 2511112"/>
              <a:gd name="connsiteY11" fmla="*/ 2098752 h 2408721"/>
              <a:gd name="connsiteX12" fmla="*/ 1728922 w 2511112"/>
              <a:gd name="connsiteY12" fmla="*/ 2098752 h 2408721"/>
              <a:gd name="connsiteX13" fmla="*/ 1046741 w 2511112"/>
              <a:gd name="connsiteY13" fmla="*/ 2408721 h 2408721"/>
              <a:gd name="connsiteX14" fmla="*/ 418519 w 2511112"/>
              <a:gd name="connsiteY14" fmla="*/ 2098752 h 2408721"/>
              <a:gd name="connsiteX15" fmla="*/ 349799 w 2511112"/>
              <a:gd name="connsiteY15" fmla="*/ 2098752 h 2408721"/>
              <a:gd name="connsiteX16" fmla="*/ 0 w 2511112"/>
              <a:gd name="connsiteY16" fmla="*/ 1748953 h 2408721"/>
              <a:gd name="connsiteX17" fmla="*/ 0 w 2511112"/>
              <a:gd name="connsiteY17" fmla="*/ 1748960 h 2408721"/>
              <a:gd name="connsiteX18" fmla="*/ 0 w 2511112"/>
              <a:gd name="connsiteY18" fmla="*/ 1224272 h 2408721"/>
              <a:gd name="connsiteX19" fmla="*/ 0 w 2511112"/>
              <a:gd name="connsiteY19" fmla="*/ 1224272 h 2408721"/>
              <a:gd name="connsiteX20" fmla="*/ 0 w 2511112"/>
              <a:gd name="connsiteY20" fmla="*/ 349799 h 2408721"/>
              <a:gd name="connsiteX0" fmla="*/ 0 w 2511112"/>
              <a:gd name="connsiteY0" fmla="*/ 349799 h 2408721"/>
              <a:gd name="connsiteX1" fmla="*/ 349799 w 2511112"/>
              <a:gd name="connsiteY1" fmla="*/ 0 h 2408721"/>
              <a:gd name="connsiteX2" fmla="*/ 418519 w 2511112"/>
              <a:gd name="connsiteY2" fmla="*/ 0 h 2408721"/>
              <a:gd name="connsiteX3" fmla="*/ 418519 w 2511112"/>
              <a:gd name="connsiteY3" fmla="*/ 0 h 2408721"/>
              <a:gd name="connsiteX4" fmla="*/ 1046297 w 2511112"/>
              <a:gd name="connsiteY4" fmla="*/ 0 h 2408721"/>
              <a:gd name="connsiteX5" fmla="*/ 2161313 w 2511112"/>
              <a:gd name="connsiteY5" fmla="*/ 0 h 2408721"/>
              <a:gd name="connsiteX6" fmla="*/ 2511112 w 2511112"/>
              <a:gd name="connsiteY6" fmla="*/ 349799 h 2408721"/>
              <a:gd name="connsiteX7" fmla="*/ 2511112 w 2511112"/>
              <a:gd name="connsiteY7" fmla="*/ 1224272 h 2408721"/>
              <a:gd name="connsiteX8" fmla="*/ 2511112 w 2511112"/>
              <a:gd name="connsiteY8" fmla="*/ 1224272 h 2408721"/>
              <a:gd name="connsiteX9" fmla="*/ 2511112 w 2511112"/>
              <a:gd name="connsiteY9" fmla="*/ 1748960 h 2408721"/>
              <a:gd name="connsiteX10" fmla="*/ 2511112 w 2511112"/>
              <a:gd name="connsiteY10" fmla="*/ 1748953 h 2408721"/>
              <a:gd name="connsiteX11" fmla="*/ 2161313 w 2511112"/>
              <a:gd name="connsiteY11" fmla="*/ 2098752 h 2408721"/>
              <a:gd name="connsiteX12" fmla="*/ 1728922 w 2511112"/>
              <a:gd name="connsiteY12" fmla="*/ 2098752 h 2408721"/>
              <a:gd name="connsiteX13" fmla="*/ 1046741 w 2511112"/>
              <a:gd name="connsiteY13" fmla="*/ 2408721 h 2408721"/>
              <a:gd name="connsiteX14" fmla="*/ 1329744 w 2511112"/>
              <a:gd name="connsiteY14" fmla="*/ 2101927 h 2408721"/>
              <a:gd name="connsiteX15" fmla="*/ 349799 w 2511112"/>
              <a:gd name="connsiteY15" fmla="*/ 2098752 h 2408721"/>
              <a:gd name="connsiteX16" fmla="*/ 0 w 2511112"/>
              <a:gd name="connsiteY16" fmla="*/ 1748953 h 2408721"/>
              <a:gd name="connsiteX17" fmla="*/ 0 w 2511112"/>
              <a:gd name="connsiteY17" fmla="*/ 1748960 h 2408721"/>
              <a:gd name="connsiteX18" fmla="*/ 0 w 2511112"/>
              <a:gd name="connsiteY18" fmla="*/ 1224272 h 2408721"/>
              <a:gd name="connsiteX19" fmla="*/ 0 w 2511112"/>
              <a:gd name="connsiteY19" fmla="*/ 1224272 h 2408721"/>
              <a:gd name="connsiteX20" fmla="*/ 0 w 2511112"/>
              <a:gd name="connsiteY20" fmla="*/ 349799 h 2408721"/>
              <a:gd name="connsiteX0" fmla="*/ 0 w 2511112"/>
              <a:gd name="connsiteY0" fmla="*/ 349799 h 2399196"/>
              <a:gd name="connsiteX1" fmla="*/ 349799 w 2511112"/>
              <a:gd name="connsiteY1" fmla="*/ 0 h 2399196"/>
              <a:gd name="connsiteX2" fmla="*/ 418519 w 2511112"/>
              <a:gd name="connsiteY2" fmla="*/ 0 h 2399196"/>
              <a:gd name="connsiteX3" fmla="*/ 418519 w 2511112"/>
              <a:gd name="connsiteY3" fmla="*/ 0 h 2399196"/>
              <a:gd name="connsiteX4" fmla="*/ 1046297 w 2511112"/>
              <a:gd name="connsiteY4" fmla="*/ 0 h 2399196"/>
              <a:gd name="connsiteX5" fmla="*/ 2161313 w 2511112"/>
              <a:gd name="connsiteY5" fmla="*/ 0 h 2399196"/>
              <a:gd name="connsiteX6" fmla="*/ 2511112 w 2511112"/>
              <a:gd name="connsiteY6" fmla="*/ 349799 h 2399196"/>
              <a:gd name="connsiteX7" fmla="*/ 2511112 w 2511112"/>
              <a:gd name="connsiteY7" fmla="*/ 1224272 h 2399196"/>
              <a:gd name="connsiteX8" fmla="*/ 2511112 w 2511112"/>
              <a:gd name="connsiteY8" fmla="*/ 1224272 h 2399196"/>
              <a:gd name="connsiteX9" fmla="*/ 2511112 w 2511112"/>
              <a:gd name="connsiteY9" fmla="*/ 1748960 h 2399196"/>
              <a:gd name="connsiteX10" fmla="*/ 2511112 w 2511112"/>
              <a:gd name="connsiteY10" fmla="*/ 1748953 h 2399196"/>
              <a:gd name="connsiteX11" fmla="*/ 2161313 w 2511112"/>
              <a:gd name="connsiteY11" fmla="*/ 2098752 h 2399196"/>
              <a:gd name="connsiteX12" fmla="*/ 1728922 w 2511112"/>
              <a:gd name="connsiteY12" fmla="*/ 2098752 h 2399196"/>
              <a:gd name="connsiteX13" fmla="*/ 1726191 w 2511112"/>
              <a:gd name="connsiteY13" fmla="*/ 2399196 h 2399196"/>
              <a:gd name="connsiteX14" fmla="*/ 1329744 w 2511112"/>
              <a:gd name="connsiteY14" fmla="*/ 2101927 h 2399196"/>
              <a:gd name="connsiteX15" fmla="*/ 349799 w 2511112"/>
              <a:gd name="connsiteY15" fmla="*/ 2098752 h 2399196"/>
              <a:gd name="connsiteX16" fmla="*/ 0 w 2511112"/>
              <a:gd name="connsiteY16" fmla="*/ 1748953 h 2399196"/>
              <a:gd name="connsiteX17" fmla="*/ 0 w 2511112"/>
              <a:gd name="connsiteY17" fmla="*/ 1748960 h 2399196"/>
              <a:gd name="connsiteX18" fmla="*/ 0 w 2511112"/>
              <a:gd name="connsiteY18" fmla="*/ 1224272 h 2399196"/>
              <a:gd name="connsiteX19" fmla="*/ 0 w 2511112"/>
              <a:gd name="connsiteY19" fmla="*/ 1224272 h 2399196"/>
              <a:gd name="connsiteX20" fmla="*/ 0 w 2511112"/>
              <a:gd name="connsiteY20" fmla="*/ 349799 h 239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11112" h="2399196">
                <a:moveTo>
                  <a:pt x="0" y="349799"/>
                </a:moveTo>
                <a:cubicBezTo>
                  <a:pt x="0" y="156610"/>
                  <a:pt x="156610" y="0"/>
                  <a:pt x="349799" y="0"/>
                </a:cubicBezTo>
                <a:lnTo>
                  <a:pt x="418519" y="0"/>
                </a:lnTo>
                <a:lnTo>
                  <a:pt x="418519" y="0"/>
                </a:lnTo>
                <a:lnTo>
                  <a:pt x="1046297" y="0"/>
                </a:lnTo>
                <a:lnTo>
                  <a:pt x="2161313" y="0"/>
                </a:lnTo>
                <a:cubicBezTo>
                  <a:pt x="2354502" y="0"/>
                  <a:pt x="2511112" y="156610"/>
                  <a:pt x="2511112" y="349799"/>
                </a:cubicBezTo>
                <a:lnTo>
                  <a:pt x="2511112" y="1224272"/>
                </a:lnTo>
                <a:lnTo>
                  <a:pt x="2511112" y="1224272"/>
                </a:lnTo>
                <a:lnTo>
                  <a:pt x="2511112" y="1748960"/>
                </a:lnTo>
                <a:lnTo>
                  <a:pt x="2511112" y="1748953"/>
                </a:lnTo>
                <a:cubicBezTo>
                  <a:pt x="2511112" y="1942142"/>
                  <a:pt x="2354502" y="2098752"/>
                  <a:pt x="2161313" y="2098752"/>
                </a:cubicBezTo>
                <a:lnTo>
                  <a:pt x="1728922" y="2098752"/>
                </a:lnTo>
                <a:cubicBezTo>
                  <a:pt x="1728012" y="2198900"/>
                  <a:pt x="1727101" y="2299048"/>
                  <a:pt x="1726191" y="2399196"/>
                </a:cubicBezTo>
                <a:lnTo>
                  <a:pt x="1329744" y="2101927"/>
                </a:lnTo>
                <a:lnTo>
                  <a:pt x="349799" y="2098752"/>
                </a:lnTo>
                <a:cubicBezTo>
                  <a:pt x="156610" y="2098752"/>
                  <a:pt x="0" y="1942142"/>
                  <a:pt x="0" y="1748953"/>
                </a:cubicBezTo>
                <a:lnTo>
                  <a:pt x="0" y="1748960"/>
                </a:lnTo>
                <a:lnTo>
                  <a:pt x="0" y="1224272"/>
                </a:lnTo>
                <a:lnTo>
                  <a:pt x="0" y="1224272"/>
                </a:lnTo>
                <a:lnTo>
                  <a:pt x="0" y="349799"/>
                </a:lnTo>
                <a:close/>
              </a:path>
            </a:pathLst>
          </a:custGeom>
          <a:solidFill>
            <a:schemeClr val="tx2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bIns="137160" rtlCol="0" anchor="t" anchorCtr="0"/>
          <a:lstStyle/>
          <a:p>
            <a:r>
              <a:rPr lang="en-US" sz="1400" b="0" i="1" dirty="0">
                <a:solidFill>
                  <a:schemeClr val="tx2"/>
                </a:solidFill>
                <a:cs typeface="Calibri" panose="020F0502020204030204" pitchFamily="34" charset="0"/>
              </a:rPr>
              <a:t>“</a:t>
            </a:r>
            <a:r>
              <a:rPr lang="en-US" sz="1400" i="1" dirty="0">
                <a:solidFill>
                  <a:schemeClr val="tx2"/>
                </a:solidFill>
                <a:cs typeface="Calibri" panose="020F0502020204030204" pitchFamily="34" charset="0"/>
              </a:rPr>
              <a:t>Educated, reliable, helpful, friendly, and responsive</a:t>
            </a:r>
            <a:r>
              <a:rPr lang="en-US" sz="1400" b="0" i="1" dirty="0">
                <a:solidFill>
                  <a:schemeClr val="tx2"/>
                </a:solidFill>
                <a:cs typeface="Calibri" panose="020F0502020204030204" pitchFamily="34" charset="0"/>
              </a:rPr>
              <a:t> to any questions related to the plan. They work well with us during our annual pension audit, and always offers to lend a hand if we need help.”</a:t>
            </a:r>
          </a:p>
          <a:p>
            <a:endParaRPr lang="en-US" sz="1400" b="0" i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New Contribution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7A757-3A6A-DF49-9A7F-465040599BBF}"/>
              </a:ext>
            </a:extLst>
          </p:cNvPr>
          <p:cNvSpPr txBox="1"/>
          <p:nvPr/>
        </p:nvSpPr>
        <p:spPr>
          <a:xfrm>
            <a:off x="323850" y="1455392"/>
            <a:ext cx="85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Data first, money second means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BPAS can fulfill steps on your behalf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65C75-36DE-3841-A150-28109D5844CA}"/>
              </a:ext>
            </a:extLst>
          </p:cNvPr>
          <p:cNvGrpSpPr/>
          <p:nvPr/>
        </p:nvGrpSpPr>
        <p:grpSpPr>
          <a:xfrm>
            <a:off x="692092" y="2786282"/>
            <a:ext cx="1371600" cy="3072559"/>
            <a:chOff x="692092" y="2786282"/>
            <a:chExt cx="1371600" cy="307255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9235FB8-186A-B349-A077-B7E1621C469C}"/>
                </a:ext>
              </a:extLst>
            </p:cNvPr>
            <p:cNvSpPr/>
            <p:nvPr/>
          </p:nvSpPr>
          <p:spPr>
            <a:xfrm>
              <a:off x="692092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DBCB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B127-844F-534F-A434-43D5E142D913}"/>
                </a:ext>
              </a:extLst>
            </p:cNvPr>
            <p:cNvSpPr txBox="1"/>
            <p:nvPr/>
          </p:nvSpPr>
          <p:spPr>
            <a:xfrm>
              <a:off x="731520" y="3827516"/>
              <a:ext cx="1280160" cy="2031325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7030A0"/>
                  </a:solidFill>
                  <a:latin typeface="+mj-lt"/>
                  <a:ea typeface="League Spartan" charset="0"/>
                  <a:cs typeface="Poppins" pitchFamily="2" charset="77"/>
                </a:rPr>
                <a:t>Plan sponsor or payroll provider imports census file into CensusPRO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3" name="Graphic 22" descr="Download outline">
              <a:extLst>
                <a:ext uri="{FF2B5EF4-FFF2-40B4-BE49-F238E27FC236}">
                  <a16:creationId xmlns:a16="http://schemas.microsoft.com/office/drawing/2014/main" id="{1BFEFC6A-DE31-D746-BD3D-2C2332EC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840" y="2992558"/>
              <a:ext cx="731520" cy="7315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7DB3-FDF1-7246-98F6-DD55A991485A}"/>
                </a:ext>
              </a:extLst>
            </p:cNvPr>
            <p:cNvSpPr txBox="1"/>
            <p:nvPr/>
          </p:nvSpPr>
          <p:spPr>
            <a:xfrm>
              <a:off x="707390" y="2807892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2EB43-BF54-074E-B599-A67ECE99A24A}"/>
              </a:ext>
            </a:extLst>
          </p:cNvPr>
          <p:cNvGrpSpPr/>
          <p:nvPr/>
        </p:nvGrpSpPr>
        <p:grpSpPr>
          <a:xfrm>
            <a:off x="2286000" y="2786282"/>
            <a:ext cx="1371600" cy="2887893"/>
            <a:chOff x="2286000" y="2786282"/>
            <a:chExt cx="1371600" cy="288789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880182-387F-1546-B3EF-4E08BD5151AC}"/>
                </a:ext>
              </a:extLst>
            </p:cNvPr>
            <p:cNvSpPr/>
            <p:nvPr/>
          </p:nvSpPr>
          <p:spPr>
            <a:xfrm>
              <a:off x="2286000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C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A357EF-551F-084B-BC32-97184791BB63}"/>
                </a:ext>
              </a:extLst>
            </p:cNvPr>
            <p:cNvSpPr txBox="1"/>
            <p:nvPr/>
          </p:nvSpPr>
          <p:spPr>
            <a:xfrm>
              <a:off x="23380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BPAS receives file, performs edit checks, and sends email to Plan Sponsor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5" name="Graphic 24" descr="Checklist outline">
              <a:extLst>
                <a:ext uri="{FF2B5EF4-FFF2-40B4-BE49-F238E27FC236}">
                  <a16:creationId xmlns:a16="http://schemas.microsoft.com/office/drawing/2014/main" id="{5133D15B-3D1B-B743-A627-30172AD6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6040" y="2992558"/>
              <a:ext cx="731520" cy="7315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FB9B8E-05CE-BE41-B854-F1E342B9AAD2}"/>
                </a:ext>
              </a:extLst>
            </p:cNvPr>
            <p:cNvSpPr txBox="1"/>
            <p:nvPr/>
          </p:nvSpPr>
          <p:spPr>
            <a:xfrm>
              <a:off x="2294168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66EA2-B831-9D4E-90EA-7F0698174317}"/>
              </a:ext>
            </a:extLst>
          </p:cNvPr>
          <p:cNvGrpSpPr/>
          <p:nvPr/>
        </p:nvGrpSpPr>
        <p:grpSpPr>
          <a:xfrm>
            <a:off x="3892492" y="2786283"/>
            <a:ext cx="1371600" cy="2887893"/>
            <a:chOff x="3892492" y="2786283"/>
            <a:chExt cx="1371600" cy="288789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E5AF339-4D67-F44F-90F1-98BD2B346155}"/>
                </a:ext>
              </a:extLst>
            </p:cNvPr>
            <p:cNvSpPr/>
            <p:nvPr/>
          </p:nvSpPr>
          <p:spPr>
            <a:xfrm>
              <a:off x="3892492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BB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04A0F-69F8-D04A-8F1C-09845327603E}"/>
                </a:ext>
              </a:extLst>
            </p:cNvPr>
            <p:cNvSpPr txBox="1"/>
            <p:nvPr/>
          </p:nvSpPr>
          <p:spPr>
            <a:xfrm>
              <a:off x="39382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Plan Sponsor logs in to CensusPRO and reviews and/or approves ACH verification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3" name="Graphic 12" descr="Signature outline">
              <a:extLst>
                <a:ext uri="{FF2B5EF4-FFF2-40B4-BE49-F238E27FC236}">
                  <a16:creationId xmlns:a16="http://schemas.microsoft.com/office/drawing/2014/main" id="{B7348AD5-D2B2-3149-A9AE-6B08F71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06240" y="2992558"/>
              <a:ext cx="731520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03D8E-C1E6-654D-8C74-20E104C164CA}"/>
                </a:ext>
              </a:extLst>
            </p:cNvPr>
            <p:cNvSpPr txBox="1"/>
            <p:nvPr/>
          </p:nvSpPr>
          <p:spPr>
            <a:xfrm>
              <a:off x="3892492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FAE591-6B0C-F844-9E13-7CB681B1E1F3}"/>
              </a:ext>
            </a:extLst>
          </p:cNvPr>
          <p:cNvGrpSpPr/>
          <p:nvPr/>
        </p:nvGrpSpPr>
        <p:grpSpPr>
          <a:xfrm>
            <a:off x="5486400" y="2780216"/>
            <a:ext cx="1371600" cy="2893960"/>
            <a:chOff x="5486400" y="2780216"/>
            <a:chExt cx="1371600" cy="289396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18EA0A-F7C9-9F4C-A114-C0429568795D}"/>
                </a:ext>
              </a:extLst>
            </p:cNvPr>
            <p:cNvSpPr/>
            <p:nvPr/>
          </p:nvSpPr>
          <p:spPr>
            <a:xfrm>
              <a:off x="5486400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FFD1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1EB51-8724-054C-82DE-6E1E81F90229}"/>
                </a:ext>
              </a:extLst>
            </p:cNvPr>
            <p:cNvSpPr txBox="1"/>
            <p:nvPr/>
          </p:nvSpPr>
          <p:spPr>
            <a:xfrm>
              <a:off x="5534020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If approved by 3:30 pm EST, BPAS initiates mutual fund purchases at that evening’s prices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FFA193C5-0279-374F-9B52-2C75886C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4477" y="2992558"/>
              <a:ext cx="731520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FB168-49E9-544E-8630-95F72DD4062C}"/>
                </a:ext>
              </a:extLst>
            </p:cNvPr>
            <p:cNvSpPr txBox="1"/>
            <p:nvPr/>
          </p:nvSpPr>
          <p:spPr>
            <a:xfrm>
              <a:off x="5495232" y="2780216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C02F5-F568-B445-8981-31178239843F}"/>
              </a:ext>
            </a:extLst>
          </p:cNvPr>
          <p:cNvGrpSpPr/>
          <p:nvPr/>
        </p:nvGrpSpPr>
        <p:grpSpPr>
          <a:xfrm>
            <a:off x="7080308" y="2786283"/>
            <a:ext cx="1371600" cy="2887893"/>
            <a:chOff x="7080308" y="2786283"/>
            <a:chExt cx="1371600" cy="288789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D31101-331D-AF4F-A180-E0F2D6C5D29D}"/>
                </a:ext>
              </a:extLst>
            </p:cNvPr>
            <p:cNvSpPr/>
            <p:nvPr/>
          </p:nvSpPr>
          <p:spPr>
            <a:xfrm>
              <a:off x="7080308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E1B2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6E0E-F428-E64E-9C32-0593329A43DD}"/>
                </a:ext>
              </a:extLst>
            </p:cNvPr>
            <p:cNvSpPr txBox="1"/>
            <p:nvPr/>
          </p:nvSpPr>
          <p:spPr>
            <a:xfrm>
              <a:off x="7129828" y="3801509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Participant sees trades reflected on BPAS portal that evening; BPAS required funds from Sponsor account to settle prior day’s contributions</a:t>
              </a:r>
            </a:p>
          </p:txBody>
        </p:sp>
        <p:pic>
          <p:nvPicPr>
            <p:cNvPr id="21" name="Graphic 20" descr="Programmer female outline">
              <a:extLst>
                <a:ext uri="{FF2B5EF4-FFF2-40B4-BE49-F238E27FC236}">
                  <a16:creationId xmlns:a16="http://schemas.microsoft.com/office/drawing/2014/main" id="{73E340BE-0A1B-2045-BBC3-4564DDF8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348" y="2992558"/>
              <a:ext cx="731520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9D7578-6032-7545-AB38-0A77BA653872}"/>
                </a:ext>
              </a:extLst>
            </p:cNvPr>
            <p:cNvSpPr txBox="1"/>
            <p:nvPr/>
          </p:nvSpPr>
          <p:spPr>
            <a:xfrm>
              <a:off x="7089140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151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212C68"/>
      </a:dk2>
      <a:lt2>
        <a:srgbClr val="FFFFFF"/>
      </a:lt2>
      <a:accent1>
        <a:srgbClr val="5EA745"/>
      </a:accent1>
      <a:accent2>
        <a:srgbClr val="6598CC"/>
      </a:accent2>
      <a:accent3>
        <a:srgbClr val="996698"/>
      </a:accent3>
      <a:accent4>
        <a:srgbClr val="990032"/>
      </a:accent4>
      <a:accent5>
        <a:srgbClr val="FF6532"/>
      </a:accent5>
      <a:accent6>
        <a:srgbClr val="FFCC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1253</Words>
  <Application>Microsoft Office PowerPoint</Application>
  <PresentationFormat>On-screen Show (4:3)</PresentationFormat>
  <Paragraphs>291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League Spartan</vt:lpstr>
      <vt:lpstr>Open Sans</vt:lpstr>
      <vt:lpstr>Open Sans Extrabold</vt:lpstr>
      <vt:lpstr>Poppins</vt:lpstr>
      <vt:lpstr>System Font Regular</vt:lpstr>
      <vt:lpstr>Times New Roman</vt:lpstr>
      <vt:lpstr>Wingdings</vt:lpstr>
      <vt:lpstr>Custom Design</vt:lpstr>
      <vt:lpstr>PowerPoint Presentation</vt:lpstr>
      <vt:lpstr>Today’s Discussion</vt:lpstr>
      <vt:lpstr>Current Plan</vt:lpstr>
      <vt:lpstr>BPAS</vt:lpstr>
      <vt:lpstr>Four Roles. One Provider.</vt:lpstr>
      <vt:lpstr>Simplified Administration</vt:lpstr>
      <vt:lpstr>Beyond Recordkeeping</vt:lpstr>
      <vt:lpstr>PowerPoint Presentation</vt:lpstr>
      <vt:lpstr>New Contribution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Proven, Easy Onboarding</vt:lpstr>
      <vt:lpstr>Flexible Plan Costs</vt:lpstr>
      <vt:lpstr>Next Steps</vt:lpstr>
      <vt:lpstr>PowerPoint Presentation</vt:lpstr>
      <vt:lpstr>Dedicated BPAS Team</vt:lpstr>
      <vt:lpstr>Participant Education Tools</vt:lpstr>
      <vt:lpstr>Participant Loan Options</vt:lpstr>
      <vt:lpstr>In Good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2021-08-03T16:11:41Z</cp:lastPrinted>
  <dcterms:created xsi:type="dcterms:W3CDTF">2014-07-01T16:03:39Z</dcterms:created>
  <dcterms:modified xsi:type="dcterms:W3CDTF">2021-09-01T20:38:04Z</dcterms:modified>
  <cp:category/>
</cp:coreProperties>
</file>