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1"/>
  </p:sldMasterIdLst>
  <p:notesMasterIdLst>
    <p:notesMasterId r:id="rId26"/>
  </p:notesMasterIdLst>
  <p:handoutMasterIdLst>
    <p:handoutMasterId r:id="rId27"/>
  </p:handoutMasterIdLst>
  <p:sldIdLst>
    <p:sldId id="822" r:id="rId2"/>
    <p:sldId id="818" r:id="rId3"/>
    <p:sldId id="812" r:id="rId4"/>
    <p:sldId id="835" r:id="rId5"/>
    <p:sldId id="799" r:id="rId6"/>
    <p:sldId id="828" r:id="rId7"/>
    <p:sldId id="800" r:id="rId8"/>
    <p:sldId id="821" r:id="rId9"/>
    <p:sldId id="837" r:id="rId10"/>
    <p:sldId id="802" r:id="rId11"/>
    <p:sldId id="833" r:id="rId12"/>
    <p:sldId id="832" r:id="rId13"/>
    <p:sldId id="831" r:id="rId14"/>
    <p:sldId id="830" r:id="rId15"/>
    <p:sldId id="829" r:id="rId16"/>
    <p:sldId id="807" r:id="rId17"/>
    <p:sldId id="836" r:id="rId18"/>
    <p:sldId id="814" r:id="rId19"/>
    <p:sldId id="820" r:id="rId20"/>
    <p:sldId id="810" r:id="rId21"/>
    <p:sldId id="806" r:id="rId22"/>
    <p:sldId id="804" r:id="rId23"/>
    <p:sldId id="808" r:id="rId24"/>
    <p:sldId id="805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16" userDrawn="1">
          <p15:clr>
            <a:srgbClr val="A4A3A4"/>
          </p15:clr>
        </p15:guide>
        <p15:guide id="2" pos="3744" userDrawn="1">
          <p15:clr>
            <a:srgbClr val="A4A3A4"/>
          </p15:clr>
        </p15:guide>
        <p15:guide id="4" pos="4608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pos="1152" userDrawn="1">
          <p15:clr>
            <a:srgbClr val="A4A3A4"/>
          </p15:clr>
        </p15:guide>
        <p15:guide id="7" orient="horz" pos="3864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9455A2"/>
    <a:srgbClr val="DBCCDD"/>
    <a:srgbClr val="CADDED"/>
    <a:srgbClr val="CADBB8"/>
    <a:srgbClr val="FFD1C1"/>
    <a:srgbClr val="006837"/>
    <a:srgbClr val="C2BEDC"/>
    <a:srgbClr val="D2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3" autoAdjust="0"/>
    <p:restoredTop sz="96342" autoAdjust="0"/>
  </p:normalViewPr>
  <p:slideViewPr>
    <p:cSldViewPr snapToGrid="0">
      <p:cViewPr varScale="1">
        <p:scale>
          <a:sx n="202" d="100"/>
          <a:sy n="202" d="100"/>
        </p:scale>
        <p:origin x="2288" y="184"/>
      </p:cViewPr>
      <p:guideLst>
        <p:guide pos="2016"/>
        <p:guide pos="3744"/>
        <p:guide pos="4608"/>
        <p:guide orient="horz" pos="1080"/>
        <p:guide pos="1152"/>
        <p:guide orient="horz" pos="3864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0">
              <a:noFill/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DB46-BBC8-1D5FCF60348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DB46-BBC8-1D5FCF603483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DB46-BBC8-1D5FCF603483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DB46-BBC8-1D5FCF603483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DB46-BBC8-1D5FCF603483}"/>
              </c:ext>
            </c:extLst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F8-DB46-BBC8-1D5FCF60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4,200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510,000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510,000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4,200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0" y="0"/>
        <a:ext cx="1485900" cy="1114425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5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4"/>
        <a:ext cx="1485900" cy="1114425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900" y="1857374"/>
        <a:ext cx="1485900" cy="1114425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>
            <a:alphaModFix amt="70000"/>
            <a:lum/>
          </a:blip>
          <a:srcRect/>
          <a:stretch>
            <a:fillRect t="-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August 12, 2021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11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3" b="24491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48" t="6064" r="1721" b="-350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" b="94"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000"/>
          <a:stretch/>
        </p:blipFill>
        <p:spPr>
          <a:xfrm>
            <a:off x="0" y="1929613"/>
            <a:ext cx="9144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152259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82463" y="5760815"/>
            <a:ext cx="62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6838953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8693150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dirty="0">
                <a:solidFill>
                  <a:srgbClr val="6DA141"/>
                </a:solidFill>
              </a:rPr>
              <a:t>94% are </a:t>
            </a:r>
            <a:r>
              <a:rPr lang="en-US" sz="3000" u="sng" dirty="0">
                <a:solidFill>
                  <a:srgbClr val="6DA141"/>
                </a:solidFill>
              </a:rPr>
              <a:t>very satisfied</a:t>
            </a:r>
            <a:endParaRPr lang="en-US" sz="3000" dirty="0">
              <a:solidFill>
                <a:srgbClr val="6DA14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50" y="3698953"/>
            <a:ext cx="5402212" cy="256032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02B413-267E-9E4A-80C3-E1FA00EEB422}"/>
              </a:ext>
            </a:extLst>
          </p:cNvPr>
          <p:cNvGrpSpPr/>
          <p:nvPr/>
        </p:nvGrpSpPr>
        <p:grpSpPr>
          <a:xfrm>
            <a:off x="450850" y="1565275"/>
            <a:ext cx="3337531" cy="1624238"/>
            <a:chOff x="447069" y="1755775"/>
            <a:chExt cx="3337531" cy="16242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D45586-47AA-CB4B-A5B5-78F90E3B22C6}"/>
                </a:ext>
              </a:extLst>
            </p:cNvPr>
            <p:cNvGrpSpPr/>
            <p:nvPr/>
          </p:nvGrpSpPr>
          <p:grpSpPr>
            <a:xfrm>
              <a:off x="450850" y="2277951"/>
              <a:ext cx="3333750" cy="279400"/>
              <a:chOff x="450850" y="2277951"/>
              <a:chExt cx="3333750" cy="2794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CDBAEC6-D4A8-9D4E-B409-DFA3B2BA2F9A}"/>
                  </a:ext>
                </a:extLst>
              </p:cNvPr>
              <p:cNvGrpSpPr/>
              <p:nvPr/>
            </p:nvGrpSpPr>
            <p:grpSpPr>
              <a:xfrm>
                <a:off x="450850" y="2277951"/>
                <a:ext cx="3333750" cy="279400"/>
                <a:chOff x="450850" y="1943100"/>
                <a:chExt cx="3333750" cy="27940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4212DC4-5946-B546-B2C6-02C3943B02EC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333750" cy="279400"/>
                </a:xfrm>
                <a:prstGeom prst="rect">
                  <a:avLst/>
                </a:prstGeom>
                <a:noFill/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2B64DD-A85E-0842-BCBB-69445A60EF71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086100" cy="279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0" rtlCol="0" anchor="ctr"/>
                <a:lstStyle/>
                <a:p>
                  <a:r>
                    <a:rPr lang="en-US" sz="1400" dirty="0">
                      <a:solidFill>
                        <a:schemeClr val="accent5"/>
                      </a:solidFill>
                    </a:rPr>
                    <a:t>Quality &amp; Accuracy: 9.4</a:t>
                  </a:r>
                </a:p>
              </p:txBody>
            </p:sp>
          </p:grpSp>
          <p:pic>
            <p:nvPicPr>
              <p:cNvPr id="20" name="Graphic 19" descr="Star with solid fill">
                <a:extLst>
                  <a:ext uri="{FF2B5EF4-FFF2-40B4-BE49-F238E27FC236}">
                    <a16:creationId xmlns:a16="http://schemas.microsoft.com/office/drawing/2014/main" id="{58C816DE-6746-0F47-9923-5EB0112BB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2125" y="2279983"/>
                <a:ext cx="274320" cy="27432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223A50-5A3C-DA49-BF2F-B0EFA02068A5}"/>
                </a:ext>
              </a:extLst>
            </p:cNvPr>
            <p:cNvGrpSpPr/>
            <p:nvPr/>
          </p:nvGrpSpPr>
          <p:grpSpPr>
            <a:xfrm>
              <a:off x="447069" y="2669670"/>
              <a:ext cx="3333750" cy="279400"/>
              <a:chOff x="447069" y="2695070"/>
              <a:chExt cx="3333750" cy="2794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F5FA0A-2B1D-C244-9B64-9B406B562F38}"/>
                  </a:ext>
                </a:extLst>
              </p:cNvPr>
              <p:cNvGrpSpPr/>
              <p:nvPr/>
            </p:nvGrpSpPr>
            <p:grpSpPr>
              <a:xfrm>
                <a:off x="447069" y="2695070"/>
                <a:ext cx="3333750" cy="279400"/>
                <a:chOff x="450850" y="1943100"/>
                <a:chExt cx="3333750" cy="2794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B278A5-42C2-A94C-821E-926E3F03CD6D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333750" cy="279400"/>
                </a:xfrm>
                <a:prstGeom prst="rect">
                  <a:avLst/>
                </a:prstGeom>
                <a:no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59DE7A2-ABAD-3946-A826-2EA94E7C3D9F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136900" cy="279400"/>
                </a:xfrm>
                <a:prstGeom prst="rect">
                  <a:avLst/>
                </a:prstGeom>
                <a:solidFill>
                  <a:srgbClr val="E1B2C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0" rtlCol="0" anchor="ctr"/>
                <a:lstStyle/>
                <a:p>
                  <a:r>
                    <a:rPr lang="en-US" sz="1400" dirty="0">
                      <a:solidFill>
                        <a:schemeClr val="accent4"/>
                      </a:solidFill>
                    </a:rPr>
                    <a:t>Knowledge: 9.5</a:t>
                  </a:r>
                </a:p>
              </p:txBody>
            </p:sp>
          </p:grpSp>
          <p:pic>
            <p:nvPicPr>
              <p:cNvPr id="16" name="Graphic 15" descr="Idea with solid fill">
                <a:extLst>
                  <a:ext uri="{FF2B5EF4-FFF2-40B4-BE49-F238E27FC236}">
                    <a16:creationId xmlns:a16="http://schemas.microsoft.com/office/drawing/2014/main" id="{529D4C75-7C1C-454D-9025-8C2E52E64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5300" y="2696145"/>
                <a:ext cx="274320" cy="27432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ABCEAB-5ABF-654A-B9AC-E71DD0325C7C}"/>
                </a:ext>
              </a:extLst>
            </p:cNvPr>
            <p:cNvGrpSpPr/>
            <p:nvPr/>
          </p:nvGrpSpPr>
          <p:grpSpPr>
            <a:xfrm>
              <a:off x="447069" y="3059973"/>
              <a:ext cx="3333750" cy="320040"/>
              <a:chOff x="447069" y="3104423"/>
              <a:chExt cx="3333750" cy="32004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F6D263A-B96D-0143-A6D9-FB10097243B6}"/>
                  </a:ext>
                </a:extLst>
              </p:cNvPr>
              <p:cNvGrpSpPr/>
              <p:nvPr/>
            </p:nvGrpSpPr>
            <p:grpSpPr>
              <a:xfrm>
                <a:off x="447069" y="3108015"/>
                <a:ext cx="3333750" cy="279400"/>
                <a:chOff x="450850" y="1943100"/>
                <a:chExt cx="3333750" cy="2794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BC36B2-6898-9B4A-B3B9-23C147D9AF87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333750" cy="279400"/>
                </a:xfrm>
                <a:prstGeom prst="rect">
                  <a:avLst/>
                </a:prstGeom>
                <a:noFill/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0E5A0D7-1B4B-EB41-89D8-4C3127D3EFD6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136900" cy="2794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0" rtlCol="0" anchor="ctr"/>
                <a:lstStyle/>
                <a:p>
                  <a:r>
                    <a:rPr lang="en-US" sz="1400" dirty="0">
                      <a:solidFill>
                        <a:schemeClr val="accent3"/>
                      </a:solidFill>
                    </a:rPr>
                    <a:t>Responsiveness: 9.5</a:t>
                  </a:r>
                </a:p>
              </p:txBody>
            </p:sp>
          </p:grpSp>
          <p:pic>
            <p:nvPicPr>
              <p:cNvPr id="12" name="Graphic 11" descr="Chat with solid fill">
                <a:extLst>
                  <a:ext uri="{FF2B5EF4-FFF2-40B4-BE49-F238E27FC236}">
                    <a16:creationId xmlns:a16="http://schemas.microsoft.com/office/drawing/2014/main" id="{4B1DE719-1A3E-FC4B-874C-05A78DFE3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375" y="3104423"/>
                <a:ext cx="320040" cy="32004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E056E2-4D3B-3D42-86EE-16AED70CD836}"/>
                </a:ext>
              </a:extLst>
            </p:cNvPr>
            <p:cNvSpPr txBox="1"/>
            <p:nvPr/>
          </p:nvSpPr>
          <p:spPr>
            <a:xfrm>
              <a:off x="447069" y="1755775"/>
              <a:ext cx="2711450" cy="446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/>
                <a:t>BPAS Plan Consultants</a:t>
              </a:r>
            </a:p>
            <a:p>
              <a:r>
                <a:rPr lang="en-US" sz="1100" b="0" dirty="0"/>
                <a:t>Average rating on a scale of 1 to 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DCD0F3-6777-8348-A1AC-E39927752BB0}"/>
              </a:ext>
            </a:extLst>
          </p:cNvPr>
          <p:cNvGrpSpPr/>
          <p:nvPr/>
        </p:nvGrpSpPr>
        <p:grpSpPr>
          <a:xfrm>
            <a:off x="3905707" y="1631951"/>
            <a:ext cx="1741306" cy="1666194"/>
            <a:chOff x="4244178" y="1905001"/>
            <a:chExt cx="1741306" cy="1666194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2B76E8F-D488-AA45-9F0C-45BC73826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9126742"/>
                </p:ext>
              </p:extLst>
            </p:nvPr>
          </p:nvGraphicFramePr>
          <p:xfrm>
            <a:off x="4244178" y="1905001"/>
            <a:ext cx="1741306" cy="16661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99252-CE79-1149-BA5D-8A86D65FAEE1}"/>
                </a:ext>
              </a:extLst>
            </p:cNvPr>
            <p:cNvSpPr txBox="1">
              <a:spLocks/>
            </p:cNvSpPr>
            <p:nvPr/>
          </p:nvSpPr>
          <p:spPr>
            <a:xfrm>
              <a:off x="4488047" y="2114394"/>
              <a:ext cx="1250252" cy="12502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300" dirty="0">
                  <a:solidFill>
                    <a:schemeClr val="accent1"/>
                  </a:solidFill>
                </a:rPr>
                <a:t>BPAS Plan Consultants</a:t>
              </a:r>
            </a:p>
            <a:p>
              <a:pPr algn="ctr">
                <a:lnSpc>
                  <a:spcPts val="3900"/>
                </a:lnSpc>
              </a:pPr>
              <a:r>
                <a:rPr lang="en-US" sz="4200" dirty="0">
                  <a:solidFill>
                    <a:schemeClr val="accent1"/>
                  </a:solidFill>
                </a:rPr>
                <a:t>9.4</a:t>
              </a:r>
              <a:endParaRPr lang="en-US" sz="1100" b="0" dirty="0">
                <a:solidFill>
                  <a:schemeClr val="accent1"/>
                </a:solidFill>
              </a:endParaRPr>
            </a:p>
            <a:p>
              <a:pPr algn="ctr">
                <a:lnSpc>
                  <a:spcPts val="600"/>
                </a:lnSpc>
              </a:pPr>
              <a:r>
                <a:rPr lang="en-US" sz="1100" b="0" dirty="0">
                  <a:solidFill>
                    <a:schemeClr val="accent1"/>
                  </a:solidFill>
                </a:rPr>
                <a:t>out of 10</a:t>
              </a:r>
            </a:p>
          </p:txBody>
        </p:sp>
      </p:grp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472367BB-741E-9342-9642-EE4C87ECE9FD}"/>
              </a:ext>
            </a:extLst>
          </p:cNvPr>
          <p:cNvSpPr/>
          <p:nvPr/>
        </p:nvSpPr>
        <p:spPr>
          <a:xfrm>
            <a:off x="6129138" y="4303265"/>
            <a:ext cx="2178050" cy="1351696"/>
          </a:xfrm>
          <a:prstGeom prst="wedgeEllipseCallou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“Always willing to </a:t>
            </a:r>
            <a:r>
              <a:rPr lang="en-US" sz="1400" i="1" dirty="0">
                <a:solidFill>
                  <a:schemeClr val="tx2"/>
                </a:solidFill>
                <a:cs typeface="Calibri" panose="020F0502020204030204" pitchFamily="34" charset="0"/>
              </a:rPr>
              <a:t>go the extra mile</a:t>
            </a:r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 to help us or guide us in all aspects.”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BA422EFE-6BEC-BB46-BAD4-39D77E1C2A11}"/>
              </a:ext>
            </a:extLst>
          </p:cNvPr>
          <p:cNvSpPr/>
          <p:nvPr/>
        </p:nvSpPr>
        <p:spPr>
          <a:xfrm>
            <a:off x="6129138" y="1727044"/>
            <a:ext cx="2511112" cy="2189803"/>
          </a:xfrm>
          <a:custGeom>
            <a:avLst/>
            <a:gdLst>
              <a:gd name="connsiteX0" fmla="*/ 0 w 2511112"/>
              <a:gd name="connsiteY0" fmla="*/ 349799 h 2098752"/>
              <a:gd name="connsiteX1" fmla="*/ 349799 w 2511112"/>
              <a:gd name="connsiteY1" fmla="*/ 0 h 2098752"/>
              <a:gd name="connsiteX2" fmla="*/ 418519 w 2511112"/>
              <a:gd name="connsiteY2" fmla="*/ 0 h 2098752"/>
              <a:gd name="connsiteX3" fmla="*/ 418519 w 2511112"/>
              <a:gd name="connsiteY3" fmla="*/ 0 h 2098752"/>
              <a:gd name="connsiteX4" fmla="*/ 1046297 w 2511112"/>
              <a:gd name="connsiteY4" fmla="*/ 0 h 2098752"/>
              <a:gd name="connsiteX5" fmla="*/ 2161313 w 2511112"/>
              <a:gd name="connsiteY5" fmla="*/ 0 h 2098752"/>
              <a:gd name="connsiteX6" fmla="*/ 2511112 w 2511112"/>
              <a:gd name="connsiteY6" fmla="*/ 349799 h 2098752"/>
              <a:gd name="connsiteX7" fmla="*/ 2511112 w 2511112"/>
              <a:gd name="connsiteY7" fmla="*/ 1224272 h 2098752"/>
              <a:gd name="connsiteX8" fmla="*/ 2511112 w 2511112"/>
              <a:gd name="connsiteY8" fmla="*/ 1224272 h 2098752"/>
              <a:gd name="connsiteX9" fmla="*/ 2511112 w 2511112"/>
              <a:gd name="connsiteY9" fmla="*/ 1748960 h 2098752"/>
              <a:gd name="connsiteX10" fmla="*/ 2511112 w 2511112"/>
              <a:gd name="connsiteY10" fmla="*/ 1748953 h 2098752"/>
              <a:gd name="connsiteX11" fmla="*/ 2161313 w 2511112"/>
              <a:gd name="connsiteY11" fmla="*/ 2098752 h 2098752"/>
              <a:gd name="connsiteX12" fmla="*/ 1046297 w 2511112"/>
              <a:gd name="connsiteY12" fmla="*/ 2098752 h 2098752"/>
              <a:gd name="connsiteX13" fmla="*/ 732416 w 2511112"/>
              <a:gd name="connsiteY13" fmla="*/ 2361096 h 2098752"/>
              <a:gd name="connsiteX14" fmla="*/ 418519 w 2511112"/>
              <a:gd name="connsiteY14" fmla="*/ 2098752 h 2098752"/>
              <a:gd name="connsiteX15" fmla="*/ 349799 w 2511112"/>
              <a:gd name="connsiteY15" fmla="*/ 2098752 h 2098752"/>
              <a:gd name="connsiteX16" fmla="*/ 0 w 2511112"/>
              <a:gd name="connsiteY16" fmla="*/ 1748953 h 2098752"/>
              <a:gd name="connsiteX17" fmla="*/ 0 w 2511112"/>
              <a:gd name="connsiteY17" fmla="*/ 1748960 h 2098752"/>
              <a:gd name="connsiteX18" fmla="*/ 0 w 2511112"/>
              <a:gd name="connsiteY18" fmla="*/ 1224272 h 2098752"/>
              <a:gd name="connsiteX19" fmla="*/ 0 w 2511112"/>
              <a:gd name="connsiteY19" fmla="*/ 1224272 h 2098752"/>
              <a:gd name="connsiteX20" fmla="*/ 0 w 2511112"/>
              <a:gd name="connsiteY20" fmla="*/ 349799 h 2098752"/>
              <a:gd name="connsiteX0" fmla="*/ 0 w 2511112"/>
              <a:gd name="connsiteY0" fmla="*/ 349799 h 2408721"/>
              <a:gd name="connsiteX1" fmla="*/ 349799 w 2511112"/>
              <a:gd name="connsiteY1" fmla="*/ 0 h 2408721"/>
              <a:gd name="connsiteX2" fmla="*/ 418519 w 2511112"/>
              <a:gd name="connsiteY2" fmla="*/ 0 h 2408721"/>
              <a:gd name="connsiteX3" fmla="*/ 418519 w 2511112"/>
              <a:gd name="connsiteY3" fmla="*/ 0 h 2408721"/>
              <a:gd name="connsiteX4" fmla="*/ 1046297 w 2511112"/>
              <a:gd name="connsiteY4" fmla="*/ 0 h 2408721"/>
              <a:gd name="connsiteX5" fmla="*/ 2161313 w 2511112"/>
              <a:gd name="connsiteY5" fmla="*/ 0 h 2408721"/>
              <a:gd name="connsiteX6" fmla="*/ 2511112 w 2511112"/>
              <a:gd name="connsiteY6" fmla="*/ 349799 h 2408721"/>
              <a:gd name="connsiteX7" fmla="*/ 2511112 w 2511112"/>
              <a:gd name="connsiteY7" fmla="*/ 1224272 h 2408721"/>
              <a:gd name="connsiteX8" fmla="*/ 2511112 w 2511112"/>
              <a:gd name="connsiteY8" fmla="*/ 1224272 h 2408721"/>
              <a:gd name="connsiteX9" fmla="*/ 2511112 w 2511112"/>
              <a:gd name="connsiteY9" fmla="*/ 1748960 h 2408721"/>
              <a:gd name="connsiteX10" fmla="*/ 2511112 w 2511112"/>
              <a:gd name="connsiteY10" fmla="*/ 1748953 h 2408721"/>
              <a:gd name="connsiteX11" fmla="*/ 2161313 w 2511112"/>
              <a:gd name="connsiteY11" fmla="*/ 2098752 h 2408721"/>
              <a:gd name="connsiteX12" fmla="*/ 1046297 w 2511112"/>
              <a:gd name="connsiteY12" fmla="*/ 2098752 h 2408721"/>
              <a:gd name="connsiteX13" fmla="*/ 1046741 w 2511112"/>
              <a:gd name="connsiteY13" fmla="*/ 2408721 h 2408721"/>
              <a:gd name="connsiteX14" fmla="*/ 418519 w 2511112"/>
              <a:gd name="connsiteY14" fmla="*/ 2098752 h 2408721"/>
              <a:gd name="connsiteX15" fmla="*/ 349799 w 2511112"/>
              <a:gd name="connsiteY15" fmla="*/ 2098752 h 2408721"/>
              <a:gd name="connsiteX16" fmla="*/ 0 w 2511112"/>
              <a:gd name="connsiteY16" fmla="*/ 1748953 h 2408721"/>
              <a:gd name="connsiteX17" fmla="*/ 0 w 2511112"/>
              <a:gd name="connsiteY17" fmla="*/ 1748960 h 2408721"/>
              <a:gd name="connsiteX18" fmla="*/ 0 w 2511112"/>
              <a:gd name="connsiteY18" fmla="*/ 1224272 h 2408721"/>
              <a:gd name="connsiteX19" fmla="*/ 0 w 2511112"/>
              <a:gd name="connsiteY19" fmla="*/ 1224272 h 2408721"/>
              <a:gd name="connsiteX20" fmla="*/ 0 w 2511112"/>
              <a:gd name="connsiteY20" fmla="*/ 349799 h 2408721"/>
              <a:gd name="connsiteX0" fmla="*/ 0 w 2511112"/>
              <a:gd name="connsiteY0" fmla="*/ 349799 h 2408721"/>
              <a:gd name="connsiteX1" fmla="*/ 349799 w 2511112"/>
              <a:gd name="connsiteY1" fmla="*/ 0 h 2408721"/>
              <a:gd name="connsiteX2" fmla="*/ 418519 w 2511112"/>
              <a:gd name="connsiteY2" fmla="*/ 0 h 2408721"/>
              <a:gd name="connsiteX3" fmla="*/ 418519 w 2511112"/>
              <a:gd name="connsiteY3" fmla="*/ 0 h 2408721"/>
              <a:gd name="connsiteX4" fmla="*/ 1046297 w 2511112"/>
              <a:gd name="connsiteY4" fmla="*/ 0 h 2408721"/>
              <a:gd name="connsiteX5" fmla="*/ 2161313 w 2511112"/>
              <a:gd name="connsiteY5" fmla="*/ 0 h 2408721"/>
              <a:gd name="connsiteX6" fmla="*/ 2511112 w 2511112"/>
              <a:gd name="connsiteY6" fmla="*/ 349799 h 2408721"/>
              <a:gd name="connsiteX7" fmla="*/ 2511112 w 2511112"/>
              <a:gd name="connsiteY7" fmla="*/ 1224272 h 2408721"/>
              <a:gd name="connsiteX8" fmla="*/ 2511112 w 2511112"/>
              <a:gd name="connsiteY8" fmla="*/ 1224272 h 2408721"/>
              <a:gd name="connsiteX9" fmla="*/ 2511112 w 2511112"/>
              <a:gd name="connsiteY9" fmla="*/ 1748960 h 2408721"/>
              <a:gd name="connsiteX10" fmla="*/ 2511112 w 2511112"/>
              <a:gd name="connsiteY10" fmla="*/ 1748953 h 2408721"/>
              <a:gd name="connsiteX11" fmla="*/ 2161313 w 2511112"/>
              <a:gd name="connsiteY11" fmla="*/ 2098752 h 2408721"/>
              <a:gd name="connsiteX12" fmla="*/ 1728922 w 2511112"/>
              <a:gd name="connsiteY12" fmla="*/ 2098752 h 2408721"/>
              <a:gd name="connsiteX13" fmla="*/ 1046741 w 2511112"/>
              <a:gd name="connsiteY13" fmla="*/ 2408721 h 2408721"/>
              <a:gd name="connsiteX14" fmla="*/ 418519 w 2511112"/>
              <a:gd name="connsiteY14" fmla="*/ 2098752 h 2408721"/>
              <a:gd name="connsiteX15" fmla="*/ 349799 w 2511112"/>
              <a:gd name="connsiteY15" fmla="*/ 2098752 h 2408721"/>
              <a:gd name="connsiteX16" fmla="*/ 0 w 2511112"/>
              <a:gd name="connsiteY16" fmla="*/ 1748953 h 2408721"/>
              <a:gd name="connsiteX17" fmla="*/ 0 w 2511112"/>
              <a:gd name="connsiteY17" fmla="*/ 1748960 h 2408721"/>
              <a:gd name="connsiteX18" fmla="*/ 0 w 2511112"/>
              <a:gd name="connsiteY18" fmla="*/ 1224272 h 2408721"/>
              <a:gd name="connsiteX19" fmla="*/ 0 w 2511112"/>
              <a:gd name="connsiteY19" fmla="*/ 1224272 h 2408721"/>
              <a:gd name="connsiteX20" fmla="*/ 0 w 2511112"/>
              <a:gd name="connsiteY20" fmla="*/ 349799 h 2408721"/>
              <a:gd name="connsiteX0" fmla="*/ 0 w 2511112"/>
              <a:gd name="connsiteY0" fmla="*/ 349799 h 2408721"/>
              <a:gd name="connsiteX1" fmla="*/ 349799 w 2511112"/>
              <a:gd name="connsiteY1" fmla="*/ 0 h 2408721"/>
              <a:gd name="connsiteX2" fmla="*/ 418519 w 2511112"/>
              <a:gd name="connsiteY2" fmla="*/ 0 h 2408721"/>
              <a:gd name="connsiteX3" fmla="*/ 418519 w 2511112"/>
              <a:gd name="connsiteY3" fmla="*/ 0 h 2408721"/>
              <a:gd name="connsiteX4" fmla="*/ 1046297 w 2511112"/>
              <a:gd name="connsiteY4" fmla="*/ 0 h 2408721"/>
              <a:gd name="connsiteX5" fmla="*/ 2161313 w 2511112"/>
              <a:gd name="connsiteY5" fmla="*/ 0 h 2408721"/>
              <a:gd name="connsiteX6" fmla="*/ 2511112 w 2511112"/>
              <a:gd name="connsiteY6" fmla="*/ 349799 h 2408721"/>
              <a:gd name="connsiteX7" fmla="*/ 2511112 w 2511112"/>
              <a:gd name="connsiteY7" fmla="*/ 1224272 h 2408721"/>
              <a:gd name="connsiteX8" fmla="*/ 2511112 w 2511112"/>
              <a:gd name="connsiteY8" fmla="*/ 1224272 h 2408721"/>
              <a:gd name="connsiteX9" fmla="*/ 2511112 w 2511112"/>
              <a:gd name="connsiteY9" fmla="*/ 1748960 h 2408721"/>
              <a:gd name="connsiteX10" fmla="*/ 2511112 w 2511112"/>
              <a:gd name="connsiteY10" fmla="*/ 1748953 h 2408721"/>
              <a:gd name="connsiteX11" fmla="*/ 2161313 w 2511112"/>
              <a:gd name="connsiteY11" fmla="*/ 2098752 h 2408721"/>
              <a:gd name="connsiteX12" fmla="*/ 1728922 w 2511112"/>
              <a:gd name="connsiteY12" fmla="*/ 2098752 h 2408721"/>
              <a:gd name="connsiteX13" fmla="*/ 1046741 w 2511112"/>
              <a:gd name="connsiteY13" fmla="*/ 2408721 h 2408721"/>
              <a:gd name="connsiteX14" fmla="*/ 1329744 w 2511112"/>
              <a:gd name="connsiteY14" fmla="*/ 2101927 h 2408721"/>
              <a:gd name="connsiteX15" fmla="*/ 349799 w 2511112"/>
              <a:gd name="connsiteY15" fmla="*/ 2098752 h 2408721"/>
              <a:gd name="connsiteX16" fmla="*/ 0 w 2511112"/>
              <a:gd name="connsiteY16" fmla="*/ 1748953 h 2408721"/>
              <a:gd name="connsiteX17" fmla="*/ 0 w 2511112"/>
              <a:gd name="connsiteY17" fmla="*/ 1748960 h 2408721"/>
              <a:gd name="connsiteX18" fmla="*/ 0 w 2511112"/>
              <a:gd name="connsiteY18" fmla="*/ 1224272 h 2408721"/>
              <a:gd name="connsiteX19" fmla="*/ 0 w 2511112"/>
              <a:gd name="connsiteY19" fmla="*/ 1224272 h 2408721"/>
              <a:gd name="connsiteX20" fmla="*/ 0 w 2511112"/>
              <a:gd name="connsiteY20" fmla="*/ 349799 h 2408721"/>
              <a:gd name="connsiteX0" fmla="*/ 0 w 2511112"/>
              <a:gd name="connsiteY0" fmla="*/ 349799 h 2399196"/>
              <a:gd name="connsiteX1" fmla="*/ 349799 w 2511112"/>
              <a:gd name="connsiteY1" fmla="*/ 0 h 2399196"/>
              <a:gd name="connsiteX2" fmla="*/ 418519 w 2511112"/>
              <a:gd name="connsiteY2" fmla="*/ 0 h 2399196"/>
              <a:gd name="connsiteX3" fmla="*/ 418519 w 2511112"/>
              <a:gd name="connsiteY3" fmla="*/ 0 h 2399196"/>
              <a:gd name="connsiteX4" fmla="*/ 1046297 w 2511112"/>
              <a:gd name="connsiteY4" fmla="*/ 0 h 2399196"/>
              <a:gd name="connsiteX5" fmla="*/ 2161313 w 2511112"/>
              <a:gd name="connsiteY5" fmla="*/ 0 h 2399196"/>
              <a:gd name="connsiteX6" fmla="*/ 2511112 w 2511112"/>
              <a:gd name="connsiteY6" fmla="*/ 349799 h 2399196"/>
              <a:gd name="connsiteX7" fmla="*/ 2511112 w 2511112"/>
              <a:gd name="connsiteY7" fmla="*/ 1224272 h 2399196"/>
              <a:gd name="connsiteX8" fmla="*/ 2511112 w 2511112"/>
              <a:gd name="connsiteY8" fmla="*/ 1224272 h 2399196"/>
              <a:gd name="connsiteX9" fmla="*/ 2511112 w 2511112"/>
              <a:gd name="connsiteY9" fmla="*/ 1748960 h 2399196"/>
              <a:gd name="connsiteX10" fmla="*/ 2511112 w 2511112"/>
              <a:gd name="connsiteY10" fmla="*/ 1748953 h 2399196"/>
              <a:gd name="connsiteX11" fmla="*/ 2161313 w 2511112"/>
              <a:gd name="connsiteY11" fmla="*/ 2098752 h 2399196"/>
              <a:gd name="connsiteX12" fmla="*/ 1728922 w 2511112"/>
              <a:gd name="connsiteY12" fmla="*/ 2098752 h 2399196"/>
              <a:gd name="connsiteX13" fmla="*/ 1726191 w 2511112"/>
              <a:gd name="connsiteY13" fmla="*/ 2399196 h 2399196"/>
              <a:gd name="connsiteX14" fmla="*/ 1329744 w 2511112"/>
              <a:gd name="connsiteY14" fmla="*/ 2101927 h 2399196"/>
              <a:gd name="connsiteX15" fmla="*/ 349799 w 2511112"/>
              <a:gd name="connsiteY15" fmla="*/ 2098752 h 2399196"/>
              <a:gd name="connsiteX16" fmla="*/ 0 w 2511112"/>
              <a:gd name="connsiteY16" fmla="*/ 1748953 h 2399196"/>
              <a:gd name="connsiteX17" fmla="*/ 0 w 2511112"/>
              <a:gd name="connsiteY17" fmla="*/ 1748960 h 2399196"/>
              <a:gd name="connsiteX18" fmla="*/ 0 w 2511112"/>
              <a:gd name="connsiteY18" fmla="*/ 1224272 h 2399196"/>
              <a:gd name="connsiteX19" fmla="*/ 0 w 2511112"/>
              <a:gd name="connsiteY19" fmla="*/ 1224272 h 2399196"/>
              <a:gd name="connsiteX20" fmla="*/ 0 w 2511112"/>
              <a:gd name="connsiteY20" fmla="*/ 349799 h 239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11112" h="2399196">
                <a:moveTo>
                  <a:pt x="0" y="349799"/>
                </a:moveTo>
                <a:cubicBezTo>
                  <a:pt x="0" y="156610"/>
                  <a:pt x="156610" y="0"/>
                  <a:pt x="349799" y="0"/>
                </a:cubicBezTo>
                <a:lnTo>
                  <a:pt x="418519" y="0"/>
                </a:lnTo>
                <a:lnTo>
                  <a:pt x="418519" y="0"/>
                </a:lnTo>
                <a:lnTo>
                  <a:pt x="1046297" y="0"/>
                </a:lnTo>
                <a:lnTo>
                  <a:pt x="2161313" y="0"/>
                </a:lnTo>
                <a:cubicBezTo>
                  <a:pt x="2354502" y="0"/>
                  <a:pt x="2511112" y="156610"/>
                  <a:pt x="2511112" y="349799"/>
                </a:cubicBezTo>
                <a:lnTo>
                  <a:pt x="2511112" y="1224272"/>
                </a:lnTo>
                <a:lnTo>
                  <a:pt x="2511112" y="1224272"/>
                </a:lnTo>
                <a:lnTo>
                  <a:pt x="2511112" y="1748960"/>
                </a:lnTo>
                <a:lnTo>
                  <a:pt x="2511112" y="1748953"/>
                </a:lnTo>
                <a:cubicBezTo>
                  <a:pt x="2511112" y="1942142"/>
                  <a:pt x="2354502" y="2098752"/>
                  <a:pt x="2161313" y="2098752"/>
                </a:cubicBezTo>
                <a:lnTo>
                  <a:pt x="1728922" y="2098752"/>
                </a:lnTo>
                <a:cubicBezTo>
                  <a:pt x="1728012" y="2198900"/>
                  <a:pt x="1727101" y="2299048"/>
                  <a:pt x="1726191" y="2399196"/>
                </a:cubicBezTo>
                <a:lnTo>
                  <a:pt x="1329744" y="2101927"/>
                </a:lnTo>
                <a:lnTo>
                  <a:pt x="349799" y="2098752"/>
                </a:lnTo>
                <a:cubicBezTo>
                  <a:pt x="156610" y="2098752"/>
                  <a:pt x="0" y="1942142"/>
                  <a:pt x="0" y="1748953"/>
                </a:cubicBezTo>
                <a:lnTo>
                  <a:pt x="0" y="1748960"/>
                </a:lnTo>
                <a:lnTo>
                  <a:pt x="0" y="1224272"/>
                </a:lnTo>
                <a:lnTo>
                  <a:pt x="0" y="1224272"/>
                </a:lnTo>
                <a:lnTo>
                  <a:pt x="0" y="349799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bIns="137160" rtlCol="0" anchor="t" anchorCtr="0"/>
          <a:lstStyle/>
          <a:p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“</a:t>
            </a:r>
            <a:r>
              <a:rPr lang="en-US" sz="1400" i="1" dirty="0">
                <a:solidFill>
                  <a:schemeClr val="tx2"/>
                </a:solidFill>
                <a:cs typeface="Calibri" panose="020F0502020204030204" pitchFamily="34" charset="0"/>
              </a:rPr>
              <a:t>Educated, reliable, helpful, friendly, and responsive</a:t>
            </a:r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 to any questions related to the plan. They work well with us during our annual pension audit, and always offers to lend a hand if we need help.”</a:t>
            </a:r>
          </a:p>
          <a:p>
            <a:endParaRPr lang="en-US" sz="1400" b="0" i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NAPA Advisors’ Choice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674764" y="1624305"/>
            <a:ext cx="814538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468880" rtlCol="0">
            <a:spAutoFit/>
          </a:bodyPr>
          <a:lstStyle/>
          <a:p>
            <a:r>
              <a:rPr lang="en-US" sz="3000" dirty="0">
                <a:solidFill>
                  <a:srgbClr val="6DA141"/>
                </a:solidFill>
              </a:rPr>
              <a:t>When it comes to first-rate service, expertise, and accountability, </a:t>
            </a:r>
            <a:br>
              <a:rPr lang="en-US" sz="3000" dirty="0">
                <a:solidFill>
                  <a:srgbClr val="6DA141"/>
                </a:solidFill>
              </a:rPr>
            </a:br>
            <a:r>
              <a:rPr lang="en-US" sz="3000" dirty="0">
                <a:solidFill>
                  <a:srgbClr val="6DA141"/>
                </a:solidFill>
              </a:rPr>
              <a:t>BPAS delivers!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50" y="3875522"/>
            <a:ext cx="8399278" cy="256032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NAPA Advisors placed BPAS in the </a:t>
            </a:r>
            <a:r>
              <a:rPr lang="en-US" sz="1800" dirty="0">
                <a:solidFill>
                  <a:schemeClr val="tx2"/>
                </a:solidFill>
              </a:rPr>
              <a:t>Top 5 Recordkeepers in 12 out of 13 categories</a:t>
            </a:r>
            <a:r>
              <a:rPr lang="en-US" sz="1800" b="0" dirty="0">
                <a:solidFill>
                  <a:schemeClr val="tx2"/>
                </a:solidFill>
              </a:rPr>
              <a:t> for </a:t>
            </a:r>
            <a:r>
              <a:rPr lang="en-US" sz="1800" dirty="0">
                <a:solidFill>
                  <a:schemeClr val="tx2"/>
                </a:solidFill>
              </a:rPr>
              <a:t>both Small Plans</a:t>
            </a:r>
            <a:r>
              <a:rPr lang="en-US" sz="1800" b="0" dirty="0">
                <a:solidFill>
                  <a:schemeClr val="tx2"/>
                </a:solidFill>
              </a:rPr>
              <a:t> ($1 million to $10 million in assets) </a:t>
            </a:r>
            <a:br>
              <a:rPr lang="en-US" sz="1800" b="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and Micro Plans</a:t>
            </a:r>
            <a:r>
              <a:rPr lang="en-US" sz="1800" b="0" dirty="0">
                <a:solidFill>
                  <a:schemeClr val="tx2"/>
                </a:solidFill>
              </a:rPr>
              <a:t> (less than $1 million in assets)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According to the NAPA announcement, 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F4E247BB-255A-7301-E76D-264FFB48D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110469"/>
            <a:ext cx="2505001" cy="2505001"/>
          </a:xfrm>
          <a:prstGeom prst="ellipse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334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1401</Words>
  <Application>Microsoft Macintosh PowerPoint</Application>
  <PresentationFormat>On-screen Show (4:3)</PresentationFormat>
  <Paragraphs>296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2022-06-21T13:59:51Z</dcterms:modified>
  <cp:category/>
</cp:coreProperties>
</file>