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1"/>
  </p:sldMasterIdLst>
  <p:notesMasterIdLst>
    <p:notesMasterId r:id="rId27"/>
  </p:notesMasterIdLst>
  <p:handoutMasterIdLst>
    <p:handoutMasterId r:id="rId28"/>
  </p:handoutMasterIdLst>
  <p:sldIdLst>
    <p:sldId id="822" r:id="rId2"/>
    <p:sldId id="818" r:id="rId3"/>
    <p:sldId id="812" r:id="rId4"/>
    <p:sldId id="835" r:id="rId5"/>
    <p:sldId id="799" r:id="rId6"/>
    <p:sldId id="828" r:id="rId7"/>
    <p:sldId id="800" r:id="rId8"/>
    <p:sldId id="838" r:id="rId9"/>
    <p:sldId id="839" r:id="rId10"/>
    <p:sldId id="837" r:id="rId11"/>
    <p:sldId id="802" r:id="rId12"/>
    <p:sldId id="833" r:id="rId13"/>
    <p:sldId id="832" r:id="rId14"/>
    <p:sldId id="831" r:id="rId15"/>
    <p:sldId id="830" r:id="rId16"/>
    <p:sldId id="829" r:id="rId17"/>
    <p:sldId id="807" r:id="rId18"/>
    <p:sldId id="836" r:id="rId19"/>
    <p:sldId id="814" r:id="rId20"/>
    <p:sldId id="820" r:id="rId21"/>
    <p:sldId id="810" r:id="rId22"/>
    <p:sldId id="806" r:id="rId23"/>
    <p:sldId id="804" r:id="rId24"/>
    <p:sldId id="808" r:id="rId25"/>
    <p:sldId id="805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pos="3576" userDrawn="1">
          <p15:clr>
            <a:srgbClr val="A4A3A4"/>
          </p15:clr>
        </p15:guide>
        <p15:guide id="4" pos="4896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orient="horz" pos="3864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5A2"/>
    <a:srgbClr val="D2E1F0"/>
    <a:srgbClr val="002060"/>
    <a:srgbClr val="FFFFFF"/>
    <a:srgbClr val="DBCCDD"/>
    <a:srgbClr val="CADDED"/>
    <a:srgbClr val="CADBB8"/>
    <a:srgbClr val="FFD1C1"/>
    <a:srgbClr val="006837"/>
    <a:srgbClr val="C2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2" autoAdjust="0"/>
    <p:restoredTop sz="96342" autoAdjust="0"/>
  </p:normalViewPr>
  <p:slideViewPr>
    <p:cSldViewPr snapToGrid="0">
      <p:cViewPr varScale="1">
        <p:scale>
          <a:sx n="202" d="100"/>
          <a:sy n="202" d="100"/>
        </p:scale>
        <p:origin x="320" y="184"/>
      </p:cViewPr>
      <p:guideLst>
        <p:guide pos="2184"/>
        <p:guide pos="3576"/>
        <p:guide pos="4896"/>
        <p:guide orient="horz" pos="240"/>
        <p:guide pos="864"/>
        <p:guide orient="horz" pos="3864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DB46-BBC8-1D5FCF603483}"/>
              </c:ext>
            </c:extLst>
          </c:dPt>
          <c:dPt>
            <c:idx val="1"/>
            <c:bubble3D val="0"/>
            <c:spPr>
              <a:solidFill>
                <a:schemeClr val="accent1">
                  <a:alpha val="69712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DB46-BBC8-1D5FCF60348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DB46-BBC8-1D5FCF60348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DB46-BBC8-1D5FCF60348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DB46-BBC8-1D5FCF603483}"/>
              </c:ext>
            </c:extLst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F8-DB46-BBC8-1D5FCF60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4,500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620,000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620,000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4,500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0" y="0"/>
        <a:ext cx="1485900" cy="1114425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5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4"/>
        <a:ext cx="1485900" cy="1114425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900" y="1857374"/>
        <a:ext cx="1485900" cy="1114425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3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5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7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January 19, 2023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NAPA Advisors’ Choice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674764" y="1624305"/>
            <a:ext cx="814538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468880" rtlCol="0">
            <a:spAutoFit/>
          </a:bodyPr>
          <a:lstStyle/>
          <a:p>
            <a:r>
              <a:rPr lang="en-US" sz="3000" dirty="0">
                <a:solidFill>
                  <a:srgbClr val="6DA141"/>
                </a:solidFill>
              </a:rPr>
              <a:t>When it comes to first-rate service, expertise, and accountability, </a:t>
            </a:r>
            <a:br>
              <a:rPr lang="en-US" sz="3000" dirty="0">
                <a:solidFill>
                  <a:srgbClr val="6DA141"/>
                </a:solidFill>
              </a:rPr>
            </a:br>
            <a:r>
              <a:rPr lang="en-US" sz="3000" dirty="0">
                <a:solidFill>
                  <a:srgbClr val="6DA141"/>
                </a:solidFill>
              </a:rPr>
              <a:t>BPAS delivers!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50" y="3875522"/>
            <a:ext cx="8399278" cy="256032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NAPA Advisors placed BPAS in the </a:t>
            </a:r>
            <a:r>
              <a:rPr lang="en-US" sz="1800" dirty="0">
                <a:solidFill>
                  <a:schemeClr val="tx2"/>
                </a:solidFill>
              </a:rPr>
              <a:t>Top 5 Recordkeepers in 12 out of 13 categories</a:t>
            </a:r>
            <a:r>
              <a:rPr lang="en-US" sz="1800" b="0" dirty="0">
                <a:solidFill>
                  <a:schemeClr val="tx2"/>
                </a:solidFill>
              </a:rPr>
              <a:t> for </a:t>
            </a:r>
            <a:r>
              <a:rPr lang="en-US" sz="1800" dirty="0">
                <a:solidFill>
                  <a:schemeClr val="tx2"/>
                </a:solidFill>
              </a:rPr>
              <a:t>both Small Plans</a:t>
            </a:r>
            <a:r>
              <a:rPr lang="en-US" sz="1800" b="0" dirty="0">
                <a:solidFill>
                  <a:schemeClr val="tx2"/>
                </a:solidFill>
              </a:rPr>
              <a:t> ($1 million to $10 million in assets) </a:t>
            </a:r>
            <a:br>
              <a:rPr lang="en-US" sz="1800" b="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and Micro Plans</a:t>
            </a:r>
            <a:r>
              <a:rPr lang="en-US" sz="1800" b="0" dirty="0">
                <a:solidFill>
                  <a:schemeClr val="tx2"/>
                </a:solidFill>
              </a:rPr>
              <a:t> (less than $1 million in assets)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According to the NAPA announcement, 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F4E247BB-255A-7301-E76D-264FFB48D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1110469"/>
            <a:ext cx="2505001" cy="2505001"/>
          </a:xfrm>
          <a:prstGeom prst="ellipse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334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3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9613"/>
            <a:ext cx="9144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011829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82463" y="5760815"/>
            <a:ext cx="62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353050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301625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solidFill>
                  <a:srgbClr val="6DA141"/>
                </a:solidFill>
              </a:rPr>
              <a:t>December 2022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754FAD7-1F42-6868-4653-DF40DDCCD8CF}"/>
              </a:ext>
            </a:extLst>
          </p:cNvPr>
          <p:cNvSpPr/>
          <p:nvPr/>
        </p:nvSpPr>
        <p:spPr>
          <a:xfrm>
            <a:off x="2483861" y="4349662"/>
            <a:ext cx="1962797" cy="1689277"/>
          </a:xfrm>
          <a:prstGeom prst="wedgeEllipseCallout">
            <a:avLst>
              <a:gd name="adj1" fmla="val -38510"/>
              <a:gd name="adj2" fmla="val 64112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rgbClr val="9455A2"/>
                </a:solidFill>
                <a:effectLst/>
              </a:rPr>
              <a:t>"Great support, reasonable fees, and deep fund options." </a:t>
            </a:r>
          </a:p>
          <a:p>
            <a:pPr algn="ctr"/>
            <a:endParaRPr lang="en-US" sz="1200" b="0" i="1" dirty="0">
              <a:solidFill>
                <a:srgbClr val="9455A2"/>
              </a:solidFill>
              <a:effectLst/>
            </a:endParaRPr>
          </a:p>
          <a:p>
            <a:pPr algn="ctr"/>
            <a:r>
              <a:rPr lang="en-US" sz="1200" b="0" i="1" dirty="0">
                <a:solidFill>
                  <a:srgbClr val="9455A2"/>
                </a:solidFill>
                <a:effectLst/>
              </a:rPr>
              <a:t>"They're an excellent resource!"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2E3EFD-5150-27CC-5001-D92578979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727" y="1495394"/>
            <a:ext cx="1600200" cy="1600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E221D-0EFD-D353-C9D5-4B971FD20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490069"/>
            <a:ext cx="1600200" cy="1600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F58F51-3146-2774-100C-DEB05E276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128" y="1463390"/>
            <a:ext cx="1664208" cy="1664208"/>
          </a:xfrm>
          <a:prstGeom prst="rect">
            <a:avLst/>
          </a:prstGeom>
        </p:spPr>
      </p:pic>
      <p:pic>
        <p:nvPicPr>
          <p:cNvPr id="35" name="Picture 3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AE0D878-CD28-AFF3-2F8F-C6AFEDD55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490069"/>
            <a:ext cx="1600200" cy="1600200"/>
          </a:xfrm>
          <a:prstGeom prst="rect">
            <a:avLst/>
          </a:prstGeom>
        </p:spPr>
      </p:pic>
      <p:sp>
        <p:nvSpPr>
          <p:cNvPr id="39" name="Oval Callout 38">
            <a:extLst>
              <a:ext uri="{FF2B5EF4-FFF2-40B4-BE49-F238E27FC236}">
                <a16:creationId xmlns:a16="http://schemas.microsoft.com/office/drawing/2014/main" id="{8280F5D1-5A20-A894-A90C-C753DBEA90EF}"/>
              </a:ext>
            </a:extLst>
          </p:cNvPr>
          <p:cNvSpPr/>
          <p:nvPr/>
        </p:nvSpPr>
        <p:spPr>
          <a:xfrm>
            <a:off x="4702869" y="4349662"/>
            <a:ext cx="1962797" cy="1689277"/>
          </a:xfrm>
          <a:prstGeom prst="wedgeEllipseCallout">
            <a:avLst>
              <a:gd name="adj1" fmla="val 41713"/>
              <a:gd name="adj2" fmla="val 61353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"Professional and excellent service."</a:t>
            </a:r>
          </a:p>
          <a:p>
            <a:pPr algn="ctr"/>
            <a:endParaRPr lang="en-US" sz="1200" b="0" i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"New site is very informative and is a great tool for our employees."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569E2F94-32B8-DCE0-FDAF-DB1284568085}"/>
              </a:ext>
            </a:extLst>
          </p:cNvPr>
          <p:cNvSpPr/>
          <p:nvPr/>
        </p:nvSpPr>
        <p:spPr>
          <a:xfrm>
            <a:off x="3262805" y="3524411"/>
            <a:ext cx="2618390" cy="461665"/>
          </a:xfrm>
          <a:prstGeom prst="wedgeRoundRectCallout">
            <a:avLst>
              <a:gd name="adj1" fmla="val -1566"/>
              <a:gd name="adj2" fmla="val 91769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accent1"/>
                </a:solidFill>
                <a:effectLst/>
              </a:rPr>
              <a:t>"Great company. Easy to work with."</a:t>
            </a:r>
            <a:endParaRPr lang="en-US" sz="12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0A70D7C0-9FB6-0BE9-7D73-4148A87EF75F}"/>
              </a:ext>
            </a:extLst>
          </p:cNvPr>
          <p:cNvSpPr/>
          <p:nvPr/>
        </p:nvSpPr>
        <p:spPr>
          <a:xfrm>
            <a:off x="6946128" y="3353328"/>
            <a:ext cx="1664208" cy="1627261"/>
          </a:xfrm>
          <a:prstGeom prst="wedgeRoundRectCallout">
            <a:avLst>
              <a:gd name="adj1" fmla="val -40916"/>
              <a:gd name="adj2" fmla="val 64438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ctr"/>
          <a:lstStyle/>
          <a:p>
            <a:r>
              <a:rPr lang="en-US" sz="1200" b="0" i="1" dirty="0">
                <a:solidFill>
                  <a:schemeClr val="accent5">
                    <a:lumMod val="75000"/>
                  </a:schemeClr>
                </a:solidFill>
                <a:effectLst/>
              </a:rPr>
              <a:t>"I implemented new payroll software at the end of 2021. I love the 360 integration between BPAS and (our new system). It saves me lots of time."</a:t>
            </a:r>
            <a:endParaRPr lang="en-US" sz="1200" b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BFE7E45C-69EB-2005-BE63-75899E53A47B}"/>
              </a:ext>
            </a:extLst>
          </p:cNvPr>
          <p:cNvSpPr/>
          <p:nvPr/>
        </p:nvSpPr>
        <p:spPr>
          <a:xfrm>
            <a:off x="571497" y="3353328"/>
            <a:ext cx="1600201" cy="2020262"/>
          </a:xfrm>
          <a:prstGeom prst="wedgeRoundRectCallout">
            <a:avLst>
              <a:gd name="adj1" fmla="val -1523"/>
              <a:gd name="adj2" fmla="val 64373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i="1" dirty="0">
                <a:solidFill>
                  <a:schemeClr val="tx2"/>
                </a:solidFill>
                <a:effectLst/>
              </a:rPr>
              <a:t>"I encourage BPAS to keep doing what you've been doing. Continue delivering a superior service experience along with memorable, capable sales professionals as you have been."</a:t>
            </a:r>
          </a:p>
        </p:txBody>
      </p:sp>
    </p:spTree>
    <p:extLst>
      <p:ext uri="{BB962C8B-B14F-4D97-AF65-F5344CB8AC3E}">
        <p14:creationId xmlns:p14="http://schemas.microsoft.com/office/powerpoint/2010/main" val="140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231918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256982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solidFill>
                  <a:srgbClr val="6DA141"/>
                </a:solidFill>
              </a:rPr>
              <a:t>December 2022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49" y="4027132"/>
            <a:ext cx="7438159" cy="2508659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B0CE15-794B-4A0F-DA15-60EFC26CFA38}"/>
              </a:ext>
            </a:extLst>
          </p:cNvPr>
          <p:cNvGrpSpPr/>
          <p:nvPr/>
        </p:nvGrpSpPr>
        <p:grpSpPr>
          <a:xfrm>
            <a:off x="6705625" y="190330"/>
            <a:ext cx="2259566" cy="2162099"/>
            <a:chOff x="5020843" y="1760411"/>
            <a:chExt cx="2259566" cy="2162099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2B76E8F-D488-AA45-9F0C-45BC73826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8075169"/>
                </p:ext>
              </p:extLst>
            </p:nvPr>
          </p:nvGraphicFramePr>
          <p:xfrm>
            <a:off x="5020843" y="1760411"/>
            <a:ext cx="2259566" cy="2162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99252-CE79-1149-BA5D-8A86D65FAEE1}"/>
                </a:ext>
              </a:extLst>
            </p:cNvPr>
            <p:cNvSpPr txBox="1">
              <a:spLocks/>
            </p:cNvSpPr>
            <p:nvPr/>
          </p:nvSpPr>
          <p:spPr>
            <a:xfrm>
              <a:off x="5292422" y="1989870"/>
              <a:ext cx="1710559" cy="17105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BPAS Plan Consultants</a:t>
              </a:r>
            </a:p>
            <a:p>
              <a:pPr algn="ctr">
                <a:lnSpc>
                  <a:spcPts val="4200"/>
                </a:lnSpc>
              </a:pPr>
              <a:r>
                <a:rPr lang="en-US" sz="4800" spc="-150" dirty="0">
                  <a:solidFill>
                    <a:schemeClr val="bg1"/>
                  </a:solidFill>
                </a:rPr>
                <a:t>9.20</a:t>
              </a:r>
              <a:endParaRPr lang="en-US" sz="4800" b="0" spc="-150" dirty="0">
                <a:solidFill>
                  <a:schemeClr val="bg1"/>
                </a:solidFill>
              </a:endParaRPr>
            </a:p>
            <a:p>
              <a:pPr algn="ctr">
                <a:lnSpc>
                  <a:spcPts val="10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rating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out of 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8118C9-8743-2D50-0EE9-F67C302F18F3}"/>
              </a:ext>
            </a:extLst>
          </p:cNvPr>
          <p:cNvGrpSpPr/>
          <p:nvPr/>
        </p:nvGrpSpPr>
        <p:grpSpPr>
          <a:xfrm>
            <a:off x="450849" y="1622029"/>
            <a:ext cx="3676090" cy="2011824"/>
            <a:chOff x="450849" y="1565275"/>
            <a:chExt cx="3676090" cy="20118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02B413-267E-9E4A-80C3-E1FA00EEB422}"/>
                </a:ext>
              </a:extLst>
            </p:cNvPr>
            <p:cNvGrpSpPr/>
            <p:nvPr/>
          </p:nvGrpSpPr>
          <p:grpSpPr>
            <a:xfrm>
              <a:off x="450849" y="1565275"/>
              <a:ext cx="3676090" cy="1990787"/>
              <a:chOff x="447068" y="1755775"/>
              <a:chExt cx="3676090" cy="199078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1D45586-47AA-CB4B-A5B5-78F90E3B22C6}"/>
                  </a:ext>
                </a:extLst>
              </p:cNvPr>
              <p:cNvGrpSpPr/>
              <p:nvPr/>
            </p:nvGrpSpPr>
            <p:grpSpPr>
              <a:xfrm>
                <a:off x="450849" y="2277951"/>
                <a:ext cx="3672309" cy="279400"/>
                <a:chOff x="450849" y="2277951"/>
                <a:chExt cx="3672309" cy="27940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CDBAEC6-D4A8-9D4E-B409-DFA3B2BA2F9A}"/>
                    </a:ext>
                  </a:extLst>
                </p:cNvPr>
                <p:cNvGrpSpPr/>
                <p:nvPr/>
              </p:nvGrpSpPr>
              <p:grpSpPr>
                <a:xfrm>
                  <a:off x="450849" y="2277951"/>
                  <a:ext cx="3672309" cy="279400"/>
                  <a:chOff x="450849" y="1943100"/>
                  <a:chExt cx="3672309" cy="279400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B4212DC4-5946-B546-B2C6-02C3943B02EC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E2B64DD-A85E-0842-BCBB-69445A60EF71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429163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Quality &amp; Accuracy: 9.20</a:t>
                    </a:r>
                  </a:p>
                </p:txBody>
              </p:sp>
            </p:grpSp>
            <p:pic>
              <p:nvPicPr>
                <p:cNvPr id="20" name="Graphic 19" descr="Star with solid fill">
                  <a:extLst>
                    <a:ext uri="{FF2B5EF4-FFF2-40B4-BE49-F238E27FC236}">
                      <a16:creationId xmlns:a16="http://schemas.microsoft.com/office/drawing/2014/main" id="{58C816DE-6746-0F47-9923-5EB0112BB2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125" y="2279983"/>
                  <a:ext cx="274320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223A50-5A3C-DA49-BF2F-B0EFA02068A5}"/>
                  </a:ext>
                </a:extLst>
              </p:cNvPr>
              <p:cNvGrpSpPr/>
              <p:nvPr/>
            </p:nvGrpSpPr>
            <p:grpSpPr>
              <a:xfrm>
                <a:off x="447068" y="2669670"/>
                <a:ext cx="3672309" cy="279400"/>
                <a:chOff x="447068" y="2695070"/>
                <a:chExt cx="3672309" cy="279400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1F5FA0A-2B1D-C244-9B64-9B406B562F38}"/>
                    </a:ext>
                  </a:extLst>
                </p:cNvPr>
                <p:cNvGrpSpPr/>
                <p:nvPr/>
              </p:nvGrpSpPr>
              <p:grpSpPr>
                <a:xfrm>
                  <a:off x="447068" y="2695070"/>
                  <a:ext cx="3672309" cy="279400"/>
                  <a:chOff x="450849" y="1943100"/>
                  <a:chExt cx="3672309" cy="279400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3B278A5-42C2-A94C-821E-926E3F03CD6D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D59DE7A2-ABAD-3946-A826-2EA94E7C3D9F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484224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Knowledge: 9.24</a:t>
                    </a:r>
                  </a:p>
                </p:txBody>
              </p:sp>
            </p:grpSp>
            <p:pic>
              <p:nvPicPr>
                <p:cNvPr id="16" name="Graphic 15" descr="Idea with solid fill">
                  <a:extLst>
                    <a:ext uri="{FF2B5EF4-FFF2-40B4-BE49-F238E27FC236}">
                      <a16:creationId xmlns:a16="http://schemas.microsoft.com/office/drawing/2014/main" id="{529D4C75-7C1C-454D-9025-8C2E52E642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300" y="2696145"/>
                  <a:ext cx="274320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8ABCEAB-5ABF-654A-B9AC-E71DD0325C7C}"/>
                  </a:ext>
                </a:extLst>
              </p:cNvPr>
              <p:cNvGrpSpPr/>
              <p:nvPr/>
            </p:nvGrpSpPr>
            <p:grpSpPr>
              <a:xfrm>
                <a:off x="447068" y="3059973"/>
                <a:ext cx="3672309" cy="686589"/>
                <a:chOff x="447068" y="3104423"/>
                <a:chExt cx="3672309" cy="68658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6D263A-B96D-0143-A6D9-FB10097243B6}"/>
                    </a:ext>
                  </a:extLst>
                </p:cNvPr>
                <p:cNvGrpSpPr/>
                <p:nvPr/>
              </p:nvGrpSpPr>
              <p:grpSpPr>
                <a:xfrm>
                  <a:off x="447068" y="3108015"/>
                  <a:ext cx="3672309" cy="682997"/>
                  <a:chOff x="450849" y="1943100"/>
                  <a:chExt cx="3672309" cy="682997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1BC36B2-6898-9B4A-B3B9-23C147D9AF87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0E5A0D7-1B4B-EB41-89D8-4C3127D3EFD6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360755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Communication: 9.15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51D4D2D8-6D58-2F18-5A9C-B6A713189ECD}"/>
                      </a:ext>
                    </a:extLst>
                  </p:cNvPr>
                  <p:cNvSpPr/>
                  <p:nvPr/>
                </p:nvSpPr>
                <p:spPr>
                  <a:xfrm>
                    <a:off x="450850" y="2346697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5CA22F1-00C2-9A3B-2744-6D61B9A057A1}"/>
                      </a:ext>
                    </a:extLst>
                  </p:cNvPr>
                  <p:cNvSpPr/>
                  <p:nvPr/>
                </p:nvSpPr>
                <p:spPr>
                  <a:xfrm>
                    <a:off x="450850" y="2346697"/>
                    <a:ext cx="3298190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Responsiveness &amp; Accountability: 8.90</a:t>
                    </a:r>
                  </a:p>
                </p:txBody>
              </p:sp>
            </p:grpSp>
            <p:pic>
              <p:nvPicPr>
                <p:cNvPr id="12" name="Graphic 11" descr="Chat with solid fill">
                  <a:extLst>
                    <a:ext uri="{FF2B5EF4-FFF2-40B4-BE49-F238E27FC236}">
                      <a16:creationId xmlns:a16="http://schemas.microsoft.com/office/drawing/2014/main" id="{4B1DE719-1A3E-FC4B-874C-05A78DFE3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375" y="3104423"/>
                  <a:ext cx="320040" cy="32004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E056E2-4D3B-3D42-86EE-16AED70CD836}"/>
                  </a:ext>
                </a:extLst>
              </p:cNvPr>
              <p:cNvSpPr txBox="1"/>
              <p:nvPr/>
            </p:nvSpPr>
            <p:spPr>
              <a:xfrm>
                <a:off x="447069" y="1755775"/>
                <a:ext cx="2711450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BPAS Plan Consultants</a:t>
                </a:r>
              </a:p>
              <a:p>
                <a:r>
                  <a:rPr lang="en-US" sz="1100" b="0" dirty="0"/>
                  <a:t>Average rating on a scale of 1 to 10</a:t>
                </a:r>
              </a:p>
            </p:txBody>
          </p:sp>
        </p:grpSp>
        <p:pic>
          <p:nvPicPr>
            <p:cNvPr id="33" name="Graphic 32" descr="Handshake with solid fill">
              <a:extLst>
                <a:ext uri="{FF2B5EF4-FFF2-40B4-BE49-F238E27FC236}">
                  <a16:creationId xmlns:a16="http://schemas.microsoft.com/office/drawing/2014/main" id="{F3405026-016F-AFD2-D813-1609435D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933" y="3257058"/>
              <a:ext cx="320041" cy="320041"/>
            </a:xfrm>
            <a:prstGeom prst="rect">
              <a:avLst/>
            </a:prstGeom>
          </p:spPr>
        </p:pic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6A14E7E-870C-15A8-9BF3-E798DE2D675D}"/>
              </a:ext>
            </a:extLst>
          </p:cNvPr>
          <p:cNvSpPr/>
          <p:nvPr/>
        </p:nvSpPr>
        <p:spPr>
          <a:xfrm>
            <a:off x="5332398" y="2926226"/>
            <a:ext cx="3432945" cy="686590"/>
          </a:xfrm>
          <a:prstGeom prst="wedgeRoundRectCallout">
            <a:avLst>
              <a:gd name="adj1" fmla="val -38530"/>
              <a:gd name="adj2" fmla="val 74613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r>
              <a:rPr lang="en-US" sz="1200" b="0" i="1" dirty="0">
                <a:solidFill>
                  <a:schemeClr val="accent5">
                    <a:lumMod val="75000"/>
                  </a:schemeClr>
                </a:solidFill>
                <a:effectLst/>
              </a:rPr>
              <a:t>“Diligent, quick responder, and caring are all words we use to describe (our BPAS plan consultant).”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A5DEE2A8-7BD3-9E44-39E2-9E60C9754914}"/>
              </a:ext>
            </a:extLst>
          </p:cNvPr>
          <p:cNvSpPr/>
          <p:nvPr/>
        </p:nvSpPr>
        <p:spPr>
          <a:xfrm>
            <a:off x="4836861" y="1551327"/>
            <a:ext cx="1689955" cy="898882"/>
          </a:xfrm>
          <a:prstGeom prst="wedgeEllipseCallout">
            <a:avLst>
              <a:gd name="adj1" fmla="val 29917"/>
              <a:gd name="adj2" fmla="val 69516"/>
            </a:avLst>
          </a:prstGeom>
          <a:solidFill>
            <a:schemeClr val="bg1">
              <a:lumMod val="95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rgbClr val="7030A0"/>
                </a:solidFill>
                <a:effectLst/>
              </a:rPr>
              <a:t>"Incredible customer service!"</a:t>
            </a:r>
            <a:endParaRPr lang="en-US" sz="1200" b="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4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1486</Words>
  <Application>Microsoft Macintosh PowerPoint</Application>
  <PresentationFormat>On-screen Show (4:3)</PresentationFormat>
  <Paragraphs>310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2023-01-19T22:38:46Z</dcterms:modified>
  <cp:category/>
</cp:coreProperties>
</file>