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963" r:id="rId1"/>
    <p:sldMasterId id="2147484020" r:id="rId2"/>
    <p:sldMasterId id="2147484042" r:id="rId3"/>
    <p:sldMasterId id="2147484054" r:id="rId4"/>
  </p:sldMasterIdLst>
  <p:notesMasterIdLst>
    <p:notesMasterId r:id="rId52"/>
  </p:notesMasterIdLst>
  <p:handoutMasterIdLst>
    <p:handoutMasterId r:id="rId53"/>
  </p:handoutMasterIdLst>
  <p:sldIdLst>
    <p:sldId id="887" r:id="rId5"/>
    <p:sldId id="1039" r:id="rId6"/>
    <p:sldId id="1000" r:id="rId7"/>
    <p:sldId id="946" r:id="rId8"/>
    <p:sldId id="954" r:id="rId9"/>
    <p:sldId id="1030" r:id="rId10"/>
    <p:sldId id="953" r:id="rId11"/>
    <p:sldId id="1002" r:id="rId12"/>
    <p:sldId id="943" r:id="rId13"/>
    <p:sldId id="985" r:id="rId14"/>
    <p:sldId id="1017" r:id="rId15"/>
    <p:sldId id="1011" r:id="rId16"/>
    <p:sldId id="1005" r:id="rId17"/>
    <p:sldId id="1010" r:id="rId18"/>
    <p:sldId id="1009" r:id="rId19"/>
    <p:sldId id="1054" r:id="rId20"/>
    <p:sldId id="1053" r:id="rId21"/>
    <p:sldId id="1043" r:id="rId22"/>
    <p:sldId id="1018" r:id="rId23"/>
    <p:sldId id="1055" r:id="rId24"/>
    <p:sldId id="1056" r:id="rId25"/>
    <p:sldId id="1016" r:id="rId26"/>
    <p:sldId id="1048" r:id="rId27"/>
    <p:sldId id="1049" r:id="rId28"/>
    <p:sldId id="1024" r:id="rId29"/>
    <p:sldId id="939" r:id="rId30"/>
    <p:sldId id="978" r:id="rId31"/>
    <p:sldId id="1032" r:id="rId32"/>
    <p:sldId id="1035" r:id="rId33"/>
    <p:sldId id="933" r:id="rId34"/>
    <p:sldId id="932" r:id="rId35"/>
    <p:sldId id="935" r:id="rId36"/>
    <p:sldId id="1033" r:id="rId37"/>
    <p:sldId id="940" r:id="rId38"/>
    <p:sldId id="1037" r:id="rId39"/>
    <p:sldId id="1031" r:id="rId40"/>
    <p:sldId id="1026" r:id="rId41"/>
    <p:sldId id="1028" r:id="rId42"/>
    <p:sldId id="1057" r:id="rId43"/>
    <p:sldId id="1022" r:id="rId44"/>
    <p:sldId id="1019" r:id="rId45"/>
    <p:sldId id="1020" r:id="rId46"/>
    <p:sldId id="1021" r:id="rId47"/>
    <p:sldId id="1058" r:id="rId48"/>
    <p:sldId id="1023" r:id="rId49"/>
    <p:sldId id="849" r:id="rId50"/>
    <p:sldId id="810" r:id="rId51"/>
  </p:sldIdLst>
  <p:sldSz cx="9144000" cy="6858000" type="screen4x3"/>
  <p:notesSz cx="7315200" cy="9601200"/>
  <p:defaultTextStyle>
    <a:defPPr>
      <a:defRPr lang="en-US"/>
    </a:defPPr>
    <a:lvl1pPr algn="l" rtl="0" eaLnBrk="0" fontAlgn="base" hangingPunct="0">
      <a:spcBef>
        <a:spcPct val="0"/>
      </a:spcBef>
      <a:spcAft>
        <a:spcPct val="0"/>
      </a:spcAft>
      <a:defRPr b="1" kern="1200">
        <a:solidFill>
          <a:srgbClr val="081D58"/>
        </a:solidFill>
        <a:latin typeface="Calibri" pitchFamily="34" charset="0"/>
        <a:ea typeface="+mn-ea"/>
        <a:cs typeface="+mn-cs"/>
      </a:defRPr>
    </a:lvl1pPr>
    <a:lvl2pPr marL="457200" algn="l" rtl="0" eaLnBrk="0" fontAlgn="base" hangingPunct="0">
      <a:spcBef>
        <a:spcPct val="0"/>
      </a:spcBef>
      <a:spcAft>
        <a:spcPct val="0"/>
      </a:spcAft>
      <a:defRPr b="1" kern="1200">
        <a:solidFill>
          <a:srgbClr val="081D58"/>
        </a:solidFill>
        <a:latin typeface="Calibri" pitchFamily="34" charset="0"/>
        <a:ea typeface="+mn-ea"/>
        <a:cs typeface="+mn-cs"/>
      </a:defRPr>
    </a:lvl2pPr>
    <a:lvl3pPr marL="914400" algn="l" rtl="0" eaLnBrk="0" fontAlgn="base" hangingPunct="0">
      <a:spcBef>
        <a:spcPct val="0"/>
      </a:spcBef>
      <a:spcAft>
        <a:spcPct val="0"/>
      </a:spcAft>
      <a:defRPr b="1" kern="1200">
        <a:solidFill>
          <a:srgbClr val="081D58"/>
        </a:solidFill>
        <a:latin typeface="Calibri" pitchFamily="34" charset="0"/>
        <a:ea typeface="+mn-ea"/>
        <a:cs typeface="+mn-cs"/>
      </a:defRPr>
    </a:lvl3pPr>
    <a:lvl4pPr marL="1371600" algn="l" rtl="0" eaLnBrk="0" fontAlgn="base" hangingPunct="0">
      <a:spcBef>
        <a:spcPct val="0"/>
      </a:spcBef>
      <a:spcAft>
        <a:spcPct val="0"/>
      </a:spcAft>
      <a:defRPr b="1" kern="1200">
        <a:solidFill>
          <a:srgbClr val="081D58"/>
        </a:solidFill>
        <a:latin typeface="Calibri" pitchFamily="34" charset="0"/>
        <a:ea typeface="+mn-ea"/>
        <a:cs typeface="+mn-cs"/>
      </a:defRPr>
    </a:lvl4pPr>
    <a:lvl5pPr marL="1828800" algn="l" rtl="0" eaLnBrk="0" fontAlgn="base" hangingPunct="0">
      <a:spcBef>
        <a:spcPct val="0"/>
      </a:spcBef>
      <a:spcAft>
        <a:spcPct val="0"/>
      </a:spcAft>
      <a:defRPr b="1" kern="1200">
        <a:solidFill>
          <a:srgbClr val="081D58"/>
        </a:solidFill>
        <a:latin typeface="Calibri" pitchFamily="34" charset="0"/>
        <a:ea typeface="+mn-ea"/>
        <a:cs typeface="+mn-cs"/>
      </a:defRPr>
    </a:lvl5pPr>
    <a:lvl6pPr marL="2286000" algn="l" defTabSz="914400" rtl="0" eaLnBrk="1" latinLnBrk="0" hangingPunct="1">
      <a:defRPr b="1" kern="1200">
        <a:solidFill>
          <a:srgbClr val="081D58"/>
        </a:solidFill>
        <a:latin typeface="Calibri" pitchFamily="34" charset="0"/>
        <a:ea typeface="+mn-ea"/>
        <a:cs typeface="+mn-cs"/>
      </a:defRPr>
    </a:lvl6pPr>
    <a:lvl7pPr marL="2743200" algn="l" defTabSz="914400" rtl="0" eaLnBrk="1" latinLnBrk="0" hangingPunct="1">
      <a:defRPr b="1" kern="1200">
        <a:solidFill>
          <a:srgbClr val="081D58"/>
        </a:solidFill>
        <a:latin typeface="Calibri" pitchFamily="34" charset="0"/>
        <a:ea typeface="+mn-ea"/>
        <a:cs typeface="+mn-cs"/>
      </a:defRPr>
    </a:lvl7pPr>
    <a:lvl8pPr marL="3200400" algn="l" defTabSz="914400" rtl="0" eaLnBrk="1" latinLnBrk="0" hangingPunct="1">
      <a:defRPr b="1" kern="1200">
        <a:solidFill>
          <a:srgbClr val="081D58"/>
        </a:solidFill>
        <a:latin typeface="Calibri" pitchFamily="34" charset="0"/>
        <a:ea typeface="+mn-ea"/>
        <a:cs typeface="+mn-cs"/>
      </a:defRPr>
    </a:lvl8pPr>
    <a:lvl9pPr marL="3657600" algn="l" defTabSz="914400" rtl="0" eaLnBrk="1" latinLnBrk="0" hangingPunct="1">
      <a:defRPr b="1" kern="1200">
        <a:solidFill>
          <a:srgbClr val="081D58"/>
        </a:solidFill>
        <a:latin typeface="Calibri" pitchFamily="34" charset="0"/>
        <a:ea typeface="+mn-ea"/>
        <a:cs typeface="+mn-cs"/>
      </a:defRPr>
    </a:lvl9pPr>
  </p:defaultTextStyle>
  <p:extLst>
    <p:ext uri="{EFAFB233-063F-42B5-8137-9DF3F51BA10A}">
      <p15:sldGuideLst xmlns:p15="http://schemas.microsoft.com/office/powerpoint/2012/main">
        <p15:guide id="1" pos="1032" userDrawn="1">
          <p15:clr>
            <a:srgbClr val="A4A3A4"/>
          </p15:clr>
        </p15:guide>
        <p15:guide id="2" pos="1848" userDrawn="1">
          <p15:clr>
            <a:srgbClr val="A4A3A4"/>
          </p15:clr>
        </p15:guide>
        <p15:guide id="4" pos="1992" userDrawn="1">
          <p15:clr>
            <a:srgbClr val="A4A3A4"/>
          </p15:clr>
        </p15:guide>
        <p15:guide id="5" orient="horz" pos="3240" userDrawn="1">
          <p15:clr>
            <a:srgbClr val="A4A3A4"/>
          </p15:clr>
        </p15:guide>
        <p15:guide id="6" pos="888" userDrawn="1">
          <p15:clr>
            <a:srgbClr val="A4A3A4"/>
          </p15:clr>
        </p15:guide>
        <p15:guide id="7" orient="horz" pos="1080" userDrawn="1">
          <p15:clr>
            <a:srgbClr val="A4A3A4"/>
          </p15:clr>
        </p15:guide>
        <p15:guide id="8" pos="72" userDrawn="1">
          <p15:clr>
            <a:srgbClr val="A4A3A4"/>
          </p15:clr>
        </p15:guide>
        <p15:guide id="9" pos="2808" userDrawn="1">
          <p15:clr>
            <a:srgbClr val="A4A3A4"/>
          </p15:clr>
        </p15:guide>
        <p15:guide id="10" pos="2952" userDrawn="1">
          <p15:clr>
            <a:srgbClr val="A4A3A4"/>
          </p15:clr>
        </p15:guide>
        <p15:guide id="11" pos="3696" userDrawn="1">
          <p15:clr>
            <a:srgbClr val="A4A3A4"/>
          </p15:clr>
        </p15:guide>
        <p15:guide id="12" pos="3888" userDrawn="1">
          <p15:clr>
            <a:srgbClr val="A4A3A4"/>
          </p15:clr>
        </p15:guide>
        <p15:guide id="13" pos="4728" userDrawn="1">
          <p15:clr>
            <a:srgbClr val="A4A3A4"/>
          </p15:clr>
        </p15:guide>
        <p15:guide id="14" pos="5376" userDrawn="1">
          <p15:clr>
            <a:srgbClr val="A4A3A4"/>
          </p15:clr>
        </p15:guide>
        <p15:guide id="15" pos="5688" userDrawn="1">
          <p15:clr>
            <a:srgbClr val="A4A3A4"/>
          </p15:clr>
        </p15:guide>
      </p15:sldGuideLst>
    </p:ext>
    <p:ext uri="{2D200454-40CA-4A62-9FC3-DE9A4176ACB9}">
      <p15:notesGuideLst xmlns:p15="http://schemas.microsoft.com/office/powerpoint/2012/main">
        <p15:guide id="1" orient="horz" pos="3023"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0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2F"/>
    <a:srgbClr val="DAE7F2"/>
    <a:srgbClr val="8CB2D8"/>
    <a:srgbClr val="386EA4"/>
    <a:srgbClr val="AEC4D9"/>
    <a:srgbClr val="12B0FB"/>
    <a:srgbClr val="0048A9"/>
    <a:srgbClr val="A1A1A1"/>
    <a:srgbClr val="FFEDB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79607" autoAdjust="0"/>
  </p:normalViewPr>
  <p:slideViewPr>
    <p:cSldViewPr snapToGrid="0">
      <p:cViewPr varScale="1">
        <p:scale>
          <a:sx n="70" d="100"/>
          <a:sy n="70" d="100"/>
        </p:scale>
        <p:origin x="2160" y="43"/>
      </p:cViewPr>
      <p:guideLst>
        <p:guide pos="1032"/>
        <p:guide pos="1848"/>
        <p:guide pos="1992"/>
        <p:guide orient="horz" pos="3240"/>
        <p:guide pos="888"/>
        <p:guide orient="horz" pos="1080"/>
        <p:guide pos="72"/>
        <p:guide pos="2808"/>
        <p:guide pos="2952"/>
        <p:guide pos="3696"/>
        <p:guide pos="3888"/>
        <p:guide pos="4728"/>
        <p:guide pos="5376"/>
        <p:guide pos="5688"/>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50" d="100"/>
        <a:sy n="150" d="100"/>
      </p:scale>
      <p:origin x="0" y="-86"/>
    </p:cViewPr>
  </p:sorterViewPr>
  <p:notesViewPr>
    <p:cSldViewPr snapToGrid="0">
      <p:cViewPr varScale="1">
        <p:scale>
          <a:sx n="78" d="100"/>
          <a:sy n="78" d="100"/>
        </p:scale>
        <p:origin x="2088" y="108"/>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28828620040584"/>
          <c:y val="2.047340412723639E-3"/>
          <c:w val="0.83071166676684494"/>
          <c:h val="0.81437208244430248"/>
        </c:manualLayout>
      </c:layout>
      <c:barChart>
        <c:barDir val="col"/>
        <c:grouping val="stack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chemeClr val="bg1"/>
              </a:solidFill>
              <a:ln w="57150">
                <a:solidFill>
                  <a:schemeClr val="tx2"/>
                </a:solidFill>
              </a:ln>
              <a:effectLst/>
            </c:spPr>
            <c:extLst>
              <c:ext xmlns:c16="http://schemas.microsoft.com/office/drawing/2014/chart" uri="{C3380CC4-5D6E-409C-BE32-E72D297353CC}">
                <c16:uniqueId val="{00000004-7CFE-4730-8042-7EA2912BB145}"/>
              </c:ext>
            </c:extLst>
          </c:dPt>
          <c:cat>
            <c:strRef>
              <c:f>Sheet1!$A$2</c:f>
              <c:strCache>
                <c:ptCount val="1"/>
                <c:pt idx="0">
                  <c:v>Category 1</c:v>
                </c:pt>
              </c:strCache>
            </c:strRef>
          </c:cat>
          <c:val>
            <c:numRef>
              <c:f>Sheet1!$B$2</c:f>
              <c:numCache>
                <c:formatCode>0%</c:formatCode>
                <c:ptCount val="1"/>
                <c:pt idx="0">
                  <c:v>0.3</c:v>
                </c:pt>
              </c:numCache>
            </c:numRef>
          </c:val>
          <c:extLst>
            <c:ext xmlns:c16="http://schemas.microsoft.com/office/drawing/2014/chart" uri="{C3380CC4-5D6E-409C-BE32-E72D297353CC}">
              <c16:uniqueId val="{00000000-7CFE-4730-8042-7EA2912BB145}"/>
            </c:ext>
          </c:extLst>
        </c:ser>
        <c:ser>
          <c:idx val="1"/>
          <c:order val="1"/>
          <c:tx>
            <c:strRef>
              <c:f>Sheet1!$C$1</c:f>
              <c:strCache>
                <c:ptCount val="1"/>
                <c:pt idx="0">
                  <c:v>Series 2</c:v>
                </c:pt>
              </c:strCache>
            </c:strRef>
          </c:tx>
          <c:spPr>
            <a:solidFill>
              <a:schemeClr val="bg1"/>
            </a:solidFill>
            <a:ln w="57150">
              <a:solidFill>
                <a:schemeClr val="accent3">
                  <a:lumMod val="50000"/>
                </a:schemeClr>
              </a:solidFill>
            </a:ln>
            <a:effectLst/>
          </c:spPr>
          <c:invertIfNegative val="0"/>
          <c:cat>
            <c:strRef>
              <c:f>Sheet1!$A$2</c:f>
              <c:strCache>
                <c:ptCount val="1"/>
                <c:pt idx="0">
                  <c:v>Category 1</c:v>
                </c:pt>
              </c:strCache>
            </c:strRef>
          </c:cat>
          <c:val>
            <c:numRef>
              <c:f>Sheet1!$C$2</c:f>
              <c:numCache>
                <c:formatCode>0%</c:formatCode>
                <c:ptCount val="1"/>
                <c:pt idx="0">
                  <c:v>0.4</c:v>
                </c:pt>
              </c:numCache>
            </c:numRef>
          </c:val>
          <c:extLst>
            <c:ext xmlns:c16="http://schemas.microsoft.com/office/drawing/2014/chart" uri="{C3380CC4-5D6E-409C-BE32-E72D297353CC}">
              <c16:uniqueId val="{00000001-7CFE-4730-8042-7EA2912BB145}"/>
            </c:ext>
          </c:extLst>
        </c:ser>
        <c:ser>
          <c:idx val="2"/>
          <c:order val="2"/>
          <c:tx>
            <c:strRef>
              <c:f>Sheet1!$D$1</c:f>
              <c:strCache>
                <c:ptCount val="1"/>
                <c:pt idx="0">
                  <c:v>Series 3</c:v>
                </c:pt>
              </c:strCache>
            </c:strRef>
          </c:tx>
          <c:spPr>
            <a:solidFill>
              <a:schemeClr val="accent6"/>
            </a:solidFill>
            <a:ln w="28575">
              <a:solidFill>
                <a:schemeClr val="accent3">
                  <a:lumMod val="25000"/>
                </a:schemeClr>
              </a:solidFill>
              <a:prstDash val="dash"/>
            </a:ln>
            <a:effectLst/>
          </c:spPr>
          <c:invertIfNegative val="0"/>
          <c:dPt>
            <c:idx val="0"/>
            <c:invertIfNegative val="0"/>
            <c:bubble3D val="0"/>
            <c:spPr>
              <a:solidFill>
                <a:schemeClr val="accent6"/>
              </a:solidFill>
              <a:ln w="57150">
                <a:solidFill>
                  <a:schemeClr val="accent5">
                    <a:lumMod val="75000"/>
                  </a:schemeClr>
                </a:solidFill>
                <a:prstDash val="dash"/>
              </a:ln>
              <a:effectLst/>
            </c:spPr>
            <c:extLst>
              <c:ext xmlns:c16="http://schemas.microsoft.com/office/drawing/2014/chart" uri="{C3380CC4-5D6E-409C-BE32-E72D297353CC}">
                <c16:uniqueId val="{00000005-7CFE-4730-8042-7EA2912BB145}"/>
              </c:ext>
            </c:extLst>
          </c:dPt>
          <c:cat>
            <c:strRef>
              <c:f>Sheet1!$A$2</c:f>
              <c:strCache>
                <c:ptCount val="1"/>
                <c:pt idx="0">
                  <c:v>Category 1</c:v>
                </c:pt>
              </c:strCache>
            </c:strRef>
          </c:cat>
          <c:val>
            <c:numRef>
              <c:f>Sheet1!$D$2</c:f>
              <c:numCache>
                <c:formatCode>0%</c:formatCode>
                <c:ptCount val="1"/>
                <c:pt idx="0">
                  <c:v>0.3</c:v>
                </c:pt>
              </c:numCache>
            </c:numRef>
          </c:val>
          <c:extLst>
            <c:ext xmlns:c16="http://schemas.microsoft.com/office/drawing/2014/chart" uri="{C3380CC4-5D6E-409C-BE32-E72D297353CC}">
              <c16:uniqueId val="{00000002-7CFE-4730-8042-7EA2912BB145}"/>
            </c:ext>
          </c:extLst>
        </c:ser>
        <c:dLbls>
          <c:showLegendKey val="0"/>
          <c:showVal val="0"/>
          <c:showCatName val="0"/>
          <c:showSerName val="0"/>
          <c:showPercent val="0"/>
          <c:showBubbleSize val="0"/>
        </c:dLbls>
        <c:gapWidth val="150"/>
        <c:overlap val="100"/>
        <c:axId val="565075088"/>
        <c:axId val="565075416"/>
      </c:barChart>
      <c:catAx>
        <c:axId val="565075088"/>
        <c:scaling>
          <c:orientation val="minMax"/>
        </c:scaling>
        <c:delete val="1"/>
        <c:axPos val="b"/>
        <c:numFmt formatCode="General" sourceLinked="1"/>
        <c:majorTickMark val="out"/>
        <c:minorTickMark val="none"/>
        <c:tickLblPos val="nextTo"/>
        <c:crossAx val="565075416"/>
        <c:crosses val="autoZero"/>
        <c:auto val="1"/>
        <c:lblAlgn val="ctr"/>
        <c:lblOffset val="100"/>
        <c:noMultiLvlLbl val="0"/>
      </c:catAx>
      <c:valAx>
        <c:axId val="565075416"/>
        <c:scaling>
          <c:orientation val="minMax"/>
          <c:max val="1"/>
        </c:scaling>
        <c:delete val="1"/>
        <c:axPos val="l"/>
        <c:numFmt formatCode="0%" sourceLinked="1"/>
        <c:majorTickMark val="out"/>
        <c:minorTickMark val="none"/>
        <c:tickLblPos val="nextTo"/>
        <c:crossAx val="565075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Your Contributions</c:v>
                </c:pt>
              </c:strCache>
            </c:strRef>
          </c:tx>
          <c:spPr>
            <a:solidFill>
              <a:schemeClr val="accent1"/>
            </a:solidFill>
            <a:ln>
              <a:noFill/>
            </a:ln>
            <a:effectLst/>
          </c:spPr>
          <c:cat>
            <c:strRef>
              <c:f>Sheet1!$A$2:$A$6</c:f>
              <c:strCache>
                <c:ptCount val="5"/>
                <c:pt idx="1">
                  <c:v>10 Years</c:v>
                </c:pt>
                <c:pt idx="2">
                  <c:v>20 Years</c:v>
                </c:pt>
                <c:pt idx="3">
                  <c:v>30 Years</c:v>
                </c:pt>
                <c:pt idx="4">
                  <c:v>40 Years</c:v>
                </c:pt>
              </c:strCache>
            </c:strRef>
          </c:cat>
          <c:val>
            <c:numRef>
              <c:f>Sheet1!$B$2:$B$6</c:f>
              <c:numCache>
                <c:formatCode>"$"#,##0_);[Red]\("$"#,##0\)</c:formatCode>
                <c:ptCount val="5"/>
                <c:pt idx="0">
                  <c:v>0</c:v>
                </c:pt>
                <c:pt idx="1">
                  <c:v>26279</c:v>
                </c:pt>
                <c:pt idx="2">
                  <c:v>58314</c:v>
                </c:pt>
                <c:pt idx="3">
                  <c:v>97363</c:v>
                </c:pt>
                <c:pt idx="4">
                  <c:v>144965</c:v>
                </c:pt>
              </c:numCache>
            </c:numRef>
          </c:val>
          <c:extLst>
            <c:ext xmlns:c16="http://schemas.microsoft.com/office/drawing/2014/chart" uri="{C3380CC4-5D6E-409C-BE32-E72D297353CC}">
              <c16:uniqueId val="{00000000-30F3-44C2-9254-A2E9FCFC6F82}"/>
            </c:ext>
          </c:extLst>
        </c:ser>
        <c:ser>
          <c:idx val="1"/>
          <c:order val="1"/>
          <c:tx>
            <c:strRef>
              <c:f>Sheet1!$C$1</c:f>
              <c:strCache>
                <c:ptCount val="1"/>
                <c:pt idx="0">
                  <c:v>Without Employer Match</c:v>
                </c:pt>
              </c:strCache>
            </c:strRef>
          </c:tx>
          <c:spPr>
            <a:solidFill>
              <a:schemeClr val="accent2"/>
            </a:solidFill>
            <a:ln>
              <a:noFill/>
            </a:ln>
            <a:effectLst/>
          </c:spPr>
          <c:cat>
            <c:strRef>
              <c:f>Sheet1!$A$2:$A$6</c:f>
              <c:strCache>
                <c:ptCount val="5"/>
                <c:pt idx="1">
                  <c:v>10 Years</c:v>
                </c:pt>
                <c:pt idx="2">
                  <c:v>20 Years</c:v>
                </c:pt>
                <c:pt idx="3">
                  <c:v>30 Years</c:v>
                </c:pt>
                <c:pt idx="4">
                  <c:v>40 Years</c:v>
                </c:pt>
              </c:strCache>
            </c:strRef>
          </c:cat>
          <c:val>
            <c:numRef>
              <c:f>Sheet1!$C$2:$C$6</c:f>
              <c:numCache>
                <c:formatCode>"$"#,##0_);[Red]\("$"#,##0\)</c:formatCode>
                <c:ptCount val="5"/>
                <c:pt idx="0">
                  <c:v>0</c:v>
                </c:pt>
                <c:pt idx="1">
                  <c:v>8254</c:v>
                </c:pt>
                <c:pt idx="2">
                  <c:v>42769</c:v>
                </c:pt>
                <c:pt idx="3">
                  <c:v>126615</c:v>
                </c:pt>
                <c:pt idx="4">
                  <c:v>300173</c:v>
                </c:pt>
              </c:numCache>
            </c:numRef>
          </c:val>
          <c:extLst>
            <c:ext xmlns:c16="http://schemas.microsoft.com/office/drawing/2014/chart" uri="{C3380CC4-5D6E-409C-BE32-E72D297353CC}">
              <c16:uniqueId val="{00000001-30F3-44C2-9254-A2E9FCFC6F82}"/>
            </c:ext>
          </c:extLst>
        </c:ser>
        <c:ser>
          <c:idx val="2"/>
          <c:order val="2"/>
          <c:tx>
            <c:strRef>
              <c:f>Sheet1!$D$1</c:f>
              <c:strCache>
                <c:ptCount val="1"/>
                <c:pt idx="0">
                  <c:v>With Employer Match</c:v>
                </c:pt>
              </c:strCache>
            </c:strRef>
          </c:tx>
          <c:spPr>
            <a:solidFill>
              <a:schemeClr val="accent5">
                <a:lumMod val="90000"/>
              </a:schemeClr>
            </a:solidFill>
            <a:ln w="25400">
              <a:noFill/>
            </a:ln>
            <a:effectLst/>
          </c:spPr>
          <c:cat>
            <c:strRef>
              <c:f>Sheet1!$A$2:$A$6</c:f>
              <c:strCache>
                <c:ptCount val="5"/>
                <c:pt idx="1">
                  <c:v>10 Years</c:v>
                </c:pt>
                <c:pt idx="2">
                  <c:v>20 Years</c:v>
                </c:pt>
                <c:pt idx="3">
                  <c:v>30 Years</c:v>
                </c:pt>
                <c:pt idx="4">
                  <c:v>40 Years</c:v>
                </c:pt>
              </c:strCache>
            </c:strRef>
          </c:cat>
          <c:val>
            <c:numRef>
              <c:f>Sheet1!$D$2:$D$6</c:f>
              <c:numCache>
                <c:formatCode>"$"#,##0_);[Red]\("$"#,##0\)</c:formatCode>
                <c:ptCount val="5"/>
                <c:pt idx="0">
                  <c:v>0</c:v>
                </c:pt>
                <c:pt idx="1">
                  <c:v>25899</c:v>
                </c:pt>
                <c:pt idx="2">
                  <c:v>75811</c:v>
                </c:pt>
                <c:pt idx="3">
                  <c:v>167983</c:v>
                </c:pt>
                <c:pt idx="4">
                  <c:v>333853</c:v>
                </c:pt>
              </c:numCache>
            </c:numRef>
          </c:val>
          <c:extLst>
            <c:ext xmlns:c16="http://schemas.microsoft.com/office/drawing/2014/chart" uri="{C3380CC4-5D6E-409C-BE32-E72D297353CC}">
              <c16:uniqueId val="{00000002-30F3-44C2-9254-A2E9FCFC6F82}"/>
            </c:ext>
          </c:extLst>
        </c:ser>
        <c:dLbls>
          <c:showLegendKey val="0"/>
          <c:showVal val="0"/>
          <c:showCatName val="0"/>
          <c:showSerName val="0"/>
          <c:showPercent val="0"/>
          <c:showBubbleSize val="0"/>
        </c:dLbls>
        <c:axId val="706080712"/>
        <c:axId val="706081368"/>
      </c:areaChart>
      <c:catAx>
        <c:axId val="706080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081368"/>
        <c:crosses val="autoZero"/>
        <c:auto val="1"/>
        <c:lblAlgn val="ctr"/>
        <c:lblOffset val="100"/>
        <c:noMultiLvlLbl val="0"/>
      </c:catAx>
      <c:valAx>
        <c:axId val="706081368"/>
        <c:scaling>
          <c:orientation val="minMax"/>
          <c:max val="800000"/>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08071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1217-4784-A7F6-BE0D7EDF6895}"/>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2-1217-4784-A7F6-BE0D7EDF6895}"/>
              </c:ext>
            </c:extLst>
          </c:dPt>
          <c:dPt>
            <c:idx val="2"/>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1217-4784-A7F6-BE0D7EDF6895}"/>
              </c:ext>
            </c:extLst>
          </c:dPt>
          <c:cat>
            <c:strRef>
              <c:f>Sheet1!$A$2:$A$4</c:f>
              <c:strCache>
                <c:ptCount val="3"/>
                <c:pt idx="0">
                  <c:v>1st Qtr</c:v>
                </c:pt>
                <c:pt idx="1">
                  <c:v>2nd Qtr</c:v>
                </c:pt>
                <c:pt idx="2">
                  <c:v>3rd Qtr</c:v>
                </c:pt>
              </c:strCache>
            </c:strRef>
          </c:cat>
          <c:val>
            <c:numRef>
              <c:f>Sheet1!$B$2:$B$4</c:f>
              <c:numCache>
                <c:formatCode>General</c:formatCode>
                <c:ptCount val="3"/>
                <c:pt idx="0">
                  <c:v>20</c:v>
                </c:pt>
                <c:pt idx="1">
                  <c:v>30</c:v>
                </c:pt>
                <c:pt idx="2">
                  <c:v>50</c:v>
                </c:pt>
              </c:numCache>
            </c:numRef>
          </c:val>
          <c:extLst>
            <c:ext xmlns:c16="http://schemas.microsoft.com/office/drawing/2014/chart" uri="{C3380CC4-5D6E-409C-BE32-E72D297353CC}">
              <c16:uniqueId val="{00000000-1217-4784-A7F6-BE0D7EDF689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082867138682975E-2"/>
          <c:y val="3.4375000000000003E-2"/>
          <c:w val="0.98591713286131699"/>
          <c:h val="0.93125000000000002"/>
        </c:manualLayout>
      </c:layout>
      <c:scatterChart>
        <c:scatterStyle val="smoothMarker"/>
        <c:varyColors val="0"/>
        <c:ser>
          <c:idx val="0"/>
          <c:order val="0"/>
          <c:tx>
            <c:strRef>
              <c:f>Sheet1!$B$1</c:f>
              <c:strCache>
                <c:ptCount val="1"/>
                <c:pt idx="0">
                  <c:v>Y-Values</c:v>
                </c:pt>
              </c:strCache>
            </c:strRef>
          </c:tx>
          <c:spPr>
            <a:ln w="114300" cap="rnd" cmpd="sng">
              <a:gradFill flip="none" rotWithShape="1">
                <a:gsLst>
                  <a:gs pos="57000">
                    <a:srgbClr val="CADBB8"/>
                  </a:gs>
                  <a:gs pos="22000">
                    <a:srgbClr val="FF8181">
                      <a:alpha val="72157"/>
                    </a:srgbClr>
                  </a:gs>
                  <a:gs pos="100000">
                    <a:srgbClr val="5EA745"/>
                  </a:gs>
                  <a:gs pos="78000">
                    <a:srgbClr val="CADBB8">
                      <a:lumMod val="75000"/>
                    </a:srgbClr>
                  </a:gs>
                  <a:gs pos="40000">
                    <a:srgbClr val="E1B2C1">
                      <a:lumMod val="60000"/>
                      <a:lumOff val="40000"/>
                    </a:srgbClr>
                  </a:gs>
                  <a:gs pos="0">
                    <a:srgbClr val="FF2929"/>
                  </a:gs>
                </a:gsLst>
                <a:lin ang="16200000" scaled="1"/>
                <a:tileRect/>
              </a:gradFill>
              <a:round/>
            </a:ln>
            <a:effectLst/>
          </c:spPr>
          <c:marker>
            <c:symbol val="none"/>
          </c:marker>
          <c:xVal>
            <c:numRef>
              <c:f>Sheet1!$A$2:$A$15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xVal>
          <c:yVal>
            <c:numRef>
              <c:f>Sheet1!$B$2:$B$15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yVal>
          <c:smooth val="1"/>
          <c:extLst>
            <c:ext xmlns:c16="http://schemas.microsoft.com/office/drawing/2014/chart" uri="{C3380CC4-5D6E-409C-BE32-E72D297353CC}">
              <c16:uniqueId val="{00000000-ADFD-424F-946A-1E57B40BFC0B}"/>
            </c:ext>
          </c:extLst>
        </c:ser>
        <c:dLbls>
          <c:showLegendKey val="0"/>
          <c:showVal val="0"/>
          <c:showCatName val="0"/>
          <c:showSerName val="0"/>
          <c:showPercent val="0"/>
          <c:showBubbleSize val="0"/>
        </c:dLbls>
        <c:axId val="616399320"/>
        <c:axId val="728948288"/>
      </c:scatterChart>
      <c:valAx>
        <c:axId val="616399320"/>
        <c:scaling>
          <c:orientation val="minMax"/>
        </c:scaling>
        <c:delete val="1"/>
        <c:axPos val="b"/>
        <c:numFmt formatCode="General" sourceLinked="1"/>
        <c:majorTickMark val="none"/>
        <c:minorTickMark val="none"/>
        <c:tickLblPos val="nextTo"/>
        <c:crossAx val="728948288"/>
        <c:crosses val="autoZero"/>
        <c:crossBetween val="midCat"/>
      </c:valAx>
      <c:valAx>
        <c:axId val="728948288"/>
        <c:scaling>
          <c:orientation val="minMax"/>
        </c:scaling>
        <c:delete val="1"/>
        <c:axPos val="l"/>
        <c:numFmt formatCode="General" sourceLinked="1"/>
        <c:majorTickMark val="none"/>
        <c:minorTickMark val="none"/>
        <c:tickLblPos val="nextTo"/>
        <c:crossAx val="6163993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5">
                <a:lumMod val="90000"/>
              </a:schemeClr>
            </a:solidFill>
            <a:ln>
              <a:solidFill>
                <a:srgbClr val="FF652F"/>
              </a:solidFill>
            </a:ln>
          </c:spPr>
          <c:dPt>
            <c:idx val="0"/>
            <c:bubble3D val="0"/>
            <c:spPr>
              <a:solidFill>
                <a:schemeClr val="accent5">
                  <a:lumMod val="90000"/>
                </a:schemeClr>
              </a:solidFill>
              <a:ln w="19050">
                <a:solidFill>
                  <a:srgbClr val="FF652F"/>
                </a:solidFill>
              </a:ln>
              <a:effectLst/>
            </c:spPr>
            <c:extLst>
              <c:ext xmlns:c16="http://schemas.microsoft.com/office/drawing/2014/chart" uri="{C3380CC4-5D6E-409C-BE32-E72D297353CC}">
                <c16:uniqueId val="{00000001-1367-4D14-A56B-AAA035CE6F2F}"/>
              </c:ext>
            </c:extLst>
          </c:dPt>
          <c:cat>
            <c:strRef>
              <c:f>Sheet1!$A$2</c:f>
              <c:strCache>
                <c:ptCount val="1"/>
                <c:pt idx="0">
                  <c:v>1st Qtr</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D37C-4AEF-A37C-7C2AC9CCD50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10"/>
          <c:dPt>
            <c:idx val="0"/>
            <c:bubble3D val="0"/>
            <c:spPr>
              <a:solidFill>
                <a:schemeClr val="accent2">
                  <a:lumMod val="20000"/>
                  <a:lumOff val="80000"/>
                </a:schemeClr>
              </a:solidFill>
              <a:ln w="19050">
                <a:solidFill>
                  <a:schemeClr val="bg2"/>
                </a:solidFill>
              </a:ln>
              <a:effectLst/>
            </c:spPr>
            <c:extLst>
              <c:ext xmlns:c16="http://schemas.microsoft.com/office/drawing/2014/chart" uri="{C3380CC4-5D6E-409C-BE32-E72D297353CC}">
                <c16:uniqueId val="{00000008-8B42-4F62-ACB3-0D7EEA233BAD}"/>
              </c:ext>
            </c:extLst>
          </c:dPt>
          <c:dPt>
            <c:idx val="1"/>
            <c:bubble3D val="0"/>
            <c:spPr>
              <a:solidFill>
                <a:schemeClr val="accent2"/>
              </a:solidFill>
              <a:ln w="19050">
                <a:solidFill>
                  <a:schemeClr val="accent2">
                    <a:lumMod val="75000"/>
                  </a:schemeClr>
                </a:solidFill>
              </a:ln>
              <a:effectLst/>
            </c:spPr>
            <c:extLst>
              <c:ext xmlns:c16="http://schemas.microsoft.com/office/drawing/2014/chart" uri="{C3380CC4-5D6E-409C-BE32-E72D297353CC}">
                <c16:uniqueId val="{00000007-8B42-4F62-ACB3-0D7EEA233BAD}"/>
              </c:ext>
            </c:extLst>
          </c:dPt>
          <c:dPt>
            <c:idx val="2"/>
            <c:bubble3D val="0"/>
            <c:spPr>
              <a:solidFill>
                <a:schemeClr val="accent1">
                  <a:lumMod val="75000"/>
                </a:schemeClr>
              </a:solidFill>
              <a:ln w="19050">
                <a:solidFill>
                  <a:schemeClr val="tx2"/>
                </a:solidFill>
              </a:ln>
              <a:effectLst/>
            </c:spPr>
            <c:extLst>
              <c:ext xmlns:c16="http://schemas.microsoft.com/office/drawing/2014/chart" uri="{C3380CC4-5D6E-409C-BE32-E72D297353CC}">
                <c16:uniqueId val="{0000000B-8B42-4F62-ACB3-0D7EEA233BAD}"/>
              </c:ext>
            </c:extLst>
          </c:dPt>
          <c:dPt>
            <c:idx val="3"/>
            <c:bubble3D val="0"/>
            <c:spPr>
              <a:solidFill>
                <a:schemeClr val="accent1">
                  <a:lumMod val="90000"/>
                </a:schemeClr>
              </a:solidFill>
              <a:ln w="19050">
                <a:solidFill>
                  <a:schemeClr val="tx2"/>
                </a:solidFill>
              </a:ln>
              <a:effectLst/>
            </c:spPr>
            <c:extLst>
              <c:ext xmlns:c16="http://schemas.microsoft.com/office/drawing/2014/chart" uri="{C3380CC4-5D6E-409C-BE32-E72D297353CC}">
                <c16:uniqueId val="{0000000A-8B42-4F62-ACB3-0D7EEA233BAD}"/>
              </c:ext>
            </c:extLst>
          </c:dPt>
          <c:dPt>
            <c:idx val="4"/>
            <c:bubble3D val="0"/>
            <c:spPr>
              <a:solidFill>
                <a:srgbClr val="DAE7F2"/>
              </a:solidFill>
              <a:ln w="19050">
                <a:solidFill>
                  <a:schemeClr val="tx2"/>
                </a:solidFill>
              </a:ln>
              <a:effectLst/>
            </c:spPr>
            <c:extLst>
              <c:ext xmlns:c16="http://schemas.microsoft.com/office/drawing/2014/chart" uri="{C3380CC4-5D6E-409C-BE32-E72D297353CC}">
                <c16:uniqueId val="{00000009-8B42-4F62-ACB3-0D7EEA233BAD}"/>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15</c:v>
                </c:pt>
                <c:pt idx="1">
                  <c:v>25</c:v>
                </c:pt>
                <c:pt idx="2">
                  <c:v>35</c:v>
                </c:pt>
                <c:pt idx="3">
                  <c:v>10</c:v>
                </c:pt>
                <c:pt idx="4">
                  <c:v>20</c:v>
                </c:pt>
              </c:numCache>
            </c:numRef>
          </c:val>
          <c:extLst>
            <c:ext xmlns:c16="http://schemas.microsoft.com/office/drawing/2014/chart" uri="{C3380CC4-5D6E-409C-BE32-E72D297353CC}">
              <c16:uniqueId val="{00000000-8B42-4F62-ACB3-0D7EEA233BA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'[Chart in Microsoft PowerPoint]Sheet1'!$B$1</c:f>
              <c:strCache>
                <c:ptCount val="1"/>
                <c:pt idx="0">
                  <c:v>Worst Year</c:v>
                </c:pt>
              </c:strCache>
            </c:strRef>
          </c:tx>
          <c:spPr>
            <a:solidFill>
              <a:schemeClr val="accent4">
                <a:lumMod val="60000"/>
                <a:lumOff val="40000"/>
              </a:schemeClr>
            </a:solidFill>
            <a:ln w="28575">
              <a:solidFill>
                <a:schemeClr val="accent4">
                  <a:lumMod val="50000"/>
                </a:schemeClr>
              </a:solidFill>
            </a:ln>
            <a:effectLst/>
          </c:spPr>
          <c:invertIfNegative val="0"/>
          <c:dLbls>
            <c:dLbl>
              <c:idx val="0"/>
              <c:layout>
                <c:manualLayout>
                  <c:x val="-4.1450243218731968E-2"/>
                  <c:y val="6.0318554349229149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026-441E-B2A7-EF2BF5F0387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PowerPoint]Sheet1'!$A$2:$A$6</c:f>
              <c:strCache>
                <c:ptCount val="5"/>
                <c:pt idx="0">
                  <c:v>Conservative</c:v>
                </c:pt>
                <c:pt idx="1">
                  <c:v>Moderately Conservative</c:v>
                </c:pt>
                <c:pt idx="2">
                  <c:v>Moderate </c:v>
                </c:pt>
                <c:pt idx="3">
                  <c:v>Moderately Aggressive</c:v>
                </c:pt>
                <c:pt idx="4">
                  <c:v>Aggressive</c:v>
                </c:pt>
              </c:strCache>
            </c:strRef>
          </c:cat>
          <c:val>
            <c:numRef>
              <c:f>'[Chart in Microsoft PowerPoint]Sheet1'!$B$2:$B$6</c:f>
              <c:numCache>
                <c:formatCode>0.00%</c:formatCode>
                <c:ptCount val="5"/>
                <c:pt idx="0">
                  <c:v>-1.0999999999999999E-2</c:v>
                </c:pt>
                <c:pt idx="1">
                  <c:v>-0.104</c:v>
                </c:pt>
                <c:pt idx="2">
                  <c:v>-0.17799999999999999</c:v>
                </c:pt>
                <c:pt idx="3">
                  <c:v>-0.26600000000000001</c:v>
                </c:pt>
                <c:pt idx="4">
                  <c:v>-0.42109999999999997</c:v>
                </c:pt>
              </c:numCache>
            </c:numRef>
          </c:val>
          <c:extLst>
            <c:ext xmlns:c16="http://schemas.microsoft.com/office/drawing/2014/chart" uri="{C3380CC4-5D6E-409C-BE32-E72D297353CC}">
              <c16:uniqueId val="{00000000-7026-441E-B2A7-EF2BF5F03871}"/>
            </c:ext>
          </c:extLst>
        </c:ser>
        <c:ser>
          <c:idx val="1"/>
          <c:order val="1"/>
          <c:tx>
            <c:strRef>
              <c:f>'[Chart in Microsoft PowerPoint]Sheet1'!$C$1</c:f>
              <c:strCache>
                <c:ptCount val="1"/>
                <c:pt idx="0">
                  <c:v>Average Year</c:v>
                </c:pt>
              </c:strCache>
            </c:strRef>
          </c:tx>
          <c:spPr>
            <a:solidFill>
              <a:schemeClr val="accent1"/>
            </a:solidFill>
            <a:ln w="28575">
              <a:solidFill>
                <a:schemeClr val="tx2"/>
              </a:solidFill>
            </a:ln>
            <a:effectLst/>
          </c:spPr>
          <c:invertIfNegative val="0"/>
          <c:dLbls>
            <c:dLbl>
              <c:idx val="0"/>
              <c:layout>
                <c:manualLayout>
                  <c:x val="2.02701743296598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026-441E-B2A7-EF2BF5F03871}"/>
                </c:ext>
              </c:extLst>
            </c:dLbl>
            <c:dLbl>
              <c:idx val="1"/>
              <c:layout>
                <c:manualLayout>
                  <c:x val="8.725643773875285E-3"/>
                  <c:y val="-9.3626718889346268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FEE-4581-A406-5185F7BA4333}"/>
                </c:ext>
              </c:extLst>
            </c:dLbl>
            <c:dLbl>
              <c:idx val="2"/>
              <c:layout>
                <c:manualLayout>
                  <c:x val="4.3628218869375358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FEE-4581-A406-5185F7BA433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PowerPoint]Sheet1'!$A$2:$A$6</c:f>
              <c:strCache>
                <c:ptCount val="5"/>
                <c:pt idx="0">
                  <c:v>Conservative</c:v>
                </c:pt>
                <c:pt idx="1">
                  <c:v>Moderately Conservative</c:v>
                </c:pt>
                <c:pt idx="2">
                  <c:v>Moderate </c:v>
                </c:pt>
                <c:pt idx="3">
                  <c:v>Moderately Aggressive</c:v>
                </c:pt>
                <c:pt idx="4">
                  <c:v>Aggressive</c:v>
                </c:pt>
              </c:strCache>
            </c:strRef>
          </c:cat>
          <c:val>
            <c:numRef>
              <c:f>'[Chart in Microsoft PowerPoint]Sheet1'!$C$2:$C$6</c:f>
              <c:numCache>
                <c:formatCode>0.00%</c:formatCode>
                <c:ptCount val="5"/>
                <c:pt idx="0">
                  <c:v>2.1000000000000001E-2</c:v>
                </c:pt>
                <c:pt idx="1">
                  <c:v>3.7999999999999999E-2</c:v>
                </c:pt>
                <c:pt idx="2">
                  <c:v>4.9000000000000002E-2</c:v>
                </c:pt>
                <c:pt idx="3">
                  <c:v>6.0999999999999999E-2</c:v>
                </c:pt>
                <c:pt idx="4">
                  <c:v>7.5999999999999998E-2</c:v>
                </c:pt>
              </c:numCache>
            </c:numRef>
          </c:val>
          <c:extLst>
            <c:ext xmlns:c16="http://schemas.microsoft.com/office/drawing/2014/chart" uri="{C3380CC4-5D6E-409C-BE32-E72D297353CC}">
              <c16:uniqueId val="{00000001-7026-441E-B2A7-EF2BF5F03871}"/>
            </c:ext>
          </c:extLst>
        </c:ser>
        <c:ser>
          <c:idx val="2"/>
          <c:order val="2"/>
          <c:tx>
            <c:strRef>
              <c:f>'[Chart in Microsoft PowerPoint]Sheet1'!$D$1</c:f>
              <c:strCache>
                <c:ptCount val="1"/>
                <c:pt idx="0">
                  <c:v>Best Year</c:v>
                </c:pt>
              </c:strCache>
            </c:strRef>
          </c:tx>
          <c:spPr>
            <a:solidFill>
              <a:schemeClr val="accent2">
                <a:lumMod val="60000"/>
                <a:lumOff val="40000"/>
              </a:schemeClr>
            </a:solidFill>
            <a:ln w="28575">
              <a:solidFill>
                <a:schemeClr val="accent2">
                  <a:lumMod val="75000"/>
                </a:schemeClr>
              </a:solidFill>
            </a:ln>
            <a:effectLst/>
          </c:spPr>
          <c:invertIfNegative val="0"/>
          <c:dLbls>
            <c:dLbl>
              <c:idx val="0"/>
              <c:layout>
                <c:manualLayout>
                  <c:x val="5.6054932622456741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026-441E-B2A7-EF2BF5F0387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PowerPoint]Sheet1'!$A$2:$A$6</c:f>
              <c:strCache>
                <c:ptCount val="5"/>
                <c:pt idx="0">
                  <c:v>Conservative</c:v>
                </c:pt>
                <c:pt idx="1">
                  <c:v>Moderately Conservative</c:v>
                </c:pt>
                <c:pt idx="2">
                  <c:v>Moderate </c:v>
                </c:pt>
                <c:pt idx="3">
                  <c:v>Moderately Aggressive</c:v>
                </c:pt>
                <c:pt idx="4">
                  <c:v>Aggressive</c:v>
                </c:pt>
              </c:strCache>
            </c:strRef>
          </c:cat>
          <c:val>
            <c:numRef>
              <c:f>'[Chart in Microsoft PowerPoint]Sheet1'!$D$2:$D$6</c:f>
              <c:numCache>
                <c:formatCode>0.00%</c:formatCode>
                <c:ptCount val="5"/>
                <c:pt idx="0">
                  <c:v>5.1999999999999998E-2</c:v>
                </c:pt>
                <c:pt idx="1">
                  <c:v>9.8000000000000004E-2</c:v>
                </c:pt>
                <c:pt idx="2">
                  <c:v>0.16200000000000001</c:v>
                </c:pt>
                <c:pt idx="3">
                  <c:v>0.21199999999999999</c:v>
                </c:pt>
                <c:pt idx="4">
                  <c:v>0.36099999999999999</c:v>
                </c:pt>
              </c:numCache>
            </c:numRef>
          </c:val>
          <c:extLst>
            <c:ext xmlns:c16="http://schemas.microsoft.com/office/drawing/2014/chart" uri="{C3380CC4-5D6E-409C-BE32-E72D297353CC}">
              <c16:uniqueId val="{00000002-7026-441E-B2A7-EF2BF5F03871}"/>
            </c:ext>
          </c:extLst>
        </c:ser>
        <c:dLbls>
          <c:dLblPos val="ctr"/>
          <c:showLegendKey val="0"/>
          <c:showVal val="1"/>
          <c:showCatName val="0"/>
          <c:showSerName val="0"/>
          <c:showPercent val="0"/>
          <c:showBubbleSize val="0"/>
        </c:dLbls>
        <c:gapWidth val="150"/>
        <c:overlap val="100"/>
        <c:axId val="389124632"/>
        <c:axId val="389122008"/>
      </c:barChart>
      <c:catAx>
        <c:axId val="389124632"/>
        <c:scaling>
          <c:orientation val="minMax"/>
        </c:scaling>
        <c:delete val="1"/>
        <c:axPos val="l"/>
        <c:numFmt formatCode="General" sourceLinked="1"/>
        <c:majorTickMark val="none"/>
        <c:minorTickMark val="none"/>
        <c:tickLblPos val="nextTo"/>
        <c:crossAx val="389122008"/>
        <c:crosses val="autoZero"/>
        <c:auto val="1"/>
        <c:lblAlgn val="ctr"/>
        <c:lblOffset val="100"/>
        <c:noMultiLvlLbl val="0"/>
      </c:catAx>
      <c:valAx>
        <c:axId val="389122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9124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tx>
            <c:strRef>
              <c:f>Sheet1!$B$1</c:f>
              <c:strCache>
                <c:ptCount val="1"/>
                <c:pt idx="0">
                  <c:v>Domestic Stock Funds</c:v>
                </c:pt>
              </c:strCache>
            </c:strRef>
          </c:tx>
          <c:spPr>
            <a:solidFill>
              <a:schemeClr val="accent1">
                <a:lumMod val="50000"/>
              </a:schemeClr>
            </a:solidFill>
            <a:ln>
              <a:noFill/>
            </a:ln>
            <a:effectLst/>
          </c:spPr>
          <c:cat>
            <c:strRef>
              <c:f>Sheet1!$A$2:$A$15</c:f>
              <c:strCache>
                <c:ptCount val="11"/>
                <c:pt idx="0">
                  <c:v>2065</c:v>
                </c:pt>
                <c:pt idx="1">
                  <c:v>2060</c:v>
                </c:pt>
                <c:pt idx="2">
                  <c:v>2055</c:v>
                </c:pt>
                <c:pt idx="3">
                  <c:v>2050</c:v>
                </c:pt>
                <c:pt idx="4">
                  <c:v>2045</c:v>
                </c:pt>
                <c:pt idx="5">
                  <c:v>2040</c:v>
                </c:pt>
                <c:pt idx="6">
                  <c:v>2035</c:v>
                </c:pt>
                <c:pt idx="7">
                  <c:v>2030</c:v>
                </c:pt>
                <c:pt idx="8">
                  <c:v>2025</c:v>
                </c:pt>
                <c:pt idx="9">
                  <c:v>2020</c:v>
                </c:pt>
                <c:pt idx="10">
                  <c:v>Retirement</c:v>
                </c:pt>
              </c:strCache>
            </c:strRef>
          </c:cat>
          <c:val>
            <c:numRef>
              <c:f>Sheet1!$B$3:$B$15</c:f>
              <c:numCache>
                <c:formatCode>General</c:formatCode>
                <c:ptCount val="13"/>
                <c:pt idx="0">
                  <c:v>54</c:v>
                </c:pt>
                <c:pt idx="1">
                  <c:v>52</c:v>
                </c:pt>
                <c:pt idx="2">
                  <c:v>53</c:v>
                </c:pt>
                <c:pt idx="3">
                  <c:v>51</c:v>
                </c:pt>
                <c:pt idx="4">
                  <c:v>46</c:v>
                </c:pt>
                <c:pt idx="5">
                  <c:v>42</c:v>
                </c:pt>
                <c:pt idx="6">
                  <c:v>38</c:v>
                </c:pt>
                <c:pt idx="7">
                  <c:v>32</c:v>
                </c:pt>
                <c:pt idx="8">
                  <c:v>25</c:v>
                </c:pt>
                <c:pt idx="9">
                  <c:v>17</c:v>
                </c:pt>
                <c:pt idx="10">
                  <c:v>17</c:v>
                </c:pt>
                <c:pt idx="11">
                  <c:v>17</c:v>
                </c:pt>
                <c:pt idx="12">
                  <c:v>17</c:v>
                </c:pt>
              </c:numCache>
            </c:numRef>
          </c:val>
          <c:extLst>
            <c:ext xmlns:c16="http://schemas.microsoft.com/office/drawing/2014/chart" uri="{C3380CC4-5D6E-409C-BE32-E72D297353CC}">
              <c16:uniqueId val="{00000000-A25F-4882-82D5-645AC4B224DF}"/>
            </c:ext>
          </c:extLst>
        </c:ser>
        <c:ser>
          <c:idx val="1"/>
          <c:order val="1"/>
          <c:tx>
            <c:strRef>
              <c:f>Sheet1!$C$1</c:f>
              <c:strCache>
                <c:ptCount val="1"/>
                <c:pt idx="0">
                  <c:v>Foreign Stock Funds</c:v>
                </c:pt>
              </c:strCache>
            </c:strRef>
          </c:tx>
          <c:spPr>
            <a:solidFill>
              <a:schemeClr val="accent1">
                <a:lumMod val="75000"/>
              </a:schemeClr>
            </a:solidFill>
            <a:ln>
              <a:noFill/>
            </a:ln>
            <a:effectLst/>
          </c:spPr>
          <c:cat>
            <c:strRef>
              <c:f>Sheet1!$A$2:$A$15</c:f>
              <c:strCache>
                <c:ptCount val="11"/>
                <c:pt idx="0">
                  <c:v>2065</c:v>
                </c:pt>
                <c:pt idx="1">
                  <c:v>2060</c:v>
                </c:pt>
                <c:pt idx="2">
                  <c:v>2055</c:v>
                </c:pt>
                <c:pt idx="3">
                  <c:v>2050</c:v>
                </c:pt>
                <c:pt idx="4">
                  <c:v>2045</c:v>
                </c:pt>
                <c:pt idx="5">
                  <c:v>2040</c:v>
                </c:pt>
                <c:pt idx="6">
                  <c:v>2035</c:v>
                </c:pt>
                <c:pt idx="7">
                  <c:v>2030</c:v>
                </c:pt>
                <c:pt idx="8">
                  <c:v>2025</c:v>
                </c:pt>
                <c:pt idx="9">
                  <c:v>2020</c:v>
                </c:pt>
                <c:pt idx="10">
                  <c:v>Retirement</c:v>
                </c:pt>
              </c:strCache>
            </c:strRef>
          </c:cat>
          <c:val>
            <c:numRef>
              <c:f>Sheet1!$C$3:$C$15</c:f>
              <c:numCache>
                <c:formatCode>General</c:formatCode>
                <c:ptCount val="13"/>
                <c:pt idx="0">
                  <c:v>36</c:v>
                </c:pt>
                <c:pt idx="1">
                  <c:v>35</c:v>
                </c:pt>
                <c:pt idx="2">
                  <c:v>35</c:v>
                </c:pt>
                <c:pt idx="3">
                  <c:v>33</c:v>
                </c:pt>
                <c:pt idx="4">
                  <c:v>30</c:v>
                </c:pt>
                <c:pt idx="5">
                  <c:v>27</c:v>
                </c:pt>
                <c:pt idx="6">
                  <c:v>25</c:v>
                </c:pt>
                <c:pt idx="7">
                  <c:v>21</c:v>
                </c:pt>
                <c:pt idx="8">
                  <c:v>17</c:v>
                </c:pt>
                <c:pt idx="9">
                  <c:v>11</c:v>
                </c:pt>
                <c:pt idx="10">
                  <c:v>11</c:v>
                </c:pt>
                <c:pt idx="11">
                  <c:v>11</c:v>
                </c:pt>
                <c:pt idx="12">
                  <c:v>11</c:v>
                </c:pt>
              </c:numCache>
            </c:numRef>
          </c:val>
          <c:extLst>
            <c:ext xmlns:c16="http://schemas.microsoft.com/office/drawing/2014/chart" uri="{C3380CC4-5D6E-409C-BE32-E72D297353CC}">
              <c16:uniqueId val="{00000001-A25F-4882-82D5-645AC4B224DF}"/>
            </c:ext>
          </c:extLst>
        </c:ser>
        <c:ser>
          <c:idx val="2"/>
          <c:order val="2"/>
          <c:tx>
            <c:strRef>
              <c:f>Sheet1!$D$1</c:f>
              <c:strCache>
                <c:ptCount val="1"/>
                <c:pt idx="0">
                  <c:v>Domestic Bond Holdings</c:v>
                </c:pt>
              </c:strCache>
            </c:strRef>
          </c:tx>
          <c:spPr>
            <a:solidFill>
              <a:srgbClr val="BBD0A4"/>
            </a:solidFill>
            <a:ln w="25400">
              <a:noFill/>
            </a:ln>
            <a:effectLst/>
          </c:spPr>
          <c:cat>
            <c:strRef>
              <c:f>Sheet1!$A$2:$A$15</c:f>
              <c:strCache>
                <c:ptCount val="11"/>
                <c:pt idx="0">
                  <c:v>2065</c:v>
                </c:pt>
                <c:pt idx="1">
                  <c:v>2060</c:v>
                </c:pt>
                <c:pt idx="2">
                  <c:v>2055</c:v>
                </c:pt>
                <c:pt idx="3">
                  <c:v>2050</c:v>
                </c:pt>
                <c:pt idx="4">
                  <c:v>2045</c:v>
                </c:pt>
                <c:pt idx="5">
                  <c:v>2040</c:v>
                </c:pt>
                <c:pt idx="6">
                  <c:v>2035</c:v>
                </c:pt>
                <c:pt idx="7">
                  <c:v>2030</c:v>
                </c:pt>
                <c:pt idx="8">
                  <c:v>2025</c:v>
                </c:pt>
                <c:pt idx="9">
                  <c:v>2020</c:v>
                </c:pt>
                <c:pt idx="10">
                  <c:v>Retirement</c:v>
                </c:pt>
              </c:strCache>
            </c:strRef>
          </c:cat>
          <c:val>
            <c:numRef>
              <c:f>Sheet1!$D$3:$D$15</c:f>
              <c:numCache>
                <c:formatCode>General</c:formatCode>
                <c:ptCount val="13"/>
                <c:pt idx="0">
                  <c:v>7</c:v>
                </c:pt>
                <c:pt idx="1">
                  <c:v>6</c:v>
                </c:pt>
                <c:pt idx="2">
                  <c:v>6</c:v>
                </c:pt>
                <c:pt idx="3">
                  <c:v>8</c:v>
                </c:pt>
                <c:pt idx="4">
                  <c:v>13</c:v>
                </c:pt>
                <c:pt idx="5">
                  <c:v>18</c:v>
                </c:pt>
                <c:pt idx="6">
                  <c:v>22</c:v>
                </c:pt>
                <c:pt idx="7">
                  <c:v>29</c:v>
                </c:pt>
                <c:pt idx="8">
                  <c:v>39</c:v>
                </c:pt>
                <c:pt idx="9">
                  <c:v>51</c:v>
                </c:pt>
                <c:pt idx="10">
                  <c:v>51</c:v>
                </c:pt>
                <c:pt idx="11">
                  <c:v>51</c:v>
                </c:pt>
                <c:pt idx="12">
                  <c:v>51</c:v>
                </c:pt>
              </c:numCache>
            </c:numRef>
          </c:val>
          <c:extLst>
            <c:ext xmlns:c16="http://schemas.microsoft.com/office/drawing/2014/chart" uri="{C3380CC4-5D6E-409C-BE32-E72D297353CC}">
              <c16:uniqueId val="{00000000-F438-4A8B-B38B-C902E5BD4EF1}"/>
            </c:ext>
          </c:extLst>
        </c:ser>
        <c:ser>
          <c:idx val="3"/>
          <c:order val="3"/>
          <c:tx>
            <c:strRef>
              <c:f>Sheet1!$E$1</c:f>
              <c:strCache>
                <c:ptCount val="1"/>
                <c:pt idx="0">
                  <c:v>Foreign Bond Holdings</c:v>
                </c:pt>
              </c:strCache>
            </c:strRef>
          </c:tx>
          <c:spPr>
            <a:solidFill>
              <a:schemeClr val="accent2">
                <a:lumMod val="75000"/>
              </a:schemeClr>
            </a:solidFill>
            <a:ln w="25400">
              <a:noFill/>
            </a:ln>
            <a:effectLst/>
          </c:spPr>
          <c:cat>
            <c:strRef>
              <c:f>Sheet1!$A$2:$A$15</c:f>
              <c:strCache>
                <c:ptCount val="11"/>
                <c:pt idx="0">
                  <c:v>2065</c:v>
                </c:pt>
                <c:pt idx="1">
                  <c:v>2060</c:v>
                </c:pt>
                <c:pt idx="2">
                  <c:v>2055</c:v>
                </c:pt>
                <c:pt idx="3">
                  <c:v>2050</c:v>
                </c:pt>
                <c:pt idx="4">
                  <c:v>2045</c:v>
                </c:pt>
                <c:pt idx="5">
                  <c:v>2040</c:v>
                </c:pt>
                <c:pt idx="6">
                  <c:v>2035</c:v>
                </c:pt>
                <c:pt idx="7">
                  <c:v>2030</c:v>
                </c:pt>
                <c:pt idx="8">
                  <c:v>2025</c:v>
                </c:pt>
                <c:pt idx="9">
                  <c:v>2020</c:v>
                </c:pt>
                <c:pt idx="10">
                  <c:v>Retirement</c:v>
                </c:pt>
              </c:strCache>
            </c:strRef>
          </c:cat>
          <c:val>
            <c:numRef>
              <c:f>Sheet1!$E$3:$E$15</c:f>
              <c:numCache>
                <c:formatCode>General</c:formatCode>
                <c:ptCount val="13"/>
                <c:pt idx="0">
                  <c:v>3</c:v>
                </c:pt>
                <c:pt idx="1">
                  <c:v>3</c:v>
                </c:pt>
                <c:pt idx="2">
                  <c:v>3</c:v>
                </c:pt>
                <c:pt idx="3">
                  <c:v>4</c:v>
                </c:pt>
                <c:pt idx="4">
                  <c:v>7</c:v>
                </c:pt>
                <c:pt idx="5">
                  <c:v>9</c:v>
                </c:pt>
                <c:pt idx="6">
                  <c:v>12</c:v>
                </c:pt>
                <c:pt idx="7">
                  <c:v>14</c:v>
                </c:pt>
                <c:pt idx="8">
                  <c:v>15</c:v>
                </c:pt>
                <c:pt idx="9">
                  <c:v>18</c:v>
                </c:pt>
                <c:pt idx="10">
                  <c:v>18</c:v>
                </c:pt>
                <c:pt idx="11">
                  <c:v>18</c:v>
                </c:pt>
                <c:pt idx="12">
                  <c:v>18</c:v>
                </c:pt>
              </c:numCache>
            </c:numRef>
          </c:val>
          <c:extLst>
            <c:ext xmlns:c16="http://schemas.microsoft.com/office/drawing/2014/chart" uri="{C3380CC4-5D6E-409C-BE32-E72D297353CC}">
              <c16:uniqueId val="{00000003-F438-4A8B-B38B-C902E5BD4EF1}"/>
            </c:ext>
          </c:extLst>
        </c:ser>
        <c:ser>
          <c:idx val="4"/>
          <c:order val="4"/>
          <c:tx>
            <c:strRef>
              <c:f>Sheet1!$F$1</c:f>
              <c:strCache>
                <c:ptCount val="1"/>
                <c:pt idx="0">
                  <c:v>Cash Holdings</c:v>
                </c:pt>
              </c:strCache>
            </c:strRef>
          </c:tx>
          <c:spPr>
            <a:solidFill>
              <a:schemeClr val="accent2">
                <a:lumMod val="50000"/>
              </a:schemeClr>
            </a:solidFill>
            <a:ln w="25400">
              <a:noFill/>
            </a:ln>
            <a:effectLst/>
          </c:spPr>
          <c:cat>
            <c:strRef>
              <c:f>Sheet1!$A$2:$A$15</c:f>
              <c:strCache>
                <c:ptCount val="11"/>
                <c:pt idx="0">
                  <c:v>2065</c:v>
                </c:pt>
                <c:pt idx="1">
                  <c:v>2060</c:v>
                </c:pt>
                <c:pt idx="2">
                  <c:v>2055</c:v>
                </c:pt>
                <c:pt idx="3">
                  <c:v>2050</c:v>
                </c:pt>
                <c:pt idx="4">
                  <c:v>2045</c:v>
                </c:pt>
                <c:pt idx="5">
                  <c:v>2040</c:v>
                </c:pt>
                <c:pt idx="6">
                  <c:v>2035</c:v>
                </c:pt>
                <c:pt idx="7">
                  <c:v>2030</c:v>
                </c:pt>
                <c:pt idx="8">
                  <c:v>2025</c:v>
                </c:pt>
                <c:pt idx="9">
                  <c:v>2020</c:v>
                </c:pt>
                <c:pt idx="10">
                  <c:v>Retirement</c:v>
                </c:pt>
              </c:strCache>
            </c:strRef>
          </c:cat>
          <c:val>
            <c:numRef>
              <c:f>Sheet1!$F$3:$F$15</c:f>
              <c:numCache>
                <c:formatCode>General</c:formatCode>
                <c:ptCount val="13"/>
                <c:pt idx="0">
                  <c:v>2</c:v>
                </c:pt>
                <c:pt idx="1">
                  <c:v>2</c:v>
                </c:pt>
                <c:pt idx="2">
                  <c:v>3</c:v>
                </c:pt>
                <c:pt idx="3">
                  <c:v>3</c:v>
                </c:pt>
                <c:pt idx="4">
                  <c:v>3</c:v>
                </c:pt>
                <c:pt idx="5">
                  <c:v>4</c:v>
                </c:pt>
                <c:pt idx="6">
                  <c:v>4</c:v>
                </c:pt>
                <c:pt idx="7">
                  <c:v>4</c:v>
                </c:pt>
                <c:pt idx="8">
                  <c:v>5</c:v>
                </c:pt>
                <c:pt idx="9">
                  <c:v>5</c:v>
                </c:pt>
                <c:pt idx="10">
                  <c:v>5</c:v>
                </c:pt>
                <c:pt idx="11">
                  <c:v>5</c:v>
                </c:pt>
                <c:pt idx="12">
                  <c:v>5</c:v>
                </c:pt>
              </c:numCache>
            </c:numRef>
          </c:val>
          <c:extLst>
            <c:ext xmlns:c16="http://schemas.microsoft.com/office/drawing/2014/chart" uri="{C3380CC4-5D6E-409C-BE32-E72D297353CC}">
              <c16:uniqueId val="{00000004-F438-4A8B-B38B-C902E5BD4EF1}"/>
            </c:ext>
          </c:extLst>
        </c:ser>
        <c:dLbls>
          <c:showLegendKey val="0"/>
          <c:showVal val="0"/>
          <c:showCatName val="0"/>
          <c:showSerName val="0"/>
          <c:showPercent val="0"/>
          <c:showBubbleSize val="0"/>
        </c:dLbls>
        <c:axId val="1190229216"/>
        <c:axId val="1190238728"/>
      </c:areaChart>
      <c:catAx>
        <c:axId val="11902292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190238728"/>
        <c:crosses val="autoZero"/>
        <c:auto val="1"/>
        <c:lblAlgn val="ctr"/>
        <c:lblOffset val="100"/>
        <c:noMultiLvlLbl val="0"/>
      </c:catAx>
      <c:valAx>
        <c:axId val="119023872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190229216"/>
        <c:crosses val="autoZero"/>
        <c:crossBetween val="midCat"/>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6.6836630417446877E-2"/>
          <c:y val="0.92364571390503603"/>
          <c:w val="0.90000000000000013"/>
          <c:h val="5.132300191715985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Your Contributions</c:v>
                </c:pt>
              </c:strCache>
            </c:strRef>
          </c:tx>
          <c:spPr>
            <a:solidFill>
              <a:schemeClr val="accent1">
                <a:lumMod val="75000"/>
              </a:schemeClr>
            </a:solidFill>
            <a:ln>
              <a:noFill/>
            </a:ln>
            <a:effectLst/>
          </c:spPr>
          <c:invertIfNegative val="0"/>
          <c:cat>
            <c:numRef>
              <c:f>Sheet1!$A$2:$A$41</c:f>
              <c:numCache>
                <c:formatCode>General</c:formatCode>
                <c:ptCount val="40"/>
                <c:pt idx="0">
                  <c:v>25</c:v>
                </c:pt>
                <c:pt idx="5">
                  <c:v>30</c:v>
                </c:pt>
                <c:pt idx="10">
                  <c:v>35</c:v>
                </c:pt>
                <c:pt idx="15">
                  <c:v>40</c:v>
                </c:pt>
                <c:pt idx="20">
                  <c:v>45</c:v>
                </c:pt>
                <c:pt idx="25">
                  <c:v>50</c:v>
                </c:pt>
                <c:pt idx="30">
                  <c:v>55</c:v>
                </c:pt>
                <c:pt idx="35">
                  <c:v>60</c:v>
                </c:pt>
                <c:pt idx="39">
                  <c:v>64</c:v>
                </c:pt>
              </c:numCache>
            </c:numRef>
          </c:cat>
          <c:val>
            <c:numRef>
              <c:f>Sheet1!$B$2:$B$41</c:f>
              <c:numCache>
                <c:formatCode>General</c:formatCode>
                <c:ptCount val="40"/>
                <c:pt idx="0">
                  <c:v>3000</c:v>
                </c:pt>
                <c:pt idx="1">
                  <c:v>6000</c:v>
                </c:pt>
                <c:pt idx="2">
                  <c:v>9000</c:v>
                </c:pt>
                <c:pt idx="3">
                  <c:v>12000</c:v>
                </c:pt>
                <c:pt idx="4">
                  <c:v>15000</c:v>
                </c:pt>
                <c:pt idx="5">
                  <c:v>18000</c:v>
                </c:pt>
                <c:pt idx="6">
                  <c:v>21000</c:v>
                </c:pt>
                <c:pt idx="7">
                  <c:v>24000</c:v>
                </c:pt>
                <c:pt idx="8">
                  <c:v>27000</c:v>
                </c:pt>
                <c:pt idx="9">
                  <c:v>30000</c:v>
                </c:pt>
                <c:pt idx="10">
                  <c:v>33000</c:v>
                </c:pt>
                <c:pt idx="11">
                  <c:v>36000</c:v>
                </c:pt>
                <c:pt idx="12">
                  <c:v>39000</c:v>
                </c:pt>
                <c:pt idx="13">
                  <c:v>42000</c:v>
                </c:pt>
                <c:pt idx="14">
                  <c:v>45000</c:v>
                </c:pt>
                <c:pt idx="15">
                  <c:v>48000</c:v>
                </c:pt>
                <c:pt idx="16">
                  <c:v>51000</c:v>
                </c:pt>
                <c:pt idx="17">
                  <c:v>54000</c:v>
                </c:pt>
                <c:pt idx="18">
                  <c:v>57000</c:v>
                </c:pt>
                <c:pt idx="19">
                  <c:v>60000</c:v>
                </c:pt>
                <c:pt idx="20">
                  <c:v>63000</c:v>
                </c:pt>
                <c:pt idx="21">
                  <c:v>66000</c:v>
                </c:pt>
                <c:pt idx="22">
                  <c:v>69000</c:v>
                </c:pt>
                <c:pt idx="23">
                  <c:v>72000</c:v>
                </c:pt>
                <c:pt idx="24">
                  <c:v>75000</c:v>
                </c:pt>
                <c:pt idx="25">
                  <c:v>78000</c:v>
                </c:pt>
                <c:pt idx="26">
                  <c:v>81000</c:v>
                </c:pt>
                <c:pt idx="27">
                  <c:v>84000</c:v>
                </c:pt>
                <c:pt idx="28">
                  <c:v>87000</c:v>
                </c:pt>
                <c:pt idx="29">
                  <c:v>90000</c:v>
                </c:pt>
                <c:pt idx="30">
                  <c:v>93000</c:v>
                </c:pt>
                <c:pt idx="31">
                  <c:v>96000</c:v>
                </c:pt>
                <c:pt idx="32">
                  <c:v>99000</c:v>
                </c:pt>
                <c:pt idx="33">
                  <c:v>102000</c:v>
                </c:pt>
                <c:pt idx="34">
                  <c:v>105000</c:v>
                </c:pt>
                <c:pt idx="35">
                  <c:v>108000</c:v>
                </c:pt>
                <c:pt idx="36">
                  <c:v>111000</c:v>
                </c:pt>
                <c:pt idx="37">
                  <c:v>114000</c:v>
                </c:pt>
                <c:pt idx="38">
                  <c:v>117000</c:v>
                </c:pt>
                <c:pt idx="39">
                  <c:v>120000</c:v>
                </c:pt>
              </c:numCache>
            </c:numRef>
          </c:val>
          <c:extLst>
            <c:ext xmlns:c16="http://schemas.microsoft.com/office/drawing/2014/chart" uri="{C3380CC4-5D6E-409C-BE32-E72D297353CC}">
              <c16:uniqueId val="{00000000-726B-489F-8BA1-F3B246DCA445}"/>
            </c:ext>
          </c:extLst>
        </c:ser>
        <c:ser>
          <c:idx val="1"/>
          <c:order val="1"/>
          <c:tx>
            <c:strRef>
              <c:f>Sheet1!$C$1</c:f>
              <c:strCache>
                <c:ptCount val="1"/>
                <c:pt idx="0">
                  <c:v>Investment Growth</c:v>
                </c:pt>
              </c:strCache>
            </c:strRef>
          </c:tx>
          <c:spPr>
            <a:solidFill>
              <a:schemeClr val="accent2">
                <a:lumMod val="75000"/>
              </a:schemeClr>
            </a:solidFill>
            <a:ln>
              <a:noFill/>
            </a:ln>
            <a:effectLst/>
          </c:spPr>
          <c:invertIfNegative val="0"/>
          <c:cat>
            <c:numRef>
              <c:f>Sheet1!$A$2:$A$41</c:f>
              <c:numCache>
                <c:formatCode>General</c:formatCode>
                <c:ptCount val="40"/>
                <c:pt idx="0">
                  <c:v>25</c:v>
                </c:pt>
                <c:pt idx="5">
                  <c:v>30</c:v>
                </c:pt>
                <c:pt idx="10">
                  <c:v>35</c:v>
                </c:pt>
                <c:pt idx="15">
                  <c:v>40</c:v>
                </c:pt>
                <c:pt idx="20">
                  <c:v>45</c:v>
                </c:pt>
                <c:pt idx="25">
                  <c:v>50</c:v>
                </c:pt>
                <c:pt idx="30">
                  <c:v>55</c:v>
                </c:pt>
                <c:pt idx="35">
                  <c:v>60</c:v>
                </c:pt>
                <c:pt idx="39">
                  <c:v>64</c:v>
                </c:pt>
              </c:numCache>
            </c:numRef>
          </c:cat>
          <c:val>
            <c:numRef>
              <c:f>Sheet1!$C$2:$C$41</c:f>
              <c:numCache>
                <c:formatCode>General</c:formatCode>
                <c:ptCount val="40"/>
                <c:pt idx="0">
                  <c:v>89</c:v>
                </c:pt>
                <c:pt idx="1">
                  <c:v>347</c:v>
                </c:pt>
                <c:pt idx="2">
                  <c:v>785</c:v>
                </c:pt>
                <c:pt idx="3">
                  <c:v>1412</c:v>
                </c:pt>
                <c:pt idx="4">
                  <c:v>2238</c:v>
                </c:pt>
                <c:pt idx="5">
                  <c:v>3275</c:v>
                </c:pt>
                <c:pt idx="6">
                  <c:v>4533</c:v>
                </c:pt>
                <c:pt idx="7">
                  <c:v>6026</c:v>
                </c:pt>
                <c:pt idx="8">
                  <c:v>7767</c:v>
                </c:pt>
                <c:pt idx="9">
                  <c:v>9767</c:v>
                </c:pt>
                <c:pt idx="10">
                  <c:v>12043</c:v>
                </c:pt>
                <c:pt idx="11">
                  <c:v>14609</c:v>
                </c:pt>
                <c:pt idx="12">
                  <c:v>17481</c:v>
                </c:pt>
                <c:pt idx="13">
                  <c:v>20677</c:v>
                </c:pt>
                <c:pt idx="14">
                  <c:v>24212</c:v>
                </c:pt>
                <c:pt idx="15">
                  <c:v>28108</c:v>
                </c:pt>
                <c:pt idx="16">
                  <c:v>32382</c:v>
                </c:pt>
                <c:pt idx="17">
                  <c:v>37057</c:v>
                </c:pt>
                <c:pt idx="18">
                  <c:v>42154</c:v>
                </c:pt>
                <c:pt idx="19">
                  <c:v>47696</c:v>
                </c:pt>
                <c:pt idx="20">
                  <c:v>53708</c:v>
                </c:pt>
                <c:pt idx="21">
                  <c:v>60215</c:v>
                </c:pt>
                <c:pt idx="22">
                  <c:v>67246</c:v>
                </c:pt>
                <c:pt idx="23">
                  <c:v>74828</c:v>
                </c:pt>
                <c:pt idx="24">
                  <c:v>82992</c:v>
                </c:pt>
                <c:pt idx="25">
                  <c:v>91770</c:v>
                </c:pt>
                <c:pt idx="26">
                  <c:v>101196</c:v>
                </c:pt>
                <c:pt idx="27">
                  <c:v>111306</c:v>
                </c:pt>
                <c:pt idx="28">
                  <c:v>122136</c:v>
                </c:pt>
                <c:pt idx="29">
                  <c:v>133727</c:v>
                </c:pt>
                <c:pt idx="30">
                  <c:v>146121</c:v>
                </c:pt>
                <c:pt idx="31">
                  <c:v>159361</c:v>
                </c:pt>
                <c:pt idx="32">
                  <c:v>173495</c:v>
                </c:pt>
                <c:pt idx="33">
                  <c:v>188571</c:v>
                </c:pt>
                <c:pt idx="34">
                  <c:v>204641</c:v>
                </c:pt>
                <c:pt idx="35">
                  <c:v>221760</c:v>
                </c:pt>
                <c:pt idx="36">
                  <c:v>239985</c:v>
                </c:pt>
                <c:pt idx="37">
                  <c:v>259378</c:v>
                </c:pt>
                <c:pt idx="38">
                  <c:v>280002</c:v>
                </c:pt>
                <c:pt idx="39">
                  <c:v>301926</c:v>
                </c:pt>
              </c:numCache>
            </c:numRef>
          </c:val>
          <c:extLst>
            <c:ext xmlns:c16="http://schemas.microsoft.com/office/drawing/2014/chart" uri="{C3380CC4-5D6E-409C-BE32-E72D297353CC}">
              <c16:uniqueId val="{00000001-726B-489F-8BA1-F3B246DCA445}"/>
            </c:ext>
          </c:extLst>
        </c:ser>
        <c:dLbls>
          <c:showLegendKey val="0"/>
          <c:showVal val="0"/>
          <c:showCatName val="0"/>
          <c:showSerName val="0"/>
          <c:showPercent val="0"/>
          <c:showBubbleSize val="0"/>
        </c:dLbls>
        <c:gapWidth val="70"/>
        <c:overlap val="100"/>
        <c:axId val="606120616"/>
        <c:axId val="606118648"/>
      </c:barChart>
      <c:catAx>
        <c:axId val="606120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6118648"/>
        <c:crosses val="autoZero"/>
        <c:auto val="1"/>
        <c:lblAlgn val="ctr"/>
        <c:lblOffset val="100"/>
        <c:noMultiLvlLbl val="0"/>
      </c:catAx>
      <c:valAx>
        <c:axId val="6061186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6120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8%</c:v>
                </c:pt>
              </c:strCache>
            </c:strRef>
          </c:tx>
          <c:spPr>
            <a:ln w="28575" cap="rnd">
              <a:solidFill>
                <a:schemeClr val="accent5">
                  <a:lumMod val="50000"/>
                </a:schemeClr>
              </a:solidFill>
              <a:round/>
            </a:ln>
            <a:effectLst/>
          </c:spPr>
          <c:marker>
            <c:symbol val="none"/>
          </c:marker>
          <c:cat>
            <c:numRef>
              <c:f>Sheet1!$A$2:$A$36</c:f>
              <c:numCache>
                <c:formatCode>General</c:formatCode>
                <c:ptCount val="35"/>
                <c:pt idx="0">
                  <c:v>30</c:v>
                </c:pt>
                <c:pt idx="5">
                  <c:v>35</c:v>
                </c:pt>
                <c:pt idx="10">
                  <c:v>40</c:v>
                </c:pt>
                <c:pt idx="15">
                  <c:v>45</c:v>
                </c:pt>
                <c:pt idx="20">
                  <c:v>50</c:v>
                </c:pt>
                <c:pt idx="25">
                  <c:v>55</c:v>
                </c:pt>
                <c:pt idx="30">
                  <c:v>60</c:v>
                </c:pt>
                <c:pt idx="34">
                  <c:v>64</c:v>
                </c:pt>
              </c:numCache>
            </c:numRef>
          </c:cat>
          <c:val>
            <c:numRef>
              <c:f>Sheet1!$B$2:$B$36</c:f>
              <c:numCache>
                <c:formatCode>"$"#,##0_);[Red]\("$"#,##0\)</c:formatCode>
                <c:ptCount val="35"/>
                <c:pt idx="0">
                  <c:v>4942</c:v>
                </c:pt>
                <c:pt idx="1">
                  <c:v>10155</c:v>
                </c:pt>
                <c:pt idx="2">
                  <c:v>15656</c:v>
                </c:pt>
                <c:pt idx="3">
                  <c:v>21459</c:v>
                </c:pt>
                <c:pt idx="4">
                  <c:v>27581</c:v>
                </c:pt>
                <c:pt idx="5">
                  <c:v>34040</c:v>
                </c:pt>
                <c:pt idx="6">
                  <c:v>40854</c:v>
                </c:pt>
                <c:pt idx="7">
                  <c:v>48042</c:v>
                </c:pt>
                <c:pt idx="8">
                  <c:v>55627</c:v>
                </c:pt>
                <c:pt idx="9">
                  <c:v>63628</c:v>
                </c:pt>
                <c:pt idx="10">
                  <c:v>72069</c:v>
                </c:pt>
                <c:pt idx="11">
                  <c:v>80975</c:v>
                </c:pt>
                <c:pt idx="12">
                  <c:v>90370</c:v>
                </c:pt>
                <c:pt idx="13">
                  <c:v>100282</c:v>
                </c:pt>
                <c:pt idx="14">
                  <c:v>110740</c:v>
                </c:pt>
                <c:pt idx="15">
                  <c:v>121772</c:v>
                </c:pt>
                <c:pt idx="16">
                  <c:v>133412</c:v>
                </c:pt>
                <c:pt idx="17">
                  <c:v>145691</c:v>
                </c:pt>
                <c:pt idx="18">
                  <c:v>158646</c:v>
                </c:pt>
                <c:pt idx="19">
                  <c:v>172313</c:v>
                </c:pt>
                <c:pt idx="20">
                  <c:v>186732</c:v>
                </c:pt>
                <c:pt idx="21">
                  <c:v>201944</c:v>
                </c:pt>
                <c:pt idx="22">
                  <c:v>217993</c:v>
                </c:pt>
                <c:pt idx="23">
                  <c:v>234925</c:v>
                </c:pt>
                <c:pt idx="24">
                  <c:v>252787</c:v>
                </c:pt>
                <c:pt idx="25">
                  <c:v>271633</c:v>
                </c:pt>
                <c:pt idx="26">
                  <c:v>291514</c:v>
                </c:pt>
                <c:pt idx="27">
                  <c:v>312489</c:v>
                </c:pt>
                <c:pt idx="28">
                  <c:v>334618</c:v>
                </c:pt>
                <c:pt idx="29">
                  <c:v>357964</c:v>
                </c:pt>
                <c:pt idx="30">
                  <c:v>382594</c:v>
                </c:pt>
                <c:pt idx="31">
                  <c:v>408578</c:v>
                </c:pt>
                <c:pt idx="32">
                  <c:v>435992</c:v>
                </c:pt>
                <c:pt idx="33">
                  <c:v>464913</c:v>
                </c:pt>
                <c:pt idx="34">
                  <c:v>495425</c:v>
                </c:pt>
              </c:numCache>
            </c:numRef>
          </c:val>
          <c:smooth val="0"/>
          <c:extLst>
            <c:ext xmlns:c16="http://schemas.microsoft.com/office/drawing/2014/chart" uri="{C3380CC4-5D6E-409C-BE32-E72D297353CC}">
              <c16:uniqueId val="{00000000-1D0C-49FA-90AF-B60FEFF2DBA2}"/>
            </c:ext>
          </c:extLst>
        </c:ser>
        <c:ser>
          <c:idx val="1"/>
          <c:order val="1"/>
          <c:tx>
            <c:strRef>
              <c:f>Sheet1!$C$1</c:f>
              <c:strCache>
                <c:ptCount val="1"/>
                <c:pt idx="0">
                  <c:v>1% Increased to 12%</c:v>
                </c:pt>
              </c:strCache>
            </c:strRef>
          </c:tx>
          <c:spPr>
            <a:ln w="28575" cap="rnd">
              <a:solidFill>
                <a:schemeClr val="bg2"/>
              </a:solidFill>
              <a:round/>
            </a:ln>
            <a:effectLst/>
          </c:spPr>
          <c:marker>
            <c:symbol val="none"/>
          </c:marker>
          <c:cat>
            <c:numRef>
              <c:f>Sheet1!$A$2:$A$36</c:f>
              <c:numCache>
                <c:formatCode>General</c:formatCode>
                <c:ptCount val="35"/>
                <c:pt idx="0">
                  <c:v>30</c:v>
                </c:pt>
                <c:pt idx="5">
                  <c:v>35</c:v>
                </c:pt>
                <c:pt idx="10">
                  <c:v>40</c:v>
                </c:pt>
                <c:pt idx="15">
                  <c:v>45</c:v>
                </c:pt>
                <c:pt idx="20">
                  <c:v>50</c:v>
                </c:pt>
                <c:pt idx="25">
                  <c:v>55</c:v>
                </c:pt>
                <c:pt idx="30">
                  <c:v>60</c:v>
                </c:pt>
                <c:pt idx="34">
                  <c:v>64</c:v>
                </c:pt>
              </c:numCache>
            </c:numRef>
          </c:cat>
          <c:val>
            <c:numRef>
              <c:f>Sheet1!$C$2:$C$36</c:f>
              <c:numCache>
                <c:formatCode>"$"#,##0_);[Red]\("$"#,##0\)</c:formatCode>
                <c:ptCount val="35"/>
                <c:pt idx="0">
                  <c:v>633</c:v>
                </c:pt>
                <c:pt idx="1">
                  <c:v>1934</c:v>
                </c:pt>
                <c:pt idx="2">
                  <c:v>3939</c:v>
                </c:pt>
                <c:pt idx="3">
                  <c:v>6688</c:v>
                </c:pt>
                <c:pt idx="4">
                  <c:v>10221</c:v>
                </c:pt>
                <c:pt idx="5">
                  <c:v>14581</c:v>
                </c:pt>
                <c:pt idx="6">
                  <c:v>19814</c:v>
                </c:pt>
                <c:pt idx="7">
                  <c:v>25967</c:v>
                </c:pt>
                <c:pt idx="8">
                  <c:v>33093</c:v>
                </c:pt>
                <c:pt idx="9">
                  <c:v>41243</c:v>
                </c:pt>
                <c:pt idx="10">
                  <c:v>50474</c:v>
                </c:pt>
                <c:pt idx="11">
                  <c:v>60846</c:v>
                </c:pt>
                <c:pt idx="12">
                  <c:v>72422</c:v>
                </c:pt>
                <c:pt idx="13">
                  <c:v>85267</c:v>
                </c:pt>
                <c:pt idx="14">
                  <c:v>99452</c:v>
                </c:pt>
                <c:pt idx="15">
                  <c:v>114417</c:v>
                </c:pt>
                <c:pt idx="16">
                  <c:v>130204</c:v>
                </c:pt>
                <c:pt idx="17">
                  <c:v>146861</c:v>
                </c:pt>
                <c:pt idx="18">
                  <c:v>164433</c:v>
                </c:pt>
                <c:pt idx="19">
                  <c:v>182972</c:v>
                </c:pt>
                <c:pt idx="20">
                  <c:v>202530</c:v>
                </c:pt>
                <c:pt idx="21">
                  <c:v>223164</c:v>
                </c:pt>
                <c:pt idx="22">
                  <c:v>244933</c:v>
                </c:pt>
                <c:pt idx="23">
                  <c:v>267900</c:v>
                </c:pt>
                <c:pt idx="24">
                  <c:v>292129</c:v>
                </c:pt>
                <c:pt idx="25">
                  <c:v>317691</c:v>
                </c:pt>
                <c:pt idx="26">
                  <c:v>344659</c:v>
                </c:pt>
                <c:pt idx="27">
                  <c:v>373111</c:v>
                </c:pt>
                <c:pt idx="28">
                  <c:v>403127</c:v>
                </c:pt>
                <c:pt idx="29">
                  <c:v>434794</c:v>
                </c:pt>
                <c:pt idx="30">
                  <c:v>468202</c:v>
                </c:pt>
                <c:pt idx="31">
                  <c:v>503449</c:v>
                </c:pt>
                <c:pt idx="32">
                  <c:v>540633</c:v>
                </c:pt>
                <c:pt idx="33">
                  <c:v>579863</c:v>
                </c:pt>
                <c:pt idx="34">
                  <c:v>621251</c:v>
                </c:pt>
              </c:numCache>
            </c:numRef>
          </c:val>
          <c:smooth val="0"/>
          <c:extLst>
            <c:ext xmlns:c16="http://schemas.microsoft.com/office/drawing/2014/chart" uri="{C3380CC4-5D6E-409C-BE32-E72D297353CC}">
              <c16:uniqueId val="{00000001-1D0C-49FA-90AF-B60FEFF2DBA2}"/>
            </c:ext>
          </c:extLst>
        </c:ser>
        <c:ser>
          <c:idx val="2"/>
          <c:order val="2"/>
          <c:tx>
            <c:strRef>
              <c:f>Sheet1!$D$1</c:f>
              <c:strCache>
                <c:ptCount val="1"/>
                <c:pt idx="0">
                  <c:v>15%</c:v>
                </c:pt>
              </c:strCache>
            </c:strRef>
          </c:tx>
          <c:spPr>
            <a:ln w="28575" cap="rnd">
              <a:solidFill>
                <a:schemeClr val="accent3">
                  <a:lumMod val="50000"/>
                </a:schemeClr>
              </a:solidFill>
              <a:round/>
            </a:ln>
            <a:effectLst/>
          </c:spPr>
          <c:marker>
            <c:symbol val="none"/>
          </c:marker>
          <c:cat>
            <c:numRef>
              <c:f>Sheet1!$A$2:$A$36</c:f>
              <c:numCache>
                <c:formatCode>General</c:formatCode>
                <c:ptCount val="35"/>
                <c:pt idx="0">
                  <c:v>30</c:v>
                </c:pt>
                <c:pt idx="5">
                  <c:v>35</c:v>
                </c:pt>
                <c:pt idx="10">
                  <c:v>40</c:v>
                </c:pt>
                <c:pt idx="15">
                  <c:v>45</c:v>
                </c:pt>
                <c:pt idx="20">
                  <c:v>50</c:v>
                </c:pt>
                <c:pt idx="25">
                  <c:v>55</c:v>
                </c:pt>
                <c:pt idx="30">
                  <c:v>60</c:v>
                </c:pt>
                <c:pt idx="34">
                  <c:v>64</c:v>
                </c:pt>
              </c:numCache>
            </c:numRef>
          </c:cat>
          <c:val>
            <c:numRef>
              <c:f>Sheet1!$D$2:$D$36</c:f>
              <c:numCache>
                <c:formatCode>General</c:formatCode>
                <c:ptCount val="35"/>
                <c:pt idx="15" formatCode="&quot;$&quot;#,##0_);[Red]\(&quot;$&quot;#,##0\)">
                  <c:v>9266</c:v>
                </c:pt>
                <c:pt idx="16" formatCode="&quot;$&quot;#,##0_);[Red]\(&quot;$&quot;#,##0\)">
                  <c:v>19041</c:v>
                </c:pt>
                <c:pt idx="17" formatCode="&quot;$&quot;#,##0_);[Red]\(&quot;$&quot;#,##0\)">
                  <c:v>29355</c:v>
                </c:pt>
                <c:pt idx="18" formatCode="&quot;$&quot;#,##0_);[Red]\(&quot;$&quot;#,##0\)">
                  <c:v>40235</c:v>
                </c:pt>
                <c:pt idx="19" formatCode="&quot;$&quot;#,##0_);[Red]\(&quot;$&quot;#,##0\)">
                  <c:v>51714</c:v>
                </c:pt>
                <c:pt idx="20" formatCode="&quot;$&quot;#,##0_);[Red]\(&quot;$&quot;#,##0\)">
                  <c:v>63824</c:v>
                </c:pt>
                <c:pt idx="21" formatCode="&quot;$&quot;#,##0_);[Red]\(&quot;$&quot;#,##0\)">
                  <c:v>76600</c:v>
                </c:pt>
                <c:pt idx="22" formatCode="&quot;$&quot;#,##0_);[Red]\(&quot;$&quot;#,##0\)">
                  <c:v>90079</c:v>
                </c:pt>
                <c:pt idx="23" formatCode="&quot;$&quot;#,##0_);[Red]\(&quot;$&quot;#,##0\)">
                  <c:v>104300</c:v>
                </c:pt>
                <c:pt idx="24" formatCode="&quot;$&quot;#,##0_);[Red]\(&quot;$&quot;#,##0\)">
                  <c:v>119302</c:v>
                </c:pt>
                <c:pt idx="25" formatCode="&quot;$&quot;#,##0_);[Red]\(&quot;$&quot;#,##0\)">
                  <c:v>135130</c:v>
                </c:pt>
                <c:pt idx="26" formatCode="&quot;$&quot;#,##0_);[Red]\(&quot;$&quot;#,##0\)">
                  <c:v>151828</c:v>
                </c:pt>
                <c:pt idx="27" formatCode="&quot;$&quot;#,##0_);[Red]\(&quot;$&quot;#,##0\)">
                  <c:v>169444</c:v>
                </c:pt>
                <c:pt idx="28" formatCode="&quot;$&quot;#,##0_);[Red]\(&quot;$&quot;#,##0\)">
                  <c:v>188030</c:v>
                </c:pt>
                <c:pt idx="29" formatCode="&quot;$&quot;#,##0_);[Red]\(&quot;$&quot;#,##0\)">
                  <c:v>207637</c:v>
                </c:pt>
                <c:pt idx="30" formatCode="&quot;$&quot;#,##0_);[Red]\(&quot;$&quot;#,##0\)">
                  <c:v>228323</c:v>
                </c:pt>
                <c:pt idx="31" formatCode="&quot;$&quot;#,##0_);[Red]\(&quot;$&quot;#,##0\)">
                  <c:v>250147</c:v>
                </c:pt>
                <c:pt idx="32" formatCode="&quot;$&quot;#,##0_);[Red]\(&quot;$&quot;#,##0\)">
                  <c:v>273171</c:v>
                </c:pt>
                <c:pt idx="33" formatCode="&quot;$&quot;#,##0_);[Red]\(&quot;$&quot;#,##0\)">
                  <c:v>297461</c:v>
                </c:pt>
                <c:pt idx="34" formatCode="&quot;$&quot;#,##0_);[Red]\(&quot;$&quot;#,##0\)">
                  <c:v>323087</c:v>
                </c:pt>
              </c:numCache>
            </c:numRef>
          </c:val>
          <c:smooth val="0"/>
          <c:extLst>
            <c:ext xmlns:c16="http://schemas.microsoft.com/office/drawing/2014/chart" uri="{C3380CC4-5D6E-409C-BE32-E72D297353CC}">
              <c16:uniqueId val="{00000000-AB2A-4942-AB5D-559F85EE5275}"/>
            </c:ext>
          </c:extLst>
        </c:ser>
        <c:dLbls>
          <c:showLegendKey val="0"/>
          <c:showVal val="0"/>
          <c:showCatName val="0"/>
          <c:showSerName val="0"/>
          <c:showPercent val="0"/>
          <c:showBubbleSize val="0"/>
        </c:dLbls>
        <c:smooth val="0"/>
        <c:axId val="580403664"/>
        <c:axId val="580402832"/>
      </c:lineChart>
      <c:catAx>
        <c:axId val="58040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402832"/>
        <c:crosses val="autoZero"/>
        <c:auto val="1"/>
        <c:lblAlgn val="ctr"/>
        <c:lblOffset val="100"/>
        <c:noMultiLvlLbl val="0"/>
      </c:catAx>
      <c:valAx>
        <c:axId val="5804028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403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First 3%</c:v>
                </c:pt>
              </c:strCache>
            </c:strRef>
          </c:tx>
          <c:spPr>
            <a:solidFill>
              <a:schemeClr val="accent5">
                <a:lumMod val="90000"/>
              </a:schemeClr>
            </a:solidFill>
            <a:ln>
              <a:noFill/>
            </a:ln>
            <a:effectLst/>
          </c:spPr>
          <c:invertIfNegative val="0"/>
          <c:cat>
            <c:strRef>
              <c:f>Sheet1!$A$2</c:f>
              <c:strCache>
                <c:ptCount val="1"/>
                <c:pt idx="0">
                  <c:v>Your Contributions</c:v>
                </c:pt>
              </c:strCache>
            </c:strRef>
          </c:cat>
          <c:val>
            <c:numRef>
              <c:f>Sheet1!$B$2</c:f>
              <c:numCache>
                <c:formatCode>0%</c:formatCode>
                <c:ptCount val="1"/>
                <c:pt idx="0">
                  <c:v>0.03</c:v>
                </c:pt>
              </c:numCache>
            </c:numRef>
          </c:val>
          <c:extLst>
            <c:ext xmlns:c16="http://schemas.microsoft.com/office/drawing/2014/chart" uri="{C3380CC4-5D6E-409C-BE32-E72D297353CC}">
              <c16:uniqueId val="{00000000-C608-49C4-84C6-695DCC3E37B8}"/>
            </c:ext>
          </c:extLst>
        </c:ser>
        <c:ser>
          <c:idx val="1"/>
          <c:order val="1"/>
          <c:tx>
            <c:strRef>
              <c:f>Sheet1!$C$1</c:f>
              <c:strCache>
                <c:ptCount val="1"/>
                <c:pt idx="0">
                  <c:v>Next 3%</c:v>
                </c:pt>
              </c:strCache>
            </c:strRef>
          </c:tx>
          <c:spPr>
            <a:solidFill>
              <a:schemeClr val="bg2"/>
            </a:solidFill>
            <a:ln>
              <a:noFill/>
            </a:ln>
            <a:effectLst/>
          </c:spPr>
          <c:invertIfNegative val="0"/>
          <c:dPt>
            <c:idx val="0"/>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2-C608-49C4-84C6-695DCC3E37B8}"/>
              </c:ext>
            </c:extLst>
          </c:dPt>
          <c:cat>
            <c:strRef>
              <c:f>Sheet1!$A$2</c:f>
              <c:strCache>
                <c:ptCount val="1"/>
                <c:pt idx="0">
                  <c:v>Your Contributions</c:v>
                </c:pt>
              </c:strCache>
            </c:strRef>
          </c:cat>
          <c:val>
            <c:numRef>
              <c:f>Sheet1!$C$2</c:f>
              <c:numCache>
                <c:formatCode>0%</c:formatCode>
                <c:ptCount val="1"/>
                <c:pt idx="0">
                  <c:v>0.03</c:v>
                </c:pt>
              </c:numCache>
            </c:numRef>
          </c:val>
          <c:extLst>
            <c:ext xmlns:c16="http://schemas.microsoft.com/office/drawing/2014/chart" uri="{C3380CC4-5D6E-409C-BE32-E72D297353CC}">
              <c16:uniqueId val="{00000003-C608-49C4-84C6-695DCC3E37B8}"/>
            </c:ext>
          </c:extLst>
        </c:ser>
        <c:dLbls>
          <c:showLegendKey val="0"/>
          <c:showVal val="0"/>
          <c:showCatName val="0"/>
          <c:showSerName val="0"/>
          <c:showPercent val="0"/>
          <c:showBubbleSize val="0"/>
        </c:dLbls>
        <c:gapWidth val="150"/>
        <c:overlap val="100"/>
        <c:axId val="443811472"/>
        <c:axId val="443802616"/>
      </c:barChart>
      <c:catAx>
        <c:axId val="44381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43802616"/>
        <c:crosses val="autoZero"/>
        <c:auto val="1"/>
        <c:lblAlgn val="ctr"/>
        <c:lblOffset val="100"/>
        <c:noMultiLvlLbl val="0"/>
      </c:catAx>
      <c:valAx>
        <c:axId val="443802616"/>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43811472"/>
        <c:crosses val="autoZero"/>
        <c:crossBetween val="between"/>
      </c:valAx>
      <c:spPr>
        <a:noFill/>
        <a:ln>
          <a:noFill/>
        </a:ln>
        <a:effectLst/>
      </c:spPr>
    </c:plotArea>
    <c:legend>
      <c:legendPos val="b"/>
      <c:layout>
        <c:manualLayout>
          <c:xMode val="edge"/>
          <c:yMode val="edge"/>
          <c:x val="0.29125988602162728"/>
          <c:y val="0.93213078855763687"/>
          <c:w val="0.54946234316812648"/>
          <c:h val="5.877783239035761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2"/>
            </a:solidFill>
            <a:ln w="57150">
              <a:solidFill>
                <a:schemeClr val="tx2"/>
              </a:solidFill>
            </a:ln>
          </c:spPr>
          <c:dPt>
            <c:idx val="0"/>
            <c:bubble3D val="0"/>
            <c:spPr>
              <a:solidFill>
                <a:schemeClr val="tx2"/>
              </a:solidFill>
              <a:ln w="57150">
                <a:solidFill>
                  <a:schemeClr val="tx2"/>
                </a:solidFill>
              </a:ln>
              <a:effectLst/>
            </c:spPr>
            <c:extLst>
              <c:ext xmlns:c16="http://schemas.microsoft.com/office/drawing/2014/chart" uri="{C3380CC4-5D6E-409C-BE32-E72D297353CC}">
                <c16:uniqueId val="{00000001-4882-4224-AED0-B7BD9EF25241}"/>
              </c:ext>
            </c:extLst>
          </c:dPt>
          <c:dPt>
            <c:idx val="1"/>
            <c:bubble3D val="0"/>
            <c:spPr>
              <a:solidFill>
                <a:schemeClr val="bg1"/>
              </a:solidFill>
              <a:ln w="57150">
                <a:solidFill>
                  <a:schemeClr val="tx2"/>
                </a:solidFill>
              </a:ln>
              <a:effectLst/>
            </c:spPr>
            <c:extLst>
              <c:ext xmlns:c16="http://schemas.microsoft.com/office/drawing/2014/chart" uri="{C3380CC4-5D6E-409C-BE32-E72D297353CC}">
                <c16:uniqueId val="{00000001-FCE5-47E9-8711-F925E811227F}"/>
              </c:ext>
            </c:extLst>
          </c:dPt>
          <c:cat>
            <c:strRef>
              <c:f>Sheet1!$A$2:$A$3</c:f>
              <c:strCache>
                <c:ptCount val="2"/>
                <c:pt idx="0">
                  <c:v>1st Qtr</c:v>
                </c:pt>
                <c:pt idx="1">
                  <c:v>2nd Qtr</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0-FCE5-47E9-8711-F925E811227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2"/>
            </a:solidFill>
            <a:ln w="57150">
              <a:solidFill>
                <a:schemeClr val="tx2"/>
              </a:solidFill>
            </a:ln>
          </c:spPr>
          <c:dPt>
            <c:idx val="0"/>
            <c:bubble3D val="0"/>
            <c:spPr>
              <a:solidFill>
                <a:schemeClr val="tx2"/>
              </a:solidFill>
              <a:ln w="57150">
                <a:solidFill>
                  <a:schemeClr val="tx2"/>
                </a:solidFill>
              </a:ln>
              <a:effectLst/>
            </c:spPr>
            <c:extLst>
              <c:ext xmlns:c16="http://schemas.microsoft.com/office/drawing/2014/chart" uri="{C3380CC4-5D6E-409C-BE32-E72D297353CC}">
                <c16:uniqueId val="{00000001-4F0F-457F-98F0-566161BA68F4}"/>
              </c:ext>
            </c:extLst>
          </c:dPt>
          <c:dPt>
            <c:idx val="1"/>
            <c:bubble3D val="0"/>
            <c:spPr>
              <a:solidFill>
                <a:schemeClr val="bg1"/>
              </a:solidFill>
              <a:ln w="57150">
                <a:solidFill>
                  <a:schemeClr val="tx2"/>
                </a:solidFill>
              </a:ln>
              <a:effectLst/>
            </c:spPr>
            <c:extLst>
              <c:ext xmlns:c16="http://schemas.microsoft.com/office/drawing/2014/chart" uri="{C3380CC4-5D6E-409C-BE32-E72D297353CC}">
                <c16:uniqueId val="{00000003-4F0F-457F-98F0-566161BA68F4}"/>
              </c:ext>
            </c:extLst>
          </c:dPt>
          <c:cat>
            <c:strRef>
              <c:f>Sheet1!$A$2:$A$3</c:f>
              <c:strCache>
                <c:ptCount val="2"/>
                <c:pt idx="0">
                  <c:v>1st Qtr</c:v>
                </c:pt>
                <c:pt idx="1">
                  <c:v>2nd Qtr</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4F0F-457F-98F0-566161BA68F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2"/>
            </a:solidFill>
            <a:ln w="57150">
              <a:solidFill>
                <a:schemeClr val="tx2"/>
              </a:solidFill>
            </a:ln>
          </c:spPr>
          <c:dPt>
            <c:idx val="0"/>
            <c:bubble3D val="0"/>
            <c:spPr>
              <a:solidFill>
                <a:schemeClr val="tx2"/>
              </a:solidFill>
              <a:ln w="57150">
                <a:solidFill>
                  <a:schemeClr val="tx2"/>
                </a:solidFill>
              </a:ln>
              <a:effectLst/>
            </c:spPr>
            <c:extLst>
              <c:ext xmlns:c16="http://schemas.microsoft.com/office/drawing/2014/chart" uri="{C3380CC4-5D6E-409C-BE32-E72D297353CC}">
                <c16:uniqueId val="{00000001-5777-420D-ADF0-A72656FAB7B3}"/>
              </c:ext>
            </c:extLst>
          </c:dPt>
          <c:dPt>
            <c:idx val="1"/>
            <c:bubble3D val="0"/>
            <c:spPr>
              <a:solidFill>
                <a:schemeClr val="bg1"/>
              </a:solidFill>
              <a:ln w="57150">
                <a:solidFill>
                  <a:schemeClr val="tx2"/>
                </a:solidFill>
              </a:ln>
              <a:effectLst/>
            </c:spPr>
            <c:extLst>
              <c:ext xmlns:c16="http://schemas.microsoft.com/office/drawing/2014/chart" uri="{C3380CC4-5D6E-409C-BE32-E72D297353CC}">
                <c16:uniqueId val="{00000003-5777-420D-ADF0-A72656FAB7B3}"/>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5777-420D-ADF0-A72656FAB7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2"/>
            </a:solidFill>
            <a:ln w="57150">
              <a:solidFill>
                <a:schemeClr val="tx2"/>
              </a:solidFill>
            </a:ln>
          </c:spPr>
          <c:dPt>
            <c:idx val="0"/>
            <c:bubble3D val="0"/>
            <c:spPr>
              <a:solidFill>
                <a:schemeClr val="tx2"/>
              </a:solidFill>
              <a:ln w="57150">
                <a:solidFill>
                  <a:schemeClr val="tx2"/>
                </a:solidFill>
              </a:ln>
              <a:effectLst/>
            </c:spPr>
            <c:extLst>
              <c:ext xmlns:c16="http://schemas.microsoft.com/office/drawing/2014/chart" uri="{C3380CC4-5D6E-409C-BE32-E72D297353CC}">
                <c16:uniqueId val="{00000001-3A3A-4D28-B206-FBDD79EFD676}"/>
              </c:ext>
            </c:extLst>
          </c:dPt>
          <c:dPt>
            <c:idx val="1"/>
            <c:bubble3D val="0"/>
            <c:spPr>
              <a:solidFill>
                <a:schemeClr val="bg1"/>
              </a:solidFill>
              <a:ln w="57150">
                <a:solidFill>
                  <a:schemeClr val="tx2"/>
                </a:solidFill>
              </a:ln>
              <a:effectLst/>
            </c:spPr>
            <c:extLst>
              <c:ext xmlns:c16="http://schemas.microsoft.com/office/drawing/2014/chart" uri="{C3380CC4-5D6E-409C-BE32-E72D297353CC}">
                <c16:uniqueId val="{00000003-3A3A-4D28-B206-FBDD79EFD676}"/>
              </c:ext>
            </c:extLst>
          </c:dPt>
          <c:cat>
            <c:strRef>
              <c:f>Sheet1!$A$2:$A$3</c:f>
              <c:strCache>
                <c:ptCount val="2"/>
                <c:pt idx="0">
                  <c:v>1st Qtr</c:v>
                </c:pt>
                <c:pt idx="1">
                  <c:v>2nd Qtr</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4-3A3A-4D28-B206-FBDD79EFD67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2"/>
            </a:solidFill>
            <a:ln w="57150">
              <a:solidFill>
                <a:schemeClr val="tx2"/>
              </a:solidFill>
            </a:ln>
          </c:spPr>
          <c:dPt>
            <c:idx val="0"/>
            <c:bubble3D val="0"/>
            <c:spPr>
              <a:solidFill>
                <a:schemeClr val="tx2"/>
              </a:solidFill>
              <a:ln w="57150">
                <a:solidFill>
                  <a:schemeClr val="tx2"/>
                </a:solidFill>
              </a:ln>
              <a:effectLst/>
            </c:spPr>
            <c:extLst>
              <c:ext xmlns:c16="http://schemas.microsoft.com/office/drawing/2014/chart" uri="{C3380CC4-5D6E-409C-BE32-E72D297353CC}">
                <c16:uniqueId val="{00000001-9D9D-4F6E-8042-524CC5D1BE10}"/>
              </c:ext>
            </c:extLst>
          </c:dPt>
          <c:dPt>
            <c:idx val="1"/>
            <c:bubble3D val="0"/>
            <c:spPr>
              <a:solidFill>
                <a:schemeClr val="bg1"/>
              </a:solidFill>
              <a:ln w="57150">
                <a:solidFill>
                  <a:schemeClr val="tx2"/>
                </a:solidFill>
              </a:ln>
              <a:effectLst/>
            </c:spPr>
            <c:extLst>
              <c:ext xmlns:c16="http://schemas.microsoft.com/office/drawing/2014/chart" uri="{C3380CC4-5D6E-409C-BE32-E72D297353CC}">
                <c16:uniqueId val="{00000003-9D9D-4F6E-8042-524CC5D1BE10}"/>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9D9D-4F6E-8042-524CC5D1BE1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4E8F4-6DB2-482C-AF2B-6B444A7D27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FD11503-610F-458F-AB6C-C485B280E278}">
      <dgm:prSet phldrT="[Text]" custT="1"/>
      <dgm:spPr>
        <a:solidFill>
          <a:schemeClr val="accent2">
            <a:lumMod val="75000"/>
          </a:schemeClr>
        </a:solidFill>
        <a:ln w="38100">
          <a:solidFill>
            <a:schemeClr val="accent2">
              <a:lumMod val="75000"/>
            </a:schemeClr>
          </a:solidFill>
        </a:ln>
      </dgm:spPr>
      <dgm:t>
        <a:bodyPr anchor="t"/>
        <a:lstStyle/>
        <a:p>
          <a:pPr algn="ctr"/>
          <a:r>
            <a:rPr lang="en-US" sz="3200" b="1" dirty="0">
              <a:solidFill>
                <a:schemeClr val="bg1"/>
              </a:solidFill>
            </a:rPr>
            <a:t>You</a:t>
          </a:r>
        </a:p>
      </dgm:t>
    </dgm:pt>
    <dgm:pt modelId="{BA68E894-4BF1-4103-BBFF-2FBF16B4746D}" type="parTrans" cxnId="{D71B649C-FE5E-4B3D-A27A-4B20827F0DD7}">
      <dgm:prSet/>
      <dgm:spPr/>
      <dgm:t>
        <a:bodyPr/>
        <a:lstStyle/>
        <a:p>
          <a:endParaRPr lang="en-US"/>
        </a:p>
      </dgm:t>
    </dgm:pt>
    <dgm:pt modelId="{7B60724C-D8C6-4B97-B4E3-56891796BE4F}" type="sibTrans" cxnId="{D71B649C-FE5E-4B3D-A27A-4B20827F0DD7}">
      <dgm:prSet/>
      <dgm:spPr/>
      <dgm:t>
        <a:bodyPr/>
        <a:lstStyle/>
        <a:p>
          <a:endParaRPr lang="en-US"/>
        </a:p>
      </dgm:t>
    </dgm:pt>
    <dgm:pt modelId="{3D01B57C-C777-4AE0-8CE9-B2B318BA194E}">
      <dgm:prSet phldrT="[Text]" custT="1"/>
      <dgm:spPr>
        <a:solidFill>
          <a:schemeClr val="bg1">
            <a:alpha val="90000"/>
          </a:schemeClr>
        </a:solidFill>
        <a:ln w="38100">
          <a:solidFill>
            <a:schemeClr val="bg2">
              <a:alpha val="90000"/>
            </a:schemeClr>
          </a:solidFill>
        </a:ln>
      </dgm:spPr>
      <dgm:t>
        <a:bodyPr/>
        <a:lstStyle/>
        <a:p>
          <a:r>
            <a:rPr lang="en-US" sz="2800" dirty="0" smtClean="0">
              <a:solidFill>
                <a:schemeClr val="bg2"/>
              </a:solidFill>
            </a:rPr>
            <a:t>IRS Maximum - </a:t>
          </a:r>
          <a:r>
            <a:rPr lang="en-US" sz="2800" b="1" dirty="0" smtClean="0">
              <a:solidFill>
                <a:schemeClr val="bg2"/>
              </a:solidFill>
            </a:rPr>
            <a:t>$23,000</a:t>
          </a:r>
          <a:endParaRPr lang="en-US" sz="2800" b="1" dirty="0">
            <a:solidFill>
              <a:schemeClr val="bg2"/>
            </a:solidFill>
          </a:endParaRPr>
        </a:p>
      </dgm:t>
    </dgm:pt>
    <dgm:pt modelId="{C0272990-4BDA-4857-8528-F3882320DA7E}" type="parTrans" cxnId="{328AF9A2-EFEC-4A4A-B55E-54B54F52091F}">
      <dgm:prSet/>
      <dgm:spPr/>
      <dgm:t>
        <a:bodyPr/>
        <a:lstStyle/>
        <a:p>
          <a:endParaRPr lang="en-US"/>
        </a:p>
      </dgm:t>
    </dgm:pt>
    <dgm:pt modelId="{9E0F73A4-7D63-43A1-8C95-A8936DBF9B37}" type="sibTrans" cxnId="{328AF9A2-EFEC-4A4A-B55E-54B54F52091F}">
      <dgm:prSet/>
      <dgm:spPr/>
      <dgm:t>
        <a:bodyPr/>
        <a:lstStyle/>
        <a:p>
          <a:endParaRPr lang="en-US"/>
        </a:p>
      </dgm:t>
    </dgm:pt>
    <dgm:pt modelId="{6A81FAC1-2662-4CF6-9E26-5C5557CDF6C5}">
      <dgm:prSet phldrT="[Text]" custT="1"/>
      <dgm:spPr>
        <a:solidFill>
          <a:schemeClr val="accent5">
            <a:lumMod val="75000"/>
          </a:schemeClr>
        </a:solidFill>
        <a:ln>
          <a:solidFill>
            <a:schemeClr val="accent5">
              <a:lumMod val="75000"/>
            </a:schemeClr>
          </a:solidFill>
        </a:ln>
      </dgm:spPr>
      <dgm:t>
        <a:bodyPr anchor="t"/>
        <a:lstStyle/>
        <a:p>
          <a:pPr algn="ctr"/>
          <a:r>
            <a:rPr lang="en-US" sz="3200" b="1" dirty="0">
              <a:solidFill>
                <a:schemeClr val="bg1"/>
              </a:solidFill>
            </a:rPr>
            <a:t>Rollover</a:t>
          </a:r>
        </a:p>
      </dgm:t>
    </dgm:pt>
    <dgm:pt modelId="{B44AB5FF-6075-4E2D-9156-EC61E65DCCF7}" type="parTrans" cxnId="{843F44E7-E8D9-4C29-8813-E2706EFD4A59}">
      <dgm:prSet/>
      <dgm:spPr/>
      <dgm:t>
        <a:bodyPr/>
        <a:lstStyle/>
        <a:p>
          <a:endParaRPr lang="en-US"/>
        </a:p>
      </dgm:t>
    </dgm:pt>
    <dgm:pt modelId="{457278B1-E60C-4484-9220-6EEF51990482}" type="sibTrans" cxnId="{843F44E7-E8D9-4C29-8813-E2706EFD4A59}">
      <dgm:prSet/>
      <dgm:spPr/>
      <dgm:t>
        <a:bodyPr/>
        <a:lstStyle/>
        <a:p>
          <a:endParaRPr lang="en-US"/>
        </a:p>
      </dgm:t>
    </dgm:pt>
    <dgm:pt modelId="{7FB51B63-94B7-412C-A513-A72F26D4A92A}">
      <dgm:prSet phldrT="[Text]" custT="1"/>
      <dgm:spPr>
        <a:solidFill>
          <a:schemeClr val="accent1">
            <a:lumMod val="75000"/>
          </a:schemeClr>
        </a:solidFill>
        <a:ln>
          <a:solidFill>
            <a:schemeClr val="accent1">
              <a:lumMod val="75000"/>
            </a:schemeClr>
          </a:solidFill>
        </a:ln>
      </dgm:spPr>
      <dgm:t>
        <a:bodyPr anchor="t"/>
        <a:lstStyle/>
        <a:p>
          <a:pPr algn="ctr"/>
          <a:r>
            <a:rPr lang="en-US" sz="3200" b="1" dirty="0">
              <a:solidFill>
                <a:schemeClr val="bg1"/>
              </a:solidFill>
            </a:rPr>
            <a:t>Employer</a:t>
          </a:r>
        </a:p>
      </dgm:t>
    </dgm:pt>
    <dgm:pt modelId="{109FF80A-B414-4E25-A3A4-41AD6AF63F66}" type="parTrans" cxnId="{003D360A-0EEF-4417-A698-016E37244CC0}">
      <dgm:prSet/>
      <dgm:spPr/>
      <dgm:t>
        <a:bodyPr/>
        <a:lstStyle/>
        <a:p>
          <a:endParaRPr lang="en-US"/>
        </a:p>
      </dgm:t>
    </dgm:pt>
    <dgm:pt modelId="{02707F02-6F8E-4C92-9A3F-AB3C62F98523}" type="sibTrans" cxnId="{003D360A-0EEF-4417-A698-016E37244CC0}">
      <dgm:prSet/>
      <dgm:spPr/>
      <dgm:t>
        <a:bodyPr/>
        <a:lstStyle/>
        <a:p>
          <a:endParaRPr lang="en-US"/>
        </a:p>
      </dgm:t>
    </dgm:pt>
    <dgm:pt modelId="{409FCD5A-D54F-45DA-8ED6-E07690743248}">
      <dgm:prSet custT="1"/>
      <dgm:spPr>
        <a:solidFill>
          <a:schemeClr val="bg1">
            <a:alpha val="90000"/>
          </a:schemeClr>
        </a:solidFill>
        <a:ln w="38100">
          <a:solidFill>
            <a:schemeClr val="accent5">
              <a:lumMod val="75000"/>
              <a:alpha val="90000"/>
            </a:schemeClr>
          </a:solidFill>
        </a:ln>
      </dgm:spPr>
      <dgm:t>
        <a:bodyPr anchor="ctr"/>
        <a:lstStyle/>
        <a:p>
          <a:r>
            <a:rPr lang="en-US" sz="2800" dirty="0">
              <a:solidFill>
                <a:schemeClr val="accent5">
                  <a:lumMod val="75000"/>
                </a:schemeClr>
              </a:solidFill>
            </a:rPr>
            <a:t>Rollover Contributions </a:t>
          </a:r>
          <a:r>
            <a:rPr lang="en-US" sz="2800" dirty="0" smtClean="0">
              <a:solidFill>
                <a:schemeClr val="accent5">
                  <a:lumMod val="75000"/>
                </a:schemeClr>
              </a:solidFill>
            </a:rPr>
            <a:t>Accepted</a:t>
          </a:r>
          <a:endParaRPr lang="en-US" sz="2800" dirty="0">
            <a:solidFill>
              <a:schemeClr val="accent5">
                <a:lumMod val="75000"/>
              </a:schemeClr>
            </a:solidFill>
          </a:endParaRPr>
        </a:p>
      </dgm:t>
    </dgm:pt>
    <dgm:pt modelId="{F30F384E-3AE7-4D4A-BD83-9ECE700679B0}" type="parTrans" cxnId="{EF737310-F578-47CD-8823-567E7C6177A6}">
      <dgm:prSet/>
      <dgm:spPr/>
      <dgm:t>
        <a:bodyPr/>
        <a:lstStyle/>
        <a:p>
          <a:endParaRPr lang="en-US"/>
        </a:p>
      </dgm:t>
    </dgm:pt>
    <dgm:pt modelId="{3228524C-0588-46B3-AF1D-4866D89E6E17}" type="sibTrans" cxnId="{EF737310-F578-47CD-8823-567E7C6177A6}">
      <dgm:prSet/>
      <dgm:spPr/>
      <dgm:t>
        <a:bodyPr/>
        <a:lstStyle/>
        <a:p>
          <a:endParaRPr lang="en-US"/>
        </a:p>
      </dgm:t>
    </dgm:pt>
    <dgm:pt modelId="{F179C012-C9B6-4FFA-82FC-1747A3809C1A}">
      <dgm:prSet/>
      <dgm:spPr>
        <a:solidFill>
          <a:schemeClr val="bg1">
            <a:alpha val="90000"/>
          </a:schemeClr>
        </a:solidFill>
        <a:ln w="38100">
          <a:solidFill>
            <a:schemeClr val="tx2">
              <a:alpha val="90000"/>
            </a:schemeClr>
          </a:solidFill>
        </a:ln>
      </dgm:spPr>
      <dgm:t>
        <a:bodyPr/>
        <a:lstStyle/>
        <a:p>
          <a:r>
            <a:rPr lang="en-US" dirty="0">
              <a:solidFill>
                <a:schemeClr val="tx2"/>
              </a:solidFill>
            </a:rPr>
            <a:t>Employer </a:t>
          </a:r>
          <a:r>
            <a:rPr lang="en-US" dirty="0" smtClean="0">
              <a:solidFill>
                <a:schemeClr val="tx2"/>
              </a:solidFill>
            </a:rPr>
            <a:t>Matching Contribution</a:t>
          </a:r>
          <a:endParaRPr lang="en-US" dirty="0">
            <a:solidFill>
              <a:schemeClr val="tx2"/>
            </a:solidFill>
          </a:endParaRPr>
        </a:p>
      </dgm:t>
    </dgm:pt>
    <dgm:pt modelId="{E11D6F33-0C5F-429D-A449-25E8F887A403}" type="parTrans" cxnId="{24585AA6-DCB2-428C-A4FD-97E947675B8A}">
      <dgm:prSet/>
      <dgm:spPr/>
      <dgm:t>
        <a:bodyPr/>
        <a:lstStyle/>
        <a:p>
          <a:endParaRPr lang="en-US"/>
        </a:p>
      </dgm:t>
    </dgm:pt>
    <dgm:pt modelId="{A64BE08D-8BD7-4F0D-9911-CD86F02081FC}" type="sibTrans" cxnId="{24585AA6-DCB2-428C-A4FD-97E947675B8A}">
      <dgm:prSet/>
      <dgm:spPr/>
      <dgm:t>
        <a:bodyPr/>
        <a:lstStyle/>
        <a:p>
          <a:endParaRPr lang="en-US"/>
        </a:p>
      </dgm:t>
    </dgm:pt>
    <dgm:pt modelId="{15576264-275D-4B53-AAB2-7EA313D07A39}">
      <dgm:prSet phldrT="[Text]" custT="1"/>
      <dgm:spPr>
        <a:solidFill>
          <a:schemeClr val="bg1">
            <a:alpha val="90000"/>
          </a:schemeClr>
        </a:solidFill>
        <a:ln w="38100">
          <a:solidFill>
            <a:schemeClr val="bg2">
              <a:alpha val="90000"/>
            </a:schemeClr>
          </a:solidFill>
        </a:ln>
      </dgm:spPr>
      <dgm:t>
        <a:bodyPr/>
        <a:lstStyle/>
        <a:p>
          <a:r>
            <a:rPr lang="en-US" sz="2800" b="0" dirty="0" smtClean="0">
              <a:solidFill>
                <a:schemeClr val="bg2"/>
              </a:solidFill>
            </a:rPr>
            <a:t>50+ Catch-Up </a:t>
          </a:r>
          <a:r>
            <a:rPr lang="en-US" sz="2800" b="1" dirty="0" smtClean="0">
              <a:solidFill>
                <a:schemeClr val="bg2"/>
              </a:solidFill>
            </a:rPr>
            <a:t>- $7,500</a:t>
          </a:r>
          <a:endParaRPr lang="en-US" sz="2800" b="1" dirty="0">
            <a:solidFill>
              <a:schemeClr val="bg2"/>
            </a:solidFill>
          </a:endParaRPr>
        </a:p>
      </dgm:t>
    </dgm:pt>
    <dgm:pt modelId="{E8F87572-DC98-4C9E-9CE6-9680618BC8E1}" type="parTrans" cxnId="{CFC7C598-CF5E-44B0-AAA8-95C7AE6E6B06}">
      <dgm:prSet/>
      <dgm:spPr/>
      <dgm:t>
        <a:bodyPr/>
        <a:lstStyle/>
        <a:p>
          <a:endParaRPr lang="en-US"/>
        </a:p>
      </dgm:t>
    </dgm:pt>
    <dgm:pt modelId="{ECEFA6EC-E330-4939-981C-5ECD2AE9862F}" type="sibTrans" cxnId="{CFC7C598-CF5E-44B0-AAA8-95C7AE6E6B06}">
      <dgm:prSet/>
      <dgm:spPr/>
      <dgm:t>
        <a:bodyPr/>
        <a:lstStyle/>
        <a:p>
          <a:endParaRPr lang="en-US"/>
        </a:p>
      </dgm:t>
    </dgm:pt>
    <dgm:pt modelId="{84C16934-8962-4121-B58A-5D95C92F6121}">
      <dgm:prSet/>
      <dgm:spPr>
        <a:solidFill>
          <a:schemeClr val="bg1">
            <a:alpha val="90000"/>
          </a:schemeClr>
        </a:solidFill>
        <a:ln w="38100">
          <a:solidFill>
            <a:schemeClr val="tx2">
              <a:alpha val="90000"/>
            </a:schemeClr>
          </a:solidFill>
        </a:ln>
      </dgm:spPr>
      <dgm:t>
        <a:bodyPr/>
        <a:lstStyle/>
        <a:p>
          <a:r>
            <a:rPr lang="en-US" dirty="0" smtClean="0">
              <a:solidFill>
                <a:schemeClr val="tx2"/>
              </a:solidFill>
            </a:rPr>
            <a:t>Employer Profit Sharing</a:t>
          </a:r>
          <a:endParaRPr lang="en-US" dirty="0">
            <a:solidFill>
              <a:schemeClr val="tx2"/>
            </a:solidFill>
          </a:endParaRPr>
        </a:p>
      </dgm:t>
    </dgm:pt>
    <dgm:pt modelId="{9B2275C7-5356-4D5B-95D6-5D32785BEBE4}" type="parTrans" cxnId="{6E8F46F1-FFB8-4C30-8B51-0A2D8BCEA8DF}">
      <dgm:prSet/>
      <dgm:spPr/>
      <dgm:t>
        <a:bodyPr/>
        <a:lstStyle/>
        <a:p>
          <a:endParaRPr lang="en-US"/>
        </a:p>
      </dgm:t>
    </dgm:pt>
    <dgm:pt modelId="{3FB81683-9168-41A8-890F-0E8B73113CE3}" type="sibTrans" cxnId="{6E8F46F1-FFB8-4C30-8B51-0A2D8BCEA8DF}">
      <dgm:prSet/>
      <dgm:spPr/>
      <dgm:t>
        <a:bodyPr/>
        <a:lstStyle/>
        <a:p>
          <a:endParaRPr lang="en-US"/>
        </a:p>
      </dgm:t>
    </dgm:pt>
    <dgm:pt modelId="{E228C058-130C-484A-A974-C0A6C158E1B3}">
      <dgm:prSet/>
      <dgm:spPr>
        <a:solidFill>
          <a:schemeClr val="bg1">
            <a:alpha val="90000"/>
          </a:schemeClr>
        </a:solidFill>
        <a:ln w="38100">
          <a:solidFill>
            <a:schemeClr val="tx2">
              <a:alpha val="90000"/>
            </a:schemeClr>
          </a:solidFill>
        </a:ln>
      </dgm:spPr>
      <dgm:t>
        <a:bodyPr/>
        <a:lstStyle/>
        <a:p>
          <a:r>
            <a:rPr lang="en-US" dirty="0" smtClean="0">
              <a:solidFill>
                <a:schemeClr val="tx2"/>
              </a:solidFill>
            </a:rPr>
            <a:t>Employer Non-Discretionary Contribution </a:t>
          </a:r>
          <a:endParaRPr lang="en-US" dirty="0">
            <a:solidFill>
              <a:schemeClr val="tx2"/>
            </a:solidFill>
          </a:endParaRPr>
        </a:p>
      </dgm:t>
    </dgm:pt>
    <dgm:pt modelId="{05B88DD6-4316-4F4F-B09F-F00E2F60297A}" type="parTrans" cxnId="{C8135A61-325F-44CC-B374-BCC1AA661721}">
      <dgm:prSet/>
      <dgm:spPr/>
      <dgm:t>
        <a:bodyPr/>
        <a:lstStyle/>
        <a:p>
          <a:endParaRPr lang="en-US"/>
        </a:p>
      </dgm:t>
    </dgm:pt>
    <dgm:pt modelId="{10B05BC1-5FFE-470D-8466-D565B501F5EA}" type="sibTrans" cxnId="{C8135A61-325F-44CC-B374-BCC1AA661721}">
      <dgm:prSet/>
      <dgm:spPr/>
      <dgm:t>
        <a:bodyPr/>
        <a:lstStyle/>
        <a:p>
          <a:endParaRPr lang="en-US"/>
        </a:p>
      </dgm:t>
    </dgm:pt>
    <dgm:pt modelId="{7D781A6B-048B-41CD-B35A-820CAFD18EC8}" type="pres">
      <dgm:prSet presAssocID="{79E4E8F4-6DB2-482C-AF2B-6B444A7D272A}" presName="Name0" presStyleCnt="0">
        <dgm:presLayoutVars>
          <dgm:dir/>
          <dgm:animLvl val="lvl"/>
          <dgm:resizeHandles val="exact"/>
        </dgm:presLayoutVars>
      </dgm:prSet>
      <dgm:spPr/>
      <dgm:t>
        <a:bodyPr/>
        <a:lstStyle/>
        <a:p>
          <a:endParaRPr lang="en-US"/>
        </a:p>
      </dgm:t>
    </dgm:pt>
    <dgm:pt modelId="{D871B489-A63B-4A82-BBB3-C6869DB36A03}" type="pres">
      <dgm:prSet presAssocID="{FFD11503-610F-458F-AB6C-C485B280E278}" presName="linNode" presStyleCnt="0"/>
      <dgm:spPr/>
    </dgm:pt>
    <dgm:pt modelId="{5651AA50-009E-4A64-8F33-A810E16FD462}" type="pres">
      <dgm:prSet presAssocID="{FFD11503-610F-458F-AB6C-C485B280E278}" presName="parentText" presStyleLbl="node1" presStyleIdx="0" presStyleCnt="3" custScaleX="80629">
        <dgm:presLayoutVars>
          <dgm:chMax val="1"/>
          <dgm:bulletEnabled val="1"/>
        </dgm:presLayoutVars>
      </dgm:prSet>
      <dgm:spPr/>
      <dgm:t>
        <a:bodyPr/>
        <a:lstStyle/>
        <a:p>
          <a:endParaRPr lang="en-US"/>
        </a:p>
      </dgm:t>
    </dgm:pt>
    <dgm:pt modelId="{A0E27528-6893-487F-AF0F-1C99F6B5550B}" type="pres">
      <dgm:prSet presAssocID="{FFD11503-610F-458F-AB6C-C485B280E278}" presName="descendantText" presStyleLbl="alignAccFollowNode1" presStyleIdx="0" presStyleCnt="3" custScaleX="108161" custScaleY="92116">
        <dgm:presLayoutVars>
          <dgm:bulletEnabled val="1"/>
        </dgm:presLayoutVars>
      </dgm:prSet>
      <dgm:spPr/>
      <dgm:t>
        <a:bodyPr/>
        <a:lstStyle/>
        <a:p>
          <a:endParaRPr lang="en-US"/>
        </a:p>
      </dgm:t>
    </dgm:pt>
    <dgm:pt modelId="{DB43C97B-029B-40F0-A2C0-3D9F3660BB44}" type="pres">
      <dgm:prSet presAssocID="{7B60724C-D8C6-4B97-B4E3-56891796BE4F}" presName="sp" presStyleCnt="0"/>
      <dgm:spPr/>
    </dgm:pt>
    <dgm:pt modelId="{78896D00-BFB2-46D9-92A9-F6EA15B798CA}" type="pres">
      <dgm:prSet presAssocID="{6A81FAC1-2662-4CF6-9E26-5C5557CDF6C5}" presName="linNode" presStyleCnt="0"/>
      <dgm:spPr/>
    </dgm:pt>
    <dgm:pt modelId="{9AFFF7F3-AA03-48AE-9C36-69BC93D72CC6}" type="pres">
      <dgm:prSet presAssocID="{6A81FAC1-2662-4CF6-9E26-5C5557CDF6C5}" presName="parentText" presStyleLbl="node1" presStyleIdx="1" presStyleCnt="3" custScaleX="80629">
        <dgm:presLayoutVars>
          <dgm:chMax val="1"/>
          <dgm:bulletEnabled val="1"/>
        </dgm:presLayoutVars>
      </dgm:prSet>
      <dgm:spPr/>
      <dgm:t>
        <a:bodyPr/>
        <a:lstStyle/>
        <a:p>
          <a:endParaRPr lang="en-US"/>
        </a:p>
      </dgm:t>
    </dgm:pt>
    <dgm:pt modelId="{37175E4F-3D14-485B-94EF-3B21AECA93F8}" type="pres">
      <dgm:prSet presAssocID="{6A81FAC1-2662-4CF6-9E26-5C5557CDF6C5}" presName="descendantText" presStyleLbl="alignAccFollowNode1" presStyleIdx="1" presStyleCnt="3" custScaleX="108161" custScaleY="88891">
        <dgm:presLayoutVars>
          <dgm:bulletEnabled val="1"/>
        </dgm:presLayoutVars>
      </dgm:prSet>
      <dgm:spPr/>
      <dgm:t>
        <a:bodyPr/>
        <a:lstStyle/>
        <a:p>
          <a:endParaRPr lang="en-US"/>
        </a:p>
      </dgm:t>
    </dgm:pt>
    <dgm:pt modelId="{A7962B3F-5D81-4557-9C56-E99B5EEE3F00}" type="pres">
      <dgm:prSet presAssocID="{457278B1-E60C-4484-9220-6EEF51990482}" presName="sp" presStyleCnt="0"/>
      <dgm:spPr/>
    </dgm:pt>
    <dgm:pt modelId="{765B14C0-3181-4B30-A677-BA6383820E28}" type="pres">
      <dgm:prSet presAssocID="{7FB51B63-94B7-412C-A513-A72F26D4A92A}" presName="linNode" presStyleCnt="0"/>
      <dgm:spPr/>
    </dgm:pt>
    <dgm:pt modelId="{7401C622-D8B3-4914-9FCE-1A7325050FA5}" type="pres">
      <dgm:prSet presAssocID="{7FB51B63-94B7-412C-A513-A72F26D4A92A}" presName="parentText" presStyleLbl="node1" presStyleIdx="2" presStyleCnt="3" custScaleX="80629">
        <dgm:presLayoutVars>
          <dgm:chMax val="1"/>
          <dgm:bulletEnabled val="1"/>
        </dgm:presLayoutVars>
      </dgm:prSet>
      <dgm:spPr/>
      <dgm:t>
        <a:bodyPr/>
        <a:lstStyle/>
        <a:p>
          <a:endParaRPr lang="en-US"/>
        </a:p>
      </dgm:t>
    </dgm:pt>
    <dgm:pt modelId="{D2C66DF5-4556-4212-84DF-874B5D88FB11}" type="pres">
      <dgm:prSet presAssocID="{7FB51B63-94B7-412C-A513-A72F26D4A92A}" presName="descendantText" presStyleLbl="alignAccFollowNode1" presStyleIdx="2" presStyleCnt="3" custScaleX="108161" custScaleY="91883">
        <dgm:presLayoutVars>
          <dgm:bulletEnabled val="1"/>
        </dgm:presLayoutVars>
      </dgm:prSet>
      <dgm:spPr/>
      <dgm:t>
        <a:bodyPr/>
        <a:lstStyle/>
        <a:p>
          <a:endParaRPr lang="en-US"/>
        </a:p>
      </dgm:t>
    </dgm:pt>
  </dgm:ptLst>
  <dgm:cxnLst>
    <dgm:cxn modelId="{50C1E16A-BB21-465D-B344-DD3B7C9946AA}" type="presOf" srcId="{15576264-275D-4B53-AAB2-7EA313D07A39}" destId="{A0E27528-6893-487F-AF0F-1C99F6B5550B}" srcOrd="0" destOrd="1" presId="urn:microsoft.com/office/officeart/2005/8/layout/vList5"/>
    <dgm:cxn modelId="{24585AA6-DCB2-428C-A4FD-97E947675B8A}" srcId="{7FB51B63-94B7-412C-A513-A72F26D4A92A}" destId="{F179C012-C9B6-4FFA-82FC-1747A3809C1A}" srcOrd="0" destOrd="0" parTransId="{E11D6F33-0C5F-429D-A449-25E8F887A403}" sibTransId="{A64BE08D-8BD7-4F0D-9911-CD86F02081FC}"/>
    <dgm:cxn modelId="{6E8F46F1-FFB8-4C30-8B51-0A2D8BCEA8DF}" srcId="{7FB51B63-94B7-412C-A513-A72F26D4A92A}" destId="{84C16934-8962-4121-B58A-5D95C92F6121}" srcOrd="1" destOrd="0" parTransId="{9B2275C7-5356-4D5B-95D6-5D32785BEBE4}" sibTransId="{3FB81683-9168-41A8-890F-0E8B73113CE3}"/>
    <dgm:cxn modelId="{EF737310-F578-47CD-8823-567E7C6177A6}" srcId="{6A81FAC1-2662-4CF6-9E26-5C5557CDF6C5}" destId="{409FCD5A-D54F-45DA-8ED6-E07690743248}" srcOrd="0" destOrd="0" parTransId="{F30F384E-3AE7-4D4A-BD83-9ECE700679B0}" sibTransId="{3228524C-0588-46B3-AF1D-4866D89E6E17}"/>
    <dgm:cxn modelId="{8344F219-32E7-4CDF-B340-7EEB0C9610CD}" type="presOf" srcId="{6A81FAC1-2662-4CF6-9E26-5C5557CDF6C5}" destId="{9AFFF7F3-AA03-48AE-9C36-69BC93D72CC6}" srcOrd="0" destOrd="0" presId="urn:microsoft.com/office/officeart/2005/8/layout/vList5"/>
    <dgm:cxn modelId="{ED39D7DB-1B25-4582-BE95-476C9E449401}" type="presOf" srcId="{7FB51B63-94B7-412C-A513-A72F26D4A92A}" destId="{7401C622-D8B3-4914-9FCE-1A7325050FA5}" srcOrd="0" destOrd="0" presId="urn:microsoft.com/office/officeart/2005/8/layout/vList5"/>
    <dgm:cxn modelId="{E4C4F904-3A7A-4F1E-AD05-34572F847C9D}" type="presOf" srcId="{FFD11503-610F-458F-AB6C-C485B280E278}" destId="{5651AA50-009E-4A64-8F33-A810E16FD462}" srcOrd="0" destOrd="0" presId="urn:microsoft.com/office/officeart/2005/8/layout/vList5"/>
    <dgm:cxn modelId="{CFC7C598-CF5E-44B0-AAA8-95C7AE6E6B06}" srcId="{FFD11503-610F-458F-AB6C-C485B280E278}" destId="{15576264-275D-4B53-AAB2-7EA313D07A39}" srcOrd="1" destOrd="0" parTransId="{E8F87572-DC98-4C9E-9CE6-9680618BC8E1}" sibTransId="{ECEFA6EC-E330-4939-981C-5ECD2AE9862F}"/>
    <dgm:cxn modelId="{003D360A-0EEF-4417-A698-016E37244CC0}" srcId="{79E4E8F4-6DB2-482C-AF2B-6B444A7D272A}" destId="{7FB51B63-94B7-412C-A513-A72F26D4A92A}" srcOrd="2" destOrd="0" parTransId="{109FF80A-B414-4E25-A3A4-41AD6AF63F66}" sibTransId="{02707F02-6F8E-4C92-9A3F-AB3C62F98523}"/>
    <dgm:cxn modelId="{224B8B8A-8895-4FE7-98E3-8B5B869D078A}" type="presOf" srcId="{409FCD5A-D54F-45DA-8ED6-E07690743248}" destId="{37175E4F-3D14-485B-94EF-3B21AECA93F8}" srcOrd="0" destOrd="0" presId="urn:microsoft.com/office/officeart/2005/8/layout/vList5"/>
    <dgm:cxn modelId="{F72830D2-E364-43E7-80A8-488C2F5A6084}" type="presOf" srcId="{E228C058-130C-484A-A974-C0A6C158E1B3}" destId="{D2C66DF5-4556-4212-84DF-874B5D88FB11}" srcOrd="0" destOrd="2" presId="urn:microsoft.com/office/officeart/2005/8/layout/vList5"/>
    <dgm:cxn modelId="{D71B649C-FE5E-4B3D-A27A-4B20827F0DD7}" srcId="{79E4E8F4-6DB2-482C-AF2B-6B444A7D272A}" destId="{FFD11503-610F-458F-AB6C-C485B280E278}" srcOrd="0" destOrd="0" parTransId="{BA68E894-4BF1-4103-BBFF-2FBF16B4746D}" sibTransId="{7B60724C-D8C6-4B97-B4E3-56891796BE4F}"/>
    <dgm:cxn modelId="{843F44E7-E8D9-4C29-8813-E2706EFD4A59}" srcId="{79E4E8F4-6DB2-482C-AF2B-6B444A7D272A}" destId="{6A81FAC1-2662-4CF6-9E26-5C5557CDF6C5}" srcOrd="1" destOrd="0" parTransId="{B44AB5FF-6075-4E2D-9156-EC61E65DCCF7}" sibTransId="{457278B1-E60C-4484-9220-6EEF51990482}"/>
    <dgm:cxn modelId="{47750C6A-A4D2-4ED9-B957-22DEFEBE6C6C}" type="presOf" srcId="{3D01B57C-C777-4AE0-8CE9-B2B318BA194E}" destId="{A0E27528-6893-487F-AF0F-1C99F6B5550B}" srcOrd="0" destOrd="0" presId="urn:microsoft.com/office/officeart/2005/8/layout/vList5"/>
    <dgm:cxn modelId="{C8135A61-325F-44CC-B374-BCC1AA661721}" srcId="{7FB51B63-94B7-412C-A513-A72F26D4A92A}" destId="{E228C058-130C-484A-A974-C0A6C158E1B3}" srcOrd="2" destOrd="0" parTransId="{05B88DD6-4316-4F4F-B09F-F00E2F60297A}" sibTransId="{10B05BC1-5FFE-470D-8466-D565B501F5EA}"/>
    <dgm:cxn modelId="{328AF9A2-EFEC-4A4A-B55E-54B54F52091F}" srcId="{FFD11503-610F-458F-AB6C-C485B280E278}" destId="{3D01B57C-C777-4AE0-8CE9-B2B318BA194E}" srcOrd="0" destOrd="0" parTransId="{C0272990-4BDA-4857-8528-F3882320DA7E}" sibTransId="{9E0F73A4-7D63-43A1-8C95-A8936DBF9B37}"/>
    <dgm:cxn modelId="{77E2ACA5-A58A-4FB0-BF2D-FA744F123D15}" type="presOf" srcId="{79E4E8F4-6DB2-482C-AF2B-6B444A7D272A}" destId="{7D781A6B-048B-41CD-B35A-820CAFD18EC8}" srcOrd="0" destOrd="0" presId="urn:microsoft.com/office/officeart/2005/8/layout/vList5"/>
    <dgm:cxn modelId="{E867A6AF-74BD-4299-889F-BC9447C60F23}" type="presOf" srcId="{84C16934-8962-4121-B58A-5D95C92F6121}" destId="{D2C66DF5-4556-4212-84DF-874B5D88FB11}" srcOrd="0" destOrd="1" presId="urn:microsoft.com/office/officeart/2005/8/layout/vList5"/>
    <dgm:cxn modelId="{267614FF-FE12-4180-B561-5E3CA44142FB}" type="presOf" srcId="{F179C012-C9B6-4FFA-82FC-1747A3809C1A}" destId="{D2C66DF5-4556-4212-84DF-874B5D88FB11}" srcOrd="0" destOrd="0" presId="urn:microsoft.com/office/officeart/2005/8/layout/vList5"/>
    <dgm:cxn modelId="{149B7432-A64F-4DB2-BF70-005C0DCDE0DE}" type="presParOf" srcId="{7D781A6B-048B-41CD-B35A-820CAFD18EC8}" destId="{D871B489-A63B-4A82-BBB3-C6869DB36A03}" srcOrd="0" destOrd="0" presId="urn:microsoft.com/office/officeart/2005/8/layout/vList5"/>
    <dgm:cxn modelId="{2F1838F9-2BD0-4534-A45C-FDD6B295A590}" type="presParOf" srcId="{D871B489-A63B-4A82-BBB3-C6869DB36A03}" destId="{5651AA50-009E-4A64-8F33-A810E16FD462}" srcOrd="0" destOrd="0" presId="urn:microsoft.com/office/officeart/2005/8/layout/vList5"/>
    <dgm:cxn modelId="{3140EAFA-CEE9-4F3F-928D-4E2B663C8BA6}" type="presParOf" srcId="{D871B489-A63B-4A82-BBB3-C6869DB36A03}" destId="{A0E27528-6893-487F-AF0F-1C99F6B5550B}" srcOrd="1" destOrd="0" presId="urn:microsoft.com/office/officeart/2005/8/layout/vList5"/>
    <dgm:cxn modelId="{613C984E-C9D3-4586-9C15-3F0CEC2BA998}" type="presParOf" srcId="{7D781A6B-048B-41CD-B35A-820CAFD18EC8}" destId="{DB43C97B-029B-40F0-A2C0-3D9F3660BB44}" srcOrd="1" destOrd="0" presId="urn:microsoft.com/office/officeart/2005/8/layout/vList5"/>
    <dgm:cxn modelId="{17971BE4-C19F-44D2-80FB-2C27B87D1ECB}" type="presParOf" srcId="{7D781A6B-048B-41CD-B35A-820CAFD18EC8}" destId="{78896D00-BFB2-46D9-92A9-F6EA15B798CA}" srcOrd="2" destOrd="0" presId="urn:microsoft.com/office/officeart/2005/8/layout/vList5"/>
    <dgm:cxn modelId="{30508067-68A8-4472-A49D-E3CF2344361C}" type="presParOf" srcId="{78896D00-BFB2-46D9-92A9-F6EA15B798CA}" destId="{9AFFF7F3-AA03-48AE-9C36-69BC93D72CC6}" srcOrd="0" destOrd="0" presId="urn:microsoft.com/office/officeart/2005/8/layout/vList5"/>
    <dgm:cxn modelId="{23EB1D22-F302-48AD-A2B3-D434C746D1BA}" type="presParOf" srcId="{78896D00-BFB2-46D9-92A9-F6EA15B798CA}" destId="{37175E4F-3D14-485B-94EF-3B21AECA93F8}" srcOrd="1" destOrd="0" presId="urn:microsoft.com/office/officeart/2005/8/layout/vList5"/>
    <dgm:cxn modelId="{1D757819-49EB-40B3-8EC2-9CECE0C7FDC4}" type="presParOf" srcId="{7D781A6B-048B-41CD-B35A-820CAFD18EC8}" destId="{A7962B3F-5D81-4557-9C56-E99B5EEE3F00}" srcOrd="3" destOrd="0" presId="urn:microsoft.com/office/officeart/2005/8/layout/vList5"/>
    <dgm:cxn modelId="{CF2310E5-BA26-4D86-85CF-13797C9F3C65}" type="presParOf" srcId="{7D781A6B-048B-41CD-B35A-820CAFD18EC8}" destId="{765B14C0-3181-4B30-A677-BA6383820E28}" srcOrd="4" destOrd="0" presId="urn:microsoft.com/office/officeart/2005/8/layout/vList5"/>
    <dgm:cxn modelId="{4C59761C-8666-420E-B536-1AA85B4A11F8}" type="presParOf" srcId="{765B14C0-3181-4B30-A677-BA6383820E28}" destId="{7401C622-D8B3-4914-9FCE-1A7325050FA5}" srcOrd="0" destOrd="0" presId="urn:microsoft.com/office/officeart/2005/8/layout/vList5"/>
    <dgm:cxn modelId="{FEA8C863-9547-419A-8C5E-9566B9178690}" type="presParOf" srcId="{765B14C0-3181-4B30-A677-BA6383820E28}" destId="{D2C66DF5-4556-4212-84DF-874B5D88FB11}"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36554D-4CAA-45C7-B75B-B7FB22DD7C5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C6DB29D-C418-46AC-9ECC-F2E95E0C7649}">
      <dgm:prSet phldrT="[Text]" custT="1"/>
      <dgm:spPr>
        <a:ln>
          <a:solidFill>
            <a:srgbClr val="202C68"/>
          </a:solidFill>
        </a:ln>
      </dgm:spPr>
      <dgm:t>
        <a:bodyPr/>
        <a:lstStyle/>
        <a:p>
          <a:r>
            <a:rPr lang="en-US" sz="1600" dirty="0">
              <a:solidFill>
                <a:schemeClr val="accent1">
                  <a:lumMod val="25000"/>
                </a:schemeClr>
              </a:solidFill>
            </a:rPr>
            <a:t>Eligibility</a:t>
          </a:r>
        </a:p>
      </dgm:t>
    </dgm:pt>
    <dgm:pt modelId="{C36BB59D-353B-484B-B1F2-34B3EC2C3F52}" type="parTrans" cxnId="{A4D92F16-DC05-4E19-A95B-9148DF1CA27D}">
      <dgm:prSet/>
      <dgm:spPr/>
      <dgm:t>
        <a:bodyPr/>
        <a:lstStyle/>
        <a:p>
          <a:endParaRPr lang="en-US"/>
        </a:p>
      </dgm:t>
    </dgm:pt>
    <dgm:pt modelId="{D031DB83-F6FA-4F23-85B1-D58AC893776F}" type="sibTrans" cxnId="{A4D92F16-DC05-4E19-A95B-9148DF1CA27D}">
      <dgm:prSet/>
      <dgm:spPr/>
      <dgm:t>
        <a:bodyPr/>
        <a:lstStyle/>
        <a:p>
          <a:endParaRPr lang="en-US"/>
        </a:p>
      </dgm:t>
    </dgm:pt>
    <dgm:pt modelId="{642A5F74-7F0B-40CA-BF74-D89763ECFE08}">
      <dgm:prSet phldrT="[Text]"/>
      <dgm:spPr>
        <a:ln>
          <a:solidFill>
            <a:srgbClr val="202C68"/>
          </a:solidFill>
        </a:ln>
      </dgm:spPr>
      <dgm:t>
        <a:bodyPr/>
        <a:lstStyle/>
        <a:p>
          <a:r>
            <a:rPr lang="en-US" dirty="0" smtClean="0">
              <a:solidFill>
                <a:srgbClr val="202C68"/>
              </a:solidFill>
            </a:rPr>
            <a:t>Age 21+ with 1 Month Service</a:t>
          </a:r>
          <a:endParaRPr lang="en-US" dirty="0">
            <a:solidFill>
              <a:srgbClr val="202C68"/>
            </a:solidFill>
          </a:endParaRPr>
        </a:p>
      </dgm:t>
    </dgm:pt>
    <dgm:pt modelId="{66411885-0CBD-4A5E-9FCF-506051E9424E}" type="parTrans" cxnId="{D836C870-051B-4502-9FB5-70B8532466B9}">
      <dgm:prSet/>
      <dgm:spPr/>
      <dgm:t>
        <a:bodyPr/>
        <a:lstStyle/>
        <a:p>
          <a:endParaRPr lang="en-US"/>
        </a:p>
      </dgm:t>
    </dgm:pt>
    <dgm:pt modelId="{B933AB6E-9748-476F-863A-78909640E856}" type="sibTrans" cxnId="{D836C870-051B-4502-9FB5-70B8532466B9}">
      <dgm:prSet/>
      <dgm:spPr/>
      <dgm:t>
        <a:bodyPr/>
        <a:lstStyle/>
        <a:p>
          <a:endParaRPr lang="en-US"/>
        </a:p>
      </dgm:t>
    </dgm:pt>
    <dgm:pt modelId="{87447883-8EAB-41D2-ABFC-47DB1FE5F977}">
      <dgm:prSet phldrT="[Text]" custT="1"/>
      <dgm:spPr>
        <a:solidFill>
          <a:schemeClr val="accent2"/>
        </a:solidFill>
        <a:ln>
          <a:solidFill>
            <a:schemeClr val="accent2">
              <a:lumMod val="50000"/>
            </a:schemeClr>
          </a:solidFill>
        </a:ln>
      </dgm:spPr>
      <dgm:t>
        <a:bodyPr/>
        <a:lstStyle/>
        <a:p>
          <a:r>
            <a:rPr lang="en-US" sz="1600" dirty="0">
              <a:solidFill>
                <a:schemeClr val="bg2">
                  <a:lumMod val="50000"/>
                </a:schemeClr>
              </a:solidFill>
            </a:rPr>
            <a:t>Plan Entry</a:t>
          </a:r>
        </a:p>
      </dgm:t>
    </dgm:pt>
    <dgm:pt modelId="{0250936E-8FE8-4A1C-89E2-A2DD559CD085}" type="parTrans" cxnId="{D5E48939-59DE-4E2A-8AA4-58DFDBC3E49C}">
      <dgm:prSet/>
      <dgm:spPr/>
      <dgm:t>
        <a:bodyPr/>
        <a:lstStyle/>
        <a:p>
          <a:endParaRPr lang="en-US"/>
        </a:p>
      </dgm:t>
    </dgm:pt>
    <dgm:pt modelId="{8C91741C-7612-484E-BBE8-6CB2C8BF2784}" type="sibTrans" cxnId="{D5E48939-59DE-4E2A-8AA4-58DFDBC3E49C}">
      <dgm:prSet/>
      <dgm:spPr/>
      <dgm:t>
        <a:bodyPr/>
        <a:lstStyle/>
        <a:p>
          <a:endParaRPr lang="en-US"/>
        </a:p>
      </dgm:t>
    </dgm:pt>
    <dgm:pt modelId="{FD82FDAB-AF52-4AB3-8807-C2F454142905}">
      <dgm:prSet phldrT="[Text]"/>
      <dgm:spPr>
        <a:ln>
          <a:solidFill>
            <a:schemeClr val="accent2">
              <a:lumMod val="50000"/>
            </a:schemeClr>
          </a:solidFill>
        </a:ln>
      </dgm:spPr>
      <dgm:t>
        <a:bodyPr/>
        <a:lstStyle/>
        <a:p>
          <a:r>
            <a:rPr lang="en-US" dirty="0">
              <a:solidFill>
                <a:schemeClr val="bg2">
                  <a:lumMod val="50000"/>
                </a:schemeClr>
              </a:solidFill>
            </a:rPr>
            <a:t>Monthly</a:t>
          </a:r>
        </a:p>
      </dgm:t>
    </dgm:pt>
    <dgm:pt modelId="{C9EB0231-1211-49F9-A014-58E95DE945FE}" type="parTrans" cxnId="{48AF6317-FD41-40AD-AF0F-D6E8A76AB407}">
      <dgm:prSet/>
      <dgm:spPr/>
      <dgm:t>
        <a:bodyPr/>
        <a:lstStyle/>
        <a:p>
          <a:endParaRPr lang="en-US"/>
        </a:p>
      </dgm:t>
    </dgm:pt>
    <dgm:pt modelId="{986300D2-CDB4-4850-8123-C0A746795877}" type="sibTrans" cxnId="{48AF6317-FD41-40AD-AF0F-D6E8A76AB407}">
      <dgm:prSet/>
      <dgm:spPr/>
      <dgm:t>
        <a:bodyPr/>
        <a:lstStyle/>
        <a:p>
          <a:endParaRPr lang="en-US"/>
        </a:p>
      </dgm:t>
    </dgm:pt>
    <dgm:pt modelId="{E29A46ED-F3AE-40BF-9D55-49E8F24D81D2}">
      <dgm:prSet phldrT="[Text]" custT="1"/>
      <dgm:spPr>
        <a:solidFill>
          <a:schemeClr val="accent5"/>
        </a:solidFill>
        <a:ln>
          <a:solidFill>
            <a:schemeClr val="accent5">
              <a:lumMod val="50000"/>
            </a:schemeClr>
          </a:solidFill>
        </a:ln>
      </dgm:spPr>
      <dgm:t>
        <a:bodyPr/>
        <a:lstStyle/>
        <a:p>
          <a:r>
            <a:rPr lang="en-US" sz="1600" dirty="0">
              <a:solidFill>
                <a:schemeClr val="accent5">
                  <a:lumMod val="50000"/>
                </a:schemeClr>
              </a:solidFill>
            </a:rPr>
            <a:t>Enrollment</a:t>
          </a:r>
        </a:p>
      </dgm:t>
    </dgm:pt>
    <dgm:pt modelId="{F284C075-1CAD-41C8-9E84-62941611A12A}" type="parTrans" cxnId="{4D5E314C-7AD9-4039-A08E-29C967733695}">
      <dgm:prSet/>
      <dgm:spPr/>
      <dgm:t>
        <a:bodyPr/>
        <a:lstStyle/>
        <a:p>
          <a:endParaRPr lang="en-US"/>
        </a:p>
      </dgm:t>
    </dgm:pt>
    <dgm:pt modelId="{73B5E243-3694-4861-BDD6-D8E13F0D9CD4}" type="sibTrans" cxnId="{4D5E314C-7AD9-4039-A08E-29C967733695}">
      <dgm:prSet/>
      <dgm:spPr/>
      <dgm:t>
        <a:bodyPr/>
        <a:lstStyle/>
        <a:p>
          <a:endParaRPr lang="en-US"/>
        </a:p>
      </dgm:t>
    </dgm:pt>
    <dgm:pt modelId="{26DAF80F-2420-42B8-8CE0-8364EDEB5A53}">
      <dgm:prSet phldrT="[Text]"/>
      <dgm:spPr>
        <a:ln>
          <a:solidFill>
            <a:schemeClr val="accent5">
              <a:lumMod val="50000"/>
            </a:schemeClr>
          </a:solidFill>
        </a:ln>
      </dgm:spPr>
      <dgm:t>
        <a:bodyPr/>
        <a:lstStyle/>
        <a:p>
          <a:r>
            <a:rPr lang="en-US" dirty="0">
              <a:solidFill>
                <a:schemeClr val="accent5">
                  <a:lumMod val="50000"/>
                </a:schemeClr>
              </a:solidFill>
            </a:rPr>
            <a:t>Online at u.bpas.com</a:t>
          </a:r>
        </a:p>
      </dgm:t>
    </dgm:pt>
    <dgm:pt modelId="{8D100F95-D0B9-427C-AF51-0D780D48F768}" type="parTrans" cxnId="{B02889E8-0AB4-4783-907D-2FCB677BB514}">
      <dgm:prSet/>
      <dgm:spPr/>
      <dgm:t>
        <a:bodyPr/>
        <a:lstStyle/>
        <a:p>
          <a:endParaRPr lang="en-US"/>
        </a:p>
      </dgm:t>
    </dgm:pt>
    <dgm:pt modelId="{AB11050B-ABB0-4073-AD6F-211BC15C32F2}" type="sibTrans" cxnId="{B02889E8-0AB4-4783-907D-2FCB677BB514}">
      <dgm:prSet/>
      <dgm:spPr/>
      <dgm:t>
        <a:bodyPr/>
        <a:lstStyle/>
        <a:p>
          <a:endParaRPr lang="en-US"/>
        </a:p>
      </dgm:t>
    </dgm:pt>
    <dgm:pt modelId="{0CE27724-E13D-44EA-8978-C6065A3F1EEC}" type="pres">
      <dgm:prSet presAssocID="{DA36554D-4CAA-45C7-B75B-B7FB22DD7C50}" presName="linearFlow" presStyleCnt="0">
        <dgm:presLayoutVars>
          <dgm:dir/>
          <dgm:animLvl val="lvl"/>
          <dgm:resizeHandles val="exact"/>
        </dgm:presLayoutVars>
      </dgm:prSet>
      <dgm:spPr/>
      <dgm:t>
        <a:bodyPr/>
        <a:lstStyle/>
        <a:p>
          <a:endParaRPr lang="en-US"/>
        </a:p>
      </dgm:t>
    </dgm:pt>
    <dgm:pt modelId="{496475CF-6EAC-49BC-8EC3-343DFB57001F}" type="pres">
      <dgm:prSet presAssocID="{FC6DB29D-C418-46AC-9ECC-F2E95E0C7649}" presName="composite" presStyleCnt="0"/>
      <dgm:spPr/>
    </dgm:pt>
    <dgm:pt modelId="{E258B083-5759-4AAE-90F6-7B78B7364FA4}" type="pres">
      <dgm:prSet presAssocID="{FC6DB29D-C418-46AC-9ECC-F2E95E0C7649}" presName="parentText" presStyleLbl="alignNode1" presStyleIdx="0" presStyleCnt="3" custLinFactNeighborY="0">
        <dgm:presLayoutVars>
          <dgm:chMax val="1"/>
          <dgm:bulletEnabled val="1"/>
        </dgm:presLayoutVars>
      </dgm:prSet>
      <dgm:spPr/>
      <dgm:t>
        <a:bodyPr/>
        <a:lstStyle/>
        <a:p>
          <a:endParaRPr lang="en-US"/>
        </a:p>
      </dgm:t>
    </dgm:pt>
    <dgm:pt modelId="{EEE147B5-8CDA-45F7-986B-6D4A66A7748A}" type="pres">
      <dgm:prSet presAssocID="{FC6DB29D-C418-46AC-9ECC-F2E95E0C7649}" presName="descendantText" presStyleLbl="alignAcc1" presStyleIdx="0" presStyleCnt="3" custLinFactNeighborX="284">
        <dgm:presLayoutVars>
          <dgm:bulletEnabled val="1"/>
        </dgm:presLayoutVars>
      </dgm:prSet>
      <dgm:spPr/>
      <dgm:t>
        <a:bodyPr/>
        <a:lstStyle/>
        <a:p>
          <a:endParaRPr lang="en-US"/>
        </a:p>
      </dgm:t>
    </dgm:pt>
    <dgm:pt modelId="{F7FD158D-C899-422C-AB8C-B08281BE95FC}" type="pres">
      <dgm:prSet presAssocID="{D031DB83-F6FA-4F23-85B1-D58AC893776F}" presName="sp" presStyleCnt="0"/>
      <dgm:spPr/>
    </dgm:pt>
    <dgm:pt modelId="{EBCBB526-839F-4781-B30F-AABE65EE2A38}" type="pres">
      <dgm:prSet presAssocID="{87447883-8EAB-41D2-ABFC-47DB1FE5F977}" presName="composite" presStyleCnt="0"/>
      <dgm:spPr/>
    </dgm:pt>
    <dgm:pt modelId="{5DD225E4-4D2F-4EA2-937A-5045D8C898CE}" type="pres">
      <dgm:prSet presAssocID="{87447883-8EAB-41D2-ABFC-47DB1FE5F977}" presName="parentText" presStyleLbl="alignNode1" presStyleIdx="1" presStyleCnt="3">
        <dgm:presLayoutVars>
          <dgm:chMax val="1"/>
          <dgm:bulletEnabled val="1"/>
        </dgm:presLayoutVars>
      </dgm:prSet>
      <dgm:spPr/>
      <dgm:t>
        <a:bodyPr/>
        <a:lstStyle/>
        <a:p>
          <a:endParaRPr lang="en-US"/>
        </a:p>
      </dgm:t>
    </dgm:pt>
    <dgm:pt modelId="{5E948E86-39A9-4923-904F-C181EF10543C}" type="pres">
      <dgm:prSet presAssocID="{87447883-8EAB-41D2-ABFC-47DB1FE5F977}" presName="descendantText" presStyleLbl="alignAcc1" presStyleIdx="1" presStyleCnt="3">
        <dgm:presLayoutVars>
          <dgm:bulletEnabled val="1"/>
        </dgm:presLayoutVars>
      </dgm:prSet>
      <dgm:spPr/>
      <dgm:t>
        <a:bodyPr/>
        <a:lstStyle/>
        <a:p>
          <a:endParaRPr lang="en-US"/>
        </a:p>
      </dgm:t>
    </dgm:pt>
    <dgm:pt modelId="{712B92F0-1E88-4357-8D94-5B06D6A90F49}" type="pres">
      <dgm:prSet presAssocID="{8C91741C-7612-484E-BBE8-6CB2C8BF2784}" presName="sp" presStyleCnt="0"/>
      <dgm:spPr/>
    </dgm:pt>
    <dgm:pt modelId="{14264475-BAEA-466D-83D2-E49339036DC4}" type="pres">
      <dgm:prSet presAssocID="{E29A46ED-F3AE-40BF-9D55-49E8F24D81D2}" presName="composite" presStyleCnt="0"/>
      <dgm:spPr/>
    </dgm:pt>
    <dgm:pt modelId="{7F52CD34-F0CF-4AB7-B23B-E50A594EB920}" type="pres">
      <dgm:prSet presAssocID="{E29A46ED-F3AE-40BF-9D55-49E8F24D81D2}" presName="parentText" presStyleLbl="alignNode1" presStyleIdx="2" presStyleCnt="3" custLinFactNeighborY="-465">
        <dgm:presLayoutVars>
          <dgm:chMax val="1"/>
          <dgm:bulletEnabled val="1"/>
        </dgm:presLayoutVars>
      </dgm:prSet>
      <dgm:spPr/>
      <dgm:t>
        <a:bodyPr/>
        <a:lstStyle/>
        <a:p>
          <a:endParaRPr lang="en-US"/>
        </a:p>
      </dgm:t>
    </dgm:pt>
    <dgm:pt modelId="{87A221A4-4313-4CB0-9694-A3080963ECE8}" type="pres">
      <dgm:prSet presAssocID="{E29A46ED-F3AE-40BF-9D55-49E8F24D81D2}" presName="descendantText" presStyleLbl="alignAcc1" presStyleIdx="2" presStyleCnt="3">
        <dgm:presLayoutVars>
          <dgm:bulletEnabled val="1"/>
        </dgm:presLayoutVars>
      </dgm:prSet>
      <dgm:spPr/>
      <dgm:t>
        <a:bodyPr/>
        <a:lstStyle/>
        <a:p>
          <a:endParaRPr lang="en-US"/>
        </a:p>
      </dgm:t>
    </dgm:pt>
  </dgm:ptLst>
  <dgm:cxnLst>
    <dgm:cxn modelId="{B02889E8-0AB4-4783-907D-2FCB677BB514}" srcId="{E29A46ED-F3AE-40BF-9D55-49E8F24D81D2}" destId="{26DAF80F-2420-42B8-8CE0-8364EDEB5A53}" srcOrd="0" destOrd="0" parTransId="{8D100F95-D0B9-427C-AF51-0D780D48F768}" sibTransId="{AB11050B-ABB0-4073-AD6F-211BC15C32F2}"/>
    <dgm:cxn modelId="{A4D92F16-DC05-4E19-A95B-9148DF1CA27D}" srcId="{DA36554D-4CAA-45C7-B75B-B7FB22DD7C50}" destId="{FC6DB29D-C418-46AC-9ECC-F2E95E0C7649}" srcOrd="0" destOrd="0" parTransId="{C36BB59D-353B-484B-B1F2-34B3EC2C3F52}" sibTransId="{D031DB83-F6FA-4F23-85B1-D58AC893776F}"/>
    <dgm:cxn modelId="{20338A1C-A350-4C24-BC8C-5FF36B8CA9B9}" type="presOf" srcId="{26DAF80F-2420-42B8-8CE0-8364EDEB5A53}" destId="{87A221A4-4313-4CB0-9694-A3080963ECE8}" srcOrd="0" destOrd="0" presId="urn:microsoft.com/office/officeart/2005/8/layout/chevron2"/>
    <dgm:cxn modelId="{A68A8231-2369-4B2A-AB52-FA4CCDBFCDBC}" type="presOf" srcId="{DA36554D-4CAA-45C7-B75B-B7FB22DD7C50}" destId="{0CE27724-E13D-44EA-8978-C6065A3F1EEC}" srcOrd="0" destOrd="0" presId="urn:microsoft.com/office/officeart/2005/8/layout/chevron2"/>
    <dgm:cxn modelId="{D836C870-051B-4502-9FB5-70B8532466B9}" srcId="{FC6DB29D-C418-46AC-9ECC-F2E95E0C7649}" destId="{642A5F74-7F0B-40CA-BF74-D89763ECFE08}" srcOrd="0" destOrd="0" parTransId="{66411885-0CBD-4A5E-9FCF-506051E9424E}" sibTransId="{B933AB6E-9748-476F-863A-78909640E856}"/>
    <dgm:cxn modelId="{AA9310D4-E72F-443D-BC75-0EABE42DD676}" type="presOf" srcId="{87447883-8EAB-41D2-ABFC-47DB1FE5F977}" destId="{5DD225E4-4D2F-4EA2-937A-5045D8C898CE}" srcOrd="0" destOrd="0" presId="urn:microsoft.com/office/officeart/2005/8/layout/chevron2"/>
    <dgm:cxn modelId="{D5E48939-59DE-4E2A-8AA4-58DFDBC3E49C}" srcId="{DA36554D-4CAA-45C7-B75B-B7FB22DD7C50}" destId="{87447883-8EAB-41D2-ABFC-47DB1FE5F977}" srcOrd="1" destOrd="0" parTransId="{0250936E-8FE8-4A1C-89E2-A2DD559CD085}" sibTransId="{8C91741C-7612-484E-BBE8-6CB2C8BF2784}"/>
    <dgm:cxn modelId="{CEBB43F3-90E7-4DD8-A9FD-25EAAC8778FD}" type="presOf" srcId="{FC6DB29D-C418-46AC-9ECC-F2E95E0C7649}" destId="{E258B083-5759-4AAE-90F6-7B78B7364FA4}" srcOrd="0" destOrd="0" presId="urn:microsoft.com/office/officeart/2005/8/layout/chevron2"/>
    <dgm:cxn modelId="{48AF6317-FD41-40AD-AF0F-D6E8A76AB407}" srcId="{87447883-8EAB-41D2-ABFC-47DB1FE5F977}" destId="{FD82FDAB-AF52-4AB3-8807-C2F454142905}" srcOrd="0" destOrd="0" parTransId="{C9EB0231-1211-49F9-A014-58E95DE945FE}" sibTransId="{986300D2-CDB4-4850-8123-C0A746795877}"/>
    <dgm:cxn modelId="{3D56ECB3-E37F-4012-998B-A7146B1472CE}" type="presOf" srcId="{E29A46ED-F3AE-40BF-9D55-49E8F24D81D2}" destId="{7F52CD34-F0CF-4AB7-B23B-E50A594EB920}" srcOrd="0" destOrd="0" presId="urn:microsoft.com/office/officeart/2005/8/layout/chevron2"/>
    <dgm:cxn modelId="{4D5E314C-7AD9-4039-A08E-29C967733695}" srcId="{DA36554D-4CAA-45C7-B75B-B7FB22DD7C50}" destId="{E29A46ED-F3AE-40BF-9D55-49E8F24D81D2}" srcOrd="2" destOrd="0" parTransId="{F284C075-1CAD-41C8-9E84-62941611A12A}" sibTransId="{73B5E243-3694-4861-BDD6-D8E13F0D9CD4}"/>
    <dgm:cxn modelId="{0725F283-7D47-4FE8-93F4-3837A5634E2E}" type="presOf" srcId="{642A5F74-7F0B-40CA-BF74-D89763ECFE08}" destId="{EEE147B5-8CDA-45F7-986B-6D4A66A7748A}" srcOrd="0" destOrd="0" presId="urn:microsoft.com/office/officeart/2005/8/layout/chevron2"/>
    <dgm:cxn modelId="{F9123E6C-3972-49DE-839D-180F9BC82055}" type="presOf" srcId="{FD82FDAB-AF52-4AB3-8807-C2F454142905}" destId="{5E948E86-39A9-4923-904F-C181EF10543C}" srcOrd="0" destOrd="0" presId="urn:microsoft.com/office/officeart/2005/8/layout/chevron2"/>
    <dgm:cxn modelId="{D375D02C-0953-49B9-BD10-2CAC22CC0FD5}" type="presParOf" srcId="{0CE27724-E13D-44EA-8978-C6065A3F1EEC}" destId="{496475CF-6EAC-49BC-8EC3-343DFB57001F}" srcOrd="0" destOrd="0" presId="urn:microsoft.com/office/officeart/2005/8/layout/chevron2"/>
    <dgm:cxn modelId="{907310F6-C473-4F80-9761-2858AA04F4CB}" type="presParOf" srcId="{496475CF-6EAC-49BC-8EC3-343DFB57001F}" destId="{E258B083-5759-4AAE-90F6-7B78B7364FA4}" srcOrd="0" destOrd="0" presId="urn:microsoft.com/office/officeart/2005/8/layout/chevron2"/>
    <dgm:cxn modelId="{5203A8D6-4CB8-49A6-BFA8-473F6DE6EF90}" type="presParOf" srcId="{496475CF-6EAC-49BC-8EC3-343DFB57001F}" destId="{EEE147B5-8CDA-45F7-986B-6D4A66A7748A}" srcOrd="1" destOrd="0" presId="urn:microsoft.com/office/officeart/2005/8/layout/chevron2"/>
    <dgm:cxn modelId="{3C676EBF-850C-4DE0-86F6-64CBECE4E86A}" type="presParOf" srcId="{0CE27724-E13D-44EA-8978-C6065A3F1EEC}" destId="{F7FD158D-C899-422C-AB8C-B08281BE95FC}" srcOrd="1" destOrd="0" presId="urn:microsoft.com/office/officeart/2005/8/layout/chevron2"/>
    <dgm:cxn modelId="{8B435169-83C2-48F8-AE0A-5882DDB61EF3}" type="presParOf" srcId="{0CE27724-E13D-44EA-8978-C6065A3F1EEC}" destId="{EBCBB526-839F-4781-B30F-AABE65EE2A38}" srcOrd="2" destOrd="0" presId="urn:microsoft.com/office/officeart/2005/8/layout/chevron2"/>
    <dgm:cxn modelId="{B855B664-D02F-4636-8ED8-63EE07211EB9}" type="presParOf" srcId="{EBCBB526-839F-4781-B30F-AABE65EE2A38}" destId="{5DD225E4-4D2F-4EA2-937A-5045D8C898CE}" srcOrd="0" destOrd="0" presId="urn:microsoft.com/office/officeart/2005/8/layout/chevron2"/>
    <dgm:cxn modelId="{0C2B51EF-A513-43A2-90AE-BC8502A0C251}" type="presParOf" srcId="{EBCBB526-839F-4781-B30F-AABE65EE2A38}" destId="{5E948E86-39A9-4923-904F-C181EF10543C}" srcOrd="1" destOrd="0" presId="urn:microsoft.com/office/officeart/2005/8/layout/chevron2"/>
    <dgm:cxn modelId="{C09A26D6-186F-491F-9CC9-4B697BB5F93C}" type="presParOf" srcId="{0CE27724-E13D-44EA-8978-C6065A3F1EEC}" destId="{712B92F0-1E88-4357-8D94-5B06D6A90F49}" srcOrd="3" destOrd="0" presId="urn:microsoft.com/office/officeart/2005/8/layout/chevron2"/>
    <dgm:cxn modelId="{5BF7E460-B9FF-4C7D-8030-FC3704712304}" type="presParOf" srcId="{0CE27724-E13D-44EA-8978-C6065A3F1EEC}" destId="{14264475-BAEA-466D-83D2-E49339036DC4}" srcOrd="4" destOrd="0" presId="urn:microsoft.com/office/officeart/2005/8/layout/chevron2"/>
    <dgm:cxn modelId="{D9802E2B-1FA6-49B8-9DC1-45D52C676411}" type="presParOf" srcId="{14264475-BAEA-466D-83D2-E49339036DC4}" destId="{7F52CD34-F0CF-4AB7-B23B-E50A594EB920}" srcOrd="0" destOrd="0" presId="urn:microsoft.com/office/officeart/2005/8/layout/chevron2"/>
    <dgm:cxn modelId="{CB3B677D-057A-46C3-BB84-0353D4F2FBD0}" type="presParOf" srcId="{14264475-BAEA-466D-83D2-E49339036DC4}" destId="{87A221A4-4313-4CB0-9694-A3080963ECE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E4E8F4-6DB2-482C-AF2B-6B444A7D27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FB51B63-94B7-412C-A513-A72F26D4A92A}">
      <dgm:prSet phldrT="[Text]" custT="1"/>
      <dgm:spPr>
        <a:noFill/>
        <a:ln>
          <a:solidFill>
            <a:schemeClr val="accent1">
              <a:lumMod val="50000"/>
            </a:schemeClr>
          </a:solidFill>
        </a:ln>
      </dgm:spPr>
      <dgm:t>
        <a:bodyPr anchor="t"/>
        <a:lstStyle/>
        <a:p>
          <a:pPr algn="ctr"/>
          <a:r>
            <a:rPr lang="en-US" sz="3200" b="1" dirty="0">
              <a:solidFill>
                <a:schemeClr val="accent1">
                  <a:lumMod val="50000"/>
                </a:schemeClr>
              </a:solidFill>
            </a:rPr>
            <a:t>Employer</a:t>
          </a:r>
        </a:p>
      </dgm:t>
    </dgm:pt>
    <dgm:pt modelId="{109FF80A-B414-4E25-A3A4-41AD6AF63F66}" type="parTrans" cxnId="{003D360A-0EEF-4417-A698-016E37244CC0}">
      <dgm:prSet/>
      <dgm:spPr/>
      <dgm:t>
        <a:bodyPr/>
        <a:lstStyle/>
        <a:p>
          <a:endParaRPr lang="en-US"/>
        </a:p>
      </dgm:t>
    </dgm:pt>
    <dgm:pt modelId="{02707F02-6F8E-4C92-9A3F-AB3C62F98523}" type="sibTrans" cxnId="{003D360A-0EEF-4417-A698-016E37244CC0}">
      <dgm:prSet/>
      <dgm:spPr/>
      <dgm:t>
        <a:bodyPr/>
        <a:lstStyle/>
        <a:p>
          <a:endParaRPr lang="en-US"/>
        </a:p>
      </dgm:t>
    </dgm:pt>
    <dgm:pt modelId="{D681E90C-D70D-43F3-A9CA-23619DA48942}">
      <dgm:prSet/>
      <dgm:spPr>
        <a:solidFill>
          <a:schemeClr val="accent1">
            <a:alpha val="90000"/>
          </a:schemeClr>
        </a:solidFill>
        <a:ln>
          <a:solidFill>
            <a:schemeClr val="accent1">
              <a:lumMod val="50000"/>
              <a:alpha val="90000"/>
            </a:schemeClr>
          </a:solidFill>
        </a:ln>
      </dgm:spPr>
      <dgm:t>
        <a:bodyPr/>
        <a:lstStyle/>
        <a:p>
          <a:r>
            <a:rPr lang="en-US" dirty="0" smtClean="0">
              <a:solidFill>
                <a:schemeClr val="accent1">
                  <a:lumMod val="50000"/>
                </a:schemeClr>
              </a:solidFill>
            </a:rPr>
            <a:t>Employer Safe Harbor contributions will be made to eligible participants. You need to be contributing to be eligible.</a:t>
          </a:r>
          <a:endParaRPr lang="en-US" dirty="0">
            <a:solidFill>
              <a:srgbClr val="FF0000"/>
            </a:solidFill>
          </a:endParaRPr>
        </a:p>
      </dgm:t>
    </dgm:pt>
    <dgm:pt modelId="{5883E797-8493-41DC-94D9-22671A7304A2}" type="parTrans" cxnId="{3897A1D8-2730-4D63-90B9-8AB08568FAB2}">
      <dgm:prSet/>
      <dgm:spPr/>
      <dgm:t>
        <a:bodyPr/>
        <a:lstStyle/>
        <a:p>
          <a:endParaRPr lang="en-US"/>
        </a:p>
      </dgm:t>
    </dgm:pt>
    <dgm:pt modelId="{922824F9-AF80-4251-B7D6-FEF90B7E3A10}" type="sibTrans" cxnId="{3897A1D8-2730-4D63-90B9-8AB08568FAB2}">
      <dgm:prSet/>
      <dgm:spPr/>
      <dgm:t>
        <a:bodyPr/>
        <a:lstStyle/>
        <a:p>
          <a:endParaRPr lang="en-US"/>
        </a:p>
      </dgm:t>
    </dgm:pt>
    <dgm:pt modelId="{631179EE-BBE2-45BB-9A1A-EDCC19819F63}">
      <dgm:prSet/>
      <dgm:spPr>
        <a:solidFill>
          <a:schemeClr val="accent1">
            <a:alpha val="90000"/>
          </a:schemeClr>
        </a:solidFill>
        <a:ln>
          <a:solidFill>
            <a:schemeClr val="accent1">
              <a:lumMod val="50000"/>
              <a:alpha val="90000"/>
            </a:schemeClr>
          </a:solidFill>
        </a:ln>
      </dgm:spPr>
      <dgm:t>
        <a:bodyPr/>
        <a:lstStyle/>
        <a:p>
          <a:r>
            <a:rPr lang="en-US" dirty="0" smtClean="0">
              <a:solidFill>
                <a:schemeClr val="accent1">
                  <a:lumMod val="50000"/>
                </a:schemeClr>
              </a:solidFill>
            </a:rPr>
            <a:t>Discretionary contributions may also be made to eligible participant accounts.  You need to be employed at year-end to be eligible.</a:t>
          </a:r>
          <a:endParaRPr lang="en-US" dirty="0">
            <a:solidFill>
              <a:schemeClr val="accent1">
                <a:lumMod val="50000"/>
              </a:schemeClr>
            </a:solidFill>
          </a:endParaRPr>
        </a:p>
      </dgm:t>
    </dgm:pt>
    <dgm:pt modelId="{F44D9029-87D1-42D0-B5A9-CE60AEA86D93}" type="parTrans" cxnId="{E5FE6AC5-D565-46D6-A5B2-1B466E7154CC}">
      <dgm:prSet/>
      <dgm:spPr/>
      <dgm:t>
        <a:bodyPr/>
        <a:lstStyle/>
        <a:p>
          <a:endParaRPr lang="en-US"/>
        </a:p>
      </dgm:t>
    </dgm:pt>
    <dgm:pt modelId="{FD694000-B5B2-40CF-9394-642AEF19D021}" type="sibTrans" cxnId="{E5FE6AC5-D565-46D6-A5B2-1B466E7154CC}">
      <dgm:prSet/>
      <dgm:spPr/>
      <dgm:t>
        <a:bodyPr/>
        <a:lstStyle/>
        <a:p>
          <a:endParaRPr lang="en-US"/>
        </a:p>
      </dgm:t>
    </dgm:pt>
    <dgm:pt modelId="{7D781A6B-048B-41CD-B35A-820CAFD18EC8}" type="pres">
      <dgm:prSet presAssocID="{79E4E8F4-6DB2-482C-AF2B-6B444A7D272A}" presName="Name0" presStyleCnt="0">
        <dgm:presLayoutVars>
          <dgm:dir/>
          <dgm:animLvl val="lvl"/>
          <dgm:resizeHandles val="exact"/>
        </dgm:presLayoutVars>
      </dgm:prSet>
      <dgm:spPr/>
      <dgm:t>
        <a:bodyPr/>
        <a:lstStyle/>
        <a:p>
          <a:endParaRPr lang="en-US"/>
        </a:p>
      </dgm:t>
    </dgm:pt>
    <dgm:pt modelId="{765B14C0-3181-4B30-A677-BA6383820E28}" type="pres">
      <dgm:prSet presAssocID="{7FB51B63-94B7-412C-A513-A72F26D4A92A}" presName="linNode" presStyleCnt="0"/>
      <dgm:spPr/>
    </dgm:pt>
    <dgm:pt modelId="{7401C622-D8B3-4914-9FCE-1A7325050FA5}" type="pres">
      <dgm:prSet presAssocID="{7FB51B63-94B7-412C-A513-A72F26D4A92A}" presName="parentText" presStyleLbl="node1" presStyleIdx="0" presStyleCnt="1" custScaleX="80629">
        <dgm:presLayoutVars>
          <dgm:chMax val="1"/>
          <dgm:bulletEnabled val="1"/>
        </dgm:presLayoutVars>
      </dgm:prSet>
      <dgm:spPr/>
      <dgm:t>
        <a:bodyPr/>
        <a:lstStyle/>
        <a:p>
          <a:endParaRPr lang="en-US"/>
        </a:p>
      </dgm:t>
    </dgm:pt>
    <dgm:pt modelId="{D2C66DF5-4556-4212-84DF-874B5D88FB11}" type="pres">
      <dgm:prSet presAssocID="{7FB51B63-94B7-412C-A513-A72F26D4A92A}" presName="descendantText" presStyleLbl="alignAccFollowNode1" presStyleIdx="0" presStyleCnt="1" custScaleX="108161" custScaleY="91883">
        <dgm:presLayoutVars>
          <dgm:bulletEnabled val="1"/>
        </dgm:presLayoutVars>
      </dgm:prSet>
      <dgm:spPr/>
      <dgm:t>
        <a:bodyPr/>
        <a:lstStyle/>
        <a:p>
          <a:endParaRPr lang="en-US"/>
        </a:p>
      </dgm:t>
    </dgm:pt>
  </dgm:ptLst>
  <dgm:cxnLst>
    <dgm:cxn modelId="{ED39D7DB-1B25-4582-BE95-476C9E449401}" type="presOf" srcId="{7FB51B63-94B7-412C-A513-A72F26D4A92A}" destId="{7401C622-D8B3-4914-9FCE-1A7325050FA5}" srcOrd="0" destOrd="0" presId="urn:microsoft.com/office/officeart/2005/8/layout/vList5"/>
    <dgm:cxn modelId="{E5FE6AC5-D565-46D6-A5B2-1B466E7154CC}" srcId="{7FB51B63-94B7-412C-A513-A72F26D4A92A}" destId="{631179EE-BBE2-45BB-9A1A-EDCC19819F63}" srcOrd="1" destOrd="0" parTransId="{F44D9029-87D1-42D0-B5A9-CE60AEA86D93}" sibTransId="{FD694000-B5B2-40CF-9394-642AEF19D021}"/>
    <dgm:cxn modelId="{3897A1D8-2730-4D63-90B9-8AB08568FAB2}" srcId="{7FB51B63-94B7-412C-A513-A72F26D4A92A}" destId="{D681E90C-D70D-43F3-A9CA-23619DA48942}" srcOrd="0" destOrd="0" parTransId="{5883E797-8493-41DC-94D9-22671A7304A2}" sibTransId="{922824F9-AF80-4251-B7D6-FEF90B7E3A10}"/>
    <dgm:cxn modelId="{0FB51CE6-47AC-44DF-8038-D7C7702EF8AA}" type="presOf" srcId="{631179EE-BBE2-45BB-9A1A-EDCC19819F63}" destId="{D2C66DF5-4556-4212-84DF-874B5D88FB11}" srcOrd="0" destOrd="1" presId="urn:microsoft.com/office/officeart/2005/8/layout/vList5"/>
    <dgm:cxn modelId="{42E31CD2-241B-479D-9D6C-FF1D51F49CF7}" type="presOf" srcId="{D681E90C-D70D-43F3-A9CA-23619DA48942}" destId="{D2C66DF5-4556-4212-84DF-874B5D88FB11}" srcOrd="0" destOrd="0" presId="urn:microsoft.com/office/officeart/2005/8/layout/vList5"/>
    <dgm:cxn modelId="{003D360A-0EEF-4417-A698-016E37244CC0}" srcId="{79E4E8F4-6DB2-482C-AF2B-6B444A7D272A}" destId="{7FB51B63-94B7-412C-A513-A72F26D4A92A}" srcOrd="0" destOrd="0" parTransId="{109FF80A-B414-4E25-A3A4-41AD6AF63F66}" sibTransId="{02707F02-6F8E-4C92-9A3F-AB3C62F98523}"/>
    <dgm:cxn modelId="{77E2ACA5-A58A-4FB0-BF2D-FA744F123D15}" type="presOf" srcId="{79E4E8F4-6DB2-482C-AF2B-6B444A7D272A}" destId="{7D781A6B-048B-41CD-B35A-820CAFD18EC8}" srcOrd="0" destOrd="0" presId="urn:microsoft.com/office/officeart/2005/8/layout/vList5"/>
    <dgm:cxn modelId="{CF2310E5-BA26-4D86-85CF-13797C9F3C65}" type="presParOf" srcId="{7D781A6B-048B-41CD-B35A-820CAFD18EC8}" destId="{765B14C0-3181-4B30-A677-BA6383820E28}" srcOrd="0" destOrd="0" presId="urn:microsoft.com/office/officeart/2005/8/layout/vList5"/>
    <dgm:cxn modelId="{4C59761C-8666-420E-B536-1AA85B4A11F8}" type="presParOf" srcId="{765B14C0-3181-4B30-A677-BA6383820E28}" destId="{7401C622-D8B3-4914-9FCE-1A7325050FA5}" srcOrd="0" destOrd="0" presId="urn:microsoft.com/office/officeart/2005/8/layout/vList5"/>
    <dgm:cxn modelId="{FEA8C863-9547-419A-8C5E-9566B9178690}" type="presParOf" srcId="{765B14C0-3181-4B30-A677-BA6383820E28}" destId="{D2C66DF5-4556-4212-84DF-874B5D88FB1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5FBF23-27CF-4DD7-B1AD-65FC44BA95EB}"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294CF626-6201-421D-AF1F-F7A78713DB6A}">
      <dgm:prSet phldrT="[Text]" custT="1"/>
      <dgm:spPr>
        <a:solidFill>
          <a:schemeClr val="accent2"/>
        </a:solidFill>
      </dgm:spPr>
      <dgm:t>
        <a:bodyPr/>
        <a:lstStyle/>
        <a:p>
          <a:r>
            <a:rPr lang="en-US" sz="1400" dirty="0">
              <a:solidFill>
                <a:schemeClr val="accent2">
                  <a:lumMod val="50000"/>
                </a:schemeClr>
              </a:solidFill>
            </a:rPr>
            <a:t>Stable </a:t>
          </a:r>
          <a:r>
            <a:rPr lang="en-US" sz="1400" dirty="0">
              <a:solidFill>
                <a:srgbClr val="668644"/>
              </a:solidFill>
            </a:rPr>
            <a:t>Value/Cash</a:t>
          </a:r>
          <a:r>
            <a:rPr lang="en-US" sz="1400" dirty="0">
              <a:solidFill>
                <a:schemeClr val="accent2">
                  <a:lumMod val="50000"/>
                </a:schemeClr>
              </a:solidFill>
            </a:rPr>
            <a:t> Reserves</a:t>
          </a:r>
        </a:p>
      </dgm:t>
    </dgm:pt>
    <dgm:pt modelId="{7113C1CB-E9A3-42C8-B69E-9EE0964CA444}" type="parTrans" cxnId="{2AA29B4E-C168-4450-8390-1E6764CA066E}">
      <dgm:prSet/>
      <dgm:spPr/>
      <dgm:t>
        <a:bodyPr/>
        <a:lstStyle/>
        <a:p>
          <a:endParaRPr lang="en-US"/>
        </a:p>
      </dgm:t>
    </dgm:pt>
    <dgm:pt modelId="{7C7C9547-E901-415C-9B5A-F3A3CCDE2258}" type="sibTrans" cxnId="{2AA29B4E-C168-4450-8390-1E6764CA066E}">
      <dgm:prSet/>
      <dgm:spPr/>
      <dgm:t>
        <a:bodyPr/>
        <a:lstStyle/>
        <a:p>
          <a:endParaRPr lang="en-US"/>
        </a:p>
      </dgm:t>
    </dgm:pt>
    <dgm:pt modelId="{A4BBCAB2-3B4A-4BB6-AE83-BC54A5B7C90D}">
      <dgm:prSet phldrT="[Text]" custT="1"/>
      <dgm:spPr>
        <a:solidFill>
          <a:schemeClr val="accent1"/>
        </a:solidFill>
      </dgm:spPr>
      <dgm:t>
        <a:bodyPr/>
        <a:lstStyle/>
        <a:p>
          <a:r>
            <a:rPr lang="en-US" sz="1800" dirty="0">
              <a:solidFill>
                <a:srgbClr val="386FA4"/>
              </a:solidFill>
            </a:rPr>
            <a:t>Bonds</a:t>
          </a:r>
        </a:p>
      </dgm:t>
    </dgm:pt>
    <dgm:pt modelId="{88DE7522-26CC-4C73-9404-E05B99161B11}" type="parTrans" cxnId="{354A73D9-4674-40A1-A2FB-C5915AE579C9}">
      <dgm:prSet/>
      <dgm:spPr/>
      <dgm:t>
        <a:bodyPr/>
        <a:lstStyle/>
        <a:p>
          <a:endParaRPr lang="en-US"/>
        </a:p>
      </dgm:t>
    </dgm:pt>
    <dgm:pt modelId="{3ACE26C8-F89F-40ED-B266-50C259BD250F}" type="sibTrans" cxnId="{354A73D9-4674-40A1-A2FB-C5915AE579C9}">
      <dgm:prSet/>
      <dgm:spPr/>
      <dgm:t>
        <a:bodyPr/>
        <a:lstStyle/>
        <a:p>
          <a:endParaRPr lang="en-US"/>
        </a:p>
      </dgm:t>
    </dgm:pt>
    <dgm:pt modelId="{4D8238AF-9F24-4976-980C-A72D02E70B49}">
      <dgm:prSet phldrT="[Text]" custT="1"/>
      <dgm:spPr>
        <a:solidFill>
          <a:schemeClr val="accent3">
            <a:lumMod val="90000"/>
          </a:schemeClr>
        </a:solidFill>
      </dgm:spPr>
      <dgm:t>
        <a:bodyPr/>
        <a:lstStyle/>
        <a:p>
          <a:r>
            <a:rPr lang="en-US" sz="1800" dirty="0">
              <a:solidFill>
                <a:schemeClr val="accent3">
                  <a:lumMod val="25000"/>
                </a:schemeClr>
              </a:solidFill>
            </a:rPr>
            <a:t>Blended</a:t>
          </a:r>
        </a:p>
      </dgm:t>
    </dgm:pt>
    <dgm:pt modelId="{E557004F-85D9-4505-9B36-57165C85DB90}" type="parTrans" cxnId="{5D30A1CC-CB37-499C-B90E-A9EB7B7A7EBE}">
      <dgm:prSet/>
      <dgm:spPr/>
      <dgm:t>
        <a:bodyPr/>
        <a:lstStyle/>
        <a:p>
          <a:endParaRPr lang="en-US"/>
        </a:p>
      </dgm:t>
    </dgm:pt>
    <dgm:pt modelId="{E9E908F6-8236-40C1-A636-B8D99CDF80CA}" type="sibTrans" cxnId="{5D30A1CC-CB37-499C-B90E-A9EB7B7A7EBE}">
      <dgm:prSet/>
      <dgm:spPr/>
      <dgm:t>
        <a:bodyPr/>
        <a:lstStyle/>
        <a:p>
          <a:endParaRPr lang="en-US"/>
        </a:p>
      </dgm:t>
    </dgm:pt>
    <dgm:pt modelId="{6C9B48A6-5911-457A-8CEA-2E4714E11A23}">
      <dgm:prSet phldrT="[Text]" custT="1"/>
      <dgm:spPr>
        <a:solidFill>
          <a:schemeClr val="accent4"/>
        </a:solidFill>
      </dgm:spPr>
      <dgm:t>
        <a:bodyPr/>
        <a:lstStyle/>
        <a:p>
          <a:r>
            <a:rPr lang="en-US" sz="1800" dirty="0">
              <a:solidFill>
                <a:schemeClr val="accent4">
                  <a:lumMod val="50000"/>
                </a:schemeClr>
              </a:solidFill>
            </a:rPr>
            <a:t>Equity</a:t>
          </a:r>
          <a:endParaRPr lang="en-US" sz="1800" dirty="0"/>
        </a:p>
      </dgm:t>
    </dgm:pt>
    <dgm:pt modelId="{3F156D34-21F0-4002-B45B-9A2FFCAF3371}" type="parTrans" cxnId="{32CAC521-C026-4CDD-9258-59EB3D376DEE}">
      <dgm:prSet/>
      <dgm:spPr/>
      <dgm:t>
        <a:bodyPr/>
        <a:lstStyle/>
        <a:p>
          <a:endParaRPr lang="en-US"/>
        </a:p>
      </dgm:t>
    </dgm:pt>
    <dgm:pt modelId="{AEF8D802-638F-4644-96C3-C3540CC11F75}" type="sibTrans" cxnId="{32CAC521-C026-4CDD-9258-59EB3D376DEE}">
      <dgm:prSet/>
      <dgm:spPr/>
      <dgm:t>
        <a:bodyPr/>
        <a:lstStyle/>
        <a:p>
          <a:endParaRPr lang="en-US"/>
        </a:p>
      </dgm:t>
    </dgm:pt>
    <dgm:pt modelId="{22F59CC2-F0F4-45A1-96E2-BF41A03E1559}">
      <dgm:prSet phldrT="[Text]" custT="1"/>
      <dgm:spPr>
        <a:solidFill>
          <a:schemeClr val="tx2">
            <a:lumMod val="20000"/>
            <a:lumOff val="80000"/>
          </a:schemeClr>
        </a:solidFill>
        <a:ln>
          <a:noFill/>
        </a:ln>
      </dgm:spPr>
      <dgm:t>
        <a:bodyPr/>
        <a:lstStyle/>
        <a:p>
          <a:r>
            <a:rPr lang="en-US" sz="1400" dirty="0">
              <a:solidFill>
                <a:schemeClr val="tx2"/>
              </a:solidFill>
            </a:rPr>
            <a:t>Sector/Specialty</a:t>
          </a:r>
        </a:p>
      </dgm:t>
    </dgm:pt>
    <dgm:pt modelId="{F50ACA53-B8C1-44B5-9B05-1C644430CC1F}" type="parTrans" cxnId="{FB14355C-963F-4294-8DED-DDF9A8D12415}">
      <dgm:prSet/>
      <dgm:spPr/>
      <dgm:t>
        <a:bodyPr/>
        <a:lstStyle/>
        <a:p>
          <a:endParaRPr lang="en-US"/>
        </a:p>
      </dgm:t>
    </dgm:pt>
    <dgm:pt modelId="{F54E02B7-FD50-41C2-A2B0-4420B4C07E5C}" type="sibTrans" cxnId="{FB14355C-963F-4294-8DED-DDF9A8D12415}">
      <dgm:prSet/>
      <dgm:spPr/>
      <dgm:t>
        <a:bodyPr/>
        <a:lstStyle/>
        <a:p>
          <a:endParaRPr lang="en-US"/>
        </a:p>
      </dgm:t>
    </dgm:pt>
    <dgm:pt modelId="{B5FEF8AD-AA6F-4F4F-AF99-11A94F22A6C7}">
      <dgm:prSet phldrT="[Text]" custT="1"/>
      <dgm:spPr>
        <a:solidFill>
          <a:schemeClr val="accent5"/>
        </a:solidFill>
      </dgm:spPr>
      <dgm:t>
        <a:bodyPr/>
        <a:lstStyle/>
        <a:p>
          <a:r>
            <a:rPr lang="en-US" sz="1800" dirty="0">
              <a:solidFill>
                <a:schemeClr val="accent5">
                  <a:lumMod val="50000"/>
                </a:schemeClr>
              </a:solidFill>
            </a:rPr>
            <a:t>International</a:t>
          </a:r>
        </a:p>
      </dgm:t>
    </dgm:pt>
    <dgm:pt modelId="{725545D7-8360-433B-8D8F-468DFA7F3354}" type="parTrans" cxnId="{579F9371-7CEC-4A84-9794-0B2220F8065B}">
      <dgm:prSet/>
      <dgm:spPr/>
      <dgm:t>
        <a:bodyPr/>
        <a:lstStyle/>
        <a:p>
          <a:endParaRPr lang="en-US"/>
        </a:p>
      </dgm:t>
    </dgm:pt>
    <dgm:pt modelId="{065B63F5-0CA5-4D15-AEBD-D7A18904E0E2}" type="sibTrans" cxnId="{579F9371-7CEC-4A84-9794-0B2220F8065B}">
      <dgm:prSet/>
      <dgm:spPr/>
      <dgm:t>
        <a:bodyPr/>
        <a:lstStyle/>
        <a:p>
          <a:endParaRPr lang="en-US"/>
        </a:p>
      </dgm:t>
    </dgm:pt>
    <dgm:pt modelId="{8AE9E96C-3060-4EA2-A8C6-A27F6F536F4A}" type="pres">
      <dgm:prSet presAssocID="{3D5FBF23-27CF-4DD7-B1AD-65FC44BA95EB}" presName="Name0" presStyleCnt="0">
        <dgm:presLayoutVars>
          <dgm:dir/>
          <dgm:animLvl val="lvl"/>
          <dgm:resizeHandles val="exact"/>
        </dgm:presLayoutVars>
      </dgm:prSet>
      <dgm:spPr/>
      <dgm:t>
        <a:bodyPr/>
        <a:lstStyle/>
        <a:p>
          <a:endParaRPr lang="en-US"/>
        </a:p>
      </dgm:t>
    </dgm:pt>
    <dgm:pt modelId="{5A6A089B-66D2-430B-A592-0EDA6C555043}" type="pres">
      <dgm:prSet presAssocID="{294CF626-6201-421D-AF1F-F7A78713DB6A}" presName="vertFlow" presStyleCnt="0"/>
      <dgm:spPr/>
    </dgm:pt>
    <dgm:pt modelId="{D38285F2-1BB9-4590-A14D-B00B4EF05F86}" type="pres">
      <dgm:prSet presAssocID="{294CF626-6201-421D-AF1F-F7A78713DB6A}" presName="header" presStyleLbl="node1" presStyleIdx="0" presStyleCnt="6" custScaleY="212387"/>
      <dgm:spPr/>
      <dgm:t>
        <a:bodyPr/>
        <a:lstStyle/>
        <a:p>
          <a:endParaRPr lang="en-US"/>
        </a:p>
      </dgm:t>
    </dgm:pt>
    <dgm:pt modelId="{303564E9-4E4F-48F7-977A-985681B2A926}" type="pres">
      <dgm:prSet presAssocID="{294CF626-6201-421D-AF1F-F7A78713DB6A}" presName="hSp" presStyleCnt="0"/>
      <dgm:spPr/>
    </dgm:pt>
    <dgm:pt modelId="{08BB8551-432C-4532-8AD2-1F3BBEA21C5D}" type="pres">
      <dgm:prSet presAssocID="{A4BBCAB2-3B4A-4BB6-AE83-BC54A5B7C90D}" presName="vertFlow" presStyleCnt="0"/>
      <dgm:spPr/>
    </dgm:pt>
    <dgm:pt modelId="{7FFEE440-7C25-4699-AD40-DD42DE9509DD}" type="pres">
      <dgm:prSet presAssocID="{A4BBCAB2-3B4A-4BB6-AE83-BC54A5B7C90D}" presName="header" presStyleLbl="node1" presStyleIdx="1" presStyleCnt="6" custScaleY="212387"/>
      <dgm:spPr/>
      <dgm:t>
        <a:bodyPr/>
        <a:lstStyle/>
        <a:p>
          <a:endParaRPr lang="en-US"/>
        </a:p>
      </dgm:t>
    </dgm:pt>
    <dgm:pt modelId="{263F3BB0-C773-4878-A259-5B731B9F4747}" type="pres">
      <dgm:prSet presAssocID="{A4BBCAB2-3B4A-4BB6-AE83-BC54A5B7C90D}" presName="hSp" presStyleCnt="0"/>
      <dgm:spPr/>
    </dgm:pt>
    <dgm:pt modelId="{D88435D9-120B-417D-9B49-6BC0191A1419}" type="pres">
      <dgm:prSet presAssocID="{4D8238AF-9F24-4976-980C-A72D02E70B49}" presName="vertFlow" presStyleCnt="0"/>
      <dgm:spPr/>
    </dgm:pt>
    <dgm:pt modelId="{16AA6492-36FF-4EE8-A031-AD53B066D806}" type="pres">
      <dgm:prSet presAssocID="{4D8238AF-9F24-4976-980C-A72D02E70B49}" presName="header" presStyleLbl="node1" presStyleIdx="2" presStyleCnt="6" custScaleY="212387"/>
      <dgm:spPr/>
      <dgm:t>
        <a:bodyPr/>
        <a:lstStyle/>
        <a:p>
          <a:endParaRPr lang="en-US"/>
        </a:p>
      </dgm:t>
    </dgm:pt>
    <dgm:pt modelId="{7FF569BC-6C9B-43F8-AB4F-30DB1A882125}" type="pres">
      <dgm:prSet presAssocID="{4D8238AF-9F24-4976-980C-A72D02E70B49}" presName="hSp" presStyleCnt="0"/>
      <dgm:spPr/>
    </dgm:pt>
    <dgm:pt modelId="{D18F719E-3BE6-4D77-A8E0-E2C98ED226B9}" type="pres">
      <dgm:prSet presAssocID="{6C9B48A6-5911-457A-8CEA-2E4714E11A23}" presName="vertFlow" presStyleCnt="0"/>
      <dgm:spPr/>
    </dgm:pt>
    <dgm:pt modelId="{03368851-964B-45DF-882E-BA443A1C3852}" type="pres">
      <dgm:prSet presAssocID="{6C9B48A6-5911-457A-8CEA-2E4714E11A23}" presName="header" presStyleLbl="node1" presStyleIdx="3" presStyleCnt="6" custScaleY="212387"/>
      <dgm:spPr/>
      <dgm:t>
        <a:bodyPr/>
        <a:lstStyle/>
        <a:p>
          <a:endParaRPr lang="en-US"/>
        </a:p>
      </dgm:t>
    </dgm:pt>
    <dgm:pt modelId="{FAA002CD-7518-42CB-9557-8C0B4E9C7913}" type="pres">
      <dgm:prSet presAssocID="{6C9B48A6-5911-457A-8CEA-2E4714E11A23}" presName="hSp" presStyleCnt="0"/>
      <dgm:spPr/>
    </dgm:pt>
    <dgm:pt modelId="{56A44BB1-6C77-485C-A770-EB105617A28D}" type="pres">
      <dgm:prSet presAssocID="{B5FEF8AD-AA6F-4F4F-AF99-11A94F22A6C7}" presName="vertFlow" presStyleCnt="0"/>
      <dgm:spPr/>
    </dgm:pt>
    <dgm:pt modelId="{540F562F-7CB8-4B07-974F-183136B801D4}" type="pres">
      <dgm:prSet presAssocID="{B5FEF8AD-AA6F-4F4F-AF99-11A94F22A6C7}" presName="header" presStyleLbl="node1" presStyleIdx="4" presStyleCnt="6" custScaleY="212387"/>
      <dgm:spPr/>
      <dgm:t>
        <a:bodyPr/>
        <a:lstStyle/>
        <a:p>
          <a:endParaRPr lang="en-US"/>
        </a:p>
      </dgm:t>
    </dgm:pt>
    <dgm:pt modelId="{FA3DA2C0-B354-49BE-BFF5-3CC66FBDCADF}" type="pres">
      <dgm:prSet presAssocID="{B5FEF8AD-AA6F-4F4F-AF99-11A94F22A6C7}" presName="hSp" presStyleCnt="0"/>
      <dgm:spPr/>
    </dgm:pt>
    <dgm:pt modelId="{F0CFCF21-5E91-4574-977F-9A01AF4F1020}" type="pres">
      <dgm:prSet presAssocID="{22F59CC2-F0F4-45A1-96E2-BF41A03E1559}" presName="vertFlow" presStyleCnt="0"/>
      <dgm:spPr/>
    </dgm:pt>
    <dgm:pt modelId="{DA528A98-91C2-4660-87C7-9F071A65D076}" type="pres">
      <dgm:prSet presAssocID="{22F59CC2-F0F4-45A1-96E2-BF41A03E1559}" presName="header" presStyleLbl="node1" presStyleIdx="5" presStyleCnt="6" custScaleY="212387"/>
      <dgm:spPr/>
      <dgm:t>
        <a:bodyPr/>
        <a:lstStyle/>
        <a:p>
          <a:endParaRPr lang="en-US"/>
        </a:p>
      </dgm:t>
    </dgm:pt>
  </dgm:ptLst>
  <dgm:cxnLst>
    <dgm:cxn modelId="{110D0A3E-E9E7-45A6-AD2E-553399AAFA6B}" type="presOf" srcId="{6C9B48A6-5911-457A-8CEA-2E4714E11A23}" destId="{03368851-964B-45DF-882E-BA443A1C3852}" srcOrd="0" destOrd="0" presId="urn:microsoft.com/office/officeart/2005/8/layout/lProcess1"/>
    <dgm:cxn modelId="{6408577F-F29C-4A73-BC95-4123D9CBD09C}" type="presOf" srcId="{22F59CC2-F0F4-45A1-96E2-BF41A03E1559}" destId="{DA528A98-91C2-4660-87C7-9F071A65D076}" srcOrd="0" destOrd="0" presId="urn:microsoft.com/office/officeart/2005/8/layout/lProcess1"/>
    <dgm:cxn modelId="{CDAA1A9A-69A3-4AC4-8A27-747136B63CA7}" type="presOf" srcId="{3D5FBF23-27CF-4DD7-B1AD-65FC44BA95EB}" destId="{8AE9E96C-3060-4EA2-A8C6-A27F6F536F4A}" srcOrd="0" destOrd="0" presId="urn:microsoft.com/office/officeart/2005/8/layout/lProcess1"/>
    <dgm:cxn modelId="{32CAC521-C026-4CDD-9258-59EB3D376DEE}" srcId="{3D5FBF23-27CF-4DD7-B1AD-65FC44BA95EB}" destId="{6C9B48A6-5911-457A-8CEA-2E4714E11A23}" srcOrd="3" destOrd="0" parTransId="{3F156D34-21F0-4002-B45B-9A2FFCAF3371}" sibTransId="{AEF8D802-638F-4644-96C3-C3540CC11F75}"/>
    <dgm:cxn modelId="{6084BA69-A04E-4F8C-8C95-5939D5E8EE25}" type="presOf" srcId="{294CF626-6201-421D-AF1F-F7A78713DB6A}" destId="{D38285F2-1BB9-4590-A14D-B00B4EF05F86}" srcOrd="0" destOrd="0" presId="urn:microsoft.com/office/officeart/2005/8/layout/lProcess1"/>
    <dgm:cxn modelId="{D0EDB132-A1AB-48CF-87D8-8512439C6C36}" type="presOf" srcId="{4D8238AF-9F24-4976-980C-A72D02E70B49}" destId="{16AA6492-36FF-4EE8-A031-AD53B066D806}" srcOrd="0" destOrd="0" presId="urn:microsoft.com/office/officeart/2005/8/layout/lProcess1"/>
    <dgm:cxn modelId="{579F9371-7CEC-4A84-9794-0B2220F8065B}" srcId="{3D5FBF23-27CF-4DD7-B1AD-65FC44BA95EB}" destId="{B5FEF8AD-AA6F-4F4F-AF99-11A94F22A6C7}" srcOrd="4" destOrd="0" parTransId="{725545D7-8360-433B-8D8F-468DFA7F3354}" sibTransId="{065B63F5-0CA5-4D15-AEBD-D7A18904E0E2}"/>
    <dgm:cxn modelId="{5D30A1CC-CB37-499C-B90E-A9EB7B7A7EBE}" srcId="{3D5FBF23-27CF-4DD7-B1AD-65FC44BA95EB}" destId="{4D8238AF-9F24-4976-980C-A72D02E70B49}" srcOrd="2" destOrd="0" parTransId="{E557004F-85D9-4505-9B36-57165C85DB90}" sibTransId="{E9E908F6-8236-40C1-A636-B8D99CDF80CA}"/>
    <dgm:cxn modelId="{354A73D9-4674-40A1-A2FB-C5915AE579C9}" srcId="{3D5FBF23-27CF-4DD7-B1AD-65FC44BA95EB}" destId="{A4BBCAB2-3B4A-4BB6-AE83-BC54A5B7C90D}" srcOrd="1" destOrd="0" parTransId="{88DE7522-26CC-4C73-9404-E05B99161B11}" sibTransId="{3ACE26C8-F89F-40ED-B266-50C259BD250F}"/>
    <dgm:cxn modelId="{FB14355C-963F-4294-8DED-DDF9A8D12415}" srcId="{3D5FBF23-27CF-4DD7-B1AD-65FC44BA95EB}" destId="{22F59CC2-F0F4-45A1-96E2-BF41A03E1559}" srcOrd="5" destOrd="0" parTransId="{F50ACA53-B8C1-44B5-9B05-1C644430CC1F}" sibTransId="{F54E02B7-FD50-41C2-A2B0-4420B4C07E5C}"/>
    <dgm:cxn modelId="{2AA29B4E-C168-4450-8390-1E6764CA066E}" srcId="{3D5FBF23-27CF-4DD7-B1AD-65FC44BA95EB}" destId="{294CF626-6201-421D-AF1F-F7A78713DB6A}" srcOrd="0" destOrd="0" parTransId="{7113C1CB-E9A3-42C8-B69E-9EE0964CA444}" sibTransId="{7C7C9547-E901-415C-9B5A-F3A3CCDE2258}"/>
    <dgm:cxn modelId="{85E45815-616F-415C-8F7B-32D8D744E415}" type="presOf" srcId="{A4BBCAB2-3B4A-4BB6-AE83-BC54A5B7C90D}" destId="{7FFEE440-7C25-4699-AD40-DD42DE9509DD}" srcOrd="0" destOrd="0" presId="urn:microsoft.com/office/officeart/2005/8/layout/lProcess1"/>
    <dgm:cxn modelId="{8C95828A-2608-4D49-B1CC-63CD79C21795}" type="presOf" srcId="{B5FEF8AD-AA6F-4F4F-AF99-11A94F22A6C7}" destId="{540F562F-7CB8-4B07-974F-183136B801D4}" srcOrd="0" destOrd="0" presId="urn:microsoft.com/office/officeart/2005/8/layout/lProcess1"/>
    <dgm:cxn modelId="{6DFD0BC5-F698-45D0-B294-6A1CBEF15047}" type="presParOf" srcId="{8AE9E96C-3060-4EA2-A8C6-A27F6F536F4A}" destId="{5A6A089B-66D2-430B-A592-0EDA6C555043}" srcOrd="0" destOrd="0" presId="urn:microsoft.com/office/officeart/2005/8/layout/lProcess1"/>
    <dgm:cxn modelId="{CF7A64BB-5CF2-41A7-8BD7-256C82D79C8D}" type="presParOf" srcId="{5A6A089B-66D2-430B-A592-0EDA6C555043}" destId="{D38285F2-1BB9-4590-A14D-B00B4EF05F86}" srcOrd="0" destOrd="0" presId="urn:microsoft.com/office/officeart/2005/8/layout/lProcess1"/>
    <dgm:cxn modelId="{E8E5B37A-AEE6-4E28-B2D8-20D368C29E74}" type="presParOf" srcId="{8AE9E96C-3060-4EA2-A8C6-A27F6F536F4A}" destId="{303564E9-4E4F-48F7-977A-985681B2A926}" srcOrd="1" destOrd="0" presId="urn:microsoft.com/office/officeart/2005/8/layout/lProcess1"/>
    <dgm:cxn modelId="{11F71686-AEB2-4B30-9C71-409A795A1065}" type="presParOf" srcId="{8AE9E96C-3060-4EA2-A8C6-A27F6F536F4A}" destId="{08BB8551-432C-4532-8AD2-1F3BBEA21C5D}" srcOrd="2" destOrd="0" presId="urn:microsoft.com/office/officeart/2005/8/layout/lProcess1"/>
    <dgm:cxn modelId="{E154B385-4AB2-4240-85C4-1EDA55690617}" type="presParOf" srcId="{08BB8551-432C-4532-8AD2-1F3BBEA21C5D}" destId="{7FFEE440-7C25-4699-AD40-DD42DE9509DD}" srcOrd="0" destOrd="0" presId="urn:microsoft.com/office/officeart/2005/8/layout/lProcess1"/>
    <dgm:cxn modelId="{3645ED21-9FF0-4666-B8A0-C8DACE2CA6C6}" type="presParOf" srcId="{8AE9E96C-3060-4EA2-A8C6-A27F6F536F4A}" destId="{263F3BB0-C773-4878-A259-5B731B9F4747}" srcOrd="3" destOrd="0" presId="urn:microsoft.com/office/officeart/2005/8/layout/lProcess1"/>
    <dgm:cxn modelId="{347C73AC-E968-4039-8404-548BCE90560F}" type="presParOf" srcId="{8AE9E96C-3060-4EA2-A8C6-A27F6F536F4A}" destId="{D88435D9-120B-417D-9B49-6BC0191A1419}" srcOrd="4" destOrd="0" presId="urn:microsoft.com/office/officeart/2005/8/layout/lProcess1"/>
    <dgm:cxn modelId="{A32A8E31-575E-4B39-9CD6-212F0C2EE80A}" type="presParOf" srcId="{D88435D9-120B-417D-9B49-6BC0191A1419}" destId="{16AA6492-36FF-4EE8-A031-AD53B066D806}" srcOrd="0" destOrd="0" presId="urn:microsoft.com/office/officeart/2005/8/layout/lProcess1"/>
    <dgm:cxn modelId="{EB5E44BE-7E9D-4749-A148-EABC2DE3DEB6}" type="presParOf" srcId="{8AE9E96C-3060-4EA2-A8C6-A27F6F536F4A}" destId="{7FF569BC-6C9B-43F8-AB4F-30DB1A882125}" srcOrd="5" destOrd="0" presId="urn:microsoft.com/office/officeart/2005/8/layout/lProcess1"/>
    <dgm:cxn modelId="{AB95CD81-4DDF-4CE8-B087-EBC7FD352045}" type="presParOf" srcId="{8AE9E96C-3060-4EA2-A8C6-A27F6F536F4A}" destId="{D18F719E-3BE6-4D77-A8E0-E2C98ED226B9}" srcOrd="6" destOrd="0" presId="urn:microsoft.com/office/officeart/2005/8/layout/lProcess1"/>
    <dgm:cxn modelId="{71052D25-55BF-400D-B15D-EBDAF0523021}" type="presParOf" srcId="{D18F719E-3BE6-4D77-A8E0-E2C98ED226B9}" destId="{03368851-964B-45DF-882E-BA443A1C3852}" srcOrd="0" destOrd="0" presId="urn:microsoft.com/office/officeart/2005/8/layout/lProcess1"/>
    <dgm:cxn modelId="{9E517DED-4B00-4E40-B79B-5F632C7C6A69}" type="presParOf" srcId="{8AE9E96C-3060-4EA2-A8C6-A27F6F536F4A}" destId="{FAA002CD-7518-42CB-9557-8C0B4E9C7913}" srcOrd="7" destOrd="0" presId="urn:microsoft.com/office/officeart/2005/8/layout/lProcess1"/>
    <dgm:cxn modelId="{0F389D72-5928-4731-8543-E9A3C427C6C3}" type="presParOf" srcId="{8AE9E96C-3060-4EA2-A8C6-A27F6F536F4A}" destId="{56A44BB1-6C77-485C-A770-EB105617A28D}" srcOrd="8" destOrd="0" presId="urn:microsoft.com/office/officeart/2005/8/layout/lProcess1"/>
    <dgm:cxn modelId="{B9618E7D-64E8-4674-BF4A-6A0AAB17EA82}" type="presParOf" srcId="{56A44BB1-6C77-485C-A770-EB105617A28D}" destId="{540F562F-7CB8-4B07-974F-183136B801D4}" srcOrd="0" destOrd="0" presId="urn:microsoft.com/office/officeart/2005/8/layout/lProcess1"/>
    <dgm:cxn modelId="{73A342A7-E116-47D6-869B-0A1399BC885D}" type="presParOf" srcId="{8AE9E96C-3060-4EA2-A8C6-A27F6F536F4A}" destId="{FA3DA2C0-B354-49BE-BFF5-3CC66FBDCADF}" srcOrd="9" destOrd="0" presId="urn:microsoft.com/office/officeart/2005/8/layout/lProcess1"/>
    <dgm:cxn modelId="{5BBF1D18-CC7E-430D-AAF8-DEDD44A48A11}" type="presParOf" srcId="{8AE9E96C-3060-4EA2-A8C6-A27F6F536F4A}" destId="{F0CFCF21-5E91-4574-977F-9A01AF4F1020}" srcOrd="10" destOrd="0" presId="urn:microsoft.com/office/officeart/2005/8/layout/lProcess1"/>
    <dgm:cxn modelId="{FFA2CAA0-74F8-4AB1-BABF-4DBC4A241B95}" type="presParOf" srcId="{F0CFCF21-5E91-4574-977F-9A01AF4F1020}" destId="{DA528A98-91C2-4660-87C7-9F071A65D076}" srcOrd="0" destOrd="0" presId="urn:microsoft.com/office/officeart/2005/8/layout/l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BE09CA-799E-4F41-B12C-C4E1C656D06F}"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CD9BEBE1-1BC6-4CF5-8167-9CD15540FD37}">
      <dgm:prSet phldrT="[Text]"/>
      <dgm:spPr>
        <a:solidFill>
          <a:schemeClr val="accent6"/>
        </a:solidFill>
        <a:ln>
          <a:solidFill>
            <a:schemeClr val="tx2"/>
          </a:solidFill>
        </a:ln>
      </dgm:spPr>
      <dgm:t>
        <a:bodyPr/>
        <a:lstStyle/>
        <a:p>
          <a:r>
            <a:rPr lang="en-US" b="1" dirty="0" smtClean="0">
              <a:solidFill>
                <a:schemeClr val="tx2"/>
              </a:solidFill>
            </a:rPr>
            <a:t>Distributions</a:t>
          </a:r>
          <a:endParaRPr lang="en-US" b="1" dirty="0">
            <a:solidFill>
              <a:schemeClr val="tx2"/>
            </a:solidFill>
          </a:endParaRPr>
        </a:p>
      </dgm:t>
    </dgm:pt>
    <dgm:pt modelId="{AE4014BA-709A-4726-9403-7453F36E0404}" type="parTrans" cxnId="{BA1A3C43-3B76-43F9-A14E-6F3866D606B2}">
      <dgm:prSet/>
      <dgm:spPr/>
      <dgm:t>
        <a:bodyPr/>
        <a:lstStyle/>
        <a:p>
          <a:endParaRPr lang="en-US"/>
        </a:p>
      </dgm:t>
    </dgm:pt>
    <dgm:pt modelId="{DFF9E8D9-F94B-4DB8-B815-580F7862A471}" type="sibTrans" cxnId="{BA1A3C43-3B76-43F9-A14E-6F3866D606B2}">
      <dgm:prSet/>
      <dgm:spPr/>
      <dgm:t>
        <a:bodyPr/>
        <a:lstStyle/>
        <a:p>
          <a:endParaRPr lang="en-US"/>
        </a:p>
      </dgm:t>
    </dgm:pt>
    <dgm:pt modelId="{4BF0E9A9-6616-45B8-8486-C8BC8F05B6E2}">
      <dgm:prSet phldrT="[Text]"/>
      <dgm:spPr>
        <a:solidFill>
          <a:schemeClr val="accent2">
            <a:lumMod val="75000"/>
          </a:schemeClr>
        </a:solidFill>
        <a:ln>
          <a:noFill/>
        </a:ln>
      </dgm:spPr>
      <dgm:t>
        <a:bodyPr/>
        <a:lstStyle/>
        <a:p>
          <a:endParaRPr lang="en-US" dirty="0">
            <a:solidFill>
              <a:schemeClr val="accent6"/>
            </a:solidFill>
          </a:endParaRPr>
        </a:p>
      </dgm:t>
    </dgm:pt>
    <dgm:pt modelId="{0AC2B6B2-20D1-410E-9541-8B56B6C20AAC}" type="parTrans" cxnId="{F1D7A05F-770B-4186-894A-1EFCAC00FCD6}">
      <dgm:prSet/>
      <dgm:spPr/>
      <dgm:t>
        <a:bodyPr/>
        <a:lstStyle/>
        <a:p>
          <a:endParaRPr lang="en-US"/>
        </a:p>
      </dgm:t>
    </dgm:pt>
    <dgm:pt modelId="{7158D915-7B65-4A93-8611-05B4710DCA30}" type="sibTrans" cxnId="{F1D7A05F-770B-4186-894A-1EFCAC00FCD6}">
      <dgm:prSet/>
      <dgm:spPr/>
      <dgm:t>
        <a:bodyPr/>
        <a:lstStyle/>
        <a:p>
          <a:endParaRPr lang="en-US"/>
        </a:p>
      </dgm:t>
    </dgm:pt>
    <dgm:pt modelId="{8FA7C566-9AB0-4358-8007-5B005561EFEF}">
      <dgm:prSet phldrT="[Text]"/>
      <dgm:spPr>
        <a:solidFill>
          <a:schemeClr val="accent3">
            <a:lumMod val="75000"/>
          </a:schemeClr>
        </a:solidFill>
        <a:ln>
          <a:noFill/>
        </a:ln>
      </dgm:spPr>
      <dgm:t>
        <a:bodyPr/>
        <a:lstStyle/>
        <a:p>
          <a:endParaRPr lang="en-US" dirty="0">
            <a:solidFill>
              <a:schemeClr val="accent6"/>
            </a:solidFill>
          </a:endParaRPr>
        </a:p>
      </dgm:t>
    </dgm:pt>
    <dgm:pt modelId="{9FB27163-FF1A-4E9F-AA72-DCEB737BA27C}" type="parTrans" cxnId="{4A88D439-CB98-481B-8F97-41362AE8FD3F}">
      <dgm:prSet/>
      <dgm:spPr/>
      <dgm:t>
        <a:bodyPr/>
        <a:lstStyle/>
        <a:p>
          <a:endParaRPr lang="en-US"/>
        </a:p>
      </dgm:t>
    </dgm:pt>
    <dgm:pt modelId="{952B17BB-922B-4FBB-AD8A-4D371D1B55B0}" type="sibTrans" cxnId="{4A88D439-CB98-481B-8F97-41362AE8FD3F}">
      <dgm:prSet/>
      <dgm:spPr/>
      <dgm:t>
        <a:bodyPr/>
        <a:lstStyle/>
        <a:p>
          <a:endParaRPr lang="en-US"/>
        </a:p>
      </dgm:t>
    </dgm:pt>
    <dgm:pt modelId="{7A08F42A-FF09-4D5F-A5CF-49A85449E749}">
      <dgm:prSet phldrT="[Text]"/>
      <dgm:spPr>
        <a:solidFill>
          <a:schemeClr val="accent1">
            <a:lumMod val="75000"/>
          </a:schemeClr>
        </a:solidFill>
        <a:ln>
          <a:noFill/>
        </a:ln>
      </dgm:spPr>
      <dgm:t>
        <a:bodyPr/>
        <a:lstStyle/>
        <a:p>
          <a:r>
            <a:rPr lang="en-US" dirty="0" smtClean="0">
              <a:solidFill>
                <a:schemeClr val="accent6"/>
              </a:solidFill>
            </a:rPr>
            <a:t>                                                      </a:t>
          </a:r>
          <a:endParaRPr lang="en-US" dirty="0">
            <a:solidFill>
              <a:schemeClr val="accent6"/>
            </a:solidFill>
          </a:endParaRPr>
        </a:p>
      </dgm:t>
    </dgm:pt>
    <dgm:pt modelId="{80C8CCE9-8A92-4A13-BE22-EE7D33410341}" type="parTrans" cxnId="{769CFAEA-5972-473B-98C5-4667C9E88197}">
      <dgm:prSet/>
      <dgm:spPr/>
      <dgm:t>
        <a:bodyPr/>
        <a:lstStyle/>
        <a:p>
          <a:endParaRPr lang="en-US"/>
        </a:p>
      </dgm:t>
    </dgm:pt>
    <dgm:pt modelId="{76356879-DDA2-4967-93C8-0E5EC43FA34C}" type="sibTrans" cxnId="{769CFAEA-5972-473B-98C5-4667C9E88197}">
      <dgm:prSet/>
      <dgm:spPr/>
      <dgm:t>
        <a:bodyPr/>
        <a:lstStyle/>
        <a:p>
          <a:endParaRPr lang="en-US"/>
        </a:p>
      </dgm:t>
    </dgm:pt>
    <dgm:pt modelId="{82DD4105-9531-4BC5-86F5-4FC59FCCACA6}">
      <dgm:prSet phldrT="[Text]"/>
      <dgm:spPr>
        <a:solidFill>
          <a:schemeClr val="accent5">
            <a:lumMod val="90000"/>
          </a:schemeClr>
        </a:solidFill>
        <a:ln>
          <a:noFill/>
        </a:ln>
      </dgm:spPr>
      <dgm:t>
        <a:bodyPr/>
        <a:lstStyle/>
        <a:p>
          <a:r>
            <a:rPr lang="en-US" dirty="0" smtClean="0">
              <a:solidFill>
                <a:schemeClr val="accent6"/>
              </a:solidFill>
            </a:rPr>
            <a:t>                                                   </a:t>
          </a:r>
          <a:endParaRPr lang="en-US" dirty="0">
            <a:solidFill>
              <a:schemeClr val="accent6"/>
            </a:solidFill>
          </a:endParaRPr>
        </a:p>
      </dgm:t>
    </dgm:pt>
    <dgm:pt modelId="{CC7C0E4D-50D6-49C0-9B3A-144B18FD767B}" type="parTrans" cxnId="{38198FAD-D769-448E-B576-3CC5F98DDDB9}">
      <dgm:prSet/>
      <dgm:spPr/>
      <dgm:t>
        <a:bodyPr/>
        <a:lstStyle/>
        <a:p>
          <a:endParaRPr lang="en-US"/>
        </a:p>
      </dgm:t>
    </dgm:pt>
    <dgm:pt modelId="{03134AB4-9BE4-4280-8846-FE2595BF9A03}" type="sibTrans" cxnId="{38198FAD-D769-448E-B576-3CC5F98DDDB9}">
      <dgm:prSet/>
      <dgm:spPr/>
      <dgm:t>
        <a:bodyPr/>
        <a:lstStyle/>
        <a:p>
          <a:endParaRPr lang="en-US"/>
        </a:p>
      </dgm:t>
    </dgm:pt>
    <dgm:pt modelId="{2CAAAF46-E82A-4F68-85C2-64B87773A4A4}" type="pres">
      <dgm:prSet presAssocID="{DFBE09CA-799E-4F41-B12C-C4E1C656D06F}" presName="diagram" presStyleCnt="0">
        <dgm:presLayoutVars>
          <dgm:chMax val="1"/>
          <dgm:dir/>
          <dgm:animLvl val="ctr"/>
          <dgm:resizeHandles val="exact"/>
        </dgm:presLayoutVars>
      </dgm:prSet>
      <dgm:spPr/>
      <dgm:t>
        <a:bodyPr/>
        <a:lstStyle/>
        <a:p>
          <a:endParaRPr lang="en-US"/>
        </a:p>
      </dgm:t>
    </dgm:pt>
    <dgm:pt modelId="{BAC7F4E4-7D4F-4CD4-9D3E-B4F4183097C1}" type="pres">
      <dgm:prSet presAssocID="{DFBE09CA-799E-4F41-B12C-C4E1C656D06F}" presName="matrix" presStyleCnt="0"/>
      <dgm:spPr/>
    </dgm:pt>
    <dgm:pt modelId="{7F29BE22-ECCF-4B6F-AADD-682CF79A4F01}" type="pres">
      <dgm:prSet presAssocID="{DFBE09CA-799E-4F41-B12C-C4E1C656D06F}" presName="tile1" presStyleLbl="node1" presStyleIdx="0" presStyleCnt="4" custLinFactNeighborX="-74839" custLinFactNeighborY="-18439"/>
      <dgm:spPr/>
      <dgm:t>
        <a:bodyPr/>
        <a:lstStyle/>
        <a:p>
          <a:endParaRPr lang="en-US"/>
        </a:p>
      </dgm:t>
    </dgm:pt>
    <dgm:pt modelId="{F2753FA4-FDCE-4DEE-933E-F256AF939494}" type="pres">
      <dgm:prSet presAssocID="{DFBE09CA-799E-4F41-B12C-C4E1C656D06F}" presName="tile1text" presStyleLbl="node1" presStyleIdx="0" presStyleCnt="4">
        <dgm:presLayoutVars>
          <dgm:chMax val="0"/>
          <dgm:chPref val="0"/>
          <dgm:bulletEnabled val="1"/>
        </dgm:presLayoutVars>
      </dgm:prSet>
      <dgm:spPr/>
      <dgm:t>
        <a:bodyPr/>
        <a:lstStyle/>
        <a:p>
          <a:endParaRPr lang="en-US"/>
        </a:p>
      </dgm:t>
    </dgm:pt>
    <dgm:pt modelId="{685C3168-59E3-4953-9C42-557A4DB1C4E1}" type="pres">
      <dgm:prSet presAssocID="{DFBE09CA-799E-4F41-B12C-C4E1C656D06F}" presName="tile2" presStyleLbl="node1" presStyleIdx="1" presStyleCnt="4"/>
      <dgm:spPr/>
      <dgm:t>
        <a:bodyPr/>
        <a:lstStyle/>
        <a:p>
          <a:endParaRPr lang="en-US"/>
        </a:p>
      </dgm:t>
    </dgm:pt>
    <dgm:pt modelId="{34CAF06A-7239-4D29-8D25-848DCCAAF4CC}" type="pres">
      <dgm:prSet presAssocID="{DFBE09CA-799E-4F41-B12C-C4E1C656D06F}" presName="tile2text" presStyleLbl="node1" presStyleIdx="1" presStyleCnt="4">
        <dgm:presLayoutVars>
          <dgm:chMax val="0"/>
          <dgm:chPref val="0"/>
          <dgm:bulletEnabled val="1"/>
        </dgm:presLayoutVars>
      </dgm:prSet>
      <dgm:spPr/>
      <dgm:t>
        <a:bodyPr/>
        <a:lstStyle/>
        <a:p>
          <a:endParaRPr lang="en-US"/>
        </a:p>
      </dgm:t>
    </dgm:pt>
    <dgm:pt modelId="{7C02133B-32FB-4E0A-ACBA-9F03098D2F3B}" type="pres">
      <dgm:prSet presAssocID="{DFBE09CA-799E-4F41-B12C-C4E1C656D06F}" presName="tile3" presStyleLbl="node1" presStyleIdx="2" presStyleCnt="4"/>
      <dgm:spPr/>
      <dgm:t>
        <a:bodyPr/>
        <a:lstStyle/>
        <a:p>
          <a:endParaRPr lang="en-US"/>
        </a:p>
      </dgm:t>
    </dgm:pt>
    <dgm:pt modelId="{055A0460-C6B1-484A-9D57-749023738DEF}" type="pres">
      <dgm:prSet presAssocID="{DFBE09CA-799E-4F41-B12C-C4E1C656D06F}" presName="tile3text" presStyleLbl="node1" presStyleIdx="2" presStyleCnt="4">
        <dgm:presLayoutVars>
          <dgm:chMax val="0"/>
          <dgm:chPref val="0"/>
          <dgm:bulletEnabled val="1"/>
        </dgm:presLayoutVars>
      </dgm:prSet>
      <dgm:spPr/>
      <dgm:t>
        <a:bodyPr/>
        <a:lstStyle/>
        <a:p>
          <a:endParaRPr lang="en-US"/>
        </a:p>
      </dgm:t>
    </dgm:pt>
    <dgm:pt modelId="{A7D048AB-DE3F-48B1-A40F-F4BC0658AB36}" type="pres">
      <dgm:prSet presAssocID="{DFBE09CA-799E-4F41-B12C-C4E1C656D06F}" presName="tile4" presStyleLbl="node1" presStyleIdx="3" presStyleCnt="4"/>
      <dgm:spPr/>
      <dgm:t>
        <a:bodyPr/>
        <a:lstStyle/>
        <a:p>
          <a:endParaRPr lang="en-US"/>
        </a:p>
      </dgm:t>
    </dgm:pt>
    <dgm:pt modelId="{BC87A03E-2874-4102-944B-5E54A32F3EAD}" type="pres">
      <dgm:prSet presAssocID="{DFBE09CA-799E-4F41-B12C-C4E1C656D06F}" presName="tile4text" presStyleLbl="node1" presStyleIdx="3" presStyleCnt="4">
        <dgm:presLayoutVars>
          <dgm:chMax val="0"/>
          <dgm:chPref val="0"/>
          <dgm:bulletEnabled val="1"/>
        </dgm:presLayoutVars>
      </dgm:prSet>
      <dgm:spPr/>
      <dgm:t>
        <a:bodyPr/>
        <a:lstStyle/>
        <a:p>
          <a:endParaRPr lang="en-US"/>
        </a:p>
      </dgm:t>
    </dgm:pt>
    <dgm:pt modelId="{E7A19AF0-E52E-4FFB-AC81-9C11BFE6B17A}" type="pres">
      <dgm:prSet presAssocID="{DFBE09CA-799E-4F41-B12C-C4E1C656D06F}" presName="centerTile" presStyleLbl="fgShp" presStyleIdx="0" presStyleCnt="1">
        <dgm:presLayoutVars>
          <dgm:chMax val="0"/>
          <dgm:chPref val="0"/>
        </dgm:presLayoutVars>
      </dgm:prSet>
      <dgm:spPr/>
      <dgm:t>
        <a:bodyPr/>
        <a:lstStyle/>
        <a:p>
          <a:endParaRPr lang="en-US"/>
        </a:p>
      </dgm:t>
    </dgm:pt>
  </dgm:ptLst>
  <dgm:cxnLst>
    <dgm:cxn modelId="{FC746CB8-F4B3-4CAB-96A9-5E2DC15E16DA}" type="presOf" srcId="{8FA7C566-9AB0-4358-8007-5B005561EFEF}" destId="{34CAF06A-7239-4D29-8D25-848DCCAAF4CC}" srcOrd="1" destOrd="0" presId="urn:microsoft.com/office/officeart/2005/8/layout/matrix1"/>
    <dgm:cxn modelId="{4FF9FE1A-D033-43A2-A551-247BAA145B78}" type="presOf" srcId="{DFBE09CA-799E-4F41-B12C-C4E1C656D06F}" destId="{2CAAAF46-E82A-4F68-85C2-64B87773A4A4}" srcOrd="0" destOrd="0" presId="urn:microsoft.com/office/officeart/2005/8/layout/matrix1"/>
    <dgm:cxn modelId="{52693A13-7981-4645-B237-018BB111033F}" type="presOf" srcId="{82DD4105-9531-4BC5-86F5-4FC59FCCACA6}" destId="{BC87A03E-2874-4102-944B-5E54A32F3EAD}" srcOrd="1" destOrd="0" presId="urn:microsoft.com/office/officeart/2005/8/layout/matrix1"/>
    <dgm:cxn modelId="{38198FAD-D769-448E-B576-3CC5F98DDDB9}" srcId="{CD9BEBE1-1BC6-4CF5-8167-9CD15540FD37}" destId="{82DD4105-9531-4BC5-86F5-4FC59FCCACA6}" srcOrd="3" destOrd="0" parTransId="{CC7C0E4D-50D6-49C0-9B3A-144B18FD767B}" sibTransId="{03134AB4-9BE4-4280-8846-FE2595BF9A03}"/>
    <dgm:cxn modelId="{4A88D439-CB98-481B-8F97-41362AE8FD3F}" srcId="{CD9BEBE1-1BC6-4CF5-8167-9CD15540FD37}" destId="{8FA7C566-9AB0-4358-8007-5B005561EFEF}" srcOrd="1" destOrd="0" parTransId="{9FB27163-FF1A-4E9F-AA72-DCEB737BA27C}" sibTransId="{952B17BB-922B-4FBB-AD8A-4D371D1B55B0}"/>
    <dgm:cxn modelId="{3F2A955B-A736-453E-8168-487F02B3E58D}" type="presOf" srcId="{4BF0E9A9-6616-45B8-8486-C8BC8F05B6E2}" destId="{F2753FA4-FDCE-4DEE-933E-F256AF939494}" srcOrd="1" destOrd="0" presId="urn:microsoft.com/office/officeart/2005/8/layout/matrix1"/>
    <dgm:cxn modelId="{769CFAEA-5972-473B-98C5-4667C9E88197}" srcId="{CD9BEBE1-1BC6-4CF5-8167-9CD15540FD37}" destId="{7A08F42A-FF09-4D5F-A5CF-49A85449E749}" srcOrd="2" destOrd="0" parTransId="{80C8CCE9-8A92-4A13-BE22-EE7D33410341}" sibTransId="{76356879-DDA2-4967-93C8-0E5EC43FA34C}"/>
    <dgm:cxn modelId="{62AD118F-9F95-4F00-8AE7-0353057399AF}" type="presOf" srcId="{7A08F42A-FF09-4D5F-A5CF-49A85449E749}" destId="{7C02133B-32FB-4E0A-ACBA-9F03098D2F3B}" srcOrd="0" destOrd="0" presId="urn:microsoft.com/office/officeart/2005/8/layout/matrix1"/>
    <dgm:cxn modelId="{BA1A3C43-3B76-43F9-A14E-6F3866D606B2}" srcId="{DFBE09CA-799E-4F41-B12C-C4E1C656D06F}" destId="{CD9BEBE1-1BC6-4CF5-8167-9CD15540FD37}" srcOrd="0" destOrd="0" parTransId="{AE4014BA-709A-4726-9403-7453F36E0404}" sibTransId="{DFF9E8D9-F94B-4DB8-B815-580F7862A471}"/>
    <dgm:cxn modelId="{A9CB1B92-2626-4AC5-8825-A308BED37FC0}" type="presOf" srcId="{4BF0E9A9-6616-45B8-8486-C8BC8F05B6E2}" destId="{7F29BE22-ECCF-4B6F-AADD-682CF79A4F01}" srcOrd="0" destOrd="0" presId="urn:microsoft.com/office/officeart/2005/8/layout/matrix1"/>
    <dgm:cxn modelId="{19A99111-1175-4B3C-874F-F0DCB6922688}" type="presOf" srcId="{7A08F42A-FF09-4D5F-A5CF-49A85449E749}" destId="{055A0460-C6B1-484A-9D57-749023738DEF}" srcOrd="1" destOrd="0" presId="urn:microsoft.com/office/officeart/2005/8/layout/matrix1"/>
    <dgm:cxn modelId="{F1D7A05F-770B-4186-894A-1EFCAC00FCD6}" srcId="{CD9BEBE1-1BC6-4CF5-8167-9CD15540FD37}" destId="{4BF0E9A9-6616-45B8-8486-C8BC8F05B6E2}" srcOrd="0" destOrd="0" parTransId="{0AC2B6B2-20D1-410E-9541-8B56B6C20AAC}" sibTransId="{7158D915-7B65-4A93-8611-05B4710DCA30}"/>
    <dgm:cxn modelId="{0FDD6C89-4EEB-43FA-840A-54582FDBE0E9}" type="presOf" srcId="{CD9BEBE1-1BC6-4CF5-8167-9CD15540FD37}" destId="{E7A19AF0-E52E-4FFB-AC81-9C11BFE6B17A}" srcOrd="0" destOrd="0" presId="urn:microsoft.com/office/officeart/2005/8/layout/matrix1"/>
    <dgm:cxn modelId="{6D97B61B-79BB-48F4-800B-E4BC95C96D49}" type="presOf" srcId="{8FA7C566-9AB0-4358-8007-5B005561EFEF}" destId="{685C3168-59E3-4953-9C42-557A4DB1C4E1}" srcOrd="0" destOrd="0" presId="urn:microsoft.com/office/officeart/2005/8/layout/matrix1"/>
    <dgm:cxn modelId="{D1115A3F-CC83-4E92-B87C-E699CD6EAE15}" type="presOf" srcId="{82DD4105-9531-4BC5-86F5-4FC59FCCACA6}" destId="{A7D048AB-DE3F-48B1-A40F-F4BC0658AB36}" srcOrd="0" destOrd="0" presId="urn:microsoft.com/office/officeart/2005/8/layout/matrix1"/>
    <dgm:cxn modelId="{EF4E597D-9C5A-4FDB-8F07-D625B82CF6FB}" type="presParOf" srcId="{2CAAAF46-E82A-4F68-85C2-64B87773A4A4}" destId="{BAC7F4E4-7D4F-4CD4-9D3E-B4F4183097C1}" srcOrd="0" destOrd="0" presId="urn:microsoft.com/office/officeart/2005/8/layout/matrix1"/>
    <dgm:cxn modelId="{62AC757B-5BBD-4435-82F7-3E5015DE03F7}" type="presParOf" srcId="{BAC7F4E4-7D4F-4CD4-9D3E-B4F4183097C1}" destId="{7F29BE22-ECCF-4B6F-AADD-682CF79A4F01}" srcOrd="0" destOrd="0" presId="urn:microsoft.com/office/officeart/2005/8/layout/matrix1"/>
    <dgm:cxn modelId="{11A7C1DD-256C-4D8E-B5FF-10744B0055E2}" type="presParOf" srcId="{BAC7F4E4-7D4F-4CD4-9D3E-B4F4183097C1}" destId="{F2753FA4-FDCE-4DEE-933E-F256AF939494}" srcOrd="1" destOrd="0" presId="urn:microsoft.com/office/officeart/2005/8/layout/matrix1"/>
    <dgm:cxn modelId="{9F4FBEE8-8C4D-4D8A-A1FE-3E61D54CB865}" type="presParOf" srcId="{BAC7F4E4-7D4F-4CD4-9D3E-B4F4183097C1}" destId="{685C3168-59E3-4953-9C42-557A4DB1C4E1}" srcOrd="2" destOrd="0" presId="urn:microsoft.com/office/officeart/2005/8/layout/matrix1"/>
    <dgm:cxn modelId="{48DD1D1A-0E37-4901-A32B-9A09FF95D345}" type="presParOf" srcId="{BAC7F4E4-7D4F-4CD4-9D3E-B4F4183097C1}" destId="{34CAF06A-7239-4D29-8D25-848DCCAAF4CC}" srcOrd="3" destOrd="0" presId="urn:microsoft.com/office/officeart/2005/8/layout/matrix1"/>
    <dgm:cxn modelId="{872F0E01-E720-4246-8810-08C84AE44058}" type="presParOf" srcId="{BAC7F4E4-7D4F-4CD4-9D3E-B4F4183097C1}" destId="{7C02133B-32FB-4E0A-ACBA-9F03098D2F3B}" srcOrd="4" destOrd="0" presId="urn:microsoft.com/office/officeart/2005/8/layout/matrix1"/>
    <dgm:cxn modelId="{8E2BF9A0-53F4-446B-906D-206FFF1EBF35}" type="presParOf" srcId="{BAC7F4E4-7D4F-4CD4-9D3E-B4F4183097C1}" destId="{055A0460-C6B1-484A-9D57-749023738DEF}" srcOrd="5" destOrd="0" presId="urn:microsoft.com/office/officeart/2005/8/layout/matrix1"/>
    <dgm:cxn modelId="{8E0C60EC-779B-4876-983A-FFAD064A9216}" type="presParOf" srcId="{BAC7F4E4-7D4F-4CD4-9D3E-B4F4183097C1}" destId="{A7D048AB-DE3F-48B1-A40F-F4BC0658AB36}" srcOrd="6" destOrd="0" presId="urn:microsoft.com/office/officeart/2005/8/layout/matrix1"/>
    <dgm:cxn modelId="{76C11406-0F03-496E-938B-E810DE85B054}" type="presParOf" srcId="{BAC7F4E4-7D4F-4CD4-9D3E-B4F4183097C1}" destId="{BC87A03E-2874-4102-944B-5E54A32F3EAD}" srcOrd="7" destOrd="0" presId="urn:microsoft.com/office/officeart/2005/8/layout/matrix1"/>
    <dgm:cxn modelId="{59CBAED4-BEFF-46E0-B12D-A3A68E09AE80}" type="presParOf" srcId="{2CAAAF46-E82A-4F68-85C2-64B87773A4A4}" destId="{E7A19AF0-E52E-4FFB-AC81-9C11BFE6B17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27528-6893-487F-AF0F-1C99F6B5550B}">
      <dsp:nvSpPr>
        <dsp:cNvPr id="0" name=""/>
        <dsp:cNvSpPr/>
      </dsp:nvSpPr>
      <dsp:spPr>
        <a:xfrm rot="5400000">
          <a:off x="4479419" y="-1933325"/>
          <a:ext cx="1139700" cy="5417894"/>
        </a:xfrm>
        <a:prstGeom prst="round2SameRect">
          <a:avLst/>
        </a:prstGeom>
        <a:solidFill>
          <a:schemeClr val="bg1">
            <a:alpha val="90000"/>
          </a:schemeClr>
        </a:solidFill>
        <a:ln w="38100" cap="flat" cmpd="sng" algn="ctr">
          <a:solidFill>
            <a:schemeClr val="bg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2"/>
              </a:solidFill>
            </a:rPr>
            <a:t>IRS Maximum - </a:t>
          </a:r>
          <a:r>
            <a:rPr lang="en-US" sz="2800" b="1" kern="1200" dirty="0" smtClean="0">
              <a:solidFill>
                <a:schemeClr val="bg2"/>
              </a:solidFill>
            </a:rPr>
            <a:t>$23,000</a:t>
          </a:r>
          <a:endParaRPr lang="en-US" sz="2800" b="1" kern="1200" dirty="0">
            <a:solidFill>
              <a:schemeClr val="bg2"/>
            </a:solidFill>
          </a:endParaRPr>
        </a:p>
        <a:p>
          <a:pPr marL="285750" lvl="1" indent="-285750" algn="l" defTabSz="1244600">
            <a:lnSpc>
              <a:spcPct val="90000"/>
            </a:lnSpc>
            <a:spcBef>
              <a:spcPct val="0"/>
            </a:spcBef>
            <a:spcAft>
              <a:spcPct val="15000"/>
            </a:spcAft>
            <a:buChar char="••"/>
          </a:pPr>
          <a:r>
            <a:rPr lang="en-US" sz="2800" b="0" kern="1200" dirty="0" smtClean="0">
              <a:solidFill>
                <a:schemeClr val="bg2"/>
              </a:solidFill>
            </a:rPr>
            <a:t>50+ Catch-Up </a:t>
          </a:r>
          <a:r>
            <a:rPr lang="en-US" sz="2800" b="1" kern="1200" dirty="0" smtClean="0">
              <a:solidFill>
                <a:schemeClr val="bg2"/>
              </a:solidFill>
            </a:rPr>
            <a:t>- $7,500</a:t>
          </a:r>
          <a:endParaRPr lang="en-US" sz="2800" b="1" kern="1200" dirty="0">
            <a:solidFill>
              <a:schemeClr val="bg2"/>
            </a:solidFill>
          </a:endParaRPr>
        </a:p>
      </dsp:txBody>
      <dsp:txXfrm rot="-5400000">
        <a:off x="2340322" y="261408"/>
        <a:ext cx="5362258" cy="1028428"/>
      </dsp:txXfrm>
    </dsp:sp>
    <dsp:sp modelId="{5651AA50-009E-4A64-8F33-A810E16FD462}">
      <dsp:nvSpPr>
        <dsp:cNvPr id="0" name=""/>
        <dsp:cNvSpPr/>
      </dsp:nvSpPr>
      <dsp:spPr>
        <a:xfrm>
          <a:off x="68504" y="2343"/>
          <a:ext cx="2271818" cy="1546556"/>
        </a:xfrm>
        <a:prstGeom prst="roundRect">
          <a:avLst/>
        </a:prstGeom>
        <a:solidFill>
          <a:schemeClr val="accent2">
            <a:lumMod val="75000"/>
          </a:schemeClr>
        </a:solid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t" anchorCtr="0">
          <a:noAutofit/>
        </a:bodyPr>
        <a:lstStyle/>
        <a:p>
          <a:pPr lvl="0" algn="ctr" defTabSz="1422400">
            <a:lnSpc>
              <a:spcPct val="90000"/>
            </a:lnSpc>
            <a:spcBef>
              <a:spcPct val="0"/>
            </a:spcBef>
            <a:spcAft>
              <a:spcPct val="35000"/>
            </a:spcAft>
          </a:pPr>
          <a:r>
            <a:rPr lang="en-US" sz="3200" b="1" kern="1200" dirty="0">
              <a:solidFill>
                <a:schemeClr val="bg1"/>
              </a:solidFill>
            </a:rPr>
            <a:t>You</a:t>
          </a:r>
        </a:p>
      </dsp:txBody>
      <dsp:txXfrm>
        <a:off x="144001" y="77840"/>
        <a:ext cx="2120824" cy="1395562"/>
      </dsp:txXfrm>
    </dsp:sp>
    <dsp:sp modelId="{37175E4F-3D14-485B-94EF-3B21AECA93F8}">
      <dsp:nvSpPr>
        <dsp:cNvPr id="0" name=""/>
        <dsp:cNvSpPr/>
      </dsp:nvSpPr>
      <dsp:spPr>
        <a:xfrm rot="5400000">
          <a:off x="4499369" y="-309441"/>
          <a:ext cx="1099799" cy="5417894"/>
        </a:xfrm>
        <a:prstGeom prst="round2SameRect">
          <a:avLst/>
        </a:prstGeom>
        <a:solidFill>
          <a:schemeClr val="bg1">
            <a:alpha val="90000"/>
          </a:schemeClr>
        </a:solidFill>
        <a:ln w="38100" cap="flat" cmpd="sng" algn="ctr">
          <a:solidFill>
            <a:schemeClr val="accent5">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chemeClr val="accent5">
                  <a:lumMod val="75000"/>
                </a:schemeClr>
              </a:solidFill>
            </a:rPr>
            <a:t>Rollover Contributions </a:t>
          </a:r>
          <a:r>
            <a:rPr lang="en-US" sz="2800" kern="1200" dirty="0" smtClean="0">
              <a:solidFill>
                <a:schemeClr val="accent5">
                  <a:lumMod val="75000"/>
                </a:schemeClr>
              </a:solidFill>
            </a:rPr>
            <a:t>Accepted</a:t>
          </a:r>
          <a:endParaRPr lang="en-US" sz="2800" kern="1200" dirty="0">
            <a:solidFill>
              <a:schemeClr val="accent5">
                <a:lumMod val="75000"/>
              </a:schemeClr>
            </a:solidFill>
          </a:endParaRPr>
        </a:p>
      </dsp:txBody>
      <dsp:txXfrm rot="-5400000">
        <a:off x="2340322" y="1903294"/>
        <a:ext cx="5364206" cy="992423"/>
      </dsp:txXfrm>
    </dsp:sp>
    <dsp:sp modelId="{9AFFF7F3-AA03-48AE-9C36-69BC93D72CC6}">
      <dsp:nvSpPr>
        <dsp:cNvPr id="0" name=""/>
        <dsp:cNvSpPr/>
      </dsp:nvSpPr>
      <dsp:spPr>
        <a:xfrm>
          <a:off x="68504" y="1626227"/>
          <a:ext cx="2271818" cy="1546556"/>
        </a:xfrm>
        <a:prstGeom prst="roundRect">
          <a:avLst/>
        </a:prstGeom>
        <a:solidFill>
          <a:schemeClr val="accent5">
            <a:lumMod val="7500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t" anchorCtr="0">
          <a:noAutofit/>
        </a:bodyPr>
        <a:lstStyle/>
        <a:p>
          <a:pPr lvl="0" algn="ctr" defTabSz="1422400">
            <a:lnSpc>
              <a:spcPct val="90000"/>
            </a:lnSpc>
            <a:spcBef>
              <a:spcPct val="0"/>
            </a:spcBef>
            <a:spcAft>
              <a:spcPct val="35000"/>
            </a:spcAft>
          </a:pPr>
          <a:r>
            <a:rPr lang="en-US" sz="3200" b="1" kern="1200" dirty="0">
              <a:solidFill>
                <a:schemeClr val="bg1"/>
              </a:solidFill>
            </a:rPr>
            <a:t>Rollover</a:t>
          </a:r>
        </a:p>
      </dsp:txBody>
      <dsp:txXfrm>
        <a:off x="144001" y="1701724"/>
        <a:ext cx="2120824" cy="1395562"/>
      </dsp:txXfrm>
    </dsp:sp>
    <dsp:sp modelId="{D2C66DF5-4556-4212-84DF-874B5D88FB11}">
      <dsp:nvSpPr>
        <dsp:cNvPr id="0" name=""/>
        <dsp:cNvSpPr/>
      </dsp:nvSpPr>
      <dsp:spPr>
        <a:xfrm rot="5400000">
          <a:off x="4480860" y="1314443"/>
          <a:ext cx="1136818" cy="5417894"/>
        </a:xfrm>
        <a:prstGeom prst="round2SameRect">
          <a:avLst/>
        </a:prstGeom>
        <a:solidFill>
          <a:schemeClr val="bg1">
            <a:alpha val="90000"/>
          </a:schemeClr>
        </a:solidFill>
        <a:ln w="381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2"/>
              </a:solidFill>
            </a:rPr>
            <a:t>Employer </a:t>
          </a:r>
          <a:r>
            <a:rPr lang="en-US" sz="2000" kern="1200" dirty="0" smtClean="0">
              <a:solidFill>
                <a:schemeClr val="tx2"/>
              </a:solidFill>
            </a:rPr>
            <a:t>Matching Contribution</a:t>
          </a:r>
          <a:endParaRPr lang="en-US" sz="2000" kern="1200" dirty="0">
            <a:solidFill>
              <a:schemeClr val="tx2"/>
            </a:solidFill>
          </a:endParaRPr>
        </a:p>
        <a:p>
          <a:pPr marL="228600" lvl="1" indent="-228600" algn="l" defTabSz="889000">
            <a:lnSpc>
              <a:spcPct val="90000"/>
            </a:lnSpc>
            <a:spcBef>
              <a:spcPct val="0"/>
            </a:spcBef>
            <a:spcAft>
              <a:spcPct val="15000"/>
            </a:spcAft>
            <a:buChar char="••"/>
          </a:pPr>
          <a:r>
            <a:rPr lang="en-US" sz="2000" kern="1200" dirty="0" smtClean="0">
              <a:solidFill>
                <a:schemeClr val="tx2"/>
              </a:solidFill>
            </a:rPr>
            <a:t>Employer Profit Sharing</a:t>
          </a:r>
          <a:endParaRPr lang="en-US" sz="2000" kern="1200" dirty="0">
            <a:solidFill>
              <a:schemeClr val="tx2"/>
            </a:solidFill>
          </a:endParaRPr>
        </a:p>
        <a:p>
          <a:pPr marL="228600" lvl="1" indent="-228600" algn="l" defTabSz="889000">
            <a:lnSpc>
              <a:spcPct val="90000"/>
            </a:lnSpc>
            <a:spcBef>
              <a:spcPct val="0"/>
            </a:spcBef>
            <a:spcAft>
              <a:spcPct val="15000"/>
            </a:spcAft>
            <a:buChar char="••"/>
          </a:pPr>
          <a:r>
            <a:rPr lang="en-US" sz="2000" kern="1200" dirty="0" smtClean="0">
              <a:solidFill>
                <a:schemeClr val="tx2"/>
              </a:solidFill>
            </a:rPr>
            <a:t>Employer Non-Discretionary Contribution </a:t>
          </a:r>
          <a:endParaRPr lang="en-US" sz="2000" kern="1200" dirty="0">
            <a:solidFill>
              <a:schemeClr val="tx2"/>
            </a:solidFill>
          </a:endParaRPr>
        </a:p>
      </dsp:txBody>
      <dsp:txXfrm rot="-5400000">
        <a:off x="2340323" y="3510476"/>
        <a:ext cx="5362399" cy="1025828"/>
      </dsp:txXfrm>
    </dsp:sp>
    <dsp:sp modelId="{7401C622-D8B3-4914-9FCE-1A7325050FA5}">
      <dsp:nvSpPr>
        <dsp:cNvPr id="0" name=""/>
        <dsp:cNvSpPr/>
      </dsp:nvSpPr>
      <dsp:spPr>
        <a:xfrm>
          <a:off x="68504" y="3250112"/>
          <a:ext cx="2271818" cy="1546556"/>
        </a:xfrm>
        <a:prstGeom prst="roundRect">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t" anchorCtr="0">
          <a:noAutofit/>
        </a:bodyPr>
        <a:lstStyle/>
        <a:p>
          <a:pPr lvl="0" algn="ctr" defTabSz="1422400">
            <a:lnSpc>
              <a:spcPct val="90000"/>
            </a:lnSpc>
            <a:spcBef>
              <a:spcPct val="0"/>
            </a:spcBef>
            <a:spcAft>
              <a:spcPct val="35000"/>
            </a:spcAft>
          </a:pPr>
          <a:r>
            <a:rPr lang="en-US" sz="3200" b="1" kern="1200" dirty="0">
              <a:solidFill>
                <a:schemeClr val="bg1"/>
              </a:solidFill>
            </a:rPr>
            <a:t>Employer</a:t>
          </a:r>
        </a:p>
      </dsp:txBody>
      <dsp:txXfrm>
        <a:off x="144001" y="3325609"/>
        <a:ext cx="2120824" cy="1395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8B083-5759-4AAE-90F6-7B78B7364FA4}">
      <dsp:nvSpPr>
        <dsp:cNvPr id="0" name=""/>
        <dsp:cNvSpPr/>
      </dsp:nvSpPr>
      <dsp:spPr>
        <a:xfrm rot="5400000">
          <a:off x="-246009" y="248963"/>
          <a:ext cx="1640061" cy="1148042"/>
        </a:xfrm>
        <a:prstGeom prst="chevron">
          <a:avLst/>
        </a:prstGeom>
        <a:solidFill>
          <a:schemeClr val="accent1">
            <a:hueOff val="0"/>
            <a:satOff val="0"/>
            <a:lumOff val="0"/>
            <a:alphaOff val="0"/>
          </a:schemeClr>
        </a:solidFill>
        <a:ln w="25400" cap="flat" cmpd="sng" algn="ctr">
          <a:solidFill>
            <a:srgbClr val="202C6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lumMod val="25000"/>
                </a:schemeClr>
              </a:solidFill>
            </a:rPr>
            <a:t>Eligibility</a:t>
          </a:r>
        </a:p>
      </dsp:txBody>
      <dsp:txXfrm rot="-5400000">
        <a:off x="1" y="576974"/>
        <a:ext cx="1148042" cy="492019"/>
      </dsp:txXfrm>
    </dsp:sp>
    <dsp:sp modelId="{EEE147B5-8CDA-45F7-986B-6D4A66A7748A}">
      <dsp:nvSpPr>
        <dsp:cNvPr id="0" name=""/>
        <dsp:cNvSpPr/>
      </dsp:nvSpPr>
      <dsp:spPr>
        <a:xfrm rot="5400000">
          <a:off x="2149754" y="-998756"/>
          <a:ext cx="1066039" cy="3069462"/>
        </a:xfrm>
        <a:prstGeom prst="round2SameRect">
          <a:avLst/>
        </a:prstGeom>
        <a:solidFill>
          <a:schemeClr val="lt1">
            <a:alpha val="90000"/>
            <a:hueOff val="0"/>
            <a:satOff val="0"/>
            <a:lumOff val="0"/>
            <a:alphaOff val="0"/>
          </a:schemeClr>
        </a:solidFill>
        <a:ln w="25400" cap="flat" cmpd="sng" algn="ctr">
          <a:solidFill>
            <a:srgbClr val="202C68"/>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smtClean="0">
              <a:solidFill>
                <a:srgbClr val="202C68"/>
              </a:solidFill>
            </a:rPr>
            <a:t>Age 21+ with 1 Month Service</a:t>
          </a:r>
          <a:endParaRPr lang="en-US" sz="3100" kern="1200" dirty="0">
            <a:solidFill>
              <a:srgbClr val="202C68"/>
            </a:solidFill>
          </a:endParaRPr>
        </a:p>
      </dsp:txBody>
      <dsp:txXfrm rot="-5400000">
        <a:off x="1148043" y="54995"/>
        <a:ext cx="3017422" cy="961959"/>
      </dsp:txXfrm>
    </dsp:sp>
    <dsp:sp modelId="{5DD225E4-4D2F-4EA2-937A-5045D8C898CE}">
      <dsp:nvSpPr>
        <dsp:cNvPr id="0" name=""/>
        <dsp:cNvSpPr/>
      </dsp:nvSpPr>
      <dsp:spPr>
        <a:xfrm rot="5400000">
          <a:off x="-246009" y="1695468"/>
          <a:ext cx="1640061" cy="1148042"/>
        </a:xfrm>
        <a:prstGeom prst="chevron">
          <a:avLst/>
        </a:prstGeom>
        <a:solidFill>
          <a:schemeClr val="accent2"/>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50000"/>
                </a:schemeClr>
              </a:solidFill>
            </a:rPr>
            <a:t>Plan Entry</a:t>
          </a:r>
        </a:p>
      </dsp:txBody>
      <dsp:txXfrm rot="-5400000">
        <a:off x="1" y="2023479"/>
        <a:ext cx="1148042" cy="492019"/>
      </dsp:txXfrm>
    </dsp:sp>
    <dsp:sp modelId="{5E948E86-39A9-4923-904F-C181EF10543C}">
      <dsp:nvSpPr>
        <dsp:cNvPr id="0" name=""/>
        <dsp:cNvSpPr/>
      </dsp:nvSpPr>
      <dsp:spPr>
        <a:xfrm rot="5400000">
          <a:off x="2149754" y="447748"/>
          <a:ext cx="1066039" cy="3069462"/>
        </a:xfrm>
        <a:prstGeom prst="round2SameRect">
          <a:avLst/>
        </a:prstGeom>
        <a:solidFill>
          <a:schemeClr val="lt1">
            <a:alpha val="90000"/>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solidFill>
                <a:schemeClr val="bg2">
                  <a:lumMod val="50000"/>
                </a:schemeClr>
              </a:solidFill>
            </a:rPr>
            <a:t>Monthly</a:t>
          </a:r>
        </a:p>
      </dsp:txBody>
      <dsp:txXfrm rot="-5400000">
        <a:off x="1148043" y="1501499"/>
        <a:ext cx="3017422" cy="961959"/>
      </dsp:txXfrm>
    </dsp:sp>
    <dsp:sp modelId="{7F52CD34-F0CF-4AB7-B23B-E50A594EB920}">
      <dsp:nvSpPr>
        <dsp:cNvPr id="0" name=""/>
        <dsp:cNvSpPr/>
      </dsp:nvSpPr>
      <dsp:spPr>
        <a:xfrm rot="5400000">
          <a:off x="-246009" y="3134347"/>
          <a:ext cx="1640061" cy="1148042"/>
        </a:xfrm>
        <a:prstGeom prst="chevron">
          <a:avLst/>
        </a:prstGeom>
        <a:solidFill>
          <a:schemeClr val="accent5"/>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accent5">
                  <a:lumMod val="50000"/>
                </a:schemeClr>
              </a:solidFill>
            </a:rPr>
            <a:t>Enrollment</a:t>
          </a:r>
        </a:p>
      </dsp:txBody>
      <dsp:txXfrm rot="-5400000">
        <a:off x="1" y="3462358"/>
        <a:ext cx="1148042" cy="492019"/>
      </dsp:txXfrm>
    </dsp:sp>
    <dsp:sp modelId="{87A221A4-4313-4CB0-9694-A3080963ECE8}">
      <dsp:nvSpPr>
        <dsp:cNvPr id="0" name=""/>
        <dsp:cNvSpPr/>
      </dsp:nvSpPr>
      <dsp:spPr>
        <a:xfrm rot="5400000">
          <a:off x="2149754" y="1894253"/>
          <a:ext cx="1066039" cy="3069462"/>
        </a:xfrm>
        <a:prstGeom prst="round2SameRect">
          <a:avLst/>
        </a:prstGeom>
        <a:solidFill>
          <a:schemeClr val="lt1">
            <a:alpha val="90000"/>
            <a:hueOff val="0"/>
            <a:satOff val="0"/>
            <a:lumOff val="0"/>
            <a:alphaOff val="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solidFill>
                <a:schemeClr val="accent5">
                  <a:lumMod val="50000"/>
                </a:schemeClr>
              </a:solidFill>
            </a:rPr>
            <a:t>Online at u.bpas.com</a:t>
          </a:r>
        </a:p>
      </dsp:txBody>
      <dsp:txXfrm rot="-5400000">
        <a:off x="1148043" y="2948004"/>
        <a:ext cx="3017422" cy="961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66DF5-4556-4212-84DF-874B5D88FB11}">
      <dsp:nvSpPr>
        <dsp:cNvPr id="0" name=""/>
        <dsp:cNvSpPr/>
      </dsp:nvSpPr>
      <dsp:spPr>
        <a:xfrm rot="5400000">
          <a:off x="3923200" y="-1244711"/>
          <a:ext cx="2087805" cy="5329728"/>
        </a:xfrm>
        <a:prstGeom prst="round2SameRect">
          <a:avLst/>
        </a:prstGeom>
        <a:solidFill>
          <a:schemeClr val="accent1">
            <a:alpha val="90000"/>
          </a:schemeClr>
        </a:solidFill>
        <a:ln w="25400" cap="flat" cmpd="sng" algn="ctr">
          <a:solidFill>
            <a:schemeClr val="accent1">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accent1">
                  <a:lumMod val="50000"/>
                </a:schemeClr>
              </a:solidFill>
            </a:rPr>
            <a:t>Employer Safe Harbor contributions will be made to eligible participants. You need to be contributing to be eligible.</a:t>
          </a:r>
          <a:endParaRPr lang="en-US" sz="2000" kern="1200" dirty="0">
            <a:solidFill>
              <a:srgbClr val="FF0000"/>
            </a:solidFill>
          </a:endParaRPr>
        </a:p>
        <a:p>
          <a:pPr marL="228600" lvl="1" indent="-228600" algn="l" defTabSz="889000">
            <a:lnSpc>
              <a:spcPct val="90000"/>
            </a:lnSpc>
            <a:spcBef>
              <a:spcPct val="0"/>
            </a:spcBef>
            <a:spcAft>
              <a:spcPct val="15000"/>
            </a:spcAft>
            <a:buChar char="••"/>
          </a:pPr>
          <a:r>
            <a:rPr lang="en-US" sz="2000" kern="1200" dirty="0" smtClean="0">
              <a:solidFill>
                <a:schemeClr val="accent1">
                  <a:lumMod val="50000"/>
                </a:schemeClr>
              </a:solidFill>
            </a:rPr>
            <a:t>Discretionary contributions may also be made to eligible participant accounts.  You need to be employed at year-end to be eligible.</a:t>
          </a:r>
          <a:endParaRPr lang="en-US" sz="2000" kern="1200" dirty="0">
            <a:solidFill>
              <a:schemeClr val="accent1">
                <a:lumMod val="50000"/>
              </a:schemeClr>
            </a:solidFill>
          </a:endParaRPr>
        </a:p>
      </dsp:txBody>
      <dsp:txXfrm rot="-5400000">
        <a:off x="2302239" y="478168"/>
        <a:ext cx="5227810" cy="1883969"/>
      </dsp:txXfrm>
    </dsp:sp>
    <dsp:sp modelId="{7401C622-D8B3-4914-9FCE-1A7325050FA5}">
      <dsp:nvSpPr>
        <dsp:cNvPr id="0" name=""/>
        <dsp:cNvSpPr/>
      </dsp:nvSpPr>
      <dsp:spPr>
        <a:xfrm>
          <a:off x="67389" y="0"/>
          <a:ext cx="2234849" cy="2840305"/>
        </a:xfrm>
        <a:prstGeom prst="roundRect">
          <a:avLst/>
        </a:prstGeom>
        <a:no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t" anchorCtr="0">
          <a:noAutofit/>
        </a:bodyPr>
        <a:lstStyle/>
        <a:p>
          <a:pPr lvl="0" algn="ctr" defTabSz="1422400">
            <a:lnSpc>
              <a:spcPct val="90000"/>
            </a:lnSpc>
            <a:spcBef>
              <a:spcPct val="0"/>
            </a:spcBef>
            <a:spcAft>
              <a:spcPct val="35000"/>
            </a:spcAft>
          </a:pPr>
          <a:r>
            <a:rPr lang="en-US" sz="3200" b="1" kern="1200" dirty="0">
              <a:solidFill>
                <a:schemeClr val="accent1">
                  <a:lumMod val="50000"/>
                </a:schemeClr>
              </a:solidFill>
            </a:rPr>
            <a:t>Employer</a:t>
          </a:r>
        </a:p>
      </dsp:txBody>
      <dsp:txXfrm>
        <a:off x="176485" y="109096"/>
        <a:ext cx="2016657" cy="26221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285F2-1BB9-4590-A14D-B00B4EF05F86}">
      <dsp:nvSpPr>
        <dsp:cNvPr id="0" name=""/>
        <dsp:cNvSpPr/>
      </dsp:nvSpPr>
      <dsp:spPr>
        <a:xfrm>
          <a:off x="6168" y="862719"/>
          <a:ext cx="1329711" cy="70603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accent2">
                  <a:lumMod val="50000"/>
                </a:schemeClr>
              </a:solidFill>
            </a:rPr>
            <a:t>Stable </a:t>
          </a:r>
          <a:r>
            <a:rPr lang="en-US" sz="1400" kern="1200" dirty="0">
              <a:solidFill>
                <a:srgbClr val="668644"/>
              </a:solidFill>
            </a:rPr>
            <a:t>Value/Cash</a:t>
          </a:r>
          <a:r>
            <a:rPr lang="en-US" sz="1400" kern="1200" dirty="0">
              <a:solidFill>
                <a:schemeClr val="accent2">
                  <a:lumMod val="50000"/>
                </a:schemeClr>
              </a:solidFill>
            </a:rPr>
            <a:t> Reserves</a:t>
          </a:r>
        </a:p>
      </dsp:txBody>
      <dsp:txXfrm>
        <a:off x="26847" y="883398"/>
        <a:ext cx="1288353" cy="664675"/>
      </dsp:txXfrm>
    </dsp:sp>
    <dsp:sp modelId="{7FFEE440-7C25-4699-AD40-DD42DE9509DD}">
      <dsp:nvSpPr>
        <dsp:cNvPr id="0" name=""/>
        <dsp:cNvSpPr/>
      </dsp:nvSpPr>
      <dsp:spPr>
        <a:xfrm>
          <a:off x="1522039" y="862719"/>
          <a:ext cx="1329711" cy="70603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rgbClr val="386FA4"/>
              </a:solidFill>
            </a:rPr>
            <a:t>Bonds</a:t>
          </a:r>
        </a:p>
      </dsp:txBody>
      <dsp:txXfrm>
        <a:off x="1542718" y="883398"/>
        <a:ext cx="1288353" cy="664675"/>
      </dsp:txXfrm>
    </dsp:sp>
    <dsp:sp modelId="{16AA6492-36FF-4EE8-A031-AD53B066D806}">
      <dsp:nvSpPr>
        <dsp:cNvPr id="0" name=""/>
        <dsp:cNvSpPr/>
      </dsp:nvSpPr>
      <dsp:spPr>
        <a:xfrm>
          <a:off x="3037910" y="862719"/>
          <a:ext cx="1329711" cy="706033"/>
        </a:xfrm>
        <a:prstGeom prst="roundRect">
          <a:avLst>
            <a:gd name="adj" fmla="val 10000"/>
          </a:avLst>
        </a:prstGeom>
        <a:solidFill>
          <a:schemeClr val="accent3">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chemeClr val="accent3">
                  <a:lumMod val="25000"/>
                </a:schemeClr>
              </a:solidFill>
            </a:rPr>
            <a:t>Blended</a:t>
          </a:r>
        </a:p>
      </dsp:txBody>
      <dsp:txXfrm>
        <a:off x="3058589" y="883398"/>
        <a:ext cx="1288353" cy="664675"/>
      </dsp:txXfrm>
    </dsp:sp>
    <dsp:sp modelId="{03368851-964B-45DF-882E-BA443A1C3852}">
      <dsp:nvSpPr>
        <dsp:cNvPr id="0" name=""/>
        <dsp:cNvSpPr/>
      </dsp:nvSpPr>
      <dsp:spPr>
        <a:xfrm>
          <a:off x="4553781" y="862719"/>
          <a:ext cx="1329711" cy="706033"/>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chemeClr val="accent4">
                  <a:lumMod val="50000"/>
                </a:schemeClr>
              </a:solidFill>
            </a:rPr>
            <a:t>Equity</a:t>
          </a:r>
          <a:endParaRPr lang="en-US" sz="1800" kern="1200" dirty="0"/>
        </a:p>
      </dsp:txBody>
      <dsp:txXfrm>
        <a:off x="4574460" y="883398"/>
        <a:ext cx="1288353" cy="664675"/>
      </dsp:txXfrm>
    </dsp:sp>
    <dsp:sp modelId="{540F562F-7CB8-4B07-974F-183136B801D4}">
      <dsp:nvSpPr>
        <dsp:cNvPr id="0" name=""/>
        <dsp:cNvSpPr/>
      </dsp:nvSpPr>
      <dsp:spPr>
        <a:xfrm>
          <a:off x="6069652" y="862719"/>
          <a:ext cx="1329711" cy="706033"/>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chemeClr val="accent5">
                  <a:lumMod val="50000"/>
                </a:schemeClr>
              </a:solidFill>
            </a:rPr>
            <a:t>International</a:t>
          </a:r>
        </a:p>
      </dsp:txBody>
      <dsp:txXfrm>
        <a:off x="6090331" y="883398"/>
        <a:ext cx="1288353" cy="664675"/>
      </dsp:txXfrm>
    </dsp:sp>
    <dsp:sp modelId="{DA528A98-91C2-4660-87C7-9F071A65D076}">
      <dsp:nvSpPr>
        <dsp:cNvPr id="0" name=""/>
        <dsp:cNvSpPr/>
      </dsp:nvSpPr>
      <dsp:spPr>
        <a:xfrm>
          <a:off x="7585522" y="862719"/>
          <a:ext cx="1329711" cy="706033"/>
        </a:xfrm>
        <a:prstGeom prst="roundRect">
          <a:avLst>
            <a:gd name="adj" fmla="val 10000"/>
          </a:avLst>
        </a:prstGeom>
        <a:solidFill>
          <a:schemeClr val="tx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tx2"/>
              </a:solidFill>
            </a:rPr>
            <a:t>Sector/Specialty</a:t>
          </a:r>
        </a:p>
      </dsp:txBody>
      <dsp:txXfrm>
        <a:off x="7606201" y="883398"/>
        <a:ext cx="1288353" cy="664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9BE22-ECCF-4B6F-AADD-682CF79A4F01}">
      <dsp:nvSpPr>
        <dsp:cNvPr id="0" name=""/>
        <dsp:cNvSpPr/>
      </dsp:nvSpPr>
      <dsp:spPr>
        <a:xfrm rot="16200000">
          <a:off x="991401" y="-991401"/>
          <a:ext cx="2249471" cy="4232275"/>
        </a:xfrm>
        <a:prstGeom prst="round1Rect">
          <a:avLst/>
        </a:prstGeom>
        <a:solidFill>
          <a:schemeClr val="accent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dirty="0">
            <a:solidFill>
              <a:schemeClr val="accent6"/>
            </a:solidFill>
          </a:endParaRPr>
        </a:p>
      </dsp:txBody>
      <dsp:txXfrm rot="5400000">
        <a:off x="-1" y="1"/>
        <a:ext cx="4232275" cy="1687103"/>
      </dsp:txXfrm>
    </dsp:sp>
    <dsp:sp modelId="{685C3168-59E3-4953-9C42-557A4DB1C4E1}">
      <dsp:nvSpPr>
        <dsp:cNvPr id="0" name=""/>
        <dsp:cNvSpPr/>
      </dsp:nvSpPr>
      <dsp:spPr>
        <a:xfrm>
          <a:off x="4232275" y="0"/>
          <a:ext cx="4232275" cy="2249471"/>
        </a:xfrm>
        <a:prstGeom prst="round1Rect">
          <a:avLst/>
        </a:prstGeom>
        <a:solidFill>
          <a:schemeClr val="accent3">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dirty="0">
            <a:solidFill>
              <a:schemeClr val="accent6"/>
            </a:solidFill>
          </a:endParaRPr>
        </a:p>
      </dsp:txBody>
      <dsp:txXfrm>
        <a:off x="4232275" y="0"/>
        <a:ext cx="4232275" cy="1687103"/>
      </dsp:txXfrm>
    </dsp:sp>
    <dsp:sp modelId="{7C02133B-32FB-4E0A-ACBA-9F03098D2F3B}">
      <dsp:nvSpPr>
        <dsp:cNvPr id="0" name=""/>
        <dsp:cNvSpPr/>
      </dsp:nvSpPr>
      <dsp:spPr>
        <a:xfrm rot="10800000">
          <a:off x="0" y="2249471"/>
          <a:ext cx="4232275" cy="2249471"/>
        </a:xfrm>
        <a:prstGeom prst="round1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accent6"/>
              </a:solidFill>
            </a:rPr>
            <a:t>                                                      </a:t>
          </a:r>
          <a:endParaRPr lang="en-US" sz="3200" kern="1200" dirty="0">
            <a:solidFill>
              <a:schemeClr val="accent6"/>
            </a:solidFill>
          </a:endParaRPr>
        </a:p>
      </dsp:txBody>
      <dsp:txXfrm rot="10800000">
        <a:off x="0" y="2811839"/>
        <a:ext cx="4232275" cy="1687103"/>
      </dsp:txXfrm>
    </dsp:sp>
    <dsp:sp modelId="{A7D048AB-DE3F-48B1-A40F-F4BC0658AB36}">
      <dsp:nvSpPr>
        <dsp:cNvPr id="0" name=""/>
        <dsp:cNvSpPr/>
      </dsp:nvSpPr>
      <dsp:spPr>
        <a:xfrm rot="5400000">
          <a:off x="5223676" y="1258069"/>
          <a:ext cx="2249471" cy="4232275"/>
        </a:xfrm>
        <a:prstGeom prst="round1Rect">
          <a:avLst/>
        </a:prstGeom>
        <a:solidFill>
          <a:schemeClr val="accent5">
            <a:lumMod val="9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accent6"/>
              </a:solidFill>
            </a:rPr>
            <a:t>                                                   </a:t>
          </a:r>
          <a:endParaRPr lang="en-US" sz="3200" kern="1200" dirty="0">
            <a:solidFill>
              <a:schemeClr val="accent6"/>
            </a:solidFill>
          </a:endParaRPr>
        </a:p>
      </dsp:txBody>
      <dsp:txXfrm rot="-5400000">
        <a:off x="4232274" y="2811839"/>
        <a:ext cx="4232275" cy="1687103"/>
      </dsp:txXfrm>
    </dsp:sp>
    <dsp:sp modelId="{E7A19AF0-E52E-4FFB-AC81-9C11BFE6B17A}">
      <dsp:nvSpPr>
        <dsp:cNvPr id="0" name=""/>
        <dsp:cNvSpPr/>
      </dsp:nvSpPr>
      <dsp:spPr>
        <a:xfrm>
          <a:off x="2962592" y="1687103"/>
          <a:ext cx="2539365" cy="1124735"/>
        </a:xfrm>
        <a:prstGeom prst="roundRect">
          <a:avLst/>
        </a:prstGeom>
        <a:solidFill>
          <a:schemeClr val="accent6"/>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2"/>
              </a:solidFill>
            </a:rPr>
            <a:t>Distributions</a:t>
          </a:r>
          <a:endParaRPr lang="en-US" sz="3200" b="1" kern="1200" dirty="0">
            <a:solidFill>
              <a:schemeClr val="tx2"/>
            </a:solidFill>
          </a:endParaRPr>
        </a:p>
      </dsp:txBody>
      <dsp:txXfrm>
        <a:off x="3017497" y="1742008"/>
        <a:ext cx="2429555" cy="101492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0.16667</cdr:x>
      <cdr:y>0.07639</cdr:y>
    </cdr:from>
    <cdr:to>
      <cdr:x>0.32402</cdr:x>
      <cdr:y>0.23543</cdr:y>
    </cdr:to>
    <cdr:sp macro="" textlink="">
      <cdr:nvSpPr>
        <cdr:cNvPr id="2" name="TextBox 16"/>
        <cdr:cNvSpPr txBox="1"/>
      </cdr:nvSpPr>
      <cdr:spPr>
        <a:xfrm xmlns:a="http://schemas.openxmlformats.org/drawingml/2006/main">
          <a:off x="1653307" y="310446"/>
          <a:ext cx="1560945"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b="1" kern="1200">
              <a:solidFill>
                <a:srgbClr val="081D58"/>
              </a:solidFill>
              <a:latin typeface="Calibri" pitchFamily="34" charset="0"/>
              <a:ea typeface="+mn-ea"/>
              <a:cs typeface="+mn-cs"/>
            </a:defRPr>
          </a:lvl1pPr>
          <a:lvl2pPr marL="457200" algn="l" rtl="0" eaLnBrk="0" fontAlgn="base" hangingPunct="0">
            <a:spcBef>
              <a:spcPct val="0"/>
            </a:spcBef>
            <a:spcAft>
              <a:spcPct val="0"/>
            </a:spcAft>
            <a:defRPr b="1" kern="1200">
              <a:solidFill>
                <a:srgbClr val="081D58"/>
              </a:solidFill>
              <a:latin typeface="Calibri" pitchFamily="34" charset="0"/>
              <a:ea typeface="+mn-ea"/>
              <a:cs typeface="+mn-cs"/>
            </a:defRPr>
          </a:lvl2pPr>
          <a:lvl3pPr marL="914400" algn="l" rtl="0" eaLnBrk="0" fontAlgn="base" hangingPunct="0">
            <a:spcBef>
              <a:spcPct val="0"/>
            </a:spcBef>
            <a:spcAft>
              <a:spcPct val="0"/>
            </a:spcAft>
            <a:defRPr b="1" kern="1200">
              <a:solidFill>
                <a:srgbClr val="081D58"/>
              </a:solidFill>
              <a:latin typeface="Calibri" pitchFamily="34" charset="0"/>
              <a:ea typeface="+mn-ea"/>
              <a:cs typeface="+mn-cs"/>
            </a:defRPr>
          </a:lvl3pPr>
          <a:lvl4pPr marL="1371600" algn="l" rtl="0" eaLnBrk="0" fontAlgn="base" hangingPunct="0">
            <a:spcBef>
              <a:spcPct val="0"/>
            </a:spcBef>
            <a:spcAft>
              <a:spcPct val="0"/>
            </a:spcAft>
            <a:defRPr b="1" kern="1200">
              <a:solidFill>
                <a:srgbClr val="081D58"/>
              </a:solidFill>
              <a:latin typeface="Calibri" pitchFamily="34" charset="0"/>
              <a:ea typeface="+mn-ea"/>
              <a:cs typeface="+mn-cs"/>
            </a:defRPr>
          </a:lvl4pPr>
          <a:lvl5pPr marL="1828800" algn="l" rtl="0" eaLnBrk="0" fontAlgn="base" hangingPunct="0">
            <a:spcBef>
              <a:spcPct val="0"/>
            </a:spcBef>
            <a:spcAft>
              <a:spcPct val="0"/>
            </a:spcAft>
            <a:defRPr b="1" kern="1200">
              <a:solidFill>
                <a:srgbClr val="081D58"/>
              </a:solidFill>
              <a:latin typeface="Calibri" pitchFamily="34" charset="0"/>
              <a:ea typeface="+mn-ea"/>
              <a:cs typeface="+mn-cs"/>
            </a:defRPr>
          </a:lvl5pPr>
          <a:lvl6pPr marL="2286000" algn="l" defTabSz="914400" rtl="0" eaLnBrk="1" latinLnBrk="0" hangingPunct="1">
            <a:defRPr b="1" kern="1200">
              <a:solidFill>
                <a:srgbClr val="081D58"/>
              </a:solidFill>
              <a:latin typeface="Calibri" pitchFamily="34" charset="0"/>
              <a:ea typeface="+mn-ea"/>
              <a:cs typeface="+mn-cs"/>
            </a:defRPr>
          </a:lvl6pPr>
          <a:lvl7pPr marL="2743200" algn="l" defTabSz="914400" rtl="0" eaLnBrk="1" latinLnBrk="0" hangingPunct="1">
            <a:defRPr b="1" kern="1200">
              <a:solidFill>
                <a:srgbClr val="081D58"/>
              </a:solidFill>
              <a:latin typeface="Calibri" pitchFamily="34" charset="0"/>
              <a:ea typeface="+mn-ea"/>
              <a:cs typeface="+mn-cs"/>
            </a:defRPr>
          </a:lvl7pPr>
          <a:lvl8pPr marL="3200400" algn="l" defTabSz="914400" rtl="0" eaLnBrk="1" latinLnBrk="0" hangingPunct="1">
            <a:defRPr b="1" kern="1200">
              <a:solidFill>
                <a:srgbClr val="081D58"/>
              </a:solidFill>
              <a:latin typeface="Calibri" pitchFamily="34" charset="0"/>
              <a:ea typeface="+mn-ea"/>
              <a:cs typeface="+mn-cs"/>
            </a:defRPr>
          </a:lvl8pPr>
          <a:lvl9pPr marL="3657600" algn="l" defTabSz="914400" rtl="0" eaLnBrk="1" latinLnBrk="0" hangingPunct="1">
            <a:defRPr b="1" kern="1200">
              <a:solidFill>
                <a:srgbClr val="081D58"/>
              </a:solidFill>
              <a:latin typeface="Calibri" pitchFamily="34" charset="0"/>
              <a:ea typeface="+mn-ea"/>
              <a:cs typeface="+mn-cs"/>
            </a:defRPr>
          </a:lvl9pPr>
        </a:lstStyle>
        <a:p xmlns:a="http://schemas.openxmlformats.org/drawingml/2006/main">
          <a:pPr algn="ctr"/>
          <a:r>
            <a:rPr lang="en-US" sz="1800" dirty="0" smtClean="0"/>
            <a:t>Short-Term</a:t>
          </a:r>
          <a:endParaRPr lang="en-US" sz="1800" dirty="0"/>
        </a:p>
        <a:p xmlns:a="http://schemas.openxmlformats.org/drawingml/2006/main">
          <a:pPr algn="ctr"/>
          <a:r>
            <a:rPr lang="en-US" sz="1800" dirty="0"/>
            <a:t>Bond</a:t>
          </a:r>
        </a:p>
      </cdr:txBody>
    </cdr:sp>
  </cdr:relSizeAnchor>
  <cdr:relSizeAnchor xmlns:cdr="http://schemas.openxmlformats.org/drawingml/2006/chartDrawing">
    <cdr:from>
      <cdr:x>0.30505</cdr:x>
      <cdr:y>0.04788</cdr:y>
    </cdr:from>
    <cdr:to>
      <cdr:x>0.43028</cdr:x>
      <cdr:y>0.20692</cdr:y>
    </cdr:to>
    <cdr:sp macro="" textlink="">
      <cdr:nvSpPr>
        <cdr:cNvPr id="3" name="TextBox 16"/>
        <cdr:cNvSpPr txBox="1"/>
      </cdr:nvSpPr>
      <cdr:spPr>
        <a:xfrm xmlns:a="http://schemas.openxmlformats.org/drawingml/2006/main">
          <a:off x="3026066" y="194590"/>
          <a:ext cx="1242289"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b="1" kern="1200">
              <a:solidFill>
                <a:srgbClr val="081D58"/>
              </a:solidFill>
              <a:latin typeface="Calibri" pitchFamily="34" charset="0"/>
              <a:ea typeface="+mn-ea"/>
              <a:cs typeface="+mn-cs"/>
            </a:defRPr>
          </a:lvl1pPr>
          <a:lvl2pPr marL="457200" algn="l" rtl="0" eaLnBrk="0" fontAlgn="base" hangingPunct="0">
            <a:spcBef>
              <a:spcPct val="0"/>
            </a:spcBef>
            <a:spcAft>
              <a:spcPct val="0"/>
            </a:spcAft>
            <a:defRPr b="1" kern="1200">
              <a:solidFill>
                <a:srgbClr val="081D58"/>
              </a:solidFill>
              <a:latin typeface="Calibri" pitchFamily="34" charset="0"/>
              <a:ea typeface="+mn-ea"/>
              <a:cs typeface="+mn-cs"/>
            </a:defRPr>
          </a:lvl2pPr>
          <a:lvl3pPr marL="914400" algn="l" rtl="0" eaLnBrk="0" fontAlgn="base" hangingPunct="0">
            <a:spcBef>
              <a:spcPct val="0"/>
            </a:spcBef>
            <a:spcAft>
              <a:spcPct val="0"/>
            </a:spcAft>
            <a:defRPr b="1" kern="1200">
              <a:solidFill>
                <a:srgbClr val="081D58"/>
              </a:solidFill>
              <a:latin typeface="Calibri" pitchFamily="34" charset="0"/>
              <a:ea typeface="+mn-ea"/>
              <a:cs typeface="+mn-cs"/>
            </a:defRPr>
          </a:lvl3pPr>
          <a:lvl4pPr marL="1371600" algn="l" rtl="0" eaLnBrk="0" fontAlgn="base" hangingPunct="0">
            <a:spcBef>
              <a:spcPct val="0"/>
            </a:spcBef>
            <a:spcAft>
              <a:spcPct val="0"/>
            </a:spcAft>
            <a:defRPr b="1" kern="1200">
              <a:solidFill>
                <a:srgbClr val="081D58"/>
              </a:solidFill>
              <a:latin typeface="Calibri" pitchFamily="34" charset="0"/>
              <a:ea typeface="+mn-ea"/>
              <a:cs typeface="+mn-cs"/>
            </a:defRPr>
          </a:lvl4pPr>
          <a:lvl5pPr marL="1828800" algn="l" rtl="0" eaLnBrk="0" fontAlgn="base" hangingPunct="0">
            <a:spcBef>
              <a:spcPct val="0"/>
            </a:spcBef>
            <a:spcAft>
              <a:spcPct val="0"/>
            </a:spcAft>
            <a:defRPr b="1" kern="1200">
              <a:solidFill>
                <a:srgbClr val="081D58"/>
              </a:solidFill>
              <a:latin typeface="Calibri" pitchFamily="34" charset="0"/>
              <a:ea typeface="+mn-ea"/>
              <a:cs typeface="+mn-cs"/>
            </a:defRPr>
          </a:lvl5pPr>
          <a:lvl6pPr marL="2286000" algn="l" defTabSz="914400" rtl="0" eaLnBrk="1" latinLnBrk="0" hangingPunct="1">
            <a:defRPr b="1" kern="1200">
              <a:solidFill>
                <a:srgbClr val="081D58"/>
              </a:solidFill>
              <a:latin typeface="Calibri" pitchFamily="34" charset="0"/>
              <a:ea typeface="+mn-ea"/>
              <a:cs typeface="+mn-cs"/>
            </a:defRPr>
          </a:lvl6pPr>
          <a:lvl7pPr marL="2743200" algn="l" defTabSz="914400" rtl="0" eaLnBrk="1" latinLnBrk="0" hangingPunct="1">
            <a:defRPr b="1" kern="1200">
              <a:solidFill>
                <a:srgbClr val="081D58"/>
              </a:solidFill>
              <a:latin typeface="Calibri" pitchFamily="34" charset="0"/>
              <a:ea typeface="+mn-ea"/>
              <a:cs typeface="+mn-cs"/>
            </a:defRPr>
          </a:lvl7pPr>
          <a:lvl8pPr marL="3200400" algn="l" defTabSz="914400" rtl="0" eaLnBrk="1" latinLnBrk="0" hangingPunct="1">
            <a:defRPr b="1" kern="1200">
              <a:solidFill>
                <a:srgbClr val="081D58"/>
              </a:solidFill>
              <a:latin typeface="Calibri" pitchFamily="34" charset="0"/>
              <a:ea typeface="+mn-ea"/>
              <a:cs typeface="+mn-cs"/>
            </a:defRPr>
          </a:lvl8pPr>
          <a:lvl9pPr marL="3657600" algn="l" defTabSz="914400" rtl="0" eaLnBrk="1" latinLnBrk="0" hangingPunct="1">
            <a:defRPr b="1" kern="1200">
              <a:solidFill>
                <a:srgbClr val="081D58"/>
              </a:solidFill>
              <a:latin typeface="Calibri" pitchFamily="34" charset="0"/>
              <a:ea typeface="+mn-ea"/>
              <a:cs typeface="+mn-cs"/>
            </a:defRPr>
          </a:lvl9pPr>
        </a:lstStyle>
        <a:p xmlns:a="http://schemas.openxmlformats.org/drawingml/2006/main">
          <a:pPr algn="ctr"/>
          <a:r>
            <a:rPr lang="en-US" sz="1800" dirty="0" smtClean="0"/>
            <a:t>Long-Term</a:t>
          </a:r>
          <a:endParaRPr lang="en-US" sz="1800" dirty="0"/>
        </a:p>
        <a:p xmlns:a="http://schemas.openxmlformats.org/drawingml/2006/main">
          <a:pPr algn="ctr"/>
          <a:r>
            <a:rPr lang="en-US" sz="1800" dirty="0"/>
            <a:t>Bond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640"/>
            <a:ext cx="3168927"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t" anchorCtr="0" compatLnSpc="1">
            <a:prstTxWarp prst="textNoShape">
              <a:avLst/>
            </a:prstTxWarp>
          </a:bodyPr>
          <a:lstStyle>
            <a:lvl1pPr defTabSz="995600">
              <a:defRPr sz="1000" b="0" i="1">
                <a:latin typeface="Arial" pitchFamily="34" charset="0"/>
              </a:defRPr>
            </a:lvl1pPr>
          </a:lstStyle>
          <a:p>
            <a:pPr>
              <a:defRPr/>
            </a:pPr>
            <a:endParaRPr lang="en-US" altLang="en-US" dirty="0"/>
          </a:p>
        </p:txBody>
      </p:sp>
      <p:sp>
        <p:nvSpPr>
          <p:cNvPr id="3075" name="Rectangle 3"/>
          <p:cNvSpPr>
            <a:spLocks noGrp="1" noChangeArrowheads="1"/>
          </p:cNvSpPr>
          <p:nvPr>
            <p:ph type="dt" sz="quarter" idx="1"/>
          </p:nvPr>
        </p:nvSpPr>
        <p:spPr bwMode="auto">
          <a:xfrm>
            <a:off x="4146276" y="-1640"/>
            <a:ext cx="3168926"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t" anchorCtr="0" compatLnSpc="1">
            <a:prstTxWarp prst="textNoShape">
              <a:avLst/>
            </a:prstTxWarp>
          </a:bodyPr>
          <a:lstStyle>
            <a:lvl1pPr algn="r" defTabSz="995600">
              <a:defRPr sz="1000" b="0" i="1">
                <a:latin typeface="Arial" pitchFamily="34" charset="0"/>
              </a:defRPr>
            </a:lvl1pPr>
          </a:lstStyle>
          <a:p>
            <a:pPr>
              <a:defRPr/>
            </a:pPr>
            <a:endParaRPr lang="en-US" altLang="en-US" dirty="0"/>
          </a:p>
        </p:txBody>
      </p:sp>
      <p:sp>
        <p:nvSpPr>
          <p:cNvPr id="3076" name="Rectangle 4"/>
          <p:cNvSpPr>
            <a:spLocks noGrp="1" noChangeArrowheads="1"/>
          </p:cNvSpPr>
          <p:nvPr>
            <p:ph type="ftr" sz="quarter" idx="2"/>
          </p:nvPr>
        </p:nvSpPr>
        <p:spPr bwMode="auto">
          <a:xfrm>
            <a:off x="1" y="9120815"/>
            <a:ext cx="3168927"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b" anchorCtr="0" compatLnSpc="1">
            <a:prstTxWarp prst="textNoShape">
              <a:avLst/>
            </a:prstTxWarp>
          </a:bodyPr>
          <a:lstStyle>
            <a:lvl1pPr defTabSz="995600">
              <a:defRPr sz="1000" b="0" i="1">
                <a:latin typeface="Arial" pitchFamily="34" charset="0"/>
              </a:defRPr>
            </a:lvl1pPr>
          </a:lstStyle>
          <a:p>
            <a:pPr>
              <a:defRPr/>
            </a:pPr>
            <a:endParaRPr lang="en-US" altLang="en-US" dirty="0"/>
          </a:p>
        </p:txBody>
      </p:sp>
      <p:sp>
        <p:nvSpPr>
          <p:cNvPr id="3077" name="Rectangle 5"/>
          <p:cNvSpPr>
            <a:spLocks noGrp="1" noChangeArrowheads="1"/>
          </p:cNvSpPr>
          <p:nvPr>
            <p:ph type="sldNum" sz="quarter" idx="3"/>
          </p:nvPr>
        </p:nvSpPr>
        <p:spPr bwMode="auto">
          <a:xfrm>
            <a:off x="4146276" y="9120815"/>
            <a:ext cx="3168926"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b" anchorCtr="0" compatLnSpc="1">
            <a:prstTxWarp prst="textNoShape">
              <a:avLst/>
            </a:prstTxWarp>
          </a:bodyPr>
          <a:lstStyle>
            <a:lvl1pPr algn="r" defTabSz="995600">
              <a:defRPr sz="1000" b="0" i="1">
                <a:latin typeface="Arial" pitchFamily="34" charset="0"/>
              </a:defRPr>
            </a:lvl1pPr>
          </a:lstStyle>
          <a:p>
            <a:pPr>
              <a:defRPr/>
            </a:pPr>
            <a:fld id="{83D2FD5A-D68E-4C2F-995C-CD31AD692750}" type="slidenum">
              <a:rPr lang="en-US" altLang="en-US"/>
              <a:pPr>
                <a:defRPr/>
              </a:pPr>
              <a:t>‹#›</a:t>
            </a:fld>
            <a:endParaRPr lang="en-US" altLang="en-US" dirty="0"/>
          </a:p>
        </p:txBody>
      </p:sp>
      <p:sp>
        <p:nvSpPr>
          <p:cNvPr id="3078" name="Rectangle 6"/>
          <p:cNvSpPr>
            <a:spLocks noChangeArrowheads="1"/>
          </p:cNvSpPr>
          <p:nvPr/>
        </p:nvSpPr>
        <p:spPr bwMode="auto">
          <a:xfrm>
            <a:off x="3243706" y="9145406"/>
            <a:ext cx="822823" cy="2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32" tIns="44966" rIns="89932" bIns="44966">
            <a:spAutoFit/>
          </a:bodyPr>
          <a:lstStyle>
            <a:lvl1pPr defTabSz="850900">
              <a:defRPr sz="2400">
                <a:solidFill>
                  <a:schemeClr val="tx1"/>
                </a:solidFill>
                <a:latin typeface="Times New Roman" pitchFamily="18" charset="0"/>
              </a:defRPr>
            </a:lvl1pPr>
            <a:lvl2pPr marL="420688" defTabSz="850900">
              <a:defRPr sz="2400">
                <a:solidFill>
                  <a:schemeClr val="tx1"/>
                </a:solidFill>
                <a:latin typeface="Times New Roman" pitchFamily="18" charset="0"/>
              </a:defRPr>
            </a:lvl2pPr>
            <a:lvl3pPr marL="835025" defTabSz="850900">
              <a:defRPr sz="2400">
                <a:solidFill>
                  <a:schemeClr val="tx1"/>
                </a:solidFill>
                <a:latin typeface="Times New Roman" pitchFamily="18" charset="0"/>
              </a:defRPr>
            </a:lvl3pPr>
            <a:lvl4pPr marL="1254125" defTabSz="850900">
              <a:defRPr sz="2400">
                <a:solidFill>
                  <a:schemeClr val="tx1"/>
                </a:solidFill>
                <a:latin typeface="Times New Roman" pitchFamily="18" charset="0"/>
              </a:defRPr>
            </a:lvl4pPr>
            <a:lvl5pPr marL="1668463" defTabSz="850900">
              <a:defRPr sz="2400">
                <a:solidFill>
                  <a:schemeClr val="tx1"/>
                </a:solidFill>
                <a:latin typeface="Times New Roman" pitchFamily="18" charset="0"/>
              </a:defRPr>
            </a:lvl5pPr>
            <a:lvl6pPr marL="2125663" defTabSz="850900" eaLnBrk="0" fontAlgn="base" hangingPunct="0">
              <a:spcBef>
                <a:spcPct val="0"/>
              </a:spcBef>
              <a:spcAft>
                <a:spcPct val="0"/>
              </a:spcAft>
              <a:defRPr sz="2400">
                <a:solidFill>
                  <a:schemeClr val="tx1"/>
                </a:solidFill>
                <a:latin typeface="Times New Roman" pitchFamily="18" charset="0"/>
              </a:defRPr>
            </a:lvl6pPr>
            <a:lvl7pPr marL="2582863" defTabSz="850900" eaLnBrk="0" fontAlgn="base" hangingPunct="0">
              <a:spcBef>
                <a:spcPct val="0"/>
              </a:spcBef>
              <a:spcAft>
                <a:spcPct val="0"/>
              </a:spcAft>
              <a:defRPr sz="2400">
                <a:solidFill>
                  <a:schemeClr val="tx1"/>
                </a:solidFill>
                <a:latin typeface="Times New Roman" pitchFamily="18" charset="0"/>
              </a:defRPr>
            </a:lvl7pPr>
            <a:lvl8pPr marL="3040063" defTabSz="850900" eaLnBrk="0" fontAlgn="base" hangingPunct="0">
              <a:spcBef>
                <a:spcPct val="0"/>
              </a:spcBef>
              <a:spcAft>
                <a:spcPct val="0"/>
              </a:spcAft>
              <a:defRPr sz="2400">
                <a:solidFill>
                  <a:schemeClr val="tx1"/>
                </a:solidFill>
                <a:latin typeface="Times New Roman" pitchFamily="18" charset="0"/>
              </a:defRPr>
            </a:lvl8pPr>
            <a:lvl9pPr marL="3497263" defTabSz="8509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defRPr/>
            </a:pPr>
            <a:r>
              <a:rPr lang="en-US" altLang="en-US" sz="1300" b="0" dirty="0">
                <a:latin typeface="Arial" pitchFamily="34" charset="0"/>
              </a:rPr>
              <a:t>Page </a:t>
            </a:r>
            <a:fld id="{FECCCF6B-96D5-4D4F-8515-BFBDDB868421}" type="slidenum">
              <a:rPr lang="en-US" altLang="en-US" sz="1300" b="0">
                <a:latin typeface="Arial" pitchFamily="34" charset="0"/>
              </a:rPr>
              <a:pPr algn="ctr">
                <a:lnSpc>
                  <a:spcPct val="90000"/>
                </a:lnSpc>
                <a:defRPr/>
              </a:pPr>
              <a:t>‹#›</a:t>
            </a:fld>
            <a:endParaRPr lang="en-US" altLang="en-US" sz="1300" b="0" dirty="0">
              <a:latin typeface="Arial" pitchFamily="34" charset="0"/>
            </a:endParaRPr>
          </a:p>
        </p:txBody>
      </p:sp>
    </p:spTree>
    <p:extLst>
      <p:ext uri="{BB962C8B-B14F-4D97-AF65-F5344CB8AC3E}">
        <p14:creationId xmlns:p14="http://schemas.microsoft.com/office/powerpoint/2010/main" val="3342069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640"/>
            <a:ext cx="3168927"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t" anchorCtr="0" compatLnSpc="1">
            <a:prstTxWarp prst="textNoShape">
              <a:avLst/>
            </a:prstTxWarp>
          </a:bodyPr>
          <a:lstStyle>
            <a:lvl1pPr defTabSz="995600">
              <a:defRPr sz="1000" b="0" i="1">
                <a:solidFill>
                  <a:schemeClr val="tx1"/>
                </a:solidFill>
                <a:latin typeface="Times New Roman" pitchFamily="18" charset="0"/>
              </a:defRPr>
            </a:lvl1pPr>
          </a:lstStyle>
          <a:p>
            <a:pPr>
              <a:defRPr/>
            </a:pPr>
            <a:endParaRPr lang="en-US" altLang="en-US" dirty="0"/>
          </a:p>
        </p:txBody>
      </p:sp>
      <p:sp>
        <p:nvSpPr>
          <p:cNvPr id="2051" name="Rectangle 3"/>
          <p:cNvSpPr>
            <a:spLocks noGrp="1" noChangeArrowheads="1"/>
          </p:cNvSpPr>
          <p:nvPr>
            <p:ph type="dt" idx="1"/>
          </p:nvPr>
        </p:nvSpPr>
        <p:spPr bwMode="auto">
          <a:xfrm>
            <a:off x="4146276" y="-1640"/>
            <a:ext cx="3168926"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t" anchorCtr="0" compatLnSpc="1">
            <a:prstTxWarp prst="textNoShape">
              <a:avLst/>
            </a:prstTxWarp>
          </a:bodyPr>
          <a:lstStyle>
            <a:lvl1pPr algn="r" defTabSz="995600">
              <a:defRPr sz="1000" b="0" i="1">
                <a:solidFill>
                  <a:schemeClr val="tx1"/>
                </a:solidFill>
                <a:latin typeface="Times New Roman" pitchFamily="18" charset="0"/>
              </a:defRPr>
            </a:lvl1pPr>
          </a:lstStyle>
          <a:p>
            <a:pPr>
              <a:defRPr/>
            </a:pPr>
            <a:endParaRPr lang="en-US" altLang="en-US" dirty="0"/>
          </a:p>
        </p:txBody>
      </p:sp>
      <p:sp>
        <p:nvSpPr>
          <p:cNvPr id="2052" name="Rectangle 4"/>
          <p:cNvSpPr>
            <a:spLocks noGrp="1" noChangeArrowheads="1"/>
          </p:cNvSpPr>
          <p:nvPr>
            <p:ph type="ftr" sz="quarter" idx="4"/>
          </p:nvPr>
        </p:nvSpPr>
        <p:spPr bwMode="auto">
          <a:xfrm>
            <a:off x="1" y="9120815"/>
            <a:ext cx="3168927"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b" anchorCtr="0" compatLnSpc="1">
            <a:prstTxWarp prst="textNoShape">
              <a:avLst/>
            </a:prstTxWarp>
          </a:bodyPr>
          <a:lstStyle>
            <a:lvl1pPr defTabSz="995600">
              <a:defRPr sz="1000" b="0" i="1">
                <a:solidFill>
                  <a:schemeClr val="tx1"/>
                </a:solidFill>
                <a:latin typeface="Times New Roman" pitchFamily="18" charset="0"/>
              </a:defRPr>
            </a:lvl1pPr>
          </a:lstStyle>
          <a:p>
            <a:pPr>
              <a:defRPr/>
            </a:pPr>
            <a:endParaRPr lang="en-US" altLang="en-US" dirty="0"/>
          </a:p>
        </p:txBody>
      </p:sp>
      <p:sp>
        <p:nvSpPr>
          <p:cNvPr id="2053" name="Rectangle 5"/>
          <p:cNvSpPr>
            <a:spLocks noGrp="1" noChangeArrowheads="1"/>
          </p:cNvSpPr>
          <p:nvPr>
            <p:ph type="sldNum" sz="quarter" idx="5"/>
          </p:nvPr>
        </p:nvSpPr>
        <p:spPr bwMode="auto">
          <a:xfrm>
            <a:off x="4146276" y="9120815"/>
            <a:ext cx="3168926"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b" anchorCtr="0" compatLnSpc="1">
            <a:prstTxWarp prst="textNoShape">
              <a:avLst/>
            </a:prstTxWarp>
          </a:bodyPr>
          <a:lstStyle>
            <a:lvl1pPr algn="r" defTabSz="995600">
              <a:defRPr sz="1000" b="0" i="1">
                <a:solidFill>
                  <a:schemeClr val="tx1"/>
                </a:solidFill>
                <a:latin typeface="Times New Roman" pitchFamily="18" charset="0"/>
              </a:defRPr>
            </a:lvl1pPr>
          </a:lstStyle>
          <a:p>
            <a:pPr>
              <a:defRPr/>
            </a:pPr>
            <a:fld id="{511B9EAA-DA56-45C0-87B3-24F9173FC10E}" type="slidenum">
              <a:rPr lang="en-US" altLang="en-US"/>
              <a:pPr>
                <a:defRPr/>
              </a:pPr>
              <a:t>‹#›</a:t>
            </a:fld>
            <a:endParaRPr lang="en-US" altLang="en-US" dirty="0"/>
          </a:p>
        </p:txBody>
      </p:sp>
      <p:sp>
        <p:nvSpPr>
          <p:cNvPr id="2054" name="Rectangle 6"/>
          <p:cNvSpPr>
            <a:spLocks noChangeArrowheads="1"/>
          </p:cNvSpPr>
          <p:nvPr/>
        </p:nvSpPr>
        <p:spPr bwMode="auto">
          <a:xfrm>
            <a:off x="3243706" y="9145406"/>
            <a:ext cx="822823" cy="2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32" tIns="44966" rIns="89932" bIns="44966">
            <a:spAutoFit/>
          </a:bodyPr>
          <a:lstStyle>
            <a:lvl1pPr defTabSz="850900">
              <a:defRPr sz="2400">
                <a:solidFill>
                  <a:schemeClr val="tx1"/>
                </a:solidFill>
                <a:latin typeface="Times New Roman" pitchFamily="18" charset="0"/>
              </a:defRPr>
            </a:lvl1pPr>
            <a:lvl2pPr marL="420688" defTabSz="850900">
              <a:defRPr sz="2400">
                <a:solidFill>
                  <a:schemeClr val="tx1"/>
                </a:solidFill>
                <a:latin typeface="Times New Roman" pitchFamily="18" charset="0"/>
              </a:defRPr>
            </a:lvl2pPr>
            <a:lvl3pPr marL="835025" defTabSz="850900">
              <a:defRPr sz="2400">
                <a:solidFill>
                  <a:schemeClr val="tx1"/>
                </a:solidFill>
                <a:latin typeface="Times New Roman" pitchFamily="18" charset="0"/>
              </a:defRPr>
            </a:lvl3pPr>
            <a:lvl4pPr marL="1254125" defTabSz="850900">
              <a:defRPr sz="2400">
                <a:solidFill>
                  <a:schemeClr val="tx1"/>
                </a:solidFill>
                <a:latin typeface="Times New Roman" pitchFamily="18" charset="0"/>
              </a:defRPr>
            </a:lvl4pPr>
            <a:lvl5pPr marL="1668463" defTabSz="850900">
              <a:defRPr sz="2400">
                <a:solidFill>
                  <a:schemeClr val="tx1"/>
                </a:solidFill>
                <a:latin typeface="Times New Roman" pitchFamily="18" charset="0"/>
              </a:defRPr>
            </a:lvl5pPr>
            <a:lvl6pPr marL="2125663" defTabSz="850900" eaLnBrk="0" fontAlgn="base" hangingPunct="0">
              <a:spcBef>
                <a:spcPct val="0"/>
              </a:spcBef>
              <a:spcAft>
                <a:spcPct val="0"/>
              </a:spcAft>
              <a:defRPr sz="2400">
                <a:solidFill>
                  <a:schemeClr val="tx1"/>
                </a:solidFill>
                <a:latin typeface="Times New Roman" pitchFamily="18" charset="0"/>
              </a:defRPr>
            </a:lvl6pPr>
            <a:lvl7pPr marL="2582863" defTabSz="850900" eaLnBrk="0" fontAlgn="base" hangingPunct="0">
              <a:spcBef>
                <a:spcPct val="0"/>
              </a:spcBef>
              <a:spcAft>
                <a:spcPct val="0"/>
              </a:spcAft>
              <a:defRPr sz="2400">
                <a:solidFill>
                  <a:schemeClr val="tx1"/>
                </a:solidFill>
                <a:latin typeface="Times New Roman" pitchFamily="18" charset="0"/>
              </a:defRPr>
            </a:lvl7pPr>
            <a:lvl8pPr marL="3040063" defTabSz="850900" eaLnBrk="0" fontAlgn="base" hangingPunct="0">
              <a:spcBef>
                <a:spcPct val="0"/>
              </a:spcBef>
              <a:spcAft>
                <a:spcPct val="0"/>
              </a:spcAft>
              <a:defRPr sz="2400">
                <a:solidFill>
                  <a:schemeClr val="tx1"/>
                </a:solidFill>
                <a:latin typeface="Times New Roman" pitchFamily="18" charset="0"/>
              </a:defRPr>
            </a:lvl8pPr>
            <a:lvl9pPr marL="3497263" defTabSz="8509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defRPr/>
            </a:pPr>
            <a:r>
              <a:rPr lang="en-US" altLang="en-US" sz="1300" b="0" dirty="0">
                <a:latin typeface="Arial" pitchFamily="34" charset="0"/>
              </a:rPr>
              <a:t>Page </a:t>
            </a:r>
            <a:fld id="{C7CA6474-A503-4AED-80E7-9206FC20F7E3}" type="slidenum">
              <a:rPr lang="en-US" altLang="en-US" sz="1300" b="0" smtClean="0">
                <a:latin typeface="Arial" pitchFamily="34" charset="0"/>
              </a:rPr>
              <a:pPr algn="ctr">
                <a:lnSpc>
                  <a:spcPct val="90000"/>
                </a:lnSpc>
                <a:defRPr/>
              </a:pPr>
              <a:t>‹#›</a:t>
            </a:fld>
            <a:endParaRPr lang="en-US" altLang="en-US" sz="1300" b="0" dirty="0">
              <a:latin typeface="Arial" pitchFamily="34" charset="0"/>
            </a:endParaRPr>
          </a:p>
        </p:txBody>
      </p:sp>
      <p:sp>
        <p:nvSpPr>
          <p:cNvPr id="51207" name="Rectangle 7"/>
          <p:cNvSpPr>
            <a:spLocks noGrp="1" noRot="1" noChangeAspect="1" noChangeArrowheads="1" noTextEdit="1"/>
          </p:cNvSpPr>
          <p:nvPr>
            <p:ph type="sldImg" idx="2"/>
          </p:nvPr>
        </p:nvSpPr>
        <p:spPr bwMode="auto">
          <a:xfrm>
            <a:off x="1266825" y="727075"/>
            <a:ext cx="4783138" cy="35861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p:cNvSpPr>
            <a:spLocks noGrp="1" noChangeArrowheads="1"/>
          </p:cNvSpPr>
          <p:nvPr>
            <p:ph type="body" sz="quarter" idx="3"/>
          </p:nvPr>
        </p:nvSpPr>
        <p:spPr bwMode="auto">
          <a:xfrm>
            <a:off x="975693" y="4554667"/>
            <a:ext cx="5363818" cy="432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30" tIns="44966" rIns="94930" bIns="44966" numCol="1" anchor="t" anchorCtr="0" compatLnSpc="1">
            <a:prstTxWarp prst="textNoShape">
              <a:avLst/>
            </a:prstTxWarp>
          </a:bodyPr>
          <a:lstStyle/>
          <a:p>
            <a:pPr lvl="0"/>
            <a:r>
              <a:rPr lang="en-US" altLang="en-US" noProof="0"/>
              <a:t>Body Text</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extLst>
      <p:ext uri="{BB962C8B-B14F-4D97-AF65-F5344CB8AC3E}">
        <p14:creationId xmlns:p14="http://schemas.microsoft.com/office/powerpoint/2010/main" val="3905742900"/>
      </p:ext>
    </p:extLst>
  </p:cSld>
  <p:clrMap bg1="lt1" tx1="dk1" bg2="lt2" tx2="dk2" accent1="accent1" accent2="accent2" accent3="accent3" accent4="accent4" accent5="accent5" accent6="accent6" hlink="hlink" folHlink="folHlink"/>
  <p:notesStyle>
    <a:lvl1pPr algn="l" defTabSz="89217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436563" algn="l" defTabSz="89217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874713" algn="l" defTabSz="89217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312863" algn="l" defTabSz="89217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1755775" algn="l" defTabSz="89217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1</a:t>
            </a:fld>
            <a:endParaRPr lang="en-US" altLang="en-US" dirty="0"/>
          </a:p>
        </p:txBody>
      </p:sp>
    </p:spTree>
    <p:extLst>
      <p:ext uri="{BB962C8B-B14F-4D97-AF65-F5344CB8AC3E}">
        <p14:creationId xmlns:p14="http://schemas.microsoft.com/office/powerpoint/2010/main" val="2142734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demonstrates</a:t>
            </a:r>
            <a:r>
              <a:rPr lang="en-US" baseline="0" dirty="0" smtClean="0"/>
              <a:t> the benefits of making contribution increases over time. Increasing Ian begins contributing at age 30 at 1%, but slowly over the course of his career, increases his contribution rate up to 12%</a:t>
            </a:r>
          </a:p>
          <a:p>
            <a:r>
              <a:rPr lang="en-US" baseline="0" dirty="0" smtClean="0"/>
              <a:t>Consistent Connor begins at the same time as Ian, but contributes 8% throughout his career, and Late Larry doesn’t start until he’s 45, but contributes 15% throughout his career.  You can see that even starting small early in your career can still lead to large effects in the long term. No matter when you begin, though, contributing to your 401k is going to be helpful for you in the long term.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11</a:t>
            </a:fld>
            <a:endParaRPr lang="en-US" altLang="en-US" dirty="0"/>
          </a:p>
        </p:txBody>
      </p:sp>
    </p:spTree>
    <p:extLst>
      <p:ext uri="{BB962C8B-B14F-4D97-AF65-F5344CB8AC3E}">
        <p14:creationId xmlns:p14="http://schemas.microsoft.com/office/powerpoint/2010/main" val="2911292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discussed pre-tax</a:t>
            </a:r>
            <a:r>
              <a:rPr lang="en-US" baseline="0" dirty="0" smtClean="0"/>
              <a:t> and after-tax or Roth contributions. This slide shows the impact on your paycheck. You can see that if your gross pay is $1000 and you contribute to your 403(b) pretax your taxable income is reduced thus less taxes are withheld. If you were to contribute to a Roth 403(b) your taxable </a:t>
            </a:r>
            <a:r>
              <a:rPr lang="en-US" baseline="0" dirty="0" err="1" smtClean="0"/>
              <a:t>icome</a:t>
            </a:r>
            <a:r>
              <a:rPr lang="en-US" baseline="0" dirty="0" smtClean="0"/>
              <a:t> remains $1000 however, your tax savings comes during retirement as you have already paid tax on your contributions. </a:t>
            </a:r>
            <a:endParaRPr lang="en-US" dirty="0"/>
          </a:p>
        </p:txBody>
      </p:sp>
      <p:sp>
        <p:nvSpPr>
          <p:cNvPr id="4" name="Slide Number Placeholder 3"/>
          <p:cNvSpPr>
            <a:spLocks noGrp="1"/>
          </p:cNvSpPr>
          <p:nvPr>
            <p:ph type="sldNum" sz="quarter" idx="10"/>
          </p:nvPr>
        </p:nvSpPr>
        <p:spPr/>
        <p:txBody>
          <a:bodyPr/>
          <a:lstStyle/>
          <a:p>
            <a:pPr marL="0" marR="0" lvl="0" indent="0" algn="r" defTabSz="995600" rtl="0" eaLnBrk="0" fontAlgn="base" latinLnBrk="0" hangingPunct="0">
              <a:lnSpc>
                <a:spcPct val="100000"/>
              </a:lnSpc>
              <a:spcBef>
                <a:spcPct val="0"/>
              </a:spcBef>
              <a:spcAft>
                <a:spcPct val="0"/>
              </a:spcAft>
              <a:buClrTx/>
              <a:buSzTx/>
              <a:buFontTx/>
              <a:buNone/>
              <a:tabLst/>
              <a:defRPr/>
            </a:pPr>
            <a:fld id="{511B9EAA-DA56-45C0-87B3-24F9173FC10E}" type="slidenum">
              <a:rPr kumimoji="0" lang="en-US" alt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95600" rtl="0" eaLnBrk="0" fontAlgn="base" latinLnBrk="0" hangingPunct="0">
                <a:lnSpc>
                  <a:spcPct val="100000"/>
                </a:lnSpc>
                <a:spcBef>
                  <a:spcPct val="0"/>
                </a:spcBef>
                <a:spcAft>
                  <a:spcPct val="0"/>
                </a:spcAft>
                <a:buClrTx/>
                <a:buSzTx/>
                <a:buFontTx/>
                <a:buNone/>
                <a:tabLst/>
                <a:defRPr/>
              </a:pPr>
              <a:t>17</a:t>
            </a:fld>
            <a:endParaRPr kumimoji="0" lang="en-US" altLang="en-US" sz="10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83405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2175" rtl="0" eaLnBrk="0" fontAlgn="base" latinLnBrk="0" hangingPunct="0">
              <a:lnSpc>
                <a:spcPct val="90000"/>
              </a:lnSpc>
              <a:spcBef>
                <a:spcPct val="40000"/>
              </a:spcBef>
              <a:spcAft>
                <a:spcPct val="0"/>
              </a:spcAft>
              <a:buClrTx/>
              <a:buSzTx/>
              <a:buFontTx/>
              <a:buNone/>
              <a:tabLst/>
              <a:defRPr/>
            </a:pPr>
            <a:r>
              <a:rPr lang="en-US" dirty="0" smtClean="0"/>
              <a:t>In</a:t>
            </a:r>
            <a:r>
              <a:rPr lang="en-US" baseline="0" dirty="0" smtClean="0"/>
              <a:t> your 401(k), you are able to contribute…..</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95600" rtl="0" eaLnBrk="0" fontAlgn="base" latinLnBrk="0" hangingPunct="0">
              <a:lnSpc>
                <a:spcPct val="100000"/>
              </a:lnSpc>
              <a:spcBef>
                <a:spcPct val="0"/>
              </a:spcBef>
              <a:spcAft>
                <a:spcPct val="0"/>
              </a:spcAft>
              <a:buClrTx/>
              <a:buSzTx/>
              <a:buFontTx/>
              <a:buNone/>
              <a:tabLst/>
              <a:defRPr/>
            </a:pPr>
            <a:fld id="{511B9EAA-DA56-45C0-87B3-24F9173FC10E}" type="slidenum">
              <a:rPr kumimoji="0" lang="en-US" alt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95600" rtl="0" eaLnBrk="0" fontAlgn="base" latinLnBrk="0" hangingPunct="0">
                <a:lnSpc>
                  <a:spcPct val="100000"/>
                </a:lnSpc>
                <a:spcBef>
                  <a:spcPct val="0"/>
                </a:spcBef>
                <a:spcAft>
                  <a:spcPct val="0"/>
                </a:spcAft>
                <a:buClrTx/>
                <a:buSzTx/>
                <a:buFontTx/>
                <a:buNone/>
                <a:tabLst/>
                <a:defRPr/>
              </a:pPr>
              <a:t>18</a:t>
            </a:fld>
            <a:endParaRPr kumimoji="0" lang="en-US" altLang="en-US" sz="10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06251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2175" rtl="0" eaLnBrk="0" fontAlgn="base" latinLnBrk="0" hangingPunct="0">
              <a:lnSpc>
                <a:spcPct val="90000"/>
              </a:lnSpc>
              <a:spcBef>
                <a:spcPct val="4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In your </a:t>
            </a:r>
            <a:r>
              <a:rPr lang="en-US" sz="1200" kern="1200" dirty="0" err="1" smtClean="0">
                <a:solidFill>
                  <a:schemeClr val="tx1"/>
                </a:solidFill>
                <a:effectLst/>
                <a:latin typeface="Arial" pitchFamily="34" charset="0"/>
                <a:ea typeface="+mn-ea"/>
                <a:cs typeface="+mn-cs"/>
              </a:rPr>
              <a:t>CBSI</a:t>
            </a:r>
            <a:r>
              <a:rPr lang="en-US" sz="1200" kern="1200" dirty="0" smtClean="0">
                <a:solidFill>
                  <a:schemeClr val="tx1"/>
                </a:solidFill>
                <a:effectLst/>
                <a:latin typeface="Arial" pitchFamily="34" charset="0"/>
                <a:ea typeface="+mn-ea"/>
                <a:cs typeface="+mn-cs"/>
              </a:rPr>
              <a:t> 401 k plan, I mentioned that you have an employer match, and this benefit of your employment is incredibly valuable!  As you can see in order to take full advantage of the Employer Match of 4.5%, you need to contribute 6%.</a:t>
            </a:r>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19</a:t>
            </a:fld>
            <a:endParaRPr lang="en-US" altLang="en-US" dirty="0"/>
          </a:p>
        </p:txBody>
      </p:sp>
    </p:spTree>
    <p:extLst>
      <p:ext uri="{BB962C8B-B14F-4D97-AF65-F5344CB8AC3E}">
        <p14:creationId xmlns:p14="http://schemas.microsoft.com/office/powerpoint/2010/main" val="3280110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Stock Icon</a:t>
            </a:r>
            <a:r>
              <a:rPr lang="en-US" baseline="0" dirty="0" smtClean="0"/>
              <a:t> – Ownership of a company</a:t>
            </a:r>
          </a:p>
          <a:p>
            <a:r>
              <a:rPr lang="en-US" baseline="0" dirty="0" smtClean="0"/>
              <a:t>Bond Icon – Issued typically by a government typically, but also companies</a:t>
            </a:r>
          </a:p>
          <a:p>
            <a:r>
              <a:rPr lang="en-US" baseline="0" dirty="0" smtClean="0"/>
              <a:t>Fixed Income – Broader category (bonds, stable value, money market)</a:t>
            </a:r>
          </a:p>
          <a:p>
            <a:r>
              <a:rPr lang="en-US" baseline="0" dirty="0" smtClean="0"/>
              <a:t>Fund – Investment into multiple companies or bonds to spread out risk.</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25</a:t>
            </a:fld>
            <a:endParaRPr lang="en-US" altLang="en-US" dirty="0"/>
          </a:p>
        </p:txBody>
      </p:sp>
    </p:spTree>
    <p:extLst>
      <p:ext uri="{BB962C8B-B14F-4D97-AF65-F5344CB8AC3E}">
        <p14:creationId xmlns:p14="http://schemas.microsoft.com/office/powerpoint/2010/main" val="2431843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a:t>
            </a:r>
            <a:r>
              <a:rPr lang="en-US" baseline="0" dirty="0" smtClean="0"/>
              <a:t> mentioned earlier, one of the benefits of a 403(b) plan is the ability to invest your money, and allow it to grow over time.  The investments that you have access to invest in, often fall into one of the categories on this chart.  You can see on the left side of the chart are low risk, low return investments such as money market and bond funds.  These funds provide low, but often consistent returns, which is great for preserving your account balance.</a:t>
            </a:r>
          </a:p>
          <a:p>
            <a:r>
              <a:rPr lang="en-US" baseline="0" dirty="0" smtClean="0"/>
              <a:t/>
            </a:r>
            <a:br>
              <a:rPr lang="en-US" baseline="0" dirty="0" smtClean="0"/>
            </a:br>
            <a:r>
              <a:rPr lang="en-US" baseline="0" dirty="0" smtClean="0"/>
              <a:t>On the right side of the chart is the higher risk funds such as foreign and small cap funds.  Because they are higher risk, we expect over a long time period to have a higher rate of return. That being said, because they are high risk, in any given period they can be much more volatile or have bigger decreases than more conservative investments.</a:t>
            </a:r>
          </a:p>
          <a:p>
            <a:r>
              <a:rPr lang="en-US" baseline="0" dirty="0" smtClean="0"/>
              <a:t/>
            </a:r>
            <a:br>
              <a:rPr lang="en-US" baseline="0" dirty="0" smtClean="0"/>
            </a:br>
            <a:r>
              <a:rPr lang="en-US" baseline="0" dirty="0" smtClean="0"/>
              <a:t>In the middle of the chart, is a balanced fund.  Balanced funds include a combination of the higher risk investments, and lower risk investments.  A balanced fund seeks to provide good investment returns, while also minimizing the amount of risk in your portfolio.  </a:t>
            </a:r>
          </a:p>
          <a:p>
            <a:endParaRPr lang="en-US" baseline="0" dirty="0" smtClean="0"/>
          </a:p>
          <a:p>
            <a:r>
              <a:rPr lang="en-US" baseline="0" dirty="0" smtClean="0"/>
              <a:t>When investing, we often want to create a diversified balance so that we minimize risk. Investing in just foreign stock may leave you too risk heavy, while investing in just money market may not be a good long term strategy.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26</a:t>
            </a:fld>
            <a:endParaRPr lang="en-US" altLang="en-US" dirty="0"/>
          </a:p>
        </p:txBody>
      </p:sp>
    </p:spTree>
    <p:extLst>
      <p:ext uri="{BB962C8B-B14F-4D97-AF65-F5344CB8AC3E}">
        <p14:creationId xmlns:p14="http://schemas.microsoft.com/office/powerpoint/2010/main" val="423834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investment strategies: Asset</a:t>
            </a:r>
            <a:r>
              <a:rPr lang="en-US" baseline="0" dirty="0" smtClean="0"/>
              <a:t> Allocation or the “do it yourself” approach and the Target Date/Risk Fun or the “hire someone” approach. </a:t>
            </a:r>
          </a:p>
          <a:p>
            <a:endParaRPr lang="en-US" dirty="0" smtClean="0"/>
          </a:p>
          <a:p>
            <a:r>
              <a:rPr lang="en-US" dirty="0" smtClean="0"/>
              <a:t>If you are someone who is familiar</a:t>
            </a:r>
            <a:r>
              <a:rPr lang="en-US" baseline="0" dirty="0" smtClean="0"/>
              <a:t> with and have a solid understanding of terms such as time horizon, stocks, bonds &amp; risk tolerance then asset allocation may be the way to go. </a:t>
            </a:r>
            <a:r>
              <a:rPr lang="en-US" dirty="0" smtClean="0"/>
              <a:t>Asset allocation is the idea of determining</a:t>
            </a:r>
            <a:r>
              <a:rPr lang="en-US" baseline="0" dirty="0" smtClean="0"/>
              <a:t> the best asset class mix based on your needs and objectives.  There are three important considerations to help determine this.: Time horizon, Risk tolerance, and retirement needs. We won’t go too in depth here, so if you want help with determining personal results to these questions, go to u.bpas.com and take the risk tolerance quiz.</a:t>
            </a:r>
          </a:p>
          <a:p>
            <a:endParaRPr lang="en-US" baseline="0" dirty="0" smtClean="0"/>
          </a:p>
          <a:p>
            <a:r>
              <a:rPr lang="en-US" dirty="0" smtClean="0"/>
              <a:t>Alternatively,</a:t>
            </a:r>
            <a:r>
              <a:rPr lang="en-US" baseline="0" dirty="0" smtClean="0"/>
              <a:t> if you're like me and are not a </a:t>
            </a:r>
            <a:r>
              <a:rPr lang="en-US" baseline="0" dirty="0" err="1" smtClean="0"/>
              <a:t>DIY’er</a:t>
            </a:r>
            <a:r>
              <a:rPr lang="en-US" baseline="0" dirty="0" smtClean="0"/>
              <a:t> the Target Date/Risk fund may be a better solution.  Target date funds are a blended fund that automatically adjusts for you, as you get closer to retirement.</a:t>
            </a:r>
          </a:p>
          <a:p>
            <a:endParaRPr lang="en-US" baseline="0" dirty="0" smtClean="0"/>
          </a:p>
          <a:p>
            <a:r>
              <a:rPr lang="en-US" baseline="0" dirty="0" smtClean="0"/>
              <a:t>In your early working years when you are far from retirement, a target date fund will be heavily invested in equities such as stocks, to allow your account to maximize it’s growth.  As you move closer to retirement, the fund will automatically invest in more fixed income options such as bonds and money market funds.</a:t>
            </a:r>
          </a:p>
          <a:p>
            <a:r>
              <a:rPr lang="en-US" baseline="0" dirty="0" smtClean="0"/>
              <a:t>This is meant to reduce risk over time to secure the gains in your account, as you near retirement.  </a:t>
            </a:r>
            <a:endParaRPr lang="en-US" dirty="0" smtClean="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27</a:t>
            </a:fld>
            <a:endParaRPr lang="en-US" altLang="en-US" dirty="0"/>
          </a:p>
        </p:txBody>
      </p:sp>
    </p:spTree>
    <p:extLst>
      <p:ext uri="{BB962C8B-B14F-4D97-AF65-F5344CB8AC3E}">
        <p14:creationId xmlns:p14="http://schemas.microsoft.com/office/powerpoint/2010/main" val="3235448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2175" rtl="0" eaLnBrk="0" fontAlgn="base" latinLnBrk="0" hangingPunct="0">
              <a:lnSpc>
                <a:spcPct val="90000"/>
              </a:lnSpc>
              <a:spcBef>
                <a:spcPct val="40000"/>
              </a:spcBef>
              <a:spcAft>
                <a:spcPct val="0"/>
              </a:spcAft>
              <a:buClrTx/>
              <a:buSzTx/>
              <a:buFontTx/>
              <a:buNone/>
              <a:tabLst/>
              <a:defRPr/>
            </a:pPr>
            <a:r>
              <a:rPr lang="en-US" dirty="0" smtClean="0"/>
              <a:t>Determining</a:t>
            </a:r>
            <a:r>
              <a:rPr lang="en-US" baseline="0" dirty="0" smtClean="0"/>
              <a:t> your comfort level of Risk can be depicted here. Early in your career or flying comfortably at 30,000 feet your tolerance for turbulence or risk is higher and not as scary. However, the closer you get to landing or retirement the less tolerant of turbulence or risk you become.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28</a:t>
            </a:fld>
            <a:endParaRPr lang="en-US" altLang="en-US" dirty="0"/>
          </a:p>
        </p:txBody>
      </p:sp>
    </p:spTree>
    <p:extLst>
      <p:ext uri="{BB962C8B-B14F-4D97-AF65-F5344CB8AC3E}">
        <p14:creationId xmlns:p14="http://schemas.microsoft.com/office/powerpoint/2010/main" val="1110903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29</a:t>
            </a:fld>
            <a:endParaRPr lang="en-US" altLang="en-US" dirty="0"/>
          </a:p>
        </p:txBody>
      </p:sp>
    </p:spTree>
    <p:extLst>
      <p:ext uri="{BB962C8B-B14F-4D97-AF65-F5344CB8AC3E}">
        <p14:creationId xmlns:p14="http://schemas.microsoft.com/office/powerpoint/2010/main" val="3638381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discuss your plan’s investment menu.  Listed</a:t>
            </a:r>
            <a:r>
              <a:rPr lang="en-US" baseline="0" dirty="0" smtClean="0"/>
              <a:t> here are the different investments that you have available to you in your 401(k) plan.  Also shown are the different categories under which these investments fall.  Just like the former slide, the options on the left contain the lowest risk and each option to the right includes more risk, with the opportunity of higher returns.</a:t>
            </a:r>
          </a:p>
          <a:p>
            <a:endParaRPr lang="en-US" baseline="0" dirty="0" smtClean="0"/>
          </a:p>
          <a:p>
            <a:r>
              <a:rPr lang="en-US" baseline="0" dirty="0" smtClean="0"/>
              <a:t>Being too heavily weighted in any one fund may cause your portfolio to lack diversity and either be too aggressive or too conservative. Using asset allocation and investing in a variety of funds will help increase your account diversity, and protect you in the event that any one fund underperforms.</a:t>
            </a:r>
          </a:p>
          <a:p>
            <a:endParaRPr lang="en-US" baseline="0" dirty="0" smtClean="0"/>
          </a:p>
          <a:p>
            <a:r>
              <a:rPr lang="en-US" baseline="0" dirty="0" smtClean="0"/>
              <a:t>The blended options, as we mentioned earlier, aim to automatically balance your portfolio using stocks to maximize growth and bonds to minimize risk.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30</a:t>
            </a:fld>
            <a:endParaRPr lang="en-US" altLang="en-US" dirty="0"/>
          </a:p>
        </p:txBody>
      </p:sp>
    </p:spTree>
    <p:extLst>
      <p:ext uri="{BB962C8B-B14F-4D97-AF65-F5344CB8AC3E}">
        <p14:creationId xmlns:p14="http://schemas.microsoft.com/office/powerpoint/2010/main" val="272410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smtClean="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892175" rtl="0" eaLnBrk="0" fontAlgn="base" latinLnBrk="0" hangingPunct="0">
              <a:lnSpc>
                <a:spcPct val="90000"/>
              </a:lnSpc>
              <a:spcBef>
                <a:spcPct val="40000"/>
              </a:spcBef>
              <a:spcAft>
                <a:spcPct val="0"/>
              </a:spcAft>
              <a:buClrTx/>
              <a:buSzTx/>
              <a:buFontTx/>
              <a:buNone/>
              <a:tabLst/>
              <a:defRPr/>
            </a:pPr>
            <a:r>
              <a:rPr lang="en-US" dirty="0" smtClean="0"/>
              <a:t>We</a:t>
            </a:r>
            <a:r>
              <a:rPr lang="en-US" baseline="0" dirty="0" smtClean="0"/>
              <a:t> want to get started by talking about your retirement WHY. We will spend most of the presentation talking about that how, but even more important can be the why. You shouldn’t save for retirement just because we tell you it’s important. You should think about your own goals and why saving for the future is important to you. Maybe that’s so that you can spend more time with family, be charitable or create a legacy, maybe travel, live debt free, buy your dream retirement home. It can be as simple as wanting to spend less time working, I’m sure many of you eventually want to retire. The point is, when you think about saving for retirement, keep your WHY in mind so you know the reason it’s important to you.</a:t>
            </a:r>
            <a:endParaRPr lang="en-US" dirty="0" smtClean="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smtClean="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48668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Listed here are the equity</a:t>
            </a:r>
            <a:r>
              <a:rPr lang="en-US" baseline="0" dirty="0" smtClean="0"/>
              <a:t> funds which were not listed on the previous slide.  Equity funds invest in company stocks and can be sorted by their investment objectives, listed on the chart.  Small, mid, and large cap refer to the size of the company, while value, blend, and growth refer to the investment strategy used by the fund.</a:t>
            </a:r>
          </a:p>
          <a:p>
            <a:endParaRPr lang="en-US" baseline="0" dirty="0" smtClean="0"/>
          </a:p>
          <a:p>
            <a:r>
              <a:rPr lang="en-US" baseline="0" dirty="0" smtClean="0"/>
              <a:t>Because small cap companies are generally less established, they are considered riskier investments.  However, because they also have large growth potential, they can outperform mid and large cap funds.  Mid Cap and Large cap Funds are conversely less risky and may provide more consistent and stable growth.</a:t>
            </a:r>
          </a:p>
          <a:p>
            <a:endParaRPr lang="en-US" baseline="0" dirty="0" smtClean="0"/>
          </a:p>
          <a:p>
            <a:r>
              <a:rPr lang="en-US" baseline="0" dirty="0" smtClean="0"/>
              <a:t>With value funds, investors believe the companies are currently undervalued in the marketplace, and their price will eventually reflect that.  With Growth funds, investors believe these companies have the potential to grow faster than other companies similar companies.  Finally blended funds include both value and growth companies.</a:t>
            </a:r>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31</a:t>
            </a:fld>
            <a:endParaRPr lang="en-US" altLang="en-US" dirty="0"/>
          </a:p>
        </p:txBody>
      </p:sp>
    </p:spTree>
    <p:extLst>
      <p:ext uri="{BB962C8B-B14F-4D97-AF65-F5344CB8AC3E}">
        <p14:creationId xmlns:p14="http://schemas.microsoft.com/office/powerpoint/2010/main" val="2482126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couple of slide ago, I mentioned that blended funds invest in multiple different categories in order to maximize return while minimizing risk.  In your 401(k) plan, you have the Vanguard Target Date funds as an available investment option.  These target date funds are a blended fund that automatically adjusts for you, as you get closer to retirement.</a:t>
            </a:r>
          </a:p>
          <a:p>
            <a:endParaRPr lang="en-US" baseline="0" dirty="0" smtClean="0"/>
          </a:p>
          <a:p>
            <a:r>
              <a:rPr lang="en-US" baseline="0" dirty="0" smtClean="0"/>
              <a:t>In your early working years when you are far from retirement, a target date fund will be heavily invested in equities such as stocks, to allow your account to maximize it’s growth.  As you move closer to retirement, the fund will automatically invest in more fixed income options such as bonds and money market funds.</a:t>
            </a:r>
          </a:p>
          <a:p>
            <a:endParaRPr lang="en-US" baseline="0" dirty="0" smtClean="0"/>
          </a:p>
          <a:p>
            <a:r>
              <a:rPr lang="en-US" baseline="0" dirty="0" smtClean="0"/>
              <a:t>This is meant to reduce risk over time to secure the gains in your account, as you near retirement.  Each company’s target date funds are different, but the above chart gives an idea of this investment strategy.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32</a:t>
            </a:fld>
            <a:endParaRPr lang="en-US" altLang="en-US" dirty="0"/>
          </a:p>
        </p:txBody>
      </p:sp>
    </p:spTree>
    <p:extLst>
      <p:ext uri="{BB962C8B-B14F-4D97-AF65-F5344CB8AC3E}">
        <p14:creationId xmlns:p14="http://schemas.microsoft.com/office/powerpoint/2010/main" val="376435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retirement</a:t>
            </a:r>
            <a:r>
              <a:rPr lang="en-US" baseline="0" dirty="0" smtClean="0"/>
              <a:t> manages up to retirement age expecting you will take a lump sum at that point.</a:t>
            </a:r>
          </a:p>
          <a:p>
            <a:r>
              <a:rPr lang="en-US" baseline="0" dirty="0" smtClean="0"/>
              <a:t/>
            </a:r>
            <a:br>
              <a:rPr lang="en-US" baseline="0" dirty="0" smtClean="0"/>
            </a:br>
            <a:r>
              <a:rPr lang="en-US" baseline="0" dirty="0" smtClean="0"/>
              <a:t>Through retirement manages through the retirement age, becoming it’s most conservative at a later date expecting you will continually withdrawal for income throughout.</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33</a:t>
            </a:fld>
            <a:endParaRPr lang="en-US" altLang="en-US" dirty="0"/>
          </a:p>
        </p:txBody>
      </p:sp>
    </p:spTree>
    <p:extLst>
      <p:ext uri="{BB962C8B-B14F-4D97-AF65-F5344CB8AC3E}">
        <p14:creationId xmlns:p14="http://schemas.microsoft.com/office/powerpoint/2010/main" val="2749273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chart showing the different Vanguard Target Date Funds, listed by year, with an estimate of retirement date or date of birth.  For example, you can see that if you were born between 1978 and 1982, the default target date fund would be the 2045 fund.   You only have to invest in one fund and do not have to make changes, unless your objectives change.  The fund will automatically adjust for you over time.</a:t>
            </a:r>
          </a:p>
          <a:p>
            <a:endParaRPr lang="en-US" baseline="0" dirty="0" smtClean="0"/>
          </a:p>
          <a:p>
            <a:r>
              <a:rPr lang="en-US" baseline="0" dirty="0" smtClean="0"/>
              <a:t>You also do not have to choose the fund that relates to your date of birth.  If you would like to be more aggressive or expect to retire later than age 65, you can choose a later target date fund.  Conversely, an earlier target date fund could be selected if you would like to be more conservative with your investments</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34</a:t>
            </a:fld>
            <a:endParaRPr lang="en-US" altLang="en-US" dirty="0"/>
          </a:p>
        </p:txBody>
      </p:sp>
    </p:spTree>
    <p:extLst>
      <p:ext uri="{BB962C8B-B14F-4D97-AF65-F5344CB8AC3E}">
        <p14:creationId xmlns:p14="http://schemas.microsoft.com/office/powerpoint/2010/main" val="2238084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in</a:t>
            </a:r>
            <a:r>
              <a:rPr lang="en-US" baseline="0" dirty="0" smtClean="0"/>
              <a:t> mind – investing for retirement is playing the long game. If you keep those goals in mind, that should help long-term.</a:t>
            </a:r>
          </a:p>
          <a:p>
            <a:r>
              <a:rPr lang="en-US" baseline="0" dirty="0" smtClean="0"/>
              <a:t/>
            </a:r>
            <a:br>
              <a:rPr lang="en-US" baseline="0" dirty="0" smtClean="0"/>
            </a:br>
            <a:r>
              <a:rPr lang="en-US" baseline="0" dirty="0" smtClean="0"/>
              <a:t>Person in blue – sees that money has doubled over the last 3 years and is thrilled. </a:t>
            </a:r>
          </a:p>
          <a:p>
            <a:endParaRPr lang="en-US" baseline="0" dirty="0" smtClean="0"/>
          </a:p>
          <a:p>
            <a:r>
              <a:rPr lang="en-US" baseline="0" dirty="0" smtClean="0"/>
              <a:t>Person in green – money also double, however, they are more focused on the fact that last year money was $3,000 and is now $2,000. Focused on short-term which can lead to bad decisions.</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36</a:t>
            </a:fld>
            <a:endParaRPr lang="en-US" altLang="en-US" dirty="0"/>
          </a:p>
        </p:txBody>
      </p:sp>
    </p:spTree>
    <p:extLst>
      <p:ext uri="{BB962C8B-B14F-4D97-AF65-F5344CB8AC3E}">
        <p14:creationId xmlns:p14="http://schemas.microsoft.com/office/powerpoint/2010/main" val="378680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a:t>
            </a:r>
            <a:r>
              <a:rPr lang="en-US" baseline="0" dirty="0" smtClean="0"/>
              <a:t> your 401k plan, you do have the option of borrowing money from yourself if you were to need to do so.</a:t>
            </a:r>
          </a:p>
          <a:p>
            <a:endParaRPr lang="en-US" baseline="0" dirty="0" smtClean="0"/>
          </a:p>
          <a:p>
            <a:r>
              <a:rPr lang="en-US" baseline="0" dirty="0" smtClean="0"/>
              <a:t>Keep in mind that when you take money out of the account, it’s not there growing for you in the background. It also may make it difficult for you to continue to make contributions as you’re paying back the loan, so do speak with a financial professional if you’re considering taking a loan from your account.</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37</a:t>
            </a:fld>
            <a:endParaRPr lang="en-US" altLang="en-US" dirty="0"/>
          </a:p>
        </p:txBody>
      </p:sp>
    </p:spTree>
    <p:extLst>
      <p:ext uri="{BB962C8B-B14F-4D97-AF65-F5344CB8AC3E}">
        <p14:creationId xmlns:p14="http://schemas.microsoft.com/office/powerpoint/2010/main" val="991995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a 401(k) is meant to help you save for retirement, there are certain restrictions for taking money out of the plan, including an additional tax penalty if you are under the age of 59 ½ when taking the distribution.</a:t>
            </a:r>
          </a:p>
          <a:p>
            <a:endParaRPr lang="en-US" baseline="0" dirty="0" smtClean="0"/>
          </a:p>
          <a:p>
            <a:r>
              <a:rPr lang="en-US" baseline="0" dirty="0" smtClean="0"/>
              <a:t>That being said, you have the option to take distributions under certain circumstances listed here</a:t>
            </a:r>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38</a:t>
            </a:fld>
            <a:endParaRPr lang="en-US" altLang="en-US" dirty="0"/>
          </a:p>
        </p:txBody>
      </p:sp>
    </p:spTree>
    <p:extLst>
      <p:ext uri="{BB962C8B-B14F-4D97-AF65-F5344CB8AC3E}">
        <p14:creationId xmlns:p14="http://schemas.microsoft.com/office/powerpoint/2010/main" val="1537546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Ready to start saving for YOUR</a:t>
            </a:r>
            <a:r>
              <a:rPr lang="en-US" baseline="0" dirty="0" smtClean="0"/>
              <a:t> future!? </a:t>
            </a:r>
            <a:r>
              <a:rPr lang="en-US" dirty="0" smtClean="0"/>
              <a:t>Getting started with setting up your account is easy!</a:t>
            </a:r>
            <a:endParaRPr lang="en-US" dirty="0"/>
          </a:p>
        </p:txBody>
      </p:sp>
      <p:sp>
        <p:nvSpPr>
          <p:cNvPr id="4" name="Slide Number Placeholder 3"/>
          <p:cNvSpPr>
            <a:spLocks noGrp="1"/>
          </p:cNvSpPr>
          <p:nvPr>
            <p:ph type="sldNum" sz="quarter" idx="10"/>
          </p:nvPr>
        </p:nvSpPr>
        <p:spPr/>
        <p:txBody>
          <a:bodyPr/>
          <a:lstStyle/>
          <a:p>
            <a:pPr marL="0" marR="0" lvl="0" indent="0" algn="r" defTabSz="995600" rtl="0" eaLnBrk="0" fontAlgn="base" latinLnBrk="0" hangingPunct="0">
              <a:lnSpc>
                <a:spcPct val="100000"/>
              </a:lnSpc>
              <a:spcBef>
                <a:spcPct val="0"/>
              </a:spcBef>
              <a:spcAft>
                <a:spcPct val="0"/>
              </a:spcAft>
              <a:buClrTx/>
              <a:buSzTx/>
              <a:buFontTx/>
              <a:buNone/>
              <a:tabLst/>
              <a:defRPr/>
            </a:pPr>
            <a:fld id="{511B9EAA-DA56-45C0-87B3-24F9173FC10E}" type="slidenum">
              <a:rPr kumimoji="0" lang="en-US" alt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95600" rtl="0" eaLnBrk="0" fontAlgn="base" latinLnBrk="0" hangingPunct="0">
                <a:lnSpc>
                  <a:spcPct val="100000"/>
                </a:lnSpc>
                <a:spcBef>
                  <a:spcPct val="0"/>
                </a:spcBef>
                <a:spcAft>
                  <a:spcPct val="0"/>
                </a:spcAft>
                <a:buClrTx/>
                <a:buSzTx/>
                <a:buFontTx/>
                <a:buNone/>
                <a:tabLst/>
                <a:defRPr/>
              </a:pPr>
              <a:t>39</a:t>
            </a:fld>
            <a:endParaRPr kumimoji="0" lang="en-US" altLang="en-US" sz="10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55792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2175" rtl="0" eaLnBrk="0" fontAlgn="base" latinLnBrk="0" hangingPunct="0">
              <a:lnSpc>
                <a:spcPct val="90000"/>
              </a:lnSpc>
              <a:spcBef>
                <a:spcPct val="40000"/>
              </a:spcBef>
              <a:spcAft>
                <a:spcPct val="0"/>
              </a:spcAft>
              <a:buClrTx/>
              <a:buSzTx/>
              <a:buFontTx/>
              <a:buNone/>
              <a:tabLst/>
              <a:defRPr/>
            </a:pPr>
            <a:r>
              <a:rPr lang="en-US" dirty="0" smtClean="0"/>
              <a:t>Check out BPAS University for resources</a:t>
            </a:r>
            <a:r>
              <a:rPr lang="en-US" baseline="0" dirty="0" smtClean="0"/>
              <a:t> such as the Savings Calculator and helpful retirement savings tips and tricks!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40</a:t>
            </a:fld>
            <a:endParaRPr lang="en-US" altLang="en-US" dirty="0"/>
          </a:p>
        </p:txBody>
      </p:sp>
    </p:spTree>
    <p:extLst>
      <p:ext uri="{BB962C8B-B14F-4D97-AF65-F5344CB8AC3E}">
        <p14:creationId xmlns:p14="http://schemas.microsoft.com/office/powerpoint/2010/main" val="1104271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mn-cs"/>
              </a:rPr>
              <a:t>We have recently enhanced the functionality of our website.</a:t>
            </a:r>
            <a:r>
              <a:rPr lang="en-US" sz="1200" kern="1200" baseline="0" dirty="0" smtClean="0">
                <a:solidFill>
                  <a:schemeClr val="tx1"/>
                </a:solidFill>
                <a:effectLst/>
                <a:latin typeface="Arial" pitchFamily="34" charset="0"/>
                <a:ea typeface="+mn-ea"/>
                <a:cs typeface="+mn-cs"/>
              </a:rPr>
              <a:t> This is what it will look like when you log into your account—the home screen of the participant portal. There are a variety of tools here, as well as the ability to make changes to your account.</a:t>
            </a:r>
            <a:endParaRPr lang="en-US" dirty="0" smtClean="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41</a:t>
            </a:fld>
            <a:endParaRPr lang="en-US" altLang="en-US" dirty="0"/>
          </a:p>
        </p:txBody>
      </p:sp>
    </p:spTree>
    <p:extLst>
      <p:ext uri="{BB962C8B-B14F-4D97-AF65-F5344CB8AC3E}">
        <p14:creationId xmlns:p14="http://schemas.microsoft.com/office/powerpoint/2010/main" val="328143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if we</a:t>
            </a:r>
            <a:r>
              <a:rPr lang="en-US" baseline="0" dirty="0" smtClean="0"/>
              <a:t> look at the numbers, you’ll see the estimations for what we need to retire. The Social Security website estimates that Social Security will replace about </a:t>
            </a:r>
            <a:r>
              <a:rPr lang="en-US" baseline="0" dirty="0" smtClean="0"/>
              <a:t>30</a:t>
            </a:r>
            <a:r>
              <a:rPr lang="en-US" baseline="0" dirty="0" smtClean="0"/>
              <a:t>% of your paycheck when you retire. You also may have about a 30% reduction in what you need once you no longer need to put money into your retirement savings and have hopefully paid off most of your debt. This leaves about 30% gap that we need to make up if we want to completely stop working. This is the purpose of a retirement account.</a:t>
            </a:r>
          </a:p>
          <a:p>
            <a:endParaRPr lang="en-US" baseline="0" dirty="0" smtClean="0"/>
          </a:p>
          <a:p>
            <a:pPr marL="0" marR="0" lvl="0" indent="0" algn="l" defTabSz="892175" rtl="0" eaLnBrk="0" fontAlgn="base" latinLnBrk="0" hangingPunct="0">
              <a:lnSpc>
                <a:spcPct val="90000"/>
              </a:lnSpc>
              <a:spcBef>
                <a:spcPct val="40000"/>
              </a:spcBef>
              <a:spcAft>
                <a:spcPct val="0"/>
              </a:spcAft>
              <a:buClrTx/>
              <a:buSzTx/>
              <a:buFontTx/>
              <a:buNone/>
              <a:tabLst/>
              <a:defRPr/>
            </a:pPr>
            <a:r>
              <a:rPr lang="en-US" baseline="0" dirty="0" smtClean="0"/>
              <a:t>Before we go any further, I want to address the fact that EVERY one of us is at a different stage in our life, has a slightly different experience, family background, income, etc. A retirement account might sound like a luxury, a no-brainer, both, or anything in-between. No matter what time in your life, and no matter what perspective you’re coming from, having a retirement account ultimately is about having financial security in your later years. Not everyone has that, but we</a:t>
            </a:r>
            <a:r>
              <a:rPr lang="en-US" i="1" baseline="0" dirty="0" smtClean="0"/>
              <a:t> want </a:t>
            </a:r>
            <a:r>
              <a:rPr lang="en-US" baseline="0" dirty="0" smtClean="0"/>
              <a:t>everyone to have that, and we want you to have the tools to achieve that. So, remember that why that we just talked about, because it really will make contributing to your retirement account feel easier, and make it feel like a given.</a:t>
            </a:r>
            <a:endParaRPr lang="en-US" dirty="0" smtClean="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3</a:t>
            </a:fld>
            <a:endParaRPr lang="en-US" altLang="en-US" dirty="0"/>
          </a:p>
        </p:txBody>
      </p:sp>
    </p:spTree>
    <p:extLst>
      <p:ext uri="{BB962C8B-B14F-4D97-AF65-F5344CB8AC3E}">
        <p14:creationId xmlns:p14="http://schemas.microsoft.com/office/powerpoint/2010/main" val="2062901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2175" rtl="0" eaLnBrk="0" fontAlgn="base" latinLnBrk="0" hangingPunct="0">
              <a:lnSpc>
                <a:spcPct val="90000"/>
              </a:lnSpc>
              <a:spcBef>
                <a:spcPct val="4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We also encourage you to download the BPAS mobile app, available in the Google Play Store and Apple App Store for easy access to these tools on the go.</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42</a:t>
            </a:fld>
            <a:endParaRPr lang="en-US" altLang="en-US" dirty="0"/>
          </a:p>
        </p:txBody>
      </p:sp>
    </p:spTree>
    <p:extLst>
      <p:ext uri="{BB962C8B-B14F-4D97-AF65-F5344CB8AC3E}">
        <p14:creationId xmlns:p14="http://schemas.microsoft.com/office/powerpoint/2010/main" val="3712262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2175" rtl="0" eaLnBrk="0" fontAlgn="base" latinLnBrk="0" hangingPunct="0">
              <a:lnSpc>
                <a:spcPct val="90000"/>
              </a:lnSpc>
              <a:spcBef>
                <a:spcPct val="40000"/>
              </a:spcBef>
              <a:spcAft>
                <a:spcPct val="0"/>
              </a:spcAft>
              <a:buClrTx/>
              <a:buSzTx/>
              <a:buFontTx/>
              <a:buNone/>
              <a:tabLst/>
              <a:defRPr/>
            </a:pPr>
            <a:r>
              <a:rPr lang="en-US" dirty="0" smtClean="0"/>
              <a:t>This screen shows the Mile Marker tool within your account which I really like.  This tool allows you to input external financials as well as use the information in your account to help you make informed decisions about where</a:t>
            </a:r>
            <a:r>
              <a:rPr lang="en-US" baseline="0" dirty="0" smtClean="0"/>
              <a:t> you are on your path to retirement. You can make easy changes to salary, contribution rate, retirement age, and so forth to see how changes to your strategy might affect your account balance over time. You can use this tool to try out ideas without making changes to your account. It’s nice to be able to project what things might look like with the possible changes you can make.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43</a:t>
            </a:fld>
            <a:endParaRPr lang="en-US" altLang="en-US" dirty="0"/>
          </a:p>
        </p:txBody>
      </p:sp>
    </p:spTree>
    <p:extLst>
      <p:ext uri="{BB962C8B-B14F-4D97-AF65-F5344CB8AC3E}">
        <p14:creationId xmlns:p14="http://schemas.microsoft.com/office/powerpoint/2010/main" val="1518912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forget to update your</a:t>
            </a:r>
            <a:r>
              <a:rPr lang="en-US" baseline="0" dirty="0" smtClean="0"/>
              <a:t> beneficiaries! Naming a beneficiary will help mitigate risks of leaving your assets to unintended individuals or entities should something happen to you. </a:t>
            </a:r>
            <a:endParaRPr lang="en-US" dirty="0"/>
          </a:p>
        </p:txBody>
      </p:sp>
      <p:sp>
        <p:nvSpPr>
          <p:cNvPr id="4" name="Slide Number Placeholder 3"/>
          <p:cNvSpPr>
            <a:spLocks noGrp="1"/>
          </p:cNvSpPr>
          <p:nvPr>
            <p:ph type="sldNum" sz="quarter" idx="10"/>
          </p:nvPr>
        </p:nvSpPr>
        <p:spPr/>
        <p:txBody>
          <a:bodyPr/>
          <a:lstStyle/>
          <a:p>
            <a:pPr marL="0" marR="0" lvl="0" indent="0" algn="r" defTabSz="995600" rtl="0" eaLnBrk="0" fontAlgn="base" latinLnBrk="0" hangingPunct="0">
              <a:lnSpc>
                <a:spcPct val="100000"/>
              </a:lnSpc>
              <a:spcBef>
                <a:spcPct val="0"/>
              </a:spcBef>
              <a:spcAft>
                <a:spcPct val="0"/>
              </a:spcAft>
              <a:buClrTx/>
              <a:buSzTx/>
              <a:buFontTx/>
              <a:buNone/>
              <a:tabLst/>
              <a:defRPr/>
            </a:pPr>
            <a:fld id="{511B9EAA-DA56-45C0-87B3-24F9173FC10E}" type="slidenum">
              <a:rPr kumimoji="0" lang="en-US" alt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95600" rtl="0" eaLnBrk="0" fontAlgn="base" latinLnBrk="0" hangingPunct="0">
                <a:lnSpc>
                  <a:spcPct val="100000"/>
                </a:lnSpc>
                <a:spcBef>
                  <a:spcPct val="0"/>
                </a:spcBef>
                <a:spcAft>
                  <a:spcPct val="0"/>
                </a:spcAft>
                <a:buClrTx/>
                <a:buSzTx/>
                <a:buFontTx/>
                <a:buNone/>
                <a:tabLst/>
                <a:defRPr/>
              </a:pPr>
              <a:t>44</a:t>
            </a:fld>
            <a:endParaRPr kumimoji="0" lang="en-US" altLang="en-US" sz="10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44000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266825" y="727075"/>
            <a:ext cx="4783138" cy="3586163"/>
          </a:xfrm>
          <a:ln/>
        </p:spPr>
      </p:sp>
      <p:sp>
        <p:nvSpPr>
          <p:cNvPr id="53251" name="Notes Placeholder 2"/>
          <p:cNvSpPr>
            <a:spLocks noGrp="1"/>
          </p:cNvSpPr>
          <p:nvPr>
            <p:ph type="body" idx="1"/>
          </p:nvPr>
        </p:nvSpPr>
        <p:spPr>
          <a:noFill/>
        </p:spPr>
        <p:txBody>
          <a:bodyPr/>
          <a:lstStyle/>
          <a:p>
            <a:pPr algn="l"/>
            <a:r>
              <a:rPr lang="en-US" altLang="en-US" dirty="0" smtClean="0"/>
              <a:t>Finally</a:t>
            </a:r>
            <a:r>
              <a:rPr lang="en-US" altLang="en-US" baseline="0" dirty="0" smtClean="0"/>
              <a:t>, whether you are new just getting started, or have been saving for years, here are some great steps to take while your retirement is at the top of your mind. </a:t>
            </a:r>
          </a:p>
          <a:p>
            <a:pPr algn="l"/>
            <a:endParaRPr lang="en-US" altLang="en-US" baseline="0" dirty="0" smtClean="0"/>
          </a:p>
          <a:p>
            <a:pPr algn="l"/>
            <a:r>
              <a:rPr lang="en-US" altLang="en-US" baseline="0" dirty="0" smtClean="0"/>
              <a:t>Log in to your account or setup your account if you have yet to do so.  </a:t>
            </a:r>
          </a:p>
          <a:p>
            <a:pPr algn="l"/>
            <a:r>
              <a:rPr lang="en-US" altLang="en-US" baseline="0" dirty="0" smtClean="0"/>
              <a:t>Make sure your beneficiaries are up to date, especially if you have had any recent changes in marital or parental status.  </a:t>
            </a:r>
          </a:p>
          <a:p>
            <a:pPr algn="l"/>
            <a:r>
              <a:rPr lang="en-US" altLang="en-US" baseline="0" dirty="0" smtClean="0"/>
              <a:t>Take a look at your current investments and make sure they reflect your time horizon and retirement objectives.  </a:t>
            </a:r>
          </a:p>
          <a:p>
            <a:pPr algn="l"/>
            <a:r>
              <a:rPr lang="en-US" altLang="en-US" baseline="0" dirty="0" smtClean="0"/>
              <a:t>Lastly, consider increasing your contribution amount or setting up an automatic increase to help reach your retirement savings goals.</a:t>
            </a:r>
            <a:endParaRPr lang="en-US" altLang="en-US" dirty="0" smtClean="0"/>
          </a:p>
          <a:p>
            <a:pPr algn="ctr"/>
            <a:endParaRPr lang="en-US" altLang="en-US" dirty="0"/>
          </a:p>
        </p:txBody>
      </p:sp>
      <p:sp>
        <p:nvSpPr>
          <p:cNvPr id="53252" name="Slide Number Placeholder 3"/>
          <p:cNvSpPr>
            <a:spLocks noGrp="1"/>
          </p:cNvSpPr>
          <p:nvPr>
            <p:ph type="sldNum" sz="quarter" idx="5"/>
          </p:nvPr>
        </p:nvSpPr>
        <p:spPr>
          <a:noFill/>
        </p:spPr>
        <p:txBody>
          <a:bodyPr/>
          <a:lstStyle>
            <a:lvl1pPr defTabSz="995600">
              <a:defRPr b="1">
                <a:solidFill>
                  <a:srgbClr val="081D58"/>
                </a:solidFill>
                <a:latin typeface="Calibri" pitchFamily="34" charset="0"/>
              </a:defRPr>
            </a:lvl1pPr>
            <a:lvl2pPr marL="777863" indent="-299178" defTabSz="995600">
              <a:defRPr b="1">
                <a:solidFill>
                  <a:srgbClr val="081D58"/>
                </a:solidFill>
                <a:latin typeface="Calibri" pitchFamily="34" charset="0"/>
              </a:defRPr>
            </a:lvl2pPr>
            <a:lvl3pPr marL="1196714" indent="-239342" defTabSz="995600">
              <a:defRPr b="1">
                <a:solidFill>
                  <a:srgbClr val="081D58"/>
                </a:solidFill>
                <a:latin typeface="Calibri" pitchFamily="34" charset="0"/>
              </a:defRPr>
            </a:lvl3pPr>
            <a:lvl4pPr marL="1675400" indent="-239342" defTabSz="995600">
              <a:defRPr b="1">
                <a:solidFill>
                  <a:srgbClr val="081D58"/>
                </a:solidFill>
                <a:latin typeface="Calibri" pitchFamily="34" charset="0"/>
              </a:defRPr>
            </a:lvl4pPr>
            <a:lvl5pPr marL="2154085" indent="-239342" defTabSz="995600">
              <a:defRPr b="1">
                <a:solidFill>
                  <a:srgbClr val="081D58"/>
                </a:solidFill>
                <a:latin typeface="Calibri" pitchFamily="34" charset="0"/>
              </a:defRPr>
            </a:lvl5pPr>
            <a:lvl6pPr marL="2632771" indent="-239342" defTabSz="995600" eaLnBrk="0" fontAlgn="base" hangingPunct="0">
              <a:spcBef>
                <a:spcPct val="0"/>
              </a:spcBef>
              <a:spcAft>
                <a:spcPct val="0"/>
              </a:spcAft>
              <a:defRPr b="1">
                <a:solidFill>
                  <a:srgbClr val="081D58"/>
                </a:solidFill>
                <a:latin typeface="Calibri" pitchFamily="34" charset="0"/>
              </a:defRPr>
            </a:lvl6pPr>
            <a:lvl7pPr marL="3111457" indent="-239342" defTabSz="995600" eaLnBrk="0" fontAlgn="base" hangingPunct="0">
              <a:spcBef>
                <a:spcPct val="0"/>
              </a:spcBef>
              <a:spcAft>
                <a:spcPct val="0"/>
              </a:spcAft>
              <a:defRPr b="1">
                <a:solidFill>
                  <a:srgbClr val="081D58"/>
                </a:solidFill>
                <a:latin typeface="Calibri" pitchFamily="34" charset="0"/>
              </a:defRPr>
            </a:lvl7pPr>
            <a:lvl8pPr marL="3590143" indent="-239342" defTabSz="995600" eaLnBrk="0" fontAlgn="base" hangingPunct="0">
              <a:spcBef>
                <a:spcPct val="0"/>
              </a:spcBef>
              <a:spcAft>
                <a:spcPct val="0"/>
              </a:spcAft>
              <a:defRPr b="1">
                <a:solidFill>
                  <a:srgbClr val="081D58"/>
                </a:solidFill>
                <a:latin typeface="Calibri" pitchFamily="34" charset="0"/>
              </a:defRPr>
            </a:lvl8pPr>
            <a:lvl9pPr marL="4068827" indent="-239342" defTabSz="995600" eaLnBrk="0" fontAlgn="base" hangingPunct="0">
              <a:spcBef>
                <a:spcPct val="0"/>
              </a:spcBef>
              <a:spcAft>
                <a:spcPct val="0"/>
              </a:spcAft>
              <a:defRPr b="1">
                <a:solidFill>
                  <a:srgbClr val="081D58"/>
                </a:solidFill>
                <a:latin typeface="Calibri" pitchFamily="34" charset="0"/>
              </a:defRPr>
            </a:lvl9pPr>
          </a:lstStyle>
          <a:p>
            <a:fld id="{3C86D42A-D842-4219-BE1E-3189E808CCCD}" type="slidenum">
              <a:rPr lang="en-US" altLang="en-US" b="0" smtClean="0">
                <a:solidFill>
                  <a:schemeClr val="tx1"/>
                </a:solidFill>
                <a:latin typeface="Times New Roman" pitchFamily="18" charset="0"/>
              </a:rPr>
              <a:pPr/>
              <a:t>46</a:t>
            </a:fld>
            <a:endParaRPr lang="en-US" altLang="en-US" b="0" dirty="0">
              <a:solidFill>
                <a:schemeClr val="tx1"/>
              </a:solidFill>
              <a:latin typeface="Times New Roman" pitchFamily="18" charset="0"/>
            </a:endParaRPr>
          </a:p>
        </p:txBody>
      </p:sp>
    </p:spTree>
    <p:extLst>
      <p:ext uri="{BB962C8B-B14F-4D97-AF65-F5344CB8AC3E}">
        <p14:creationId xmlns:p14="http://schemas.microsoft.com/office/powerpoint/2010/main" val="1623364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2175" rtl="0" eaLnBrk="0" fontAlgn="base" latinLnBrk="0" hangingPunct="0">
              <a:lnSpc>
                <a:spcPct val="90000"/>
              </a:lnSpc>
              <a:spcBef>
                <a:spcPct val="40000"/>
              </a:spcBef>
              <a:spcAft>
                <a:spcPct val="0"/>
              </a:spcAft>
              <a:buClrTx/>
              <a:buSzTx/>
              <a:buFontTx/>
              <a:buNone/>
              <a:tabLst/>
              <a:defRPr/>
            </a:pPr>
            <a:r>
              <a:rPr lang="en-US" dirty="0" smtClean="0"/>
              <a:t>Thank you for watching our</a:t>
            </a:r>
            <a:r>
              <a:rPr lang="en-US" baseline="0" dirty="0" smtClean="0"/>
              <a:t> presentation, if you have further questions please call our participant services or visit us online.  </a:t>
            </a:r>
            <a:r>
              <a:rPr lang="en-US" baseline="0" smtClean="0"/>
              <a:t>Thank you,</a:t>
            </a:r>
            <a:endParaRPr lang="en-US" smtClean="0"/>
          </a:p>
          <a:p>
            <a:endParaRPr lang="en-US"/>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47</a:t>
            </a:fld>
            <a:endParaRPr lang="en-US" altLang="en-US" dirty="0"/>
          </a:p>
        </p:txBody>
      </p:sp>
    </p:spTree>
    <p:extLst>
      <p:ext uri="{BB962C8B-B14F-4D97-AF65-F5344CB8AC3E}">
        <p14:creationId xmlns:p14="http://schemas.microsoft.com/office/powerpoint/2010/main" val="2732192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specific</a:t>
            </a:r>
            <a:r>
              <a:rPr lang="en-US" baseline="0" dirty="0" smtClean="0"/>
              <a:t> retirement account that you have is a 401(k) plan. The </a:t>
            </a:r>
            <a:r>
              <a:rPr lang="en-US" baseline="0" dirty="0" smtClean="0"/>
              <a:t>Workplace Retirement </a:t>
            </a:r>
            <a:r>
              <a:rPr lang="en-US" baseline="0" dirty="0" smtClean="0"/>
              <a:t>allows you to put money away now, and invest the money so that it grows throughout your working years. This allows you to supplement your income throughout retirement. Think of it like putting money away now to create a paycheck for your future self.</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4</a:t>
            </a:fld>
            <a:endParaRPr lang="en-US" altLang="en-US" dirty="0"/>
          </a:p>
        </p:txBody>
      </p:sp>
    </p:spTree>
    <p:extLst>
      <p:ext uri="{BB962C8B-B14F-4D97-AF65-F5344CB8AC3E}">
        <p14:creationId xmlns:p14="http://schemas.microsoft.com/office/powerpoint/2010/main" val="315449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mn-cs"/>
              </a:rPr>
              <a:t>In regards to contributing to the plan, you may contribute up to the IRS limit which currently is $23,000</a:t>
            </a:r>
            <a:r>
              <a:rPr lang="en-US"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and you can make an additional catch-up contribution of $7,500 if you are age 50 or over.  The </a:t>
            </a:r>
            <a:r>
              <a:rPr lang="en-US" sz="1200" kern="1200" dirty="0" err="1" smtClean="0">
                <a:solidFill>
                  <a:schemeClr val="tx1"/>
                </a:solidFill>
                <a:effectLst/>
                <a:latin typeface="Arial" pitchFamily="34" charset="0"/>
                <a:ea typeface="+mn-ea"/>
                <a:cs typeface="+mn-cs"/>
              </a:rPr>
              <a:t>CBSI</a:t>
            </a:r>
            <a:r>
              <a:rPr lang="en-US" sz="1200" kern="1200" dirty="0" smtClean="0">
                <a:solidFill>
                  <a:schemeClr val="tx1"/>
                </a:solidFill>
                <a:effectLst/>
                <a:latin typeface="Arial" pitchFamily="34" charset="0"/>
                <a:ea typeface="+mn-ea"/>
                <a:cs typeface="+mn-cs"/>
              </a:rPr>
              <a:t> plan allows participants to make either Pre-Tax or Roth contributions, or a combination thereof.</a:t>
            </a:r>
          </a:p>
          <a:p>
            <a:r>
              <a:rPr lang="en-US" sz="1200" kern="1200" dirty="0" smtClean="0">
                <a:solidFill>
                  <a:schemeClr val="tx1"/>
                </a:solidFill>
                <a:effectLst/>
                <a:latin typeface="Arial" pitchFamily="34" charset="0"/>
                <a:ea typeface="+mn-ea"/>
                <a:cs typeface="+mn-cs"/>
              </a:rPr>
              <a:t>Your plan does allow for rollover contributions if you had a retirement account from a previous employer, and also allows for Roth conversions.  In both cases, we encourage you to contact Participant Services for help with those processes.</a:t>
            </a:r>
          </a:p>
          <a:p>
            <a:r>
              <a:rPr lang="en-US" sz="1200" kern="1200" dirty="0" smtClean="0">
                <a:solidFill>
                  <a:schemeClr val="tx1"/>
                </a:solidFill>
                <a:effectLst/>
                <a:latin typeface="Arial" pitchFamily="34" charset="0"/>
                <a:ea typeface="+mn-ea"/>
                <a:cs typeface="+mn-cs"/>
              </a:rPr>
              <a:t>Finally, Employer contributions from Community Bank includes a 100% match of the first 3% of compensation and 50% of the next 3% of compensation. Employer Contributions are made into </a:t>
            </a:r>
            <a:r>
              <a:rPr lang="en-US" sz="1200" kern="1200" dirty="0" err="1" smtClean="0">
                <a:solidFill>
                  <a:schemeClr val="tx1"/>
                </a:solidFill>
                <a:effectLst/>
                <a:latin typeface="Arial" pitchFamily="34" charset="0"/>
                <a:ea typeface="+mn-ea"/>
                <a:cs typeface="+mn-cs"/>
              </a:rPr>
              <a:t>CBSI</a:t>
            </a:r>
            <a:r>
              <a:rPr lang="en-US" sz="1200" kern="1200" dirty="0" smtClean="0">
                <a:solidFill>
                  <a:schemeClr val="tx1"/>
                </a:solidFill>
                <a:effectLst/>
                <a:latin typeface="Arial" pitchFamily="34" charset="0"/>
                <a:ea typeface="+mn-ea"/>
                <a:cs typeface="+mn-cs"/>
              </a:rPr>
              <a:t> Stock.</a:t>
            </a:r>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5</a:t>
            </a:fld>
            <a:endParaRPr lang="en-US" altLang="en-US" dirty="0"/>
          </a:p>
        </p:txBody>
      </p:sp>
    </p:spTree>
    <p:extLst>
      <p:ext uri="{BB962C8B-B14F-4D97-AF65-F5344CB8AC3E}">
        <p14:creationId xmlns:p14="http://schemas.microsoft.com/office/powerpoint/2010/main" val="2828098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feature of</a:t>
            </a:r>
            <a:r>
              <a:rPr lang="en-US" baseline="0" dirty="0" smtClean="0"/>
              <a:t> your plan </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7</a:t>
            </a:fld>
            <a:endParaRPr lang="en-US" altLang="en-US" dirty="0"/>
          </a:p>
        </p:txBody>
      </p:sp>
    </p:spTree>
    <p:extLst>
      <p:ext uri="{BB962C8B-B14F-4D97-AF65-F5344CB8AC3E}">
        <p14:creationId xmlns:p14="http://schemas.microsoft.com/office/powerpoint/2010/main" val="3582486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common question we receive is</a:t>
            </a:r>
            <a:r>
              <a:rPr lang="en-US" baseline="0" dirty="0" smtClean="0"/>
              <a:t> – how much should I actually be contributing? One commonly-used budgeting rule is called the 50/30/20 rule. This rule tries to break your spending up into three categories: Needs, Wants, and Savings. Try and keep spending for needs such as housing, food, transportation to around 50% of your income. For wants, such as vacation, entertainment, dining out, try to keep this amount at about 30% of you income. This will leave you with 20% of your income for savings. Most experts will recommend savings 10-15% of your income towards retirement savings. If you can do that, and save the other 5-10% to pay debt or create an emergency fund, this should leave you help you get on track for your retirement needs.</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8</a:t>
            </a:fld>
            <a:endParaRPr lang="en-US" altLang="en-US" dirty="0"/>
          </a:p>
        </p:txBody>
      </p:sp>
    </p:spTree>
    <p:extLst>
      <p:ext uri="{BB962C8B-B14F-4D97-AF65-F5344CB8AC3E}">
        <p14:creationId xmlns:p14="http://schemas.microsoft.com/office/powerpoint/2010/main" val="3585124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2175" rtl="0" eaLnBrk="0" fontAlgn="base" latinLnBrk="0" hangingPunct="0">
              <a:lnSpc>
                <a:spcPct val="90000"/>
              </a:lnSpc>
              <a:spcBef>
                <a:spcPct val="40000"/>
              </a:spcBef>
              <a:spcAft>
                <a:spcPct val="0"/>
              </a:spcAft>
              <a:buClrTx/>
              <a:buSzTx/>
              <a:buFontTx/>
              <a:buNone/>
              <a:tabLst/>
              <a:defRPr/>
            </a:pPr>
            <a:r>
              <a:rPr lang="en-US" dirty="0" smtClean="0"/>
              <a:t>This</a:t>
            </a:r>
            <a:r>
              <a:rPr lang="en-US" baseline="0" dirty="0" smtClean="0"/>
              <a:t> slide breaks down the 10-15% goal we just talked about. You can see on a weekly basis was 10-15% would be towards your retirement. For example……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9</a:t>
            </a:fld>
            <a:endParaRPr lang="en-US" altLang="en-US" dirty="0"/>
          </a:p>
        </p:txBody>
      </p:sp>
    </p:spTree>
    <p:extLst>
      <p:ext uri="{BB962C8B-B14F-4D97-AF65-F5344CB8AC3E}">
        <p14:creationId xmlns:p14="http://schemas.microsoft.com/office/powerpoint/2010/main" val="3091820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retirement accounts can function much</a:t>
            </a:r>
            <a:r>
              <a:rPr lang="en-US" baseline="0" dirty="0" smtClean="0"/>
              <a:t> in the same way. We aren’t going to be able to double our money each day, like the penny, but if you look over time, you will see the same effect with retirement. At first, the growth in the account seems very modest, maybe even non-existent. However, over time, as your investments grow and compound on one another, the effect become more impactful. You can see that at about age 49, half the value is investment growth. By age 65, the investment growth is almost 3 times what you have actually contributed over the years.</a:t>
            </a:r>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10</a:t>
            </a:fld>
            <a:endParaRPr lang="en-US" altLang="en-US" dirty="0"/>
          </a:p>
        </p:txBody>
      </p:sp>
    </p:spTree>
    <p:extLst>
      <p:ext uri="{BB962C8B-B14F-4D97-AF65-F5344CB8AC3E}">
        <p14:creationId xmlns:p14="http://schemas.microsoft.com/office/powerpoint/2010/main" val="1273832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21.svg"/><Relationship Id="rId11" Type="http://schemas.openxmlformats.org/officeDocument/2006/relationships/image" Target="../media/image14.png"/><Relationship Id="rId5" Type="http://schemas.openxmlformats.org/officeDocument/2006/relationships/image" Target="../media/image16.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9" name="Rectangle 8"/>
          <p:cNvSpPr/>
          <p:nvPr userDrawn="1"/>
        </p:nvSpPr>
        <p:spPr>
          <a:xfrm>
            <a:off x="0" y="2933761"/>
            <a:ext cx="9144000" cy="3924240"/>
          </a:xfrm>
          <a:prstGeom prst="rect">
            <a:avLst/>
          </a:prstGeom>
          <a:blipFill dpi="0" rotWithShape="1">
            <a:blip r:embed="rId2" cstate="print">
              <a:alphaModFix amt="40000"/>
              <a:extLst>
                <a:ext uri="{28A0092B-C50C-407E-A947-70E740481C1C}">
                  <a14:useLocalDpi xmlns:a14="http://schemas.microsoft.com/office/drawing/2010/main"/>
                </a:ext>
              </a:extLst>
            </a:blip>
            <a:srcRect/>
            <a:stretch>
              <a:fillRect/>
            </a:stretch>
          </a:blipFill>
          <a:ln>
            <a:noFill/>
          </a:ln>
          <a:effectLst>
            <a:softEdge rad="330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3D0E4CC-1C40-814A-849D-6D4352E8F3BE}"/>
              </a:ext>
            </a:extLst>
          </p:cNvPr>
          <p:cNvSpPr txBox="1"/>
          <p:nvPr userDrawn="1"/>
        </p:nvSpPr>
        <p:spPr>
          <a:xfrm>
            <a:off x="10138" y="2914482"/>
            <a:ext cx="9133861" cy="1046440"/>
          </a:xfrm>
          <a:prstGeom prst="rect">
            <a:avLst/>
          </a:prstGeom>
          <a:solidFill>
            <a:srgbClr val="232D68"/>
          </a:solidFill>
        </p:spPr>
        <p:txBody>
          <a:bodyPr wrap="square" tIns="274320" bIns="274320" rtlCol="0" anchor="ctr">
            <a:spAutoFit/>
          </a:bodyPr>
          <a:lstStyle/>
          <a:p>
            <a:pPr algn="ctr"/>
            <a:endParaRPr lang="en-US" altLang="en-US" sz="3200" dirty="0">
              <a:solidFill>
                <a:schemeClr val="bg1"/>
              </a:solidFill>
              <a:uFill>
                <a:solidFill>
                  <a:srgbClr val="6DA141"/>
                </a:solidFill>
              </a:uFill>
            </a:endParaRPr>
          </a:p>
        </p:txBody>
      </p:sp>
      <p:sp>
        <p:nvSpPr>
          <p:cNvPr id="2" name="Title 1"/>
          <p:cNvSpPr>
            <a:spLocks noGrp="1"/>
          </p:cNvSpPr>
          <p:nvPr>
            <p:ph type="title"/>
          </p:nvPr>
        </p:nvSpPr>
        <p:spPr>
          <a:xfrm>
            <a:off x="10138" y="2933760"/>
            <a:ext cx="9111673" cy="1046440"/>
          </a:xfrm>
          <a:prstGeom prst="rect">
            <a:avLst/>
          </a:prstGeom>
        </p:spPr>
        <p:txBody>
          <a:bodyPr anchor="ctr"/>
          <a:lstStyle/>
          <a:p>
            <a:r>
              <a:rPr lang="en-US" dirty="0"/>
              <a:t>Click to edit Master title style</a:t>
            </a:r>
          </a:p>
        </p:txBody>
      </p:sp>
      <p:sp>
        <p:nvSpPr>
          <p:cNvPr id="3" name="Slide Number Placeholder 2"/>
          <p:cNvSpPr>
            <a:spLocks noGrp="1"/>
          </p:cNvSpPr>
          <p:nvPr>
            <p:ph type="sldNum" sz="quarter" idx="10"/>
          </p:nvPr>
        </p:nvSpPr>
        <p:spPr/>
        <p:txBody>
          <a:bodyPr/>
          <a:lstStyle/>
          <a:p>
            <a:fld id="{FA141339-F60D-47BC-9C4F-61B9CE851629}"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601964" y="711980"/>
            <a:ext cx="4182022" cy="1599395"/>
          </a:xfrm>
          <a:prstGeom prst="rect">
            <a:avLst/>
          </a:prstGeom>
        </p:spPr>
      </p:pic>
      <p:sp>
        <p:nvSpPr>
          <p:cNvPr id="10" name="TextBox 9"/>
          <p:cNvSpPr txBox="1"/>
          <p:nvPr userDrawn="1"/>
        </p:nvSpPr>
        <p:spPr>
          <a:xfrm>
            <a:off x="138546" y="6391117"/>
            <a:ext cx="2216727" cy="369332"/>
          </a:xfrm>
          <a:prstGeom prst="rect">
            <a:avLst/>
          </a:prstGeom>
          <a:noFill/>
        </p:spPr>
        <p:txBody>
          <a:bodyPr wrap="square" rtlCol="0">
            <a:spAutoFit/>
          </a:bodyPr>
          <a:lstStyle/>
          <a:p>
            <a:endParaRPr lang="en-US" dirty="0"/>
          </a:p>
        </p:txBody>
      </p:sp>
      <p:pic>
        <p:nvPicPr>
          <p:cNvPr id="11" name="Picture 10" descr="Logo, icon&#10;&#10;Description automatically generated">
            <a:extLst>
              <a:ext uri="{FF2B5EF4-FFF2-40B4-BE49-F238E27FC236}">
                <a16:creationId xmlns:a16="http://schemas.microsoft.com/office/drawing/2014/main" id="{6625C929-A360-A34C-A567-9B090256BD2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38012" y="6016327"/>
            <a:ext cx="1420594" cy="744121"/>
          </a:xfrm>
          <a:prstGeom prst="rect">
            <a:avLst/>
          </a:prstGeom>
          <a:effectLst>
            <a:outerShdw blurRad="76200" dist="76200" dir="2700000" algn="tl" rotWithShape="0">
              <a:schemeClr val="bg1">
                <a:alpha val="40000"/>
              </a:schemeClr>
            </a:outerShdw>
          </a:effectLst>
        </p:spPr>
      </p:pic>
    </p:spTree>
    <p:extLst>
      <p:ext uri="{BB962C8B-B14F-4D97-AF65-F5344CB8AC3E}">
        <p14:creationId xmlns:p14="http://schemas.microsoft.com/office/powerpoint/2010/main" val="3395143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523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a:noFill/>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no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noFill/>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5">
            <a:extLst>
              <a:ext uri="{FF2B5EF4-FFF2-40B4-BE49-F238E27FC236}">
                <a16:creationId xmlns:a16="http://schemas.microsoft.com/office/drawing/2014/main" id="{504A4517-5BE9-954E-9370-F04C43748935}"/>
              </a:ext>
            </a:extLst>
          </p:cNvPr>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310555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graphicFrame>
        <p:nvGraphicFramePr>
          <p:cNvPr id="20" name="Table 19">
            <a:extLst>
              <a:ext uri="{FF2B5EF4-FFF2-40B4-BE49-F238E27FC236}">
                <a16:creationId xmlns:a16="http://schemas.microsoft.com/office/drawing/2014/main" id="{3FCBC5FD-10D0-3948-A82A-3265D7FC0DB0}"/>
              </a:ext>
            </a:extLst>
          </p:cNvPr>
          <p:cNvGraphicFramePr>
            <a:graphicFrameLocks noGrp="1"/>
          </p:cNvGraphicFramePr>
          <p:nvPr userDrawn="1">
            <p:extLst>
              <p:ext uri="{D42A27DB-BD31-4B8C-83A1-F6EECF244321}">
                <p14:modId xmlns:p14="http://schemas.microsoft.com/office/powerpoint/2010/main" val="3259854380"/>
              </p:ext>
            </p:extLst>
          </p:nvPr>
        </p:nvGraphicFramePr>
        <p:xfrm>
          <a:off x="736599" y="1466199"/>
          <a:ext cx="2249195" cy="4519742"/>
        </p:xfrm>
        <a:graphic>
          <a:graphicData uri="http://schemas.openxmlformats.org/drawingml/2006/table">
            <a:tbl>
              <a:tblPr firstRow="1" bandRow="1">
                <a:tableStyleId>{5C22544A-7EE6-4342-B048-85BDC9FD1C3A}</a:tableStyleId>
              </a:tblPr>
              <a:tblGrid>
                <a:gridCol w="2249195">
                  <a:extLst>
                    <a:ext uri="{9D8B030D-6E8A-4147-A177-3AD203B41FA5}">
                      <a16:colId xmlns:a16="http://schemas.microsoft.com/office/drawing/2014/main" val="1023911324"/>
                    </a:ext>
                  </a:extLst>
                </a:gridCol>
              </a:tblGrid>
              <a:tr h="903468">
                <a:tc>
                  <a:txBody>
                    <a:bodyPr/>
                    <a:lstStyle/>
                    <a:p>
                      <a:pPr algn="ctr"/>
                      <a:r>
                        <a:rPr lang="en-US" sz="1600" b="1" dirty="0">
                          <a:solidFill>
                            <a:schemeClr val="accent5">
                              <a:lumMod val="75000"/>
                            </a:schemeClr>
                          </a:solidFill>
                        </a:rPr>
                        <a:t>Getting</a:t>
                      </a:r>
                      <a:r>
                        <a:rPr lang="en-US" sz="1600" b="1" baseline="0" dirty="0">
                          <a:solidFill>
                            <a:schemeClr val="accent5">
                              <a:lumMod val="75000"/>
                            </a:schemeClr>
                          </a:solidFill>
                        </a:rPr>
                        <a:t> Started</a:t>
                      </a:r>
                      <a:endParaRPr lang="en-US" sz="1600" b="1" dirty="0">
                        <a:solidFill>
                          <a:schemeClr val="accent5">
                            <a:lumMod val="75000"/>
                          </a:schemeClr>
                        </a:solidFill>
                      </a:endParaRP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15197217"/>
                  </a:ext>
                </a:extLst>
              </a:tr>
              <a:tr h="903468">
                <a:tc>
                  <a:txBody>
                    <a:bodyPr/>
                    <a:lstStyle/>
                    <a:p>
                      <a:pPr algn="ctr"/>
                      <a:r>
                        <a:rPr lang="en-US" sz="1600" b="1" dirty="0">
                          <a:solidFill>
                            <a:schemeClr val="bg1"/>
                          </a:solidFill>
                        </a:rPr>
                        <a:t>BPAS University</a:t>
                      </a:r>
                    </a:p>
                    <a:p>
                      <a:pPr algn="ctr"/>
                      <a:r>
                        <a:rPr lang="en-US" sz="1600" b="1" dirty="0">
                          <a:solidFill>
                            <a:schemeClr val="bg1"/>
                          </a:solidFill>
                        </a:rPr>
                        <a:t>u.bpas.com</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00598871"/>
                  </a:ext>
                </a:extLst>
              </a:tr>
              <a:tr h="904669">
                <a:tc>
                  <a:txBody>
                    <a:bodyPr/>
                    <a:lstStyle/>
                    <a:p>
                      <a:pPr algn="ctr"/>
                      <a:r>
                        <a:rPr lang="en-US" sz="1600" b="1" dirty="0">
                          <a:solidFill>
                            <a:schemeClr val="bg1"/>
                          </a:solidFill>
                        </a:rPr>
                        <a:t>Mobile</a:t>
                      </a:r>
                      <a:r>
                        <a:rPr lang="en-US" sz="1600" b="1" baseline="0" dirty="0">
                          <a:solidFill>
                            <a:schemeClr val="bg1"/>
                          </a:solidFill>
                        </a:rPr>
                        <a:t> App</a:t>
                      </a:r>
                      <a:endParaRPr lang="en-US" sz="1600" b="1" dirty="0">
                        <a:solidFill>
                          <a:schemeClr val="bg1"/>
                        </a:solidFill>
                      </a:endParaRP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19703123"/>
                  </a:ext>
                </a:extLst>
              </a:tr>
              <a:tr h="904669">
                <a:tc>
                  <a:txBody>
                    <a:bodyPr/>
                    <a:lstStyle/>
                    <a:p>
                      <a:pPr algn="ctr"/>
                      <a:r>
                        <a:rPr lang="en-US" sz="1600" b="1" dirty="0">
                          <a:solidFill>
                            <a:schemeClr val="bg1"/>
                          </a:solidFill>
                        </a:rPr>
                        <a:t>Financial </a:t>
                      </a:r>
                      <a:br>
                        <a:rPr lang="en-US" sz="1600" b="1" dirty="0">
                          <a:solidFill>
                            <a:schemeClr val="bg1"/>
                          </a:solidFill>
                        </a:rPr>
                      </a:br>
                      <a:r>
                        <a:rPr lang="en-US" sz="1600" b="1" dirty="0">
                          <a:solidFill>
                            <a:schemeClr val="bg1"/>
                          </a:solidFill>
                        </a:rPr>
                        <a:t>Wellness Center</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6902527"/>
                  </a:ext>
                </a:extLst>
              </a:tr>
              <a:tr h="903468">
                <a:tc>
                  <a:txBody>
                    <a:bodyPr/>
                    <a:lstStyle/>
                    <a:p>
                      <a:pPr algn="ctr"/>
                      <a:r>
                        <a:rPr lang="en-US" sz="1600" b="1" dirty="0">
                          <a:solidFill>
                            <a:schemeClr val="bg1"/>
                          </a:solidFill>
                        </a:rPr>
                        <a:t>Assistance – </a:t>
                      </a:r>
                    </a:p>
                    <a:p>
                      <a:pPr algn="ctr"/>
                      <a:r>
                        <a:rPr lang="en-US" sz="1600" b="1" dirty="0">
                          <a:solidFill>
                            <a:schemeClr val="bg1"/>
                          </a:solidFill>
                        </a:rPr>
                        <a:t>Request a Callback</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B2C1">
                        <a:alpha val="75000"/>
                      </a:srgbClr>
                    </a:solidFill>
                  </a:tcPr>
                </a:tc>
                <a:extLst>
                  <a:ext uri="{0D108BD9-81ED-4DB2-BD59-A6C34878D82A}">
                    <a16:rowId xmlns:a16="http://schemas.microsoft.com/office/drawing/2014/main" val="1729447006"/>
                  </a:ext>
                </a:extLst>
              </a:tr>
            </a:tbl>
          </a:graphicData>
        </a:graphic>
      </p:graphicFrame>
      <p:grpSp>
        <p:nvGrpSpPr>
          <p:cNvPr id="21" name="Group 20">
            <a:extLst>
              <a:ext uri="{FF2B5EF4-FFF2-40B4-BE49-F238E27FC236}">
                <a16:creationId xmlns:a16="http://schemas.microsoft.com/office/drawing/2014/main" id="{5D2E177B-CF59-FB4C-AE2F-D9EA0D283572}"/>
              </a:ext>
            </a:extLst>
          </p:cNvPr>
          <p:cNvGrpSpPr/>
          <p:nvPr userDrawn="1"/>
        </p:nvGrpSpPr>
        <p:grpSpPr>
          <a:xfrm>
            <a:off x="467360" y="3425938"/>
            <a:ext cx="594360" cy="594360"/>
            <a:chOff x="467360" y="2747082"/>
            <a:chExt cx="594360" cy="594360"/>
          </a:xfrm>
        </p:grpSpPr>
        <p:sp>
          <p:nvSpPr>
            <p:cNvPr id="22" name="Oval 21">
              <a:extLst>
                <a:ext uri="{FF2B5EF4-FFF2-40B4-BE49-F238E27FC236}">
                  <a16:creationId xmlns:a16="http://schemas.microsoft.com/office/drawing/2014/main" id="{672CD84E-65A1-4943-8799-924C492542F5}"/>
                </a:ext>
              </a:extLst>
            </p:cNvPr>
            <p:cNvSpPr/>
            <p:nvPr/>
          </p:nvSpPr>
          <p:spPr>
            <a:xfrm>
              <a:off x="467360" y="2747082"/>
              <a:ext cx="594360" cy="594360"/>
            </a:xfrm>
            <a:prstGeom prst="ellipse">
              <a:avLst/>
            </a:prstGeom>
            <a:solidFill>
              <a:schemeClr val="accent1">
                <a:lumMod val="40000"/>
                <a:lumOff val="6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Smart Phone outline">
              <a:extLst>
                <a:ext uri="{FF2B5EF4-FFF2-40B4-BE49-F238E27FC236}">
                  <a16:creationId xmlns:a16="http://schemas.microsoft.com/office/drawing/2014/main" id="{F0BE2E02-2285-F449-BEFC-72CAD51E16B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rot="930123">
              <a:off x="551008" y="2832172"/>
              <a:ext cx="411480" cy="411480"/>
            </a:xfrm>
            <a:prstGeom prst="rect">
              <a:avLst/>
            </a:prstGeom>
          </p:spPr>
        </p:pic>
      </p:grpSp>
      <p:grpSp>
        <p:nvGrpSpPr>
          <p:cNvPr id="44" name="Group 43">
            <a:extLst>
              <a:ext uri="{FF2B5EF4-FFF2-40B4-BE49-F238E27FC236}">
                <a16:creationId xmlns:a16="http://schemas.microsoft.com/office/drawing/2014/main" id="{FA40AA22-99E7-5545-8C8C-A2718459EDE9}"/>
              </a:ext>
            </a:extLst>
          </p:cNvPr>
          <p:cNvGrpSpPr/>
          <p:nvPr userDrawn="1"/>
        </p:nvGrpSpPr>
        <p:grpSpPr>
          <a:xfrm>
            <a:off x="467360" y="4337934"/>
            <a:ext cx="594360" cy="594360"/>
            <a:chOff x="467360" y="4395222"/>
            <a:chExt cx="594360" cy="594360"/>
          </a:xfrm>
        </p:grpSpPr>
        <p:sp>
          <p:nvSpPr>
            <p:cNvPr id="45" name="Oval 44">
              <a:extLst>
                <a:ext uri="{FF2B5EF4-FFF2-40B4-BE49-F238E27FC236}">
                  <a16:creationId xmlns:a16="http://schemas.microsoft.com/office/drawing/2014/main" id="{DCD5D096-FBD4-334A-9930-3594BE7BC884}"/>
                </a:ext>
              </a:extLst>
            </p:cNvPr>
            <p:cNvSpPr/>
            <p:nvPr/>
          </p:nvSpPr>
          <p:spPr>
            <a:xfrm>
              <a:off x="467360" y="4395222"/>
              <a:ext cx="594360" cy="594360"/>
            </a:xfrm>
            <a:prstGeom prst="ellipse">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Graphic 45" descr="Checklist outline">
              <a:extLst>
                <a:ext uri="{FF2B5EF4-FFF2-40B4-BE49-F238E27FC236}">
                  <a16:creationId xmlns:a16="http://schemas.microsoft.com/office/drawing/2014/main" id="{718BAD4F-C015-9F4E-8543-0518BDF50F24}"/>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rot="20745089">
              <a:off x="557279" y="4486662"/>
              <a:ext cx="411480" cy="411480"/>
            </a:xfrm>
            <a:prstGeom prst="rect">
              <a:avLst/>
            </a:prstGeom>
          </p:spPr>
        </p:pic>
      </p:grpSp>
      <p:grpSp>
        <p:nvGrpSpPr>
          <p:cNvPr id="47" name="Group 46">
            <a:extLst>
              <a:ext uri="{FF2B5EF4-FFF2-40B4-BE49-F238E27FC236}">
                <a16:creationId xmlns:a16="http://schemas.microsoft.com/office/drawing/2014/main" id="{281E8577-D7D7-AF4A-8059-CAFA4E863C4C}"/>
              </a:ext>
            </a:extLst>
          </p:cNvPr>
          <p:cNvGrpSpPr/>
          <p:nvPr userDrawn="1"/>
        </p:nvGrpSpPr>
        <p:grpSpPr>
          <a:xfrm>
            <a:off x="467360" y="5235754"/>
            <a:ext cx="594360" cy="594360"/>
            <a:chOff x="467360" y="5217240"/>
            <a:chExt cx="594360" cy="594360"/>
          </a:xfrm>
        </p:grpSpPr>
        <p:sp>
          <p:nvSpPr>
            <p:cNvPr id="48" name="Oval 47">
              <a:extLst>
                <a:ext uri="{FF2B5EF4-FFF2-40B4-BE49-F238E27FC236}">
                  <a16:creationId xmlns:a16="http://schemas.microsoft.com/office/drawing/2014/main" id="{059A70EC-F2E5-D14F-88A1-82F119FB9D18}"/>
                </a:ext>
              </a:extLst>
            </p:cNvPr>
            <p:cNvSpPr/>
            <p:nvPr/>
          </p:nvSpPr>
          <p:spPr>
            <a:xfrm>
              <a:off x="467360" y="5217240"/>
              <a:ext cx="594360" cy="594360"/>
            </a:xfrm>
            <a:prstGeom prst="ellipse">
              <a:avLst/>
            </a:prstGeom>
            <a:solidFill>
              <a:srgbClr val="E1B2C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descr="Call center outline">
              <a:extLst>
                <a:ext uri="{FF2B5EF4-FFF2-40B4-BE49-F238E27FC236}">
                  <a16:creationId xmlns:a16="http://schemas.microsoft.com/office/drawing/2014/main" id="{E1EBA3E5-9087-D54D-BD18-A33F1634819A}"/>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28148" y="5267901"/>
              <a:ext cx="457200" cy="457200"/>
            </a:xfrm>
            <a:prstGeom prst="rect">
              <a:avLst/>
            </a:prstGeom>
          </p:spPr>
        </p:pic>
      </p:grpSp>
      <p:grpSp>
        <p:nvGrpSpPr>
          <p:cNvPr id="50" name="Group 49">
            <a:extLst>
              <a:ext uri="{FF2B5EF4-FFF2-40B4-BE49-F238E27FC236}">
                <a16:creationId xmlns:a16="http://schemas.microsoft.com/office/drawing/2014/main" id="{3B1AC52E-A7A6-094B-8EEF-DEF03E7532E2}"/>
              </a:ext>
            </a:extLst>
          </p:cNvPr>
          <p:cNvGrpSpPr/>
          <p:nvPr userDrawn="1"/>
        </p:nvGrpSpPr>
        <p:grpSpPr>
          <a:xfrm>
            <a:off x="459568" y="2521524"/>
            <a:ext cx="594360" cy="594360"/>
            <a:chOff x="467360" y="3574180"/>
            <a:chExt cx="594360" cy="594360"/>
          </a:xfrm>
        </p:grpSpPr>
        <p:sp>
          <p:nvSpPr>
            <p:cNvPr id="51" name="Oval 50">
              <a:extLst>
                <a:ext uri="{FF2B5EF4-FFF2-40B4-BE49-F238E27FC236}">
                  <a16:creationId xmlns:a16="http://schemas.microsoft.com/office/drawing/2014/main" id="{1A9842C5-DA72-3F40-A25C-34B550D9D047}"/>
                </a:ext>
              </a:extLst>
            </p:cNvPr>
            <p:cNvSpPr/>
            <p:nvPr/>
          </p:nvSpPr>
          <p:spPr>
            <a:xfrm>
              <a:off x="467360" y="3574180"/>
              <a:ext cx="594360" cy="594360"/>
            </a:xfrm>
            <a:prstGeom prst="ellipse">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descr="Books outline">
              <a:extLst>
                <a:ext uri="{FF2B5EF4-FFF2-40B4-BE49-F238E27FC236}">
                  <a16:creationId xmlns:a16="http://schemas.microsoft.com/office/drawing/2014/main" id="{66076E0F-F59F-B346-BED5-E8F12CC98D52}"/>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551069" y="3665402"/>
              <a:ext cx="411480" cy="411480"/>
            </a:xfrm>
            <a:prstGeom prst="rect">
              <a:avLst/>
            </a:prstGeom>
          </p:spPr>
        </p:pic>
      </p:grpSp>
      <p:sp>
        <p:nvSpPr>
          <p:cNvPr id="53" name="Triangle 52">
            <a:extLst>
              <a:ext uri="{FF2B5EF4-FFF2-40B4-BE49-F238E27FC236}">
                <a16:creationId xmlns:a16="http://schemas.microsoft.com/office/drawing/2014/main" id="{C1B592E3-AEF6-0F42-9C01-1028A3B9C0E7}"/>
              </a:ext>
            </a:extLst>
          </p:cNvPr>
          <p:cNvSpPr>
            <a:spLocks noChangeAspect="1"/>
          </p:cNvSpPr>
          <p:nvPr userDrawn="1"/>
        </p:nvSpPr>
        <p:spPr>
          <a:xfrm rot="5400000">
            <a:off x="3012218" y="1777130"/>
            <a:ext cx="318212" cy="274320"/>
          </a:xfrm>
          <a:prstGeom prst="triangle">
            <a:avLst/>
          </a:prstGeom>
          <a:solidFill>
            <a:srgbClr val="F26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434049" y="1554155"/>
            <a:ext cx="678709" cy="678709"/>
            <a:chOff x="434049" y="1663157"/>
            <a:chExt cx="678709" cy="678709"/>
          </a:xfrm>
        </p:grpSpPr>
        <p:sp>
          <p:nvSpPr>
            <p:cNvPr id="2" name="Oval 1"/>
            <p:cNvSpPr/>
            <p:nvPr userDrawn="1"/>
          </p:nvSpPr>
          <p:spPr>
            <a:xfrm>
              <a:off x="467360" y="1726112"/>
              <a:ext cx="594359" cy="58677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34049" y="1663157"/>
              <a:ext cx="678709" cy="678709"/>
            </a:xfrm>
            <a:prstGeom prst="rect">
              <a:avLst/>
            </a:prstGeom>
          </p:spPr>
        </p:pic>
      </p:grpSp>
    </p:spTree>
    <p:extLst>
      <p:ext uri="{BB962C8B-B14F-4D97-AF65-F5344CB8AC3E}">
        <p14:creationId xmlns:p14="http://schemas.microsoft.com/office/powerpoint/2010/main" val="2093453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graphicFrame>
        <p:nvGraphicFramePr>
          <p:cNvPr id="20" name="Table 19">
            <a:extLst>
              <a:ext uri="{FF2B5EF4-FFF2-40B4-BE49-F238E27FC236}">
                <a16:creationId xmlns:a16="http://schemas.microsoft.com/office/drawing/2014/main" id="{9718F136-F7A1-5642-9738-7ABF9313595F}"/>
              </a:ext>
            </a:extLst>
          </p:cNvPr>
          <p:cNvGraphicFramePr>
            <a:graphicFrameLocks noGrp="1"/>
          </p:cNvGraphicFramePr>
          <p:nvPr userDrawn="1">
            <p:extLst>
              <p:ext uri="{D42A27DB-BD31-4B8C-83A1-F6EECF244321}">
                <p14:modId xmlns:p14="http://schemas.microsoft.com/office/powerpoint/2010/main" val="1660909875"/>
              </p:ext>
            </p:extLst>
          </p:nvPr>
        </p:nvGraphicFramePr>
        <p:xfrm>
          <a:off x="736599" y="1478309"/>
          <a:ext cx="2249195" cy="4519742"/>
        </p:xfrm>
        <a:graphic>
          <a:graphicData uri="http://schemas.openxmlformats.org/drawingml/2006/table">
            <a:tbl>
              <a:tblPr firstRow="1" bandRow="1">
                <a:tableStyleId>{5C22544A-7EE6-4342-B048-85BDC9FD1C3A}</a:tableStyleId>
              </a:tblPr>
              <a:tblGrid>
                <a:gridCol w="2249195">
                  <a:extLst>
                    <a:ext uri="{9D8B030D-6E8A-4147-A177-3AD203B41FA5}">
                      <a16:colId xmlns:a16="http://schemas.microsoft.com/office/drawing/2014/main" val="1023911324"/>
                    </a:ext>
                  </a:extLst>
                </a:gridCol>
              </a:tblGrid>
              <a:tr h="903468">
                <a:tc>
                  <a:txBody>
                    <a:bodyPr/>
                    <a:lstStyle/>
                    <a:p>
                      <a:pPr algn="ctr"/>
                      <a:r>
                        <a:rPr lang="en-US" sz="1600" b="1" dirty="0">
                          <a:solidFill>
                            <a:schemeClr val="bg1"/>
                          </a:solidFill>
                        </a:rPr>
                        <a:t>Getting Started</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15197217"/>
                  </a:ext>
                </a:extLst>
              </a:tr>
              <a:tr h="903468">
                <a:tc>
                  <a:txBody>
                    <a:bodyPr/>
                    <a:lstStyle/>
                    <a:p>
                      <a:pPr algn="ctr"/>
                      <a:r>
                        <a:rPr lang="en-US" sz="1600" b="1" dirty="0">
                          <a:solidFill>
                            <a:schemeClr val="tx2"/>
                          </a:solidFill>
                        </a:rPr>
                        <a:t>BPAS University</a:t>
                      </a:r>
                    </a:p>
                    <a:p>
                      <a:pPr algn="ctr"/>
                      <a:r>
                        <a:rPr lang="en-US" sz="1600" b="1" dirty="0">
                          <a:solidFill>
                            <a:schemeClr val="tx2"/>
                          </a:solidFill>
                        </a:rPr>
                        <a:t>u.bpas.com</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00598871"/>
                  </a:ext>
                </a:extLst>
              </a:tr>
              <a:tr h="904669">
                <a:tc>
                  <a:txBody>
                    <a:bodyPr/>
                    <a:lstStyle/>
                    <a:p>
                      <a:pPr algn="ctr"/>
                      <a:r>
                        <a:rPr lang="en-US" sz="1600" b="1" dirty="0">
                          <a:solidFill>
                            <a:schemeClr val="bg2"/>
                          </a:solidFill>
                        </a:rPr>
                        <a:t>Mobile App</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19703123"/>
                  </a:ext>
                </a:extLst>
              </a:tr>
              <a:tr h="904669">
                <a:tc>
                  <a:txBody>
                    <a:bodyPr/>
                    <a:lstStyle/>
                    <a:p>
                      <a:pPr algn="ctr"/>
                      <a:r>
                        <a:rPr lang="en-US" sz="1600" b="1" dirty="0">
                          <a:solidFill>
                            <a:schemeClr val="bg1"/>
                          </a:solidFill>
                        </a:rPr>
                        <a:t>Financial </a:t>
                      </a:r>
                      <a:br>
                        <a:rPr lang="en-US" sz="1600" b="1" dirty="0">
                          <a:solidFill>
                            <a:schemeClr val="bg1"/>
                          </a:solidFill>
                        </a:rPr>
                      </a:br>
                      <a:r>
                        <a:rPr lang="en-US" sz="1600" b="1" dirty="0">
                          <a:solidFill>
                            <a:schemeClr val="bg1"/>
                          </a:solidFill>
                        </a:rPr>
                        <a:t>Wellness Center</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6902527"/>
                  </a:ext>
                </a:extLst>
              </a:tr>
              <a:tr h="903468">
                <a:tc>
                  <a:txBody>
                    <a:bodyPr/>
                    <a:lstStyle/>
                    <a:p>
                      <a:pPr algn="ctr"/>
                      <a:r>
                        <a:rPr lang="en-US" sz="1600" b="1" dirty="0">
                          <a:solidFill>
                            <a:schemeClr val="bg1"/>
                          </a:solidFill>
                        </a:rPr>
                        <a:t>Assistance – </a:t>
                      </a:r>
                    </a:p>
                    <a:p>
                      <a:pPr algn="ctr"/>
                      <a:r>
                        <a:rPr lang="en-US" sz="1600" b="1" dirty="0">
                          <a:solidFill>
                            <a:schemeClr val="bg1"/>
                          </a:solidFill>
                        </a:rPr>
                        <a:t>Request a Callback</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B2C1">
                        <a:alpha val="75000"/>
                      </a:srgbClr>
                    </a:solidFill>
                  </a:tcPr>
                </a:tc>
                <a:extLst>
                  <a:ext uri="{0D108BD9-81ED-4DB2-BD59-A6C34878D82A}">
                    <a16:rowId xmlns:a16="http://schemas.microsoft.com/office/drawing/2014/main" val="1729447006"/>
                  </a:ext>
                </a:extLst>
              </a:tr>
            </a:tbl>
          </a:graphicData>
        </a:graphic>
      </p:graphicFrame>
      <p:grpSp>
        <p:nvGrpSpPr>
          <p:cNvPr id="21" name="Group 20">
            <a:extLst>
              <a:ext uri="{FF2B5EF4-FFF2-40B4-BE49-F238E27FC236}">
                <a16:creationId xmlns:a16="http://schemas.microsoft.com/office/drawing/2014/main" id="{D8F2D604-E244-9547-B0AA-7E8AA0D92009}"/>
              </a:ext>
            </a:extLst>
          </p:cNvPr>
          <p:cNvGrpSpPr/>
          <p:nvPr userDrawn="1"/>
        </p:nvGrpSpPr>
        <p:grpSpPr>
          <a:xfrm>
            <a:off x="487143" y="3433174"/>
            <a:ext cx="594360" cy="594360"/>
            <a:chOff x="467360" y="2747082"/>
            <a:chExt cx="594360" cy="594360"/>
          </a:xfrm>
        </p:grpSpPr>
        <p:sp>
          <p:nvSpPr>
            <p:cNvPr id="22" name="Oval 21">
              <a:extLst>
                <a:ext uri="{FF2B5EF4-FFF2-40B4-BE49-F238E27FC236}">
                  <a16:creationId xmlns:a16="http://schemas.microsoft.com/office/drawing/2014/main" id="{129973E3-7902-1440-AAA5-0FD13F4B4DA2}"/>
                </a:ext>
              </a:extLst>
            </p:cNvPr>
            <p:cNvSpPr/>
            <p:nvPr/>
          </p:nvSpPr>
          <p:spPr>
            <a:xfrm>
              <a:off x="467360" y="2747082"/>
              <a:ext cx="594360" cy="594360"/>
            </a:xfrm>
            <a:prstGeom prst="ellipse">
              <a:avLst/>
            </a:prstGeom>
            <a:solidFill>
              <a:schemeClr val="accent1">
                <a:lumMod val="40000"/>
                <a:lumOff val="6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Smart Phone outline">
              <a:extLst>
                <a:ext uri="{FF2B5EF4-FFF2-40B4-BE49-F238E27FC236}">
                  <a16:creationId xmlns:a16="http://schemas.microsoft.com/office/drawing/2014/main" id="{4681E2CE-C42E-114E-8C65-6A99466F56D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rot="930123">
              <a:off x="551008" y="2832172"/>
              <a:ext cx="411480" cy="411480"/>
            </a:xfrm>
            <a:prstGeom prst="rect">
              <a:avLst/>
            </a:prstGeom>
          </p:spPr>
        </p:pic>
      </p:grpSp>
      <p:grpSp>
        <p:nvGrpSpPr>
          <p:cNvPr id="44" name="Group 43">
            <a:extLst>
              <a:ext uri="{FF2B5EF4-FFF2-40B4-BE49-F238E27FC236}">
                <a16:creationId xmlns:a16="http://schemas.microsoft.com/office/drawing/2014/main" id="{F8DC6DEC-268C-844D-8121-57674518F156}"/>
              </a:ext>
            </a:extLst>
          </p:cNvPr>
          <p:cNvGrpSpPr/>
          <p:nvPr userDrawn="1"/>
        </p:nvGrpSpPr>
        <p:grpSpPr>
          <a:xfrm>
            <a:off x="467360" y="4350044"/>
            <a:ext cx="594360" cy="594360"/>
            <a:chOff x="467360" y="4395222"/>
            <a:chExt cx="594360" cy="594360"/>
          </a:xfrm>
        </p:grpSpPr>
        <p:sp>
          <p:nvSpPr>
            <p:cNvPr id="45" name="Oval 44">
              <a:extLst>
                <a:ext uri="{FF2B5EF4-FFF2-40B4-BE49-F238E27FC236}">
                  <a16:creationId xmlns:a16="http://schemas.microsoft.com/office/drawing/2014/main" id="{591AD43C-747A-1C4B-A723-38105A68EE4E}"/>
                </a:ext>
              </a:extLst>
            </p:cNvPr>
            <p:cNvSpPr/>
            <p:nvPr/>
          </p:nvSpPr>
          <p:spPr>
            <a:xfrm>
              <a:off x="467360" y="4395222"/>
              <a:ext cx="594360" cy="594360"/>
            </a:xfrm>
            <a:prstGeom prst="ellipse">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Graphic 45" descr="Checklist outline">
              <a:extLst>
                <a:ext uri="{FF2B5EF4-FFF2-40B4-BE49-F238E27FC236}">
                  <a16:creationId xmlns:a16="http://schemas.microsoft.com/office/drawing/2014/main" id="{E11A29BC-8FC5-AE4D-9F2D-0C3A76E6CA83}"/>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rot="20745089">
              <a:off x="557279" y="4486662"/>
              <a:ext cx="411480" cy="411480"/>
            </a:xfrm>
            <a:prstGeom prst="rect">
              <a:avLst/>
            </a:prstGeom>
          </p:spPr>
        </p:pic>
      </p:grpSp>
      <p:grpSp>
        <p:nvGrpSpPr>
          <p:cNvPr id="47" name="Group 46">
            <a:extLst>
              <a:ext uri="{FF2B5EF4-FFF2-40B4-BE49-F238E27FC236}">
                <a16:creationId xmlns:a16="http://schemas.microsoft.com/office/drawing/2014/main" id="{6353EEED-1789-C046-A442-99E435394C49}"/>
              </a:ext>
            </a:extLst>
          </p:cNvPr>
          <p:cNvGrpSpPr/>
          <p:nvPr userDrawn="1"/>
        </p:nvGrpSpPr>
        <p:grpSpPr>
          <a:xfrm>
            <a:off x="467360" y="5247864"/>
            <a:ext cx="594360" cy="594360"/>
            <a:chOff x="467360" y="5217240"/>
            <a:chExt cx="594360" cy="594360"/>
          </a:xfrm>
        </p:grpSpPr>
        <p:sp>
          <p:nvSpPr>
            <p:cNvPr id="48" name="Oval 47">
              <a:extLst>
                <a:ext uri="{FF2B5EF4-FFF2-40B4-BE49-F238E27FC236}">
                  <a16:creationId xmlns:a16="http://schemas.microsoft.com/office/drawing/2014/main" id="{25349752-D078-1F44-9AA2-311B93B796DD}"/>
                </a:ext>
              </a:extLst>
            </p:cNvPr>
            <p:cNvSpPr/>
            <p:nvPr/>
          </p:nvSpPr>
          <p:spPr>
            <a:xfrm>
              <a:off x="467360" y="5217240"/>
              <a:ext cx="594360" cy="594360"/>
            </a:xfrm>
            <a:prstGeom prst="ellipse">
              <a:avLst/>
            </a:prstGeom>
            <a:solidFill>
              <a:srgbClr val="E1B2C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descr="Call center outline">
              <a:extLst>
                <a:ext uri="{FF2B5EF4-FFF2-40B4-BE49-F238E27FC236}">
                  <a16:creationId xmlns:a16="http://schemas.microsoft.com/office/drawing/2014/main" id="{52159C95-ABF6-7A4C-9F4D-85E649FB8A02}"/>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28148" y="5267901"/>
              <a:ext cx="457200" cy="457200"/>
            </a:xfrm>
            <a:prstGeom prst="rect">
              <a:avLst/>
            </a:prstGeom>
          </p:spPr>
        </p:pic>
      </p:grpSp>
      <p:grpSp>
        <p:nvGrpSpPr>
          <p:cNvPr id="50" name="Group 49">
            <a:extLst>
              <a:ext uri="{FF2B5EF4-FFF2-40B4-BE49-F238E27FC236}">
                <a16:creationId xmlns:a16="http://schemas.microsoft.com/office/drawing/2014/main" id="{0CFD2BB3-D69F-EE4A-9AA0-7F8CE0D7946A}"/>
              </a:ext>
            </a:extLst>
          </p:cNvPr>
          <p:cNvGrpSpPr/>
          <p:nvPr userDrawn="1"/>
        </p:nvGrpSpPr>
        <p:grpSpPr>
          <a:xfrm>
            <a:off x="475963" y="2527040"/>
            <a:ext cx="594360" cy="594360"/>
            <a:chOff x="467360" y="3574180"/>
            <a:chExt cx="594360" cy="594360"/>
          </a:xfrm>
        </p:grpSpPr>
        <p:sp>
          <p:nvSpPr>
            <p:cNvPr id="51" name="Oval 50">
              <a:extLst>
                <a:ext uri="{FF2B5EF4-FFF2-40B4-BE49-F238E27FC236}">
                  <a16:creationId xmlns:a16="http://schemas.microsoft.com/office/drawing/2014/main" id="{589FF0FB-E0C4-C64E-AA9D-A02F65A0961D}"/>
                </a:ext>
              </a:extLst>
            </p:cNvPr>
            <p:cNvSpPr/>
            <p:nvPr/>
          </p:nvSpPr>
          <p:spPr>
            <a:xfrm>
              <a:off x="467360" y="3574180"/>
              <a:ext cx="594360" cy="594360"/>
            </a:xfrm>
            <a:prstGeom prst="ellipse">
              <a:avLst/>
            </a:prstGeom>
            <a:solidFill>
              <a:srgbClr val="232D6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descr="Books outline">
              <a:extLst>
                <a:ext uri="{FF2B5EF4-FFF2-40B4-BE49-F238E27FC236}">
                  <a16:creationId xmlns:a16="http://schemas.microsoft.com/office/drawing/2014/main" id="{5DC38543-D1D9-B741-A938-C72A4F54EE5D}"/>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551069" y="3665402"/>
              <a:ext cx="411480" cy="411480"/>
            </a:xfrm>
            <a:prstGeom prst="rect">
              <a:avLst/>
            </a:prstGeom>
          </p:spPr>
        </p:pic>
      </p:grpSp>
      <p:sp>
        <p:nvSpPr>
          <p:cNvPr id="53" name="Triangle 52">
            <a:extLst>
              <a:ext uri="{FF2B5EF4-FFF2-40B4-BE49-F238E27FC236}">
                <a16:creationId xmlns:a16="http://schemas.microsoft.com/office/drawing/2014/main" id="{B98A2EDB-C4FB-D24C-8DE4-71470C3E37AA}"/>
              </a:ext>
            </a:extLst>
          </p:cNvPr>
          <p:cNvSpPr>
            <a:spLocks noChangeAspect="1"/>
          </p:cNvSpPr>
          <p:nvPr userDrawn="1"/>
        </p:nvSpPr>
        <p:spPr>
          <a:xfrm rot="5400000">
            <a:off x="3050318" y="2686842"/>
            <a:ext cx="318212" cy="274320"/>
          </a:xfrm>
          <a:prstGeom prst="triangle">
            <a:avLst/>
          </a:prstGeom>
          <a:solidFill>
            <a:srgbClr val="23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417393" y="1560194"/>
            <a:ext cx="678709" cy="678709"/>
            <a:chOff x="417393" y="1657086"/>
            <a:chExt cx="678709" cy="678709"/>
          </a:xfrm>
        </p:grpSpPr>
        <p:sp>
          <p:nvSpPr>
            <p:cNvPr id="25" name="Oval 24"/>
            <p:cNvSpPr/>
            <p:nvPr userDrawn="1"/>
          </p:nvSpPr>
          <p:spPr>
            <a:xfrm>
              <a:off x="467360" y="1726112"/>
              <a:ext cx="594359" cy="586778"/>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17393" y="1657086"/>
              <a:ext cx="678709" cy="678709"/>
            </a:xfrm>
            <a:prstGeom prst="rect">
              <a:avLst/>
            </a:prstGeom>
          </p:spPr>
        </p:pic>
      </p:grpSp>
    </p:spTree>
    <p:extLst>
      <p:ext uri="{BB962C8B-B14F-4D97-AF65-F5344CB8AC3E}">
        <p14:creationId xmlns:p14="http://schemas.microsoft.com/office/powerpoint/2010/main" val="415754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graphicFrame>
        <p:nvGraphicFramePr>
          <p:cNvPr id="24" name="Table 23">
            <a:extLst>
              <a:ext uri="{FF2B5EF4-FFF2-40B4-BE49-F238E27FC236}">
                <a16:creationId xmlns:a16="http://schemas.microsoft.com/office/drawing/2014/main" id="{6D11117A-507A-1D44-97FC-48A8B1C60419}"/>
              </a:ext>
            </a:extLst>
          </p:cNvPr>
          <p:cNvGraphicFramePr>
            <a:graphicFrameLocks noGrp="1"/>
          </p:cNvGraphicFramePr>
          <p:nvPr userDrawn="1">
            <p:extLst>
              <p:ext uri="{D42A27DB-BD31-4B8C-83A1-F6EECF244321}">
                <p14:modId xmlns:p14="http://schemas.microsoft.com/office/powerpoint/2010/main" val="4111699460"/>
              </p:ext>
            </p:extLst>
          </p:nvPr>
        </p:nvGraphicFramePr>
        <p:xfrm>
          <a:off x="736599" y="1466196"/>
          <a:ext cx="2249195" cy="4519742"/>
        </p:xfrm>
        <a:graphic>
          <a:graphicData uri="http://schemas.openxmlformats.org/drawingml/2006/table">
            <a:tbl>
              <a:tblPr firstRow="1" bandRow="1">
                <a:tableStyleId>{5C22544A-7EE6-4342-B048-85BDC9FD1C3A}</a:tableStyleId>
              </a:tblPr>
              <a:tblGrid>
                <a:gridCol w="2249195">
                  <a:extLst>
                    <a:ext uri="{9D8B030D-6E8A-4147-A177-3AD203B41FA5}">
                      <a16:colId xmlns:a16="http://schemas.microsoft.com/office/drawing/2014/main" val="1023911324"/>
                    </a:ext>
                  </a:extLst>
                </a:gridCol>
              </a:tblGrid>
              <a:tr h="903468">
                <a:tc>
                  <a:txBody>
                    <a:bodyPr/>
                    <a:lstStyle/>
                    <a:p>
                      <a:pPr algn="ctr"/>
                      <a:r>
                        <a:rPr lang="en-US" sz="1600" b="1" dirty="0">
                          <a:solidFill>
                            <a:schemeClr val="bg1"/>
                          </a:solidFill>
                        </a:rPr>
                        <a:t>Getting Started</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15197217"/>
                  </a:ext>
                </a:extLst>
              </a:tr>
              <a:tr h="903468">
                <a:tc>
                  <a:txBody>
                    <a:bodyPr/>
                    <a:lstStyle/>
                    <a:p>
                      <a:pPr algn="ctr"/>
                      <a:r>
                        <a:rPr lang="en-US" sz="1600" b="1" dirty="0">
                          <a:solidFill>
                            <a:schemeClr val="bg2"/>
                          </a:solidFill>
                        </a:rPr>
                        <a:t>BPAS University</a:t>
                      </a:r>
                    </a:p>
                    <a:p>
                      <a:pPr algn="ctr"/>
                      <a:r>
                        <a:rPr lang="en-US" sz="1600" b="1" dirty="0">
                          <a:solidFill>
                            <a:schemeClr val="bg2"/>
                          </a:solidFill>
                        </a:rPr>
                        <a:t>u.bpas.com</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6EEF6"/>
                    </a:solidFill>
                  </a:tcPr>
                </a:tc>
                <a:extLst>
                  <a:ext uri="{0D108BD9-81ED-4DB2-BD59-A6C34878D82A}">
                    <a16:rowId xmlns:a16="http://schemas.microsoft.com/office/drawing/2014/main" val="1500598871"/>
                  </a:ext>
                </a:extLst>
              </a:tr>
              <a:tr h="904669">
                <a:tc>
                  <a:txBody>
                    <a:bodyPr/>
                    <a:lstStyle/>
                    <a:p>
                      <a:pPr algn="ctr"/>
                      <a:r>
                        <a:rPr lang="en-US" sz="1600" b="1" dirty="0">
                          <a:solidFill>
                            <a:srgbClr val="6CA140"/>
                          </a:solidFill>
                        </a:rPr>
                        <a:t>Mobile App</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19703123"/>
                  </a:ext>
                </a:extLst>
              </a:tr>
              <a:tr h="904669">
                <a:tc>
                  <a:txBody>
                    <a:bodyPr/>
                    <a:lstStyle/>
                    <a:p>
                      <a:pPr algn="ctr"/>
                      <a:r>
                        <a:rPr lang="en-US" sz="1600" b="1" dirty="0">
                          <a:solidFill>
                            <a:schemeClr val="bg1"/>
                          </a:solidFill>
                        </a:rPr>
                        <a:t>Financial </a:t>
                      </a:r>
                      <a:br>
                        <a:rPr lang="en-US" sz="1600" b="1" dirty="0">
                          <a:solidFill>
                            <a:schemeClr val="bg1"/>
                          </a:solidFill>
                        </a:rPr>
                      </a:br>
                      <a:r>
                        <a:rPr lang="en-US" sz="1600" b="1" dirty="0">
                          <a:solidFill>
                            <a:schemeClr val="bg1"/>
                          </a:solidFill>
                        </a:rPr>
                        <a:t>Wellness Center</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6902527"/>
                  </a:ext>
                </a:extLst>
              </a:tr>
              <a:tr h="903468">
                <a:tc>
                  <a:txBody>
                    <a:bodyPr/>
                    <a:lstStyle/>
                    <a:p>
                      <a:pPr algn="ctr"/>
                      <a:r>
                        <a:rPr lang="en-US" sz="1600" b="1" dirty="0">
                          <a:solidFill>
                            <a:schemeClr val="bg1"/>
                          </a:solidFill>
                        </a:rPr>
                        <a:t>Assistance – </a:t>
                      </a:r>
                    </a:p>
                    <a:p>
                      <a:pPr algn="ctr"/>
                      <a:r>
                        <a:rPr lang="en-US" sz="1600" b="1" dirty="0">
                          <a:solidFill>
                            <a:schemeClr val="bg1"/>
                          </a:solidFill>
                        </a:rPr>
                        <a:t>Request a Callback</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B2C1">
                        <a:alpha val="75000"/>
                      </a:srgbClr>
                    </a:solidFill>
                  </a:tcPr>
                </a:tc>
                <a:extLst>
                  <a:ext uri="{0D108BD9-81ED-4DB2-BD59-A6C34878D82A}">
                    <a16:rowId xmlns:a16="http://schemas.microsoft.com/office/drawing/2014/main" val="1729447006"/>
                  </a:ext>
                </a:extLst>
              </a:tr>
            </a:tbl>
          </a:graphicData>
        </a:graphic>
      </p:graphicFrame>
      <p:grpSp>
        <p:nvGrpSpPr>
          <p:cNvPr id="25" name="Group 24">
            <a:extLst>
              <a:ext uri="{FF2B5EF4-FFF2-40B4-BE49-F238E27FC236}">
                <a16:creationId xmlns:a16="http://schemas.microsoft.com/office/drawing/2014/main" id="{91F7AAFE-07E5-B541-A7C7-9244864FC0F0}"/>
              </a:ext>
            </a:extLst>
          </p:cNvPr>
          <p:cNvGrpSpPr/>
          <p:nvPr userDrawn="1"/>
        </p:nvGrpSpPr>
        <p:grpSpPr>
          <a:xfrm>
            <a:off x="467360" y="3427368"/>
            <a:ext cx="594360" cy="594360"/>
            <a:chOff x="467360" y="2747082"/>
            <a:chExt cx="594360" cy="594360"/>
          </a:xfrm>
        </p:grpSpPr>
        <p:sp>
          <p:nvSpPr>
            <p:cNvPr id="26" name="Oval 25">
              <a:extLst>
                <a:ext uri="{FF2B5EF4-FFF2-40B4-BE49-F238E27FC236}">
                  <a16:creationId xmlns:a16="http://schemas.microsoft.com/office/drawing/2014/main" id="{F2FCF3DF-C6C3-AD43-A4E1-D3F099B31184}"/>
                </a:ext>
              </a:extLst>
            </p:cNvPr>
            <p:cNvSpPr/>
            <p:nvPr/>
          </p:nvSpPr>
          <p:spPr>
            <a:xfrm>
              <a:off x="467360" y="2747082"/>
              <a:ext cx="594360" cy="594360"/>
            </a:xfrm>
            <a:prstGeom prst="ellipse">
              <a:avLst/>
            </a:prstGeom>
            <a:solidFill>
              <a:srgbClr val="6CA14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descr="Smart Phone outline">
              <a:extLst>
                <a:ext uri="{FF2B5EF4-FFF2-40B4-BE49-F238E27FC236}">
                  <a16:creationId xmlns:a16="http://schemas.microsoft.com/office/drawing/2014/main" id="{23A666AD-A70B-2B4E-B50C-7DB63153D35D}"/>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rot="930123">
              <a:off x="551008" y="2832172"/>
              <a:ext cx="411480" cy="411480"/>
            </a:xfrm>
            <a:prstGeom prst="rect">
              <a:avLst/>
            </a:prstGeom>
          </p:spPr>
        </p:pic>
      </p:grpSp>
      <p:grpSp>
        <p:nvGrpSpPr>
          <p:cNvPr id="31" name="Group 30">
            <a:extLst>
              <a:ext uri="{FF2B5EF4-FFF2-40B4-BE49-F238E27FC236}">
                <a16:creationId xmlns:a16="http://schemas.microsoft.com/office/drawing/2014/main" id="{C4209D51-A3D6-034B-9628-6834CBD15422}"/>
              </a:ext>
            </a:extLst>
          </p:cNvPr>
          <p:cNvGrpSpPr/>
          <p:nvPr userDrawn="1"/>
        </p:nvGrpSpPr>
        <p:grpSpPr>
          <a:xfrm>
            <a:off x="467360" y="4337931"/>
            <a:ext cx="594360" cy="594360"/>
            <a:chOff x="467360" y="4395222"/>
            <a:chExt cx="594360" cy="594360"/>
          </a:xfrm>
        </p:grpSpPr>
        <p:sp>
          <p:nvSpPr>
            <p:cNvPr id="32" name="Oval 31">
              <a:extLst>
                <a:ext uri="{FF2B5EF4-FFF2-40B4-BE49-F238E27FC236}">
                  <a16:creationId xmlns:a16="http://schemas.microsoft.com/office/drawing/2014/main" id="{1C0C0B9A-8350-A84E-96B0-BE1D328AFC1B}"/>
                </a:ext>
              </a:extLst>
            </p:cNvPr>
            <p:cNvSpPr/>
            <p:nvPr/>
          </p:nvSpPr>
          <p:spPr>
            <a:xfrm>
              <a:off x="467360" y="4395222"/>
              <a:ext cx="594360" cy="594360"/>
            </a:xfrm>
            <a:prstGeom prst="ellipse">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32" descr="Checklist outline">
              <a:extLst>
                <a:ext uri="{FF2B5EF4-FFF2-40B4-BE49-F238E27FC236}">
                  <a16:creationId xmlns:a16="http://schemas.microsoft.com/office/drawing/2014/main" id="{FA454919-49A4-184F-BB22-5AEB33C55F8E}"/>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rot="20745089">
              <a:off x="557279" y="4486662"/>
              <a:ext cx="411480" cy="411480"/>
            </a:xfrm>
            <a:prstGeom prst="rect">
              <a:avLst/>
            </a:prstGeom>
          </p:spPr>
        </p:pic>
      </p:grpSp>
      <p:grpSp>
        <p:nvGrpSpPr>
          <p:cNvPr id="34" name="Group 33">
            <a:extLst>
              <a:ext uri="{FF2B5EF4-FFF2-40B4-BE49-F238E27FC236}">
                <a16:creationId xmlns:a16="http://schemas.microsoft.com/office/drawing/2014/main" id="{CDE1FA64-C6ED-144E-8BDF-2577E5564ECC}"/>
              </a:ext>
            </a:extLst>
          </p:cNvPr>
          <p:cNvGrpSpPr/>
          <p:nvPr userDrawn="1"/>
        </p:nvGrpSpPr>
        <p:grpSpPr>
          <a:xfrm>
            <a:off x="467360" y="5235751"/>
            <a:ext cx="594360" cy="594360"/>
            <a:chOff x="467360" y="5217240"/>
            <a:chExt cx="594360" cy="594360"/>
          </a:xfrm>
        </p:grpSpPr>
        <p:sp>
          <p:nvSpPr>
            <p:cNvPr id="35" name="Oval 34">
              <a:extLst>
                <a:ext uri="{FF2B5EF4-FFF2-40B4-BE49-F238E27FC236}">
                  <a16:creationId xmlns:a16="http://schemas.microsoft.com/office/drawing/2014/main" id="{82966330-E379-C645-911F-3B76D9018BD2}"/>
                </a:ext>
              </a:extLst>
            </p:cNvPr>
            <p:cNvSpPr/>
            <p:nvPr/>
          </p:nvSpPr>
          <p:spPr>
            <a:xfrm>
              <a:off x="467360" y="5217240"/>
              <a:ext cx="594360" cy="594360"/>
            </a:xfrm>
            <a:prstGeom prst="ellipse">
              <a:avLst/>
            </a:prstGeom>
            <a:solidFill>
              <a:srgbClr val="E1B2C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Call center outline">
              <a:extLst>
                <a:ext uri="{FF2B5EF4-FFF2-40B4-BE49-F238E27FC236}">
                  <a16:creationId xmlns:a16="http://schemas.microsoft.com/office/drawing/2014/main" id="{5180A9FD-4C19-4D41-BB28-5F7C5DA8143C}"/>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28148" y="5267901"/>
              <a:ext cx="457200" cy="457200"/>
            </a:xfrm>
            <a:prstGeom prst="rect">
              <a:avLst/>
            </a:prstGeom>
          </p:spPr>
        </p:pic>
      </p:grpSp>
      <p:grpSp>
        <p:nvGrpSpPr>
          <p:cNvPr id="37" name="Group 36">
            <a:extLst>
              <a:ext uri="{FF2B5EF4-FFF2-40B4-BE49-F238E27FC236}">
                <a16:creationId xmlns:a16="http://schemas.microsoft.com/office/drawing/2014/main" id="{9A12A066-F1E4-B343-BD8A-CDF706DF30F3}"/>
              </a:ext>
            </a:extLst>
          </p:cNvPr>
          <p:cNvGrpSpPr/>
          <p:nvPr userDrawn="1"/>
        </p:nvGrpSpPr>
        <p:grpSpPr>
          <a:xfrm>
            <a:off x="467360" y="2514927"/>
            <a:ext cx="594360" cy="594360"/>
            <a:chOff x="467360" y="3574180"/>
            <a:chExt cx="594360" cy="594360"/>
          </a:xfrm>
        </p:grpSpPr>
        <p:sp>
          <p:nvSpPr>
            <p:cNvPr id="38" name="Oval 37">
              <a:extLst>
                <a:ext uri="{FF2B5EF4-FFF2-40B4-BE49-F238E27FC236}">
                  <a16:creationId xmlns:a16="http://schemas.microsoft.com/office/drawing/2014/main" id="{EBCB967C-C44D-5046-BFF5-75E3745786E3}"/>
                </a:ext>
              </a:extLst>
            </p:cNvPr>
            <p:cNvSpPr/>
            <p:nvPr/>
          </p:nvSpPr>
          <p:spPr>
            <a:xfrm>
              <a:off x="467360" y="3574180"/>
              <a:ext cx="594360" cy="594360"/>
            </a:xfrm>
            <a:prstGeom prst="ellipse">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Books outline">
              <a:extLst>
                <a:ext uri="{FF2B5EF4-FFF2-40B4-BE49-F238E27FC236}">
                  <a16:creationId xmlns:a16="http://schemas.microsoft.com/office/drawing/2014/main" id="{915C99D0-2F27-CE4A-9F33-CE065EFB9750}"/>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551069" y="3665402"/>
              <a:ext cx="411480" cy="411480"/>
            </a:xfrm>
            <a:prstGeom prst="rect">
              <a:avLst/>
            </a:prstGeom>
          </p:spPr>
        </p:pic>
      </p:grpSp>
      <p:sp>
        <p:nvSpPr>
          <p:cNvPr id="40" name="Triangle 39">
            <a:extLst>
              <a:ext uri="{FF2B5EF4-FFF2-40B4-BE49-F238E27FC236}">
                <a16:creationId xmlns:a16="http://schemas.microsoft.com/office/drawing/2014/main" id="{9D0FED47-58BE-E746-AFCB-57885348B96A}"/>
              </a:ext>
            </a:extLst>
          </p:cNvPr>
          <p:cNvSpPr>
            <a:spLocks noChangeAspect="1"/>
          </p:cNvSpPr>
          <p:nvPr userDrawn="1"/>
        </p:nvSpPr>
        <p:spPr>
          <a:xfrm rot="5400000">
            <a:off x="3035139" y="3581038"/>
            <a:ext cx="318212" cy="274320"/>
          </a:xfrm>
          <a:prstGeom prst="triangle">
            <a:avLst/>
          </a:prstGeom>
          <a:solidFill>
            <a:srgbClr val="6CA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417393" y="1548081"/>
            <a:ext cx="678709" cy="678709"/>
            <a:chOff x="417393" y="1657086"/>
            <a:chExt cx="678709" cy="678709"/>
          </a:xfrm>
        </p:grpSpPr>
        <p:sp>
          <p:nvSpPr>
            <p:cNvPr id="21" name="Oval 20"/>
            <p:cNvSpPr/>
            <p:nvPr userDrawn="1"/>
          </p:nvSpPr>
          <p:spPr>
            <a:xfrm>
              <a:off x="467360" y="1726112"/>
              <a:ext cx="594359" cy="586778"/>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17393" y="1657086"/>
              <a:ext cx="678709" cy="678709"/>
            </a:xfrm>
            <a:prstGeom prst="rect">
              <a:avLst/>
            </a:prstGeom>
          </p:spPr>
        </p:pic>
      </p:grpSp>
    </p:spTree>
    <p:extLst>
      <p:ext uri="{BB962C8B-B14F-4D97-AF65-F5344CB8AC3E}">
        <p14:creationId xmlns:p14="http://schemas.microsoft.com/office/powerpoint/2010/main" val="283103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graphicFrame>
        <p:nvGraphicFramePr>
          <p:cNvPr id="24" name="Table 23">
            <a:extLst>
              <a:ext uri="{FF2B5EF4-FFF2-40B4-BE49-F238E27FC236}">
                <a16:creationId xmlns:a16="http://schemas.microsoft.com/office/drawing/2014/main" id="{4B0F628F-A9CC-C745-A1B8-95FF4E491885}"/>
              </a:ext>
            </a:extLst>
          </p:cNvPr>
          <p:cNvGraphicFramePr>
            <a:graphicFrameLocks noGrp="1"/>
          </p:cNvGraphicFramePr>
          <p:nvPr userDrawn="1">
            <p:extLst>
              <p:ext uri="{D42A27DB-BD31-4B8C-83A1-F6EECF244321}">
                <p14:modId xmlns:p14="http://schemas.microsoft.com/office/powerpoint/2010/main" val="2891474378"/>
              </p:ext>
            </p:extLst>
          </p:nvPr>
        </p:nvGraphicFramePr>
        <p:xfrm>
          <a:off x="736599" y="1472253"/>
          <a:ext cx="2249195" cy="4519742"/>
        </p:xfrm>
        <a:graphic>
          <a:graphicData uri="http://schemas.openxmlformats.org/drawingml/2006/table">
            <a:tbl>
              <a:tblPr firstRow="1" bandRow="1">
                <a:tableStyleId>{5C22544A-7EE6-4342-B048-85BDC9FD1C3A}</a:tableStyleId>
              </a:tblPr>
              <a:tblGrid>
                <a:gridCol w="2249195">
                  <a:extLst>
                    <a:ext uri="{9D8B030D-6E8A-4147-A177-3AD203B41FA5}">
                      <a16:colId xmlns:a16="http://schemas.microsoft.com/office/drawing/2014/main" val="1023911324"/>
                    </a:ext>
                  </a:extLst>
                </a:gridCol>
              </a:tblGrid>
              <a:tr h="903468">
                <a:tc>
                  <a:txBody>
                    <a:bodyPr/>
                    <a:lstStyle/>
                    <a:p>
                      <a:pPr algn="ctr"/>
                      <a:r>
                        <a:rPr lang="en-US" sz="1600" b="1" dirty="0">
                          <a:solidFill>
                            <a:schemeClr val="bg1"/>
                          </a:solidFill>
                        </a:rPr>
                        <a:t>Getting Started</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15197217"/>
                  </a:ext>
                </a:extLst>
              </a:tr>
              <a:tr h="903468">
                <a:tc>
                  <a:txBody>
                    <a:bodyPr/>
                    <a:lstStyle/>
                    <a:p>
                      <a:pPr algn="ctr"/>
                      <a:r>
                        <a:rPr lang="en-US" sz="1600" b="1" dirty="0">
                          <a:solidFill>
                            <a:schemeClr val="bg1"/>
                          </a:solidFill>
                        </a:rPr>
                        <a:t>BPAS University</a:t>
                      </a:r>
                    </a:p>
                    <a:p>
                      <a:pPr algn="ctr"/>
                      <a:r>
                        <a:rPr lang="en-US" sz="1600" b="1" dirty="0">
                          <a:solidFill>
                            <a:schemeClr val="bg1"/>
                          </a:solidFill>
                        </a:rPr>
                        <a:t>u.bpas.com</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00598871"/>
                  </a:ext>
                </a:extLst>
              </a:tr>
              <a:tr h="904669">
                <a:tc>
                  <a:txBody>
                    <a:bodyPr/>
                    <a:lstStyle/>
                    <a:p>
                      <a:pPr algn="ctr"/>
                      <a:r>
                        <a:rPr lang="en-US" sz="1600" b="1" dirty="0">
                          <a:solidFill>
                            <a:schemeClr val="bg1"/>
                          </a:solidFill>
                        </a:rPr>
                        <a:t>Mobile App</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19703123"/>
                  </a:ext>
                </a:extLst>
              </a:tr>
              <a:tr h="904669">
                <a:tc>
                  <a:txBody>
                    <a:bodyPr/>
                    <a:lstStyle/>
                    <a:p>
                      <a:pPr algn="ctr"/>
                      <a:r>
                        <a:rPr lang="en-US" sz="1600" b="1" dirty="0">
                          <a:solidFill>
                            <a:srgbClr val="9455A2"/>
                          </a:solidFill>
                        </a:rPr>
                        <a:t>Financial </a:t>
                      </a:r>
                      <a:br>
                        <a:rPr lang="en-US" sz="1600" b="1" dirty="0">
                          <a:solidFill>
                            <a:srgbClr val="9455A2"/>
                          </a:solidFill>
                        </a:rPr>
                      </a:br>
                      <a:r>
                        <a:rPr lang="en-US" sz="1600" b="1" dirty="0">
                          <a:solidFill>
                            <a:srgbClr val="9455A2"/>
                          </a:solidFill>
                        </a:rPr>
                        <a:t>Wellness Center</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6902527"/>
                  </a:ext>
                </a:extLst>
              </a:tr>
              <a:tr h="903468">
                <a:tc>
                  <a:txBody>
                    <a:bodyPr/>
                    <a:lstStyle/>
                    <a:p>
                      <a:pPr algn="ctr"/>
                      <a:r>
                        <a:rPr lang="en-US" sz="1600" b="1" dirty="0">
                          <a:solidFill>
                            <a:schemeClr val="bg1"/>
                          </a:solidFill>
                        </a:rPr>
                        <a:t>Assistance – </a:t>
                      </a:r>
                    </a:p>
                    <a:p>
                      <a:pPr algn="ctr"/>
                      <a:r>
                        <a:rPr lang="en-US" sz="1600" b="1" dirty="0">
                          <a:solidFill>
                            <a:schemeClr val="bg1"/>
                          </a:solidFill>
                        </a:rPr>
                        <a:t>Request a Callback</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B2C1">
                        <a:alpha val="75000"/>
                      </a:srgbClr>
                    </a:solidFill>
                  </a:tcPr>
                </a:tc>
                <a:extLst>
                  <a:ext uri="{0D108BD9-81ED-4DB2-BD59-A6C34878D82A}">
                    <a16:rowId xmlns:a16="http://schemas.microsoft.com/office/drawing/2014/main" val="1729447006"/>
                  </a:ext>
                </a:extLst>
              </a:tr>
            </a:tbl>
          </a:graphicData>
        </a:graphic>
      </p:graphicFrame>
      <p:grpSp>
        <p:nvGrpSpPr>
          <p:cNvPr id="25" name="Group 24">
            <a:extLst>
              <a:ext uri="{FF2B5EF4-FFF2-40B4-BE49-F238E27FC236}">
                <a16:creationId xmlns:a16="http://schemas.microsoft.com/office/drawing/2014/main" id="{5F651030-A4AC-6B47-8489-79107E6F2DD7}"/>
              </a:ext>
            </a:extLst>
          </p:cNvPr>
          <p:cNvGrpSpPr/>
          <p:nvPr userDrawn="1"/>
        </p:nvGrpSpPr>
        <p:grpSpPr>
          <a:xfrm>
            <a:off x="467360" y="3427118"/>
            <a:ext cx="594360" cy="594360"/>
            <a:chOff x="467360" y="2747082"/>
            <a:chExt cx="594360" cy="594360"/>
          </a:xfrm>
        </p:grpSpPr>
        <p:sp>
          <p:nvSpPr>
            <p:cNvPr id="26" name="Oval 25">
              <a:extLst>
                <a:ext uri="{FF2B5EF4-FFF2-40B4-BE49-F238E27FC236}">
                  <a16:creationId xmlns:a16="http://schemas.microsoft.com/office/drawing/2014/main" id="{1EDBB289-CE3E-6444-A841-AD8051626CD8}"/>
                </a:ext>
              </a:extLst>
            </p:cNvPr>
            <p:cNvSpPr/>
            <p:nvPr/>
          </p:nvSpPr>
          <p:spPr>
            <a:xfrm>
              <a:off x="467360" y="2747082"/>
              <a:ext cx="594360" cy="594360"/>
            </a:xfrm>
            <a:prstGeom prst="ellipse">
              <a:avLst/>
            </a:prstGeom>
            <a:solidFill>
              <a:schemeClr val="accent1">
                <a:lumMod val="40000"/>
                <a:lumOff val="6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descr="Smart Phone outline">
              <a:extLst>
                <a:ext uri="{FF2B5EF4-FFF2-40B4-BE49-F238E27FC236}">
                  <a16:creationId xmlns:a16="http://schemas.microsoft.com/office/drawing/2014/main" id="{D39C9FB8-6F5D-8445-9E3F-9838551FF54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rot="930123">
              <a:off x="551008" y="2832172"/>
              <a:ext cx="411480" cy="411480"/>
            </a:xfrm>
            <a:prstGeom prst="rect">
              <a:avLst/>
            </a:prstGeom>
          </p:spPr>
        </p:pic>
      </p:grpSp>
      <p:grpSp>
        <p:nvGrpSpPr>
          <p:cNvPr id="31" name="Group 30">
            <a:extLst>
              <a:ext uri="{FF2B5EF4-FFF2-40B4-BE49-F238E27FC236}">
                <a16:creationId xmlns:a16="http://schemas.microsoft.com/office/drawing/2014/main" id="{D8596F3B-CDED-AE4B-BCEB-456427666DDB}"/>
              </a:ext>
            </a:extLst>
          </p:cNvPr>
          <p:cNvGrpSpPr/>
          <p:nvPr userDrawn="1"/>
        </p:nvGrpSpPr>
        <p:grpSpPr>
          <a:xfrm>
            <a:off x="467360" y="4343988"/>
            <a:ext cx="594360" cy="594360"/>
            <a:chOff x="467360" y="4395222"/>
            <a:chExt cx="594360" cy="594360"/>
          </a:xfrm>
        </p:grpSpPr>
        <p:sp>
          <p:nvSpPr>
            <p:cNvPr id="32" name="Oval 31">
              <a:extLst>
                <a:ext uri="{FF2B5EF4-FFF2-40B4-BE49-F238E27FC236}">
                  <a16:creationId xmlns:a16="http://schemas.microsoft.com/office/drawing/2014/main" id="{D33D5219-79A4-8448-9946-037BF7D48855}"/>
                </a:ext>
              </a:extLst>
            </p:cNvPr>
            <p:cNvSpPr/>
            <p:nvPr/>
          </p:nvSpPr>
          <p:spPr>
            <a:xfrm>
              <a:off x="467360" y="4395222"/>
              <a:ext cx="594360" cy="594360"/>
            </a:xfrm>
            <a:prstGeom prst="ellipse">
              <a:avLst/>
            </a:prstGeom>
            <a:solidFill>
              <a:srgbClr val="9455A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32" descr="Checklist outline">
              <a:extLst>
                <a:ext uri="{FF2B5EF4-FFF2-40B4-BE49-F238E27FC236}">
                  <a16:creationId xmlns:a16="http://schemas.microsoft.com/office/drawing/2014/main" id="{94D7FB2B-5A5C-C14B-85EB-335CB124E89E}"/>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rot="20745089">
              <a:off x="557279" y="4486662"/>
              <a:ext cx="411480" cy="411480"/>
            </a:xfrm>
            <a:prstGeom prst="rect">
              <a:avLst/>
            </a:prstGeom>
          </p:spPr>
        </p:pic>
      </p:grpSp>
      <p:grpSp>
        <p:nvGrpSpPr>
          <p:cNvPr id="34" name="Group 33">
            <a:extLst>
              <a:ext uri="{FF2B5EF4-FFF2-40B4-BE49-F238E27FC236}">
                <a16:creationId xmlns:a16="http://schemas.microsoft.com/office/drawing/2014/main" id="{436B26EA-5C32-6C4A-BD5C-75DDA55B9C65}"/>
              </a:ext>
            </a:extLst>
          </p:cNvPr>
          <p:cNvGrpSpPr/>
          <p:nvPr userDrawn="1"/>
        </p:nvGrpSpPr>
        <p:grpSpPr>
          <a:xfrm>
            <a:off x="467360" y="5241808"/>
            <a:ext cx="594360" cy="594360"/>
            <a:chOff x="467360" y="5217240"/>
            <a:chExt cx="594360" cy="594360"/>
          </a:xfrm>
        </p:grpSpPr>
        <p:sp>
          <p:nvSpPr>
            <p:cNvPr id="35" name="Oval 34">
              <a:extLst>
                <a:ext uri="{FF2B5EF4-FFF2-40B4-BE49-F238E27FC236}">
                  <a16:creationId xmlns:a16="http://schemas.microsoft.com/office/drawing/2014/main" id="{C94368BF-EA57-1E47-AFDD-D87A6089198C}"/>
                </a:ext>
              </a:extLst>
            </p:cNvPr>
            <p:cNvSpPr/>
            <p:nvPr/>
          </p:nvSpPr>
          <p:spPr>
            <a:xfrm>
              <a:off x="467360" y="5217240"/>
              <a:ext cx="594360" cy="594360"/>
            </a:xfrm>
            <a:prstGeom prst="ellipse">
              <a:avLst/>
            </a:prstGeom>
            <a:solidFill>
              <a:srgbClr val="E1B2C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Call center outline">
              <a:extLst>
                <a:ext uri="{FF2B5EF4-FFF2-40B4-BE49-F238E27FC236}">
                  <a16:creationId xmlns:a16="http://schemas.microsoft.com/office/drawing/2014/main" id="{E0747ACE-80EC-9F4A-846A-4F01A991CC10}"/>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28148" y="5267901"/>
              <a:ext cx="457200" cy="457200"/>
            </a:xfrm>
            <a:prstGeom prst="rect">
              <a:avLst/>
            </a:prstGeom>
          </p:spPr>
        </p:pic>
      </p:grpSp>
      <p:grpSp>
        <p:nvGrpSpPr>
          <p:cNvPr id="37" name="Group 36">
            <a:extLst>
              <a:ext uri="{FF2B5EF4-FFF2-40B4-BE49-F238E27FC236}">
                <a16:creationId xmlns:a16="http://schemas.microsoft.com/office/drawing/2014/main" id="{930A1A27-4716-7E45-97C5-2AADD56378A1}"/>
              </a:ext>
            </a:extLst>
          </p:cNvPr>
          <p:cNvGrpSpPr/>
          <p:nvPr userDrawn="1"/>
        </p:nvGrpSpPr>
        <p:grpSpPr>
          <a:xfrm>
            <a:off x="459568" y="2520984"/>
            <a:ext cx="594360" cy="594360"/>
            <a:chOff x="467360" y="3574180"/>
            <a:chExt cx="594360" cy="594360"/>
          </a:xfrm>
        </p:grpSpPr>
        <p:sp>
          <p:nvSpPr>
            <p:cNvPr id="38" name="Oval 37">
              <a:extLst>
                <a:ext uri="{FF2B5EF4-FFF2-40B4-BE49-F238E27FC236}">
                  <a16:creationId xmlns:a16="http://schemas.microsoft.com/office/drawing/2014/main" id="{A65D9DEF-3C58-DD4B-8A01-B6462088A0E3}"/>
                </a:ext>
              </a:extLst>
            </p:cNvPr>
            <p:cNvSpPr/>
            <p:nvPr/>
          </p:nvSpPr>
          <p:spPr>
            <a:xfrm>
              <a:off x="467360" y="3574180"/>
              <a:ext cx="594360" cy="594360"/>
            </a:xfrm>
            <a:prstGeom prst="ellipse">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Books outline">
              <a:extLst>
                <a:ext uri="{FF2B5EF4-FFF2-40B4-BE49-F238E27FC236}">
                  <a16:creationId xmlns:a16="http://schemas.microsoft.com/office/drawing/2014/main" id="{2B6888F8-A4E8-9242-8D9B-146DD683213E}"/>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551069" y="3665402"/>
              <a:ext cx="411480" cy="411480"/>
            </a:xfrm>
            <a:prstGeom prst="rect">
              <a:avLst/>
            </a:prstGeom>
          </p:spPr>
        </p:pic>
      </p:grpSp>
      <p:sp>
        <p:nvSpPr>
          <p:cNvPr id="40" name="Triangle 39">
            <a:extLst>
              <a:ext uri="{FF2B5EF4-FFF2-40B4-BE49-F238E27FC236}">
                <a16:creationId xmlns:a16="http://schemas.microsoft.com/office/drawing/2014/main" id="{4272FA2A-323F-DE42-AA9B-F817F1C21EA4}"/>
              </a:ext>
            </a:extLst>
          </p:cNvPr>
          <p:cNvSpPr>
            <a:spLocks noChangeAspect="1"/>
          </p:cNvSpPr>
          <p:nvPr userDrawn="1"/>
        </p:nvSpPr>
        <p:spPr>
          <a:xfrm rot="5400000">
            <a:off x="3012218" y="4504008"/>
            <a:ext cx="318212" cy="274320"/>
          </a:xfrm>
          <a:prstGeom prst="triangle">
            <a:avLst/>
          </a:prstGeom>
          <a:solidFill>
            <a:srgbClr val="945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417393" y="1554138"/>
            <a:ext cx="678709" cy="678709"/>
            <a:chOff x="417393" y="1657086"/>
            <a:chExt cx="678709" cy="678709"/>
          </a:xfrm>
        </p:grpSpPr>
        <p:sp>
          <p:nvSpPr>
            <p:cNvPr id="21" name="Oval 20"/>
            <p:cNvSpPr/>
            <p:nvPr userDrawn="1"/>
          </p:nvSpPr>
          <p:spPr>
            <a:xfrm>
              <a:off x="467360" y="1726112"/>
              <a:ext cx="594359" cy="586778"/>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17393" y="1657086"/>
              <a:ext cx="678709" cy="678709"/>
            </a:xfrm>
            <a:prstGeom prst="rect">
              <a:avLst/>
            </a:prstGeom>
          </p:spPr>
        </p:pic>
      </p:grpSp>
    </p:spTree>
    <p:extLst>
      <p:ext uri="{BB962C8B-B14F-4D97-AF65-F5344CB8AC3E}">
        <p14:creationId xmlns:p14="http://schemas.microsoft.com/office/powerpoint/2010/main" val="1334048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sp>
        <p:nvSpPr>
          <p:cNvPr id="6" name="Slide Number Placeholder 5">
            <a:extLst>
              <a:ext uri="{FF2B5EF4-FFF2-40B4-BE49-F238E27FC236}">
                <a16:creationId xmlns:a16="http://schemas.microsoft.com/office/drawing/2014/main" id="{C1C3D2B7-F778-224B-9EB5-ABA71EFC606D}"/>
              </a:ext>
            </a:extLst>
          </p:cNvPr>
          <p:cNvSpPr>
            <a:spLocks noGrp="1"/>
          </p:cNvSpPr>
          <p:nvPr>
            <p:ph type="sldNum" sz="quarter" idx="4"/>
          </p:nvPr>
        </p:nvSpPr>
        <p:spPr>
          <a:xfrm>
            <a:off x="4341885" y="6485575"/>
            <a:ext cx="46022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graphicFrame>
        <p:nvGraphicFramePr>
          <p:cNvPr id="7" name="Table 6">
            <a:extLst>
              <a:ext uri="{FF2B5EF4-FFF2-40B4-BE49-F238E27FC236}">
                <a16:creationId xmlns:a16="http://schemas.microsoft.com/office/drawing/2014/main" id="{673697C1-271A-E145-86FE-AC8879C0A6DA}"/>
              </a:ext>
            </a:extLst>
          </p:cNvPr>
          <p:cNvGraphicFramePr>
            <a:graphicFrameLocks noGrp="1"/>
          </p:cNvGraphicFramePr>
          <p:nvPr userDrawn="1">
            <p:extLst>
              <p:ext uri="{D42A27DB-BD31-4B8C-83A1-F6EECF244321}">
                <p14:modId xmlns:p14="http://schemas.microsoft.com/office/powerpoint/2010/main" val="3298384119"/>
              </p:ext>
            </p:extLst>
          </p:nvPr>
        </p:nvGraphicFramePr>
        <p:xfrm>
          <a:off x="736599" y="1466195"/>
          <a:ext cx="2249195" cy="4519742"/>
        </p:xfrm>
        <a:graphic>
          <a:graphicData uri="http://schemas.openxmlformats.org/drawingml/2006/table">
            <a:tbl>
              <a:tblPr firstRow="1" bandRow="1">
                <a:tableStyleId>{5C22544A-7EE6-4342-B048-85BDC9FD1C3A}</a:tableStyleId>
              </a:tblPr>
              <a:tblGrid>
                <a:gridCol w="2249195">
                  <a:extLst>
                    <a:ext uri="{9D8B030D-6E8A-4147-A177-3AD203B41FA5}">
                      <a16:colId xmlns:a16="http://schemas.microsoft.com/office/drawing/2014/main" val="1023911324"/>
                    </a:ext>
                  </a:extLst>
                </a:gridCol>
              </a:tblGrid>
              <a:tr h="903468">
                <a:tc>
                  <a:txBody>
                    <a:bodyPr/>
                    <a:lstStyle/>
                    <a:p>
                      <a:pPr algn="ctr"/>
                      <a:r>
                        <a:rPr lang="en-US" sz="1600" b="1" dirty="0">
                          <a:solidFill>
                            <a:schemeClr val="bg1"/>
                          </a:solidFill>
                        </a:rPr>
                        <a:t>Getting Started</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15197217"/>
                  </a:ext>
                </a:extLst>
              </a:tr>
              <a:tr h="903468">
                <a:tc>
                  <a:txBody>
                    <a:bodyPr/>
                    <a:lstStyle/>
                    <a:p>
                      <a:pPr algn="ctr"/>
                      <a:r>
                        <a:rPr lang="en-US" sz="1600" b="1" dirty="0">
                          <a:solidFill>
                            <a:schemeClr val="bg1"/>
                          </a:solidFill>
                        </a:rPr>
                        <a:t>BPAS University</a:t>
                      </a:r>
                    </a:p>
                    <a:p>
                      <a:pPr algn="ctr"/>
                      <a:r>
                        <a:rPr lang="en-US" sz="1600" b="1" dirty="0">
                          <a:solidFill>
                            <a:schemeClr val="bg1"/>
                          </a:solidFill>
                        </a:rPr>
                        <a:t>u.bpas.com</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00598871"/>
                  </a:ext>
                </a:extLst>
              </a:tr>
              <a:tr h="904669">
                <a:tc>
                  <a:txBody>
                    <a:bodyPr/>
                    <a:lstStyle/>
                    <a:p>
                      <a:pPr algn="ctr"/>
                      <a:r>
                        <a:rPr lang="en-US" sz="1600" b="1" dirty="0">
                          <a:solidFill>
                            <a:schemeClr val="bg1"/>
                          </a:solidFill>
                        </a:rPr>
                        <a:t>Mobile</a:t>
                      </a:r>
                      <a:r>
                        <a:rPr lang="en-US" sz="1600" b="1" baseline="0" dirty="0">
                          <a:solidFill>
                            <a:schemeClr val="bg1"/>
                          </a:solidFill>
                        </a:rPr>
                        <a:t> App</a:t>
                      </a:r>
                      <a:endParaRPr lang="en-US" sz="1600" b="1" dirty="0">
                        <a:solidFill>
                          <a:schemeClr val="bg1"/>
                        </a:solidFill>
                      </a:endParaRP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19703123"/>
                  </a:ext>
                </a:extLst>
              </a:tr>
              <a:tr h="904669">
                <a:tc>
                  <a:txBody>
                    <a:bodyPr/>
                    <a:lstStyle/>
                    <a:p>
                      <a:pPr algn="ctr"/>
                      <a:r>
                        <a:rPr lang="en-US" sz="1600" b="1" dirty="0">
                          <a:solidFill>
                            <a:schemeClr val="bg1"/>
                          </a:solidFill>
                        </a:rPr>
                        <a:t>Financial </a:t>
                      </a:r>
                      <a:br>
                        <a:rPr lang="en-US" sz="1600" b="1" dirty="0">
                          <a:solidFill>
                            <a:schemeClr val="bg1"/>
                          </a:solidFill>
                        </a:rPr>
                      </a:br>
                      <a:r>
                        <a:rPr lang="en-US" sz="1600" b="1" dirty="0">
                          <a:solidFill>
                            <a:schemeClr val="bg1"/>
                          </a:solidFill>
                        </a:rPr>
                        <a:t>Wellness Center</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6902527"/>
                  </a:ext>
                </a:extLst>
              </a:tr>
              <a:tr h="903468">
                <a:tc>
                  <a:txBody>
                    <a:bodyPr/>
                    <a:lstStyle/>
                    <a:p>
                      <a:pPr algn="ctr"/>
                      <a:r>
                        <a:rPr lang="en-US" sz="1600" b="1" dirty="0">
                          <a:solidFill>
                            <a:srgbClr val="990537"/>
                          </a:solidFill>
                        </a:rPr>
                        <a:t>Assistance – </a:t>
                      </a:r>
                    </a:p>
                    <a:p>
                      <a:pPr algn="ctr"/>
                      <a:r>
                        <a:rPr lang="en-US" sz="1600" b="1" dirty="0">
                          <a:solidFill>
                            <a:srgbClr val="990537"/>
                          </a:solidFill>
                        </a:rPr>
                        <a:t>Request a Callback</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B2C1">
                        <a:alpha val="75000"/>
                      </a:srgbClr>
                    </a:solidFill>
                  </a:tcPr>
                </a:tc>
                <a:extLst>
                  <a:ext uri="{0D108BD9-81ED-4DB2-BD59-A6C34878D82A}">
                    <a16:rowId xmlns:a16="http://schemas.microsoft.com/office/drawing/2014/main" val="1729447006"/>
                  </a:ext>
                </a:extLst>
              </a:tr>
            </a:tbl>
          </a:graphicData>
        </a:graphic>
      </p:graphicFrame>
      <p:grpSp>
        <p:nvGrpSpPr>
          <p:cNvPr id="8" name="Group 7">
            <a:extLst>
              <a:ext uri="{FF2B5EF4-FFF2-40B4-BE49-F238E27FC236}">
                <a16:creationId xmlns:a16="http://schemas.microsoft.com/office/drawing/2014/main" id="{753C0AB2-F656-FB47-AC3B-44AC4B0FD17C}"/>
              </a:ext>
            </a:extLst>
          </p:cNvPr>
          <p:cNvGrpSpPr/>
          <p:nvPr userDrawn="1"/>
        </p:nvGrpSpPr>
        <p:grpSpPr>
          <a:xfrm>
            <a:off x="467360" y="3427367"/>
            <a:ext cx="594360" cy="594360"/>
            <a:chOff x="467360" y="2747082"/>
            <a:chExt cx="594360" cy="594360"/>
          </a:xfrm>
        </p:grpSpPr>
        <p:sp>
          <p:nvSpPr>
            <p:cNvPr id="9" name="Oval 8">
              <a:extLst>
                <a:ext uri="{FF2B5EF4-FFF2-40B4-BE49-F238E27FC236}">
                  <a16:creationId xmlns:a16="http://schemas.microsoft.com/office/drawing/2014/main" id="{7F02844E-75D0-8140-B440-2953E7B6D7D8}"/>
                </a:ext>
              </a:extLst>
            </p:cNvPr>
            <p:cNvSpPr/>
            <p:nvPr/>
          </p:nvSpPr>
          <p:spPr>
            <a:xfrm>
              <a:off x="467360" y="2747082"/>
              <a:ext cx="594360" cy="594360"/>
            </a:xfrm>
            <a:prstGeom prst="ellipse">
              <a:avLst/>
            </a:prstGeom>
            <a:solidFill>
              <a:schemeClr val="accent1">
                <a:lumMod val="40000"/>
                <a:lumOff val="6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Smart Phone outline">
              <a:extLst>
                <a:ext uri="{FF2B5EF4-FFF2-40B4-BE49-F238E27FC236}">
                  <a16:creationId xmlns:a16="http://schemas.microsoft.com/office/drawing/2014/main" id="{A584372E-EF65-3344-9DC4-E80676F746B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rot="930123">
              <a:off x="551008" y="2832172"/>
              <a:ext cx="411480" cy="411480"/>
            </a:xfrm>
            <a:prstGeom prst="rect">
              <a:avLst/>
            </a:prstGeom>
          </p:spPr>
        </p:pic>
      </p:grpSp>
      <p:grpSp>
        <p:nvGrpSpPr>
          <p:cNvPr id="14" name="Group 13">
            <a:extLst>
              <a:ext uri="{FF2B5EF4-FFF2-40B4-BE49-F238E27FC236}">
                <a16:creationId xmlns:a16="http://schemas.microsoft.com/office/drawing/2014/main" id="{9664A0E6-F8F5-5144-8EEC-46A8294B4931}"/>
              </a:ext>
            </a:extLst>
          </p:cNvPr>
          <p:cNvGrpSpPr/>
          <p:nvPr userDrawn="1"/>
        </p:nvGrpSpPr>
        <p:grpSpPr>
          <a:xfrm>
            <a:off x="467360" y="4337930"/>
            <a:ext cx="594360" cy="594360"/>
            <a:chOff x="467360" y="4395222"/>
            <a:chExt cx="594360" cy="594360"/>
          </a:xfrm>
        </p:grpSpPr>
        <p:sp>
          <p:nvSpPr>
            <p:cNvPr id="15" name="Oval 14">
              <a:extLst>
                <a:ext uri="{FF2B5EF4-FFF2-40B4-BE49-F238E27FC236}">
                  <a16:creationId xmlns:a16="http://schemas.microsoft.com/office/drawing/2014/main" id="{CE23FF7A-E56E-484C-9CC9-BD8A1432D826}"/>
                </a:ext>
              </a:extLst>
            </p:cNvPr>
            <p:cNvSpPr/>
            <p:nvPr/>
          </p:nvSpPr>
          <p:spPr>
            <a:xfrm>
              <a:off x="467360" y="4395222"/>
              <a:ext cx="594360" cy="594360"/>
            </a:xfrm>
            <a:prstGeom prst="ellipse">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hecklist outline">
              <a:extLst>
                <a:ext uri="{FF2B5EF4-FFF2-40B4-BE49-F238E27FC236}">
                  <a16:creationId xmlns:a16="http://schemas.microsoft.com/office/drawing/2014/main" id="{CE350928-3816-264E-93B9-88FE8E2A2CCA}"/>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rot="20745089">
              <a:off x="557279" y="4486662"/>
              <a:ext cx="411480" cy="411480"/>
            </a:xfrm>
            <a:prstGeom prst="rect">
              <a:avLst/>
            </a:prstGeom>
          </p:spPr>
        </p:pic>
      </p:grpSp>
      <p:grpSp>
        <p:nvGrpSpPr>
          <p:cNvPr id="17" name="Group 16">
            <a:extLst>
              <a:ext uri="{FF2B5EF4-FFF2-40B4-BE49-F238E27FC236}">
                <a16:creationId xmlns:a16="http://schemas.microsoft.com/office/drawing/2014/main" id="{241CE2DE-DBB7-C446-BAFB-A167D0FA23D7}"/>
              </a:ext>
            </a:extLst>
          </p:cNvPr>
          <p:cNvGrpSpPr/>
          <p:nvPr userDrawn="1"/>
        </p:nvGrpSpPr>
        <p:grpSpPr>
          <a:xfrm>
            <a:off x="467360" y="5235750"/>
            <a:ext cx="594360" cy="594360"/>
            <a:chOff x="467360" y="5217240"/>
            <a:chExt cx="594360" cy="594360"/>
          </a:xfrm>
        </p:grpSpPr>
        <p:sp>
          <p:nvSpPr>
            <p:cNvPr id="18" name="Oval 17">
              <a:extLst>
                <a:ext uri="{FF2B5EF4-FFF2-40B4-BE49-F238E27FC236}">
                  <a16:creationId xmlns:a16="http://schemas.microsoft.com/office/drawing/2014/main" id="{37B175C4-CBBB-B341-B9D4-3E5ECE80DDC3}"/>
                </a:ext>
              </a:extLst>
            </p:cNvPr>
            <p:cNvSpPr/>
            <p:nvPr/>
          </p:nvSpPr>
          <p:spPr>
            <a:xfrm>
              <a:off x="467360" y="5217240"/>
              <a:ext cx="594360" cy="594360"/>
            </a:xfrm>
            <a:prstGeom prst="ellipse">
              <a:avLst/>
            </a:prstGeom>
            <a:solidFill>
              <a:srgbClr val="99053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Call center outline">
              <a:extLst>
                <a:ext uri="{FF2B5EF4-FFF2-40B4-BE49-F238E27FC236}">
                  <a16:creationId xmlns:a16="http://schemas.microsoft.com/office/drawing/2014/main" id="{A2CA818B-9FC1-5843-8705-93DC6AE2BB86}"/>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28148" y="5267901"/>
              <a:ext cx="457200" cy="457200"/>
            </a:xfrm>
            <a:prstGeom prst="rect">
              <a:avLst/>
            </a:prstGeom>
          </p:spPr>
        </p:pic>
      </p:grpSp>
      <p:grpSp>
        <p:nvGrpSpPr>
          <p:cNvPr id="20" name="Group 19">
            <a:extLst>
              <a:ext uri="{FF2B5EF4-FFF2-40B4-BE49-F238E27FC236}">
                <a16:creationId xmlns:a16="http://schemas.microsoft.com/office/drawing/2014/main" id="{70CC41C4-35CC-E64A-AA48-2007128F1801}"/>
              </a:ext>
            </a:extLst>
          </p:cNvPr>
          <p:cNvGrpSpPr/>
          <p:nvPr userDrawn="1"/>
        </p:nvGrpSpPr>
        <p:grpSpPr>
          <a:xfrm>
            <a:off x="459568" y="2514926"/>
            <a:ext cx="594360" cy="594360"/>
            <a:chOff x="467360" y="3574180"/>
            <a:chExt cx="594360" cy="594360"/>
          </a:xfrm>
        </p:grpSpPr>
        <p:sp>
          <p:nvSpPr>
            <p:cNvPr id="21" name="Oval 20">
              <a:extLst>
                <a:ext uri="{FF2B5EF4-FFF2-40B4-BE49-F238E27FC236}">
                  <a16:creationId xmlns:a16="http://schemas.microsoft.com/office/drawing/2014/main" id="{864BAEE3-DC8D-5944-9AAC-766010D6AC09}"/>
                </a:ext>
              </a:extLst>
            </p:cNvPr>
            <p:cNvSpPr/>
            <p:nvPr/>
          </p:nvSpPr>
          <p:spPr>
            <a:xfrm>
              <a:off x="467360" y="3574180"/>
              <a:ext cx="594360" cy="594360"/>
            </a:xfrm>
            <a:prstGeom prst="ellipse">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descr="Books outline">
              <a:extLst>
                <a:ext uri="{FF2B5EF4-FFF2-40B4-BE49-F238E27FC236}">
                  <a16:creationId xmlns:a16="http://schemas.microsoft.com/office/drawing/2014/main" id="{8D90E45D-BEF0-E149-88C2-3133BC814424}"/>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551069" y="3665402"/>
              <a:ext cx="411480" cy="411480"/>
            </a:xfrm>
            <a:prstGeom prst="rect">
              <a:avLst/>
            </a:prstGeom>
          </p:spPr>
        </p:pic>
      </p:grpSp>
      <p:sp>
        <p:nvSpPr>
          <p:cNvPr id="23" name="Triangle 22">
            <a:extLst>
              <a:ext uri="{FF2B5EF4-FFF2-40B4-BE49-F238E27FC236}">
                <a16:creationId xmlns:a16="http://schemas.microsoft.com/office/drawing/2014/main" id="{4B10CD5C-F0EB-EA47-99F3-96B47068776A}"/>
              </a:ext>
            </a:extLst>
          </p:cNvPr>
          <p:cNvSpPr>
            <a:spLocks noChangeAspect="1"/>
          </p:cNvSpPr>
          <p:nvPr userDrawn="1"/>
        </p:nvSpPr>
        <p:spPr>
          <a:xfrm rot="5400000">
            <a:off x="3012218" y="5377851"/>
            <a:ext cx="318212" cy="274320"/>
          </a:xfrm>
          <a:prstGeom prst="triangle">
            <a:avLst/>
          </a:prstGeom>
          <a:solidFill>
            <a:srgbClr val="990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417393" y="1548080"/>
            <a:ext cx="678709" cy="678709"/>
            <a:chOff x="417393" y="1657086"/>
            <a:chExt cx="678709" cy="678709"/>
          </a:xfrm>
        </p:grpSpPr>
        <p:sp>
          <p:nvSpPr>
            <p:cNvPr id="25" name="Oval 24"/>
            <p:cNvSpPr/>
            <p:nvPr userDrawn="1"/>
          </p:nvSpPr>
          <p:spPr>
            <a:xfrm>
              <a:off x="467360" y="1726112"/>
              <a:ext cx="594359" cy="586778"/>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17393" y="1657086"/>
              <a:ext cx="678709" cy="678709"/>
            </a:xfrm>
            <a:prstGeom prst="rect">
              <a:avLst/>
            </a:prstGeom>
          </p:spPr>
        </p:pic>
      </p:grpSp>
    </p:spTree>
    <p:extLst>
      <p:ext uri="{BB962C8B-B14F-4D97-AF65-F5344CB8AC3E}">
        <p14:creationId xmlns:p14="http://schemas.microsoft.com/office/powerpoint/2010/main" val="813889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graphicFrame>
        <p:nvGraphicFramePr>
          <p:cNvPr id="20" name="Table 19">
            <a:extLst>
              <a:ext uri="{FF2B5EF4-FFF2-40B4-BE49-F238E27FC236}">
                <a16:creationId xmlns:a16="http://schemas.microsoft.com/office/drawing/2014/main" id="{0D6005D2-B64D-8B40-A416-A7E974683ECE}"/>
              </a:ext>
            </a:extLst>
          </p:cNvPr>
          <p:cNvGraphicFramePr>
            <a:graphicFrameLocks noGrp="1"/>
          </p:cNvGraphicFramePr>
          <p:nvPr userDrawn="1">
            <p:extLst>
              <p:ext uri="{D42A27DB-BD31-4B8C-83A1-F6EECF244321}">
                <p14:modId xmlns:p14="http://schemas.microsoft.com/office/powerpoint/2010/main" val="641293704"/>
              </p:ext>
            </p:extLst>
          </p:nvPr>
        </p:nvGraphicFramePr>
        <p:xfrm>
          <a:off x="734717" y="1466196"/>
          <a:ext cx="2249195" cy="4519742"/>
        </p:xfrm>
        <a:graphic>
          <a:graphicData uri="http://schemas.openxmlformats.org/drawingml/2006/table">
            <a:tbl>
              <a:tblPr firstRow="1" bandRow="1">
                <a:tableStyleId>{5C22544A-7EE6-4342-B048-85BDC9FD1C3A}</a:tableStyleId>
              </a:tblPr>
              <a:tblGrid>
                <a:gridCol w="2249195">
                  <a:extLst>
                    <a:ext uri="{9D8B030D-6E8A-4147-A177-3AD203B41FA5}">
                      <a16:colId xmlns:a16="http://schemas.microsoft.com/office/drawing/2014/main" val="1023911324"/>
                    </a:ext>
                  </a:extLst>
                </a:gridCol>
              </a:tblGrid>
              <a:tr h="903468">
                <a:tc>
                  <a:txBody>
                    <a:bodyPr/>
                    <a:lstStyle/>
                    <a:p>
                      <a:pPr algn="ctr"/>
                      <a:r>
                        <a:rPr lang="en-US" sz="1600" b="1" dirty="0">
                          <a:solidFill>
                            <a:schemeClr val="accent5">
                              <a:lumMod val="75000"/>
                            </a:schemeClr>
                          </a:solidFill>
                        </a:rPr>
                        <a:t>Participant, Sponsor, </a:t>
                      </a:r>
                      <a:br>
                        <a:rPr lang="en-US" sz="1600" b="1" dirty="0">
                          <a:solidFill>
                            <a:schemeClr val="accent5">
                              <a:lumMod val="75000"/>
                            </a:schemeClr>
                          </a:solidFill>
                        </a:rPr>
                      </a:br>
                      <a:r>
                        <a:rPr lang="en-US" sz="1600" b="1" dirty="0">
                          <a:solidFill>
                            <a:schemeClr val="accent5">
                              <a:lumMod val="75000"/>
                            </a:schemeClr>
                          </a:solidFill>
                        </a:rPr>
                        <a:t>&amp; Partner Website</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15197217"/>
                  </a:ext>
                </a:extLst>
              </a:tr>
              <a:tr h="903468">
                <a:tc>
                  <a:txBody>
                    <a:bodyPr/>
                    <a:lstStyle/>
                    <a:p>
                      <a:pPr algn="ctr"/>
                      <a:r>
                        <a:rPr lang="en-US" sz="1600" b="1" dirty="0">
                          <a:solidFill>
                            <a:schemeClr val="accent1">
                              <a:lumMod val="75000"/>
                            </a:schemeClr>
                          </a:solidFill>
                        </a:rPr>
                        <a:t>Mobile App</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00598871"/>
                  </a:ext>
                </a:extLst>
              </a:tr>
              <a:tr h="904669">
                <a:tc>
                  <a:txBody>
                    <a:bodyPr/>
                    <a:lstStyle/>
                    <a:p>
                      <a:pPr algn="ctr"/>
                      <a:r>
                        <a:rPr lang="en-US" sz="1600" b="1" dirty="0">
                          <a:solidFill>
                            <a:srgbClr val="232D68"/>
                          </a:solidFill>
                        </a:rPr>
                        <a:t>BPAS University</a:t>
                      </a:r>
                    </a:p>
                    <a:p>
                      <a:pPr algn="ctr"/>
                      <a:r>
                        <a:rPr lang="en-US" sz="1600" b="1" dirty="0">
                          <a:solidFill>
                            <a:srgbClr val="232D68"/>
                          </a:solidFill>
                        </a:rPr>
                        <a:t>u.bpas.com</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19703123"/>
                  </a:ext>
                </a:extLst>
              </a:tr>
              <a:tr h="904669">
                <a:tc>
                  <a:txBody>
                    <a:bodyPr/>
                    <a:lstStyle/>
                    <a:p>
                      <a:pPr algn="ctr"/>
                      <a:r>
                        <a:rPr lang="en-US" sz="1600" b="1" dirty="0">
                          <a:solidFill>
                            <a:srgbClr val="9455A2"/>
                          </a:solidFill>
                        </a:rPr>
                        <a:t>Financial </a:t>
                      </a:r>
                      <a:br>
                        <a:rPr lang="en-US" sz="1600" b="1" dirty="0">
                          <a:solidFill>
                            <a:srgbClr val="9455A2"/>
                          </a:solidFill>
                        </a:rPr>
                      </a:br>
                      <a:r>
                        <a:rPr lang="en-US" sz="1600" b="1" dirty="0">
                          <a:solidFill>
                            <a:srgbClr val="9455A2"/>
                          </a:solidFill>
                        </a:rPr>
                        <a:t>Wellness Center</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6902527"/>
                  </a:ext>
                </a:extLst>
              </a:tr>
              <a:tr h="903468">
                <a:tc>
                  <a:txBody>
                    <a:bodyPr/>
                    <a:lstStyle/>
                    <a:p>
                      <a:pPr algn="ctr"/>
                      <a:r>
                        <a:rPr lang="en-US" sz="1600" b="1" dirty="0">
                          <a:solidFill>
                            <a:schemeClr val="accent4">
                              <a:lumMod val="75000"/>
                            </a:schemeClr>
                          </a:solidFill>
                        </a:rPr>
                        <a:t>Assistance – </a:t>
                      </a:r>
                    </a:p>
                    <a:p>
                      <a:pPr algn="ctr"/>
                      <a:r>
                        <a:rPr lang="en-US" sz="1600" b="1" dirty="0">
                          <a:solidFill>
                            <a:schemeClr val="accent4">
                              <a:lumMod val="75000"/>
                            </a:schemeClr>
                          </a:solidFill>
                        </a:rPr>
                        <a:t>Request a Callback</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B2C1">
                        <a:alpha val="75000"/>
                      </a:srgbClr>
                    </a:solidFill>
                  </a:tcPr>
                </a:tc>
                <a:extLst>
                  <a:ext uri="{0D108BD9-81ED-4DB2-BD59-A6C34878D82A}">
                    <a16:rowId xmlns:a16="http://schemas.microsoft.com/office/drawing/2014/main" val="1729447006"/>
                  </a:ext>
                </a:extLst>
              </a:tr>
            </a:tbl>
          </a:graphicData>
        </a:graphic>
      </p:graphicFrame>
      <p:grpSp>
        <p:nvGrpSpPr>
          <p:cNvPr id="21" name="Group 20">
            <a:extLst>
              <a:ext uri="{FF2B5EF4-FFF2-40B4-BE49-F238E27FC236}">
                <a16:creationId xmlns:a16="http://schemas.microsoft.com/office/drawing/2014/main" id="{83F84AE6-2441-7F4C-991F-C4DC64F3D3A3}"/>
              </a:ext>
            </a:extLst>
          </p:cNvPr>
          <p:cNvGrpSpPr/>
          <p:nvPr userDrawn="1"/>
        </p:nvGrpSpPr>
        <p:grpSpPr>
          <a:xfrm>
            <a:off x="465478" y="2523198"/>
            <a:ext cx="594360" cy="594360"/>
            <a:chOff x="467360" y="2747082"/>
            <a:chExt cx="594360" cy="594360"/>
          </a:xfrm>
        </p:grpSpPr>
        <p:sp>
          <p:nvSpPr>
            <p:cNvPr id="22" name="Oval 21">
              <a:extLst>
                <a:ext uri="{FF2B5EF4-FFF2-40B4-BE49-F238E27FC236}">
                  <a16:creationId xmlns:a16="http://schemas.microsoft.com/office/drawing/2014/main" id="{AB48A9CF-109A-B944-B97D-BD670809F4F7}"/>
                </a:ext>
              </a:extLst>
            </p:cNvPr>
            <p:cNvSpPr/>
            <p:nvPr/>
          </p:nvSpPr>
          <p:spPr>
            <a:xfrm>
              <a:off x="467360" y="2747082"/>
              <a:ext cx="594360" cy="594360"/>
            </a:xfrm>
            <a:prstGeom prst="ellipse">
              <a:avLst/>
            </a:prstGeom>
            <a:solidFill>
              <a:srgbClr val="6DA14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Smart Phone outline">
              <a:extLst>
                <a:ext uri="{FF2B5EF4-FFF2-40B4-BE49-F238E27FC236}">
                  <a16:creationId xmlns:a16="http://schemas.microsoft.com/office/drawing/2014/main" id="{346EDBF5-B95C-3142-A2C6-95B577FD778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rot="930123">
              <a:off x="551008" y="2832172"/>
              <a:ext cx="411480" cy="411480"/>
            </a:xfrm>
            <a:prstGeom prst="rect">
              <a:avLst/>
            </a:prstGeom>
          </p:spPr>
        </p:pic>
      </p:grpSp>
      <p:grpSp>
        <p:nvGrpSpPr>
          <p:cNvPr id="41" name="Group 40">
            <a:extLst>
              <a:ext uri="{FF2B5EF4-FFF2-40B4-BE49-F238E27FC236}">
                <a16:creationId xmlns:a16="http://schemas.microsoft.com/office/drawing/2014/main" id="{C8E518A1-68B9-E94E-B75E-60A7DCD70920}"/>
              </a:ext>
            </a:extLst>
          </p:cNvPr>
          <p:cNvGrpSpPr/>
          <p:nvPr userDrawn="1"/>
        </p:nvGrpSpPr>
        <p:grpSpPr>
          <a:xfrm>
            <a:off x="465478" y="1617107"/>
            <a:ext cx="594360" cy="594360"/>
            <a:chOff x="467360" y="1926039"/>
            <a:chExt cx="594360" cy="594360"/>
          </a:xfrm>
        </p:grpSpPr>
        <p:sp>
          <p:nvSpPr>
            <p:cNvPr id="42" name="Oval 41">
              <a:extLst>
                <a:ext uri="{FF2B5EF4-FFF2-40B4-BE49-F238E27FC236}">
                  <a16:creationId xmlns:a16="http://schemas.microsoft.com/office/drawing/2014/main" id="{93E57C75-2B81-9D48-99D7-5FE442F1CD58}"/>
                </a:ext>
              </a:extLst>
            </p:cNvPr>
            <p:cNvSpPr/>
            <p:nvPr/>
          </p:nvSpPr>
          <p:spPr>
            <a:xfrm>
              <a:off x="467360" y="1926039"/>
              <a:ext cx="594360" cy="594360"/>
            </a:xfrm>
            <a:prstGeom prst="ellipse">
              <a:avLst/>
            </a:prstGeom>
            <a:solidFill>
              <a:srgbClr val="F2642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Graphic 42" descr="Laptop outline">
              <a:extLst>
                <a:ext uri="{FF2B5EF4-FFF2-40B4-BE49-F238E27FC236}">
                  <a16:creationId xmlns:a16="http://schemas.microsoft.com/office/drawing/2014/main" id="{9FA66AB8-86CA-1748-A285-71A7CAB431D5}"/>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51069" y="2000793"/>
              <a:ext cx="411480" cy="411480"/>
            </a:xfrm>
            <a:prstGeom prst="rect">
              <a:avLst/>
            </a:prstGeom>
          </p:spPr>
        </p:pic>
      </p:grpSp>
      <p:grpSp>
        <p:nvGrpSpPr>
          <p:cNvPr id="44" name="Group 43">
            <a:extLst>
              <a:ext uri="{FF2B5EF4-FFF2-40B4-BE49-F238E27FC236}">
                <a16:creationId xmlns:a16="http://schemas.microsoft.com/office/drawing/2014/main" id="{B88958B5-F6AC-4E40-B141-9AF1AF39EE7E}"/>
              </a:ext>
            </a:extLst>
          </p:cNvPr>
          <p:cNvGrpSpPr/>
          <p:nvPr userDrawn="1"/>
        </p:nvGrpSpPr>
        <p:grpSpPr>
          <a:xfrm>
            <a:off x="465478" y="4337931"/>
            <a:ext cx="594360" cy="594360"/>
            <a:chOff x="467360" y="4395222"/>
            <a:chExt cx="594360" cy="594360"/>
          </a:xfrm>
        </p:grpSpPr>
        <p:sp>
          <p:nvSpPr>
            <p:cNvPr id="45" name="Oval 44">
              <a:extLst>
                <a:ext uri="{FF2B5EF4-FFF2-40B4-BE49-F238E27FC236}">
                  <a16:creationId xmlns:a16="http://schemas.microsoft.com/office/drawing/2014/main" id="{9A4B4CFC-0D9F-1B44-9594-4A3F28D4CEDB}"/>
                </a:ext>
              </a:extLst>
            </p:cNvPr>
            <p:cNvSpPr/>
            <p:nvPr/>
          </p:nvSpPr>
          <p:spPr>
            <a:xfrm>
              <a:off x="467360" y="4395222"/>
              <a:ext cx="594360" cy="594360"/>
            </a:xfrm>
            <a:prstGeom prst="ellipse">
              <a:avLst/>
            </a:prstGeom>
            <a:solidFill>
              <a:srgbClr val="9455A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Graphic 45" descr="Checklist outline">
              <a:extLst>
                <a:ext uri="{FF2B5EF4-FFF2-40B4-BE49-F238E27FC236}">
                  <a16:creationId xmlns:a16="http://schemas.microsoft.com/office/drawing/2014/main" id="{5E4EB6A8-8AC1-6B4F-8812-B22BF03593E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rot="20745089">
              <a:off x="557279" y="4486662"/>
              <a:ext cx="411480" cy="411480"/>
            </a:xfrm>
            <a:prstGeom prst="rect">
              <a:avLst/>
            </a:prstGeom>
          </p:spPr>
        </p:pic>
      </p:grpSp>
      <p:grpSp>
        <p:nvGrpSpPr>
          <p:cNvPr id="47" name="Group 46">
            <a:extLst>
              <a:ext uri="{FF2B5EF4-FFF2-40B4-BE49-F238E27FC236}">
                <a16:creationId xmlns:a16="http://schemas.microsoft.com/office/drawing/2014/main" id="{EEED932D-41FF-D547-946B-DE176F8968D8}"/>
              </a:ext>
            </a:extLst>
          </p:cNvPr>
          <p:cNvGrpSpPr/>
          <p:nvPr userDrawn="1"/>
        </p:nvGrpSpPr>
        <p:grpSpPr>
          <a:xfrm>
            <a:off x="465478" y="5235751"/>
            <a:ext cx="594360" cy="594360"/>
            <a:chOff x="467360" y="5217240"/>
            <a:chExt cx="594360" cy="594360"/>
          </a:xfrm>
        </p:grpSpPr>
        <p:sp>
          <p:nvSpPr>
            <p:cNvPr id="48" name="Oval 47">
              <a:extLst>
                <a:ext uri="{FF2B5EF4-FFF2-40B4-BE49-F238E27FC236}">
                  <a16:creationId xmlns:a16="http://schemas.microsoft.com/office/drawing/2014/main" id="{64F24CB3-636B-FC49-BF60-79EA734A616A}"/>
                </a:ext>
              </a:extLst>
            </p:cNvPr>
            <p:cNvSpPr/>
            <p:nvPr/>
          </p:nvSpPr>
          <p:spPr>
            <a:xfrm>
              <a:off x="467360" y="5217240"/>
              <a:ext cx="594360" cy="594360"/>
            </a:xfrm>
            <a:prstGeom prst="ellipse">
              <a:avLst/>
            </a:prstGeom>
            <a:solidFill>
              <a:srgbClr val="99043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descr="Call center outline">
              <a:extLst>
                <a:ext uri="{FF2B5EF4-FFF2-40B4-BE49-F238E27FC236}">
                  <a16:creationId xmlns:a16="http://schemas.microsoft.com/office/drawing/2014/main" id="{54402A8F-273F-5946-9444-F71931C3F3FE}"/>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528148" y="5267901"/>
              <a:ext cx="457200" cy="457200"/>
            </a:xfrm>
            <a:prstGeom prst="rect">
              <a:avLst/>
            </a:prstGeom>
          </p:spPr>
        </p:pic>
      </p:grpSp>
      <p:grpSp>
        <p:nvGrpSpPr>
          <p:cNvPr id="50" name="Group 49">
            <a:extLst>
              <a:ext uri="{FF2B5EF4-FFF2-40B4-BE49-F238E27FC236}">
                <a16:creationId xmlns:a16="http://schemas.microsoft.com/office/drawing/2014/main" id="{13424EF6-65CB-D448-B5E2-108E2E63D24C}"/>
              </a:ext>
            </a:extLst>
          </p:cNvPr>
          <p:cNvGrpSpPr/>
          <p:nvPr userDrawn="1"/>
        </p:nvGrpSpPr>
        <p:grpSpPr>
          <a:xfrm>
            <a:off x="465478" y="3427368"/>
            <a:ext cx="594360" cy="594360"/>
            <a:chOff x="467360" y="3574180"/>
            <a:chExt cx="594360" cy="594360"/>
          </a:xfrm>
        </p:grpSpPr>
        <p:sp>
          <p:nvSpPr>
            <p:cNvPr id="51" name="Oval 50">
              <a:extLst>
                <a:ext uri="{FF2B5EF4-FFF2-40B4-BE49-F238E27FC236}">
                  <a16:creationId xmlns:a16="http://schemas.microsoft.com/office/drawing/2014/main" id="{DE5E5436-408E-3D47-89BB-CDCF8D19B3BF}"/>
                </a:ext>
              </a:extLst>
            </p:cNvPr>
            <p:cNvSpPr/>
            <p:nvPr/>
          </p:nvSpPr>
          <p:spPr>
            <a:xfrm>
              <a:off x="467360" y="3574180"/>
              <a:ext cx="594360" cy="594360"/>
            </a:xfrm>
            <a:prstGeom prst="ellipse">
              <a:avLst/>
            </a:prstGeom>
            <a:solidFill>
              <a:srgbClr val="232D6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descr="Books outline">
              <a:extLst>
                <a:ext uri="{FF2B5EF4-FFF2-40B4-BE49-F238E27FC236}">
                  <a16:creationId xmlns:a16="http://schemas.microsoft.com/office/drawing/2014/main" id="{FCDFC64C-9CBA-924B-801C-2E7EB8B4BF54}"/>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551069" y="3665402"/>
              <a:ext cx="411480" cy="411480"/>
            </a:xfrm>
            <a:prstGeom prst="rect">
              <a:avLst/>
            </a:prstGeom>
          </p:spPr>
        </p:pic>
      </p:grpSp>
    </p:spTree>
    <p:extLst>
      <p:ext uri="{BB962C8B-B14F-4D97-AF65-F5344CB8AC3E}">
        <p14:creationId xmlns:p14="http://schemas.microsoft.com/office/powerpoint/2010/main" val="3677220871"/>
      </p:ext>
    </p:extLst>
  </p:cSld>
  <p:clrMapOvr>
    <a:masterClrMapping/>
  </p:clrMapOvr>
  <p:extLst>
    <p:ext uri="{DCECCB84-F9BA-43D5-87BE-67443E8EF086}">
      <p15:sldGuideLst xmlns:p15="http://schemas.microsoft.com/office/powerpoint/2012/main">
        <p15:guide id="1" pos="18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9" name="Rectangle 8"/>
          <p:cNvSpPr/>
          <p:nvPr userDrawn="1"/>
        </p:nvSpPr>
        <p:spPr>
          <a:xfrm>
            <a:off x="0" y="2933761"/>
            <a:ext cx="9144000" cy="3924240"/>
          </a:xfrm>
          <a:prstGeom prst="rect">
            <a:avLst/>
          </a:prstGeom>
          <a:blipFill dpi="0" rotWithShape="1">
            <a:blip r:embed="rId2" cstate="print">
              <a:alphaModFix amt="40000"/>
              <a:extLst>
                <a:ext uri="{28A0092B-C50C-407E-A947-70E740481C1C}">
                  <a14:useLocalDpi xmlns:a14="http://schemas.microsoft.com/office/drawing/2010/main" val="0"/>
                </a:ext>
              </a:extLst>
            </a:blip>
            <a:srcRect/>
            <a:stretch>
              <a:fillRect/>
            </a:stretch>
          </a:blipFill>
          <a:ln>
            <a:noFill/>
          </a:ln>
          <a:effectLst>
            <a:softEdge rad="330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3D0E4CC-1C40-814A-849D-6D4352E8F3BE}"/>
              </a:ext>
            </a:extLst>
          </p:cNvPr>
          <p:cNvSpPr txBox="1"/>
          <p:nvPr userDrawn="1"/>
        </p:nvSpPr>
        <p:spPr>
          <a:xfrm>
            <a:off x="10138" y="2914482"/>
            <a:ext cx="9133861" cy="1046440"/>
          </a:xfrm>
          <a:prstGeom prst="rect">
            <a:avLst/>
          </a:prstGeom>
          <a:solidFill>
            <a:srgbClr val="232D68"/>
          </a:solidFill>
        </p:spPr>
        <p:txBody>
          <a:bodyPr wrap="square" tIns="274320" bIns="274320" rtlCol="0" anchor="ctr">
            <a:spAutoFit/>
          </a:bodyPr>
          <a:lstStyle/>
          <a:p>
            <a:pPr algn="ctr"/>
            <a:endParaRPr lang="en-US" altLang="en-US" sz="3200" dirty="0">
              <a:solidFill>
                <a:schemeClr val="bg1"/>
              </a:solidFill>
              <a:uFill>
                <a:solidFill>
                  <a:srgbClr val="6DA141"/>
                </a:solidFill>
              </a:uFill>
            </a:endParaRPr>
          </a:p>
        </p:txBody>
      </p:sp>
      <p:sp>
        <p:nvSpPr>
          <p:cNvPr id="2" name="Title 1"/>
          <p:cNvSpPr>
            <a:spLocks noGrp="1"/>
          </p:cNvSpPr>
          <p:nvPr>
            <p:ph type="title"/>
          </p:nvPr>
        </p:nvSpPr>
        <p:spPr>
          <a:xfrm>
            <a:off x="10138" y="2933760"/>
            <a:ext cx="9111673" cy="1046440"/>
          </a:xfrm>
          <a:prstGeom prst="rect">
            <a:avLst/>
          </a:prstGeom>
        </p:spPr>
        <p:txBody>
          <a:bodyPr anchor="ctr"/>
          <a:lstStyle/>
          <a:p>
            <a:r>
              <a:rPr lang="en-US" dirty="0"/>
              <a:t>Click to edit Master title style</a:t>
            </a:r>
          </a:p>
        </p:txBody>
      </p:sp>
      <p:sp>
        <p:nvSpPr>
          <p:cNvPr id="3" name="Slide Number Placeholder 2"/>
          <p:cNvSpPr>
            <a:spLocks noGrp="1"/>
          </p:cNvSpPr>
          <p:nvPr>
            <p:ph type="sldNum" sz="quarter" idx="10"/>
          </p:nvPr>
        </p:nvSpPr>
        <p:spPr/>
        <p:txBody>
          <a:bodyPr/>
          <a:lstStyle/>
          <a:p>
            <a:fld id="{FA141339-F60D-47BC-9C4F-61B9CE851629}"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01964" y="711980"/>
            <a:ext cx="4182022" cy="1599395"/>
          </a:xfrm>
          <a:prstGeom prst="rect">
            <a:avLst/>
          </a:prstGeom>
        </p:spPr>
      </p:pic>
      <p:sp>
        <p:nvSpPr>
          <p:cNvPr id="10" name="TextBox 9"/>
          <p:cNvSpPr txBox="1"/>
          <p:nvPr userDrawn="1"/>
        </p:nvSpPr>
        <p:spPr>
          <a:xfrm>
            <a:off x="138546" y="6391117"/>
            <a:ext cx="2216727" cy="369332"/>
          </a:xfrm>
          <a:prstGeom prst="rect">
            <a:avLst/>
          </a:prstGeom>
          <a:noFill/>
        </p:spPr>
        <p:txBody>
          <a:bodyPr wrap="square" rtlCol="0">
            <a:spAutoFit/>
          </a:bodyPr>
          <a:lstStyle/>
          <a:p>
            <a:endParaRPr lang="en-US" dirty="0"/>
          </a:p>
        </p:txBody>
      </p:sp>
      <p:pic>
        <p:nvPicPr>
          <p:cNvPr id="11" name="Picture 10" descr="Logo, icon&#10;&#10;Description automatically generated">
            <a:extLst>
              <a:ext uri="{FF2B5EF4-FFF2-40B4-BE49-F238E27FC236}">
                <a16:creationId xmlns:a16="http://schemas.microsoft.com/office/drawing/2014/main" id="{6625C929-A360-A34C-A567-9B090256BD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38012" y="6016327"/>
            <a:ext cx="1420594" cy="744121"/>
          </a:xfrm>
          <a:prstGeom prst="rect">
            <a:avLst/>
          </a:prstGeom>
          <a:effectLst>
            <a:outerShdw blurRad="76200" dist="76200" dir="2700000" algn="tl" rotWithShape="0">
              <a:schemeClr val="bg1">
                <a:alpha val="40000"/>
              </a:schemeClr>
            </a:outerShdw>
          </a:effectLst>
        </p:spPr>
      </p:pic>
    </p:spTree>
    <p:extLst>
      <p:ext uri="{BB962C8B-B14F-4D97-AF65-F5344CB8AC3E}">
        <p14:creationId xmlns:p14="http://schemas.microsoft.com/office/powerpoint/2010/main" val="445987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1_Blank">
    <p:bg>
      <p:bgPr>
        <a:blipFill dpi="0" rotWithShape="1">
          <a:blip r:embed="rId2">
            <a:alphaModFix amt="70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407FEE-C0B5-794D-8BE4-7F2DCDDBB5C9}"/>
              </a:ext>
            </a:extLst>
          </p:cNvPr>
          <p:cNvSpPr txBox="1"/>
          <p:nvPr userDrawn="1"/>
        </p:nvSpPr>
        <p:spPr>
          <a:xfrm>
            <a:off x="0" y="3429000"/>
            <a:ext cx="9144000" cy="1046440"/>
          </a:xfrm>
          <a:prstGeom prst="rect">
            <a:avLst/>
          </a:prstGeom>
          <a:solidFill>
            <a:srgbClr val="232D68">
              <a:alpha val="70000"/>
            </a:srgbClr>
          </a:solidFill>
        </p:spPr>
        <p:txBody>
          <a:bodyPr wrap="square" tIns="274320" bIns="274320" rtlCol="0" anchor="ctr">
            <a:spAutoFit/>
          </a:bodyPr>
          <a:lstStyle/>
          <a:p>
            <a:pPr algn="ctr"/>
            <a:endParaRPr lang="en-US" altLang="en-US" sz="3200" dirty="0">
              <a:solidFill>
                <a:schemeClr val="bg1"/>
              </a:solidFill>
              <a:uFill>
                <a:solidFill>
                  <a:srgbClr val="6DA141"/>
                </a:solidFill>
              </a:uFill>
            </a:endParaRPr>
          </a:p>
        </p:txBody>
      </p:sp>
    </p:spTree>
    <p:extLst>
      <p:ext uri="{BB962C8B-B14F-4D97-AF65-F5344CB8AC3E}">
        <p14:creationId xmlns:p14="http://schemas.microsoft.com/office/powerpoint/2010/main" val="2305351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Blank">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407FEE-C0B5-794D-8BE4-7F2DCDDBB5C9}"/>
              </a:ext>
            </a:extLst>
          </p:cNvPr>
          <p:cNvSpPr txBox="1"/>
          <p:nvPr userDrawn="1"/>
        </p:nvSpPr>
        <p:spPr>
          <a:xfrm>
            <a:off x="0" y="3429000"/>
            <a:ext cx="9144000" cy="1046440"/>
          </a:xfrm>
          <a:prstGeom prst="rect">
            <a:avLst/>
          </a:prstGeom>
          <a:solidFill>
            <a:srgbClr val="232D68">
              <a:alpha val="70000"/>
            </a:srgbClr>
          </a:solidFill>
        </p:spPr>
        <p:txBody>
          <a:bodyPr wrap="square" tIns="274320" bIns="274320" rtlCol="0" anchor="ctr">
            <a:spAutoFit/>
          </a:bodyPr>
          <a:lstStyle/>
          <a:p>
            <a:pPr algn="ctr"/>
            <a:endParaRPr lang="en-US" altLang="en-US" sz="3200" dirty="0">
              <a:solidFill>
                <a:schemeClr val="bg1"/>
              </a:solidFill>
              <a:uFill>
                <a:solidFill>
                  <a:srgbClr val="6DA141"/>
                </a:solidFill>
              </a:uFill>
            </a:endParaRPr>
          </a:p>
        </p:txBody>
      </p:sp>
      <p:pic>
        <p:nvPicPr>
          <p:cNvPr id="3" name="Picture 2" descr="Logo, icon&#10;&#10;Description automatically generated">
            <a:extLst>
              <a:ext uri="{FF2B5EF4-FFF2-40B4-BE49-F238E27FC236}">
                <a16:creationId xmlns:a16="http://schemas.microsoft.com/office/drawing/2014/main" id="{6625C929-A360-A34C-A567-9B090256BD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2772" y="291975"/>
            <a:ext cx="2379025" cy="1246156"/>
          </a:xfrm>
          <a:prstGeom prst="rect">
            <a:avLst/>
          </a:prstGeom>
          <a:effectLst>
            <a:outerShdw blurRad="76200" dist="76200" dir="2700000" algn="tl" rotWithShape="0">
              <a:schemeClr val="bg1">
                <a:alpha val="40000"/>
              </a:schemeClr>
            </a:outerShdw>
          </a:effectLst>
        </p:spPr>
      </p:pic>
    </p:spTree>
    <p:extLst>
      <p:ext uri="{BB962C8B-B14F-4D97-AF65-F5344CB8AC3E}">
        <p14:creationId xmlns:p14="http://schemas.microsoft.com/office/powerpoint/2010/main" val="2023993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2_Blank">
    <p:bg>
      <p:bgPr>
        <a:blipFill dpi="0" rotWithShape="1">
          <a:blip r:embed="rId2" cstate="print">
            <a:alphaModFix amt="70000"/>
            <a:lum/>
            <a:extLst>
              <a:ext uri="{28A0092B-C50C-407E-A947-70E740481C1C}">
                <a14:useLocalDpi xmlns:a14="http://schemas.microsoft.com/office/drawing/2010/main" val="0"/>
              </a:ext>
            </a:extLst>
          </a:blip>
          <a:srcRect/>
          <a:stretch>
            <a:fillRect b="2000"/>
          </a:stretch>
        </a:blipFill>
        <a:effectLst/>
      </p:bgPr>
    </p:bg>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6625C929-A360-A34C-A567-9B090256BD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772" y="291975"/>
            <a:ext cx="1623999" cy="850666"/>
          </a:xfrm>
          <a:prstGeom prst="rect">
            <a:avLst/>
          </a:prstGeom>
          <a:effectLst>
            <a:outerShdw blurRad="76200" dist="76200" dir="2700000" algn="tl" rotWithShape="0">
              <a:schemeClr val="bg1">
                <a:alpha val="40000"/>
              </a:schemeClr>
            </a:outerShdw>
          </a:effectLst>
        </p:spPr>
      </p:pic>
      <p:sp>
        <p:nvSpPr>
          <p:cNvPr id="4" name="TextBox 3">
            <a:extLst>
              <a:ext uri="{FF2B5EF4-FFF2-40B4-BE49-F238E27FC236}">
                <a16:creationId xmlns:a16="http://schemas.microsoft.com/office/drawing/2014/main" id="{13D0E4CC-1C40-814A-849D-6D4352E8F3BE}"/>
              </a:ext>
            </a:extLst>
          </p:cNvPr>
          <p:cNvSpPr txBox="1"/>
          <p:nvPr userDrawn="1"/>
        </p:nvSpPr>
        <p:spPr>
          <a:xfrm>
            <a:off x="0" y="3429000"/>
            <a:ext cx="9144000" cy="1046440"/>
          </a:xfrm>
          <a:prstGeom prst="rect">
            <a:avLst/>
          </a:prstGeom>
          <a:solidFill>
            <a:srgbClr val="232D68">
              <a:alpha val="70000"/>
            </a:srgbClr>
          </a:solidFill>
        </p:spPr>
        <p:txBody>
          <a:bodyPr wrap="square" tIns="274320" bIns="274320" rtlCol="0" anchor="ctr">
            <a:spAutoFit/>
          </a:bodyPr>
          <a:lstStyle/>
          <a:p>
            <a:pPr algn="ctr"/>
            <a:endParaRPr lang="en-US" altLang="en-US" sz="3200" dirty="0">
              <a:solidFill>
                <a:schemeClr val="bg1"/>
              </a:solidFill>
              <a:uFill>
                <a:solidFill>
                  <a:srgbClr val="6DA141"/>
                </a:solidFill>
              </a:uFill>
            </a:endParaRPr>
          </a:p>
        </p:txBody>
      </p:sp>
    </p:spTree>
    <p:extLst>
      <p:ext uri="{BB962C8B-B14F-4D97-AF65-F5344CB8AC3E}">
        <p14:creationId xmlns:p14="http://schemas.microsoft.com/office/powerpoint/2010/main" val="3068646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28A0092B-C50C-407E-A947-70E740481C1C}">
                <a14:useLocalDpi xmlns:a14="http://schemas.microsoft.com/office/drawing/2010/main" val="0"/>
              </a:ext>
            </a:extLst>
          </a:blip>
          <a:stretch>
            <a:fillRect/>
          </a:stretch>
        </p:blipFill>
        <p:spPr>
          <a:xfrm>
            <a:off x="0" y="164873"/>
            <a:ext cx="9144000" cy="2651760"/>
          </a:xfrm>
          <a:prstGeom prst="rect">
            <a:avLst/>
          </a:prstGeom>
          <a:noFill/>
        </p:spPr>
      </p:pic>
      <p:sp>
        <p:nvSpPr>
          <p:cNvPr id="2" name="Title 1"/>
          <p:cNvSpPr>
            <a:spLocks noGrp="1"/>
          </p:cNvSpPr>
          <p:nvPr>
            <p:ph type="title"/>
          </p:nvPr>
        </p:nvSpPr>
        <p:spPr>
          <a:xfrm>
            <a:off x="339115" y="274638"/>
            <a:ext cx="8465769" cy="1143000"/>
          </a:xfrm>
          <a:prstGeom prst="rect">
            <a:avLst/>
          </a:prstGeom>
          <a:noFill/>
        </p:spPr>
        <p:txBody>
          <a:bodyPr/>
          <a:lstStyle>
            <a:lvl1pPr algn="l">
              <a:defRPr sz="4400" b="1">
                <a:solidFill>
                  <a:srgbClr val="002060"/>
                </a:solidFill>
              </a:defRPr>
            </a:lvl1pPr>
          </a:lstStyle>
          <a:p>
            <a:r>
              <a:rPr lang="en-US" dirty="0"/>
              <a:t>Click to edit Master title style</a:t>
            </a:r>
          </a:p>
        </p:txBody>
      </p:sp>
      <p:sp>
        <p:nvSpPr>
          <p:cNvPr id="3" name="Content Placeholder 2"/>
          <p:cNvSpPr>
            <a:spLocks noGrp="1"/>
          </p:cNvSpPr>
          <p:nvPr>
            <p:ph idx="1"/>
          </p:nvPr>
        </p:nvSpPr>
        <p:spPr>
          <a:noFill/>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1C3D2B7-F778-224B-9EB5-ABA71EFC606D}"/>
              </a:ext>
            </a:extLst>
          </p:cNvPr>
          <p:cNvSpPr>
            <a:spLocks noGrp="1"/>
          </p:cNvSpPr>
          <p:nvPr>
            <p:ph type="sldNum" sz="quarter" idx="4"/>
          </p:nvPr>
        </p:nvSpPr>
        <p:spPr>
          <a:xfrm>
            <a:off x="4341885" y="6485575"/>
            <a:ext cx="46022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3428102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8819" y="71438"/>
            <a:ext cx="6193382" cy="1143000"/>
          </a:xfrm>
          <a:prstGeom prst="rect">
            <a:avLst/>
          </a:prstGeom>
          <a:noFill/>
        </p:spPr>
        <p:txBody>
          <a:bodyPr/>
          <a:lstStyle>
            <a:lvl1pPr>
              <a:defRPr>
                <a:solidFill>
                  <a:schemeClr val="tx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A573FF4F-1B8C-1840-82B8-EEECD722C952}"/>
              </a:ext>
            </a:extLst>
          </p:cNvPr>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271534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8819" y="71438"/>
            <a:ext cx="6193382" cy="1143000"/>
          </a:xfrm>
          <a:prstGeom prst="rect">
            <a:avLst/>
          </a:prstGeom>
          <a:noFill/>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65BB02F8-9649-B045-9FF9-0033F54748F1}"/>
              </a:ext>
            </a:extLst>
          </p:cNvPr>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3775537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8819" y="71438"/>
            <a:ext cx="6193382" cy="1143000"/>
          </a:xfrm>
          <a:prstGeom prst="rect">
            <a:avLst/>
          </a:prstGeom>
          <a:noFill/>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noFill/>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no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a:noFill/>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no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B5122119-CC83-0645-9DD2-32D1335460E9}"/>
              </a:ext>
            </a:extLst>
          </p:cNvPr>
          <p:cNvSpPr>
            <a:spLocks noGrp="1"/>
          </p:cNvSpPr>
          <p:nvPr>
            <p:ph type="sldNum" sz="quarter" idx="10"/>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1757085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8819" y="71438"/>
            <a:ext cx="6193382" cy="1143000"/>
          </a:xfrm>
          <a:prstGeom prst="rect">
            <a:avLst/>
          </a:prstGeom>
          <a:noFill/>
        </p:spPr>
        <p:txBody>
          <a:bodyPr/>
          <a:lstStyle>
            <a:lvl1pPr>
              <a:defRPr>
                <a:solidFill>
                  <a:schemeClr val="tx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FEEC73A4-86FA-8442-9921-6D484B02D0E7}"/>
              </a:ext>
            </a:extLst>
          </p:cNvPr>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2257254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w/ logo &amp; pg#">
    <p:bg>
      <p:bgPr>
        <a:solidFill>
          <a:srgbClr val="FFFFFF"/>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B7C5A53-4346-2846-AB9A-F00509C967A3}"/>
              </a:ext>
            </a:extLst>
          </p:cNvPr>
          <p:cNvSpPr>
            <a:spLocks noGrp="1"/>
          </p:cNvSpPr>
          <p:nvPr>
            <p:ph type="sldNum" sz="quarter" idx="4"/>
          </p:nvPr>
        </p:nvSpPr>
        <p:spPr>
          <a:xfrm>
            <a:off x="3669710" y="6540079"/>
            <a:ext cx="1816689" cy="220370"/>
          </a:xfrm>
          <a:prstGeom prst="rect">
            <a:avLst/>
          </a:prstGeom>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2466009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555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a:noFill/>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no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noFill/>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5">
            <a:extLst>
              <a:ext uri="{FF2B5EF4-FFF2-40B4-BE49-F238E27FC236}">
                <a16:creationId xmlns:a16="http://schemas.microsoft.com/office/drawing/2014/main" id="{504A4517-5BE9-954E-9370-F04C43748935}"/>
              </a:ext>
            </a:extLst>
          </p:cNvPr>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2992508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9" name="Rectangle 8"/>
          <p:cNvSpPr/>
          <p:nvPr userDrawn="1"/>
        </p:nvSpPr>
        <p:spPr>
          <a:xfrm>
            <a:off x="0" y="2933761"/>
            <a:ext cx="9144000" cy="3924240"/>
          </a:xfrm>
          <a:prstGeom prst="rect">
            <a:avLst/>
          </a:prstGeom>
          <a:blipFill dpi="0" rotWithShape="1">
            <a:blip r:embed="rId2" cstate="print">
              <a:alphaModFix amt="40000"/>
              <a:extLst>
                <a:ext uri="{28A0092B-C50C-407E-A947-70E740481C1C}">
                  <a14:useLocalDpi xmlns:a14="http://schemas.microsoft.com/office/drawing/2010/main"/>
                </a:ext>
              </a:extLst>
            </a:blip>
            <a:srcRect/>
            <a:stretch>
              <a:fillRect/>
            </a:stretch>
          </a:blipFill>
          <a:ln>
            <a:noFill/>
          </a:ln>
          <a:effectLst>
            <a:softEdge rad="330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3D0E4CC-1C40-814A-849D-6D4352E8F3BE}"/>
              </a:ext>
            </a:extLst>
          </p:cNvPr>
          <p:cNvSpPr txBox="1"/>
          <p:nvPr userDrawn="1"/>
        </p:nvSpPr>
        <p:spPr>
          <a:xfrm>
            <a:off x="10138" y="2914482"/>
            <a:ext cx="9133861" cy="1046440"/>
          </a:xfrm>
          <a:prstGeom prst="rect">
            <a:avLst/>
          </a:prstGeom>
          <a:solidFill>
            <a:srgbClr val="232D68"/>
          </a:solidFill>
        </p:spPr>
        <p:txBody>
          <a:bodyPr wrap="square" tIns="274320" bIns="274320" rtlCol="0" anchor="ctr">
            <a:spAutoFit/>
          </a:bodyPr>
          <a:lstStyle/>
          <a:p>
            <a:pPr algn="ctr"/>
            <a:endParaRPr lang="en-US" altLang="en-US" sz="3200" dirty="0">
              <a:solidFill>
                <a:schemeClr val="bg1"/>
              </a:solidFill>
              <a:uFill>
                <a:solidFill>
                  <a:srgbClr val="6DA141"/>
                </a:solidFill>
              </a:uFill>
            </a:endParaRPr>
          </a:p>
        </p:txBody>
      </p:sp>
      <p:sp>
        <p:nvSpPr>
          <p:cNvPr id="2" name="Title 1"/>
          <p:cNvSpPr>
            <a:spLocks noGrp="1"/>
          </p:cNvSpPr>
          <p:nvPr>
            <p:ph type="title"/>
          </p:nvPr>
        </p:nvSpPr>
        <p:spPr>
          <a:xfrm>
            <a:off x="10138" y="2933760"/>
            <a:ext cx="9111673" cy="1046440"/>
          </a:xfrm>
          <a:prstGeom prst="rect">
            <a:avLst/>
          </a:prstGeom>
        </p:spPr>
        <p:txBody>
          <a:bodyPr anchor="ctr"/>
          <a:lstStyle/>
          <a:p>
            <a:r>
              <a:rPr lang="en-US" dirty="0"/>
              <a:t>Click to edit Master title style</a:t>
            </a:r>
          </a:p>
        </p:txBody>
      </p:sp>
      <p:sp>
        <p:nvSpPr>
          <p:cNvPr id="3" name="Slide Number Placeholder 2"/>
          <p:cNvSpPr>
            <a:spLocks noGrp="1"/>
          </p:cNvSpPr>
          <p:nvPr>
            <p:ph type="sldNum" sz="quarter" idx="10"/>
          </p:nvPr>
        </p:nvSpPr>
        <p:spPr/>
        <p:txBody>
          <a:bodyPr/>
          <a:lstStyle/>
          <a:p>
            <a:fld id="{FA141339-F60D-47BC-9C4F-61B9CE851629}"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601964" y="711980"/>
            <a:ext cx="4182022" cy="1599395"/>
          </a:xfrm>
          <a:prstGeom prst="rect">
            <a:avLst/>
          </a:prstGeom>
        </p:spPr>
      </p:pic>
      <p:sp>
        <p:nvSpPr>
          <p:cNvPr id="10" name="TextBox 9"/>
          <p:cNvSpPr txBox="1"/>
          <p:nvPr userDrawn="1"/>
        </p:nvSpPr>
        <p:spPr>
          <a:xfrm>
            <a:off x="138546" y="6391117"/>
            <a:ext cx="2216727" cy="369332"/>
          </a:xfrm>
          <a:prstGeom prst="rect">
            <a:avLst/>
          </a:prstGeom>
          <a:noFill/>
        </p:spPr>
        <p:txBody>
          <a:bodyPr wrap="square" rtlCol="0">
            <a:spAutoFit/>
          </a:bodyPr>
          <a:lstStyle/>
          <a:p>
            <a:endParaRPr lang="en-US" dirty="0"/>
          </a:p>
        </p:txBody>
      </p:sp>
      <p:pic>
        <p:nvPicPr>
          <p:cNvPr id="11" name="Picture 10" descr="Logo, icon&#10;&#10;Description automatically generated">
            <a:extLst>
              <a:ext uri="{FF2B5EF4-FFF2-40B4-BE49-F238E27FC236}">
                <a16:creationId xmlns:a16="http://schemas.microsoft.com/office/drawing/2014/main" id="{6625C929-A360-A34C-A567-9B090256BD2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38012" y="6016327"/>
            <a:ext cx="1420594" cy="744121"/>
          </a:xfrm>
          <a:prstGeom prst="rect">
            <a:avLst/>
          </a:prstGeom>
          <a:effectLst>
            <a:outerShdw blurRad="76200" dist="76200" dir="2700000" algn="tl" rotWithShape="0">
              <a:schemeClr val="bg1">
                <a:alpha val="40000"/>
              </a:schemeClr>
            </a:outerShdw>
          </a:effectLst>
        </p:spPr>
      </p:pic>
    </p:spTree>
    <p:extLst>
      <p:ext uri="{BB962C8B-B14F-4D97-AF65-F5344CB8AC3E}">
        <p14:creationId xmlns:p14="http://schemas.microsoft.com/office/powerpoint/2010/main" val="1326120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2_Blank">
    <p:bg>
      <p:bgPr>
        <a:blipFill dpi="0" rotWithShape="1">
          <a:blip r:embed="rId2" cstate="print">
            <a:alphaModFix amt="70000"/>
            <a:lum/>
            <a:extLst>
              <a:ext uri="{28A0092B-C50C-407E-A947-70E740481C1C}">
                <a14:useLocalDpi xmlns:a14="http://schemas.microsoft.com/office/drawing/2010/main"/>
              </a:ext>
            </a:extLst>
          </a:blip>
          <a:srcRect/>
          <a:stretch>
            <a:fillRect b="2000"/>
          </a:stretch>
        </a:blipFill>
        <a:effectLst/>
      </p:bgPr>
    </p:bg>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6625C929-A360-A34C-A567-9B090256BD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2772" y="291975"/>
            <a:ext cx="1623999" cy="850666"/>
          </a:xfrm>
          <a:prstGeom prst="rect">
            <a:avLst/>
          </a:prstGeom>
          <a:effectLst>
            <a:outerShdw blurRad="76200" dist="76200" dir="2700000" algn="tl" rotWithShape="0">
              <a:schemeClr val="bg1">
                <a:alpha val="40000"/>
              </a:schemeClr>
            </a:outerShdw>
          </a:effectLst>
        </p:spPr>
      </p:pic>
      <p:sp>
        <p:nvSpPr>
          <p:cNvPr id="4" name="TextBox 3">
            <a:extLst>
              <a:ext uri="{FF2B5EF4-FFF2-40B4-BE49-F238E27FC236}">
                <a16:creationId xmlns:a16="http://schemas.microsoft.com/office/drawing/2014/main" id="{13D0E4CC-1C40-814A-849D-6D4352E8F3BE}"/>
              </a:ext>
            </a:extLst>
          </p:cNvPr>
          <p:cNvSpPr txBox="1"/>
          <p:nvPr userDrawn="1"/>
        </p:nvSpPr>
        <p:spPr>
          <a:xfrm>
            <a:off x="0" y="3429000"/>
            <a:ext cx="9144000" cy="1046440"/>
          </a:xfrm>
          <a:prstGeom prst="rect">
            <a:avLst/>
          </a:prstGeom>
          <a:solidFill>
            <a:srgbClr val="232D68">
              <a:alpha val="70000"/>
            </a:srgbClr>
          </a:solidFill>
        </p:spPr>
        <p:txBody>
          <a:bodyPr wrap="square" tIns="274320" bIns="274320" rtlCol="0" anchor="ctr">
            <a:spAutoFit/>
          </a:bodyPr>
          <a:lstStyle/>
          <a:p>
            <a:pPr algn="ctr"/>
            <a:endParaRPr lang="en-US" altLang="en-US" sz="3200" dirty="0">
              <a:solidFill>
                <a:schemeClr val="bg1"/>
              </a:solidFill>
              <a:uFill>
                <a:solidFill>
                  <a:srgbClr val="6DA141"/>
                </a:solidFill>
              </a:uFill>
            </a:endParaRPr>
          </a:p>
        </p:txBody>
      </p:sp>
    </p:spTree>
    <p:extLst>
      <p:ext uri="{BB962C8B-B14F-4D97-AF65-F5344CB8AC3E}">
        <p14:creationId xmlns:p14="http://schemas.microsoft.com/office/powerpoint/2010/main" val="174045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1_Blank">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407FEE-C0B5-794D-8BE4-7F2DCDDBB5C9}"/>
              </a:ext>
            </a:extLst>
          </p:cNvPr>
          <p:cNvSpPr txBox="1"/>
          <p:nvPr userDrawn="1"/>
        </p:nvSpPr>
        <p:spPr>
          <a:xfrm>
            <a:off x="0" y="3429000"/>
            <a:ext cx="9144000" cy="1046440"/>
          </a:xfrm>
          <a:prstGeom prst="rect">
            <a:avLst/>
          </a:prstGeom>
          <a:solidFill>
            <a:srgbClr val="232D68">
              <a:alpha val="70000"/>
            </a:srgbClr>
          </a:solidFill>
        </p:spPr>
        <p:txBody>
          <a:bodyPr wrap="square" tIns="274320" bIns="274320" rtlCol="0" anchor="ctr">
            <a:spAutoFit/>
          </a:bodyPr>
          <a:lstStyle/>
          <a:p>
            <a:pPr algn="ctr"/>
            <a:endParaRPr lang="en-US" altLang="en-US" sz="3200" dirty="0">
              <a:solidFill>
                <a:schemeClr val="bg1"/>
              </a:solidFill>
              <a:uFill>
                <a:solidFill>
                  <a:srgbClr val="6DA141"/>
                </a:solidFill>
              </a:uFill>
            </a:endParaRPr>
          </a:p>
        </p:txBody>
      </p:sp>
      <p:pic>
        <p:nvPicPr>
          <p:cNvPr id="3" name="Picture 2" descr="Logo, icon&#10;&#10;Description automatically generated">
            <a:extLst>
              <a:ext uri="{FF2B5EF4-FFF2-40B4-BE49-F238E27FC236}">
                <a16:creationId xmlns:a16="http://schemas.microsoft.com/office/drawing/2014/main" id="{6625C929-A360-A34C-A567-9B090256BD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2772" y="291975"/>
            <a:ext cx="2379025" cy="1246156"/>
          </a:xfrm>
          <a:prstGeom prst="rect">
            <a:avLst/>
          </a:prstGeom>
          <a:effectLst>
            <a:outerShdw blurRad="76200" dist="76200" dir="2700000" algn="tl" rotWithShape="0">
              <a:schemeClr val="bg1">
                <a:alpha val="40000"/>
              </a:schemeClr>
            </a:outerShdw>
          </a:effectLst>
        </p:spPr>
      </p:pic>
    </p:spTree>
    <p:extLst>
      <p:ext uri="{BB962C8B-B14F-4D97-AF65-F5344CB8AC3E}">
        <p14:creationId xmlns:p14="http://schemas.microsoft.com/office/powerpoint/2010/main" val="2267855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2_Blank">
    <p:bg>
      <p:bgPr>
        <a:blipFill dpi="0" rotWithShape="1">
          <a:blip r:embed="rId2" cstate="print">
            <a:alphaModFix amt="70000"/>
            <a:lum/>
            <a:extLst>
              <a:ext uri="{28A0092B-C50C-407E-A947-70E740481C1C}">
                <a14:useLocalDpi xmlns:a14="http://schemas.microsoft.com/office/drawing/2010/main"/>
              </a:ext>
            </a:extLst>
          </a:blip>
          <a:srcRect/>
          <a:stretch>
            <a:fillRect b="2000"/>
          </a:stretch>
        </a:blipFill>
        <a:effectLst/>
      </p:bgPr>
    </p:bg>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6625C929-A360-A34C-A567-9B090256BD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2772" y="291975"/>
            <a:ext cx="1623999" cy="850666"/>
          </a:xfrm>
          <a:prstGeom prst="rect">
            <a:avLst/>
          </a:prstGeom>
          <a:effectLst>
            <a:outerShdw blurRad="76200" dist="76200" dir="2700000" algn="tl" rotWithShape="0">
              <a:schemeClr val="bg1">
                <a:alpha val="40000"/>
              </a:schemeClr>
            </a:outerShdw>
          </a:effectLst>
        </p:spPr>
      </p:pic>
      <p:sp>
        <p:nvSpPr>
          <p:cNvPr id="4" name="TextBox 3">
            <a:extLst>
              <a:ext uri="{FF2B5EF4-FFF2-40B4-BE49-F238E27FC236}">
                <a16:creationId xmlns:a16="http://schemas.microsoft.com/office/drawing/2014/main" id="{13D0E4CC-1C40-814A-849D-6D4352E8F3BE}"/>
              </a:ext>
            </a:extLst>
          </p:cNvPr>
          <p:cNvSpPr txBox="1"/>
          <p:nvPr userDrawn="1"/>
        </p:nvSpPr>
        <p:spPr>
          <a:xfrm>
            <a:off x="0" y="3429000"/>
            <a:ext cx="9144000" cy="1046440"/>
          </a:xfrm>
          <a:prstGeom prst="rect">
            <a:avLst/>
          </a:prstGeom>
          <a:solidFill>
            <a:srgbClr val="232D68">
              <a:alpha val="70000"/>
            </a:srgbClr>
          </a:solidFill>
        </p:spPr>
        <p:txBody>
          <a:bodyPr wrap="square" tIns="274320" bIns="274320" rtlCol="0" anchor="ctr">
            <a:spAutoFit/>
          </a:bodyPr>
          <a:lstStyle/>
          <a:p>
            <a:pPr algn="ctr"/>
            <a:endParaRPr lang="en-US" altLang="en-US" sz="3200" dirty="0">
              <a:solidFill>
                <a:schemeClr val="bg1"/>
              </a:solidFill>
              <a:uFill>
                <a:solidFill>
                  <a:srgbClr val="6DA141"/>
                </a:solidFill>
              </a:uFill>
            </a:endParaRPr>
          </a:p>
        </p:txBody>
      </p:sp>
    </p:spTree>
    <p:extLst>
      <p:ext uri="{BB962C8B-B14F-4D97-AF65-F5344CB8AC3E}">
        <p14:creationId xmlns:p14="http://schemas.microsoft.com/office/powerpoint/2010/main" val="1258822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sp>
        <p:nvSpPr>
          <p:cNvPr id="2" name="Title 1"/>
          <p:cNvSpPr>
            <a:spLocks noGrp="1"/>
          </p:cNvSpPr>
          <p:nvPr>
            <p:ph type="title"/>
          </p:nvPr>
        </p:nvSpPr>
        <p:spPr>
          <a:xfrm>
            <a:off x="339115" y="274638"/>
            <a:ext cx="8465769" cy="1143000"/>
          </a:xfrm>
          <a:prstGeom prst="rect">
            <a:avLst/>
          </a:prstGeom>
          <a:noFill/>
        </p:spPr>
        <p:txBody>
          <a:bodyPr/>
          <a:lstStyle>
            <a:lvl1pPr algn="l">
              <a:defRPr sz="4400" b="1">
                <a:solidFill>
                  <a:srgbClr val="002060"/>
                </a:solidFill>
              </a:defRPr>
            </a:lvl1pPr>
          </a:lstStyle>
          <a:p>
            <a:r>
              <a:rPr lang="en-US" dirty="0"/>
              <a:t>Click to edit Master title style</a:t>
            </a:r>
          </a:p>
        </p:txBody>
      </p:sp>
      <p:sp>
        <p:nvSpPr>
          <p:cNvPr id="3" name="Content Placeholder 2"/>
          <p:cNvSpPr>
            <a:spLocks noGrp="1"/>
          </p:cNvSpPr>
          <p:nvPr>
            <p:ph idx="1"/>
          </p:nvPr>
        </p:nvSpPr>
        <p:spPr>
          <a:noFill/>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1C3D2B7-F778-224B-9EB5-ABA71EFC606D}"/>
              </a:ext>
            </a:extLst>
          </p:cNvPr>
          <p:cNvSpPr>
            <a:spLocks noGrp="1"/>
          </p:cNvSpPr>
          <p:nvPr>
            <p:ph type="sldNum" sz="quarter" idx="4"/>
          </p:nvPr>
        </p:nvSpPr>
        <p:spPr>
          <a:xfrm>
            <a:off x="4341885" y="6485575"/>
            <a:ext cx="46022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229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8819" y="71438"/>
            <a:ext cx="6193382" cy="1143000"/>
          </a:xfrm>
          <a:prstGeom prst="rect">
            <a:avLst/>
          </a:prstGeom>
          <a:noFill/>
        </p:spPr>
        <p:txBody>
          <a:bodyPr/>
          <a:lstStyle>
            <a:lvl1pPr>
              <a:defRPr>
                <a:solidFill>
                  <a:schemeClr val="tx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A573FF4F-1B8C-1840-82B8-EEECD722C952}"/>
              </a:ext>
            </a:extLst>
          </p:cNvPr>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2425480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8819" y="71438"/>
            <a:ext cx="6193382" cy="1143000"/>
          </a:xfrm>
          <a:prstGeom prst="rect">
            <a:avLst/>
          </a:prstGeom>
          <a:noFill/>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65BB02F8-9649-B045-9FF9-0033F54748F1}"/>
              </a:ext>
            </a:extLst>
          </p:cNvPr>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1838555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8819" y="71438"/>
            <a:ext cx="6193382" cy="1143000"/>
          </a:xfrm>
          <a:prstGeom prst="rect">
            <a:avLst/>
          </a:prstGeom>
          <a:noFill/>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noFill/>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no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a:noFill/>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no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B5122119-CC83-0645-9DD2-32D1335460E9}"/>
              </a:ext>
            </a:extLst>
          </p:cNvPr>
          <p:cNvSpPr>
            <a:spLocks noGrp="1"/>
          </p:cNvSpPr>
          <p:nvPr>
            <p:ph type="sldNum" sz="quarter" idx="10"/>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11242420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8819" y="71438"/>
            <a:ext cx="6193382" cy="1143000"/>
          </a:xfrm>
          <a:prstGeom prst="rect">
            <a:avLst/>
          </a:prstGeom>
          <a:noFill/>
        </p:spPr>
        <p:txBody>
          <a:bodyPr/>
          <a:lstStyle>
            <a:lvl1pPr>
              <a:defRPr>
                <a:solidFill>
                  <a:schemeClr val="tx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FEEC73A4-86FA-8442-9921-6D484B02D0E7}"/>
              </a:ext>
            </a:extLst>
          </p:cNvPr>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1270430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w/ logo &amp; pg#">
    <p:bg>
      <p:bgPr>
        <a:solidFill>
          <a:srgbClr val="FFFFFF"/>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B7C5A53-4346-2846-AB9A-F00509C967A3}"/>
              </a:ext>
            </a:extLst>
          </p:cNvPr>
          <p:cNvSpPr>
            <a:spLocks noGrp="1"/>
          </p:cNvSpPr>
          <p:nvPr>
            <p:ph type="sldNum" sz="quarter" idx="4"/>
          </p:nvPr>
        </p:nvSpPr>
        <p:spPr>
          <a:xfrm>
            <a:off x="3669710" y="6540079"/>
            <a:ext cx="1816689" cy="220370"/>
          </a:xfrm>
          <a:prstGeom prst="rect">
            <a:avLst/>
          </a:prstGeom>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1904463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557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a:noFill/>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no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noFill/>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5">
            <a:extLst>
              <a:ext uri="{FF2B5EF4-FFF2-40B4-BE49-F238E27FC236}">
                <a16:creationId xmlns:a16="http://schemas.microsoft.com/office/drawing/2014/main" id="{504A4517-5BE9-954E-9370-F04C43748935}"/>
              </a:ext>
            </a:extLst>
          </p:cNvPr>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427473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BEBA8EAE-BF5A-486C-A8C5-ECC9F3942E4B}">
                <a14:imgProps xmlns:a14="http://schemas.microsoft.com/office/drawing/2010/main">
                  <a14:imgLayer r:embed="rId3">
                    <a14:imgEffect>
                      <a14:sharpenSoften amount="5000"/>
                    </a14:imgEffect>
                    <a14:imgEffect>
                      <a14:colorTemperature colorTemp="11200"/>
                    </a14:imgEffect>
                    <a14:imgEffect>
                      <a14:brightnessContrast bright="5000" contrast="3000"/>
                    </a14:imgEffect>
                  </a14:imgLayer>
                </a14:imgProps>
              </a:ex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sp>
        <p:nvSpPr>
          <p:cNvPr id="2" name="Title 1"/>
          <p:cNvSpPr>
            <a:spLocks noGrp="1"/>
          </p:cNvSpPr>
          <p:nvPr>
            <p:ph type="title"/>
          </p:nvPr>
        </p:nvSpPr>
        <p:spPr>
          <a:xfrm>
            <a:off x="339115" y="274638"/>
            <a:ext cx="8465769" cy="1143000"/>
          </a:xfrm>
          <a:prstGeom prst="rect">
            <a:avLst/>
          </a:prstGeom>
          <a:noFill/>
        </p:spPr>
        <p:txBody>
          <a:bodyPr/>
          <a:lstStyle>
            <a:lvl1pPr algn="l">
              <a:defRPr sz="4400" b="1">
                <a:solidFill>
                  <a:srgbClr val="002060"/>
                </a:solidFill>
              </a:defRPr>
            </a:lvl1pPr>
          </a:lstStyle>
          <a:p>
            <a:r>
              <a:rPr lang="en-US" dirty="0"/>
              <a:t>Click to edit Master title style</a:t>
            </a:r>
          </a:p>
        </p:txBody>
      </p:sp>
      <p:sp>
        <p:nvSpPr>
          <p:cNvPr id="3" name="Content Placeholder 2"/>
          <p:cNvSpPr>
            <a:spLocks noGrp="1"/>
          </p:cNvSpPr>
          <p:nvPr>
            <p:ph idx="1"/>
          </p:nvPr>
        </p:nvSpPr>
        <p:spPr>
          <a:noFill/>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1C3D2B7-F778-224B-9EB5-ABA71EFC606D}"/>
              </a:ext>
            </a:extLst>
          </p:cNvPr>
          <p:cNvSpPr>
            <a:spLocks noGrp="1"/>
          </p:cNvSpPr>
          <p:nvPr>
            <p:ph type="sldNum" sz="quarter" idx="4"/>
          </p:nvPr>
        </p:nvSpPr>
        <p:spPr>
          <a:xfrm>
            <a:off x="4341885" y="6485575"/>
            <a:ext cx="46022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253191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8819" y="71438"/>
            <a:ext cx="6193382" cy="1143000"/>
          </a:xfrm>
          <a:prstGeom prst="rect">
            <a:avLst/>
          </a:prstGeom>
          <a:noFill/>
        </p:spPr>
        <p:txBody>
          <a:bodyPr/>
          <a:lstStyle>
            <a:lvl1pPr>
              <a:defRPr>
                <a:solidFill>
                  <a:schemeClr val="tx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A573FF4F-1B8C-1840-82B8-EEECD722C952}"/>
              </a:ext>
            </a:extLst>
          </p:cNvPr>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7668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8819" y="71438"/>
            <a:ext cx="6193382" cy="1143000"/>
          </a:xfrm>
          <a:prstGeom prst="rect">
            <a:avLst/>
          </a:prstGeom>
          <a:noFill/>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65BB02F8-9649-B045-9FF9-0033F54748F1}"/>
              </a:ext>
            </a:extLst>
          </p:cNvPr>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2025989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8819" y="71438"/>
            <a:ext cx="6193382" cy="1143000"/>
          </a:xfrm>
          <a:prstGeom prst="rect">
            <a:avLst/>
          </a:prstGeom>
          <a:noFill/>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noFill/>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no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a:noFill/>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no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B5122119-CC83-0645-9DD2-32D1335460E9}"/>
              </a:ext>
            </a:extLst>
          </p:cNvPr>
          <p:cNvSpPr>
            <a:spLocks noGrp="1"/>
          </p:cNvSpPr>
          <p:nvPr>
            <p:ph type="sldNum" sz="quarter" idx="10"/>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135438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8819" y="71438"/>
            <a:ext cx="6193382" cy="1143000"/>
          </a:xfrm>
          <a:prstGeom prst="rect">
            <a:avLst/>
          </a:prstGeom>
          <a:noFill/>
        </p:spPr>
        <p:txBody>
          <a:bodyPr/>
          <a:lstStyle>
            <a:lvl1pPr>
              <a:defRPr>
                <a:solidFill>
                  <a:schemeClr val="tx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FEEC73A4-86FA-8442-9921-6D484B02D0E7}"/>
              </a:ext>
            </a:extLst>
          </p:cNvPr>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1425119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 logo &amp; pg#">
    <p:bg>
      <p:bgPr>
        <a:solidFill>
          <a:srgbClr val="FFFFFF"/>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B7C5A53-4346-2846-AB9A-F00509C967A3}"/>
              </a:ext>
            </a:extLst>
          </p:cNvPr>
          <p:cNvSpPr>
            <a:spLocks noGrp="1"/>
          </p:cNvSpPr>
          <p:nvPr>
            <p:ph type="sldNum" sz="quarter" idx="4"/>
          </p:nvPr>
        </p:nvSpPr>
        <p:spPr>
          <a:xfrm>
            <a:off x="3669710" y="6540079"/>
            <a:ext cx="1816689" cy="220370"/>
          </a:xfrm>
          <a:prstGeom prst="rect">
            <a:avLst/>
          </a:prstGeom>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1192252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7.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userDrawn="1"/>
        </p:nvSpPr>
        <p:spPr>
          <a:xfrm>
            <a:off x="2356835" y="0"/>
            <a:ext cx="6785579" cy="109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 Placeholder 2"/>
          <p:cNvSpPr>
            <a:spLocks noGrp="1"/>
          </p:cNvSpPr>
          <p:nvPr>
            <p:ph type="body" idx="1"/>
          </p:nvPr>
        </p:nvSpPr>
        <p:spPr>
          <a:xfrm>
            <a:off x="339115" y="1600204"/>
            <a:ext cx="8465769" cy="4616078"/>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pic>
        <p:nvPicPr>
          <p:cNvPr id="8" name="Picture 7" descr="Logo, icon&#10;&#10;Description automatically generated">
            <a:extLst>
              <a:ext uri="{FF2B5EF4-FFF2-40B4-BE49-F238E27FC236}">
                <a16:creationId xmlns:a16="http://schemas.microsoft.com/office/drawing/2014/main" id="{9CB96051-770D-894D-9CE8-36F0138177D8}"/>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3093" y="6303011"/>
            <a:ext cx="914400" cy="474133"/>
          </a:xfrm>
          <a:prstGeom prst="rect">
            <a:avLst/>
          </a:prstGeom>
        </p:spPr>
      </p:pic>
      <p:pic>
        <p:nvPicPr>
          <p:cNvPr id="7" name="Picture 6"/>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7726983" y="6295584"/>
            <a:ext cx="1333924" cy="510153"/>
          </a:xfrm>
          <a:prstGeom prst="rect">
            <a:avLst/>
          </a:prstGeom>
        </p:spPr>
      </p:pic>
    </p:spTree>
    <p:extLst>
      <p:ext uri="{BB962C8B-B14F-4D97-AF65-F5344CB8AC3E}">
        <p14:creationId xmlns:p14="http://schemas.microsoft.com/office/powerpoint/2010/main" val="3947167516"/>
      </p:ext>
    </p:extLst>
  </p:cSld>
  <p:clrMap bg1="lt1" tx1="dk1" bg2="lt2" tx2="dk2" accent1="accent1" accent2="accent2" accent3="accent3" accent4="accent4" accent5="accent5" accent6="accent6" hlink="hlink" folHlink="folHlink"/>
  <p:sldLayoutIdLst>
    <p:sldLayoutId id="2147484019" r:id="rId1"/>
    <p:sldLayoutId id="2147484010" r:id="rId2"/>
    <p:sldLayoutId id="2147484011" r:id="rId3"/>
    <p:sldLayoutId id="2147483965" r:id="rId4"/>
    <p:sldLayoutId id="2147483973" r:id="rId5"/>
    <p:sldLayoutId id="2147483967" r:id="rId6"/>
    <p:sldLayoutId id="2147483968" r:id="rId7"/>
    <p:sldLayoutId id="2147483969" r:id="rId8"/>
    <p:sldLayoutId id="2147483970" r:id="rId9"/>
    <p:sldLayoutId id="2147484009" r:id="rId10"/>
    <p:sldLayoutId id="2147483972" r:id="rId11"/>
  </p:sldLayoutIdLst>
  <p:hf hdr="0" ftr="0" dt="0"/>
  <p:txStyles>
    <p:titleStyle>
      <a:lvl1pPr algn="ctr" defTabSz="914377" rtl="0" eaLnBrk="1" latinLnBrk="0" hangingPunct="1">
        <a:spcBef>
          <a:spcPct val="0"/>
        </a:spcBef>
        <a:buNone/>
        <a:defRPr sz="4000" kern="1200">
          <a:solidFill>
            <a:schemeClr val="bg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p:cNvSpPr/>
          <p:nvPr userDrawn="1"/>
        </p:nvSpPr>
        <p:spPr>
          <a:xfrm>
            <a:off x="2356835" y="0"/>
            <a:ext cx="6785579" cy="109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 Placeholder 2"/>
          <p:cNvSpPr>
            <a:spLocks noGrp="1"/>
          </p:cNvSpPr>
          <p:nvPr>
            <p:ph type="body" idx="1"/>
          </p:nvPr>
        </p:nvSpPr>
        <p:spPr>
          <a:xfrm>
            <a:off x="339115" y="1600204"/>
            <a:ext cx="8465769" cy="4616078"/>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pic>
        <p:nvPicPr>
          <p:cNvPr id="7" name="Picture 6" descr="Logo, icon&#10;&#10;Description automatically generated">
            <a:extLst>
              <a:ext uri="{FF2B5EF4-FFF2-40B4-BE49-F238E27FC236}">
                <a16:creationId xmlns:a16="http://schemas.microsoft.com/office/drawing/2014/main" id="{2DEEF3B6-4528-0B44-9E77-BEC14E8CF2A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3093" y="6303011"/>
            <a:ext cx="914400" cy="474133"/>
          </a:xfrm>
          <a:prstGeom prst="rect">
            <a:avLst/>
          </a:prstGeom>
        </p:spPr>
      </p:pic>
      <p:pic>
        <p:nvPicPr>
          <p:cNvPr id="10" name="Picture 9">
            <a:extLst>
              <a:ext uri="{FF2B5EF4-FFF2-40B4-BE49-F238E27FC236}">
                <a16:creationId xmlns:a16="http://schemas.microsoft.com/office/drawing/2014/main" id="{7EFBA8F2-9E6A-5D48-85A3-E632518CABC6}"/>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726983" y="6295584"/>
            <a:ext cx="1333924" cy="510153"/>
          </a:xfrm>
          <a:prstGeom prst="rect">
            <a:avLst/>
          </a:prstGeom>
        </p:spPr>
      </p:pic>
    </p:spTree>
    <p:extLst>
      <p:ext uri="{BB962C8B-B14F-4D97-AF65-F5344CB8AC3E}">
        <p14:creationId xmlns:p14="http://schemas.microsoft.com/office/powerpoint/2010/main" val="781633871"/>
      </p:ext>
    </p:extLst>
  </p:cSld>
  <p:clrMap bg1="lt1" tx1="dk1" bg2="lt2" tx2="dk2" accent1="accent1" accent2="accent2" accent3="accent3" accent4="accent4" accent5="accent5" accent6="accent6" hlink="hlink" folHlink="folHlink"/>
  <p:sldLayoutIdLst>
    <p:sldLayoutId id="2147484028" r:id="rId1"/>
    <p:sldLayoutId id="2147484026" r:id="rId2"/>
    <p:sldLayoutId id="2147484027" r:id="rId3"/>
    <p:sldLayoutId id="2147484025" r:id="rId4"/>
    <p:sldLayoutId id="2147484024" r:id="rId5"/>
    <p:sldLayoutId id="2147484029" r:id="rId6"/>
  </p:sldLayoutIdLst>
  <p:hf hdr="0" ftr="0" dt="0"/>
  <p:txStyles>
    <p:titleStyle>
      <a:lvl1pPr algn="ctr" defTabSz="914377" rtl="0" eaLnBrk="1" latinLnBrk="0" hangingPunct="1">
        <a:spcBef>
          <a:spcPct val="0"/>
        </a:spcBef>
        <a:buNone/>
        <a:defRPr sz="4000" kern="1200">
          <a:solidFill>
            <a:schemeClr val="bg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userDrawn="1"/>
        </p:nvSpPr>
        <p:spPr>
          <a:xfrm>
            <a:off x="2356835" y="0"/>
            <a:ext cx="6785579" cy="109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 Placeholder 2"/>
          <p:cNvSpPr>
            <a:spLocks noGrp="1"/>
          </p:cNvSpPr>
          <p:nvPr>
            <p:ph type="body" idx="1"/>
          </p:nvPr>
        </p:nvSpPr>
        <p:spPr>
          <a:xfrm>
            <a:off x="339115" y="1600204"/>
            <a:ext cx="8465769" cy="4616078"/>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50758" y="6186470"/>
            <a:ext cx="1138408" cy="569204"/>
          </a:xfrm>
          <a:prstGeom prst="rect">
            <a:avLst/>
          </a:prstGeom>
        </p:spPr>
      </p:pic>
    </p:spTree>
    <p:extLst>
      <p:ext uri="{BB962C8B-B14F-4D97-AF65-F5344CB8AC3E}">
        <p14:creationId xmlns:p14="http://schemas.microsoft.com/office/powerpoint/2010/main" val="3778415917"/>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hf hdr="0" ftr="0" dt="0"/>
  <p:txStyles>
    <p:titleStyle>
      <a:lvl1pPr algn="ctr" defTabSz="914377" rtl="0" eaLnBrk="1" latinLnBrk="0" hangingPunct="1">
        <a:spcBef>
          <a:spcPct val="0"/>
        </a:spcBef>
        <a:buNone/>
        <a:defRPr sz="4000" kern="1200">
          <a:solidFill>
            <a:schemeClr val="bg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userDrawn="1"/>
        </p:nvSpPr>
        <p:spPr>
          <a:xfrm>
            <a:off x="2356835" y="0"/>
            <a:ext cx="6785579" cy="109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 Placeholder 2"/>
          <p:cNvSpPr>
            <a:spLocks noGrp="1"/>
          </p:cNvSpPr>
          <p:nvPr>
            <p:ph type="body" idx="1"/>
          </p:nvPr>
        </p:nvSpPr>
        <p:spPr>
          <a:xfrm>
            <a:off x="339115" y="1600204"/>
            <a:ext cx="8465769" cy="4616078"/>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pic>
        <p:nvPicPr>
          <p:cNvPr id="8" name="Picture 7" descr="Logo, icon&#10;&#10;Description automatically generated">
            <a:extLst>
              <a:ext uri="{FF2B5EF4-FFF2-40B4-BE49-F238E27FC236}">
                <a16:creationId xmlns:a16="http://schemas.microsoft.com/office/drawing/2014/main" id="{9CB96051-770D-894D-9CE8-36F0138177D8}"/>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3093" y="6303011"/>
            <a:ext cx="914400" cy="474133"/>
          </a:xfrm>
          <a:prstGeom prst="rect">
            <a:avLst/>
          </a:prstGeom>
        </p:spPr>
      </p:pic>
      <p:pic>
        <p:nvPicPr>
          <p:cNvPr id="7" name="Picture 6"/>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7726983" y="6295584"/>
            <a:ext cx="1333924" cy="510153"/>
          </a:xfrm>
          <a:prstGeom prst="rect">
            <a:avLst/>
          </a:prstGeom>
        </p:spPr>
      </p:pic>
    </p:spTree>
    <p:extLst>
      <p:ext uri="{BB962C8B-B14F-4D97-AF65-F5344CB8AC3E}">
        <p14:creationId xmlns:p14="http://schemas.microsoft.com/office/powerpoint/2010/main" val="3483612699"/>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hf hdr="0" ftr="0" dt="0"/>
  <p:txStyles>
    <p:titleStyle>
      <a:lvl1pPr algn="ctr" defTabSz="914377" rtl="0" eaLnBrk="1" latinLnBrk="0" hangingPunct="1">
        <a:spcBef>
          <a:spcPct val="0"/>
        </a:spcBef>
        <a:buNone/>
        <a:defRPr sz="4000" kern="1200">
          <a:solidFill>
            <a:schemeClr val="bg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3.svg"/><Relationship Id="rId3" Type="http://schemas.openxmlformats.org/officeDocument/2006/relationships/image" Target="../media/image19.png"/><Relationship Id="rId7" Type="http://schemas.openxmlformats.org/officeDocument/2006/relationships/image" Target="../media/image17.svg"/><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4.xml"/><Relationship Id="rId11" Type="http://schemas.openxmlformats.org/officeDocument/2006/relationships/image" Target="../media/image210.svg"/><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image" Target="../media/image20.jpeg"/><Relationship Id="rId9" Type="http://schemas.openxmlformats.org/officeDocument/2006/relationships/image" Target="../media/image19.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7.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61.png"/><Relationship Id="rId11" Type="http://schemas.openxmlformats.org/officeDocument/2006/relationships/image" Target="../media/image65.png"/><Relationship Id="rId5" Type="http://schemas.openxmlformats.org/officeDocument/2006/relationships/image" Target="../media/image60.png"/><Relationship Id="rId10" Type="http://schemas.openxmlformats.org/officeDocument/2006/relationships/chart" Target="../charts/chart11.xml"/><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chart" Target="../charts/chart13.xml"/><Relationship Id="rId5" Type="http://schemas.openxmlformats.org/officeDocument/2006/relationships/image" Target="../media/image71.pn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53.svg"/><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81.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55.svg"/><Relationship Id="rId2" Type="http://schemas.openxmlformats.org/officeDocument/2006/relationships/notesSlide" Target="../notesSlides/notesSlide19.xml"/><Relationship Id="rId16" Type="http://schemas.openxmlformats.org/officeDocument/2006/relationships/image" Target="../media/image59.svg"/><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image" Target="../media/image80.png"/><Relationship Id="rId5" Type="http://schemas.openxmlformats.org/officeDocument/2006/relationships/diagramQuickStyle" Target="../diagrams/quickStyle4.xml"/><Relationship Id="rId15" Type="http://schemas.openxmlformats.org/officeDocument/2006/relationships/image" Target="../media/image82.png"/><Relationship Id="rId10" Type="http://schemas.openxmlformats.org/officeDocument/2006/relationships/image" Target="../media/image79.png"/><Relationship Id="rId4" Type="http://schemas.openxmlformats.org/officeDocument/2006/relationships/diagramLayout" Target="../diagrams/layout4.xml"/><Relationship Id="rId9" Type="http://schemas.openxmlformats.org/officeDocument/2006/relationships/image" Target="../media/image78.png"/><Relationship Id="rId14" Type="http://schemas.openxmlformats.org/officeDocument/2006/relationships/image" Target="../media/image57.svg"/></Relationships>
</file>

<file path=ppt/slides/_rels/slide31.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8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4.xml"/><Relationship Id="rId4" Type="http://schemas.openxmlformats.org/officeDocument/2006/relationships/image" Target="../media/image92.png"/></Relationships>
</file>

<file path=ppt/slides/_rels/slide3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95.png"/></Relationships>
</file>

<file path=ppt/slides/_rels/slide3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image" Target="../media/image99.png"/><Relationship Id="rId5" Type="http://schemas.openxmlformats.org/officeDocument/2006/relationships/diagramQuickStyle" Target="../diagrams/quickStyle5.xml"/><Relationship Id="rId10" Type="http://schemas.openxmlformats.org/officeDocument/2006/relationships/image" Target="../media/image98.png"/><Relationship Id="rId4" Type="http://schemas.openxmlformats.org/officeDocument/2006/relationships/diagramLayout" Target="../diagrams/layout5.xml"/><Relationship Id="rId9" Type="http://schemas.openxmlformats.org/officeDocument/2006/relationships/image" Target="../media/image9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02.png"/><Relationship Id="rId4" Type="http://schemas.openxmlformats.org/officeDocument/2006/relationships/image" Target="../media/image101.png"/></Relationships>
</file>

<file path=ppt/slides/_rels/slide4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106.png"/><Relationship Id="rId4" Type="http://schemas.openxmlformats.org/officeDocument/2006/relationships/image" Target="../media/image105.png"/></Relationships>
</file>

<file path=ppt/slides/_rels/slide4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09.png"/></Relationships>
</file>

<file path=ppt/slides/_rels/slide4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8" y="2928480"/>
            <a:ext cx="8878408" cy="1046440"/>
          </a:xfrm>
        </p:spPr>
        <p:txBody>
          <a:bodyPr anchor="ctr"/>
          <a:lstStyle/>
          <a:p>
            <a:r>
              <a:rPr lang="en-US" dirty="0" smtClean="0"/>
              <a:t>Blank Presentation Template</a:t>
            </a:r>
            <a:endParaRPr lang="en-US" dirty="0"/>
          </a:p>
        </p:txBody>
      </p:sp>
      <p:sp>
        <p:nvSpPr>
          <p:cNvPr id="4" name="TextBox 3"/>
          <p:cNvSpPr txBox="1"/>
          <p:nvPr/>
        </p:nvSpPr>
        <p:spPr>
          <a:xfrm>
            <a:off x="219306" y="6280932"/>
            <a:ext cx="2700000" cy="369332"/>
          </a:xfrm>
          <a:prstGeom prst="rect">
            <a:avLst/>
          </a:prstGeom>
          <a:noFill/>
        </p:spPr>
        <p:txBody>
          <a:bodyPr wrap="square" rtlCol="0">
            <a:spAutoFit/>
          </a:bodyPr>
          <a:lstStyle/>
          <a:p>
            <a:r>
              <a:rPr lang="en-US" dirty="0" smtClean="0"/>
              <a:t>, 2024</a:t>
            </a:r>
            <a:endParaRPr lang="en-US" dirty="0"/>
          </a:p>
        </p:txBody>
      </p:sp>
      <p:sp>
        <p:nvSpPr>
          <p:cNvPr id="6" name="TextBox 5"/>
          <p:cNvSpPr txBox="1"/>
          <p:nvPr/>
        </p:nvSpPr>
        <p:spPr>
          <a:xfrm>
            <a:off x="3023119" y="6280932"/>
            <a:ext cx="3284376" cy="369332"/>
          </a:xfrm>
          <a:prstGeom prst="rect">
            <a:avLst/>
          </a:prstGeom>
          <a:noFill/>
        </p:spPr>
        <p:txBody>
          <a:bodyPr wrap="square" rtlCol="0">
            <a:spAutoFit/>
          </a:bodyPr>
          <a:lstStyle/>
          <a:p>
            <a:pPr algn="ctr"/>
            <a:r>
              <a:rPr lang="en-US" dirty="0"/>
              <a:t>Presented By – </a:t>
            </a:r>
          </a:p>
        </p:txBody>
      </p:sp>
    </p:spTree>
    <p:extLst>
      <p:ext uri="{BB962C8B-B14F-4D97-AF65-F5344CB8AC3E}">
        <p14:creationId xmlns:p14="http://schemas.microsoft.com/office/powerpoint/2010/main" val="4162604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Compounding Growth </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10</a:t>
            </a:fld>
            <a:endParaRPr lang="en-US" dirty="0"/>
          </a:p>
        </p:txBody>
      </p:sp>
      <p:graphicFrame>
        <p:nvGraphicFramePr>
          <p:cNvPr id="11" name="Chart 10"/>
          <p:cNvGraphicFramePr/>
          <p:nvPr>
            <p:extLst>
              <p:ext uri="{D42A27DB-BD31-4B8C-83A1-F6EECF244321}">
                <p14:modId xmlns:p14="http://schemas.microsoft.com/office/powerpoint/2010/main" val="703443430"/>
              </p:ext>
            </p:extLst>
          </p:nvPr>
        </p:nvGraphicFramePr>
        <p:xfrm>
          <a:off x="221614" y="1143635"/>
          <a:ext cx="8579485" cy="468884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076960" y="5882640"/>
            <a:ext cx="6725920" cy="646331"/>
          </a:xfrm>
          <a:prstGeom prst="rect">
            <a:avLst/>
          </a:prstGeom>
          <a:noFill/>
        </p:spPr>
        <p:txBody>
          <a:bodyPr wrap="square" rtlCol="0">
            <a:spAutoFit/>
          </a:bodyPr>
          <a:lstStyle/>
          <a:p>
            <a:pPr algn="ctr"/>
            <a:r>
              <a:rPr lang="en-US" sz="1200" b="0" dirty="0" smtClean="0"/>
              <a:t>Hypothetical example for illustrative purposes only. Calculated using the </a:t>
            </a:r>
            <a:r>
              <a:rPr lang="en-US" sz="1200" b="0" dirty="0"/>
              <a:t>403(b)/457/401(k) Savings </a:t>
            </a:r>
            <a:r>
              <a:rPr lang="en-US" sz="1200" b="0" dirty="0" smtClean="0"/>
              <a:t>Calculator at u.bpas.com. Assumptions: annual $3,000 contribution earning 5.5% rate of return annually. Age brackets are approximate, not to exact scale.</a:t>
            </a:r>
            <a:endParaRPr lang="en-US" sz="1200" b="0" dirty="0"/>
          </a:p>
        </p:txBody>
      </p:sp>
    </p:spTree>
    <p:extLst>
      <p:ext uri="{BB962C8B-B14F-4D97-AF65-F5344CB8AC3E}">
        <p14:creationId xmlns:p14="http://schemas.microsoft.com/office/powerpoint/2010/main" val="3229752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114" y="296730"/>
            <a:ext cx="8465769" cy="1143000"/>
          </a:xfrm>
        </p:spPr>
        <p:txBody>
          <a:bodyPr/>
          <a:lstStyle/>
          <a:p>
            <a:r>
              <a:rPr lang="en-US" dirty="0" smtClean="0"/>
              <a:t>Contribution Increases</a:t>
            </a:r>
            <a:endParaRPr lang="en-US" dirty="0"/>
          </a:p>
        </p:txBody>
      </p:sp>
      <p:graphicFrame>
        <p:nvGraphicFramePr>
          <p:cNvPr id="11" name="Content Placeholder 10"/>
          <p:cNvGraphicFramePr>
            <a:graphicFrameLocks noGrp="1"/>
          </p:cNvGraphicFramePr>
          <p:nvPr>
            <p:ph idx="1"/>
            <p:extLst/>
          </p:nvPr>
        </p:nvGraphicFramePr>
        <p:xfrm>
          <a:off x="339725" y="1233996"/>
          <a:ext cx="8464550" cy="498265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8054109" y="1554050"/>
            <a:ext cx="1089891" cy="369332"/>
          </a:xfrm>
          <a:prstGeom prst="rect">
            <a:avLst/>
          </a:prstGeom>
          <a:noFill/>
        </p:spPr>
        <p:txBody>
          <a:bodyPr wrap="square" rtlCol="0">
            <a:spAutoFit/>
          </a:bodyPr>
          <a:lstStyle/>
          <a:p>
            <a:r>
              <a:rPr lang="en-US" dirty="0" smtClean="0">
                <a:solidFill>
                  <a:schemeClr val="bg2"/>
                </a:solidFill>
              </a:rPr>
              <a:t>$621,251</a:t>
            </a:r>
            <a:endParaRPr lang="en-US" dirty="0">
              <a:solidFill>
                <a:schemeClr val="bg2"/>
              </a:solidFill>
            </a:endParaRPr>
          </a:p>
        </p:txBody>
      </p:sp>
      <p:sp>
        <p:nvSpPr>
          <p:cNvPr id="16" name="TextBox 15"/>
          <p:cNvSpPr txBox="1"/>
          <p:nvPr/>
        </p:nvSpPr>
        <p:spPr>
          <a:xfrm>
            <a:off x="1283854" y="6184183"/>
            <a:ext cx="6280727" cy="600164"/>
          </a:xfrm>
          <a:prstGeom prst="rect">
            <a:avLst/>
          </a:prstGeom>
          <a:noFill/>
        </p:spPr>
        <p:txBody>
          <a:bodyPr wrap="square" rtlCol="0">
            <a:spAutoFit/>
          </a:bodyPr>
          <a:lstStyle/>
          <a:p>
            <a:pPr algn="ctr"/>
            <a:r>
              <a:rPr lang="en-US" sz="1100" b="0" dirty="0" smtClean="0"/>
              <a:t>For illustrative purposes only. Calculated using the Retirement </a:t>
            </a:r>
            <a:r>
              <a:rPr lang="en-US" sz="1100" b="0" dirty="0"/>
              <a:t>Account Contribution </a:t>
            </a:r>
            <a:r>
              <a:rPr lang="en-US" sz="1100" b="0" dirty="0" smtClean="0"/>
              <a:t>Accelerator at u.bpas.com. Assumptions: $60,000 salary, no annual salary increase, 5.5% annual rate of return, 1% contribution increases.</a:t>
            </a:r>
            <a:endParaRPr lang="en-US" sz="1100" dirty="0"/>
          </a:p>
        </p:txBody>
      </p:sp>
      <p:sp>
        <p:nvSpPr>
          <p:cNvPr id="3" name="TextBox 2"/>
          <p:cNvSpPr txBox="1"/>
          <p:nvPr/>
        </p:nvSpPr>
        <p:spPr>
          <a:xfrm>
            <a:off x="7998781" y="3244746"/>
            <a:ext cx="1145219" cy="369332"/>
          </a:xfrm>
          <a:prstGeom prst="rect">
            <a:avLst/>
          </a:prstGeom>
          <a:noFill/>
        </p:spPr>
        <p:txBody>
          <a:bodyPr wrap="square" rtlCol="0">
            <a:spAutoFit/>
          </a:bodyPr>
          <a:lstStyle/>
          <a:p>
            <a:r>
              <a:rPr lang="en-US" dirty="0" smtClean="0">
                <a:solidFill>
                  <a:schemeClr val="accent3">
                    <a:lumMod val="50000"/>
                  </a:schemeClr>
                </a:solidFill>
              </a:rPr>
              <a:t>$323,087</a:t>
            </a:r>
            <a:endParaRPr lang="en-US" dirty="0">
              <a:solidFill>
                <a:schemeClr val="accent3">
                  <a:lumMod val="50000"/>
                </a:schemeClr>
              </a:solidFill>
            </a:endParaRPr>
          </a:p>
        </p:txBody>
      </p:sp>
      <p:sp>
        <p:nvSpPr>
          <p:cNvPr id="10" name="TextBox 14"/>
          <p:cNvSpPr txBox="1"/>
          <p:nvPr/>
        </p:nvSpPr>
        <p:spPr>
          <a:xfrm>
            <a:off x="8054105" y="2264670"/>
            <a:ext cx="1089895" cy="3693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solidFill>
                  <a:schemeClr val="accent5">
                    <a:lumMod val="50000"/>
                  </a:schemeClr>
                </a:solidFill>
              </a:rPr>
              <a:t>$495,425</a:t>
            </a:r>
            <a:endParaRPr lang="en-US" sz="1800" dirty="0">
              <a:solidFill>
                <a:schemeClr val="accent5">
                  <a:lumMod val="50000"/>
                </a:schemeClr>
              </a:solidFill>
            </a:endParaRPr>
          </a:p>
        </p:txBody>
      </p:sp>
      <p:pic>
        <p:nvPicPr>
          <p:cNvPr id="4" name="Picture 3"/>
          <p:cNvPicPr>
            <a:picLocks noChangeAspect="1"/>
          </p:cNvPicPr>
          <p:nvPr/>
        </p:nvPicPr>
        <p:blipFill>
          <a:blip r:embed="rId4"/>
          <a:stretch>
            <a:fillRect/>
          </a:stretch>
        </p:blipFill>
        <p:spPr>
          <a:xfrm>
            <a:off x="1299753" y="1863633"/>
            <a:ext cx="859973" cy="859973"/>
          </a:xfrm>
          <a:prstGeom prst="rect">
            <a:avLst/>
          </a:prstGeom>
        </p:spPr>
      </p:pic>
      <p:sp>
        <p:nvSpPr>
          <p:cNvPr id="5" name="TextBox 4"/>
          <p:cNvSpPr txBox="1"/>
          <p:nvPr/>
        </p:nvSpPr>
        <p:spPr>
          <a:xfrm>
            <a:off x="2020388" y="2046514"/>
            <a:ext cx="2525486" cy="461665"/>
          </a:xfrm>
          <a:prstGeom prst="rect">
            <a:avLst/>
          </a:prstGeom>
          <a:noFill/>
        </p:spPr>
        <p:txBody>
          <a:bodyPr wrap="square" rtlCol="0">
            <a:spAutoFit/>
          </a:bodyPr>
          <a:lstStyle/>
          <a:p>
            <a:r>
              <a:rPr lang="en-US" sz="2400" dirty="0" smtClean="0">
                <a:solidFill>
                  <a:schemeClr val="accent5">
                    <a:lumMod val="75000"/>
                  </a:schemeClr>
                </a:solidFill>
              </a:rPr>
              <a:t>Consistent Connor</a:t>
            </a:r>
            <a:endParaRPr lang="en-US" sz="2400" dirty="0">
              <a:solidFill>
                <a:schemeClr val="accent5">
                  <a:lumMod val="75000"/>
                </a:schemeClr>
              </a:solidFill>
            </a:endParaRPr>
          </a:p>
        </p:txBody>
      </p:sp>
      <p:pic>
        <p:nvPicPr>
          <p:cNvPr id="6" name="Picture 5"/>
          <p:cNvPicPr>
            <a:picLocks noChangeAspect="1"/>
          </p:cNvPicPr>
          <p:nvPr/>
        </p:nvPicPr>
        <p:blipFill>
          <a:blip r:embed="rId5"/>
          <a:stretch>
            <a:fillRect/>
          </a:stretch>
        </p:blipFill>
        <p:spPr>
          <a:xfrm>
            <a:off x="1312818" y="2471058"/>
            <a:ext cx="838200" cy="838200"/>
          </a:xfrm>
          <a:prstGeom prst="rect">
            <a:avLst/>
          </a:prstGeom>
        </p:spPr>
      </p:pic>
      <p:sp>
        <p:nvSpPr>
          <p:cNvPr id="17" name="TextBox 16"/>
          <p:cNvSpPr txBox="1"/>
          <p:nvPr/>
        </p:nvSpPr>
        <p:spPr>
          <a:xfrm>
            <a:off x="2050869" y="2625634"/>
            <a:ext cx="2002972" cy="461665"/>
          </a:xfrm>
          <a:prstGeom prst="rect">
            <a:avLst/>
          </a:prstGeom>
          <a:noFill/>
        </p:spPr>
        <p:txBody>
          <a:bodyPr wrap="square" rtlCol="0">
            <a:spAutoFit/>
          </a:bodyPr>
          <a:lstStyle/>
          <a:p>
            <a:r>
              <a:rPr lang="en-US" sz="2400" dirty="0" smtClean="0">
                <a:solidFill>
                  <a:schemeClr val="accent3">
                    <a:lumMod val="50000"/>
                  </a:schemeClr>
                </a:solidFill>
              </a:rPr>
              <a:t>Late Larry</a:t>
            </a:r>
            <a:endParaRPr lang="en-US" sz="2400" dirty="0">
              <a:solidFill>
                <a:schemeClr val="accent3">
                  <a:lumMod val="50000"/>
                </a:schemeClr>
              </a:solidFill>
            </a:endParaRPr>
          </a:p>
        </p:txBody>
      </p:sp>
      <p:pic>
        <p:nvPicPr>
          <p:cNvPr id="8" name="Picture 7"/>
          <p:cNvPicPr>
            <a:picLocks noChangeAspect="1"/>
          </p:cNvPicPr>
          <p:nvPr/>
        </p:nvPicPr>
        <p:blipFill>
          <a:blip r:embed="rId6"/>
          <a:stretch>
            <a:fillRect/>
          </a:stretch>
        </p:blipFill>
        <p:spPr>
          <a:xfrm>
            <a:off x="1243149" y="1210492"/>
            <a:ext cx="888274" cy="888274"/>
          </a:xfrm>
          <a:prstGeom prst="rect">
            <a:avLst/>
          </a:prstGeom>
        </p:spPr>
      </p:pic>
      <p:sp>
        <p:nvSpPr>
          <p:cNvPr id="18" name="TextBox 17"/>
          <p:cNvSpPr txBox="1"/>
          <p:nvPr/>
        </p:nvSpPr>
        <p:spPr>
          <a:xfrm>
            <a:off x="2033451" y="1415144"/>
            <a:ext cx="2002972" cy="461665"/>
          </a:xfrm>
          <a:prstGeom prst="rect">
            <a:avLst/>
          </a:prstGeom>
          <a:noFill/>
        </p:spPr>
        <p:txBody>
          <a:bodyPr wrap="square" rtlCol="0">
            <a:spAutoFit/>
          </a:bodyPr>
          <a:lstStyle/>
          <a:p>
            <a:r>
              <a:rPr lang="en-US" sz="2400" dirty="0" smtClean="0">
                <a:solidFill>
                  <a:schemeClr val="bg2"/>
                </a:solidFill>
              </a:rPr>
              <a:t>Increasing Ian</a:t>
            </a:r>
            <a:endParaRPr lang="en-US" sz="2400" dirty="0">
              <a:solidFill>
                <a:schemeClr val="bg2"/>
              </a:solidFill>
            </a:endParaRPr>
          </a:p>
        </p:txBody>
      </p:sp>
    </p:spTree>
    <p:extLst>
      <p:ext uri="{BB962C8B-B14F-4D97-AF65-F5344CB8AC3E}">
        <p14:creationId xmlns:p14="http://schemas.microsoft.com/office/powerpoint/2010/main" val="1691973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28520" y="960728"/>
            <a:ext cx="5729439" cy="5729439"/>
          </a:xfrm>
          <a:prstGeom prst="rect">
            <a:avLst/>
          </a:prstGeom>
        </p:spPr>
      </p:pic>
      <p:sp>
        <p:nvSpPr>
          <p:cNvPr id="2" name="Title 1"/>
          <p:cNvSpPr>
            <a:spLocks noGrp="1"/>
          </p:cNvSpPr>
          <p:nvPr>
            <p:ph type="title"/>
          </p:nvPr>
        </p:nvSpPr>
        <p:spPr/>
        <p:txBody>
          <a:bodyPr/>
          <a:lstStyle/>
          <a:p>
            <a:r>
              <a:rPr lang="en-US" dirty="0" smtClean="0">
                <a:solidFill>
                  <a:schemeClr val="accent5">
                    <a:lumMod val="75000"/>
                  </a:schemeClr>
                </a:solidFill>
              </a:rPr>
              <a:t>Pre-Tax</a:t>
            </a:r>
            <a:r>
              <a:rPr lang="en-US" dirty="0" smtClean="0"/>
              <a:t> Contributions</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12</a:t>
            </a:fld>
            <a:endParaRPr lang="en-US" dirty="0"/>
          </a:p>
        </p:txBody>
      </p:sp>
      <p:sp>
        <p:nvSpPr>
          <p:cNvPr id="8" name="Right Arrow 7"/>
          <p:cNvSpPr/>
          <p:nvPr/>
        </p:nvSpPr>
        <p:spPr>
          <a:xfrm>
            <a:off x="3462263" y="3222773"/>
            <a:ext cx="2130458" cy="1093510"/>
          </a:xfrm>
          <a:prstGeom prst="rightArrow">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Tax-Deferred Growth</a:t>
            </a:r>
            <a:endParaRPr lang="en-US" dirty="0">
              <a:solidFill>
                <a:schemeClr val="tx2"/>
              </a:solidFill>
            </a:endParaRPr>
          </a:p>
        </p:txBody>
      </p:sp>
      <p:sp>
        <p:nvSpPr>
          <p:cNvPr id="9" name="TextBox 8"/>
          <p:cNvSpPr txBox="1"/>
          <p:nvPr/>
        </p:nvSpPr>
        <p:spPr>
          <a:xfrm>
            <a:off x="5851064" y="1834170"/>
            <a:ext cx="2837468" cy="1077218"/>
          </a:xfrm>
          <a:prstGeom prst="rect">
            <a:avLst/>
          </a:prstGeom>
          <a:noFill/>
        </p:spPr>
        <p:txBody>
          <a:bodyPr wrap="square" rtlCol="0">
            <a:spAutoFit/>
          </a:bodyPr>
          <a:lstStyle/>
          <a:p>
            <a:pPr algn="ctr"/>
            <a:r>
              <a:rPr lang="en-US" sz="3200" dirty="0" smtClean="0"/>
              <a:t>Taxable Withdrawal</a:t>
            </a:r>
            <a:endParaRPr lang="en-US" sz="3200" dirty="0"/>
          </a:p>
        </p:txBody>
      </p:sp>
      <p:sp>
        <p:nvSpPr>
          <p:cNvPr id="10" name="TextBox 9"/>
          <p:cNvSpPr txBox="1"/>
          <p:nvPr/>
        </p:nvSpPr>
        <p:spPr>
          <a:xfrm>
            <a:off x="422894" y="1783693"/>
            <a:ext cx="2450969" cy="1077218"/>
          </a:xfrm>
          <a:prstGeom prst="rect">
            <a:avLst/>
          </a:prstGeom>
          <a:noFill/>
        </p:spPr>
        <p:txBody>
          <a:bodyPr wrap="square" rtlCol="0">
            <a:spAutoFit/>
          </a:bodyPr>
          <a:lstStyle/>
          <a:p>
            <a:pPr algn="ctr"/>
            <a:r>
              <a:rPr lang="en-US" sz="3200" dirty="0" smtClean="0"/>
              <a:t>Tax-Free Contribution</a:t>
            </a:r>
            <a:endParaRPr lang="en-US" sz="3200" dirty="0"/>
          </a:p>
        </p:txBody>
      </p:sp>
      <p:pic>
        <p:nvPicPr>
          <p:cNvPr id="12" name="Picture 11"/>
          <p:cNvPicPr>
            <a:picLocks noChangeAspect="1"/>
          </p:cNvPicPr>
          <p:nvPr/>
        </p:nvPicPr>
        <p:blipFill rotWithShape="1">
          <a:blip r:embed="rId2"/>
          <a:srcRect r="37490"/>
          <a:stretch/>
        </p:blipFill>
        <p:spPr>
          <a:xfrm>
            <a:off x="4279522" y="828312"/>
            <a:ext cx="3674214" cy="5877751"/>
          </a:xfrm>
          <a:prstGeom prst="rect">
            <a:avLst/>
          </a:prstGeom>
        </p:spPr>
      </p:pic>
      <p:sp>
        <p:nvSpPr>
          <p:cNvPr id="13" name="Rectangle 12"/>
          <p:cNvSpPr/>
          <p:nvPr/>
        </p:nvSpPr>
        <p:spPr>
          <a:xfrm>
            <a:off x="5762898" y="2956335"/>
            <a:ext cx="2954767" cy="1617594"/>
          </a:xfrm>
          <a:prstGeom prst="rect">
            <a:avLst/>
          </a:prstGeom>
          <a:no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969008" y="3591869"/>
            <a:ext cx="989815" cy="369332"/>
          </a:xfrm>
          <a:prstGeom prst="rect">
            <a:avLst/>
          </a:prstGeom>
          <a:noFill/>
        </p:spPr>
        <p:txBody>
          <a:bodyPr wrap="square" rtlCol="0">
            <a:spAutoFit/>
          </a:bodyPr>
          <a:lstStyle/>
          <a:p>
            <a:r>
              <a:rPr lang="en-US" dirty="0" smtClean="0">
                <a:solidFill>
                  <a:schemeClr val="bg2"/>
                </a:solidFill>
              </a:rPr>
              <a:t>Taxes</a:t>
            </a:r>
            <a:endParaRPr lang="en-US" dirty="0">
              <a:solidFill>
                <a:schemeClr val="bg2"/>
              </a:solidFill>
            </a:endParaRPr>
          </a:p>
        </p:txBody>
      </p:sp>
    </p:spTree>
    <p:extLst>
      <p:ext uri="{BB962C8B-B14F-4D97-AF65-F5344CB8AC3E}">
        <p14:creationId xmlns:p14="http://schemas.microsoft.com/office/powerpoint/2010/main" val="3519436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Roth</a:t>
            </a:r>
            <a:r>
              <a:rPr lang="en-US" dirty="0" smtClean="0"/>
              <a:t> Contributions</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13</a:t>
            </a:fld>
            <a:endParaRPr lang="en-US" dirty="0"/>
          </a:p>
        </p:txBody>
      </p:sp>
      <p:pic>
        <p:nvPicPr>
          <p:cNvPr id="5" name="Picture 4"/>
          <p:cNvPicPr>
            <a:picLocks noChangeAspect="1"/>
          </p:cNvPicPr>
          <p:nvPr/>
        </p:nvPicPr>
        <p:blipFill>
          <a:blip r:embed="rId2"/>
          <a:stretch>
            <a:fillRect/>
          </a:stretch>
        </p:blipFill>
        <p:spPr>
          <a:xfrm>
            <a:off x="4346305" y="914429"/>
            <a:ext cx="5729439" cy="5729439"/>
          </a:xfrm>
          <a:prstGeom prst="rect">
            <a:avLst/>
          </a:prstGeom>
        </p:spPr>
      </p:pic>
      <p:pic>
        <p:nvPicPr>
          <p:cNvPr id="6" name="Picture 5"/>
          <p:cNvPicPr>
            <a:picLocks noChangeAspect="1"/>
          </p:cNvPicPr>
          <p:nvPr/>
        </p:nvPicPr>
        <p:blipFill rotWithShape="1">
          <a:blip r:embed="rId2"/>
          <a:srcRect r="37490"/>
          <a:stretch/>
        </p:blipFill>
        <p:spPr>
          <a:xfrm>
            <a:off x="-1208807" y="884257"/>
            <a:ext cx="3674214" cy="5877751"/>
          </a:xfrm>
          <a:prstGeom prst="rect">
            <a:avLst/>
          </a:prstGeom>
        </p:spPr>
      </p:pic>
      <p:sp>
        <p:nvSpPr>
          <p:cNvPr id="7" name="Rectangle 6"/>
          <p:cNvSpPr/>
          <p:nvPr/>
        </p:nvSpPr>
        <p:spPr>
          <a:xfrm>
            <a:off x="274569" y="3012280"/>
            <a:ext cx="2954767" cy="1617594"/>
          </a:xfrm>
          <a:prstGeom prst="rect">
            <a:avLst/>
          </a:prstGeom>
          <a:no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462263" y="3222773"/>
            <a:ext cx="2130458" cy="1093510"/>
          </a:xfrm>
          <a:prstGeom prst="rightArrow">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Tax-Free Growth</a:t>
            </a:r>
            <a:endParaRPr lang="en-US" dirty="0">
              <a:solidFill>
                <a:schemeClr val="tx2"/>
              </a:solidFill>
            </a:endParaRPr>
          </a:p>
        </p:txBody>
      </p:sp>
      <p:sp>
        <p:nvSpPr>
          <p:cNvPr id="9" name="TextBox 8"/>
          <p:cNvSpPr txBox="1"/>
          <p:nvPr/>
        </p:nvSpPr>
        <p:spPr>
          <a:xfrm>
            <a:off x="5851064" y="1834170"/>
            <a:ext cx="2837468" cy="1077218"/>
          </a:xfrm>
          <a:prstGeom prst="rect">
            <a:avLst/>
          </a:prstGeom>
          <a:noFill/>
        </p:spPr>
        <p:txBody>
          <a:bodyPr wrap="square" rtlCol="0">
            <a:spAutoFit/>
          </a:bodyPr>
          <a:lstStyle/>
          <a:p>
            <a:pPr algn="ctr"/>
            <a:r>
              <a:rPr lang="en-US" sz="3200" dirty="0" smtClean="0"/>
              <a:t>Tax-Free Withdrawal</a:t>
            </a:r>
            <a:endParaRPr lang="en-US" sz="3200" dirty="0"/>
          </a:p>
        </p:txBody>
      </p:sp>
      <p:sp>
        <p:nvSpPr>
          <p:cNvPr id="10" name="TextBox 9"/>
          <p:cNvSpPr txBox="1"/>
          <p:nvPr/>
        </p:nvSpPr>
        <p:spPr>
          <a:xfrm>
            <a:off x="422894" y="1783693"/>
            <a:ext cx="2450969" cy="1077218"/>
          </a:xfrm>
          <a:prstGeom prst="rect">
            <a:avLst/>
          </a:prstGeom>
          <a:noFill/>
        </p:spPr>
        <p:txBody>
          <a:bodyPr wrap="square" rtlCol="0">
            <a:spAutoFit/>
          </a:bodyPr>
          <a:lstStyle/>
          <a:p>
            <a:pPr algn="ctr"/>
            <a:r>
              <a:rPr lang="en-US" sz="3200" dirty="0" smtClean="0"/>
              <a:t>Taxable Contribution</a:t>
            </a:r>
            <a:endParaRPr lang="en-US" sz="3200" dirty="0"/>
          </a:p>
        </p:txBody>
      </p:sp>
      <p:sp>
        <p:nvSpPr>
          <p:cNvPr id="11" name="TextBox 10"/>
          <p:cNvSpPr txBox="1"/>
          <p:nvPr/>
        </p:nvSpPr>
        <p:spPr>
          <a:xfrm>
            <a:off x="2480679" y="3647814"/>
            <a:ext cx="989815" cy="369332"/>
          </a:xfrm>
          <a:prstGeom prst="rect">
            <a:avLst/>
          </a:prstGeom>
          <a:noFill/>
        </p:spPr>
        <p:txBody>
          <a:bodyPr wrap="square" rtlCol="0">
            <a:spAutoFit/>
          </a:bodyPr>
          <a:lstStyle/>
          <a:p>
            <a:r>
              <a:rPr lang="en-US" dirty="0" smtClean="0">
                <a:solidFill>
                  <a:schemeClr val="bg2"/>
                </a:solidFill>
              </a:rPr>
              <a:t>Taxes</a:t>
            </a:r>
            <a:endParaRPr lang="en-US" dirty="0">
              <a:solidFill>
                <a:schemeClr val="bg2"/>
              </a:solidFill>
            </a:endParaRPr>
          </a:p>
        </p:txBody>
      </p:sp>
      <p:sp>
        <p:nvSpPr>
          <p:cNvPr id="3" name="TextBox 2"/>
          <p:cNvSpPr txBox="1"/>
          <p:nvPr/>
        </p:nvSpPr>
        <p:spPr>
          <a:xfrm>
            <a:off x="5828747" y="4743950"/>
            <a:ext cx="2794391" cy="646331"/>
          </a:xfrm>
          <a:prstGeom prst="rect">
            <a:avLst/>
          </a:prstGeom>
          <a:noFill/>
        </p:spPr>
        <p:txBody>
          <a:bodyPr wrap="square" rtlCol="0">
            <a:spAutoFit/>
          </a:bodyPr>
          <a:lstStyle/>
          <a:p>
            <a:pPr algn="ctr"/>
            <a:r>
              <a:rPr lang="en-US" dirty="0" smtClean="0"/>
              <a:t>Must be 59 ½ with the first contribution 5+ years ago</a:t>
            </a:r>
            <a:endParaRPr lang="en-US" dirty="0"/>
          </a:p>
        </p:txBody>
      </p:sp>
    </p:spTree>
    <p:extLst>
      <p:ext uri="{BB962C8B-B14F-4D97-AF65-F5344CB8AC3E}">
        <p14:creationId xmlns:p14="http://schemas.microsoft.com/office/powerpoint/2010/main" val="2998991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3093" y="1292086"/>
            <a:ext cx="5121245" cy="4623243"/>
          </a:xfrm>
          <a:prstGeom prst="rect">
            <a:avLst/>
          </a:prstGeom>
        </p:spPr>
      </p:pic>
      <p:sp>
        <p:nvSpPr>
          <p:cNvPr id="2" name="Title 1"/>
          <p:cNvSpPr>
            <a:spLocks noGrp="1"/>
          </p:cNvSpPr>
          <p:nvPr>
            <p:ph type="title"/>
          </p:nvPr>
        </p:nvSpPr>
        <p:spPr/>
        <p:txBody>
          <a:bodyPr/>
          <a:lstStyle/>
          <a:p>
            <a:r>
              <a:rPr lang="en-US" dirty="0" smtClean="0"/>
              <a:t>When </a:t>
            </a:r>
            <a:r>
              <a:rPr lang="en-US" dirty="0" smtClean="0">
                <a:solidFill>
                  <a:schemeClr val="accent5">
                    <a:lumMod val="75000"/>
                  </a:schemeClr>
                </a:solidFill>
              </a:rPr>
              <a:t>Pre-Tax</a:t>
            </a:r>
            <a:r>
              <a:rPr lang="en-US" dirty="0" smtClean="0"/>
              <a:t> May Make Sense</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14</a:t>
            </a:fld>
            <a:endParaRPr lang="en-US" dirty="0"/>
          </a:p>
        </p:txBody>
      </p:sp>
      <p:sp>
        <p:nvSpPr>
          <p:cNvPr id="6" name="TextBox 5"/>
          <p:cNvSpPr txBox="1"/>
          <p:nvPr/>
        </p:nvSpPr>
        <p:spPr>
          <a:xfrm>
            <a:off x="5381275" y="3405105"/>
            <a:ext cx="1112363" cy="830997"/>
          </a:xfrm>
          <a:prstGeom prst="rect">
            <a:avLst/>
          </a:prstGeom>
          <a:noFill/>
        </p:spPr>
        <p:txBody>
          <a:bodyPr wrap="square" rtlCol="0">
            <a:spAutoFit/>
          </a:bodyPr>
          <a:lstStyle/>
          <a:p>
            <a:pPr algn="ctr"/>
            <a:r>
              <a:rPr lang="en-US" sz="2400" dirty="0" smtClean="0"/>
              <a:t>15%</a:t>
            </a:r>
          </a:p>
          <a:p>
            <a:pPr algn="ctr"/>
            <a:r>
              <a:rPr lang="en-US" sz="2400" dirty="0" smtClean="0"/>
              <a:t>Tax</a:t>
            </a:r>
            <a:endParaRPr lang="en-US" sz="2400" dirty="0"/>
          </a:p>
        </p:txBody>
      </p:sp>
      <p:sp>
        <p:nvSpPr>
          <p:cNvPr id="7" name="TextBox 6"/>
          <p:cNvSpPr txBox="1"/>
          <p:nvPr/>
        </p:nvSpPr>
        <p:spPr>
          <a:xfrm>
            <a:off x="2006020" y="2222241"/>
            <a:ext cx="1112363" cy="830997"/>
          </a:xfrm>
          <a:prstGeom prst="rect">
            <a:avLst/>
          </a:prstGeom>
          <a:noFill/>
        </p:spPr>
        <p:txBody>
          <a:bodyPr wrap="square" rtlCol="0">
            <a:spAutoFit/>
          </a:bodyPr>
          <a:lstStyle/>
          <a:p>
            <a:pPr algn="ctr"/>
            <a:r>
              <a:rPr lang="en-US" sz="2400" dirty="0" smtClean="0"/>
              <a:t>28%</a:t>
            </a:r>
          </a:p>
          <a:p>
            <a:pPr algn="ctr"/>
            <a:r>
              <a:rPr lang="en-US" sz="2400" dirty="0" smtClean="0"/>
              <a:t>Tax</a:t>
            </a:r>
            <a:endParaRPr lang="en-US" sz="2400" dirty="0"/>
          </a:p>
        </p:txBody>
      </p:sp>
      <p:sp>
        <p:nvSpPr>
          <p:cNvPr id="10" name="TextBox 9"/>
          <p:cNvSpPr txBox="1"/>
          <p:nvPr/>
        </p:nvSpPr>
        <p:spPr>
          <a:xfrm>
            <a:off x="3193657" y="5487354"/>
            <a:ext cx="2064470" cy="646331"/>
          </a:xfrm>
          <a:prstGeom prst="rect">
            <a:avLst/>
          </a:prstGeom>
          <a:noFill/>
        </p:spPr>
        <p:txBody>
          <a:bodyPr wrap="square" rtlCol="0">
            <a:spAutoFit/>
          </a:bodyPr>
          <a:lstStyle/>
          <a:p>
            <a:pPr algn="ctr"/>
            <a:r>
              <a:rPr lang="en-US" sz="3600" dirty="0" smtClean="0">
                <a:solidFill>
                  <a:schemeClr val="accent5">
                    <a:lumMod val="75000"/>
                  </a:schemeClr>
                </a:solidFill>
              </a:rPr>
              <a:t>Pre-Tax</a:t>
            </a:r>
            <a:endParaRPr lang="en-US" sz="3600" dirty="0">
              <a:solidFill>
                <a:schemeClr val="accent5">
                  <a:lumMod val="75000"/>
                </a:schemeClr>
              </a:solidFill>
            </a:endParaRPr>
          </a:p>
        </p:txBody>
      </p:sp>
      <p:sp>
        <p:nvSpPr>
          <p:cNvPr id="11" name="TextBox 10"/>
          <p:cNvSpPr txBox="1"/>
          <p:nvPr/>
        </p:nvSpPr>
        <p:spPr>
          <a:xfrm>
            <a:off x="6549125" y="3683037"/>
            <a:ext cx="2594875" cy="1323439"/>
          </a:xfrm>
          <a:prstGeom prst="rect">
            <a:avLst/>
          </a:prstGeom>
          <a:noFill/>
        </p:spPr>
        <p:txBody>
          <a:bodyPr wrap="square" rtlCol="0">
            <a:spAutoFit/>
          </a:bodyPr>
          <a:lstStyle/>
          <a:p>
            <a:pPr algn="ctr"/>
            <a:r>
              <a:rPr lang="en-US" sz="4000" dirty="0" smtClean="0">
                <a:solidFill>
                  <a:schemeClr val="accent5">
                    <a:lumMod val="75000"/>
                  </a:schemeClr>
                </a:solidFill>
              </a:rPr>
              <a:t>Future </a:t>
            </a:r>
          </a:p>
          <a:p>
            <a:pPr algn="ctr"/>
            <a:r>
              <a:rPr lang="en-US" sz="4000" dirty="0" smtClean="0">
                <a:solidFill>
                  <a:schemeClr val="accent5">
                    <a:lumMod val="75000"/>
                  </a:schemeClr>
                </a:solidFill>
              </a:rPr>
              <a:t>(Projected)</a:t>
            </a:r>
            <a:endParaRPr lang="en-US" sz="4000" dirty="0">
              <a:solidFill>
                <a:schemeClr val="accent5">
                  <a:lumMod val="75000"/>
                </a:schemeClr>
              </a:solidFill>
            </a:endParaRPr>
          </a:p>
        </p:txBody>
      </p:sp>
      <p:sp>
        <p:nvSpPr>
          <p:cNvPr id="12" name="TextBox 11"/>
          <p:cNvSpPr txBox="1"/>
          <p:nvPr/>
        </p:nvSpPr>
        <p:spPr>
          <a:xfrm>
            <a:off x="-108351" y="3683653"/>
            <a:ext cx="2064470" cy="707886"/>
          </a:xfrm>
          <a:prstGeom prst="rect">
            <a:avLst/>
          </a:prstGeom>
          <a:noFill/>
        </p:spPr>
        <p:txBody>
          <a:bodyPr wrap="square" rtlCol="0">
            <a:spAutoFit/>
          </a:bodyPr>
          <a:lstStyle/>
          <a:p>
            <a:pPr algn="ctr"/>
            <a:r>
              <a:rPr lang="en-US" sz="4000" dirty="0" smtClean="0">
                <a:solidFill>
                  <a:schemeClr val="accent5">
                    <a:lumMod val="75000"/>
                  </a:schemeClr>
                </a:solidFill>
              </a:rPr>
              <a:t>Current</a:t>
            </a:r>
            <a:endParaRPr lang="en-US" sz="4000" dirty="0">
              <a:solidFill>
                <a:schemeClr val="accent5">
                  <a:lumMod val="75000"/>
                </a:schemeClr>
              </a:solidFill>
            </a:endParaRPr>
          </a:p>
        </p:txBody>
      </p:sp>
    </p:spTree>
    <p:extLst>
      <p:ext uri="{BB962C8B-B14F-4D97-AF65-F5344CB8AC3E}">
        <p14:creationId xmlns:p14="http://schemas.microsoft.com/office/powerpoint/2010/main" val="873052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t>
            </a:r>
            <a:r>
              <a:rPr lang="en-US" dirty="0" smtClean="0">
                <a:solidFill>
                  <a:schemeClr val="bg2"/>
                </a:solidFill>
              </a:rPr>
              <a:t>Roth</a:t>
            </a:r>
            <a:r>
              <a:rPr lang="en-US" dirty="0" smtClean="0"/>
              <a:t> May Make Sense</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15</a:t>
            </a:fld>
            <a:endParaRPr lang="en-US" dirty="0"/>
          </a:p>
        </p:txBody>
      </p:sp>
      <p:pic>
        <p:nvPicPr>
          <p:cNvPr id="5" name="Content Placeholder 4"/>
          <p:cNvPicPr>
            <a:picLocks noChangeAspect="1"/>
          </p:cNvPicPr>
          <p:nvPr/>
        </p:nvPicPr>
        <p:blipFill rotWithShape="1">
          <a:blip r:embed="rId2"/>
          <a:srcRect l="23052" t="28254" r="15393" b="26910"/>
          <a:stretch/>
        </p:blipFill>
        <p:spPr>
          <a:xfrm>
            <a:off x="1713052" y="1423686"/>
            <a:ext cx="5768312" cy="4201610"/>
          </a:xfrm>
          <a:prstGeom prst="rect">
            <a:avLst/>
          </a:prstGeom>
          <a:noFill/>
        </p:spPr>
      </p:pic>
      <p:sp>
        <p:nvSpPr>
          <p:cNvPr id="6" name="TextBox 5"/>
          <p:cNvSpPr txBox="1"/>
          <p:nvPr/>
        </p:nvSpPr>
        <p:spPr>
          <a:xfrm>
            <a:off x="2001467" y="3405105"/>
            <a:ext cx="1112363" cy="830997"/>
          </a:xfrm>
          <a:prstGeom prst="rect">
            <a:avLst/>
          </a:prstGeom>
          <a:noFill/>
        </p:spPr>
        <p:txBody>
          <a:bodyPr wrap="square" rtlCol="0">
            <a:spAutoFit/>
          </a:bodyPr>
          <a:lstStyle/>
          <a:p>
            <a:pPr algn="ctr"/>
            <a:r>
              <a:rPr lang="en-US" sz="2400" dirty="0" smtClean="0"/>
              <a:t>15%</a:t>
            </a:r>
          </a:p>
          <a:p>
            <a:pPr algn="ctr"/>
            <a:r>
              <a:rPr lang="en-US" sz="2400" dirty="0" smtClean="0"/>
              <a:t>Tax</a:t>
            </a:r>
            <a:endParaRPr lang="en-US" sz="2400" dirty="0"/>
          </a:p>
        </p:txBody>
      </p:sp>
      <p:sp>
        <p:nvSpPr>
          <p:cNvPr id="7" name="TextBox 6"/>
          <p:cNvSpPr txBox="1"/>
          <p:nvPr/>
        </p:nvSpPr>
        <p:spPr>
          <a:xfrm>
            <a:off x="5351104" y="2199091"/>
            <a:ext cx="1112363" cy="830997"/>
          </a:xfrm>
          <a:prstGeom prst="rect">
            <a:avLst/>
          </a:prstGeom>
          <a:noFill/>
        </p:spPr>
        <p:txBody>
          <a:bodyPr wrap="square" rtlCol="0">
            <a:spAutoFit/>
          </a:bodyPr>
          <a:lstStyle/>
          <a:p>
            <a:pPr algn="ctr"/>
            <a:r>
              <a:rPr lang="en-US" sz="2400" dirty="0" smtClean="0"/>
              <a:t>28%</a:t>
            </a:r>
          </a:p>
          <a:p>
            <a:pPr algn="ctr"/>
            <a:r>
              <a:rPr lang="en-US" sz="2400" dirty="0" smtClean="0"/>
              <a:t>Tax</a:t>
            </a:r>
            <a:endParaRPr lang="en-US" sz="2400" dirty="0"/>
          </a:p>
        </p:txBody>
      </p:sp>
      <p:sp>
        <p:nvSpPr>
          <p:cNvPr id="10" name="TextBox 9"/>
          <p:cNvSpPr txBox="1"/>
          <p:nvPr/>
        </p:nvSpPr>
        <p:spPr>
          <a:xfrm>
            <a:off x="3193657" y="5475780"/>
            <a:ext cx="2064470" cy="646331"/>
          </a:xfrm>
          <a:prstGeom prst="rect">
            <a:avLst/>
          </a:prstGeom>
          <a:noFill/>
        </p:spPr>
        <p:txBody>
          <a:bodyPr wrap="square" rtlCol="0">
            <a:spAutoFit/>
          </a:bodyPr>
          <a:lstStyle/>
          <a:p>
            <a:pPr algn="ctr"/>
            <a:r>
              <a:rPr lang="en-US" sz="3600" dirty="0" smtClean="0">
                <a:solidFill>
                  <a:schemeClr val="bg2"/>
                </a:solidFill>
              </a:rPr>
              <a:t>Roth</a:t>
            </a:r>
            <a:endParaRPr lang="en-US" sz="3600" dirty="0">
              <a:solidFill>
                <a:schemeClr val="bg2"/>
              </a:solidFill>
            </a:endParaRPr>
          </a:p>
        </p:txBody>
      </p:sp>
      <p:sp>
        <p:nvSpPr>
          <p:cNvPr id="11" name="TextBox 10"/>
          <p:cNvSpPr txBox="1"/>
          <p:nvPr/>
        </p:nvSpPr>
        <p:spPr>
          <a:xfrm>
            <a:off x="6412375" y="3532566"/>
            <a:ext cx="2594875" cy="1323439"/>
          </a:xfrm>
          <a:prstGeom prst="rect">
            <a:avLst/>
          </a:prstGeom>
          <a:noFill/>
        </p:spPr>
        <p:txBody>
          <a:bodyPr wrap="square" rtlCol="0">
            <a:spAutoFit/>
          </a:bodyPr>
          <a:lstStyle/>
          <a:p>
            <a:pPr algn="ctr"/>
            <a:r>
              <a:rPr lang="en-US" sz="4000" dirty="0" smtClean="0">
                <a:solidFill>
                  <a:schemeClr val="bg2"/>
                </a:solidFill>
              </a:rPr>
              <a:t>Future </a:t>
            </a:r>
          </a:p>
          <a:p>
            <a:pPr algn="ctr"/>
            <a:r>
              <a:rPr lang="en-US" sz="4000" dirty="0" smtClean="0">
                <a:solidFill>
                  <a:schemeClr val="bg2"/>
                </a:solidFill>
              </a:rPr>
              <a:t>(Projected)</a:t>
            </a:r>
            <a:endParaRPr lang="en-US" sz="4000" dirty="0">
              <a:solidFill>
                <a:schemeClr val="bg2"/>
              </a:solidFill>
            </a:endParaRPr>
          </a:p>
        </p:txBody>
      </p:sp>
      <p:sp>
        <p:nvSpPr>
          <p:cNvPr id="12" name="TextBox 11"/>
          <p:cNvSpPr txBox="1"/>
          <p:nvPr/>
        </p:nvSpPr>
        <p:spPr>
          <a:xfrm>
            <a:off x="-119925" y="3591055"/>
            <a:ext cx="2064470" cy="707886"/>
          </a:xfrm>
          <a:prstGeom prst="rect">
            <a:avLst/>
          </a:prstGeom>
          <a:noFill/>
        </p:spPr>
        <p:txBody>
          <a:bodyPr wrap="square" rtlCol="0">
            <a:spAutoFit/>
          </a:bodyPr>
          <a:lstStyle/>
          <a:p>
            <a:pPr algn="ctr"/>
            <a:r>
              <a:rPr lang="en-US" sz="4000" dirty="0" smtClean="0">
                <a:solidFill>
                  <a:schemeClr val="bg2"/>
                </a:solidFill>
              </a:rPr>
              <a:t>Current</a:t>
            </a:r>
            <a:endParaRPr lang="en-US" sz="4000" dirty="0">
              <a:solidFill>
                <a:schemeClr val="bg2"/>
              </a:solidFill>
            </a:endParaRPr>
          </a:p>
        </p:txBody>
      </p:sp>
    </p:spTree>
    <p:extLst>
      <p:ext uri="{BB962C8B-B14F-4D97-AF65-F5344CB8AC3E}">
        <p14:creationId xmlns:p14="http://schemas.microsoft.com/office/powerpoint/2010/main" val="4166927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Roth Contributions FAQ</a:t>
            </a:r>
            <a:endParaRPr lang="en-US" dirty="0"/>
          </a:p>
        </p:txBody>
      </p:sp>
      <p:sp>
        <p:nvSpPr>
          <p:cNvPr id="3" name="Content Placeholder 2"/>
          <p:cNvSpPr>
            <a:spLocks noGrp="1"/>
          </p:cNvSpPr>
          <p:nvPr>
            <p:ph idx="1"/>
          </p:nvPr>
        </p:nvSpPr>
        <p:spPr>
          <a:xfrm>
            <a:off x="339115" y="1410082"/>
            <a:ext cx="8465769" cy="4616078"/>
          </a:xfrm>
        </p:spPr>
        <p:txBody>
          <a:bodyPr>
            <a:normAutofit lnSpcReduction="10000"/>
          </a:bodyPr>
          <a:lstStyle/>
          <a:p>
            <a:r>
              <a:rPr lang="en-US" sz="2200" b="1" dirty="0" smtClean="0"/>
              <a:t>Is there an income limit for contributing Roth?</a:t>
            </a:r>
          </a:p>
          <a:p>
            <a:pPr lvl="1"/>
            <a:r>
              <a:rPr lang="en-US" sz="1800" dirty="0" smtClean="0"/>
              <a:t>No, </a:t>
            </a:r>
            <a:r>
              <a:rPr lang="en-US" sz="1800" dirty="0"/>
              <a:t>unlike an </a:t>
            </a:r>
            <a:r>
              <a:rPr lang="en-US" sz="1800" dirty="0" smtClean="0"/>
              <a:t>IRA, </a:t>
            </a:r>
            <a:r>
              <a:rPr lang="en-US" sz="1800" dirty="0" smtClean="0"/>
              <a:t>there </a:t>
            </a:r>
            <a:r>
              <a:rPr lang="en-US" sz="1800" dirty="0" smtClean="0"/>
              <a:t>is no income limit for </a:t>
            </a:r>
            <a:r>
              <a:rPr lang="en-US" sz="1800" dirty="0" smtClean="0"/>
              <a:t>a Workplace Retirement Plan/401(k)/403(b).</a:t>
            </a:r>
            <a:endParaRPr lang="en-US" sz="1800" dirty="0" smtClean="0"/>
          </a:p>
          <a:p>
            <a:pPr lvl="1"/>
            <a:endParaRPr lang="en-US" sz="1800" dirty="0" smtClean="0"/>
          </a:p>
          <a:p>
            <a:r>
              <a:rPr lang="en-US" sz="2200" b="1" dirty="0" smtClean="0"/>
              <a:t>Can I contribute Pre-Tax and Roth?</a:t>
            </a:r>
          </a:p>
          <a:p>
            <a:pPr lvl="1"/>
            <a:r>
              <a:rPr lang="en-US" sz="1800" dirty="0" smtClean="0"/>
              <a:t>Yes, however the combined amount cannot be more than the IRS limit.</a:t>
            </a:r>
          </a:p>
          <a:p>
            <a:pPr lvl="1"/>
            <a:endParaRPr lang="en-US" sz="1800" dirty="0"/>
          </a:p>
          <a:p>
            <a:r>
              <a:rPr lang="en-US" sz="2200" b="1" dirty="0" smtClean="0"/>
              <a:t>Does contributing Roth open a new account?</a:t>
            </a:r>
          </a:p>
          <a:p>
            <a:pPr lvl="1"/>
            <a:r>
              <a:rPr lang="en-US" sz="1800" dirty="0" smtClean="0"/>
              <a:t>No, your Roth contributions will go into the same account, but be accounted for separately for tax purposes.</a:t>
            </a:r>
          </a:p>
          <a:p>
            <a:pPr lvl="1"/>
            <a:endParaRPr lang="en-US" sz="1800" dirty="0"/>
          </a:p>
          <a:p>
            <a:r>
              <a:rPr lang="en-US" sz="2200" b="1" dirty="0" smtClean="0"/>
              <a:t>Are Roth contributions matched?</a:t>
            </a:r>
          </a:p>
          <a:p>
            <a:pPr lvl="1"/>
            <a:r>
              <a:rPr lang="en-US" sz="1800" dirty="0" smtClean="0"/>
              <a:t>Yes, Roth contributions are matched, just as Pre-Tax are, however the employer match will be Pre-Tax, even if you are contributing Roth.</a:t>
            </a:r>
          </a:p>
        </p:txBody>
      </p:sp>
      <p:sp>
        <p:nvSpPr>
          <p:cNvPr id="4" name="Slide Number Placeholder 3"/>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141339-F60D-47BC-9C4F-61B9CE851629}" type="slidenum">
              <a:rPr kumimoji="0" lang="en-US" sz="1200" b="1" i="0" u="none" strike="noStrike" kern="1200" cap="none" spc="0" normalizeH="0" baseline="0" noProof="0" smtClean="0">
                <a:ln>
                  <a:noFill/>
                </a:ln>
                <a:solidFill>
                  <a:srgbClr val="232D68"/>
                </a:solidFill>
                <a:effectLst/>
                <a:uLnTx/>
                <a:uFillTx/>
                <a:latin typeface="Calibri"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a:t>
            </a:fld>
            <a:endParaRPr kumimoji="0" lang="en-US" sz="1200" b="1" i="0" u="none" strike="noStrike" kern="1200" cap="none" spc="0" normalizeH="0" baseline="0" noProof="0" dirty="0">
              <a:ln>
                <a:noFill/>
              </a:ln>
              <a:solidFill>
                <a:srgbClr val="232D68"/>
              </a:solidFill>
              <a:effectLst/>
              <a:uLnTx/>
              <a:uFillTx/>
              <a:latin typeface="Calibri" pitchFamily="34" charset="0"/>
              <a:ea typeface="+mn-ea"/>
              <a:cs typeface="+mn-cs"/>
            </a:endParaRPr>
          </a:p>
        </p:txBody>
      </p:sp>
    </p:spTree>
    <p:extLst>
      <p:ext uri="{BB962C8B-B14F-4D97-AF65-F5344CB8AC3E}">
        <p14:creationId xmlns:p14="http://schemas.microsoft.com/office/powerpoint/2010/main" val="3368368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Effects on a Paycheck</a:t>
            </a:r>
            <a:endParaRPr lang="en-US" dirty="0"/>
          </a:p>
        </p:txBody>
      </p:sp>
      <p:graphicFrame>
        <p:nvGraphicFramePr>
          <p:cNvPr id="5" name="Content Placeholder 4"/>
          <p:cNvGraphicFramePr>
            <a:graphicFrameLocks noGrp="1"/>
          </p:cNvGraphicFramePr>
          <p:nvPr>
            <p:ph idx="1"/>
            <p:extLst/>
          </p:nvPr>
        </p:nvGraphicFramePr>
        <p:xfrm>
          <a:off x="340332" y="1533236"/>
          <a:ext cx="8464552" cy="4030405"/>
        </p:xfrm>
        <a:graphic>
          <a:graphicData uri="http://schemas.openxmlformats.org/drawingml/2006/table">
            <a:tbl>
              <a:tblPr firstRow="1" bandRow="1">
                <a:tableStyleId>{5C22544A-7EE6-4342-B048-85BDC9FD1C3A}</a:tableStyleId>
              </a:tblPr>
              <a:tblGrid>
                <a:gridCol w="2116138">
                  <a:extLst>
                    <a:ext uri="{9D8B030D-6E8A-4147-A177-3AD203B41FA5}">
                      <a16:colId xmlns:a16="http://schemas.microsoft.com/office/drawing/2014/main" val="2357351904"/>
                    </a:ext>
                  </a:extLst>
                </a:gridCol>
                <a:gridCol w="2116138">
                  <a:extLst>
                    <a:ext uri="{9D8B030D-6E8A-4147-A177-3AD203B41FA5}">
                      <a16:colId xmlns:a16="http://schemas.microsoft.com/office/drawing/2014/main" val="2382518274"/>
                    </a:ext>
                  </a:extLst>
                </a:gridCol>
                <a:gridCol w="2116138">
                  <a:extLst>
                    <a:ext uri="{9D8B030D-6E8A-4147-A177-3AD203B41FA5}">
                      <a16:colId xmlns:a16="http://schemas.microsoft.com/office/drawing/2014/main" val="169469102"/>
                    </a:ext>
                  </a:extLst>
                </a:gridCol>
                <a:gridCol w="2116138">
                  <a:extLst>
                    <a:ext uri="{9D8B030D-6E8A-4147-A177-3AD203B41FA5}">
                      <a16:colId xmlns:a16="http://schemas.microsoft.com/office/drawing/2014/main" val="4004789212"/>
                    </a:ext>
                  </a:extLst>
                </a:gridCol>
              </a:tblGrid>
              <a:tr h="374531">
                <a:tc>
                  <a:txBody>
                    <a:bodyPr/>
                    <a:lstStyle/>
                    <a:p>
                      <a:pPr algn="ctr"/>
                      <a:endParaRPr lang="en-US" dirty="0"/>
                    </a:p>
                  </a:txBody>
                  <a:tcPr>
                    <a:solidFill>
                      <a:schemeClr val="tx2"/>
                    </a:solidFill>
                  </a:tcPr>
                </a:tc>
                <a:tc>
                  <a:txBody>
                    <a:bodyPr/>
                    <a:lstStyle/>
                    <a:p>
                      <a:pPr algn="ctr"/>
                      <a:r>
                        <a:rPr lang="en-US" dirty="0" smtClean="0"/>
                        <a:t>No Contribution</a:t>
                      </a:r>
                      <a:endParaRPr lang="en-US" dirty="0"/>
                    </a:p>
                  </a:txBody>
                  <a:tcPr>
                    <a:solidFill>
                      <a:schemeClr val="tx2"/>
                    </a:solidFill>
                  </a:tcPr>
                </a:tc>
                <a:tc>
                  <a:txBody>
                    <a:bodyPr/>
                    <a:lstStyle/>
                    <a:p>
                      <a:pPr algn="ctr"/>
                      <a:r>
                        <a:rPr lang="en-US" dirty="0" smtClean="0"/>
                        <a:t>6%</a:t>
                      </a:r>
                      <a:r>
                        <a:rPr lang="en-US" baseline="0" dirty="0" smtClean="0"/>
                        <a:t> Pre-Tax Contribution</a:t>
                      </a:r>
                      <a:endParaRPr lang="en-US" dirty="0"/>
                    </a:p>
                  </a:txBody>
                  <a:tcPr>
                    <a:solidFill>
                      <a:schemeClr val="tx2"/>
                    </a:solidFill>
                  </a:tcPr>
                </a:tc>
                <a:tc>
                  <a:txBody>
                    <a:bodyPr/>
                    <a:lstStyle/>
                    <a:p>
                      <a:pPr algn="ctr"/>
                      <a:r>
                        <a:rPr lang="en-US" dirty="0" smtClean="0"/>
                        <a:t>6% Roth Contribution</a:t>
                      </a:r>
                      <a:endParaRPr lang="en-US" dirty="0"/>
                    </a:p>
                  </a:txBody>
                  <a:tcPr>
                    <a:solidFill>
                      <a:schemeClr val="tx2"/>
                    </a:solidFill>
                  </a:tcPr>
                </a:tc>
                <a:extLst>
                  <a:ext uri="{0D108BD9-81ED-4DB2-BD59-A6C34878D82A}">
                    <a16:rowId xmlns:a16="http://schemas.microsoft.com/office/drawing/2014/main" val="2230331248"/>
                  </a:ext>
                </a:extLst>
              </a:tr>
              <a:tr h="550049">
                <a:tc>
                  <a:txBody>
                    <a:bodyPr/>
                    <a:lstStyle/>
                    <a:p>
                      <a:pPr algn="ctr"/>
                      <a:r>
                        <a:rPr lang="en-US" dirty="0" smtClean="0"/>
                        <a:t>Gross Pay</a:t>
                      </a:r>
                      <a:endParaRPr lang="en-US" dirty="0"/>
                    </a:p>
                  </a:txBody>
                  <a:tcPr anchor="ctr"/>
                </a:tc>
                <a:tc>
                  <a:txBody>
                    <a:bodyPr/>
                    <a:lstStyle/>
                    <a:p>
                      <a:pPr algn="ctr"/>
                      <a:r>
                        <a:rPr lang="en-US" dirty="0" smtClean="0"/>
                        <a:t>$1,000</a:t>
                      </a:r>
                      <a:endParaRPr lang="en-US" dirty="0"/>
                    </a:p>
                  </a:txBody>
                  <a:tcPr anchor="ctr"/>
                </a:tc>
                <a:tc>
                  <a:txBody>
                    <a:bodyPr/>
                    <a:lstStyle/>
                    <a:p>
                      <a:pPr algn="ctr"/>
                      <a:r>
                        <a:rPr lang="en-US" dirty="0" smtClean="0"/>
                        <a:t>$1,000</a:t>
                      </a:r>
                      <a:endParaRPr lang="en-US" dirty="0"/>
                    </a:p>
                  </a:txBody>
                  <a:tcPr anchor="ctr"/>
                </a:tc>
                <a:tc>
                  <a:txBody>
                    <a:bodyPr/>
                    <a:lstStyle/>
                    <a:p>
                      <a:pPr algn="ctr"/>
                      <a:r>
                        <a:rPr lang="en-US" dirty="0" smtClean="0"/>
                        <a:t>$1,000</a:t>
                      </a:r>
                      <a:endParaRPr lang="en-US" dirty="0"/>
                    </a:p>
                  </a:txBody>
                  <a:tcPr anchor="ctr"/>
                </a:tc>
                <a:extLst>
                  <a:ext uri="{0D108BD9-81ED-4DB2-BD59-A6C34878D82A}">
                    <a16:rowId xmlns:a16="http://schemas.microsoft.com/office/drawing/2014/main" val="3742362703"/>
                  </a:ext>
                </a:extLst>
              </a:tr>
              <a:tr h="550049">
                <a:tc>
                  <a:txBody>
                    <a:bodyPr/>
                    <a:lstStyle/>
                    <a:p>
                      <a:pPr algn="ctr"/>
                      <a:r>
                        <a:rPr lang="en-US" dirty="0" smtClean="0"/>
                        <a:t>Pre-Tax Contribution</a:t>
                      </a:r>
                      <a:endParaRPr lang="en-US" dirty="0"/>
                    </a:p>
                  </a:txBody>
                  <a:tcPr anchor="ctr"/>
                </a:tc>
                <a:tc>
                  <a:txBody>
                    <a:bodyPr/>
                    <a:lstStyle/>
                    <a:p>
                      <a:pPr algn="ctr"/>
                      <a:r>
                        <a:rPr lang="en-US" dirty="0" smtClean="0"/>
                        <a:t>-</a:t>
                      </a:r>
                      <a:endParaRPr lang="en-US" dirty="0"/>
                    </a:p>
                  </a:txBody>
                  <a:tcPr anchor="ctr"/>
                </a:tc>
                <a:tc>
                  <a:txBody>
                    <a:bodyPr/>
                    <a:lstStyle/>
                    <a:p>
                      <a:pPr algn="ctr"/>
                      <a:r>
                        <a:rPr lang="en-US" sz="2000" b="1" dirty="0" smtClean="0">
                          <a:solidFill>
                            <a:schemeClr val="bg1"/>
                          </a:solidFill>
                        </a:rPr>
                        <a:t>$60</a:t>
                      </a:r>
                      <a:endParaRPr lang="en-US" sz="2000" b="1" dirty="0">
                        <a:solidFill>
                          <a:schemeClr val="bg1"/>
                        </a:solidFill>
                      </a:endParaRPr>
                    </a:p>
                  </a:txBody>
                  <a:tcPr anchor="ctr">
                    <a:solidFill>
                      <a:schemeClr val="tx2"/>
                    </a:solidFill>
                  </a:tcPr>
                </a:tc>
                <a:tc>
                  <a:txBody>
                    <a:bodyPr/>
                    <a:lstStyle/>
                    <a:p>
                      <a:pPr algn="ctr"/>
                      <a:r>
                        <a:rPr lang="en-US" dirty="0" smtClean="0"/>
                        <a:t>-</a:t>
                      </a:r>
                      <a:endParaRPr lang="en-US" dirty="0"/>
                    </a:p>
                  </a:txBody>
                  <a:tcPr anchor="ctr"/>
                </a:tc>
                <a:extLst>
                  <a:ext uri="{0D108BD9-81ED-4DB2-BD59-A6C34878D82A}">
                    <a16:rowId xmlns:a16="http://schemas.microsoft.com/office/drawing/2014/main" val="2883775154"/>
                  </a:ext>
                </a:extLst>
              </a:tr>
              <a:tr h="550049">
                <a:tc>
                  <a:txBody>
                    <a:bodyPr/>
                    <a:lstStyle/>
                    <a:p>
                      <a:pPr algn="ctr"/>
                      <a:r>
                        <a:rPr lang="en-US" dirty="0" smtClean="0"/>
                        <a:t>Taxable</a:t>
                      </a:r>
                      <a:r>
                        <a:rPr lang="en-US" baseline="0" dirty="0" smtClean="0"/>
                        <a:t> Income</a:t>
                      </a:r>
                      <a:endParaRPr lang="en-US" dirty="0"/>
                    </a:p>
                  </a:txBody>
                  <a:tcPr anchor="ctr"/>
                </a:tc>
                <a:tc>
                  <a:txBody>
                    <a:bodyPr/>
                    <a:lstStyle/>
                    <a:p>
                      <a:pPr algn="ctr"/>
                      <a:r>
                        <a:rPr lang="en-US" dirty="0" smtClean="0"/>
                        <a:t>$1,000</a:t>
                      </a:r>
                      <a:endParaRPr lang="en-US" dirty="0"/>
                    </a:p>
                  </a:txBody>
                  <a:tcPr anchor="ctr"/>
                </a:tc>
                <a:tc>
                  <a:txBody>
                    <a:bodyPr/>
                    <a:lstStyle/>
                    <a:p>
                      <a:pPr algn="ctr"/>
                      <a:r>
                        <a:rPr lang="en-US" dirty="0" smtClean="0"/>
                        <a:t>$940</a:t>
                      </a:r>
                      <a:endParaRPr lang="en-US" dirty="0"/>
                    </a:p>
                  </a:txBody>
                  <a:tcPr anchor="ctr"/>
                </a:tc>
                <a:tc>
                  <a:txBody>
                    <a:bodyPr/>
                    <a:lstStyle/>
                    <a:p>
                      <a:pPr algn="ctr"/>
                      <a:r>
                        <a:rPr lang="en-US" dirty="0" smtClean="0"/>
                        <a:t>$1,000</a:t>
                      </a:r>
                      <a:endParaRPr lang="en-US" dirty="0"/>
                    </a:p>
                  </a:txBody>
                  <a:tcPr anchor="ctr"/>
                </a:tc>
                <a:extLst>
                  <a:ext uri="{0D108BD9-81ED-4DB2-BD59-A6C34878D82A}">
                    <a16:rowId xmlns:a16="http://schemas.microsoft.com/office/drawing/2014/main" val="1710193571"/>
                  </a:ext>
                </a:extLst>
              </a:tr>
              <a:tr h="550049">
                <a:tc>
                  <a:txBody>
                    <a:bodyPr/>
                    <a:lstStyle/>
                    <a:p>
                      <a:pPr algn="ctr"/>
                      <a:r>
                        <a:rPr lang="en-US" dirty="0" smtClean="0"/>
                        <a:t>Taxes Withheld</a:t>
                      </a:r>
                      <a:r>
                        <a:rPr lang="en-US" baseline="0" dirty="0" smtClean="0"/>
                        <a:t> (Example: 18%)</a:t>
                      </a:r>
                      <a:endParaRPr lang="en-US" dirty="0"/>
                    </a:p>
                  </a:txBody>
                  <a:tcPr anchor="ctr"/>
                </a:tc>
                <a:tc>
                  <a:txBody>
                    <a:bodyPr/>
                    <a:lstStyle/>
                    <a:p>
                      <a:pPr algn="ctr"/>
                      <a:r>
                        <a:rPr lang="en-US" dirty="0" smtClean="0"/>
                        <a:t>$180</a:t>
                      </a:r>
                      <a:endParaRPr lang="en-US" dirty="0"/>
                    </a:p>
                  </a:txBody>
                  <a:tcPr anchor="ctr"/>
                </a:tc>
                <a:tc>
                  <a:txBody>
                    <a:bodyPr/>
                    <a:lstStyle/>
                    <a:p>
                      <a:pPr algn="ctr"/>
                      <a:r>
                        <a:rPr lang="en-US" dirty="0" smtClean="0"/>
                        <a:t>$169</a:t>
                      </a:r>
                      <a:endParaRPr lang="en-US" dirty="0"/>
                    </a:p>
                  </a:txBody>
                  <a:tcPr anchor="ctr"/>
                </a:tc>
                <a:tc>
                  <a:txBody>
                    <a:bodyPr/>
                    <a:lstStyle/>
                    <a:p>
                      <a:pPr algn="ctr"/>
                      <a:r>
                        <a:rPr lang="en-US" dirty="0" smtClean="0"/>
                        <a:t>$180</a:t>
                      </a:r>
                      <a:endParaRPr lang="en-US" dirty="0"/>
                    </a:p>
                  </a:txBody>
                  <a:tcPr anchor="ctr"/>
                </a:tc>
                <a:extLst>
                  <a:ext uri="{0D108BD9-81ED-4DB2-BD59-A6C34878D82A}">
                    <a16:rowId xmlns:a16="http://schemas.microsoft.com/office/drawing/2014/main" val="2847869396"/>
                  </a:ext>
                </a:extLst>
              </a:tr>
              <a:tr h="550049">
                <a:tc>
                  <a:txBody>
                    <a:bodyPr/>
                    <a:lstStyle/>
                    <a:p>
                      <a:pPr algn="ctr"/>
                      <a:r>
                        <a:rPr lang="en-US" dirty="0" smtClean="0"/>
                        <a:t>Roth Contribution</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sz="2000" b="1" dirty="0" smtClean="0">
                          <a:solidFill>
                            <a:schemeClr val="bg1"/>
                          </a:solidFill>
                        </a:rPr>
                        <a:t>$60</a:t>
                      </a:r>
                      <a:endParaRPr lang="en-US" sz="2000" b="1" dirty="0">
                        <a:solidFill>
                          <a:schemeClr val="bg1"/>
                        </a:solidFill>
                      </a:endParaRPr>
                    </a:p>
                  </a:txBody>
                  <a:tcPr anchor="ctr">
                    <a:solidFill>
                      <a:schemeClr val="tx2"/>
                    </a:solidFill>
                  </a:tcPr>
                </a:tc>
                <a:extLst>
                  <a:ext uri="{0D108BD9-81ED-4DB2-BD59-A6C34878D82A}">
                    <a16:rowId xmlns:a16="http://schemas.microsoft.com/office/drawing/2014/main" val="4289627236"/>
                  </a:ext>
                </a:extLst>
              </a:tr>
              <a:tr h="550049">
                <a:tc>
                  <a:txBody>
                    <a:bodyPr/>
                    <a:lstStyle/>
                    <a:p>
                      <a:pPr algn="ctr"/>
                      <a:r>
                        <a:rPr lang="en-US" dirty="0" smtClean="0"/>
                        <a:t>Net Pay</a:t>
                      </a:r>
                      <a:endParaRPr lang="en-US" dirty="0"/>
                    </a:p>
                  </a:txBody>
                  <a:tcPr anchor="ctr"/>
                </a:tc>
                <a:tc>
                  <a:txBody>
                    <a:bodyPr/>
                    <a:lstStyle/>
                    <a:p>
                      <a:pPr algn="ctr"/>
                      <a:r>
                        <a:rPr lang="en-US" sz="2400" b="1" dirty="0" smtClean="0"/>
                        <a:t>$820</a:t>
                      </a:r>
                      <a:endParaRPr lang="en-US" sz="2400" b="1" dirty="0"/>
                    </a:p>
                  </a:txBody>
                  <a:tcPr anchor="ctr"/>
                </a:tc>
                <a:tc>
                  <a:txBody>
                    <a:bodyPr/>
                    <a:lstStyle/>
                    <a:p>
                      <a:pPr algn="ctr"/>
                      <a:r>
                        <a:rPr lang="en-US" sz="2400" b="1" dirty="0" smtClean="0"/>
                        <a:t>$771</a:t>
                      </a:r>
                      <a:endParaRPr lang="en-US" sz="2400" b="1" dirty="0"/>
                    </a:p>
                  </a:txBody>
                  <a:tcPr anchor="ctr"/>
                </a:tc>
                <a:tc>
                  <a:txBody>
                    <a:bodyPr/>
                    <a:lstStyle/>
                    <a:p>
                      <a:pPr algn="ctr"/>
                      <a:r>
                        <a:rPr lang="en-US" sz="2400" b="1" dirty="0" smtClean="0"/>
                        <a:t>$760</a:t>
                      </a:r>
                      <a:endParaRPr lang="en-US" sz="2400" b="1" dirty="0"/>
                    </a:p>
                  </a:txBody>
                  <a:tcPr anchor="ctr"/>
                </a:tc>
                <a:extLst>
                  <a:ext uri="{0D108BD9-81ED-4DB2-BD59-A6C34878D82A}">
                    <a16:rowId xmlns:a16="http://schemas.microsoft.com/office/drawing/2014/main" val="2845065219"/>
                  </a:ext>
                </a:extLst>
              </a:tr>
            </a:tbl>
          </a:graphicData>
        </a:graphic>
      </p:graphicFrame>
      <p:sp>
        <p:nvSpPr>
          <p:cNvPr id="4" name="Slide Number Placeholder 3"/>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141339-F60D-47BC-9C4F-61B9CE851629}" type="slidenum">
              <a:rPr kumimoji="0" lang="en-US" sz="1200" b="1" i="0" u="none" strike="noStrike" kern="1200" cap="none" spc="0" normalizeH="0" baseline="0" noProof="0" smtClean="0">
                <a:ln>
                  <a:noFill/>
                </a:ln>
                <a:solidFill>
                  <a:srgbClr val="232D68"/>
                </a:solidFill>
                <a:effectLst/>
                <a:uLnTx/>
                <a:uFillTx/>
                <a:latin typeface="Calibri"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a:t>
            </a:fld>
            <a:endParaRPr kumimoji="0" lang="en-US" sz="1200" b="1" i="0" u="none" strike="noStrike" kern="1200" cap="none" spc="0" normalizeH="0" baseline="0" noProof="0" dirty="0">
              <a:ln>
                <a:noFill/>
              </a:ln>
              <a:solidFill>
                <a:srgbClr val="232D68"/>
              </a:solidFill>
              <a:effectLst/>
              <a:uLnTx/>
              <a:uFillTx/>
              <a:latin typeface="Calibri" pitchFamily="34" charset="0"/>
              <a:ea typeface="+mn-ea"/>
              <a:cs typeface="+mn-cs"/>
            </a:endParaRPr>
          </a:p>
        </p:txBody>
      </p:sp>
      <p:sp>
        <p:nvSpPr>
          <p:cNvPr id="6" name="TextBox 5"/>
          <p:cNvSpPr txBox="1"/>
          <p:nvPr/>
        </p:nvSpPr>
        <p:spPr>
          <a:xfrm>
            <a:off x="339115" y="5778386"/>
            <a:ext cx="7121236"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81D58"/>
                </a:solidFill>
                <a:effectLst/>
                <a:uLnTx/>
                <a:uFillTx/>
                <a:latin typeface="Calibri" pitchFamily="34" charset="0"/>
                <a:ea typeface="+mn-ea"/>
                <a:cs typeface="Arial" charset="0"/>
              </a:rPr>
              <a:t>Please </a:t>
            </a:r>
            <a:r>
              <a:rPr kumimoji="0" lang="en-US" sz="1000" b="0" i="0" u="none" strike="noStrike" kern="1200" cap="none" spc="0" normalizeH="0" baseline="0" noProof="0" dirty="0">
                <a:ln>
                  <a:noFill/>
                </a:ln>
                <a:solidFill>
                  <a:srgbClr val="081D58"/>
                </a:solidFill>
                <a:effectLst/>
                <a:uLnTx/>
                <a:uFillTx/>
                <a:latin typeface="Calibri" pitchFamily="34" charset="0"/>
                <a:ea typeface="+mn-ea"/>
                <a:cs typeface="Arial" charset="0"/>
              </a:rPr>
              <a:t>note that the above assumptions/examples are for illustrative purposes only. </a:t>
            </a:r>
          </a:p>
        </p:txBody>
      </p:sp>
    </p:spTree>
    <p:extLst>
      <p:ext uri="{BB962C8B-B14F-4D97-AF65-F5344CB8AC3E}">
        <p14:creationId xmlns:p14="http://schemas.microsoft.com/office/powerpoint/2010/main" val="113768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Contributions</a:t>
            </a:r>
            <a:endParaRPr lang="en-US" dirty="0"/>
          </a:p>
        </p:txBody>
      </p:sp>
      <p:graphicFrame>
        <p:nvGraphicFramePr>
          <p:cNvPr id="6" name="Content Placeholder 5"/>
          <p:cNvGraphicFramePr>
            <a:graphicFrameLocks noGrp="1"/>
          </p:cNvGraphicFramePr>
          <p:nvPr>
            <p:ph idx="1"/>
            <p:extLst/>
          </p:nvPr>
        </p:nvGraphicFramePr>
        <p:xfrm>
          <a:off x="598822" y="1365935"/>
          <a:ext cx="7699357" cy="2840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372785" y="3025241"/>
            <a:ext cx="767248" cy="767248"/>
          </a:xfrm>
          <a:prstGeom prst="rect">
            <a:avLst/>
          </a:prstGeom>
        </p:spPr>
      </p:pic>
      <p:sp>
        <p:nvSpPr>
          <p:cNvPr id="10" name="Slide Number Placeholder 9"/>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141339-F60D-47BC-9C4F-61B9CE851629}" type="slidenum">
              <a:rPr kumimoji="0" lang="en-US" sz="1200" b="1" i="0" u="none" strike="noStrike" kern="1200" cap="none" spc="0" normalizeH="0" baseline="0" noProof="0" smtClean="0">
                <a:ln>
                  <a:noFill/>
                </a:ln>
                <a:solidFill>
                  <a:srgbClr val="232D68"/>
                </a:solidFill>
                <a:effectLst/>
                <a:uLnTx/>
                <a:uFillTx/>
                <a:latin typeface="Calibri"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a:t>
            </a:fld>
            <a:endParaRPr kumimoji="0" lang="en-US" sz="1200" b="1" i="0" u="none" strike="noStrike" kern="1200" cap="none" spc="0" normalizeH="0" baseline="0" noProof="0" dirty="0">
              <a:ln>
                <a:noFill/>
              </a:ln>
              <a:solidFill>
                <a:srgbClr val="232D68"/>
              </a:solidFill>
              <a:effectLst/>
              <a:uLnTx/>
              <a:uFillTx/>
              <a:latin typeface="Calibri" pitchFamily="34" charset="0"/>
              <a:ea typeface="+mn-ea"/>
              <a:cs typeface="+mn-cs"/>
            </a:endParaRPr>
          </a:p>
        </p:txBody>
      </p:sp>
      <p:sp>
        <p:nvSpPr>
          <p:cNvPr id="8" name="TextBox 7"/>
          <p:cNvSpPr txBox="1"/>
          <p:nvPr/>
        </p:nvSpPr>
        <p:spPr>
          <a:xfrm>
            <a:off x="525779" y="4366796"/>
            <a:ext cx="8366761" cy="1569660"/>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
                <a:srgbClr val="CADBB8">
                  <a:lumMod val="50000"/>
                </a:srgbClr>
              </a:buClr>
              <a:buSzTx/>
              <a:buFont typeface="Courier New" panose="02070309020205020404" pitchFamily="49" charset="0"/>
              <a:buChar char="o"/>
              <a:tabLst/>
              <a:defRPr/>
            </a:pPr>
            <a:r>
              <a:rPr kumimoji="0" lang="en-US" sz="1600" b="0" i="0" u="none" strike="noStrike" kern="1200" cap="none" spc="0" normalizeH="0" baseline="0" noProof="0" dirty="0" smtClean="0">
                <a:ln>
                  <a:noFill/>
                </a:ln>
                <a:solidFill>
                  <a:srgbClr val="081D58"/>
                </a:solidFill>
                <a:effectLst/>
                <a:uLnTx/>
                <a:uFillTx/>
                <a:latin typeface="Calibri" pitchFamily="34" charset="0"/>
                <a:ea typeface="+mn-ea"/>
                <a:cs typeface="+mn-cs"/>
              </a:rPr>
              <a:t>Employer Contributions are subject to a vesting schedule.</a:t>
            </a:r>
          </a:p>
          <a:p>
            <a:pPr marL="742950" marR="0" lvl="1" indent="-285750" algn="l" defTabSz="914400" rtl="0" eaLnBrk="0" fontAlgn="base" latinLnBrk="0" hangingPunct="0">
              <a:lnSpc>
                <a:spcPct val="100000"/>
              </a:lnSpc>
              <a:spcBef>
                <a:spcPct val="0"/>
              </a:spcBef>
              <a:spcAft>
                <a:spcPct val="0"/>
              </a:spcAft>
              <a:buClr>
                <a:srgbClr val="CADBB8">
                  <a:lumMod val="50000"/>
                </a:srgbClr>
              </a:buClr>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81D58"/>
                </a:solidFill>
                <a:effectLst/>
                <a:uLnTx/>
                <a:uFillTx/>
                <a:latin typeface="Calibri" pitchFamily="34" charset="0"/>
                <a:ea typeface="+mn-ea"/>
                <a:cs typeface="+mn-cs"/>
              </a:rPr>
              <a:t>You need to be an employee </a:t>
            </a:r>
            <a:r>
              <a:rPr kumimoji="0" lang="en-US" sz="1600" b="0" i="0" u="none" strike="noStrike" kern="1200" cap="none" spc="0" normalizeH="0" baseline="0" noProof="0" dirty="0" smtClean="0">
                <a:ln>
                  <a:noFill/>
                </a:ln>
                <a:solidFill>
                  <a:srgbClr val="081D58"/>
                </a:solidFill>
                <a:effectLst/>
                <a:uLnTx/>
                <a:uFillTx/>
                <a:latin typeface="Calibri" pitchFamily="34" charset="0"/>
                <a:ea typeface="+mn-ea"/>
                <a:cs typeface="+mn-cs"/>
              </a:rPr>
              <a:t>for </a:t>
            </a:r>
            <a:r>
              <a:rPr kumimoji="0" lang="en-US" sz="1600" b="0" i="0" u="none" strike="noStrike" kern="1200" cap="none" spc="0" normalizeH="0" baseline="0" noProof="0" dirty="0" smtClean="0">
                <a:ln>
                  <a:noFill/>
                </a:ln>
                <a:solidFill>
                  <a:srgbClr val="081D58"/>
                </a:solidFill>
                <a:effectLst/>
                <a:uLnTx/>
                <a:uFillTx/>
                <a:latin typeface="Calibri" pitchFamily="34" charset="0"/>
                <a:ea typeface="+mn-ea"/>
                <a:cs typeface="+mn-cs"/>
              </a:rPr>
              <a:t>6 years to be 100% vested.</a:t>
            </a:r>
          </a:p>
          <a:p>
            <a:pPr marL="742950" marR="0" lvl="1" indent="-285750" algn="l" defTabSz="914400" rtl="0" eaLnBrk="0" fontAlgn="base" latinLnBrk="0" hangingPunct="0">
              <a:lnSpc>
                <a:spcPct val="100000"/>
              </a:lnSpc>
              <a:spcBef>
                <a:spcPct val="0"/>
              </a:spcBef>
              <a:spcAft>
                <a:spcPct val="0"/>
              </a:spcAft>
              <a:buClr>
                <a:srgbClr val="CADBB8">
                  <a:lumMod val="50000"/>
                </a:srgbClr>
              </a:buClr>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81D58"/>
                </a:solidFill>
                <a:effectLst/>
                <a:uLnTx/>
                <a:uFillTx/>
                <a:latin typeface="Calibri" pitchFamily="34" charset="0"/>
                <a:ea typeface="+mn-ea"/>
                <a:cs typeface="+mn-cs"/>
              </a:rPr>
              <a:t>Employees between 2 - 6 years of employment are vested at a portion of the account. </a:t>
            </a:r>
            <a:r>
              <a:rPr kumimoji="0" lang="en-US" sz="1600" b="1" i="0" u="none" strike="noStrike" kern="1200" cap="none" spc="0" normalizeH="0" baseline="0" noProof="0" dirty="0" smtClean="0">
                <a:ln>
                  <a:noFill/>
                </a:ln>
                <a:solidFill>
                  <a:srgbClr val="6DA141"/>
                </a:solidFill>
                <a:effectLst/>
                <a:uLnTx/>
                <a:uFillTx/>
                <a:latin typeface="Calibri" pitchFamily="34" charset="0"/>
                <a:ea typeface="+mn-ea"/>
                <a:cs typeface="+mn-cs"/>
              </a:rPr>
              <a:t> </a:t>
            </a:r>
            <a:endParaRPr kumimoji="0" lang="en-US" sz="1600" b="0" i="0" u="none" strike="noStrike" kern="1200" cap="none" spc="0" normalizeH="0" baseline="0" noProof="0" dirty="0" smtClean="0">
              <a:ln>
                <a:noFill/>
              </a:ln>
              <a:solidFill>
                <a:srgbClr val="081D58"/>
              </a:solidFill>
              <a:effectLst/>
              <a:uLnTx/>
              <a:uFillTx/>
              <a:latin typeface="Calibri"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
                <a:srgbClr val="CADBB8">
                  <a:lumMod val="50000"/>
                </a:srgbClr>
              </a:buClr>
              <a:buSzTx/>
              <a:buFont typeface="Courier New" panose="02070309020205020404" pitchFamily="49" charset="0"/>
              <a:buChar char="o"/>
              <a:tabLst/>
              <a:defRPr/>
            </a:pPr>
            <a:r>
              <a:rPr kumimoji="0" lang="en-US" sz="1600" b="0" i="0" u="none" strike="noStrike" kern="1200" cap="none" spc="0" normalizeH="0" baseline="0" noProof="0" dirty="0" smtClean="0">
                <a:ln>
                  <a:noFill/>
                </a:ln>
                <a:solidFill>
                  <a:srgbClr val="081D58"/>
                </a:solidFill>
                <a:effectLst/>
                <a:uLnTx/>
                <a:uFillTx/>
                <a:latin typeface="Calibri" pitchFamily="34" charset="0"/>
                <a:ea typeface="+mn-ea"/>
                <a:cs typeface="+mn-cs"/>
              </a:rPr>
              <a:t>Your contributions are always 100% vested.</a:t>
            </a:r>
          </a:p>
          <a:p>
            <a:pPr marL="285750" marR="0" lvl="0" indent="-285750" algn="l" defTabSz="914400" rtl="0" eaLnBrk="0" fontAlgn="base" latinLnBrk="0" hangingPunct="0">
              <a:lnSpc>
                <a:spcPct val="100000"/>
              </a:lnSpc>
              <a:spcBef>
                <a:spcPct val="0"/>
              </a:spcBef>
              <a:spcAft>
                <a:spcPct val="0"/>
              </a:spcAft>
              <a:buClr>
                <a:srgbClr val="CADBB8">
                  <a:lumMod val="50000"/>
                </a:srgbClr>
              </a:buClr>
              <a:buSzTx/>
              <a:buFont typeface="Courier New" panose="02070309020205020404" pitchFamily="49" charset="0"/>
              <a:buChar char="o"/>
              <a:tabLst/>
              <a:defRPr/>
            </a:pPr>
            <a:r>
              <a:rPr kumimoji="0" lang="en-US" sz="1600" b="0" i="0" u="none" strike="noStrike" kern="1200" cap="none" spc="0" normalizeH="0" baseline="0" noProof="0" dirty="0" smtClean="0">
                <a:ln>
                  <a:noFill/>
                </a:ln>
                <a:solidFill>
                  <a:srgbClr val="081D58"/>
                </a:solidFill>
                <a:effectLst/>
                <a:uLnTx/>
                <a:uFillTx/>
                <a:latin typeface="Calibri" pitchFamily="34" charset="0"/>
                <a:ea typeface="+mn-ea"/>
                <a:cs typeface="+mn-cs"/>
              </a:rPr>
              <a:t>BPAS keeps track of this information for you! You’ll see your account balance and your vested balance online and in your quarterly statements.</a:t>
            </a:r>
            <a:endParaRPr kumimoji="0" lang="en-US" sz="1600" b="0" i="0" u="none" strike="noStrike" kern="1200" cap="none" spc="0" normalizeH="0" baseline="0" noProof="0" dirty="0">
              <a:ln>
                <a:noFill/>
              </a:ln>
              <a:solidFill>
                <a:srgbClr val="081D58"/>
              </a:solidFill>
              <a:effectLst/>
              <a:uLnTx/>
              <a:uFillTx/>
              <a:latin typeface="Calibri" pitchFamily="34" charset="0"/>
              <a:ea typeface="+mn-ea"/>
              <a:cs typeface="+mn-cs"/>
            </a:endParaRPr>
          </a:p>
        </p:txBody>
      </p:sp>
    </p:spTree>
    <p:extLst>
      <p:ext uri="{BB962C8B-B14F-4D97-AF65-F5344CB8AC3E}">
        <p14:creationId xmlns:p14="http://schemas.microsoft.com/office/powerpoint/2010/main" val="1796125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Contributions</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19</a:t>
            </a:fld>
            <a:endParaRPr lang="en-US"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661812599"/>
              </p:ext>
            </p:extLst>
          </p:nvPr>
        </p:nvGraphicFramePr>
        <p:xfrm>
          <a:off x="2639544" y="1284051"/>
          <a:ext cx="3404681" cy="4952054"/>
        </p:xfrm>
        <a:graphic>
          <a:graphicData uri="http://schemas.openxmlformats.org/drawingml/2006/chart">
            <c:chart xmlns:c="http://schemas.openxmlformats.org/drawingml/2006/chart" xmlns:r="http://schemas.openxmlformats.org/officeDocument/2006/relationships" r:id="rId3"/>
          </a:graphicData>
        </a:graphic>
      </p:graphicFrame>
      <p:sp>
        <p:nvSpPr>
          <p:cNvPr id="6" name="Right Brace 5"/>
          <p:cNvSpPr/>
          <p:nvPr/>
        </p:nvSpPr>
        <p:spPr>
          <a:xfrm>
            <a:off x="5101726" y="3469886"/>
            <a:ext cx="728836" cy="1977603"/>
          </a:xfrm>
          <a:prstGeom prst="rightBrace">
            <a:avLst>
              <a:gd name="adj1" fmla="val 8333"/>
              <a:gd name="adj2" fmla="val 50948"/>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5101726" y="2427051"/>
            <a:ext cx="676072" cy="1042835"/>
          </a:xfrm>
          <a:prstGeom prst="rightBrace">
            <a:avLst>
              <a:gd name="adj1" fmla="val 8333"/>
              <a:gd name="adj2" fmla="val 50948"/>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931360" y="4055302"/>
            <a:ext cx="2502521" cy="923330"/>
          </a:xfrm>
          <a:prstGeom prst="rect">
            <a:avLst/>
          </a:prstGeom>
          <a:noFill/>
        </p:spPr>
        <p:txBody>
          <a:bodyPr wrap="square" rtlCol="0">
            <a:spAutoFit/>
          </a:bodyPr>
          <a:lstStyle/>
          <a:p>
            <a:r>
              <a:rPr lang="en-US" b="0" dirty="0" smtClean="0"/>
              <a:t>Employer Matches 100% of the first 3% you contribute.</a:t>
            </a:r>
            <a:endParaRPr lang="en-US" b="0" dirty="0"/>
          </a:p>
        </p:txBody>
      </p:sp>
      <p:sp>
        <p:nvSpPr>
          <p:cNvPr id="9" name="TextBox 8"/>
          <p:cNvSpPr txBox="1"/>
          <p:nvPr/>
        </p:nvSpPr>
        <p:spPr>
          <a:xfrm>
            <a:off x="5830562" y="2491891"/>
            <a:ext cx="2675845" cy="1015663"/>
          </a:xfrm>
          <a:prstGeom prst="rect">
            <a:avLst/>
          </a:prstGeom>
          <a:noFill/>
        </p:spPr>
        <p:txBody>
          <a:bodyPr wrap="square" rtlCol="0">
            <a:spAutoFit/>
          </a:bodyPr>
          <a:lstStyle/>
          <a:p>
            <a:r>
              <a:rPr lang="en-US" sz="2000" b="0" dirty="0" smtClean="0"/>
              <a:t>Employer Matches 50% of the next 3% you contribute.</a:t>
            </a:r>
            <a:endParaRPr lang="en-US" sz="2000" b="0" dirty="0"/>
          </a:p>
        </p:txBody>
      </p:sp>
      <p:cxnSp>
        <p:nvCxnSpPr>
          <p:cNvPr id="10" name="Straight Arrow Connector 9"/>
          <p:cNvCxnSpPr/>
          <p:nvPr/>
        </p:nvCxnSpPr>
        <p:spPr>
          <a:xfrm flipV="1">
            <a:off x="2639544" y="2427051"/>
            <a:ext cx="1371600" cy="1945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6351" y="1326118"/>
            <a:ext cx="2286314" cy="1323439"/>
          </a:xfrm>
          <a:prstGeom prst="rect">
            <a:avLst/>
          </a:prstGeom>
          <a:noFill/>
        </p:spPr>
        <p:txBody>
          <a:bodyPr wrap="square" rtlCol="0">
            <a:spAutoFit/>
          </a:bodyPr>
          <a:lstStyle/>
          <a:p>
            <a:pPr algn="r"/>
            <a:r>
              <a:rPr lang="en-US" sz="2000" b="0" dirty="0" smtClean="0"/>
              <a:t>By Contributing 6% you receive the Employer </a:t>
            </a:r>
            <a:r>
              <a:rPr lang="en-US" sz="2000" dirty="0" smtClean="0"/>
              <a:t>Full Match of 4.5%</a:t>
            </a:r>
            <a:endParaRPr lang="en-US" sz="2000" dirty="0"/>
          </a:p>
        </p:txBody>
      </p:sp>
      <p:cxnSp>
        <p:nvCxnSpPr>
          <p:cNvPr id="12" name="Straight Connector 11"/>
          <p:cNvCxnSpPr>
            <a:endCxn id="7" idx="0"/>
          </p:cNvCxnSpPr>
          <p:nvPr/>
        </p:nvCxnSpPr>
        <p:spPr>
          <a:xfrm>
            <a:off x="4011144" y="2427051"/>
            <a:ext cx="1090582" cy="0"/>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003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0165" y="3217036"/>
            <a:ext cx="3256740" cy="433046"/>
            <a:chOff x="0" y="0"/>
            <a:chExt cx="4275200" cy="568470"/>
          </a:xfrm>
        </p:grpSpPr>
        <p:sp>
          <p:nvSpPr>
            <p:cNvPr id="3" name="Freeform 3"/>
            <p:cNvSpPr/>
            <p:nvPr/>
          </p:nvSpPr>
          <p:spPr>
            <a:xfrm>
              <a:off x="0" y="0"/>
              <a:ext cx="4275200" cy="568470"/>
            </a:xfrm>
            <a:custGeom>
              <a:avLst/>
              <a:gdLst/>
              <a:ahLst/>
              <a:cxnLst/>
              <a:rect l="l" t="t" r="r" b="b"/>
              <a:pathLst>
                <a:path w="4275200" h="568470">
                  <a:moveTo>
                    <a:pt x="4072000" y="0"/>
                  </a:moveTo>
                  <a:lnTo>
                    <a:pt x="0" y="0"/>
                  </a:lnTo>
                  <a:lnTo>
                    <a:pt x="203200" y="568470"/>
                  </a:lnTo>
                  <a:lnTo>
                    <a:pt x="4275200" y="568470"/>
                  </a:lnTo>
                  <a:lnTo>
                    <a:pt x="4072000" y="0"/>
                  </a:lnTo>
                  <a:close/>
                </a:path>
              </a:pathLst>
            </a:custGeom>
            <a:solidFill>
              <a:srgbClr val="60A644"/>
            </a:solidFill>
          </p:spPr>
        </p:sp>
        <p:sp>
          <p:nvSpPr>
            <p:cNvPr id="4" name="TextBox 4"/>
            <p:cNvSpPr txBox="1"/>
            <p:nvPr/>
          </p:nvSpPr>
          <p:spPr>
            <a:xfrm>
              <a:off x="101600" y="-38100"/>
              <a:ext cx="4072000" cy="606570"/>
            </a:xfrm>
            <a:prstGeom prst="rect">
              <a:avLst/>
            </a:prstGeom>
          </p:spPr>
          <p:txBody>
            <a:bodyPr lIns="25400" tIns="25400" rIns="25400" bIns="25400" rtlCol="0" anchor="ctr"/>
            <a:lstStyle/>
            <a:p>
              <a:pPr algn="ctr" defTabSz="457200" eaLnBrk="1" fontAlgn="auto" hangingPunct="1">
                <a:lnSpc>
                  <a:spcPts val="1330"/>
                </a:lnSpc>
                <a:spcBef>
                  <a:spcPts val="0"/>
                </a:spcBef>
                <a:spcAft>
                  <a:spcPts val="0"/>
                </a:spcAft>
              </a:pPr>
              <a:endParaRPr sz="900" b="0">
                <a:solidFill>
                  <a:prstClr val="black"/>
                </a:solidFill>
                <a:latin typeface="Calibri"/>
              </a:endParaRPr>
            </a:p>
          </p:txBody>
        </p:sp>
      </p:grpSp>
      <p:grpSp>
        <p:nvGrpSpPr>
          <p:cNvPr id="5" name="Group 5"/>
          <p:cNvGrpSpPr/>
          <p:nvPr/>
        </p:nvGrpSpPr>
        <p:grpSpPr>
          <a:xfrm>
            <a:off x="1256257" y="1981835"/>
            <a:ext cx="3259061" cy="464378"/>
            <a:chOff x="0" y="0"/>
            <a:chExt cx="4278245" cy="609600"/>
          </a:xfrm>
        </p:grpSpPr>
        <p:sp>
          <p:nvSpPr>
            <p:cNvPr id="6" name="Freeform 6"/>
            <p:cNvSpPr/>
            <p:nvPr/>
          </p:nvSpPr>
          <p:spPr>
            <a:xfrm>
              <a:off x="0" y="0"/>
              <a:ext cx="4278245" cy="609600"/>
            </a:xfrm>
            <a:custGeom>
              <a:avLst/>
              <a:gdLst/>
              <a:ahLst/>
              <a:cxnLst/>
              <a:rect l="l" t="t" r="r" b="b"/>
              <a:pathLst>
                <a:path w="4278245" h="609600">
                  <a:moveTo>
                    <a:pt x="4075045" y="0"/>
                  </a:moveTo>
                  <a:lnTo>
                    <a:pt x="0" y="0"/>
                  </a:lnTo>
                  <a:lnTo>
                    <a:pt x="203200" y="609600"/>
                  </a:lnTo>
                  <a:lnTo>
                    <a:pt x="4278245" y="609600"/>
                  </a:lnTo>
                  <a:lnTo>
                    <a:pt x="4075045" y="0"/>
                  </a:lnTo>
                  <a:close/>
                </a:path>
              </a:pathLst>
            </a:custGeom>
            <a:solidFill>
              <a:srgbClr val="60A644"/>
            </a:solidFill>
          </p:spPr>
        </p:sp>
        <p:sp>
          <p:nvSpPr>
            <p:cNvPr id="7" name="TextBox 7"/>
            <p:cNvSpPr txBox="1"/>
            <p:nvPr/>
          </p:nvSpPr>
          <p:spPr>
            <a:xfrm>
              <a:off x="101600" y="-38100"/>
              <a:ext cx="4075045" cy="647700"/>
            </a:xfrm>
            <a:prstGeom prst="rect">
              <a:avLst/>
            </a:prstGeom>
          </p:spPr>
          <p:txBody>
            <a:bodyPr lIns="25400" tIns="25400" rIns="25400" bIns="25400" rtlCol="0" anchor="ctr"/>
            <a:lstStyle/>
            <a:p>
              <a:pPr algn="ctr" defTabSz="457200" eaLnBrk="1" fontAlgn="auto" hangingPunct="1">
                <a:lnSpc>
                  <a:spcPts val="1330"/>
                </a:lnSpc>
                <a:spcBef>
                  <a:spcPts val="0"/>
                </a:spcBef>
                <a:spcAft>
                  <a:spcPts val="0"/>
                </a:spcAft>
              </a:pPr>
              <a:endParaRPr sz="900" b="0">
                <a:solidFill>
                  <a:prstClr val="black"/>
                </a:solidFill>
                <a:latin typeface="Calibri"/>
              </a:endParaRPr>
            </a:p>
          </p:txBody>
        </p:sp>
      </p:grpSp>
      <p:grpSp>
        <p:nvGrpSpPr>
          <p:cNvPr id="8" name="Group 8"/>
          <p:cNvGrpSpPr/>
          <p:nvPr/>
        </p:nvGrpSpPr>
        <p:grpSpPr>
          <a:xfrm>
            <a:off x="514350" y="1978182"/>
            <a:ext cx="1027892" cy="883344"/>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32C68"/>
            </a:solidFill>
          </p:spPr>
        </p:sp>
        <p:sp>
          <p:nvSpPr>
            <p:cNvPr id="10" name="TextBox 10"/>
            <p:cNvSpPr txBox="1"/>
            <p:nvPr/>
          </p:nvSpPr>
          <p:spPr>
            <a:xfrm>
              <a:off x="114300" y="-38100"/>
              <a:ext cx="584200" cy="736600"/>
            </a:xfrm>
            <a:prstGeom prst="rect">
              <a:avLst/>
            </a:prstGeom>
          </p:spPr>
          <p:txBody>
            <a:bodyPr lIns="21627" tIns="21627" rIns="21627" bIns="21627" rtlCol="0" anchor="ctr"/>
            <a:lstStyle/>
            <a:p>
              <a:pPr algn="ctr" defTabSz="457200" eaLnBrk="1" fontAlgn="auto" hangingPunct="1">
                <a:lnSpc>
                  <a:spcPts val="1330"/>
                </a:lnSpc>
                <a:spcBef>
                  <a:spcPts val="0"/>
                </a:spcBef>
                <a:spcAft>
                  <a:spcPts val="0"/>
                </a:spcAft>
              </a:pPr>
              <a:endParaRPr sz="900" b="0">
                <a:solidFill>
                  <a:prstClr val="black"/>
                </a:solidFill>
                <a:latin typeface="Calibri"/>
              </a:endParaRPr>
            </a:p>
          </p:txBody>
        </p:sp>
      </p:grpSp>
      <p:grpSp>
        <p:nvGrpSpPr>
          <p:cNvPr id="11" name="Group 11"/>
          <p:cNvGrpSpPr/>
          <p:nvPr/>
        </p:nvGrpSpPr>
        <p:grpSpPr>
          <a:xfrm>
            <a:off x="514350" y="3217036"/>
            <a:ext cx="1027892" cy="883344"/>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32C68"/>
            </a:solidFill>
          </p:spPr>
        </p:sp>
        <p:sp>
          <p:nvSpPr>
            <p:cNvPr id="13" name="TextBox 13"/>
            <p:cNvSpPr txBox="1"/>
            <p:nvPr/>
          </p:nvSpPr>
          <p:spPr>
            <a:xfrm>
              <a:off x="114300" y="-38100"/>
              <a:ext cx="584200" cy="736600"/>
            </a:xfrm>
            <a:prstGeom prst="rect">
              <a:avLst/>
            </a:prstGeom>
          </p:spPr>
          <p:txBody>
            <a:bodyPr lIns="25400" tIns="25400" rIns="25400" bIns="25400" rtlCol="0" anchor="ctr"/>
            <a:lstStyle/>
            <a:p>
              <a:pPr algn="ctr" defTabSz="457200" eaLnBrk="1" fontAlgn="auto" hangingPunct="1">
                <a:lnSpc>
                  <a:spcPts val="1330"/>
                </a:lnSpc>
                <a:spcBef>
                  <a:spcPts val="0"/>
                </a:spcBef>
                <a:spcAft>
                  <a:spcPts val="0"/>
                </a:spcAft>
              </a:pPr>
              <a:endParaRPr sz="900" b="0">
                <a:solidFill>
                  <a:prstClr val="black"/>
                </a:solidFill>
                <a:latin typeface="Calibri"/>
              </a:endParaRPr>
            </a:p>
          </p:txBody>
        </p:sp>
      </p:grpSp>
      <p:sp>
        <p:nvSpPr>
          <p:cNvPr id="14" name="Freeform 14"/>
          <p:cNvSpPr/>
          <p:nvPr/>
        </p:nvSpPr>
        <p:spPr>
          <a:xfrm>
            <a:off x="8441798" y="5473873"/>
            <a:ext cx="484043" cy="484043"/>
          </a:xfrm>
          <a:custGeom>
            <a:avLst/>
            <a:gdLst/>
            <a:ahLst/>
            <a:cxnLst/>
            <a:rect l="l" t="t" r="r" b="b"/>
            <a:pathLst>
              <a:path w="968085" h="968085">
                <a:moveTo>
                  <a:pt x="0" y="0"/>
                </a:moveTo>
                <a:lnTo>
                  <a:pt x="968085" y="0"/>
                </a:lnTo>
                <a:lnTo>
                  <a:pt x="968085" y="968084"/>
                </a:lnTo>
                <a:lnTo>
                  <a:pt x="0" y="968084"/>
                </a:lnTo>
                <a:lnTo>
                  <a:pt x="0" y="0"/>
                </a:lnTo>
                <a:close/>
              </a:path>
            </a:pathLst>
          </a:custGeom>
          <a:blipFill>
            <a:blip r:embed="rId3"/>
            <a:stretch>
              <a:fillRect/>
            </a:stretch>
          </a:blipFill>
        </p:spPr>
      </p:sp>
      <p:grpSp>
        <p:nvGrpSpPr>
          <p:cNvPr id="15" name="Group 15"/>
          <p:cNvGrpSpPr/>
          <p:nvPr/>
        </p:nvGrpSpPr>
        <p:grpSpPr>
          <a:xfrm>
            <a:off x="5536617" y="1981835"/>
            <a:ext cx="3256740" cy="433046"/>
            <a:chOff x="0" y="0"/>
            <a:chExt cx="4275200" cy="568470"/>
          </a:xfrm>
        </p:grpSpPr>
        <p:sp>
          <p:nvSpPr>
            <p:cNvPr id="16" name="Freeform 16"/>
            <p:cNvSpPr/>
            <p:nvPr/>
          </p:nvSpPr>
          <p:spPr>
            <a:xfrm>
              <a:off x="0" y="0"/>
              <a:ext cx="4275200" cy="568470"/>
            </a:xfrm>
            <a:custGeom>
              <a:avLst/>
              <a:gdLst/>
              <a:ahLst/>
              <a:cxnLst/>
              <a:rect l="l" t="t" r="r" b="b"/>
              <a:pathLst>
                <a:path w="4275200" h="568470">
                  <a:moveTo>
                    <a:pt x="4072000" y="0"/>
                  </a:moveTo>
                  <a:lnTo>
                    <a:pt x="0" y="0"/>
                  </a:lnTo>
                  <a:lnTo>
                    <a:pt x="203200" y="568470"/>
                  </a:lnTo>
                  <a:lnTo>
                    <a:pt x="4275200" y="568470"/>
                  </a:lnTo>
                  <a:lnTo>
                    <a:pt x="4072000" y="0"/>
                  </a:lnTo>
                  <a:close/>
                </a:path>
              </a:pathLst>
            </a:custGeom>
            <a:solidFill>
              <a:srgbClr val="60A644"/>
            </a:solidFill>
          </p:spPr>
        </p:sp>
        <p:sp>
          <p:nvSpPr>
            <p:cNvPr id="17" name="TextBox 17"/>
            <p:cNvSpPr txBox="1"/>
            <p:nvPr/>
          </p:nvSpPr>
          <p:spPr>
            <a:xfrm>
              <a:off x="101600" y="-38100"/>
              <a:ext cx="4072000" cy="606570"/>
            </a:xfrm>
            <a:prstGeom prst="rect">
              <a:avLst/>
            </a:prstGeom>
          </p:spPr>
          <p:txBody>
            <a:bodyPr lIns="25400" tIns="25400" rIns="25400" bIns="25400" rtlCol="0" anchor="ctr"/>
            <a:lstStyle/>
            <a:p>
              <a:pPr algn="ctr" defTabSz="457200" eaLnBrk="1" fontAlgn="auto" hangingPunct="1">
                <a:lnSpc>
                  <a:spcPts val="1330"/>
                </a:lnSpc>
                <a:spcBef>
                  <a:spcPts val="0"/>
                </a:spcBef>
                <a:spcAft>
                  <a:spcPts val="0"/>
                </a:spcAft>
              </a:pPr>
              <a:endParaRPr sz="900" b="0">
                <a:solidFill>
                  <a:prstClr val="black"/>
                </a:solidFill>
                <a:latin typeface="Calibri"/>
              </a:endParaRPr>
            </a:p>
          </p:txBody>
        </p:sp>
      </p:grpSp>
      <p:grpSp>
        <p:nvGrpSpPr>
          <p:cNvPr id="18" name="Group 18"/>
          <p:cNvGrpSpPr/>
          <p:nvPr/>
        </p:nvGrpSpPr>
        <p:grpSpPr>
          <a:xfrm>
            <a:off x="4760802" y="1981835"/>
            <a:ext cx="1027892" cy="883344"/>
            <a:chOff x="0" y="0"/>
            <a:chExt cx="812800" cy="698500"/>
          </a:xfrm>
        </p:grpSpPr>
        <p:sp>
          <p:nvSpPr>
            <p:cNvPr id="19" name="Freeform 1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32C68"/>
            </a:solidFill>
          </p:spPr>
        </p:sp>
        <p:sp>
          <p:nvSpPr>
            <p:cNvPr id="20" name="TextBox 20"/>
            <p:cNvSpPr txBox="1"/>
            <p:nvPr/>
          </p:nvSpPr>
          <p:spPr>
            <a:xfrm>
              <a:off x="114300" y="-38100"/>
              <a:ext cx="584200" cy="736600"/>
            </a:xfrm>
            <a:prstGeom prst="rect">
              <a:avLst/>
            </a:prstGeom>
          </p:spPr>
          <p:txBody>
            <a:bodyPr lIns="25400" tIns="25400" rIns="25400" bIns="25400" rtlCol="0" anchor="ctr"/>
            <a:lstStyle/>
            <a:p>
              <a:pPr algn="ctr" defTabSz="457200" eaLnBrk="1" fontAlgn="auto" hangingPunct="1">
                <a:lnSpc>
                  <a:spcPts val="1330"/>
                </a:lnSpc>
                <a:spcBef>
                  <a:spcPts val="0"/>
                </a:spcBef>
                <a:spcAft>
                  <a:spcPts val="0"/>
                </a:spcAft>
              </a:pPr>
              <a:endParaRPr sz="900" b="0">
                <a:solidFill>
                  <a:prstClr val="black"/>
                </a:solidFill>
                <a:latin typeface="Calibri"/>
              </a:endParaRPr>
            </a:p>
          </p:txBody>
        </p:sp>
      </p:grpSp>
      <p:grpSp>
        <p:nvGrpSpPr>
          <p:cNvPr id="21" name="Group 21"/>
          <p:cNvGrpSpPr/>
          <p:nvPr/>
        </p:nvGrpSpPr>
        <p:grpSpPr>
          <a:xfrm>
            <a:off x="1256257" y="4423789"/>
            <a:ext cx="3290648" cy="464378"/>
            <a:chOff x="0" y="0"/>
            <a:chExt cx="4319711" cy="609600"/>
          </a:xfrm>
        </p:grpSpPr>
        <p:sp>
          <p:nvSpPr>
            <p:cNvPr id="22" name="Freeform 22"/>
            <p:cNvSpPr/>
            <p:nvPr/>
          </p:nvSpPr>
          <p:spPr>
            <a:xfrm>
              <a:off x="0" y="0"/>
              <a:ext cx="4319710" cy="609600"/>
            </a:xfrm>
            <a:custGeom>
              <a:avLst/>
              <a:gdLst/>
              <a:ahLst/>
              <a:cxnLst/>
              <a:rect l="l" t="t" r="r" b="b"/>
              <a:pathLst>
                <a:path w="4319710" h="609600">
                  <a:moveTo>
                    <a:pt x="4116510" y="0"/>
                  </a:moveTo>
                  <a:lnTo>
                    <a:pt x="0" y="0"/>
                  </a:lnTo>
                  <a:lnTo>
                    <a:pt x="203200" y="609600"/>
                  </a:lnTo>
                  <a:lnTo>
                    <a:pt x="4319710" y="609600"/>
                  </a:lnTo>
                  <a:lnTo>
                    <a:pt x="4116510" y="0"/>
                  </a:lnTo>
                  <a:close/>
                </a:path>
              </a:pathLst>
            </a:custGeom>
            <a:solidFill>
              <a:srgbClr val="60A644"/>
            </a:solidFill>
          </p:spPr>
        </p:sp>
        <p:sp>
          <p:nvSpPr>
            <p:cNvPr id="23" name="TextBox 23"/>
            <p:cNvSpPr txBox="1"/>
            <p:nvPr/>
          </p:nvSpPr>
          <p:spPr>
            <a:xfrm>
              <a:off x="101600" y="-38100"/>
              <a:ext cx="4116511" cy="647700"/>
            </a:xfrm>
            <a:prstGeom prst="rect">
              <a:avLst/>
            </a:prstGeom>
          </p:spPr>
          <p:txBody>
            <a:bodyPr lIns="25400" tIns="25400" rIns="25400" bIns="25400" rtlCol="0" anchor="ctr"/>
            <a:lstStyle/>
            <a:p>
              <a:pPr algn="ctr" defTabSz="457200" eaLnBrk="1" fontAlgn="auto" hangingPunct="1">
                <a:lnSpc>
                  <a:spcPts val="1330"/>
                </a:lnSpc>
                <a:spcBef>
                  <a:spcPts val="0"/>
                </a:spcBef>
                <a:spcAft>
                  <a:spcPts val="0"/>
                </a:spcAft>
              </a:pPr>
              <a:endParaRPr sz="900" b="0">
                <a:solidFill>
                  <a:prstClr val="black"/>
                </a:solidFill>
                <a:latin typeface="Calibri"/>
              </a:endParaRPr>
            </a:p>
          </p:txBody>
        </p:sp>
      </p:grpSp>
      <p:grpSp>
        <p:nvGrpSpPr>
          <p:cNvPr id="24" name="Group 24"/>
          <p:cNvGrpSpPr/>
          <p:nvPr/>
        </p:nvGrpSpPr>
        <p:grpSpPr>
          <a:xfrm>
            <a:off x="514350" y="4420137"/>
            <a:ext cx="1027892" cy="883344"/>
            <a:chOff x="0" y="0"/>
            <a:chExt cx="812800" cy="698500"/>
          </a:xfrm>
        </p:grpSpPr>
        <p:sp>
          <p:nvSpPr>
            <p:cNvPr id="25" name="Freeform 2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32C68"/>
            </a:solidFill>
          </p:spPr>
        </p:sp>
        <p:sp>
          <p:nvSpPr>
            <p:cNvPr id="26" name="TextBox 26"/>
            <p:cNvSpPr txBox="1"/>
            <p:nvPr/>
          </p:nvSpPr>
          <p:spPr>
            <a:xfrm>
              <a:off x="114300" y="-38100"/>
              <a:ext cx="584200" cy="736600"/>
            </a:xfrm>
            <a:prstGeom prst="rect">
              <a:avLst/>
            </a:prstGeom>
          </p:spPr>
          <p:txBody>
            <a:bodyPr lIns="21627" tIns="21627" rIns="21627" bIns="21627" rtlCol="0" anchor="ctr"/>
            <a:lstStyle/>
            <a:p>
              <a:pPr algn="ctr" defTabSz="457200" eaLnBrk="1" fontAlgn="auto" hangingPunct="1">
                <a:lnSpc>
                  <a:spcPts val="1330"/>
                </a:lnSpc>
                <a:spcBef>
                  <a:spcPts val="0"/>
                </a:spcBef>
                <a:spcAft>
                  <a:spcPts val="0"/>
                </a:spcAft>
              </a:pPr>
              <a:endParaRPr sz="900" b="0">
                <a:solidFill>
                  <a:prstClr val="black"/>
                </a:solidFill>
                <a:latin typeface="Calibri"/>
              </a:endParaRPr>
            </a:p>
          </p:txBody>
        </p:sp>
      </p:grpSp>
      <p:sp>
        <p:nvSpPr>
          <p:cNvPr id="28" name="Freeform 28"/>
          <p:cNvSpPr/>
          <p:nvPr/>
        </p:nvSpPr>
        <p:spPr>
          <a:xfrm>
            <a:off x="4867432" y="3902459"/>
            <a:ext cx="4276568" cy="2098292"/>
          </a:xfrm>
          <a:custGeom>
            <a:avLst/>
            <a:gdLst/>
            <a:ahLst/>
            <a:cxnLst/>
            <a:rect l="l" t="t" r="r" b="b"/>
            <a:pathLst>
              <a:path w="8553136" h="4196583">
                <a:moveTo>
                  <a:pt x="0" y="0"/>
                </a:moveTo>
                <a:lnTo>
                  <a:pt x="8553136" y="0"/>
                </a:lnTo>
                <a:lnTo>
                  <a:pt x="8553136" y="4196583"/>
                </a:lnTo>
                <a:lnTo>
                  <a:pt x="0" y="4196583"/>
                </a:lnTo>
                <a:lnTo>
                  <a:pt x="0" y="0"/>
                </a:lnTo>
                <a:close/>
              </a:path>
            </a:pathLst>
          </a:custGeom>
          <a:blipFill>
            <a:blip r:embed="rId4"/>
            <a:stretch>
              <a:fillRect t="-18022" b="-18022"/>
            </a:stretch>
          </a:blipFill>
        </p:spPr>
      </p:sp>
      <p:sp>
        <p:nvSpPr>
          <p:cNvPr id="29" name="Freeform 29"/>
          <p:cNvSpPr/>
          <p:nvPr/>
        </p:nvSpPr>
        <p:spPr>
          <a:xfrm>
            <a:off x="643233" y="2109104"/>
            <a:ext cx="732255" cy="621502"/>
          </a:xfrm>
          <a:custGeom>
            <a:avLst/>
            <a:gdLst/>
            <a:ahLst/>
            <a:cxnLst/>
            <a:rect l="l" t="t" r="r" b="b"/>
            <a:pathLst>
              <a:path w="1464510" h="1243003">
                <a:moveTo>
                  <a:pt x="0" y="0"/>
                </a:moveTo>
                <a:lnTo>
                  <a:pt x="1464510" y="0"/>
                </a:lnTo>
                <a:lnTo>
                  <a:pt x="1464510" y="1243003"/>
                </a:lnTo>
                <a:lnTo>
                  <a:pt x="0" y="1243003"/>
                </a:lnTo>
                <a:lnTo>
                  <a:pt x="0" y="0"/>
                </a:lnTo>
                <a:close/>
              </a:path>
            </a:pathLst>
          </a:custGeom>
          <a:blipFill>
            <a:blip r:embed="rId5">
              <a:extLst>
                <a:ext uri="{96DAC541-7B7A-43D3-8B79-37D633B846F1}">
                  <asvg:svgBlip xmlns="" xmlns:asvg="http://schemas.microsoft.com/office/drawing/2016/SVG/main" r:embed="rId7"/>
                </a:ext>
              </a:extLst>
            </a:blip>
            <a:stretch>
              <a:fillRect/>
            </a:stretch>
          </a:blipFill>
        </p:spPr>
      </p:sp>
      <p:sp>
        <p:nvSpPr>
          <p:cNvPr id="30" name="Freeform 30"/>
          <p:cNvSpPr/>
          <p:nvPr/>
        </p:nvSpPr>
        <p:spPr>
          <a:xfrm>
            <a:off x="750078" y="3330469"/>
            <a:ext cx="556437" cy="659481"/>
          </a:xfrm>
          <a:custGeom>
            <a:avLst/>
            <a:gdLst/>
            <a:ahLst/>
            <a:cxnLst/>
            <a:rect l="l" t="t" r="r" b="b"/>
            <a:pathLst>
              <a:path w="1112874" h="1318962">
                <a:moveTo>
                  <a:pt x="0" y="0"/>
                </a:moveTo>
                <a:lnTo>
                  <a:pt x="1112873" y="0"/>
                </a:lnTo>
                <a:lnTo>
                  <a:pt x="1112873" y="1318961"/>
                </a:lnTo>
                <a:lnTo>
                  <a:pt x="0" y="131896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1" name="Freeform 31"/>
          <p:cNvSpPr/>
          <p:nvPr/>
        </p:nvSpPr>
        <p:spPr>
          <a:xfrm>
            <a:off x="658870" y="4483019"/>
            <a:ext cx="738852" cy="738852"/>
          </a:xfrm>
          <a:custGeom>
            <a:avLst/>
            <a:gdLst/>
            <a:ahLst/>
            <a:cxnLst/>
            <a:rect l="l" t="t" r="r" b="b"/>
            <a:pathLst>
              <a:path w="1477704" h="1477704">
                <a:moveTo>
                  <a:pt x="0" y="0"/>
                </a:moveTo>
                <a:lnTo>
                  <a:pt x="1477703" y="0"/>
                </a:lnTo>
                <a:lnTo>
                  <a:pt x="1477703" y="1477703"/>
                </a:lnTo>
                <a:lnTo>
                  <a:pt x="0" y="147770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2" name="Freeform 32"/>
          <p:cNvSpPr/>
          <p:nvPr/>
        </p:nvSpPr>
        <p:spPr>
          <a:xfrm>
            <a:off x="4983534" y="2128641"/>
            <a:ext cx="582428" cy="582428"/>
          </a:xfrm>
          <a:custGeom>
            <a:avLst/>
            <a:gdLst/>
            <a:ahLst/>
            <a:cxnLst/>
            <a:rect l="l" t="t" r="r" b="b"/>
            <a:pathLst>
              <a:path w="1164855" h="1164855">
                <a:moveTo>
                  <a:pt x="0" y="0"/>
                </a:moveTo>
                <a:lnTo>
                  <a:pt x="1164855" y="0"/>
                </a:lnTo>
                <a:lnTo>
                  <a:pt x="1164855" y="1164855"/>
                </a:lnTo>
                <a:lnTo>
                  <a:pt x="0" y="1164855"/>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34" name="TextBox 34"/>
          <p:cNvSpPr txBox="1"/>
          <p:nvPr/>
        </p:nvSpPr>
        <p:spPr>
          <a:xfrm>
            <a:off x="1542242" y="3247109"/>
            <a:ext cx="2595197" cy="359073"/>
          </a:xfrm>
          <a:prstGeom prst="rect">
            <a:avLst/>
          </a:prstGeom>
        </p:spPr>
        <p:txBody>
          <a:bodyPr lIns="0" tIns="0" rIns="0" bIns="0" rtlCol="0" anchor="t">
            <a:spAutoFit/>
          </a:bodyPr>
          <a:lstStyle/>
          <a:p>
            <a:pPr defTabSz="457200" eaLnBrk="1" fontAlgn="auto" hangingPunct="1">
              <a:lnSpc>
                <a:spcPts val="1371"/>
              </a:lnSpc>
              <a:spcAft>
                <a:spcPts val="0"/>
              </a:spcAft>
            </a:pPr>
            <a:r>
              <a:rPr lang="en-US" sz="979" b="0">
                <a:solidFill>
                  <a:srgbClr val="FFFFFF"/>
                </a:solidFill>
                <a:latin typeface="Poppins Medium"/>
              </a:rPr>
              <a:t>What are my priorities in retirement, and how can saving help achieve them?</a:t>
            </a:r>
          </a:p>
        </p:txBody>
      </p:sp>
      <p:sp>
        <p:nvSpPr>
          <p:cNvPr id="35" name="TextBox 35"/>
          <p:cNvSpPr txBox="1"/>
          <p:nvPr/>
        </p:nvSpPr>
        <p:spPr>
          <a:xfrm>
            <a:off x="1592245" y="2537891"/>
            <a:ext cx="2545194" cy="307777"/>
          </a:xfrm>
          <a:prstGeom prst="rect">
            <a:avLst/>
          </a:prstGeom>
        </p:spPr>
        <p:txBody>
          <a:bodyPr lIns="0" tIns="0" rIns="0" bIns="0" rtlCol="0" anchor="t">
            <a:spAutoFit/>
          </a:bodyPr>
          <a:lstStyle/>
          <a:p>
            <a:pPr defTabSz="457200" eaLnBrk="1" fontAlgn="auto" hangingPunct="1">
              <a:lnSpc>
                <a:spcPts val="1200"/>
              </a:lnSpc>
              <a:spcAft>
                <a:spcPts val="0"/>
              </a:spcAft>
            </a:pPr>
            <a:r>
              <a:rPr lang="en-US" sz="857" b="0">
                <a:solidFill>
                  <a:srgbClr val="232C68"/>
                </a:solidFill>
                <a:latin typeface="Poppins Semi-Bold"/>
              </a:rPr>
              <a:t>Think about the lifestyle, activities, and financial security you envision during your retirement.</a:t>
            </a:r>
          </a:p>
        </p:txBody>
      </p:sp>
      <p:sp>
        <p:nvSpPr>
          <p:cNvPr id="36" name="TextBox 36"/>
          <p:cNvSpPr txBox="1"/>
          <p:nvPr/>
        </p:nvSpPr>
        <p:spPr>
          <a:xfrm>
            <a:off x="1542242" y="3742449"/>
            <a:ext cx="2739911" cy="307777"/>
          </a:xfrm>
          <a:prstGeom prst="rect">
            <a:avLst/>
          </a:prstGeom>
        </p:spPr>
        <p:txBody>
          <a:bodyPr lIns="0" tIns="0" rIns="0" bIns="0" rtlCol="0" anchor="t">
            <a:spAutoFit/>
          </a:bodyPr>
          <a:lstStyle/>
          <a:p>
            <a:pPr defTabSz="457200" eaLnBrk="1" fontAlgn="auto" hangingPunct="1">
              <a:lnSpc>
                <a:spcPts val="1200"/>
              </a:lnSpc>
              <a:spcAft>
                <a:spcPts val="0"/>
              </a:spcAft>
            </a:pPr>
            <a:r>
              <a:rPr lang="en-US" sz="857" b="0">
                <a:solidFill>
                  <a:srgbClr val="232C68"/>
                </a:solidFill>
                <a:latin typeface="Poppins Semi-Bold"/>
              </a:rPr>
              <a:t>Identify the key priorities, whether it's travel, hobbies, or supporting family, and link them to your savings plan</a:t>
            </a:r>
          </a:p>
        </p:txBody>
      </p:sp>
      <p:sp>
        <p:nvSpPr>
          <p:cNvPr id="37" name="TextBox 37"/>
          <p:cNvSpPr txBox="1"/>
          <p:nvPr/>
        </p:nvSpPr>
        <p:spPr>
          <a:xfrm>
            <a:off x="1592245" y="2012489"/>
            <a:ext cx="2545194" cy="359073"/>
          </a:xfrm>
          <a:prstGeom prst="rect">
            <a:avLst/>
          </a:prstGeom>
        </p:spPr>
        <p:txBody>
          <a:bodyPr lIns="0" tIns="0" rIns="0" bIns="0" rtlCol="0" anchor="t">
            <a:spAutoFit/>
          </a:bodyPr>
          <a:lstStyle/>
          <a:p>
            <a:pPr defTabSz="457200" eaLnBrk="1" fontAlgn="auto" hangingPunct="1">
              <a:lnSpc>
                <a:spcPts val="1371"/>
              </a:lnSpc>
              <a:spcAft>
                <a:spcPts val="0"/>
              </a:spcAft>
            </a:pPr>
            <a:r>
              <a:rPr lang="en-US" sz="979" b="0">
                <a:solidFill>
                  <a:srgbClr val="FFFFFF"/>
                </a:solidFill>
                <a:latin typeface="Poppins Medium"/>
              </a:rPr>
              <a:t>What does a comfortable retirement look like for you?</a:t>
            </a:r>
          </a:p>
        </p:txBody>
      </p:sp>
      <p:sp>
        <p:nvSpPr>
          <p:cNvPr id="38" name="TextBox 38"/>
          <p:cNvSpPr txBox="1"/>
          <p:nvPr/>
        </p:nvSpPr>
        <p:spPr>
          <a:xfrm>
            <a:off x="5788694" y="2011908"/>
            <a:ext cx="2821480" cy="359073"/>
          </a:xfrm>
          <a:prstGeom prst="rect">
            <a:avLst/>
          </a:prstGeom>
        </p:spPr>
        <p:txBody>
          <a:bodyPr lIns="0" tIns="0" rIns="0" bIns="0" rtlCol="0" anchor="t">
            <a:spAutoFit/>
          </a:bodyPr>
          <a:lstStyle/>
          <a:p>
            <a:pPr defTabSz="457200" eaLnBrk="1" fontAlgn="auto" hangingPunct="1">
              <a:lnSpc>
                <a:spcPts val="1371"/>
              </a:lnSpc>
              <a:spcAft>
                <a:spcPts val="0"/>
              </a:spcAft>
            </a:pPr>
            <a:r>
              <a:rPr lang="en-US" sz="979" b="0">
                <a:solidFill>
                  <a:srgbClr val="FFFFFF"/>
                </a:solidFill>
                <a:latin typeface="Poppins Medium"/>
              </a:rPr>
              <a:t>Do I want the flexibility to retire early or pursue other opportunities in my later years?</a:t>
            </a:r>
          </a:p>
        </p:txBody>
      </p:sp>
      <p:sp>
        <p:nvSpPr>
          <p:cNvPr id="39" name="TextBox 39"/>
          <p:cNvSpPr txBox="1"/>
          <p:nvPr/>
        </p:nvSpPr>
        <p:spPr>
          <a:xfrm>
            <a:off x="5788694" y="2507248"/>
            <a:ext cx="2739911" cy="461665"/>
          </a:xfrm>
          <a:prstGeom prst="rect">
            <a:avLst/>
          </a:prstGeom>
        </p:spPr>
        <p:txBody>
          <a:bodyPr lIns="0" tIns="0" rIns="0" bIns="0" rtlCol="0" anchor="t">
            <a:spAutoFit/>
          </a:bodyPr>
          <a:lstStyle/>
          <a:p>
            <a:pPr defTabSz="457200" eaLnBrk="1" fontAlgn="auto" hangingPunct="1">
              <a:lnSpc>
                <a:spcPts val="1200"/>
              </a:lnSpc>
              <a:spcAft>
                <a:spcPts val="0"/>
              </a:spcAft>
            </a:pPr>
            <a:r>
              <a:rPr lang="en-US" sz="857" b="0">
                <a:solidFill>
                  <a:srgbClr val="232C68"/>
                </a:solidFill>
                <a:latin typeface="Poppins Semi-Bold"/>
              </a:rPr>
              <a:t>Explore the idea of early retirement or engaging in different activities during your later years, and assess how savings can facilitate these choices.</a:t>
            </a:r>
          </a:p>
        </p:txBody>
      </p:sp>
      <p:sp>
        <p:nvSpPr>
          <p:cNvPr id="40" name="TextBox 40"/>
          <p:cNvSpPr txBox="1"/>
          <p:nvPr/>
        </p:nvSpPr>
        <p:spPr>
          <a:xfrm>
            <a:off x="1592245" y="4979845"/>
            <a:ext cx="2545194" cy="461665"/>
          </a:xfrm>
          <a:prstGeom prst="rect">
            <a:avLst/>
          </a:prstGeom>
        </p:spPr>
        <p:txBody>
          <a:bodyPr lIns="0" tIns="0" rIns="0" bIns="0" rtlCol="0" anchor="t">
            <a:spAutoFit/>
          </a:bodyPr>
          <a:lstStyle/>
          <a:p>
            <a:pPr defTabSz="457200" eaLnBrk="1" fontAlgn="auto" hangingPunct="1">
              <a:lnSpc>
                <a:spcPts val="1200"/>
              </a:lnSpc>
              <a:spcAft>
                <a:spcPts val="0"/>
              </a:spcAft>
            </a:pPr>
            <a:r>
              <a:rPr lang="en-US" sz="857" b="0">
                <a:solidFill>
                  <a:srgbClr val="232C68"/>
                </a:solidFill>
                <a:latin typeface="Poppins Semi-Bold"/>
              </a:rPr>
              <a:t>Consider the emotional impact of not having sufficient savings and use it as motivation to stay disciplined in your financial planning.</a:t>
            </a:r>
          </a:p>
        </p:txBody>
      </p:sp>
      <p:sp>
        <p:nvSpPr>
          <p:cNvPr id="41" name="TextBox 41"/>
          <p:cNvSpPr txBox="1"/>
          <p:nvPr/>
        </p:nvSpPr>
        <p:spPr>
          <a:xfrm>
            <a:off x="1592245" y="4454444"/>
            <a:ext cx="2854967" cy="359073"/>
          </a:xfrm>
          <a:prstGeom prst="rect">
            <a:avLst/>
          </a:prstGeom>
        </p:spPr>
        <p:txBody>
          <a:bodyPr lIns="0" tIns="0" rIns="0" bIns="0" rtlCol="0" anchor="t">
            <a:spAutoFit/>
          </a:bodyPr>
          <a:lstStyle/>
          <a:p>
            <a:pPr defTabSz="457200" eaLnBrk="1" fontAlgn="auto" hangingPunct="1">
              <a:lnSpc>
                <a:spcPts val="1371"/>
              </a:lnSpc>
              <a:spcAft>
                <a:spcPts val="0"/>
              </a:spcAft>
            </a:pPr>
            <a:r>
              <a:rPr lang="en-US" sz="979" b="0">
                <a:solidFill>
                  <a:srgbClr val="FFFFFF"/>
                </a:solidFill>
                <a:latin typeface="Poppins Medium"/>
              </a:rPr>
              <a:t>How would I feel if I didn't have enough money to support myself during retirement?</a:t>
            </a:r>
          </a:p>
        </p:txBody>
      </p:sp>
      <p:sp>
        <p:nvSpPr>
          <p:cNvPr id="42" name="Title 41"/>
          <p:cNvSpPr>
            <a:spLocks noGrp="1"/>
          </p:cNvSpPr>
          <p:nvPr>
            <p:ph type="title"/>
          </p:nvPr>
        </p:nvSpPr>
        <p:spPr/>
        <p:txBody>
          <a:bodyPr/>
          <a:lstStyle/>
          <a:p>
            <a:r>
              <a:rPr lang="en-US" dirty="0" smtClean="0"/>
              <a:t>What is your WHY?</a:t>
            </a:r>
            <a:endParaRPr lang="en-US" dirty="0"/>
          </a:p>
        </p:txBody>
      </p:sp>
    </p:spTree>
    <p:extLst>
      <p:ext uri="{BB962C8B-B14F-4D97-AF65-F5344CB8AC3E}">
        <p14:creationId xmlns:p14="http://schemas.microsoft.com/office/powerpoint/2010/main" val="4042821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Employer Non-Elective Contributions</a:t>
            </a:r>
            <a:endParaRPr lang="en-US" sz="4000" dirty="0"/>
          </a:p>
        </p:txBody>
      </p:sp>
      <p:sp>
        <p:nvSpPr>
          <p:cNvPr id="3" name="Content Placeholder 2"/>
          <p:cNvSpPr>
            <a:spLocks noGrp="1"/>
          </p:cNvSpPr>
          <p:nvPr>
            <p:ph idx="1"/>
          </p:nvPr>
        </p:nvSpPr>
        <p:spPr>
          <a:xfrm>
            <a:off x="348169" y="1283333"/>
            <a:ext cx="8465769" cy="4616078"/>
          </a:xfrm>
        </p:spPr>
        <p:txBody>
          <a:bodyPr>
            <a:normAutofit/>
          </a:bodyPr>
          <a:lstStyle/>
          <a:p>
            <a:r>
              <a:rPr lang="en-US" sz="2400" dirty="0" smtClean="0"/>
              <a:t>Non-elective contributions are received by eligible employers whether they contribute to the </a:t>
            </a:r>
            <a:r>
              <a:rPr lang="en-US" sz="2400" dirty="0" smtClean="0"/>
              <a:t>Workplace Retirement Plan or </a:t>
            </a:r>
            <a:r>
              <a:rPr lang="en-US" sz="2400" dirty="0" smtClean="0"/>
              <a:t>not.</a:t>
            </a:r>
          </a:p>
          <a:p>
            <a:endParaRPr lang="en-US" sz="2400" dirty="0"/>
          </a:p>
          <a:p>
            <a:r>
              <a:rPr lang="en-US" sz="2400" dirty="0" smtClean="0"/>
              <a:t>Non-elective contributions are optional and subject to change.</a:t>
            </a:r>
            <a:endParaRPr lang="en-US" sz="2400" dirty="0"/>
          </a:p>
        </p:txBody>
      </p:sp>
      <p:sp>
        <p:nvSpPr>
          <p:cNvPr id="4" name="Slide Number Placeholder 3"/>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141339-F60D-47BC-9C4F-61B9CE851629}" type="slidenum">
              <a:rPr kumimoji="0" lang="en-US" sz="1200" b="1" i="0" u="none" strike="noStrike" kern="1200" cap="none" spc="0" normalizeH="0" baseline="0" noProof="0" smtClean="0">
                <a:ln>
                  <a:noFill/>
                </a:ln>
                <a:solidFill>
                  <a:srgbClr val="232D68"/>
                </a:solidFill>
                <a:effectLst/>
                <a:uLnTx/>
                <a:uFillTx/>
                <a:latin typeface="Calibri"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a:t>
            </a:fld>
            <a:endParaRPr kumimoji="0" lang="en-US" sz="1200" b="1" i="0" u="none" strike="noStrike" kern="1200" cap="none" spc="0" normalizeH="0" baseline="0" noProof="0" dirty="0">
              <a:ln>
                <a:noFill/>
              </a:ln>
              <a:solidFill>
                <a:srgbClr val="232D68"/>
              </a:solidFill>
              <a:effectLst/>
              <a:uLnTx/>
              <a:uFillTx/>
              <a:latin typeface="Calibri" pitchFamily="34" charset="0"/>
              <a:ea typeface="+mn-ea"/>
              <a:cs typeface="+mn-cs"/>
            </a:endParaRPr>
          </a:p>
        </p:txBody>
      </p:sp>
      <p:sp>
        <p:nvSpPr>
          <p:cNvPr id="5" name="TextBox 4"/>
          <p:cNvSpPr txBox="1"/>
          <p:nvPr/>
        </p:nvSpPr>
        <p:spPr>
          <a:xfrm>
            <a:off x="1584356" y="4164593"/>
            <a:ext cx="2842788"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smtClean="0">
                <a:ln>
                  <a:noFill/>
                </a:ln>
                <a:solidFill>
                  <a:srgbClr val="081D58"/>
                </a:solidFill>
                <a:effectLst/>
                <a:uLnTx/>
                <a:uFillTx/>
                <a:latin typeface="Calibri" pitchFamily="34" charset="0"/>
                <a:ea typeface="+mn-ea"/>
                <a:cs typeface="+mn-cs"/>
              </a:rPr>
              <a:t>$500*</a:t>
            </a:r>
            <a:endParaRPr kumimoji="0" lang="en-US" sz="5400" b="1" i="0" u="none" strike="noStrike" kern="1200" cap="none" spc="0" normalizeH="0" baseline="0" noProof="0" dirty="0">
              <a:ln>
                <a:noFill/>
              </a:ln>
              <a:solidFill>
                <a:srgbClr val="081D58"/>
              </a:solidFill>
              <a:effectLst/>
              <a:uLnTx/>
              <a:uFillTx/>
              <a:latin typeface="Calibri" pitchFamily="34" charset="0"/>
              <a:ea typeface="+mn-ea"/>
              <a:cs typeface="+mn-cs"/>
            </a:endParaRPr>
          </a:p>
        </p:txBody>
      </p:sp>
      <p:sp>
        <p:nvSpPr>
          <p:cNvPr id="6" name="TextBox 5"/>
          <p:cNvSpPr txBox="1"/>
          <p:nvPr/>
        </p:nvSpPr>
        <p:spPr>
          <a:xfrm>
            <a:off x="5920966" y="4191755"/>
            <a:ext cx="3349782"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smtClean="0">
                <a:ln>
                  <a:noFill/>
                </a:ln>
                <a:solidFill>
                  <a:srgbClr val="081D58"/>
                </a:solidFill>
                <a:effectLst/>
                <a:uLnTx/>
                <a:uFillTx/>
                <a:latin typeface="Calibri" pitchFamily="34" charset="0"/>
                <a:ea typeface="+mn-ea"/>
                <a:cs typeface="+mn-cs"/>
              </a:rPr>
              <a:t>4%</a:t>
            </a:r>
            <a:endParaRPr kumimoji="0" lang="en-US" sz="5400" b="1" i="0" u="none" strike="noStrike" kern="1200" cap="none" spc="0" normalizeH="0" baseline="0" noProof="0" dirty="0">
              <a:ln>
                <a:noFill/>
              </a:ln>
              <a:solidFill>
                <a:srgbClr val="081D58"/>
              </a:solidFill>
              <a:effectLst/>
              <a:uLnTx/>
              <a:uFillTx/>
              <a:latin typeface="Calibri" pitchFamily="34" charset="0"/>
              <a:ea typeface="+mn-ea"/>
              <a:cs typeface="+mn-cs"/>
            </a:endParaRPr>
          </a:p>
        </p:txBody>
      </p:sp>
      <p:sp>
        <p:nvSpPr>
          <p:cNvPr id="7" name="TextBox 6"/>
          <p:cNvSpPr txBox="1"/>
          <p:nvPr/>
        </p:nvSpPr>
        <p:spPr>
          <a:xfrm>
            <a:off x="697117" y="3232088"/>
            <a:ext cx="3530852" cy="95410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5EA745"/>
                </a:solidFill>
                <a:effectLst/>
                <a:uLnTx/>
                <a:uFillTx/>
                <a:latin typeface="Calibri" pitchFamily="34" charset="0"/>
                <a:ea typeface="+mn-ea"/>
                <a:cs typeface="+mn-cs"/>
              </a:rPr>
              <a:t>Flat Rate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5EA745"/>
                </a:solidFill>
                <a:effectLst/>
                <a:uLnTx/>
                <a:uFillTx/>
                <a:latin typeface="Calibri" pitchFamily="34" charset="0"/>
                <a:ea typeface="+mn-ea"/>
                <a:cs typeface="+mn-cs"/>
              </a:rPr>
              <a:t>Contribution</a:t>
            </a:r>
            <a:endParaRPr kumimoji="0" lang="en-US" sz="2800" b="1" i="0" u="none" strike="noStrike" kern="1200" cap="none" spc="0" normalizeH="0" baseline="0" noProof="0" dirty="0">
              <a:ln>
                <a:noFill/>
              </a:ln>
              <a:solidFill>
                <a:srgbClr val="5EA745"/>
              </a:solidFill>
              <a:effectLst/>
              <a:uLnTx/>
              <a:uFillTx/>
              <a:latin typeface="Calibri" pitchFamily="34" charset="0"/>
              <a:ea typeface="+mn-ea"/>
              <a:cs typeface="+mn-cs"/>
            </a:endParaRPr>
          </a:p>
        </p:txBody>
      </p:sp>
      <p:sp>
        <p:nvSpPr>
          <p:cNvPr id="8" name="TextBox 7"/>
          <p:cNvSpPr txBox="1"/>
          <p:nvPr/>
        </p:nvSpPr>
        <p:spPr>
          <a:xfrm>
            <a:off x="4688185" y="3167205"/>
            <a:ext cx="3530852" cy="95410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5EA745"/>
                </a:solidFill>
                <a:effectLst/>
                <a:uLnTx/>
                <a:uFillTx/>
                <a:latin typeface="Calibri" pitchFamily="34" charset="0"/>
                <a:ea typeface="+mn-ea"/>
                <a:cs typeface="+mn-cs"/>
              </a:rPr>
              <a:t>Profit Sharing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5EA745"/>
                </a:solidFill>
                <a:effectLst/>
                <a:uLnTx/>
                <a:uFillTx/>
                <a:latin typeface="Calibri" pitchFamily="34" charset="0"/>
                <a:ea typeface="+mn-ea"/>
                <a:cs typeface="+mn-cs"/>
              </a:rPr>
              <a:t>Contribution</a:t>
            </a:r>
            <a:endParaRPr kumimoji="0" lang="en-US" sz="2800" b="1" i="0" u="none" strike="noStrike" kern="1200" cap="none" spc="0" normalizeH="0" baseline="0" noProof="0" dirty="0">
              <a:ln>
                <a:noFill/>
              </a:ln>
              <a:solidFill>
                <a:srgbClr val="5EA745"/>
              </a:solidFill>
              <a:effectLst/>
              <a:uLnTx/>
              <a:uFillTx/>
              <a:latin typeface="Calibri" pitchFamily="34" charset="0"/>
              <a:ea typeface="+mn-ea"/>
              <a:cs typeface="+mn-cs"/>
            </a:endParaRPr>
          </a:p>
        </p:txBody>
      </p:sp>
      <p:sp>
        <p:nvSpPr>
          <p:cNvPr id="10" name="TextBox 9"/>
          <p:cNvSpPr txBox="1"/>
          <p:nvPr/>
        </p:nvSpPr>
        <p:spPr>
          <a:xfrm>
            <a:off x="932508" y="5260064"/>
            <a:ext cx="3259248"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81D58"/>
                </a:solidFill>
                <a:effectLst/>
                <a:uLnTx/>
                <a:uFillTx/>
                <a:latin typeface="Calibri" pitchFamily="34" charset="0"/>
                <a:ea typeface="+mn-ea"/>
                <a:cs typeface="+mn-cs"/>
              </a:rPr>
              <a:t>* Must have worked for 2 ½ years and be an employee at the end of the year.</a:t>
            </a:r>
            <a:endParaRPr kumimoji="0" lang="en-US" sz="1400" b="1" i="0" u="none" strike="noStrike" kern="1200" cap="none" spc="0" normalizeH="0" baseline="0" noProof="0" dirty="0">
              <a:ln>
                <a:noFill/>
              </a:ln>
              <a:solidFill>
                <a:srgbClr val="081D58"/>
              </a:solidFill>
              <a:effectLst/>
              <a:uLnTx/>
              <a:uFillTx/>
              <a:latin typeface="Calibri" pitchFamily="34" charset="0"/>
              <a:ea typeface="+mn-ea"/>
              <a:cs typeface="+mn-cs"/>
            </a:endParaRPr>
          </a:p>
        </p:txBody>
      </p:sp>
    </p:spTree>
    <p:extLst>
      <p:ext uri="{BB962C8B-B14F-4D97-AF65-F5344CB8AC3E}">
        <p14:creationId xmlns:p14="http://schemas.microsoft.com/office/powerpoint/2010/main" val="655660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Non-Elective Vesting</a:t>
            </a:r>
            <a:endParaRPr lang="en-US" dirty="0"/>
          </a:p>
        </p:txBody>
      </p:sp>
      <p:sp>
        <p:nvSpPr>
          <p:cNvPr id="4" name="Slide Number Placeholder 3"/>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141339-F60D-47BC-9C4F-61B9CE851629}" type="slidenum">
              <a:rPr kumimoji="0" lang="en-US" sz="1200" b="1" i="0" u="none" strike="noStrike" kern="1200" cap="none" spc="0" normalizeH="0" baseline="0" noProof="0" smtClean="0">
                <a:ln>
                  <a:noFill/>
                </a:ln>
                <a:solidFill>
                  <a:srgbClr val="232D68"/>
                </a:solidFill>
                <a:effectLst/>
                <a:uLnTx/>
                <a:uFillTx/>
                <a:latin typeface="Calibri"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a:t>
            </a:fld>
            <a:endParaRPr kumimoji="0" lang="en-US" sz="1200" b="1" i="0" u="none" strike="noStrike" kern="1200" cap="none" spc="0" normalizeH="0" baseline="0" noProof="0" dirty="0">
              <a:ln>
                <a:noFill/>
              </a:ln>
              <a:solidFill>
                <a:srgbClr val="232D68"/>
              </a:solidFill>
              <a:effectLst/>
              <a:uLnTx/>
              <a:uFillTx/>
              <a:latin typeface="Calibri" pitchFamily="34" charset="0"/>
              <a:ea typeface="+mn-ea"/>
              <a:cs typeface="+mn-cs"/>
            </a:endParaRPr>
          </a:p>
        </p:txBody>
      </p:sp>
      <p:sp>
        <p:nvSpPr>
          <p:cNvPr id="5" name="TextBox 4"/>
          <p:cNvSpPr txBox="1"/>
          <p:nvPr/>
        </p:nvSpPr>
        <p:spPr>
          <a:xfrm>
            <a:off x="694481" y="1956122"/>
            <a:ext cx="1805651"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rgbClr val="5EA745"/>
                </a:solidFill>
                <a:effectLst/>
                <a:uLnTx/>
                <a:uFillTx/>
                <a:latin typeface="Calibri" pitchFamily="34" charset="0"/>
                <a:ea typeface="+mn-ea"/>
                <a:cs typeface="+mn-cs"/>
              </a:rPr>
              <a:t>1 Year</a:t>
            </a:r>
            <a:endParaRPr kumimoji="0" lang="en-US" sz="4400" b="1" i="0" u="none" strike="noStrike" kern="1200" cap="none" spc="0" normalizeH="0" baseline="0" noProof="0" dirty="0">
              <a:ln>
                <a:noFill/>
              </a:ln>
              <a:solidFill>
                <a:srgbClr val="5EA745"/>
              </a:solidFill>
              <a:effectLst/>
              <a:uLnTx/>
              <a:uFillTx/>
              <a:latin typeface="Calibri" pitchFamily="34" charset="0"/>
              <a:ea typeface="+mn-ea"/>
              <a:cs typeface="+mn-cs"/>
            </a:endParaRPr>
          </a:p>
        </p:txBody>
      </p:sp>
      <p:sp>
        <p:nvSpPr>
          <p:cNvPr id="6" name="TextBox 5"/>
          <p:cNvSpPr txBox="1"/>
          <p:nvPr/>
        </p:nvSpPr>
        <p:spPr>
          <a:xfrm>
            <a:off x="6286982" y="1923327"/>
            <a:ext cx="2069939"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rgbClr val="5EA745"/>
                </a:solidFill>
                <a:effectLst/>
                <a:uLnTx/>
                <a:uFillTx/>
                <a:latin typeface="Calibri" pitchFamily="34" charset="0"/>
                <a:ea typeface="+mn-ea"/>
                <a:cs typeface="+mn-cs"/>
              </a:rPr>
              <a:t>3 Years</a:t>
            </a:r>
            <a:endParaRPr kumimoji="0" lang="en-US" sz="4400" b="1" i="0" u="none" strike="noStrike" kern="1200" cap="none" spc="0" normalizeH="0" baseline="0" noProof="0" dirty="0">
              <a:ln>
                <a:noFill/>
              </a:ln>
              <a:solidFill>
                <a:srgbClr val="5EA745"/>
              </a:solidFill>
              <a:effectLst/>
              <a:uLnTx/>
              <a:uFillTx/>
              <a:latin typeface="Calibri" pitchFamily="34" charset="0"/>
              <a:ea typeface="+mn-ea"/>
              <a:cs typeface="+mn-cs"/>
            </a:endParaRPr>
          </a:p>
        </p:txBody>
      </p:sp>
      <p:sp>
        <p:nvSpPr>
          <p:cNvPr id="7" name="TextBox 6"/>
          <p:cNvSpPr txBox="1"/>
          <p:nvPr/>
        </p:nvSpPr>
        <p:spPr>
          <a:xfrm>
            <a:off x="3522562" y="1936831"/>
            <a:ext cx="1975412"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5EA745"/>
                </a:solidFill>
                <a:effectLst/>
                <a:uLnTx/>
                <a:uFillTx/>
                <a:latin typeface="Calibri" pitchFamily="34" charset="0"/>
                <a:ea typeface="+mn-ea"/>
                <a:cs typeface="+mn-cs"/>
              </a:rPr>
              <a:t>2</a:t>
            </a:r>
            <a:r>
              <a:rPr kumimoji="0" lang="en-US" sz="4400" b="1" i="0" u="none" strike="noStrike" kern="1200" cap="none" spc="0" normalizeH="0" baseline="0" noProof="0" dirty="0" smtClean="0">
                <a:ln>
                  <a:noFill/>
                </a:ln>
                <a:solidFill>
                  <a:srgbClr val="5EA745"/>
                </a:solidFill>
                <a:effectLst/>
                <a:uLnTx/>
                <a:uFillTx/>
                <a:latin typeface="Calibri" pitchFamily="34" charset="0"/>
                <a:ea typeface="+mn-ea"/>
                <a:cs typeface="+mn-cs"/>
              </a:rPr>
              <a:t> Years</a:t>
            </a:r>
            <a:endParaRPr kumimoji="0" lang="en-US" sz="4400" b="1" i="0" u="none" strike="noStrike" kern="1200" cap="none" spc="0" normalizeH="0" baseline="0" noProof="0" dirty="0">
              <a:ln>
                <a:noFill/>
              </a:ln>
              <a:solidFill>
                <a:srgbClr val="5EA745"/>
              </a:solidFill>
              <a:effectLst/>
              <a:uLnTx/>
              <a:uFillTx/>
              <a:latin typeface="Calibri" pitchFamily="34" charset="0"/>
              <a:ea typeface="+mn-ea"/>
              <a:cs typeface="+mn-cs"/>
            </a:endParaRPr>
          </a:p>
        </p:txBody>
      </p:sp>
      <p:sp>
        <p:nvSpPr>
          <p:cNvPr id="11" name="Oval 10"/>
          <p:cNvSpPr/>
          <p:nvPr/>
        </p:nvSpPr>
        <p:spPr>
          <a:xfrm>
            <a:off x="439837" y="2963119"/>
            <a:ext cx="2314936" cy="2303362"/>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a:ea typeface="+mn-ea"/>
              <a:cs typeface="+mn-cs"/>
            </a:endParaRPr>
          </a:p>
        </p:txBody>
      </p:sp>
      <p:sp>
        <p:nvSpPr>
          <p:cNvPr id="12" name="Oval 11"/>
          <p:cNvSpPr/>
          <p:nvPr/>
        </p:nvSpPr>
        <p:spPr>
          <a:xfrm>
            <a:off x="3254414" y="2988198"/>
            <a:ext cx="2314936" cy="2303362"/>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a:ea typeface="+mn-ea"/>
              <a:cs typeface="+mn-cs"/>
            </a:endParaRPr>
          </a:p>
        </p:txBody>
      </p:sp>
      <p:sp>
        <p:nvSpPr>
          <p:cNvPr id="13" name="Oval 12"/>
          <p:cNvSpPr/>
          <p:nvPr/>
        </p:nvSpPr>
        <p:spPr>
          <a:xfrm>
            <a:off x="6078637" y="2976623"/>
            <a:ext cx="2314936" cy="2303362"/>
          </a:xfrm>
          <a:prstGeom prst="ellipse">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a:ea typeface="+mn-ea"/>
              <a:cs typeface="+mn-cs"/>
            </a:endParaRPr>
          </a:p>
        </p:txBody>
      </p:sp>
      <p:sp>
        <p:nvSpPr>
          <p:cNvPr id="14" name="TextBox 13"/>
          <p:cNvSpPr txBox="1"/>
          <p:nvPr/>
        </p:nvSpPr>
        <p:spPr>
          <a:xfrm>
            <a:off x="1192193" y="3703900"/>
            <a:ext cx="1284789"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rgbClr val="081D58"/>
                </a:solidFill>
                <a:effectLst/>
                <a:uLnTx/>
                <a:uFillTx/>
                <a:latin typeface="Calibri" pitchFamily="34" charset="0"/>
                <a:ea typeface="+mn-ea"/>
                <a:cs typeface="+mn-cs"/>
              </a:rPr>
              <a:t>0%</a:t>
            </a:r>
            <a:endParaRPr kumimoji="0" lang="en-US" sz="4400" b="1" i="0" u="none" strike="noStrike" kern="1200" cap="none" spc="0" normalizeH="0" baseline="0" noProof="0" dirty="0">
              <a:ln>
                <a:noFill/>
              </a:ln>
              <a:solidFill>
                <a:srgbClr val="081D58"/>
              </a:solidFill>
              <a:effectLst/>
              <a:uLnTx/>
              <a:uFillTx/>
              <a:latin typeface="Calibri" pitchFamily="34" charset="0"/>
              <a:ea typeface="+mn-ea"/>
              <a:cs typeface="+mn-cs"/>
            </a:endParaRPr>
          </a:p>
        </p:txBody>
      </p:sp>
      <p:sp>
        <p:nvSpPr>
          <p:cNvPr id="15" name="TextBox 14"/>
          <p:cNvSpPr txBox="1"/>
          <p:nvPr/>
        </p:nvSpPr>
        <p:spPr>
          <a:xfrm>
            <a:off x="4018344" y="3752127"/>
            <a:ext cx="1284789"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rgbClr val="081D58"/>
                </a:solidFill>
                <a:effectLst/>
                <a:uLnTx/>
                <a:uFillTx/>
                <a:latin typeface="Calibri" pitchFamily="34" charset="0"/>
                <a:ea typeface="+mn-ea"/>
                <a:cs typeface="+mn-cs"/>
              </a:rPr>
              <a:t>0%</a:t>
            </a:r>
            <a:endParaRPr kumimoji="0" lang="en-US" sz="4400" b="1" i="0" u="none" strike="noStrike" kern="1200" cap="none" spc="0" normalizeH="0" baseline="0" noProof="0" dirty="0">
              <a:ln>
                <a:noFill/>
              </a:ln>
              <a:solidFill>
                <a:srgbClr val="081D58"/>
              </a:solidFill>
              <a:effectLst/>
              <a:uLnTx/>
              <a:uFillTx/>
              <a:latin typeface="Calibri" pitchFamily="34" charset="0"/>
              <a:ea typeface="+mn-ea"/>
              <a:cs typeface="+mn-cs"/>
            </a:endParaRPr>
          </a:p>
        </p:txBody>
      </p:sp>
      <p:sp>
        <p:nvSpPr>
          <p:cNvPr id="16" name="TextBox 15"/>
          <p:cNvSpPr txBox="1"/>
          <p:nvPr/>
        </p:nvSpPr>
        <p:spPr>
          <a:xfrm>
            <a:off x="6602366" y="3752017"/>
            <a:ext cx="1514354"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rgbClr val="FFFFFF"/>
                </a:solidFill>
                <a:effectLst/>
                <a:uLnTx/>
                <a:uFillTx/>
                <a:latin typeface="Calibri" pitchFamily="34" charset="0"/>
                <a:ea typeface="+mn-ea"/>
                <a:cs typeface="+mn-cs"/>
              </a:rPr>
              <a:t>100%</a:t>
            </a:r>
            <a:endParaRPr kumimoji="0" lang="en-US" sz="44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3038316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150105305"/>
              </p:ext>
            </p:extLst>
          </p:nvPr>
        </p:nvGraphicFramePr>
        <p:xfrm>
          <a:off x="2806574" y="1837854"/>
          <a:ext cx="3286408" cy="183785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Employer Contributions Vesting</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22</a:t>
            </a:fld>
            <a:endParaRPr lang="en-US" dirty="0"/>
          </a:p>
        </p:txBody>
      </p:sp>
      <p:sp>
        <p:nvSpPr>
          <p:cNvPr id="5" name="TextBox 4"/>
          <p:cNvSpPr txBox="1"/>
          <p:nvPr/>
        </p:nvSpPr>
        <p:spPr>
          <a:xfrm>
            <a:off x="694481" y="1086989"/>
            <a:ext cx="1805651" cy="769441"/>
          </a:xfrm>
          <a:prstGeom prst="rect">
            <a:avLst/>
          </a:prstGeom>
          <a:noFill/>
        </p:spPr>
        <p:txBody>
          <a:bodyPr wrap="square" rtlCol="0">
            <a:spAutoFit/>
          </a:bodyPr>
          <a:lstStyle/>
          <a:p>
            <a:r>
              <a:rPr lang="en-US" sz="4400" dirty="0" smtClean="0">
                <a:solidFill>
                  <a:schemeClr val="bg2"/>
                </a:solidFill>
              </a:rPr>
              <a:t>1 Year</a:t>
            </a:r>
            <a:endParaRPr lang="en-US" sz="4400" dirty="0">
              <a:solidFill>
                <a:schemeClr val="bg2"/>
              </a:solidFill>
            </a:endParaRPr>
          </a:p>
        </p:txBody>
      </p:sp>
      <p:sp>
        <p:nvSpPr>
          <p:cNvPr id="6" name="TextBox 5"/>
          <p:cNvSpPr txBox="1"/>
          <p:nvPr/>
        </p:nvSpPr>
        <p:spPr>
          <a:xfrm>
            <a:off x="6286982" y="1054194"/>
            <a:ext cx="2069939" cy="769441"/>
          </a:xfrm>
          <a:prstGeom prst="rect">
            <a:avLst/>
          </a:prstGeom>
          <a:noFill/>
        </p:spPr>
        <p:txBody>
          <a:bodyPr wrap="square" rtlCol="0">
            <a:spAutoFit/>
          </a:bodyPr>
          <a:lstStyle/>
          <a:p>
            <a:r>
              <a:rPr lang="en-US" sz="4400" dirty="0" smtClean="0">
                <a:solidFill>
                  <a:schemeClr val="bg2"/>
                </a:solidFill>
              </a:rPr>
              <a:t>3 Years</a:t>
            </a:r>
            <a:endParaRPr lang="en-US" sz="4400" dirty="0">
              <a:solidFill>
                <a:schemeClr val="bg2"/>
              </a:solidFill>
            </a:endParaRPr>
          </a:p>
        </p:txBody>
      </p:sp>
      <p:sp>
        <p:nvSpPr>
          <p:cNvPr id="7" name="TextBox 6"/>
          <p:cNvSpPr txBox="1"/>
          <p:nvPr/>
        </p:nvSpPr>
        <p:spPr>
          <a:xfrm>
            <a:off x="3522562" y="1067698"/>
            <a:ext cx="1975412" cy="769441"/>
          </a:xfrm>
          <a:prstGeom prst="rect">
            <a:avLst/>
          </a:prstGeom>
          <a:noFill/>
        </p:spPr>
        <p:txBody>
          <a:bodyPr wrap="square" rtlCol="0">
            <a:spAutoFit/>
          </a:bodyPr>
          <a:lstStyle/>
          <a:p>
            <a:r>
              <a:rPr lang="en-US" sz="4400" dirty="0">
                <a:solidFill>
                  <a:schemeClr val="bg2"/>
                </a:solidFill>
              </a:rPr>
              <a:t>2</a:t>
            </a:r>
            <a:r>
              <a:rPr lang="en-US" sz="4400" dirty="0" smtClean="0">
                <a:solidFill>
                  <a:schemeClr val="bg2"/>
                </a:solidFill>
              </a:rPr>
              <a:t> Years</a:t>
            </a:r>
            <a:endParaRPr lang="en-US" sz="4400" dirty="0">
              <a:solidFill>
                <a:schemeClr val="bg2"/>
              </a:solidFill>
            </a:endParaRPr>
          </a:p>
        </p:txBody>
      </p:sp>
      <p:sp>
        <p:nvSpPr>
          <p:cNvPr id="11" name="Oval 10"/>
          <p:cNvSpPr/>
          <p:nvPr/>
        </p:nvSpPr>
        <p:spPr>
          <a:xfrm>
            <a:off x="901563" y="2003452"/>
            <a:ext cx="1488551" cy="1500239"/>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64621" y="2373040"/>
            <a:ext cx="1284789" cy="646331"/>
          </a:xfrm>
          <a:prstGeom prst="rect">
            <a:avLst/>
          </a:prstGeom>
          <a:noFill/>
        </p:spPr>
        <p:txBody>
          <a:bodyPr wrap="square" rtlCol="0">
            <a:spAutoFit/>
          </a:bodyPr>
          <a:lstStyle/>
          <a:p>
            <a:r>
              <a:rPr lang="en-US" sz="3600" dirty="0" smtClean="0"/>
              <a:t>0%</a:t>
            </a:r>
            <a:endParaRPr lang="en-US" sz="3600" dirty="0"/>
          </a:p>
        </p:txBody>
      </p:sp>
      <p:sp>
        <p:nvSpPr>
          <p:cNvPr id="17" name="TextBox 16"/>
          <p:cNvSpPr txBox="1"/>
          <p:nvPr/>
        </p:nvSpPr>
        <p:spPr>
          <a:xfrm>
            <a:off x="756346" y="3638557"/>
            <a:ext cx="1805651" cy="769441"/>
          </a:xfrm>
          <a:prstGeom prst="rect">
            <a:avLst/>
          </a:prstGeom>
          <a:noFill/>
        </p:spPr>
        <p:txBody>
          <a:bodyPr wrap="square" rtlCol="0">
            <a:spAutoFit/>
          </a:bodyPr>
          <a:lstStyle/>
          <a:p>
            <a:r>
              <a:rPr lang="en-US" sz="4400" dirty="0">
                <a:solidFill>
                  <a:schemeClr val="bg2"/>
                </a:solidFill>
              </a:rPr>
              <a:t>4</a:t>
            </a:r>
            <a:r>
              <a:rPr lang="en-US" sz="4400" dirty="0" smtClean="0">
                <a:solidFill>
                  <a:schemeClr val="bg2"/>
                </a:solidFill>
              </a:rPr>
              <a:t> Year</a:t>
            </a:r>
            <a:endParaRPr lang="en-US" sz="4400" dirty="0">
              <a:solidFill>
                <a:schemeClr val="bg2"/>
              </a:solidFill>
            </a:endParaRPr>
          </a:p>
        </p:txBody>
      </p:sp>
      <p:sp>
        <p:nvSpPr>
          <p:cNvPr id="18" name="TextBox 17"/>
          <p:cNvSpPr txBox="1"/>
          <p:nvPr/>
        </p:nvSpPr>
        <p:spPr>
          <a:xfrm>
            <a:off x="6348847" y="3605762"/>
            <a:ext cx="2069939" cy="769441"/>
          </a:xfrm>
          <a:prstGeom prst="rect">
            <a:avLst/>
          </a:prstGeom>
          <a:noFill/>
        </p:spPr>
        <p:txBody>
          <a:bodyPr wrap="square" rtlCol="0">
            <a:spAutoFit/>
          </a:bodyPr>
          <a:lstStyle/>
          <a:p>
            <a:r>
              <a:rPr lang="en-US" sz="4400" dirty="0">
                <a:solidFill>
                  <a:schemeClr val="bg2"/>
                </a:solidFill>
              </a:rPr>
              <a:t>6</a:t>
            </a:r>
            <a:r>
              <a:rPr lang="en-US" sz="4400" dirty="0" smtClean="0">
                <a:solidFill>
                  <a:schemeClr val="bg2"/>
                </a:solidFill>
              </a:rPr>
              <a:t> Years</a:t>
            </a:r>
            <a:endParaRPr lang="en-US" sz="4400" dirty="0">
              <a:solidFill>
                <a:schemeClr val="bg2"/>
              </a:solidFill>
            </a:endParaRPr>
          </a:p>
        </p:txBody>
      </p:sp>
      <p:sp>
        <p:nvSpPr>
          <p:cNvPr id="19" name="TextBox 18"/>
          <p:cNvSpPr txBox="1"/>
          <p:nvPr/>
        </p:nvSpPr>
        <p:spPr>
          <a:xfrm>
            <a:off x="3584427" y="3619266"/>
            <a:ext cx="1975412" cy="769441"/>
          </a:xfrm>
          <a:prstGeom prst="rect">
            <a:avLst/>
          </a:prstGeom>
          <a:noFill/>
        </p:spPr>
        <p:txBody>
          <a:bodyPr wrap="square" rtlCol="0">
            <a:spAutoFit/>
          </a:bodyPr>
          <a:lstStyle/>
          <a:p>
            <a:r>
              <a:rPr lang="en-US" sz="4400" dirty="0">
                <a:solidFill>
                  <a:schemeClr val="bg2"/>
                </a:solidFill>
              </a:rPr>
              <a:t>5</a:t>
            </a:r>
            <a:r>
              <a:rPr lang="en-US" sz="4400" dirty="0" smtClean="0">
                <a:solidFill>
                  <a:schemeClr val="bg2"/>
                </a:solidFill>
              </a:rPr>
              <a:t> Years</a:t>
            </a:r>
            <a:endParaRPr lang="en-US" sz="4400" dirty="0">
              <a:solidFill>
                <a:schemeClr val="bg2"/>
              </a:solidFill>
            </a:endParaRPr>
          </a:p>
        </p:txBody>
      </p:sp>
      <p:sp>
        <p:nvSpPr>
          <p:cNvPr id="21" name="TextBox 20"/>
          <p:cNvSpPr txBox="1"/>
          <p:nvPr/>
        </p:nvSpPr>
        <p:spPr>
          <a:xfrm>
            <a:off x="3933885" y="2715562"/>
            <a:ext cx="1284789" cy="646331"/>
          </a:xfrm>
          <a:prstGeom prst="rect">
            <a:avLst/>
          </a:prstGeom>
          <a:noFill/>
        </p:spPr>
        <p:txBody>
          <a:bodyPr wrap="square" rtlCol="0">
            <a:spAutoFit/>
          </a:bodyPr>
          <a:lstStyle/>
          <a:p>
            <a:r>
              <a:rPr lang="en-US" sz="3600" dirty="0" smtClean="0"/>
              <a:t>20%</a:t>
            </a:r>
            <a:endParaRPr lang="en-US" sz="3600" dirty="0"/>
          </a:p>
        </p:txBody>
      </p:sp>
      <p:graphicFrame>
        <p:nvGraphicFramePr>
          <p:cNvPr id="22" name="Chart 21"/>
          <p:cNvGraphicFramePr/>
          <p:nvPr>
            <p:extLst>
              <p:ext uri="{D42A27DB-BD31-4B8C-83A1-F6EECF244321}">
                <p14:modId xmlns:p14="http://schemas.microsoft.com/office/powerpoint/2010/main" val="2492771479"/>
              </p:ext>
            </p:extLst>
          </p:nvPr>
        </p:nvGraphicFramePr>
        <p:xfrm>
          <a:off x="5557319" y="1827292"/>
          <a:ext cx="3286408" cy="1837854"/>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6503560" y="2750267"/>
            <a:ext cx="1284789" cy="646331"/>
          </a:xfrm>
          <a:prstGeom prst="rect">
            <a:avLst/>
          </a:prstGeom>
          <a:noFill/>
        </p:spPr>
        <p:txBody>
          <a:bodyPr wrap="square" rtlCol="0">
            <a:spAutoFit/>
          </a:bodyPr>
          <a:lstStyle/>
          <a:p>
            <a:r>
              <a:rPr lang="en-US" sz="3600" dirty="0"/>
              <a:t>4</a:t>
            </a:r>
            <a:r>
              <a:rPr lang="en-US" sz="3600" dirty="0" smtClean="0"/>
              <a:t>0%</a:t>
            </a:r>
            <a:endParaRPr lang="en-US" sz="3600" dirty="0"/>
          </a:p>
        </p:txBody>
      </p:sp>
      <p:graphicFrame>
        <p:nvGraphicFramePr>
          <p:cNvPr id="24" name="Chart 23"/>
          <p:cNvGraphicFramePr/>
          <p:nvPr>
            <p:extLst>
              <p:ext uri="{D42A27DB-BD31-4B8C-83A1-F6EECF244321}">
                <p14:modId xmlns:p14="http://schemas.microsoft.com/office/powerpoint/2010/main" val="2166450867"/>
              </p:ext>
            </p:extLst>
          </p:nvPr>
        </p:nvGraphicFramePr>
        <p:xfrm>
          <a:off x="0" y="4415074"/>
          <a:ext cx="3286408" cy="18378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p:nvPr>
            <p:extLst>
              <p:ext uri="{D42A27DB-BD31-4B8C-83A1-F6EECF244321}">
                <p14:modId xmlns:p14="http://schemas.microsoft.com/office/powerpoint/2010/main" val="4241156873"/>
              </p:ext>
            </p:extLst>
          </p:nvPr>
        </p:nvGraphicFramePr>
        <p:xfrm>
          <a:off x="5709719" y="4460342"/>
          <a:ext cx="3286408" cy="18378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p:cNvGraphicFramePr/>
          <p:nvPr>
            <p:extLst>
              <p:ext uri="{D42A27DB-BD31-4B8C-83A1-F6EECF244321}">
                <p14:modId xmlns:p14="http://schemas.microsoft.com/office/powerpoint/2010/main" val="1264246063"/>
              </p:ext>
            </p:extLst>
          </p:nvPr>
        </p:nvGraphicFramePr>
        <p:xfrm>
          <a:off x="2874475" y="4413565"/>
          <a:ext cx="3286408" cy="1837854"/>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p:cNvSpPr txBox="1"/>
          <p:nvPr/>
        </p:nvSpPr>
        <p:spPr>
          <a:xfrm>
            <a:off x="1468324" y="5238461"/>
            <a:ext cx="1284789" cy="646331"/>
          </a:xfrm>
          <a:prstGeom prst="rect">
            <a:avLst/>
          </a:prstGeom>
          <a:noFill/>
        </p:spPr>
        <p:txBody>
          <a:bodyPr wrap="square" rtlCol="0">
            <a:spAutoFit/>
          </a:bodyPr>
          <a:lstStyle/>
          <a:p>
            <a:r>
              <a:rPr lang="en-US" sz="3600" dirty="0" smtClean="0">
                <a:solidFill>
                  <a:schemeClr val="bg1"/>
                </a:solidFill>
              </a:rPr>
              <a:t>60%</a:t>
            </a:r>
            <a:endParaRPr lang="en-US" sz="3600" dirty="0">
              <a:solidFill>
                <a:schemeClr val="bg1"/>
              </a:solidFill>
            </a:endParaRPr>
          </a:p>
        </p:txBody>
      </p:sp>
      <p:sp>
        <p:nvSpPr>
          <p:cNvPr id="28" name="TextBox 27"/>
          <p:cNvSpPr txBox="1"/>
          <p:nvPr/>
        </p:nvSpPr>
        <p:spPr>
          <a:xfrm>
            <a:off x="4074213" y="5282219"/>
            <a:ext cx="1284789" cy="646331"/>
          </a:xfrm>
          <a:prstGeom prst="rect">
            <a:avLst/>
          </a:prstGeom>
          <a:noFill/>
        </p:spPr>
        <p:txBody>
          <a:bodyPr wrap="square" rtlCol="0">
            <a:spAutoFit/>
          </a:bodyPr>
          <a:lstStyle/>
          <a:p>
            <a:r>
              <a:rPr lang="en-US" sz="3600" dirty="0" smtClean="0">
                <a:solidFill>
                  <a:schemeClr val="bg1"/>
                </a:solidFill>
              </a:rPr>
              <a:t>80%</a:t>
            </a:r>
            <a:endParaRPr lang="en-US" sz="3600" dirty="0">
              <a:solidFill>
                <a:schemeClr val="bg1"/>
              </a:solidFill>
            </a:endParaRPr>
          </a:p>
        </p:txBody>
      </p:sp>
      <p:sp>
        <p:nvSpPr>
          <p:cNvPr id="29" name="TextBox 28"/>
          <p:cNvSpPr txBox="1"/>
          <p:nvPr/>
        </p:nvSpPr>
        <p:spPr>
          <a:xfrm>
            <a:off x="6808359" y="5092097"/>
            <a:ext cx="1284789" cy="646331"/>
          </a:xfrm>
          <a:prstGeom prst="rect">
            <a:avLst/>
          </a:prstGeom>
          <a:noFill/>
        </p:spPr>
        <p:txBody>
          <a:bodyPr wrap="square" rtlCol="0">
            <a:spAutoFit/>
          </a:bodyPr>
          <a:lstStyle/>
          <a:p>
            <a:r>
              <a:rPr lang="en-US" sz="3600" dirty="0" smtClean="0">
                <a:solidFill>
                  <a:schemeClr val="bg1"/>
                </a:solidFill>
              </a:rPr>
              <a:t>100%</a:t>
            </a:r>
            <a:endParaRPr lang="en-US" sz="3600" dirty="0">
              <a:solidFill>
                <a:schemeClr val="bg1"/>
              </a:solidFill>
            </a:endParaRPr>
          </a:p>
        </p:txBody>
      </p:sp>
    </p:spTree>
    <p:extLst>
      <p:ext uri="{BB962C8B-B14F-4D97-AF65-F5344CB8AC3E}">
        <p14:creationId xmlns:p14="http://schemas.microsoft.com/office/powerpoint/2010/main" val="4061922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518" y="274638"/>
            <a:ext cx="8465769" cy="1143000"/>
          </a:xfrm>
        </p:spPr>
        <p:txBody>
          <a:bodyPr/>
          <a:lstStyle/>
          <a:p>
            <a:r>
              <a:rPr lang="en-US" dirty="0" smtClean="0"/>
              <a:t>Benefits of Employer Match</a:t>
            </a:r>
            <a:endParaRPr lang="en-US" dirty="0"/>
          </a:p>
        </p:txBody>
      </p:sp>
      <p:sp>
        <p:nvSpPr>
          <p:cNvPr id="4" name="Slide Number Placeholder 3"/>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141339-F60D-47BC-9C4F-61B9CE851629}" type="slidenum">
              <a:rPr kumimoji="0" lang="en-US" sz="1200" b="1" i="0" u="none" strike="noStrike" kern="1200" cap="none" spc="0" normalizeH="0" baseline="0" noProof="0" smtClean="0">
                <a:ln>
                  <a:noFill/>
                </a:ln>
                <a:solidFill>
                  <a:srgbClr val="232D68"/>
                </a:solidFill>
                <a:effectLst/>
                <a:uLnTx/>
                <a:uFillTx/>
                <a:latin typeface="Calibri"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23</a:t>
            </a:fld>
            <a:endParaRPr kumimoji="0" lang="en-US" sz="1200" b="1" i="0" u="none" strike="noStrike" kern="1200" cap="none" spc="0" normalizeH="0" baseline="0" noProof="0" dirty="0">
              <a:ln>
                <a:noFill/>
              </a:ln>
              <a:solidFill>
                <a:srgbClr val="232D68"/>
              </a:solidFill>
              <a:effectLst/>
              <a:uLnTx/>
              <a:uFillTx/>
              <a:latin typeface="Calibri" pitchFamily="34" charset="0"/>
              <a:ea typeface="+mn-ea"/>
              <a:cs typeface="+mn-cs"/>
            </a:endParaRPr>
          </a:p>
        </p:txBody>
      </p:sp>
      <p:sp>
        <p:nvSpPr>
          <p:cNvPr id="48" name="object 3"/>
          <p:cNvSpPr txBox="1"/>
          <p:nvPr/>
        </p:nvSpPr>
        <p:spPr>
          <a:xfrm>
            <a:off x="586751" y="5747218"/>
            <a:ext cx="8090536" cy="46166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lvl="0" indent="0" algn="ctr" defTabSz="914400" rtl="0" eaLnBrk="1" fontAlgn="base" latinLnBrk="0" hangingPunct="1">
              <a:lnSpc>
                <a:spcPct val="100000"/>
              </a:lnSpc>
              <a:spcBef>
                <a:spcPct val="0"/>
              </a:spcBef>
              <a:spcAft>
                <a:spcPct val="0"/>
              </a:spcAft>
              <a:buClrTx/>
              <a:buSzTx/>
              <a:buFontTx/>
              <a:buNone/>
              <a:tabLst/>
              <a:defRPr/>
            </a:pPr>
            <a:r>
              <a:rPr kumimoji="0" sz="1000" b="1" i="0" u="none" strike="noStrike" kern="1200" cap="none" spc="0" normalizeH="0" baseline="0" noProof="0" dirty="0">
                <a:ln>
                  <a:noFill/>
                </a:ln>
                <a:solidFill>
                  <a:srgbClr val="001F5F"/>
                </a:solidFill>
                <a:effectLst/>
                <a:uLnTx/>
                <a:uFillTx/>
                <a:latin typeface="Calibri"/>
                <a:ea typeface="+mn-ea"/>
                <a:cs typeface="Calibri"/>
              </a:rPr>
              <a:t>A</a:t>
            </a:r>
            <a:r>
              <a:rPr kumimoji="0" sz="1000" b="1" i="0" u="none" strike="noStrike" kern="1200" cap="none" spc="-5" normalizeH="0" baseline="0" noProof="0" dirty="0">
                <a:ln>
                  <a:noFill/>
                </a:ln>
                <a:solidFill>
                  <a:srgbClr val="001F5F"/>
                </a:solidFill>
                <a:effectLst/>
                <a:uLnTx/>
                <a:uFillTx/>
                <a:latin typeface="Calibri"/>
                <a:ea typeface="+mn-ea"/>
                <a:cs typeface="Calibri"/>
              </a:rPr>
              <a:t>l</a:t>
            </a:r>
            <a:r>
              <a:rPr kumimoji="0" sz="1000" b="1" i="0" u="none" strike="noStrike" kern="1200" cap="none" spc="0" normalizeH="0" baseline="0" noProof="0" dirty="0">
                <a:ln>
                  <a:noFill/>
                </a:ln>
                <a:solidFill>
                  <a:srgbClr val="001F5F"/>
                </a:solidFill>
                <a:effectLst/>
                <a:uLnTx/>
                <a:uFillTx/>
                <a:latin typeface="Calibri"/>
                <a:ea typeface="+mn-ea"/>
                <a:cs typeface="Calibri"/>
              </a:rPr>
              <a:t>l</a:t>
            </a:r>
            <a:r>
              <a:rPr kumimoji="0" sz="1000" b="1" i="0" u="none" strike="noStrike" kern="1200" cap="none" spc="-5" normalizeH="0" baseline="0" noProof="0" dirty="0">
                <a:ln>
                  <a:noFill/>
                </a:ln>
                <a:solidFill>
                  <a:srgbClr val="001F5F"/>
                </a:solidFill>
                <a:effectLst/>
                <a:uLnTx/>
                <a:uFillTx/>
                <a:latin typeface="Calibri"/>
                <a:ea typeface="+mn-ea"/>
                <a:cs typeface="Calibri"/>
              </a:rPr>
              <a:t> </a:t>
            </a:r>
            <a:r>
              <a:rPr kumimoji="0" sz="1000" b="1" i="0" u="none" strike="noStrike" kern="1200" cap="none" spc="-10" normalizeH="0" baseline="0" noProof="0" dirty="0">
                <a:ln>
                  <a:noFill/>
                </a:ln>
                <a:solidFill>
                  <a:srgbClr val="001F5F"/>
                </a:solidFill>
                <a:effectLst/>
                <a:uLnTx/>
                <a:uFillTx/>
                <a:latin typeface="Calibri"/>
                <a:ea typeface="+mn-ea"/>
                <a:cs typeface="Calibri"/>
              </a:rPr>
              <a:t>e</a:t>
            </a:r>
            <a:r>
              <a:rPr kumimoji="0" sz="1000" b="1" i="0" u="none" strike="noStrike" kern="1200" cap="none" spc="0" normalizeH="0" baseline="0" noProof="0" dirty="0">
                <a:ln>
                  <a:noFill/>
                </a:ln>
                <a:solidFill>
                  <a:srgbClr val="001F5F"/>
                </a:solidFill>
                <a:effectLst/>
                <a:uLnTx/>
                <a:uFillTx/>
                <a:latin typeface="Calibri"/>
                <a:ea typeface="+mn-ea"/>
                <a:cs typeface="Calibri"/>
              </a:rPr>
              <a:t>xam</a:t>
            </a:r>
            <a:r>
              <a:rPr kumimoji="0" sz="1000" b="1" i="0" u="none" strike="noStrike" kern="1200" cap="none" spc="-5" normalizeH="0" baseline="0" noProof="0" dirty="0">
                <a:ln>
                  <a:noFill/>
                </a:ln>
                <a:solidFill>
                  <a:srgbClr val="001F5F"/>
                </a:solidFill>
                <a:effectLst/>
                <a:uLnTx/>
                <a:uFillTx/>
                <a:latin typeface="Calibri"/>
                <a:ea typeface="+mn-ea"/>
                <a:cs typeface="Calibri"/>
              </a:rPr>
              <a:t>p</a:t>
            </a:r>
            <a:r>
              <a:rPr kumimoji="0" sz="1000" b="1" i="0" u="none" strike="noStrike" kern="1200" cap="none" spc="-10" normalizeH="0" baseline="0" noProof="0" dirty="0">
                <a:ln>
                  <a:noFill/>
                </a:ln>
                <a:solidFill>
                  <a:srgbClr val="001F5F"/>
                </a:solidFill>
                <a:effectLst/>
                <a:uLnTx/>
                <a:uFillTx/>
                <a:latin typeface="Calibri"/>
                <a:ea typeface="+mn-ea"/>
                <a:cs typeface="Calibri"/>
              </a:rPr>
              <a:t>l</a:t>
            </a:r>
            <a:r>
              <a:rPr kumimoji="0" sz="1000" b="1" i="0" u="none" strike="noStrike" kern="1200" cap="none" spc="-5" normalizeH="0" baseline="0" noProof="0" dirty="0">
                <a:ln>
                  <a:noFill/>
                </a:ln>
                <a:solidFill>
                  <a:srgbClr val="001F5F"/>
                </a:solidFill>
                <a:effectLst/>
                <a:uLnTx/>
                <a:uFillTx/>
                <a:latin typeface="Calibri"/>
                <a:ea typeface="+mn-ea"/>
                <a:cs typeface="Calibri"/>
              </a:rPr>
              <a:t>e</a:t>
            </a:r>
            <a:r>
              <a:rPr kumimoji="0" sz="1000" b="1" i="0" u="none" strike="noStrike" kern="1200" cap="none" spc="0" normalizeH="0" baseline="0" noProof="0" dirty="0">
                <a:ln>
                  <a:noFill/>
                </a:ln>
                <a:solidFill>
                  <a:srgbClr val="001F5F"/>
                </a:solidFill>
                <a:effectLst/>
                <a:uLnTx/>
                <a:uFillTx/>
                <a:latin typeface="Calibri"/>
                <a:ea typeface="+mn-ea"/>
                <a:cs typeface="Calibri"/>
              </a:rPr>
              <a:t>s</a:t>
            </a:r>
            <a:r>
              <a:rPr kumimoji="0" sz="1000" b="1" i="0" u="none" strike="noStrike" kern="1200" cap="none" spc="5" normalizeH="0" baseline="0" noProof="0" dirty="0">
                <a:ln>
                  <a:noFill/>
                </a:ln>
                <a:solidFill>
                  <a:srgbClr val="001F5F"/>
                </a:solidFill>
                <a:effectLst/>
                <a:uLnTx/>
                <a:uFillTx/>
                <a:latin typeface="Calibri"/>
                <a:ea typeface="+mn-ea"/>
                <a:cs typeface="Calibri"/>
              </a:rPr>
              <a:t> </a:t>
            </a:r>
            <a:r>
              <a:rPr kumimoji="0" sz="1000" b="1" i="0" u="none" strike="noStrike" kern="1200" cap="none" spc="0" normalizeH="0" baseline="0" noProof="0" dirty="0">
                <a:ln>
                  <a:noFill/>
                </a:ln>
                <a:solidFill>
                  <a:srgbClr val="001F5F"/>
                </a:solidFill>
                <a:effectLst/>
                <a:uLnTx/>
                <a:uFillTx/>
                <a:latin typeface="Calibri"/>
                <a:ea typeface="+mn-ea"/>
                <a:cs typeface="Calibri"/>
              </a:rPr>
              <a:t>a</a:t>
            </a:r>
            <a:r>
              <a:rPr kumimoji="0" sz="1000" b="1" i="0" u="none" strike="noStrike" kern="1200" cap="none" spc="-10" normalizeH="0" baseline="0" noProof="0" dirty="0">
                <a:ln>
                  <a:noFill/>
                </a:ln>
                <a:solidFill>
                  <a:srgbClr val="001F5F"/>
                </a:solidFill>
                <a:effectLst/>
                <a:uLnTx/>
                <a:uFillTx/>
                <a:latin typeface="Calibri"/>
                <a:ea typeface="+mn-ea"/>
                <a:cs typeface="Calibri"/>
              </a:rPr>
              <a:t>r</a:t>
            </a:r>
            <a:r>
              <a:rPr kumimoji="0" sz="1000" b="1" i="0" u="none" strike="noStrike" kern="1200" cap="none" spc="0" normalizeH="0" baseline="0" noProof="0" dirty="0">
                <a:ln>
                  <a:noFill/>
                </a:ln>
                <a:solidFill>
                  <a:srgbClr val="001F5F"/>
                </a:solidFill>
                <a:effectLst/>
                <a:uLnTx/>
                <a:uFillTx/>
                <a:latin typeface="Calibri"/>
                <a:ea typeface="+mn-ea"/>
                <a:cs typeface="Calibri"/>
              </a:rPr>
              <a:t>e</a:t>
            </a:r>
            <a:r>
              <a:rPr kumimoji="0" sz="1000" b="1" i="0" u="none" strike="noStrike" kern="1200" cap="none" spc="-5" normalizeH="0" baseline="0" noProof="0" dirty="0">
                <a:ln>
                  <a:noFill/>
                </a:ln>
                <a:solidFill>
                  <a:srgbClr val="001F5F"/>
                </a:solidFill>
                <a:effectLst/>
                <a:uLnTx/>
                <a:uFillTx/>
                <a:latin typeface="Calibri"/>
                <a:ea typeface="+mn-ea"/>
                <a:cs typeface="Calibri"/>
              </a:rPr>
              <a:t> hyp</a:t>
            </a:r>
            <a:r>
              <a:rPr kumimoji="0" sz="1000" b="1" i="0" u="none" strike="noStrike" kern="1200" cap="none" spc="-10" normalizeH="0" baseline="0" noProof="0" dirty="0">
                <a:ln>
                  <a:noFill/>
                </a:ln>
                <a:solidFill>
                  <a:srgbClr val="001F5F"/>
                </a:solidFill>
                <a:effectLst/>
                <a:uLnTx/>
                <a:uFillTx/>
                <a:latin typeface="Calibri"/>
                <a:ea typeface="+mn-ea"/>
                <a:cs typeface="Calibri"/>
              </a:rPr>
              <a:t>ot</a:t>
            </a:r>
            <a:r>
              <a:rPr kumimoji="0" sz="1000" b="1" i="0" u="none" strike="noStrike" kern="1200" cap="none" spc="-5" normalizeH="0" baseline="0" noProof="0" dirty="0">
                <a:ln>
                  <a:noFill/>
                </a:ln>
                <a:solidFill>
                  <a:srgbClr val="001F5F"/>
                </a:solidFill>
                <a:effectLst/>
                <a:uLnTx/>
                <a:uFillTx/>
                <a:latin typeface="Calibri"/>
                <a:ea typeface="+mn-ea"/>
                <a:cs typeface="Calibri"/>
              </a:rPr>
              <a:t>h</a:t>
            </a:r>
            <a:r>
              <a:rPr kumimoji="0" sz="1000" b="1" i="0" u="none" strike="noStrike" kern="1200" cap="none" spc="-10" normalizeH="0" baseline="0" noProof="0" dirty="0">
                <a:ln>
                  <a:noFill/>
                </a:ln>
                <a:solidFill>
                  <a:srgbClr val="001F5F"/>
                </a:solidFill>
                <a:effectLst/>
                <a:uLnTx/>
                <a:uFillTx/>
                <a:latin typeface="Calibri"/>
                <a:ea typeface="+mn-ea"/>
                <a:cs typeface="Calibri"/>
              </a:rPr>
              <a:t>et</a:t>
            </a:r>
            <a:r>
              <a:rPr kumimoji="0" sz="1000" b="1" i="0" u="none" strike="noStrike" kern="1200" cap="none" spc="-5" normalizeH="0" baseline="0" noProof="0" dirty="0">
                <a:ln>
                  <a:noFill/>
                </a:ln>
                <a:solidFill>
                  <a:srgbClr val="001F5F"/>
                </a:solidFill>
                <a:effectLst/>
                <a:uLnTx/>
                <a:uFillTx/>
                <a:latin typeface="Calibri"/>
                <a:ea typeface="+mn-ea"/>
                <a:cs typeface="Calibri"/>
              </a:rPr>
              <a:t>ic</a:t>
            </a:r>
            <a:r>
              <a:rPr kumimoji="0" sz="1000" b="1" i="0" u="none" strike="noStrike" kern="1200" cap="none" spc="0" normalizeH="0" baseline="0" noProof="0" dirty="0">
                <a:ln>
                  <a:noFill/>
                </a:ln>
                <a:solidFill>
                  <a:srgbClr val="001F5F"/>
                </a:solidFill>
                <a:effectLst/>
                <a:uLnTx/>
                <a:uFillTx/>
                <a:latin typeface="Calibri"/>
                <a:ea typeface="+mn-ea"/>
                <a:cs typeface="Calibri"/>
              </a:rPr>
              <a:t>al</a:t>
            </a:r>
            <a:r>
              <a:rPr kumimoji="0" sz="1000" b="1" i="0" u="none" strike="noStrike" kern="1200" cap="none" spc="40" normalizeH="0" baseline="0" noProof="0" dirty="0">
                <a:ln>
                  <a:noFill/>
                </a:ln>
                <a:solidFill>
                  <a:srgbClr val="001F5F"/>
                </a:solidFill>
                <a:effectLst/>
                <a:uLnTx/>
                <a:uFillTx/>
                <a:latin typeface="Calibri"/>
                <a:ea typeface="+mn-ea"/>
                <a:cs typeface="Calibri"/>
              </a:rPr>
              <a:t> </a:t>
            </a:r>
            <a:r>
              <a:rPr kumimoji="0" sz="1000" b="1" i="0" u="none" strike="noStrike" kern="1200" cap="none" spc="0" normalizeH="0" baseline="0" noProof="0" dirty="0">
                <a:ln>
                  <a:noFill/>
                </a:ln>
                <a:solidFill>
                  <a:srgbClr val="001F5F"/>
                </a:solidFill>
                <a:effectLst/>
                <a:uLnTx/>
                <a:uFillTx/>
                <a:latin typeface="Calibri"/>
                <a:ea typeface="+mn-ea"/>
                <a:cs typeface="Calibri"/>
              </a:rPr>
              <a:t>a</a:t>
            </a:r>
            <a:r>
              <a:rPr kumimoji="0" sz="1000" b="1" i="0" u="none" strike="noStrike" kern="1200" cap="none" spc="-5" normalizeH="0" baseline="0" noProof="0" dirty="0">
                <a:ln>
                  <a:noFill/>
                </a:ln>
                <a:solidFill>
                  <a:srgbClr val="001F5F"/>
                </a:solidFill>
                <a:effectLst/>
                <a:uLnTx/>
                <a:uFillTx/>
                <a:latin typeface="Calibri"/>
                <a:ea typeface="+mn-ea"/>
                <a:cs typeface="Calibri"/>
              </a:rPr>
              <a:t>n</a:t>
            </a:r>
            <a:r>
              <a:rPr kumimoji="0" sz="1000" b="1" i="0" u="none" strike="noStrike" kern="1200" cap="none" spc="0" normalizeH="0" baseline="0" noProof="0" dirty="0">
                <a:ln>
                  <a:noFill/>
                </a:ln>
                <a:solidFill>
                  <a:srgbClr val="001F5F"/>
                </a:solidFill>
                <a:effectLst/>
                <a:uLnTx/>
                <a:uFillTx/>
                <a:latin typeface="Calibri"/>
                <a:ea typeface="+mn-ea"/>
                <a:cs typeface="Calibri"/>
              </a:rPr>
              <a:t>d</a:t>
            </a:r>
            <a:r>
              <a:rPr kumimoji="0" sz="1000" b="1" i="0" u="none" strike="noStrike" kern="1200" cap="none" spc="-5" normalizeH="0" baseline="0" noProof="0" dirty="0">
                <a:ln>
                  <a:noFill/>
                </a:ln>
                <a:solidFill>
                  <a:srgbClr val="001F5F"/>
                </a:solidFill>
                <a:effectLst/>
                <a:uLnTx/>
                <a:uFillTx/>
                <a:latin typeface="Calibri"/>
                <a:ea typeface="+mn-ea"/>
                <a:cs typeface="Calibri"/>
              </a:rPr>
              <a:t> fo</a:t>
            </a:r>
            <a:r>
              <a:rPr kumimoji="0" sz="1000" b="1" i="0" u="none" strike="noStrike" kern="1200" cap="none" spc="0" normalizeH="0" baseline="0" noProof="0" dirty="0">
                <a:ln>
                  <a:noFill/>
                </a:ln>
                <a:solidFill>
                  <a:srgbClr val="001F5F"/>
                </a:solidFill>
                <a:effectLst/>
                <a:uLnTx/>
                <a:uFillTx/>
                <a:latin typeface="Calibri"/>
                <a:ea typeface="+mn-ea"/>
                <a:cs typeface="Calibri"/>
              </a:rPr>
              <a:t>r</a:t>
            </a:r>
            <a:r>
              <a:rPr kumimoji="0" sz="1000" b="1" i="0" u="none" strike="noStrike" kern="1200" cap="none" spc="5" normalizeH="0" baseline="0" noProof="0" dirty="0">
                <a:ln>
                  <a:noFill/>
                </a:ln>
                <a:solidFill>
                  <a:srgbClr val="001F5F"/>
                </a:solidFill>
                <a:effectLst/>
                <a:uLnTx/>
                <a:uFillTx/>
                <a:latin typeface="Calibri"/>
                <a:ea typeface="+mn-ea"/>
                <a:cs typeface="Calibri"/>
              </a:rPr>
              <a:t> </a:t>
            </a:r>
            <a:r>
              <a:rPr kumimoji="0" sz="1000" b="1" i="0" u="none" strike="noStrike" kern="1200" cap="none" spc="-5" normalizeH="0" baseline="0" noProof="0" dirty="0">
                <a:ln>
                  <a:noFill/>
                </a:ln>
                <a:solidFill>
                  <a:srgbClr val="001F5F"/>
                </a:solidFill>
                <a:effectLst/>
                <a:uLnTx/>
                <a:uFillTx/>
                <a:latin typeface="Calibri"/>
                <a:ea typeface="+mn-ea"/>
                <a:cs typeface="Calibri"/>
              </a:rPr>
              <a:t>illus</a:t>
            </a:r>
            <a:r>
              <a:rPr kumimoji="0" sz="1000" b="1" i="0" u="none" strike="noStrike" kern="1200" cap="none" spc="-10" normalizeH="0" baseline="0" noProof="0" dirty="0">
                <a:ln>
                  <a:noFill/>
                </a:ln>
                <a:solidFill>
                  <a:srgbClr val="001F5F"/>
                </a:solidFill>
                <a:effectLst/>
                <a:uLnTx/>
                <a:uFillTx/>
                <a:latin typeface="Calibri"/>
                <a:ea typeface="+mn-ea"/>
                <a:cs typeface="Calibri"/>
              </a:rPr>
              <a:t>t</a:t>
            </a:r>
            <a:r>
              <a:rPr kumimoji="0" sz="1000" b="1" i="0" u="none" strike="noStrike" kern="1200" cap="none" spc="-5" normalizeH="0" baseline="0" noProof="0" dirty="0">
                <a:ln>
                  <a:noFill/>
                </a:ln>
                <a:solidFill>
                  <a:srgbClr val="001F5F"/>
                </a:solidFill>
                <a:effectLst/>
                <a:uLnTx/>
                <a:uFillTx/>
                <a:latin typeface="Calibri"/>
                <a:ea typeface="+mn-ea"/>
                <a:cs typeface="Calibri"/>
              </a:rPr>
              <a:t>r</a:t>
            </a:r>
            <a:r>
              <a:rPr kumimoji="0" sz="1000" b="1" i="0" u="none" strike="noStrike" kern="1200" cap="none" spc="0" normalizeH="0" baseline="0" noProof="0" dirty="0">
                <a:ln>
                  <a:noFill/>
                </a:ln>
                <a:solidFill>
                  <a:srgbClr val="001F5F"/>
                </a:solidFill>
                <a:effectLst/>
                <a:uLnTx/>
                <a:uFillTx/>
                <a:latin typeface="Calibri"/>
                <a:ea typeface="+mn-ea"/>
                <a:cs typeface="Calibri"/>
              </a:rPr>
              <a:t>a</a:t>
            </a:r>
            <a:r>
              <a:rPr kumimoji="0" sz="1000" b="1" i="0" u="none" strike="noStrike" kern="1200" cap="none" spc="-10" normalizeH="0" baseline="0" noProof="0" dirty="0">
                <a:ln>
                  <a:noFill/>
                </a:ln>
                <a:solidFill>
                  <a:srgbClr val="001F5F"/>
                </a:solidFill>
                <a:effectLst/>
                <a:uLnTx/>
                <a:uFillTx/>
                <a:latin typeface="Calibri"/>
                <a:ea typeface="+mn-ea"/>
                <a:cs typeface="Calibri"/>
              </a:rPr>
              <a:t>t</a:t>
            </a:r>
            <a:r>
              <a:rPr kumimoji="0" sz="1000" b="1" i="0" u="none" strike="noStrike" kern="1200" cap="none" spc="-5" normalizeH="0" baseline="0" noProof="0" dirty="0">
                <a:ln>
                  <a:noFill/>
                </a:ln>
                <a:solidFill>
                  <a:srgbClr val="001F5F"/>
                </a:solidFill>
                <a:effectLst/>
                <a:uLnTx/>
                <a:uFillTx/>
                <a:latin typeface="Calibri"/>
                <a:ea typeface="+mn-ea"/>
                <a:cs typeface="Calibri"/>
              </a:rPr>
              <a:t>ion</a:t>
            </a:r>
            <a:r>
              <a:rPr kumimoji="0" sz="1000" b="1" i="0" u="none" strike="noStrike" kern="1200" cap="none" spc="0" normalizeH="0" baseline="0" noProof="0" dirty="0">
                <a:ln>
                  <a:noFill/>
                </a:ln>
                <a:solidFill>
                  <a:srgbClr val="001F5F"/>
                </a:solidFill>
                <a:effectLst/>
                <a:uLnTx/>
                <a:uFillTx/>
                <a:latin typeface="Calibri"/>
                <a:ea typeface="+mn-ea"/>
                <a:cs typeface="Calibri"/>
              </a:rPr>
              <a:t>s</a:t>
            </a:r>
            <a:r>
              <a:rPr kumimoji="0" sz="1000" b="1" i="0" u="none" strike="noStrike" kern="1200" cap="none" spc="25" normalizeH="0" baseline="0" noProof="0" dirty="0">
                <a:ln>
                  <a:noFill/>
                </a:ln>
                <a:solidFill>
                  <a:srgbClr val="001F5F"/>
                </a:solidFill>
                <a:effectLst/>
                <a:uLnTx/>
                <a:uFillTx/>
                <a:latin typeface="Calibri"/>
                <a:ea typeface="+mn-ea"/>
                <a:cs typeface="Calibri"/>
              </a:rPr>
              <a:t> </a:t>
            </a:r>
            <a:r>
              <a:rPr kumimoji="0" sz="1000" b="1" i="0" u="none" strike="noStrike" kern="1200" cap="none" spc="-5" normalizeH="0" baseline="0" noProof="0" dirty="0">
                <a:ln>
                  <a:noFill/>
                </a:ln>
                <a:solidFill>
                  <a:srgbClr val="001F5F"/>
                </a:solidFill>
                <a:effectLst/>
                <a:uLnTx/>
                <a:uFillTx/>
                <a:latin typeface="Calibri"/>
                <a:ea typeface="+mn-ea"/>
                <a:cs typeface="Calibri"/>
              </a:rPr>
              <a:t>purp</a:t>
            </a:r>
            <a:r>
              <a:rPr kumimoji="0" sz="1000" b="1" i="0" u="none" strike="noStrike" kern="1200" cap="none" spc="-10" normalizeH="0" baseline="0" noProof="0" dirty="0">
                <a:ln>
                  <a:noFill/>
                </a:ln>
                <a:solidFill>
                  <a:srgbClr val="001F5F"/>
                </a:solidFill>
                <a:effectLst/>
                <a:uLnTx/>
                <a:uFillTx/>
                <a:latin typeface="Calibri"/>
                <a:ea typeface="+mn-ea"/>
                <a:cs typeface="Calibri"/>
              </a:rPr>
              <a:t>o</a:t>
            </a:r>
            <a:r>
              <a:rPr kumimoji="0" sz="1000" b="1" i="0" u="none" strike="noStrike" kern="1200" cap="none" spc="0" normalizeH="0" baseline="0" noProof="0" dirty="0">
                <a:ln>
                  <a:noFill/>
                </a:ln>
                <a:solidFill>
                  <a:srgbClr val="001F5F"/>
                </a:solidFill>
                <a:effectLst/>
                <a:uLnTx/>
                <a:uFillTx/>
                <a:latin typeface="Calibri"/>
                <a:ea typeface="+mn-ea"/>
                <a:cs typeface="Calibri"/>
              </a:rPr>
              <a:t>s</a:t>
            </a:r>
            <a:r>
              <a:rPr kumimoji="0" sz="1000" b="1" i="0" u="none" strike="noStrike" kern="1200" cap="none" spc="-10" normalizeH="0" baseline="0" noProof="0" dirty="0">
                <a:ln>
                  <a:noFill/>
                </a:ln>
                <a:solidFill>
                  <a:srgbClr val="001F5F"/>
                </a:solidFill>
                <a:effectLst/>
                <a:uLnTx/>
                <a:uFillTx/>
                <a:latin typeface="Calibri"/>
                <a:ea typeface="+mn-ea"/>
                <a:cs typeface="Calibri"/>
              </a:rPr>
              <a:t>e</a:t>
            </a:r>
            <a:r>
              <a:rPr kumimoji="0" sz="1000" b="1" i="0" u="none" strike="noStrike" kern="1200" cap="none" spc="0" normalizeH="0" baseline="0" noProof="0" dirty="0">
                <a:ln>
                  <a:noFill/>
                </a:ln>
                <a:solidFill>
                  <a:srgbClr val="001F5F"/>
                </a:solidFill>
                <a:effectLst/>
                <a:uLnTx/>
                <a:uFillTx/>
                <a:latin typeface="Calibri"/>
                <a:ea typeface="+mn-ea"/>
                <a:cs typeface="Calibri"/>
              </a:rPr>
              <a:t>s</a:t>
            </a:r>
            <a:r>
              <a:rPr kumimoji="0" sz="1000" b="1" i="0" u="none" strike="noStrike" kern="1200" cap="none" spc="20" normalizeH="0" baseline="0" noProof="0" dirty="0">
                <a:ln>
                  <a:noFill/>
                </a:ln>
                <a:solidFill>
                  <a:srgbClr val="001F5F"/>
                </a:solidFill>
                <a:effectLst/>
                <a:uLnTx/>
                <a:uFillTx/>
                <a:latin typeface="Calibri"/>
                <a:ea typeface="+mn-ea"/>
                <a:cs typeface="Calibri"/>
              </a:rPr>
              <a:t> </a:t>
            </a:r>
            <a:r>
              <a:rPr kumimoji="0" sz="1000" b="1" i="0" u="none" strike="noStrike" kern="1200" cap="none" spc="-5" normalizeH="0" baseline="0" noProof="0" dirty="0">
                <a:ln>
                  <a:noFill/>
                </a:ln>
                <a:solidFill>
                  <a:srgbClr val="001F5F"/>
                </a:solidFill>
                <a:effectLst/>
                <a:uLnTx/>
                <a:uFillTx/>
                <a:latin typeface="Calibri"/>
                <a:ea typeface="+mn-ea"/>
                <a:cs typeface="Calibri"/>
              </a:rPr>
              <a:t>on</a:t>
            </a:r>
            <a:r>
              <a:rPr kumimoji="0" sz="1000" b="1" i="0" u="none" strike="noStrike" kern="1200" cap="none" spc="-10" normalizeH="0" baseline="0" noProof="0" dirty="0">
                <a:ln>
                  <a:noFill/>
                </a:ln>
                <a:solidFill>
                  <a:srgbClr val="001F5F"/>
                </a:solidFill>
                <a:effectLst/>
                <a:uLnTx/>
                <a:uFillTx/>
                <a:latin typeface="Calibri"/>
                <a:ea typeface="+mn-ea"/>
                <a:cs typeface="Calibri"/>
              </a:rPr>
              <a:t>l</a:t>
            </a:r>
            <a:r>
              <a:rPr kumimoji="0" sz="1000" b="1" i="0" u="none" strike="noStrike" kern="1200" cap="none" spc="-5" normalizeH="0" baseline="0" noProof="0" dirty="0">
                <a:ln>
                  <a:noFill/>
                </a:ln>
                <a:solidFill>
                  <a:srgbClr val="001F5F"/>
                </a:solidFill>
                <a:effectLst/>
                <a:uLnTx/>
                <a:uFillTx/>
                <a:latin typeface="Calibri"/>
                <a:ea typeface="+mn-ea"/>
                <a:cs typeface="Calibri"/>
              </a:rPr>
              <a:t>y</a:t>
            </a:r>
            <a:r>
              <a:rPr kumimoji="0" sz="1000" b="1" i="0" u="none" strike="noStrike" kern="1200" cap="none" spc="0" normalizeH="0" baseline="0" noProof="0" dirty="0">
                <a:ln>
                  <a:noFill/>
                </a:ln>
                <a:solidFill>
                  <a:srgbClr val="001F5F"/>
                </a:solidFill>
                <a:effectLst/>
                <a:uLnTx/>
                <a:uFillTx/>
                <a:latin typeface="Calibri"/>
                <a:ea typeface="+mn-ea"/>
                <a:cs typeface="Calibri"/>
              </a:rPr>
              <a:t>. </a:t>
            </a:r>
            <a:r>
              <a:rPr kumimoji="0" sz="1000" b="1" i="0" u="none" strike="noStrike" kern="1200" cap="none" spc="10" normalizeH="0" baseline="0" noProof="0" dirty="0">
                <a:ln>
                  <a:noFill/>
                </a:ln>
                <a:solidFill>
                  <a:srgbClr val="001F5F"/>
                </a:solidFill>
                <a:effectLst/>
                <a:uLnTx/>
                <a:uFillTx/>
                <a:latin typeface="Calibri"/>
                <a:ea typeface="+mn-ea"/>
                <a:cs typeface="Calibri"/>
              </a:rPr>
              <a:t> </a:t>
            </a:r>
            <a:r>
              <a:rPr kumimoji="0" sz="1000" b="1" i="0" u="none" strike="noStrike" kern="1200" cap="none" spc="-5" normalizeH="0" baseline="0" noProof="0" dirty="0">
                <a:ln>
                  <a:noFill/>
                </a:ln>
                <a:solidFill>
                  <a:srgbClr val="001F5F"/>
                </a:solidFill>
                <a:effectLst/>
                <a:uLnTx/>
                <a:uFillTx/>
                <a:latin typeface="Calibri"/>
                <a:ea typeface="+mn-ea"/>
                <a:cs typeface="Calibri"/>
              </a:rPr>
              <a:t>Calcu</a:t>
            </a:r>
            <a:r>
              <a:rPr kumimoji="0" sz="1000" b="1" i="0" u="none" strike="noStrike" kern="1200" cap="none" spc="-10" normalizeH="0" baseline="0" noProof="0" dirty="0">
                <a:ln>
                  <a:noFill/>
                </a:ln>
                <a:solidFill>
                  <a:srgbClr val="001F5F"/>
                </a:solidFill>
                <a:effectLst/>
                <a:uLnTx/>
                <a:uFillTx/>
                <a:latin typeface="Calibri"/>
                <a:ea typeface="+mn-ea"/>
                <a:cs typeface="Calibri"/>
              </a:rPr>
              <a:t>l</a:t>
            </a:r>
            <a:r>
              <a:rPr kumimoji="0" sz="1000" b="1" i="0" u="none" strike="noStrike" kern="1200" cap="none" spc="0" normalizeH="0" baseline="0" noProof="0" dirty="0">
                <a:ln>
                  <a:noFill/>
                </a:ln>
                <a:solidFill>
                  <a:srgbClr val="001F5F"/>
                </a:solidFill>
                <a:effectLst/>
                <a:uLnTx/>
                <a:uFillTx/>
                <a:latin typeface="Calibri"/>
                <a:ea typeface="+mn-ea"/>
                <a:cs typeface="Calibri"/>
              </a:rPr>
              <a:t>a</a:t>
            </a:r>
            <a:r>
              <a:rPr kumimoji="0" sz="1000" b="1" i="0" u="none" strike="noStrike" kern="1200" cap="none" spc="-10" normalizeH="0" baseline="0" noProof="0" dirty="0">
                <a:ln>
                  <a:noFill/>
                </a:ln>
                <a:solidFill>
                  <a:srgbClr val="001F5F"/>
                </a:solidFill>
                <a:effectLst/>
                <a:uLnTx/>
                <a:uFillTx/>
                <a:latin typeface="Calibri"/>
                <a:ea typeface="+mn-ea"/>
                <a:cs typeface="Calibri"/>
              </a:rPr>
              <a:t>t</a:t>
            </a:r>
            <a:r>
              <a:rPr kumimoji="0" sz="1000" b="1" i="0" u="none" strike="noStrike" kern="1200" cap="none" spc="-5" normalizeH="0" baseline="0" noProof="0" dirty="0">
                <a:ln>
                  <a:noFill/>
                </a:ln>
                <a:solidFill>
                  <a:srgbClr val="001F5F"/>
                </a:solidFill>
                <a:effectLst/>
                <a:uLnTx/>
                <a:uFillTx/>
                <a:latin typeface="Calibri"/>
                <a:ea typeface="+mn-ea"/>
                <a:cs typeface="Calibri"/>
              </a:rPr>
              <a:t>ion</a:t>
            </a:r>
            <a:r>
              <a:rPr kumimoji="0" sz="1000" b="1" i="0" u="none" strike="noStrike" kern="1200" cap="none" spc="0" normalizeH="0" baseline="0" noProof="0" dirty="0">
                <a:ln>
                  <a:noFill/>
                </a:ln>
                <a:solidFill>
                  <a:srgbClr val="001F5F"/>
                </a:solidFill>
                <a:effectLst/>
                <a:uLnTx/>
                <a:uFillTx/>
                <a:latin typeface="Calibri"/>
                <a:ea typeface="+mn-ea"/>
                <a:cs typeface="Calibri"/>
              </a:rPr>
              <a:t>s</a:t>
            </a:r>
            <a:r>
              <a:rPr kumimoji="0" sz="1000" b="1" i="0" u="none" strike="noStrike" kern="1200" cap="none" spc="15" normalizeH="0" baseline="0" noProof="0" dirty="0">
                <a:ln>
                  <a:noFill/>
                </a:ln>
                <a:solidFill>
                  <a:srgbClr val="001F5F"/>
                </a:solidFill>
                <a:effectLst/>
                <a:uLnTx/>
                <a:uFillTx/>
                <a:latin typeface="Calibri"/>
                <a:ea typeface="+mn-ea"/>
                <a:cs typeface="Calibri"/>
              </a:rPr>
              <a:t> </a:t>
            </a:r>
            <a:r>
              <a:rPr kumimoji="0" sz="1000" b="1" i="0" u="none" strike="noStrike" kern="1200" cap="none" spc="0" normalizeH="0" baseline="0" noProof="0" dirty="0">
                <a:ln>
                  <a:noFill/>
                </a:ln>
                <a:solidFill>
                  <a:srgbClr val="001F5F"/>
                </a:solidFill>
                <a:effectLst/>
                <a:uLnTx/>
                <a:uFillTx/>
                <a:latin typeface="Calibri"/>
                <a:ea typeface="+mn-ea"/>
                <a:cs typeface="Calibri"/>
              </a:rPr>
              <a:t>w</a:t>
            </a:r>
            <a:r>
              <a:rPr kumimoji="0" sz="1000" b="1" i="0" u="none" strike="noStrike" kern="1200" cap="none" spc="-5" normalizeH="0" baseline="0" noProof="0" dirty="0">
                <a:ln>
                  <a:noFill/>
                </a:ln>
                <a:solidFill>
                  <a:srgbClr val="001F5F"/>
                </a:solidFill>
                <a:effectLst/>
                <a:uLnTx/>
                <a:uFillTx/>
                <a:latin typeface="Calibri"/>
                <a:ea typeface="+mn-ea"/>
                <a:cs typeface="Calibri"/>
              </a:rPr>
              <a:t>er</a:t>
            </a:r>
            <a:r>
              <a:rPr kumimoji="0" sz="1000" b="1" i="0" u="none" strike="noStrike" kern="1200" cap="none" spc="0" normalizeH="0" baseline="0" noProof="0" dirty="0">
                <a:ln>
                  <a:noFill/>
                </a:ln>
                <a:solidFill>
                  <a:srgbClr val="001F5F"/>
                </a:solidFill>
                <a:effectLst/>
                <a:uLnTx/>
                <a:uFillTx/>
                <a:latin typeface="Calibri"/>
                <a:ea typeface="+mn-ea"/>
                <a:cs typeface="Calibri"/>
              </a:rPr>
              <a:t>e</a:t>
            </a:r>
            <a:r>
              <a:rPr kumimoji="0" sz="1000" b="1" i="0" u="none" strike="noStrike" kern="1200" cap="none" spc="-5" normalizeH="0" baseline="0" noProof="0" dirty="0">
                <a:ln>
                  <a:noFill/>
                </a:ln>
                <a:solidFill>
                  <a:srgbClr val="001F5F"/>
                </a:solidFill>
                <a:effectLst/>
                <a:uLnTx/>
                <a:uFillTx/>
                <a:latin typeface="Calibri"/>
                <a:ea typeface="+mn-ea"/>
                <a:cs typeface="Calibri"/>
              </a:rPr>
              <a:t> </a:t>
            </a:r>
            <a:r>
              <a:rPr kumimoji="0" sz="1000" b="1" i="0" u="none" strike="noStrike" kern="1200" cap="none" spc="-10" normalizeH="0" baseline="0" noProof="0" dirty="0">
                <a:ln>
                  <a:noFill/>
                </a:ln>
                <a:solidFill>
                  <a:srgbClr val="001F5F"/>
                </a:solidFill>
                <a:effectLst/>
                <a:uLnTx/>
                <a:uFillTx/>
                <a:latin typeface="Calibri"/>
                <a:ea typeface="+mn-ea"/>
                <a:cs typeface="Calibri"/>
              </a:rPr>
              <a:t>c</a:t>
            </a:r>
            <a:r>
              <a:rPr kumimoji="0" sz="1000" b="1" i="0" u="none" strike="noStrike" kern="1200" cap="none" spc="-5" normalizeH="0" baseline="0" noProof="0" dirty="0">
                <a:ln>
                  <a:noFill/>
                </a:ln>
                <a:solidFill>
                  <a:srgbClr val="001F5F"/>
                </a:solidFill>
                <a:effectLst/>
                <a:uLnTx/>
                <a:uFillTx/>
                <a:latin typeface="Calibri"/>
                <a:ea typeface="+mn-ea"/>
                <a:cs typeface="Calibri"/>
              </a:rPr>
              <a:t>o</a:t>
            </a:r>
            <a:r>
              <a:rPr kumimoji="0" sz="1000" b="1" i="0" u="none" strike="noStrike" kern="1200" cap="none" spc="5" normalizeH="0" baseline="0" noProof="0" dirty="0">
                <a:ln>
                  <a:noFill/>
                </a:ln>
                <a:solidFill>
                  <a:srgbClr val="001F5F"/>
                </a:solidFill>
                <a:effectLst/>
                <a:uLnTx/>
                <a:uFillTx/>
                <a:latin typeface="Calibri"/>
                <a:ea typeface="+mn-ea"/>
                <a:cs typeface="Calibri"/>
              </a:rPr>
              <a:t>m</a:t>
            </a:r>
            <a:r>
              <a:rPr kumimoji="0" sz="1000" b="1" i="0" u="none" strike="noStrike" kern="1200" cap="none" spc="-5" normalizeH="0" baseline="0" noProof="0" dirty="0">
                <a:ln>
                  <a:noFill/>
                </a:ln>
                <a:solidFill>
                  <a:srgbClr val="001F5F"/>
                </a:solidFill>
                <a:effectLst/>
                <a:uLnTx/>
                <a:uFillTx/>
                <a:latin typeface="Calibri"/>
                <a:ea typeface="+mn-ea"/>
                <a:cs typeface="Calibri"/>
              </a:rPr>
              <a:t>p</a:t>
            </a:r>
            <a:r>
              <a:rPr kumimoji="0" sz="1000" b="1" i="0" u="none" strike="noStrike" kern="1200" cap="none" spc="-10" normalizeH="0" baseline="0" noProof="0" dirty="0">
                <a:ln>
                  <a:noFill/>
                </a:ln>
                <a:solidFill>
                  <a:srgbClr val="001F5F"/>
                </a:solidFill>
                <a:effectLst/>
                <a:uLnTx/>
                <a:uFillTx/>
                <a:latin typeface="Calibri"/>
                <a:ea typeface="+mn-ea"/>
                <a:cs typeface="Calibri"/>
              </a:rPr>
              <a:t>l</a:t>
            </a:r>
            <a:r>
              <a:rPr kumimoji="0" sz="1000" b="1" i="0" u="none" strike="noStrike" kern="1200" cap="none" spc="-5" normalizeH="0" baseline="0" noProof="0" dirty="0">
                <a:ln>
                  <a:noFill/>
                </a:ln>
                <a:solidFill>
                  <a:srgbClr val="001F5F"/>
                </a:solidFill>
                <a:effectLst/>
                <a:uLnTx/>
                <a:uFillTx/>
                <a:latin typeface="Calibri"/>
                <a:ea typeface="+mn-ea"/>
                <a:cs typeface="Calibri"/>
              </a:rPr>
              <a:t>e</a:t>
            </a:r>
            <a:r>
              <a:rPr kumimoji="0" sz="1000" b="1" i="0" u="none" strike="noStrike" kern="1200" cap="none" spc="-10" normalizeH="0" baseline="0" noProof="0" dirty="0">
                <a:ln>
                  <a:noFill/>
                </a:ln>
                <a:solidFill>
                  <a:srgbClr val="001F5F"/>
                </a:solidFill>
                <a:effectLst/>
                <a:uLnTx/>
                <a:uFillTx/>
                <a:latin typeface="Calibri"/>
                <a:ea typeface="+mn-ea"/>
                <a:cs typeface="Calibri"/>
              </a:rPr>
              <a:t>t</a:t>
            </a:r>
            <a:r>
              <a:rPr kumimoji="0" sz="1000" b="1" i="0" u="none" strike="noStrike" kern="1200" cap="none" spc="-5" normalizeH="0" baseline="0" noProof="0" dirty="0">
                <a:ln>
                  <a:noFill/>
                </a:ln>
                <a:solidFill>
                  <a:srgbClr val="001F5F"/>
                </a:solidFill>
                <a:effectLst/>
                <a:uLnTx/>
                <a:uFillTx/>
                <a:latin typeface="Calibri"/>
                <a:ea typeface="+mn-ea"/>
                <a:cs typeface="Calibri"/>
              </a:rPr>
              <a:t>e</a:t>
            </a:r>
            <a:r>
              <a:rPr kumimoji="0" sz="1000" b="1" i="0" u="none" strike="noStrike" kern="1200" cap="none" spc="0" normalizeH="0" baseline="0" noProof="0" dirty="0">
                <a:ln>
                  <a:noFill/>
                </a:ln>
                <a:solidFill>
                  <a:srgbClr val="001F5F"/>
                </a:solidFill>
                <a:effectLst/>
                <a:uLnTx/>
                <a:uFillTx/>
                <a:latin typeface="Calibri"/>
                <a:ea typeface="+mn-ea"/>
                <a:cs typeface="Calibri"/>
              </a:rPr>
              <a:t>d</a:t>
            </a:r>
            <a:r>
              <a:rPr kumimoji="0" sz="1000" b="1" i="0" u="none" strike="noStrike" kern="1200" cap="none" spc="15" normalizeH="0" baseline="0" noProof="0" dirty="0">
                <a:ln>
                  <a:noFill/>
                </a:ln>
                <a:solidFill>
                  <a:srgbClr val="001F5F"/>
                </a:solidFill>
                <a:effectLst/>
                <a:uLnTx/>
                <a:uFillTx/>
                <a:latin typeface="Calibri"/>
                <a:ea typeface="+mn-ea"/>
                <a:cs typeface="Calibri"/>
              </a:rPr>
              <a:t> </a:t>
            </a:r>
            <a:r>
              <a:rPr kumimoji="0" sz="1000" b="1" i="0" u="none" strike="noStrike" kern="1200" cap="none" spc="-5" normalizeH="0" baseline="0" noProof="0" dirty="0">
                <a:ln>
                  <a:noFill/>
                </a:ln>
                <a:solidFill>
                  <a:srgbClr val="001F5F"/>
                </a:solidFill>
                <a:effectLst/>
                <a:uLnTx/>
                <a:uFillTx/>
                <a:latin typeface="Calibri"/>
                <a:ea typeface="+mn-ea"/>
                <a:cs typeface="Calibri"/>
              </a:rPr>
              <a:t>usin</a:t>
            </a:r>
            <a:r>
              <a:rPr kumimoji="0" sz="1000" b="1" i="0" u="none" strike="noStrike" kern="1200" cap="none" spc="0" normalizeH="0" baseline="0" noProof="0" dirty="0">
                <a:ln>
                  <a:noFill/>
                </a:ln>
                <a:solidFill>
                  <a:srgbClr val="001F5F"/>
                </a:solidFill>
                <a:effectLst/>
                <a:uLnTx/>
                <a:uFillTx/>
                <a:latin typeface="Calibri"/>
                <a:ea typeface="+mn-ea"/>
                <a:cs typeface="Calibri"/>
              </a:rPr>
              <a:t>g </a:t>
            </a:r>
            <a:r>
              <a:rPr kumimoji="0" sz="1000" b="1" i="0" u="none" strike="noStrike" kern="1200" cap="none" spc="-10" normalizeH="0" baseline="0" noProof="0" dirty="0">
                <a:ln>
                  <a:noFill/>
                </a:ln>
                <a:solidFill>
                  <a:srgbClr val="001F5F"/>
                </a:solidFill>
                <a:effectLst/>
                <a:uLnTx/>
                <a:uFillTx/>
                <a:latin typeface="Calibri"/>
                <a:ea typeface="+mn-ea"/>
                <a:cs typeface="Calibri"/>
              </a:rPr>
              <a:t>t</a:t>
            </a:r>
            <a:r>
              <a:rPr kumimoji="0" sz="1000" b="1" i="0" u="none" strike="noStrike" kern="1200" cap="none" spc="-5" normalizeH="0" baseline="0" noProof="0" dirty="0">
                <a:ln>
                  <a:noFill/>
                </a:ln>
                <a:solidFill>
                  <a:srgbClr val="001F5F"/>
                </a:solidFill>
                <a:effectLst/>
                <a:uLnTx/>
                <a:uFillTx/>
                <a:latin typeface="Calibri"/>
                <a:ea typeface="+mn-ea"/>
                <a:cs typeface="Calibri"/>
              </a:rPr>
              <a:t>h</a:t>
            </a:r>
            <a:r>
              <a:rPr kumimoji="0" sz="1000" b="1" i="0" u="none" strike="noStrike" kern="1200" cap="none" spc="0" normalizeH="0" baseline="0" noProof="0" dirty="0">
                <a:ln>
                  <a:noFill/>
                </a:ln>
                <a:solidFill>
                  <a:srgbClr val="001F5F"/>
                </a:solidFill>
                <a:effectLst/>
                <a:uLnTx/>
                <a:uFillTx/>
                <a:latin typeface="Calibri"/>
                <a:ea typeface="+mn-ea"/>
                <a:cs typeface="Calibri"/>
              </a:rPr>
              <a:t>e</a:t>
            </a:r>
            <a:r>
              <a:rPr kumimoji="0" sz="1000" b="1" i="0" u="none" strike="noStrike" kern="1200" cap="none" spc="-10" normalizeH="0" baseline="0" noProof="0" dirty="0">
                <a:ln>
                  <a:noFill/>
                </a:ln>
                <a:solidFill>
                  <a:srgbClr val="001F5F"/>
                </a:solidFill>
                <a:effectLst/>
                <a:uLnTx/>
                <a:uFillTx/>
                <a:latin typeface="Calibri"/>
                <a:ea typeface="+mn-ea"/>
                <a:cs typeface="Calibri"/>
              </a:rPr>
              <a:t> </a:t>
            </a:r>
            <a:r>
              <a:rPr kumimoji="0" lang="en-US" sz="1000" b="1" i="0" u="none" strike="noStrike" kern="1200" cap="none" spc="0" normalizeH="0" baseline="0" noProof="0" dirty="0">
                <a:ln>
                  <a:noFill/>
                </a:ln>
                <a:solidFill>
                  <a:srgbClr val="001F5F"/>
                </a:solidFill>
                <a:effectLst/>
                <a:uLnTx/>
                <a:uFillTx/>
                <a:latin typeface="Calibri"/>
                <a:ea typeface="+mn-ea"/>
                <a:cs typeface="Calibri"/>
              </a:rPr>
              <a:t>403(b)/457/401(k) Savings </a:t>
            </a:r>
            <a:r>
              <a:rPr kumimoji="0" lang="en-US" sz="1000" b="1" i="0" u="none" strike="noStrike" kern="1200" cap="none" spc="0" normalizeH="0" baseline="0" noProof="0" dirty="0" smtClean="0">
                <a:ln>
                  <a:noFill/>
                </a:ln>
                <a:solidFill>
                  <a:srgbClr val="001F5F"/>
                </a:solidFill>
                <a:effectLst/>
                <a:uLnTx/>
                <a:uFillTx/>
                <a:latin typeface="Calibri"/>
                <a:ea typeface="+mn-ea"/>
                <a:cs typeface="Calibri"/>
              </a:rPr>
              <a:t>Calculator </a:t>
            </a:r>
            <a:r>
              <a:rPr kumimoji="0" sz="1000" b="1" i="0" u="none" strike="noStrike" kern="1200" cap="none" spc="-5" normalizeH="0" baseline="0" noProof="0" dirty="0" smtClean="0">
                <a:ln>
                  <a:noFill/>
                </a:ln>
                <a:solidFill>
                  <a:srgbClr val="001F5F"/>
                </a:solidFill>
                <a:effectLst/>
                <a:uLnTx/>
                <a:uFillTx/>
                <a:latin typeface="Calibri"/>
                <a:ea typeface="+mn-ea"/>
                <a:cs typeface="Calibri"/>
              </a:rPr>
              <a:t>loc</a:t>
            </a:r>
            <a:r>
              <a:rPr kumimoji="0" sz="1000" b="1" i="0" u="none" strike="noStrike" kern="1200" cap="none" spc="0" normalizeH="0" baseline="0" noProof="0" dirty="0" smtClean="0">
                <a:ln>
                  <a:noFill/>
                </a:ln>
                <a:solidFill>
                  <a:srgbClr val="001F5F"/>
                </a:solidFill>
                <a:effectLst/>
                <a:uLnTx/>
                <a:uFillTx/>
                <a:latin typeface="Calibri"/>
                <a:ea typeface="+mn-ea"/>
                <a:cs typeface="Calibri"/>
              </a:rPr>
              <a:t>a</a:t>
            </a:r>
            <a:r>
              <a:rPr kumimoji="0" sz="1000" b="1" i="0" u="none" strike="noStrike" kern="1200" cap="none" spc="-10" normalizeH="0" baseline="0" noProof="0" dirty="0" smtClean="0">
                <a:ln>
                  <a:noFill/>
                </a:ln>
                <a:solidFill>
                  <a:srgbClr val="001F5F"/>
                </a:solidFill>
                <a:effectLst/>
                <a:uLnTx/>
                <a:uFillTx/>
                <a:latin typeface="Calibri"/>
                <a:ea typeface="+mn-ea"/>
                <a:cs typeface="Calibri"/>
              </a:rPr>
              <a:t>t</a:t>
            </a:r>
            <a:r>
              <a:rPr kumimoji="0" sz="1000" b="1" i="0" u="none" strike="noStrike" kern="1200" cap="none" spc="-5" normalizeH="0" baseline="0" noProof="0" dirty="0" smtClean="0">
                <a:ln>
                  <a:noFill/>
                </a:ln>
                <a:solidFill>
                  <a:srgbClr val="001F5F"/>
                </a:solidFill>
                <a:effectLst/>
                <a:uLnTx/>
                <a:uFillTx/>
                <a:latin typeface="Calibri"/>
                <a:ea typeface="+mn-ea"/>
                <a:cs typeface="Calibri"/>
              </a:rPr>
              <a:t>e</a:t>
            </a:r>
            <a:r>
              <a:rPr kumimoji="0" sz="1000" b="1" i="0" u="none" strike="noStrike" kern="1200" cap="none" spc="0" normalizeH="0" baseline="0" noProof="0" dirty="0" smtClean="0">
                <a:ln>
                  <a:noFill/>
                </a:ln>
                <a:solidFill>
                  <a:srgbClr val="001F5F"/>
                </a:solidFill>
                <a:effectLst/>
                <a:uLnTx/>
                <a:uFillTx/>
                <a:latin typeface="Calibri"/>
                <a:ea typeface="+mn-ea"/>
                <a:cs typeface="Calibri"/>
              </a:rPr>
              <a:t>d</a:t>
            </a:r>
            <a:r>
              <a:rPr kumimoji="0" sz="1000" b="1" i="0" u="none" strike="noStrike" kern="1200" cap="none" spc="5" normalizeH="0" baseline="0" noProof="0" dirty="0" smtClean="0">
                <a:ln>
                  <a:noFill/>
                </a:ln>
                <a:solidFill>
                  <a:srgbClr val="001F5F"/>
                </a:solidFill>
                <a:effectLst/>
                <a:uLnTx/>
                <a:uFillTx/>
                <a:latin typeface="Calibri"/>
                <a:ea typeface="+mn-ea"/>
                <a:cs typeface="Calibri"/>
              </a:rPr>
              <a:t> </a:t>
            </a:r>
            <a:r>
              <a:rPr kumimoji="0" sz="1000" b="1" i="0" u="none" strike="noStrike" kern="1200" cap="none" spc="0" normalizeH="0" baseline="0" noProof="0" dirty="0">
                <a:ln>
                  <a:noFill/>
                </a:ln>
                <a:solidFill>
                  <a:srgbClr val="001F5F"/>
                </a:solidFill>
                <a:effectLst/>
                <a:uLnTx/>
                <a:uFillTx/>
                <a:latin typeface="Calibri"/>
                <a:ea typeface="+mn-ea"/>
                <a:cs typeface="Calibri"/>
              </a:rPr>
              <a:t>at</a:t>
            </a:r>
            <a:r>
              <a:rPr kumimoji="0" sz="1000" b="1" i="0" u="none" strike="noStrike" kern="1200" cap="none" spc="-10" normalizeH="0" baseline="0" noProof="0" dirty="0">
                <a:ln>
                  <a:noFill/>
                </a:ln>
                <a:solidFill>
                  <a:srgbClr val="001F5F"/>
                </a:solidFill>
                <a:effectLst/>
                <a:uLnTx/>
                <a:uFillTx/>
                <a:latin typeface="Calibri"/>
                <a:ea typeface="+mn-ea"/>
                <a:cs typeface="Calibri"/>
              </a:rPr>
              <a:t> B</a:t>
            </a:r>
            <a:r>
              <a:rPr kumimoji="0" sz="1000" b="1" i="0" u="none" strike="noStrike" kern="1200" cap="none" spc="0" normalizeH="0" baseline="0" noProof="0" dirty="0">
                <a:ln>
                  <a:noFill/>
                </a:ln>
                <a:solidFill>
                  <a:srgbClr val="001F5F"/>
                </a:solidFill>
                <a:effectLst/>
                <a:uLnTx/>
                <a:uFillTx/>
                <a:latin typeface="Calibri"/>
                <a:ea typeface="+mn-ea"/>
                <a:cs typeface="Calibri"/>
              </a:rPr>
              <a:t>PAS</a:t>
            </a:r>
            <a:r>
              <a:rPr kumimoji="0" sz="1000" b="1" i="0" u="none" strike="noStrike" kern="1200" cap="none" spc="-25" normalizeH="0" baseline="0" noProof="0" dirty="0">
                <a:ln>
                  <a:noFill/>
                </a:ln>
                <a:solidFill>
                  <a:srgbClr val="001F5F"/>
                </a:solidFill>
                <a:effectLst/>
                <a:uLnTx/>
                <a:uFillTx/>
                <a:latin typeface="Calibri"/>
                <a:ea typeface="+mn-ea"/>
                <a:cs typeface="Calibri"/>
              </a:rPr>
              <a:t> </a:t>
            </a:r>
            <a:r>
              <a:rPr kumimoji="0" sz="1000" b="1" i="0" u="none" strike="noStrike" kern="1200" cap="none" spc="0" normalizeH="0" baseline="0" noProof="0" dirty="0">
                <a:ln>
                  <a:noFill/>
                </a:ln>
                <a:solidFill>
                  <a:srgbClr val="001F5F"/>
                </a:solidFill>
                <a:effectLst/>
                <a:uLnTx/>
                <a:uFillTx/>
                <a:latin typeface="Calibri"/>
                <a:ea typeface="+mn-ea"/>
                <a:cs typeface="Calibri"/>
              </a:rPr>
              <a:t>Un</a:t>
            </a:r>
            <a:r>
              <a:rPr kumimoji="0" sz="1000" b="1" i="0" u="none" strike="noStrike" kern="1200" cap="none" spc="-10" normalizeH="0" baseline="0" noProof="0" dirty="0">
                <a:ln>
                  <a:noFill/>
                </a:ln>
                <a:solidFill>
                  <a:srgbClr val="001F5F"/>
                </a:solidFill>
                <a:effectLst/>
                <a:uLnTx/>
                <a:uFillTx/>
                <a:latin typeface="Calibri"/>
                <a:ea typeface="+mn-ea"/>
                <a:cs typeface="Calibri"/>
              </a:rPr>
              <a:t>i</a:t>
            </a:r>
            <a:r>
              <a:rPr kumimoji="0" sz="1000" b="1" i="0" u="none" strike="noStrike" kern="1200" cap="none" spc="-5" normalizeH="0" baseline="0" noProof="0" dirty="0">
                <a:ln>
                  <a:noFill/>
                </a:ln>
                <a:solidFill>
                  <a:srgbClr val="001F5F"/>
                </a:solidFill>
                <a:effectLst/>
                <a:uLnTx/>
                <a:uFillTx/>
                <a:latin typeface="Calibri"/>
                <a:ea typeface="+mn-ea"/>
                <a:cs typeface="Calibri"/>
              </a:rPr>
              <a:t>ver</a:t>
            </a:r>
            <a:r>
              <a:rPr kumimoji="0" sz="1000" b="1" i="0" u="none" strike="noStrike" kern="1200" cap="none" spc="0" normalizeH="0" baseline="0" noProof="0" dirty="0">
                <a:ln>
                  <a:noFill/>
                </a:ln>
                <a:solidFill>
                  <a:srgbClr val="001F5F"/>
                </a:solidFill>
                <a:effectLst/>
                <a:uLnTx/>
                <a:uFillTx/>
                <a:latin typeface="Calibri"/>
                <a:ea typeface="+mn-ea"/>
                <a:cs typeface="Calibri"/>
              </a:rPr>
              <a:t>s</a:t>
            </a:r>
            <a:r>
              <a:rPr kumimoji="0" sz="1000" b="1" i="0" u="none" strike="noStrike" kern="1200" cap="none" spc="-10" normalizeH="0" baseline="0" noProof="0" dirty="0">
                <a:ln>
                  <a:noFill/>
                </a:ln>
                <a:solidFill>
                  <a:srgbClr val="001F5F"/>
                </a:solidFill>
                <a:effectLst/>
                <a:uLnTx/>
                <a:uFillTx/>
                <a:latin typeface="Calibri"/>
                <a:ea typeface="+mn-ea"/>
                <a:cs typeface="Calibri"/>
              </a:rPr>
              <a:t>it</a:t>
            </a:r>
            <a:r>
              <a:rPr kumimoji="0" sz="1000" b="1" i="0" u="none" strike="noStrike" kern="1200" cap="none" spc="-5" normalizeH="0" baseline="0" noProof="0" dirty="0">
                <a:ln>
                  <a:noFill/>
                </a:ln>
                <a:solidFill>
                  <a:srgbClr val="001F5F"/>
                </a:solidFill>
                <a:effectLst/>
                <a:uLnTx/>
                <a:uFillTx/>
                <a:latin typeface="Calibri"/>
                <a:ea typeface="+mn-ea"/>
                <a:cs typeface="Calibri"/>
              </a:rPr>
              <a:t>y</a:t>
            </a:r>
            <a:r>
              <a:rPr kumimoji="0" sz="1000" b="1" i="0" u="none" strike="noStrike" kern="1200" cap="none" spc="0" normalizeH="0" baseline="0" noProof="0" dirty="0">
                <a:ln>
                  <a:noFill/>
                </a:ln>
                <a:solidFill>
                  <a:srgbClr val="001F5F"/>
                </a:solidFill>
                <a:effectLst/>
                <a:uLnTx/>
                <a:uFillTx/>
                <a:latin typeface="Calibri"/>
                <a:ea typeface="+mn-ea"/>
                <a:cs typeface="Calibri"/>
              </a:rPr>
              <a:t>: </a:t>
            </a:r>
            <a:r>
              <a:rPr kumimoji="0" sz="1000" b="1" i="0" u="none" strike="noStrike" kern="1200" cap="none" spc="10" normalizeH="0" baseline="0" noProof="0" dirty="0">
                <a:ln>
                  <a:noFill/>
                </a:ln>
                <a:solidFill>
                  <a:srgbClr val="001F5F"/>
                </a:solidFill>
                <a:effectLst/>
                <a:uLnTx/>
                <a:uFillTx/>
                <a:latin typeface="Calibri"/>
                <a:ea typeface="+mn-ea"/>
                <a:cs typeface="Calibri"/>
              </a:rPr>
              <a:t> </a:t>
            </a:r>
            <a:r>
              <a:rPr kumimoji="0" sz="1000" b="1" i="0" u="none" strike="noStrike" kern="1200" cap="none" spc="-5" normalizeH="0" baseline="0" noProof="0" dirty="0">
                <a:ln>
                  <a:noFill/>
                </a:ln>
                <a:solidFill>
                  <a:srgbClr val="001F5F"/>
                </a:solidFill>
                <a:effectLst/>
                <a:uLnTx/>
                <a:uFillTx/>
                <a:latin typeface="Calibri"/>
                <a:ea typeface="+mn-ea"/>
                <a:cs typeface="Calibri"/>
              </a:rPr>
              <a:t>u.bpa</a:t>
            </a:r>
            <a:r>
              <a:rPr kumimoji="0" sz="1000" b="1" i="0" u="none" strike="noStrike" kern="1200" cap="none" spc="0" normalizeH="0" baseline="0" noProof="0" dirty="0">
                <a:ln>
                  <a:noFill/>
                </a:ln>
                <a:solidFill>
                  <a:srgbClr val="001F5F"/>
                </a:solidFill>
                <a:effectLst/>
                <a:uLnTx/>
                <a:uFillTx/>
                <a:latin typeface="Calibri"/>
                <a:ea typeface="+mn-ea"/>
                <a:cs typeface="Calibri"/>
              </a:rPr>
              <a:t>s.</a:t>
            </a:r>
            <a:r>
              <a:rPr kumimoji="0" sz="1000" b="1" i="0" u="none" strike="noStrike" kern="1200" cap="none" spc="-5" normalizeH="0" baseline="0" noProof="0" dirty="0">
                <a:ln>
                  <a:noFill/>
                </a:ln>
                <a:solidFill>
                  <a:srgbClr val="001F5F"/>
                </a:solidFill>
                <a:effectLst/>
                <a:uLnTx/>
                <a:uFillTx/>
                <a:latin typeface="Calibri"/>
                <a:ea typeface="+mn-ea"/>
                <a:cs typeface="Calibri"/>
              </a:rPr>
              <a:t>co</a:t>
            </a:r>
            <a:r>
              <a:rPr kumimoji="0" sz="1000" b="1" i="0" u="none" strike="noStrike" kern="1200" cap="none" spc="5" normalizeH="0" baseline="0" noProof="0" dirty="0">
                <a:ln>
                  <a:noFill/>
                </a:ln>
                <a:solidFill>
                  <a:srgbClr val="001F5F"/>
                </a:solidFill>
                <a:effectLst/>
                <a:uLnTx/>
                <a:uFillTx/>
                <a:latin typeface="Calibri"/>
                <a:ea typeface="+mn-ea"/>
                <a:cs typeface="Calibri"/>
              </a:rPr>
              <a:t>m</a:t>
            </a:r>
            <a:r>
              <a:rPr kumimoji="0" sz="1000" b="1" i="0" u="none" strike="noStrike" kern="1200" cap="none" spc="0" normalizeH="0" baseline="0" noProof="0" dirty="0">
                <a:ln>
                  <a:noFill/>
                </a:ln>
                <a:solidFill>
                  <a:srgbClr val="001F5F"/>
                </a:solidFill>
                <a:effectLst/>
                <a:uLnTx/>
                <a:uFillTx/>
                <a:latin typeface="Calibri"/>
                <a:ea typeface="+mn-ea"/>
                <a:cs typeface="Calibri"/>
              </a:rPr>
              <a:t>.  </a:t>
            </a:r>
            <a:r>
              <a:rPr kumimoji="0" sz="1000" b="1" i="0" u="none" strike="noStrike" kern="1200" cap="none" spc="-15" normalizeH="0" baseline="0" noProof="0" dirty="0">
                <a:ln>
                  <a:noFill/>
                </a:ln>
                <a:solidFill>
                  <a:srgbClr val="001F5F"/>
                </a:solidFill>
                <a:effectLst/>
                <a:uLnTx/>
                <a:uFillTx/>
                <a:latin typeface="Calibri"/>
                <a:ea typeface="+mn-ea"/>
                <a:cs typeface="Calibri"/>
              </a:rPr>
              <a:t> </a:t>
            </a:r>
            <a:r>
              <a:rPr kumimoji="0" sz="1000" b="1" i="0" u="none" strike="noStrike" kern="1200" cap="none" spc="0" normalizeH="0" baseline="0" noProof="0" dirty="0" smtClean="0">
                <a:ln>
                  <a:noFill/>
                </a:ln>
                <a:solidFill>
                  <a:srgbClr val="001F5F"/>
                </a:solidFill>
                <a:effectLst/>
                <a:uLnTx/>
                <a:uFillTx/>
                <a:latin typeface="Calibri"/>
                <a:ea typeface="+mn-ea"/>
                <a:cs typeface="Calibri"/>
              </a:rPr>
              <a:t>As</a:t>
            </a:r>
            <a:r>
              <a:rPr kumimoji="0" sz="1000" b="1" i="0" u="none" strike="noStrike" kern="1200" cap="none" spc="-5" normalizeH="0" baseline="0" noProof="0" dirty="0" smtClean="0">
                <a:ln>
                  <a:noFill/>
                </a:ln>
                <a:solidFill>
                  <a:srgbClr val="001F5F"/>
                </a:solidFill>
                <a:effectLst/>
                <a:uLnTx/>
                <a:uFillTx/>
                <a:latin typeface="Calibri"/>
                <a:ea typeface="+mn-ea"/>
                <a:cs typeface="Calibri"/>
              </a:rPr>
              <a:t>su</a:t>
            </a:r>
            <a:r>
              <a:rPr kumimoji="0" sz="1000" b="1" i="0" u="none" strike="noStrike" kern="1200" cap="none" spc="0" normalizeH="0" baseline="0" noProof="0" dirty="0" smtClean="0">
                <a:ln>
                  <a:noFill/>
                </a:ln>
                <a:solidFill>
                  <a:srgbClr val="001F5F"/>
                </a:solidFill>
                <a:effectLst/>
                <a:uLnTx/>
                <a:uFillTx/>
                <a:latin typeface="Calibri"/>
                <a:ea typeface="+mn-ea"/>
                <a:cs typeface="Calibri"/>
              </a:rPr>
              <a:t>m</a:t>
            </a:r>
            <a:r>
              <a:rPr kumimoji="0" sz="1000" b="1" i="0" u="none" strike="noStrike" kern="1200" cap="none" spc="-5" normalizeH="0" baseline="0" noProof="0" dirty="0" smtClean="0">
                <a:ln>
                  <a:noFill/>
                </a:ln>
                <a:solidFill>
                  <a:srgbClr val="001F5F"/>
                </a:solidFill>
                <a:effectLst/>
                <a:uLnTx/>
                <a:uFillTx/>
                <a:latin typeface="Calibri"/>
                <a:ea typeface="+mn-ea"/>
                <a:cs typeface="Calibri"/>
              </a:rPr>
              <a:t>p</a:t>
            </a:r>
            <a:r>
              <a:rPr kumimoji="0" sz="1000" b="1" i="0" u="none" strike="noStrike" kern="1200" cap="none" spc="-10" normalizeH="0" baseline="0" noProof="0" dirty="0" smtClean="0">
                <a:ln>
                  <a:noFill/>
                </a:ln>
                <a:solidFill>
                  <a:srgbClr val="001F5F"/>
                </a:solidFill>
                <a:effectLst/>
                <a:uLnTx/>
                <a:uFillTx/>
                <a:latin typeface="Calibri"/>
                <a:ea typeface="+mn-ea"/>
                <a:cs typeface="Calibri"/>
              </a:rPr>
              <a:t>t</a:t>
            </a:r>
            <a:r>
              <a:rPr kumimoji="0" sz="1000" b="1" i="0" u="none" strike="noStrike" kern="1200" cap="none" spc="-5" normalizeH="0" baseline="0" noProof="0" dirty="0" smtClean="0">
                <a:ln>
                  <a:noFill/>
                </a:ln>
                <a:solidFill>
                  <a:srgbClr val="001F5F"/>
                </a:solidFill>
                <a:effectLst/>
                <a:uLnTx/>
                <a:uFillTx/>
                <a:latin typeface="Calibri"/>
                <a:ea typeface="+mn-ea"/>
                <a:cs typeface="Calibri"/>
              </a:rPr>
              <a:t>ions</a:t>
            </a:r>
            <a:r>
              <a:rPr kumimoji="0" sz="1000" b="1" i="0" u="none" strike="noStrike" kern="1200" cap="none" spc="0" normalizeH="0" baseline="0" noProof="0" dirty="0">
                <a:ln>
                  <a:noFill/>
                </a:ln>
                <a:solidFill>
                  <a:srgbClr val="001F5F"/>
                </a:solidFill>
                <a:effectLst/>
                <a:uLnTx/>
                <a:uFillTx/>
                <a:latin typeface="Calibri"/>
                <a:ea typeface="+mn-ea"/>
                <a:cs typeface="Calibri"/>
              </a:rPr>
              <a:t>: </a:t>
            </a:r>
            <a:r>
              <a:rPr kumimoji="0" sz="1000" b="1" i="0" u="none" strike="noStrike" kern="1200" cap="none" spc="-5" normalizeH="0" baseline="0" noProof="0" dirty="0">
                <a:ln>
                  <a:noFill/>
                </a:ln>
                <a:solidFill>
                  <a:srgbClr val="001F5F"/>
                </a:solidFill>
                <a:effectLst/>
                <a:uLnTx/>
                <a:uFillTx/>
                <a:latin typeface="Calibri"/>
                <a:ea typeface="+mn-ea"/>
                <a:cs typeface="Calibri"/>
              </a:rPr>
              <a:t> </a:t>
            </a:r>
            <a:r>
              <a:rPr kumimoji="0" sz="1000" b="1" i="0" u="none" strike="noStrike" kern="1200" cap="none" spc="0" normalizeH="0" baseline="0" noProof="0" dirty="0">
                <a:ln>
                  <a:noFill/>
                </a:ln>
                <a:solidFill>
                  <a:srgbClr val="001F5F"/>
                </a:solidFill>
                <a:effectLst/>
                <a:uLnTx/>
                <a:uFillTx/>
                <a:latin typeface="Calibri"/>
                <a:ea typeface="+mn-ea"/>
                <a:cs typeface="Calibri"/>
              </a:rPr>
              <a:t>6%</a:t>
            </a:r>
            <a:r>
              <a:rPr kumimoji="0" sz="1000" b="1" i="0" u="none" strike="noStrike" kern="1200" cap="none" spc="-15" normalizeH="0" baseline="0" noProof="0" dirty="0">
                <a:ln>
                  <a:noFill/>
                </a:ln>
                <a:solidFill>
                  <a:srgbClr val="001F5F"/>
                </a:solidFill>
                <a:effectLst/>
                <a:uLnTx/>
                <a:uFillTx/>
                <a:latin typeface="Calibri"/>
                <a:ea typeface="+mn-ea"/>
                <a:cs typeface="Calibri"/>
              </a:rPr>
              <a:t> </a:t>
            </a:r>
            <a:r>
              <a:rPr kumimoji="0" sz="1000" b="1" i="0" u="none" strike="noStrike" kern="1200" cap="none" spc="-5" normalizeH="0" baseline="0" noProof="0" dirty="0">
                <a:ln>
                  <a:noFill/>
                </a:ln>
                <a:solidFill>
                  <a:srgbClr val="001F5F"/>
                </a:solidFill>
                <a:effectLst/>
                <a:uLnTx/>
                <a:uFillTx/>
                <a:latin typeface="Calibri"/>
                <a:ea typeface="+mn-ea"/>
                <a:cs typeface="Calibri"/>
              </a:rPr>
              <a:t>e</a:t>
            </a:r>
            <a:r>
              <a:rPr kumimoji="0" sz="1000" b="1" i="0" u="none" strike="noStrike" kern="1200" cap="none" spc="5" normalizeH="0" baseline="0" noProof="0" dirty="0">
                <a:ln>
                  <a:noFill/>
                </a:ln>
                <a:solidFill>
                  <a:srgbClr val="001F5F"/>
                </a:solidFill>
                <a:effectLst/>
                <a:uLnTx/>
                <a:uFillTx/>
                <a:latin typeface="Calibri"/>
                <a:ea typeface="+mn-ea"/>
                <a:cs typeface="Calibri"/>
              </a:rPr>
              <a:t>m</a:t>
            </a:r>
            <a:r>
              <a:rPr kumimoji="0" sz="1000" b="1" i="0" u="none" strike="noStrike" kern="1200" cap="none" spc="-5" normalizeH="0" baseline="0" noProof="0" dirty="0">
                <a:ln>
                  <a:noFill/>
                </a:ln>
                <a:solidFill>
                  <a:srgbClr val="001F5F"/>
                </a:solidFill>
                <a:effectLst/>
                <a:uLnTx/>
                <a:uFillTx/>
                <a:latin typeface="Calibri"/>
                <a:ea typeface="+mn-ea"/>
                <a:cs typeface="Calibri"/>
              </a:rPr>
              <a:t>p</a:t>
            </a:r>
            <a:r>
              <a:rPr kumimoji="0" sz="1000" b="1" i="0" u="none" strike="noStrike" kern="1200" cap="none" spc="-10" normalizeH="0" baseline="0" noProof="0" dirty="0">
                <a:ln>
                  <a:noFill/>
                </a:ln>
                <a:solidFill>
                  <a:srgbClr val="001F5F"/>
                </a:solidFill>
                <a:effectLst/>
                <a:uLnTx/>
                <a:uFillTx/>
                <a:latin typeface="Calibri"/>
                <a:ea typeface="+mn-ea"/>
                <a:cs typeface="Calibri"/>
              </a:rPr>
              <a:t>l</a:t>
            </a:r>
            <a:r>
              <a:rPr kumimoji="0" sz="1000" b="1" i="0" u="none" strike="noStrike" kern="1200" cap="none" spc="-5" normalizeH="0" baseline="0" noProof="0" dirty="0">
                <a:ln>
                  <a:noFill/>
                </a:ln>
                <a:solidFill>
                  <a:srgbClr val="001F5F"/>
                </a:solidFill>
                <a:effectLst/>
                <a:uLnTx/>
                <a:uFillTx/>
                <a:latin typeface="Calibri"/>
                <a:ea typeface="+mn-ea"/>
                <a:cs typeface="Calibri"/>
              </a:rPr>
              <a:t>oye</a:t>
            </a:r>
            <a:r>
              <a:rPr kumimoji="0" sz="1000" b="1" i="0" u="none" strike="noStrike" kern="1200" cap="none" spc="0" normalizeH="0" baseline="0" noProof="0" dirty="0">
                <a:ln>
                  <a:noFill/>
                </a:ln>
                <a:solidFill>
                  <a:srgbClr val="001F5F"/>
                </a:solidFill>
                <a:effectLst/>
                <a:uLnTx/>
                <a:uFillTx/>
                <a:latin typeface="Calibri"/>
                <a:ea typeface="+mn-ea"/>
                <a:cs typeface="Calibri"/>
              </a:rPr>
              <a:t>e</a:t>
            </a:r>
            <a:r>
              <a:rPr kumimoji="0" sz="1000" b="1" i="0" u="none" strike="noStrike" kern="1200" cap="none" spc="15" normalizeH="0" baseline="0" noProof="0" dirty="0">
                <a:ln>
                  <a:noFill/>
                </a:ln>
                <a:solidFill>
                  <a:srgbClr val="001F5F"/>
                </a:solidFill>
                <a:effectLst/>
                <a:uLnTx/>
                <a:uFillTx/>
                <a:latin typeface="Calibri"/>
                <a:ea typeface="+mn-ea"/>
                <a:cs typeface="Calibri"/>
              </a:rPr>
              <a:t> </a:t>
            </a:r>
            <a:r>
              <a:rPr kumimoji="0" sz="1000" b="1" i="0" u="none" strike="noStrike" kern="1200" cap="none" spc="-5" normalizeH="0" baseline="0" noProof="0" dirty="0">
                <a:ln>
                  <a:noFill/>
                </a:ln>
                <a:solidFill>
                  <a:srgbClr val="001F5F"/>
                </a:solidFill>
                <a:effectLst/>
                <a:uLnTx/>
                <a:uFillTx/>
                <a:latin typeface="Calibri"/>
                <a:ea typeface="+mn-ea"/>
                <a:cs typeface="Calibri"/>
              </a:rPr>
              <a:t>con</a:t>
            </a:r>
            <a:r>
              <a:rPr kumimoji="0" sz="1000" b="1" i="0" u="none" strike="noStrike" kern="1200" cap="none" spc="-10" normalizeH="0" baseline="0" noProof="0" dirty="0">
                <a:ln>
                  <a:noFill/>
                </a:ln>
                <a:solidFill>
                  <a:srgbClr val="001F5F"/>
                </a:solidFill>
                <a:effectLst/>
                <a:uLnTx/>
                <a:uFillTx/>
                <a:latin typeface="Calibri"/>
                <a:ea typeface="+mn-ea"/>
                <a:cs typeface="Calibri"/>
              </a:rPr>
              <a:t>t</a:t>
            </a:r>
            <a:r>
              <a:rPr kumimoji="0" sz="1000" b="1" i="0" u="none" strike="noStrike" kern="1200" cap="none" spc="-5" normalizeH="0" baseline="0" noProof="0" dirty="0">
                <a:ln>
                  <a:noFill/>
                </a:ln>
                <a:solidFill>
                  <a:srgbClr val="001F5F"/>
                </a:solidFill>
                <a:effectLst/>
                <a:uLnTx/>
                <a:uFillTx/>
                <a:latin typeface="Calibri"/>
                <a:ea typeface="+mn-ea"/>
                <a:cs typeface="Calibri"/>
              </a:rPr>
              <a:t>ribu</a:t>
            </a:r>
            <a:r>
              <a:rPr kumimoji="0" sz="1000" b="1" i="0" u="none" strike="noStrike" kern="1200" cap="none" spc="-10" normalizeH="0" baseline="0" noProof="0" dirty="0">
                <a:ln>
                  <a:noFill/>
                </a:ln>
                <a:solidFill>
                  <a:srgbClr val="001F5F"/>
                </a:solidFill>
                <a:effectLst/>
                <a:uLnTx/>
                <a:uFillTx/>
                <a:latin typeface="Calibri"/>
                <a:ea typeface="+mn-ea"/>
                <a:cs typeface="Calibri"/>
              </a:rPr>
              <a:t>t</a:t>
            </a:r>
            <a:r>
              <a:rPr kumimoji="0" sz="1000" b="1" i="0" u="none" strike="noStrike" kern="1200" cap="none" spc="-5" normalizeH="0" baseline="0" noProof="0" dirty="0">
                <a:ln>
                  <a:noFill/>
                </a:ln>
                <a:solidFill>
                  <a:srgbClr val="001F5F"/>
                </a:solidFill>
                <a:effectLst/>
                <a:uLnTx/>
                <a:uFillTx/>
                <a:latin typeface="Calibri"/>
                <a:ea typeface="+mn-ea"/>
                <a:cs typeface="Calibri"/>
              </a:rPr>
              <a:t>ion</a:t>
            </a:r>
            <a:r>
              <a:rPr kumimoji="0" sz="1000" b="1" i="0" u="none" strike="noStrike" kern="1200" cap="none" spc="0" normalizeH="0" baseline="0" noProof="0" dirty="0">
                <a:ln>
                  <a:noFill/>
                </a:ln>
                <a:solidFill>
                  <a:srgbClr val="001F5F"/>
                </a:solidFill>
                <a:effectLst/>
                <a:uLnTx/>
                <a:uFillTx/>
                <a:latin typeface="Calibri"/>
                <a:ea typeface="+mn-ea"/>
                <a:cs typeface="Calibri"/>
              </a:rPr>
              <a:t>, </a:t>
            </a:r>
            <a:r>
              <a:rPr kumimoji="0" sz="1000" b="1" i="0" u="none" strike="noStrike" kern="1200" cap="none" spc="25" normalizeH="0" baseline="0" noProof="0" dirty="0">
                <a:ln>
                  <a:noFill/>
                </a:ln>
                <a:solidFill>
                  <a:srgbClr val="001F5F"/>
                </a:solidFill>
                <a:effectLst/>
                <a:uLnTx/>
                <a:uFillTx/>
                <a:latin typeface="Calibri"/>
                <a:ea typeface="+mn-ea"/>
                <a:cs typeface="Calibri"/>
              </a:rPr>
              <a:t> </a:t>
            </a:r>
            <a:r>
              <a:rPr kumimoji="0" sz="1000" b="1" i="0" u="none" strike="noStrike" kern="1200" cap="none" spc="0" normalizeH="0" baseline="0" noProof="0" dirty="0" smtClean="0">
                <a:ln>
                  <a:noFill/>
                </a:ln>
                <a:solidFill>
                  <a:srgbClr val="001F5F"/>
                </a:solidFill>
                <a:effectLst/>
                <a:uLnTx/>
                <a:uFillTx/>
                <a:latin typeface="Calibri"/>
                <a:ea typeface="+mn-ea"/>
                <a:cs typeface="Calibri"/>
              </a:rPr>
              <a:t>$</a:t>
            </a:r>
            <a:r>
              <a:rPr kumimoji="0" lang="en-US" sz="1000" b="1" i="0" u="none" strike="noStrike" kern="1200" cap="none" spc="0" normalizeH="0" baseline="0" noProof="0" dirty="0" smtClean="0">
                <a:ln>
                  <a:noFill/>
                </a:ln>
                <a:solidFill>
                  <a:srgbClr val="001F5F"/>
                </a:solidFill>
                <a:effectLst/>
                <a:uLnTx/>
                <a:uFillTx/>
                <a:latin typeface="Calibri"/>
                <a:ea typeface="+mn-ea"/>
                <a:cs typeface="Calibri"/>
              </a:rPr>
              <a:t>4</a:t>
            </a:r>
            <a:r>
              <a:rPr kumimoji="0" sz="1000" b="1" i="0" u="none" strike="noStrike" kern="1200" cap="none" spc="0" normalizeH="0" baseline="0" noProof="0" dirty="0" smtClean="0">
                <a:ln>
                  <a:noFill/>
                </a:ln>
                <a:solidFill>
                  <a:srgbClr val="001F5F"/>
                </a:solidFill>
                <a:effectLst/>
                <a:uLnTx/>
                <a:uFillTx/>
                <a:latin typeface="Calibri"/>
                <a:ea typeface="+mn-ea"/>
                <a:cs typeface="Calibri"/>
              </a:rPr>
              <a:t>0,0</a:t>
            </a:r>
            <a:r>
              <a:rPr kumimoji="0" sz="1000" b="1" i="0" u="none" strike="noStrike" kern="1200" cap="none" spc="-15" normalizeH="0" baseline="0" noProof="0" dirty="0" smtClean="0">
                <a:ln>
                  <a:noFill/>
                </a:ln>
                <a:solidFill>
                  <a:srgbClr val="001F5F"/>
                </a:solidFill>
                <a:effectLst/>
                <a:uLnTx/>
                <a:uFillTx/>
                <a:latin typeface="Calibri"/>
                <a:ea typeface="+mn-ea"/>
                <a:cs typeface="Calibri"/>
              </a:rPr>
              <a:t>0</a:t>
            </a:r>
            <a:r>
              <a:rPr kumimoji="0" sz="1000" b="1" i="0" u="none" strike="noStrike" kern="1200" cap="none" spc="0" normalizeH="0" baseline="0" noProof="0" dirty="0" smtClean="0">
                <a:ln>
                  <a:noFill/>
                </a:ln>
                <a:solidFill>
                  <a:srgbClr val="001F5F"/>
                </a:solidFill>
                <a:effectLst/>
                <a:uLnTx/>
                <a:uFillTx/>
                <a:latin typeface="Calibri"/>
                <a:ea typeface="+mn-ea"/>
                <a:cs typeface="Calibri"/>
              </a:rPr>
              <a:t>0</a:t>
            </a:r>
            <a:r>
              <a:rPr kumimoji="0" sz="1000" b="1" i="0" u="none" strike="noStrike" kern="1200" cap="none" spc="-50" normalizeH="0" baseline="0" noProof="0" dirty="0" smtClean="0">
                <a:ln>
                  <a:noFill/>
                </a:ln>
                <a:solidFill>
                  <a:srgbClr val="001F5F"/>
                </a:solidFill>
                <a:effectLst/>
                <a:uLnTx/>
                <a:uFillTx/>
                <a:latin typeface="Calibri"/>
                <a:ea typeface="+mn-ea"/>
                <a:cs typeface="Calibri"/>
              </a:rPr>
              <a:t> </a:t>
            </a:r>
            <a:r>
              <a:rPr kumimoji="0" sz="1000" b="1" i="0" u="none" strike="noStrike" kern="1200" cap="none" spc="0" normalizeH="0" baseline="0" noProof="0" dirty="0">
                <a:ln>
                  <a:noFill/>
                </a:ln>
                <a:solidFill>
                  <a:srgbClr val="001F5F"/>
                </a:solidFill>
                <a:effectLst/>
                <a:uLnTx/>
                <a:uFillTx/>
                <a:latin typeface="Calibri"/>
                <a:ea typeface="+mn-ea"/>
                <a:cs typeface="Calibri"/>
              </a:rPr>
              <a:t>a</a:t>
            </a:r>
            <a:r>
              <a:rPr kumimoji="0" sz="1000" b="1" i="0" u="none" strike="noStrike" kern="1200" cap="none" spc="-5" normalizeH="0" baseline="0" noProof="0" dirty="0">
                <a:ln>
                  <a:noFill/>
                </a:ln>
                <a:solidFill>
                  <a:srgbClr val="001F5F"/>
                </a:solidFill>
                <a:effectLst/>
                <a:uLnTx/>
                <a:uFillTx/>
                <a:latin typeface="Calibri"/>
                <a:ea typeface="+mn-ea"/>
                <a:cs typeface="Calibri"/>
              </a:rPr>
              <a:t>nnu</a:t>
            </a:r>
            <a:r>
              <a:rPr kumimoji="0" sz="1000" b="1" i="0" u="none" strike="noStrike" kern="1200" cap="none" spc="0" normalizeH="0" baseline="0" noProof="0" dirty="0">
                <a:ln>
                  <a:noFill/>
                </a:ln>
                <a:solidFill>
                  <a:srgbClr val="001F5F"/>
                </a:solidFill>
                <a:effectLst/>
                <a:uLnTx/>
                <a:uFillTx/>
                <a:latin typeface="Calibri"/>
                <a:ea typeface="+mn-ea"/>
                <a:cs typeface="Calibri"/>
              </a:rPr>
              <a:t>al</a:t>
            </a:r>
            <a:r>
              <a:rPr kumimoji="0" sz="1000" b="1" i="0" u="none" strike="noStrike" kern="1200" cap="none" spc="15" normalizeH="0" baseline="0" noProof="0" dirty="0">
                <a:ln>
                  <a:noFill/>
                </a:ln>
                <a:solidFill>
                  <a:srgbClr val="001F5F"/>
                </a:solidFill>
                <a:effectLst/>
                <a:uLnTx/>
                <a:uFillTx/>
                <a:latin typeface="Calibri"/>
                <a:ea typeface="+mn-ea"/>
                <a:cs typeface="Calibri"/>
              </a:rPr>
              <a:t> </a:t>
            </a:r>
            <a:r>
              <a:rPr kumimoji="0" sz="1000" b="1" i="0" u="none" strike="noStrike" kern="1200" cap="none" spc="-5" normalizeH="0" baseline="0" noProof="0" dirty="0">
                <a:ln>
                  <a:noFill/>
                </a:ln>
                <a:solidFill>
                  <a:srgbClr val="001F5F"/>
                </a:solidFill>
                <a:effectLst/>
                <a:uLnTx/>
                <a:uFillTx/>
                <a:latin typeface="Calibri"/>
                <a:ea typeface="+mn-ea"/>
                <a:cs typeface="Calibri"/>
              </a:rPr>
              <a:t>in</a:t>
            </a:r>
            <a:r>
              <a:rPr kumimoji="0" sz="1000" b="1" i="0" u="none" strike="noStrike" kern="1200" cap="none" spc="-10" normalizeH="0" baseline="0" noProof="0" dirty="0">
                <a:ln>
                  <a:noFill/>
                </a:ln>
                <a:solidFill>
                  <a:srgbClr val="001F5F"/>
                </a:solidFill>
                <a:effectLst/>
                <a:uLnTx/>
                <a:uFillTx/>
                <a:latin typeface="Calibri"/>
                <a:ea typeface="+mn-ea"/>
                <a:cs typeface="Calibri"/>
              </a:rPr>
              <a:t>c</a:t>
            </a:r>
            <a:r>
              <a:rPr kumimoji="0" sz="1000" b="1" i="0" u="none" strike="noStrike" kern="1200" cap="none" spc="-5" normalizeH="0" baseline="0" noProof="0" dirty="0">
                <a:ln>
                  <a:noFill/>
                </a:ln>
                <a:solidFill>
                  <a:srgbClr val="001F5F"/>
                </a:solidFill>
                <a:effectLst/>
                <a:uLnTx/>
                <a:uFillTx/>
                <a:latin typeface="Calibri"/>
                <a:ea typeface="+mn-ea"/>
                <a:cs typeface="Calibri"/>
              </a:rPr>
              <a:t>o</a:t>
            </a:r>
            <a:r>
              <a:rPr kumimoji="0" sz="1000" b="1" i="0" u="none" strike="noStrike" kern="1200" cap="none" spc="5" normalizeH="0" baseline="0" noProof="0" dirty="0">
                <a:ln>
                  <a:noFill/>
                </a:ln>
                <a:solidFill>
                  <a:srgbClr val="001F5F"/>
                </a:solidFill>
                <a:effectLst/>
                <a:uLnTx/>
                <a:uFillTx/>
                <a:latin typeface="Calibri"/>
                <a:ea typeface="+mn-ea"/>
                <a:cs typeface="Calibri"/>
              </a:rPr>
              <a:t>m</a:t>
            </a:r>
            <a:r>
              <a:rPr kumimoji="0" sz="1000" b="1" i="0" u="none" strike="noStrike" kern="1200" cap="none" spc="0" normalizeH="0" baseline="0" noProof="0" dirty="0">
                <a:ln>
                  <a:noFill/>
                </a:ln>
                <a:solidFill>
                  <a:srgbClr val="001F5F"/>
                </a:solidFill>
                <a:effectLst/>
                <a:uLnTx/>
                <a:uFillTx/>
                <a:latin typeface="Calibri"/>
                <a:ea typeface="+mn-ea"/>
                <a:cs typeface="Calibri"/>
              </a:rPr>
              <a:t>e</a:t>
            </a:r>
            <a:r>
              <a:rPr kumimoji="0" sz="1000" b="1" i="0" u="none" strike="noStrike" kern="1200" cap="none" spc="5" normalizeH="0" baseline="0" noProof="0" dirty="0">
                <a:ln>
                  <a:noFill/>
                </a:ln>
                <a:solidFill>
                  <a:srgbClr val="001F5F"/>
                </a:solidFill>
                <a:effectLst/>
                <a:uLnTx/>
                <a:uFillTx/>
                <a:latin typeface="Calibri"/>
                <a:ea typeface="+mn-ea"/>
                <a:cs typeface="Calibri"/>
              </a:rPr>
              <a:t> </a:t>
            </a:r>
            <a:r>
              <a:rPr kumimoji="0" sz="1000" b="1" i="0" u="none" strike="noStrike" kern="1200" cap="none" spc="0" normalizeH="0" baseline="0" noProof="0" dirty="0">
                <a:ln>
                  <a:noFill/>
                </a:ln>
                <a:solidFill>
                  <a:srgbClr val="001F5F"/>
                </a:solidFill>
                <a:effectLst/>
                <a:uLnTx/>
                <a:uFillTx/>
                <a:latin typeface="Calibri"/>
                <a:ea typeface="+mn-ea"/>
                <a:cs typeface="Calibri"/>
              </a:rPr>
              <a:t>w</a:t>
            </a:r>
            <a:r>
              <a:rPr kumimoji="0" sz="1000" b="1" i="0" u="none" strike="noStrike" kern="1200" cap="none" spc="-5" normalizeH="0" baseline="0" noProof="0" dirty="0">
                <a:ln>
                  <a:noFill/>
                </a:ln>
                <a:solidFill>
                  <a:srgbClr val="001F5F"/>
                </a:solidFill>
                <a:effectLst/>
                <a:uLnTx/>
                <a:uFillTx/>
                <a:latin typeface="Calibri"/>
                <a:ea typeface="+mn-ea"/>
                <a:cs typeface="Calibri"/>
              </a:rPr>
              <a:t>i</a:t>
            </a:r>
            <a:r>
              <a:rPr kumimoji="0" sz="1000" b="1" i="0" u="none" strike="noStrike" kern="1200" cap="none" spc="-10" normalizeH="0" baseline="0" noProof="0" dirty="0">
                <a:ln>
                  <a:noFill/>
                </a:ln>
                <a:solidFill>
                  <a:srgbClr val="001F5F"/>
                </a:solidFill>
                <a:effectLst/>
                <a:uLnTx/>
                <a:uFillTx/>
                <a:latin typeface="Calibri"/>
                <a:ea typeface="+mn-ea"/>
                <a:cs typeface="Calibri"/>
              </a:rPr>
              <a:t>t</a:t>
            </a:r>
            <a:r>
              <a:rPr kumimoji="0" sz="1000" b="1" i="0" u="none" strike="noStrike" kern="1200" cap="none" spc="0" normalizeH="0" baseline="0" noProof="0" dirty="0">
                <a:ln>
                  <a:noFill/>
                </a:ln>
                <a:solidFill>
                  <a:srgbClr val="001F5F"/>
                </a:solidFill>
                <a:effectLst/>
                <a:uLnTx/>
                <a:uFillTx/>
                <a:latin typeface="Calibri"/>
                <a:ea typeface="+mn-ea"/>
                <a:cs typeface="Calibri"/>
              </a:rPr>
              <a:t>h</a:t>
            </a:r>
            <a:r>
              <a:rPr kumimoji="0" sz="1000" b="1" i="0" u="none" strike="noStrike" kern="1200" cap="none" spc="-5" normalizeH="0" baseline="0" noProof="0" dirty="0">
                <a:ln>
                  <a:noFill/>
                </a:ln>
                <a:solidFill>
                  <a:srgbClr val="001F5F"/>
                </a:solidFill>
                <a:effectLst/>
                <a:uLnTx/>
                <a:uFillTx/>
                <a:latin typeface="Calibri"/>
                <a:ea typeface="+mn-ea"/>
                <a:cs typeface="Calibri"/>
              </a:rPr>
              <a:t> </a:t>
            </a:r>
            <a:r>
              <a:rPr kumimoji="0" sz="1000" b="1" i="0" u="none" strike="noStrike" kern="1200" cap="none" spc="0" normalizeH="0" baseline="0" noProof="0" dirty="0">
                <a:ln>
                  <a:noFill/>
                </a:ln>
                <a:solidFill>
                  <a:srgbClr val="001F5F"/>
                </a:solidFill>
                <a:effectLst/>
                <a:uLnTx/>
                <a:uFillTx/>
                <a:latin typeface="Calibri"/>
                <a:ea typeface="+mn-ea"/>
                <a:cs typeface="Calibri"/>
              </a:rPr>
              <a:t>2%</a:t>
            </a:r>
            <a:r>
              <a:rPr kumimoji="0" sz="1000" b="1" i="0" u="none" strike="noStrike" kern="1200" cap="none" spc="-15" normalizeH="0" baseline="0" noProof="0" dirty="0">
                <a:ln>
                  <a:noFill/>
                </a:ln>
                <a:solidFill>
                  <a:srgbClr val="001F5F"/>
                </a:solidFill>
                <a:effectLst/>
                <a:uLnTx/>
                <a:uFillTx/>
                <a:latin typeface="Calibri"/>
                <a:ea typeface="+mn-ea"/>
                <a:cs typeface="Calibri"/>
              </a:rPr>
              <a:t> </a:t>
            </a:r>
            <a:r>
              <a:rPr kumimoji="0" sz="1000" b="1" i="0" u="none" strike="noStrike" kern="1200" cap="none" spc="0" normalizeH="0" baseline="0" noProof="0" dirty="0">
                <a:ln>
                  <a:noFill/>
                </a:ln>
                <a:solidFill>
                  <a:srgbClr val="001F5F"/>
                </a:solidFill>
                <a:effectLst/>
                <a:uLnTx/>
                <a:uFillTx/>
                <a:latin typeface="Calibri"/>
                <a:ea typeface="+mn-ea"/>
                <a:cs typeface="Calibri"/>
              </a:rPr>
              <a:t>a</a:t>
            </a:r>
            <a:r>
              <a:rPr kumimoji="0" sz="1000" b="1" i="0" u="none" strike="noStrike" kern="1200" cap="none" spc="-5" normalizeH="0" baseline="0" noProof="0" dirty="0">
                <a:ln>
                  <a:noFill/>
                </a:ln>
                <a:solidFill>
                  <a:srgbClr val="001F5F"/>
                </a:solidFill>
                <a:effectLst/>
                <a:uLnTx/>
                <a:uFillTx/>
                <a:latin typeface="Calibri"/>
                <a:ea typeface="+mn-ea"/>
                <a:cs typeface="Calibri"/>
              </a:rPr>
              <a:t>nnu</a:t>
            </a:r>
            <a:r>
              <a:rPr kumimoji="0" sz="1000" b="1" i="0" u="none" strike="noStrike" kern="1200" cap="none" spc="0" normalizeH="0" baseline="0" noProof="0" dirty="0">
                <a:ln>
                  <a:noFill/>
                </a:ln>
                <a:solidFill>
                  <a:srgbClr val="001F5F"/>
                </a:solidFill>
                <a:effectLst/>
                <a:uLnTx/>
                <a:uFillTx/>
                <a:latin typeface="Calibri"/>
                <a:ea typeface="+mn-ea"/>
                <a:cs typeface="Calibri"/>
              </a:rPr>
              <a:t>al</a:t>
            </a:r>
            <a:r>
              <a:rPr kumimoji="0" sz="1000" b="1" i="0" u="none" strike="noStrike" kern="1200" cap="none" spc="15" normalizeH="0" baseline="0" noProof="0" dirty="0">
                <a:ln>
                  <a:noFill/>
                </a:ln>
                <a:solidFill>
                  <a:srgbClr val="001F5F"/>
                </a:solidFill>
                <a:effectLst/>
                <a:uLnTx/>
                <a:uFillTx/>
                <a:latin typeface="Calibri"/>
                <a:ea typeface="+mn-ea"/>
                <a:cs typeface="Calibri"/>
              </a:rPr>
              <a:t> </a:t>
            </a:r>
            <a:r>
              <a:rPr kumimoji="0" sz="1000" b="1" i="0" u="none" strike="noStrike" kern="1200" cap="none" spc="-5" normalizeH="0" baseline="0" noProof="0" dirty="0">
                <a:ln>
                  <a:noFill/>
                </a:ln>
                <a:solidFill>
                  <a:srgbClr val="001F5F"/>
                </a:solidFill>
                <a:effectLst/>
                <a:uLnTx/>
                <a:uFillTx/>
                <a:latin typeface="Calibri"/>
                <a:ea typeface="+mn-ea"/>
                <a:cs typeface="Calibri"/>
              </a:rPr>
              <a:t>in</a:t>
            </a:r>
            <a:r>
              <a:rPr kumimoji="0" sz="1000" b="1" i="0" u="none" strike="noStrike" kern="1200" cap="none" spc="-10" normalizeH="0" baseline="0" noProof="0" dirty="0">
                <a:ln>
                  <a:noFill/>
                </a:ln>
                <a:solidFill>
                  <a:srgbClr val="001F5F"/>
                </a:solidFill>
                <a:effectLst/>
                <a:uLnTx/>
                <a:uFillTx/>
                <a:latin typeface="Calibri"/>
                <a:ea typeface="+mn-ea"/>
                <a:cs typeface="Calibri"/>
              </a:rPr>
              <a:t>c</a:t>
            </a:r>
            <a:r>
              <a:rPr kumimoji="0" sz="1000" b="1" i="0" u="none" strike="noStrike" kern="1200" cap="none" spc="-5" normalizeH="0" baseline="0" noProof="0" dirty="0">
                <a:ln>
                  <a:noFill/>
                </a:ln>
                <a:solidFill>
                  <a:srgbClr val="001F5F"/>
                </a:solidFill>
                <a:effectLst/>
                <a:uLnTx/>
                <a:uFillTx/>
                <a:latin typeface="Calibri"/>
                <a:ea typeface="+mn-ea"/>
                <a:cs typeface="Calibri"/>
              </a:rPr>
              <a:t>re</a:t>
            </a:r>
            <a:r>
              <a:rPr kumimoji="0" sz="1000" b="1" i="0" u="none" strike="noStrike" kern="1200" cap="none" spc="0" normalizeH="0" baseline="0" noProof="0" dirty="0">
                <a:ln>
                  <a:noFill/>
                </a:ln>
                <a:solidFill>
                  <a:srgbClr val="001F5F"/>
                </a:solidFill>
                <a:effectLst/>
                <a:uLnTx/>
                <a:uFillTx/>
                <a:latin typeface="Calibri"/>
                <a:ea typeface="+mn-ea"/>
                <a:cs typeface="Calibri"/>
              </a:rPr>
              <a:t>a</a:t>
            </a:r>
            <a:r>
              <a:rPr kumimoji="0" sz="1000" b="1" i="0" u="none" strike="noStrike" kern="1200" cap="none" spc="-5" normalizeH="0" baseline="0" noProof="0" dirty="0">
                <a:ln>
                  <a:noFill/>
                </a:ln>
                <a:solidFill>
                  <a:srgbClr val="001F5F"/>
                </a:solidFill>
                <a:effectLst/>
                <a:uLnTx/>
                <a:uFillTx/>
                <a:latin typeface="Calibri"/>
                <a:ea typeface="+mn-ea"/>
                <a:cs typeface="Calibri"/>
              </a:rPr>
              <a:t>se</a:t>
            </a:r>
            <a:r>
              <a:rPr kumimoji="0" sz="1000" b="1" i="0" u="none" strike="noStrike" kern="1200" cap="none" spc="0" normalizeH="0" baseline="0" noProof="0" dirty="0">
                <a:ln>
                  <a:noFill/>
                </a:ln>
                <a:solidFill>
                  <a:srgbClr val="001F5F"/>
                </a:solidFill>
                <a:effectLst/>
                <a:uLnTx/>
                <a:uFillTx/>
                <a:latin typeface="Calibri"/>
                <a:ea typeface="+mn-ea"/>
                <a:cs typeface="Calibri"/>
              </a:rPr>
              <a:t>,</a:t>
            </a:r>
            <a:r>
              <a:rPr kumimoji="0" sz="1000" b="1" i="0" u="none" strike="noStrike" kern="1200" cap="none" spc="35" normalizeH="0" baseline="0" noProof="0" dirty="0">
                <a:ln>
                  <a:noFill/>
                </a:ln>
                <a:solidFill>
                  <a:srgbClr val="001F5F"/>
                </a:solidFill>
                <a:effectLst/>
                <a:uLnTx/>
                <a:uFillTx/>
                <a:latin typeface="Calibri"/>
                <a:ea typeface="+mn-ea"/>
                <a:cs typeface="Calibri"/>
              </a:rPr>
              <a:t> </a:t>
            </a:r>
            <a:r>
              <a:rPr kumimoji="0" sz="1000" b="1" i="0" u="none" strike="noStrike" kern="1200" cap="none" spc="0" normalizeH="0" baseline="0" noProof="0" dirty="0">
                <a:ln>
                  <a:noFill/>
                </a:ln>
                <a:solidFill>
                  <a:srgbClr val="001F5F"/>
                </a:solidFill>
                <a:effectLst/>
                <a:uLnTx/>
                <a:uFillTx/>
                <a:latin typeface="Calibri"/>
                <a:ea typeface="+mn-ea"/>
                <a:cs typeface="Calibri"/>
              </a:rPr>
              <a:t>5.5%</a:t>
            </a:r>
            <a:r>
              <a:rPr kumimoji="0" sz="1000" b="1" i="0" u="none" strike="noStrike" kern="1200" cap="none" spc="-25" normalizeH="0" baseline="0" noProof="0" dirty="0">
                <a:ln>
                  <a:noFill/>
                </a:ln>
                <a:solidFill>
                  <a:srgbClr val="001F5F"/>
                </a:solidFill>
                <a:effectLst/>
                <a:uLnTx/>
                <a:uFillTx/>
                <a:latin typeface="Calibri"/>
                <a:ea typeface="+mn-ea"/>
                <a:cs typeface="Calibri"/>
              </a:rPr>
              <a:t> </a:t>
            </a:r>
            <a:r>
              <a:rPr kumimoji="0" sz="1000" b="1" i="0" u="none" strike="noStrike" kern="1200" cap="none" spc="0" normalizeH="0" baseline="0" noProof="0" dirty="0">
                <a:ln>
                  <a:noFill/>
                </a:ln>
                <a:solidFill>
                  <a:srgbClr val="001F5F"/>
                </a:solidFill>
                <a:effectLst/>
                <a:uLnTx/>
                <a:uFillTx/>
                <a:latin typeface="Calibri"/>
                <a:ea typeface="+mn-ea"/>
                <a:cs typeface="Calibri"/>
              </a:rPr>
              <a:t>a</a:t>
            </a:r>
            <a:r>
              <a:rPr kumimoji="0" sz="1000" b="1" i="0" u="none" strike="noStrike" kern="1200" cap="none" spc="-5" normalizeH="0" baseline="0" noProof="0" dirty="0">
                <a:ln>
                  <a:noFill/>
                </a:ln>
                <a:solidFill>
                  <a:srgbClr val="001F5F"/>
                </a:solidFill>
                <a:effectLst/>
                <a:uLnTx/>
                <a:uFillTx/>
                <a:latin typeface="Calibri"/>
                <a:ea typeface="+mn-ea"/>
                <a:cs typeface="Calibri"/>
              </a:rPr>
              <a:t>nnu</a:t>
            </a:r>
            <a:r>
              <a:rPr kumimoji="0" sz="1000" b="1" i="0" u="none" strike="noStrike" kern="1200" cap="none" spc="0" normalizeH="0" baseline="0" noProof="0" dirty="0">
                <a:ln>
                  <a:noFill/>
                </a:ln>
                <a:solidFill>
                  <a:srgbClr val="001F5F"/>
                </a:solidFill>
                <a:effectLst/>
                <a:uLnTx/>
                <a:uFillTx/>
                <a:latin typeface="Calibri"/>
                <a:ea typeface="+mn-ea"/>
                <a:cs typeface="Calibri"/>
              </a:rPr>
              <a:t>al</a:t>
            </a:r>
            <a:r>
              <a:rPr kumimoji="0" sz="1000" b="1" i="0" u="none" strike="noStrike" kern="1200" cap="none" spc="15" normalizeH="0" baseline="0" noProof="0" dirty="0">
                <a:ln>
                  <a:noFill/>
                </a:ln>
                <a:solidFill>
                  <a:srgbClr val="001F5F"/>
                </a:solidFill>
                <a:effectLst/>
                <a:uLnTx/>
                <a:uFillTx/>
                <a:latin typeface="Calibri"/>
                <a:ea typeface="+mn-ea"/>
                <a:cs typeface="Calibri"/>
              </a:rPr>
              <a:t> </a:t>
            </a:r>
            <a:r>
              <a:rPr kumimoji="0" sz="1000" b="1" i="0" u="none" strike="noStrike" kern="1200" cap="none" spc="-5" normalizeH="0" baseline="0" noProof="0" dirty="0">
                <a:ln>
                  <a:noFill/>
                </a:ln>
                <a:solidFill>
                  <a:srgbClr val="001F5F"/>
                </a:solidFill>
                <a:effectLst/>
                <a:uLnTx/>
                <a:uFillTx/>
                <a:latin typeface="Calibri"/>
                <a:ea typeface="+mn-ea"/>
                <a:cs typeface="Calibri"/>
              </a:rPr>
              <a:t>r</a:t>
            </a:r>
            <a:r>
              <a:rPr kumimoji="0" sz="1000" b="1" i="0" u="none" strike="noStrike" kern="1200" cap="none" spc="0" normalizeH="0" baseline="0" noProof="0" dirty="0">
                <a:ln>
                  <a:noFill/>
                </a:ln>
                <a:solidFill>
                  <a:srgbClr val="001F5F"/>
                </a:solidFill>
                <a:effectLst/>
                <a:uLnTx/>
                <a:uFillTx/>
                <a:latin typeface="Calibri"/>
                <a:ea typeface="+mn-ea"/>
                <a:cs typeface="Calibri"/>
              </a:rPr>
              <a:t>a</a:t>
            </a:r>
            <a:r>
              <a:rPr kumimoji="0" sz="1000" b="1" i="0" u="none" strike="noStrike" kern="1200" cap="none" spc="-10" normalizeH="0" baseline="0" noProof="0" dirty="0">
                <a:ln>
                  <a:noFill/>
                </a:ln>
                <a:solidFill>
                  <a:srgbClr val="001F5F"/>
                </a:solidFill>
                <a:effectLst/>
                <a:uLnTx/>
                <a:uFillTx/>
                <a:latin typeface="Calibri"/>
                <a:ea typeface="+mn-ea"/>
                <a:cs typeface="Calibri"/>
              </a:rPr>
              <a:t>t</a:t>
            </a:r>
            <a:r>
              <a:rPr kumimoji="0" sz="1000" b="1" i="0" u="none" strike="noStrike" kern="1200" cap="none" spc="0" normalizeH="0" baseline="0" noProof="0" dirty="0">
                <a:ln>
                  <a:noFill/>
                </a:ln>
                <a:solidFill>
                  <a:srgbClr val="001F5F"/>
                </a:solidFill>
                <a:effectLst/>
                <a:uLnTx/>
                <a:uFillTx/>
                <a:latin typeface="Calibri"/>
                <a:ea typeface="+mn-ea"/>
                <a:cs typeface="Calibri"/>
              </a:rPr>
              <a:t>e</a:t>
            </a:r>
            <a:r>
              <a:rPr kumimoji="0" sz="1000" b="1" i="0" u="none" strike="noStrike" kern="1200" cap="none" spc="-5" normalizeH="0" baseline="0" noProof="0" dirty="0">
                <a:ln>
                  <a:noFill/>
                </a:ln>
                <a:solidFill>
                  <a:srgbClr val="001F5F"/>
                </a:solidFill>
                <a:effectLst/>
                <a:uLnTx/>
                <a:uFillTx/>
                <a:latin typeface="Calibri"/>
                <a:ea typeface="+mn-ea"/>
                <a:cs typeface="Calibri"/>
              </a:rPr>
              <a:t> </a:t>
            </a:r>
            <a:r>
              <a:rPr kumimoji="0" sz="1000" b="1" i="0" u="none" strike="noStrike" kern="1200" cap="none" spc="-10" normalizeH="0" baseline="0" noProof="0" dirty="0">
                <a:ln>
                  <a:noFill/>
                </a:ln>
                <a:solidFill>
                  <a:srgbClr val="001F5F"/>
                </a:solidFill>
                <a:effectLst/>
                <a:uLnTx/>
                <a:uFillTx/>
                <a:latin typeface="Calibri"/>
                <a:ea typeface="+mn-ea"/>
                <a:cs typeface="Calibri"/>
              </a:rPr>
              <a:t>o</a:t>
            </a:r>
            <a:r>
              <a:rPr kumimoji="0" sz="1000" b="1" i="0" u="none" strike="noStrike" kern="1200" cap="none" spc="0" normalizeH="0" baseline="0" noProof="0" dirty="0">
                <a:ln>
                  <a:noFill/>
                </a:ln>
                <a:solidFill>
                  <a:srgbClr val="001F5F"/>
                </a:solidFill>
                <a:effectLst/>
                <a:uLnTx/>
                <a:uFillTx/>
                <a:latin typeface="Calibri"/>
                <a:ea typeface="+mn-ea"/>
                <a:cs typeface="Calibri"/>
              </a:rPr>
              <a:t>f</a:t>
            </a:r>
            <a:r>
              <a:rPr kumimoji="0" sz="1000" b="1" i="0" u="none" strike="noStrike" kern="1200" cap="none" spc="5" normalizeH="0" baseline="0" noProof="0" dirty="0">
                <a:ln>
                  <a:noFill/>
                </a:ln>
                <a:solidFill>
                  <a:srgbClr val="001F5F"/>
                </a:solidFill>
                <a:effectLst/>
                <a:uLnTx/>
                <a:uFillTx/>
                <a:latin typeface="Calibri"/>
                <a:ea typeface="+mn-ea"/>
                <a:cs typeface="Calibri"/>
              </a:rPr>
              <a:t> </a:t>
            </a:r>
            <a:r>
              <a:rPr kumimoji="0" sz="1000" b="1" i="0" u="none" strike="noStrike" kern="1200" cap="none" spc="-5" normalizeH="0" baseline="0" noProof="0" dirty="0" smtClean="0">
                <a:ln>
                  <a:noFill/>
                </a:ln>
                <a:solidFill>
                  <a:srgbClr val="001F5F"/>
                </a:solidFill>
                <a:effectLst/>
                <a:uLnTx/>
                <a:uFillTx/>
                <a:latin typeface="Calibri"/>
                <a:ea typeface="+mn-ea"/>
                <a:cs typeface="Calibri"/>
              </a:rPr>
              <a:t>re</a:t>
            </a:r>
            <a:r>
              <a:rPr kumimoji="0" sz="1000" b="1" i="0" u="none" strike="noStrike" kern="1200" cap="none" spc="-10" normalizeH="0" baseline="0" noProof="0" dirty="0" smtClean="0">
                <a:ln>
                  <a:noFill/>
                </a:ln>
                <a:solidFill>
                  <a:srgbClr val="001F5F"/>
                </a:solidFill>
                <a:effectLst/>
                <a:uLnTx/>
                <a:uFillTx/>
                <a:latin typeface="Calibri"/>
                <a:ea typeface="+mn-ea"/>
                <a:cs typeface="Calibri"/>
              </a:rPr>
              <a:t>t</a:t>
            </a:r>
            <a:r>
              <a:rPr kumimoji="0" sz="1000" b="1" i="0" u="none" strike="noStrike" kern="1200" cap="none" spc="-5" normalizeH="0" baseline="0" noProof="0" dirty="0" smtClean="0">
                <a:ln>
                  <a:noFill/>
                </a:ln>
                <a:solidFill>
                  <a:srgbClr val="001F5F"/>
                </a:solidFill>
                <a:effectLst/>
                <a:uLnTx/>
                <a:uFillTx/>
                <a:latin typeface="Calibri"/>
                <a:ea typeface="+mn-ea"/>
                <a:cs typeface="Calibri"/>
              </a:rPr>
              <a:t>u</a:t>
            </a:r>
            <a:r>
              <a:rPr kumimoji="0" sz="1000" b="1" i="0" u="none" strike="noStrike" kern="1200" cap="none" spc="-10" normalizeH="0" baseline="0" noProof="0" dirty="0" smtClean="0">
                <a:ln>
                  <a:noFill/>
                </a:ln>
                <a:solidFill>
                  <a:srgbClr val="001F5F"/>
                </a:solidFill>
                <a:effectLst/>
                <a:uLnTx/>
                <a:uFillTx/>
                <a:latin typeface="Calibri"/>
                <a:ea typeface="+mn-ea"/>
                <a:cs typeface="Calibri"/>
              </a:rPr>
              <a:t>r</a:t>
            </a:r>
            <a:r>
              <a:rPr kumimoji="0" sz="1000" b="1" i="0" u="none" strike="noStrike" kern="1200" cap="none" spc="-5" normalizeH="0" baseline="0" noProof="0" dirty="0" smtClean="0">
                <a:ln>
                  <a:noFill/>
                </a:ln>
                <a:solidFill>
                  <a:srgbClr val="001F5F"/>
                </a:solidFill>
                <a:effectLst/>
                <a:uLnTx/>
                <a:uFillTx/>
                <a:latin typeface="Calibri"/>
                <a:ea typeface="+mn-ea"/>
                <a:cs typeface="Calibri"/>
              </a:rPr>
              <a:t>n</a:t>
            </a:r>
            <a:r>
              <a:rPr kumimoji="0" lang="en-US" sz="1000" b="1" i="0" u="none" strike="noStrike" kern="1200" cap="none" spc="0" normalizeH="0" baseline="0" noProof="0" dirty="0" smtClean="0">
                <a:ln>
                  <a:noFill/>
                </a:ln>
                <a:solidFill>
                  <a:srgbClr val="001F5F"/>
                </a:solidFill>
                <a:effectLst/>
                <a:uLnTx/>
                <a:uFillTx/>
                <a:latin typeface="Calibri"/>
                <a:ea typeface="+mn-ea"/>
                <a:cs typeface="Calibri"/>
              </a:rPr>
              <a:t>. </a:t>
            </a:r>
            <a:r>
              <a:rPr kumimoji="0" sz="1000" b="1" i="0" u="none" strike="noStrike" kern="1200" cap="none" spc="0" normalizeH="0" baseline="0" noProof="0" dirty="0" smtClean="0">
                <a:ln>
                  <a:noFill/>
                </a:ln>
                <a:solidFill>
                  <a:srgbClr val="001F5F"/>
                </a:solidFill>
                <a:effectLst/>
                <a:uLnTx/>
                <a:uFillTx/>
                <a:latin typeface="Calibri"/>
                <a:ea typeface="+mn-ea"/>
                <a:cs typeface="Calibri"/>
              </a:rPr>
              <a:t>E</a:t>
            </a:r>
            <a:r>
              <a:rPr kumimoji="0" sz="1000" b="1" i="0" u="none" strike="noStrike" kern="1200" cap="none" spc="5" normalizeH="0" baseline="0" noProof="0" dirty="0" smtClean="0">
                <a:ln>
                  <a:noFill/>
                </a:ln>
                <a:solidFill>
                  <a:srgbClr val="001F5F"/>
                </a:solidFill>
                <a:effectLst/>
                <a:uLnTx/>
                <a:uFillTx/>
                <a:latin typeface="Calibri"/>
                <a:ea typeface="+mn-ea"/>
                <a:cs typeface="Calibri"/>
              </a:rPr>
              <a:t>m</a:t>
            </a:r>
            <a:r>
              <a:rPr kumimoji="0" sz="1000" b="1" i="0" u="none" strike="noStrike" kern="1200" cap="none" spc="0" normalizeH="0" baseline="0" noProof="0" dirty="0" smtClean="0">
                <a:ln>
                  <a:noFill/>
                </a:ln>
                <a:solidFill>
                  <a:srgbClr val="001F5F"/>
                </a:solidFill>
                <a:effectLst/>
                <a:uLnTx/>
                <a:uFillTx/>
                <a:latin typeface="Calibri"/>
                <a:ea typeface="+mn-ea"/>
                <a:cs typeface="Calibri"/>
              </a:rPr>
              <a:t>p</a:t>
            </a:r>
            <a:r>
              <a:rPr kumimoji="0" sz="1000" b="1" i="0" u="none" strike="noStrike" kern="1200" cap="none" spc="-10" normalizeH="0" baseline="0" noProof="0" dirty="0" smtClean="0">
                <a:ln>
                  <a:noFill/>
                </a:ln>
                <a:solidFill>
                  <a:srgbClr val="001F5F"/>
                </a:solidFill>
                <a:effectLst/>
                <a:uLnTx/>
                <a:uFillTx/>
                <a:latin typeface="Calibri"/>
                <a:ea typeface="+mn-ea"/>
                <a:cs typeface="Calibri"/>
              </a:rPr>
              <a:t>l</a:t>
            </a:r>
            <a:r>
              <a:rPr kumimoji="0" sz="1000" b="1" i="0" u="none" strike="noStrike" kern="1200" cap="none" spc="0" normalizeH="0" baseline="0" noProof="0" dirty="0" smtClean="0">
                <a:ln>
                  <a:noFill/>
                </a:ln>
                <a:solidFill>
                  <a:srgbClr val="001F5F"/>
                </a:solidFill>
                <a:effectLst/>
                <a:uLnTx/>
                <a:uFillTx/>
                <a:latin typeface="Calibri"/>
                <a:ea typeface="+mn-ea"/>
                <a:cs typeface="Calibri"/>
              </a:rPr>
              <a:t>oy</a:t>
            </a:r>
            <a:r>
              <a:rPr kumimoji="0" sz="1000" b="1" i="0" u="none" strike="noStrike" kern="1200" cap="none" spc="-10" normalizeH="0" baseline="0" noProof="0" dirty="0" smtClean="0">
                <a:ln>
                  <a:noFill/>
                </a:ln>
                <a:solidFill>
                  <a:srgbClr val="001F5F"/>
                </a:solidFill>
                <a:effectLst/>
                <a:uLnTx/>
                <a:uFillTx/>
                <a:latin typeface="Calibri"/>
                <a:ea typeface="+mn-ea"/>
                <a:cs typeface="Calibri"/>
              </a:rPr>
              <a:t>e</a:t>
            </a:r>
            <a:r>
              <a:rPr kumimoji="0" sz="1000" b="1" i="0" u="none" strike="noStrike" kern="1200" cap="none" spc="0" normalizeH="0" baseline="0" noProof="0" dirty="0" smtClean="0">
                <a:ln>
                  <a:noFill/>
                </a:ln>
                <a:solidFill>
                  <a:srgbClr val="001F5F"/>
                </a:solidFill>
                <a:effectLst/>
                <a:uLnTx/>
                <a:uFillTx/>
                <a:latin typeface="Calibri"/>
                <a:ea typeface="+mn-ea"/>
                <a:cs typeface="Calibri"/>
              </a:rPr>
              <a:t>r</a:t>
            </a:r>
            <a:r>
              <a:rPr kumimoji="0" sz="1000" b="1" i="0" u="none" strike="noStrike" kern="1200" cap="none" spc="-40" normalizeH="0" baseline="0" noProof="0" dirty="0" smtClean="0">
                <a:ln>
                  <a:noFill/>
                </a:ln>
                <a:solidFill>
                  <a:srgbClr val="001F5F"/>
                </a:solidFill>
                <a:effectLst/>
                <a:uLnTx/>
                <a:uFillTx/>
                <a:latin typeface="Calibri"/>
                <a:ea typeface="+mn-ea"/>
                <a:cs typeface="Calibri"/>
              </a:rPr>
              <a:t> </a:t>
            </a:r>
            <a:r>
              <a:rPr kumimoji="0" sz="1000" b="1" i="0" u="none" strike="noStrike" kern="1200" cap="none" spc="-5" normalizeH="0" baseline="0" noProof="0" dirty="0">
                <a:ln>
                  <a:noFill/>
                </a:ln>
                <a:solidFill>
                  <a:srgbClr val="001F5F"/>
                </a:solidFill>
                <a:effectLst/>
                <a:uLnTx/>
                <a:uFillTx/>
                <a:latin typeface="Calibri"/>
                <a:ea typeface="+mn-ea"/>
                <a:cs typeface="Calibri"/>
              </a:rPr>
              <a:t>cont</a:t>
            </a:r>
            <a:r>
              <a:rPr kumimoji="0" sz="1000" b="1" i="0" u="none" strike="noStrike" kern="1200" cap="none" spc="0" normalizeH="0" baseline="0" noProof="0" dirty="0">
                <a:ln>
                  <a:noFill/>
                </a:ln>
                <a:solidFill>
                  <a:srgbClr val="001F5F"/>
                </a:solidFill>
                <a:effectLst/>
                <a:uLnTx/>
                <a:uFillTx/>
                <a:latin typeface="Calibri"/>
                <a:ea typeface="+mn-ea"/>
                <a:cs typeface="Calibri"/>
              </a:rPr>
              <a:t>r</a:t>
            </a:r>
            <a:r>
              <a:rPr kumimoji="0" sz="1000" b="1" i="0" u="none" strike="noStrike" kern="1200" cap="none" spc="-10" normalizeH="0" baseline="0" noProof="0" dirty="0">
                <a:ln>
                  <a:noFill/>
                </a:ln>
                <a:solidFill>
                  <a:srgbClr val="001F5F"/>
                </a:solidFill>
                <a:effectLst/>
                <a:uLnTx/>
                <a:uFillTx/>
                <a:latin typeface="Calibri"/>
                <a:ea typeface="+mn-ea"/>
                <a:cs typeface="Calibri"/>
              </a:rPr>
              <a:t>i</a:t>
            </a:r>
            <a:r>
              <a:rPr kumimoji="0" sz="1000" b="1" i="0" u="none" strike="noStrike" kern="1200" cap="none" spc="0" normalizeH="0" baseline="0" noProof="0" dirty="0">
                <a:ln>
                  <a:noFill/>
                </a:ln>
                <a:solidFill>
                  <a:srgbClr val="001F5F"/>
                </a:solidFill>
                <a:effectLst/>
                <a:uLnTx/>
                <a:uFillTx/>
                <a:latin typeface="Calibri"/>
                <a:ea typeface="+mn-ea"/>
                <a:cs typeface="Calibri"/>
              </a:rPr>
              <a:t>bu</a:t>
            </a:r>
            <a:r>
              <a:rPr kumimoji="0" sz="1000" b="1" i="0" u="none" strike="noStrike" kern="1200" cap="none" spc="-5" normalizeH="0" baseline="0" noProof="0" dirty="0">
                <a:ln>
                  <a:noFill/>
                </a:ln>
                <a:solidFill>
                  <a:srgbClr val="001F5F"/>
                </a:solidFill>
                <a:effectLst/>
                <a:uLnTx/>
                <a:uFillTx/>
                <a:latin typeface="Calibri"/>
                <a:ea typeface="+mn-ea"/>
                <a:cs typeface="Calibri"/>
              </a:rPr>
              <a:t>t</a:t>
            </a:r>
            <a:r>
              <a:rPr kumimoji="0" sz="1000" b="1" i="0" u="none" strike="noStrike" kern="1200" cap="none" spc="-10" normalizeH="0" baseline="0" noProof="0" dirty="0">
                <a:ln>
                  <a:noFill/>
                </a:ln>
                <a:solidFill>
                  <a:srgbClr val="001F5F"/>
                </a:solidFill>
                <a:effectLst/>
                <a:uLnTx/>
                <a:uFillTx/>
                <a:latin typeface="Calibri"/>
                <a:ea typeface="+mn-ea"/>
                <a:cs typeface="Calibri"/>
              </a:rPr>
              <a:t>i</a:t>
            </a:r>
            <a:r>
              <a:rPr kumimoji="0" sz="1000" b="1" i="0" u="none" strike="noStrike" kern="1200" cap="none" spc="0" normalizeH="0" baseline="0" noProof="0" dirty="0">
                <a:ln>
                  <a:noFill/>
                </a:ln>
                <a:solidFill>
                  <a:srgbClr val="001F5F"/>
                </a:solidFill>
                <a:effectLst/>
                <a:uLnTx/>
                <a:uFillTx/>
                <a:latin typeface="Calibri"/>
                <a:ea typeface="+mn-ea"/>
                <a:cs typeface="Calibri"/>
              </a:rPr>
              <a:t>on</a:t>
            </a:r>
            <a:r>
              <a:rPr kumimoji="0" sz="1000" b="1" i="0" u="none" strike="noStrike" kern="1200" cap="none" spc="-40" normalizeH="0" baseline="0" noProof="0" dirty="0">
                <a:ln>
                  <a:noFill/>
                </a:ln>
                <a:solidFill>
                  <a:srgbClr val="001F5F"/>
                </a:solidFill>
                <a:effectLst/>
                <a:uLnTx/>
                <a:uFillTx/>
                <a:latin typeface="Calibri"/>
                <a:ea typeface="+mn-ea"/>
                <a:cs typeface="Calibri"/>
              </a:rPr>
              <a:t> </a:t>
            </a:r>
            <a:r>
              <a:rPr kumimoji="0" sz="1000" b="1" i="0" u="none" strike="noStrike" kern="1200" cap="none" spc="0" normalizeH="0" baseline="0" noProof="0" dirty="0">
                <a:ln>
                  <a:noFill/>
                </a:ln>
                <a:solidFill>
                  <a:srgbClr val="001F5F"/>
                </a:solidFill>
                <a:effectLst/>
                <a:uLnTx/>
                <a:uFillTx/>
                <a:latin typeface="Calibri"/>
                <a:ea typeface="+mn-ea"/>
                <a:cs typeface="Calibri"/>
              </a:rPr>
              <a:t>of</a:t>
            </a:r>
            <a:r>
              <a:rPr kumimoji="0" sz="1000" b="1" i="0" u="none" strike="noStrike" kern="1200" cap="none" spc="-20" normalizeH="0" baseline="0" noProof="0" dirty="0">
                <a:ln>
                  <a:noFill/>
                </a:ln>
                <a:solidFill>
                  <a:srgbClr val="001F5F"/>
                </a:solidFill>
                <a:effectLst/>
                <a:uLnTx/>
                <a:uFillTx/>
                <a:latin typeface="Calibri"/>
                <a:ea typeface="+mn-ea"/>
                <a:cs typeface="Calibri"/>
              </a:rPr>
              <a:t> </a:t>
            </a:r>
            <a:r>
              <a:rPr kumimoji="0" sz="1000" b="1" i="0" u="none" strike="noStrike" kern="1200" cap="none" spc="0" normalizeH="0" baseline="0" noProof="0" dirty="0">
                <a:ln>
                  <a:noFill/>
                </a:ln>
                <a:solidFill>
                  <a:srgbClr val="001F5F"/>
                </a:solidFill>
                <a:effectLst/>
                <a:uLnTx/>
                <a:uFillTx/>
                <a:latin typeface="Calibri"/>
                <a:ea typeface="+mn-ea"/>
                <a:cs typeface="Calibri"/>
              </a:rPr>
              <a:t>4.5% a</a:t>
            </a:r>
            <a:r>
              <a:rPr kumimoji="0" sz="1000" b="1" i="0" u="none" strike="noStrike" kern="1200" cap="none" spc="-5" normalizeH="0" baseline="0" noProof="0" dirty="0">
                <a:ln>
                  <a:noFill/>
                </a:ln>
                <a:solidFill>
                  <a:srgbClr val="001F5F"/>
                </a:solidFill>
                <a:effectLst/>
                <a:uLnTx/>
                <a:uFillTx/>
                <a:latin typeface="Calibri"/>
                <a:ea typeface="+mn-ea"/>
                <a:cs typeface="Calibri"/>
              </a:rPr>
              <a:t>n</a:t>
            </a:r>
            <a:r>
              <a:rPr kumimoji="0" sz="1000" b="1" i="0" u="none" strike="noStrike" kern="1200" cap="none" spc="0" normalizeH="0" baseline="0" noProof="0" dirty="0">
                <a:ln>
                  <a:noFill/>
                </a:ln>
                <a:solidFill>
                  <a:srgbClr val="001F5F"/>
                </a:solidFill>
                <a:effectLst/>
                <a:uLnTx/>
                <a:uFillTx/>
                <a:latin typeface="Calibri"/>
                <a:ea typeface="+mn-ea"/>
                <a:cs typeface="Calibri"/>
              </a:rPr>
              <a:t>nu</a:t>
            </a:r>
            <a:r>
              <a:rPr kumimoji="0" sz="1000" b="1" i="0" u="none" strike="noStrike" kern="1200" cap="none" spc="-5" normalizeH="0" baseline="0" noProof="0" dirty="0">
                <a:ln>
                  <a:noFill/>
                </a:ln>
                <a:solidFill>
                  <a:srgbClr val="001F5F"/>
                </a:solidFill>
                <a:effectLst/>
                <a:uLnTx/>
                <a:uFillTx/>
                <a:latin typeface="Calibri"/>
                <a:ea typeface="+mn-ea"/>
                <a:cs typeface="Calibri"/>
              </a:rPr>
              <a:t>a</a:t>
            </a:r>
            <a:r>
              <a:rPr kumimoji="0" sz="1000" b="1" i="0" u="none" strike="noStrike" kern="1200" cap="none" spc="-10" normalizeH="0" baseline="0" noProof="0" dirty="0">
                <a:ln>
                  <a:noFill/>
                </a:ln>
                <a:solidFill>
                  <a:srgbClr val="001F5F"/>
                </a:solidFill>
                <a:effectLst/>
                <a:uLnTx/>
                <a:uFillTx/>
                <a:latin typeface="Calibri"/>
                <a:ea typeface="+mn-ea"/>
                <a:cs typeface="Calibri"/>
              </a:rPr>
              <a:t>ll</a:t>
            </a:r>
            <a:r>
              <a:rPr kumimoji="0" sz="1000" b="1" i="0" u="none" strike="noStrike" kern="1200" cap="none" spc="0" normalizeH="0" baseline="0" noProof="0" dirty="0">
                <a:ln>
                  <a:noFill/>
                </a:ln>
                <a:solidFill>
                  <a:srgbClr val="001F5F"/>
                </a:solidFill>
                <a:effectLst/>
                <a:uLnTx/>
                <a:uFillTx/>
                <a:latin typeface="Calibri"/>
                <a:ea typeface="+mn-ea"/>
                <a:cs typeface="Calibri"/>
              </a:rPr>
              <a:t>y. </a:t>
            </a:r>
            <a:r>
              <a:rPr kumimoji="0" sz="1000" b="1" i="0" u="none" strike="noStrike" kern="1200" cap="none" spc="-10" normalizeH="0" baseline="0" noProof="0" dirty="0">
                <a:ln>
                  <a:noFill/>
                </a:ln>
                <a:solidFill>
                  <a:srgbClr val="001F5F"/>
                </a:solidFill>
                <a:effectLst/>
                <a:uLnTx/>
                <a:uFillTx/>
                <a:latin typeface="Calibri"/>
                <a:ea typeface="+mn-ea"/>
                <a:cs typeface="Calibri"/>
              </a:rPr>
              <a:t> </a:t>
            </a:r>
            <a:endParaRPr kumimoji="0" sz="1000" b="1" i="0" u="none" strike="noStrike" kern="1200" cap="none" spc="0" normalizeH="0" baseline="0" noProof="0" dirty="0">
              <a:ln>
                <a:noFill/>
              </a:ln>
              <a:solidFill>
                <a:srgbClr val="000000"/>
              </a:solidFill>
              <a:effectLst/>
              <a:uLnTx/>
              <a:uFillTx/>
              <a:latin typeface="Calibri"/>
              <a:ea typeface="+mn-ea"/>
              <a:cs typeface="Calibri"/>
            </a:endParaRPr>
          </a:p>
        </p:txBody>
      </p:sp>
      <p:graphicFrame>
        <p:nvGraphicFramePr>
          <p:cNvPr id="51" name="Chart 50"/>
          <p:cNvGraphicFramePr/>
          <p:nvPr>
            <p:extLst/>
          </p:nvPr>
        </p:nvGraphicFramePr>
        <p:xfrm>
          <a:off x="279094" y="1296206"/>
          <a:ext cx="8585809" cy="4312666"/>
        </p:xfrm>
        <a:graphic>
          <a:graphicData uri="http://schemas.openxmlformats.org/drawingml/2006/chart">
            <c:chart xmlns:c="http://schemas.openxmlformats.org/drawingml/2006/chart" xmlns:r="http://schemas.openxmlformats.org/officeDocument/2006/relationships" r:id="rId2"/>
          </a:graphicData>
        </a:graphic>
      </p:graphicFrame>
      <p:sp>
        <p:nvSpPr>
          <p:cNvPr id="52" name="TextBox 51"/>
          <p:cNvSpPr txBox="1"/>
          <p:nvPr/>
        </p:nvSpPr>
        <p:spPr>
          <a:xfrm>
            <a:off x="7610473" y="4342010"/>
            <a:ext cx="904875"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81D58"/>
                </a:solidFill>
                <a:effectLst/>
                <a:uLnTx/>
                <a:uFillTx/>
                <a:latin typeface="Calibri" pitchFamily="34" charset="0"/>
                <a:ea typeface="+mn-ea"/>
                <a:cs typeface="+mn-cs"/>
              </a:rPr>
              <a:t>$144,965</a:t>
            </a:r>
            <a:endParaRPr kumimoji="0" lang="en-US" sz="1400" b="1" i="0" u="none" strike="noStrike" kern="1200" cap="none" spc="0" normalizeH="0" baseline="0" noProof="0" dirty="0">
              <a:ln>
                <a:noFill/>
              </a:ln>
              <a:solidFill>
                <a:srgbClr val="081D58"/>
              </a:solidFill>
              <a:effectLst/>
              <a:uLnTx/>
              <a:uFillTx/>
              <a:latin typeface="Calibri" pitchFamily="34" charset="0"/>
              <a:ea typeface="+mn-ea"/>
              <a:cs typeface="+mn-cs"/>
            </a:endParaRPr>
          </a:p>
        </p:txBody>
      </p:sp>
      <p:sp>
        <p:nvSpPr>
          <p:cNvPr id="53" name="TextBox 52"/>
          <p:cNvSpPr txBox="1"/>
          <p:nvPr/>
        </p:nvSpPr>
        <p:spPr>
          <a:xfrm>
            <a:off x="7610474" y="3532384"/>
            <a:ext cx="904875"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CADBB8">
                    <a:lumMod val="50000"/>
                  </a:srgbClr>
                </a:solidFill>
                <a:effectLst/>
                <a:uLnTx/>
                <a:uFillTx/>
                <a:latin typeface="Calibri" pitchFamily="34" charset="0"/>
                <a:ea typeface="+mn-ea"/>
                <a:cs typeface="+mn-cs"/>
              </a:rPr>
              <a:t>$445,138</a:t>
            </a:r>
            <a:endParaRPr kumimoji="0" lang="en-US" sz="1400" b="1" i="0" u="none" strike="noStrike" kern="1200" cap="none" spc="0" normalizeH="0" baseline="0" noProof="0" dirty="0">
              <a:ln>
                <a:noFill/>
              </a:ln>
              <a:solidFill>
                <a:srgbClr val="CADBB8">
                  <a:lumMod val="50000"/>
                </a:srgbClr>
              </a:solidFill>
              <a:effectLst/>
              <a:uLnTx/>
              <a:uFillTx/>
              <a:latin typeface="Calibri" pitchFamily="34" charset="0"/>
              <a:ea typeface="+mn-ea"/>
              <a:cs typeface="+mn-cs"/>
            </a:endParaRPr>
          </a:p>
        </p:txBody>
      </p:sp>
      <p:sp>
        <p:nvSpPr>
          <p:cNvPr id="54" name="TextBox 53"/>
          <p:cNvSpPr txBox="1"/>
          <p:nvPr/>
        </p:nvSpPr>
        <p:spPr>
          <a:xfrm>
            <a:off x="7610473" y="2538881"/>
            <a:ext cx="904875"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D1C1">
                    <a:lumMod val="50000"/>
                  </a:srgbClr>
                </a:solidFill>
                <a:effectLst/>
                <a:uLnTx/>
                <a:uFillTx/>
                <a:latin typeface="Calibri" pitchFamily="34" charset="0"/>
                <a:ea typeface="+mn-ea"/>
                <a:cs typeface="+mn-cs"/>
              </a:rPr>
              <a:t>$778,991</a:t>
            </a:r>
            <a:endParaRPr kumimoji="0" lang="en-US" sz="1400" b="1" i="0" u="none" strike="noStrike" kern="1200" cap="none" spc="0" normalizeH="0" baseline="0" noProof="0" dirty="0">
              <a:ln>
                <a:noFill/>
              </a:ln>
              <a:solidFill>
                <a:srgbClr val="FFD1C1">
                  <a:lumMod val="50000"/>
                </a:srgbClr>
              </a:solidFill>
              <a:effectLst/>
              <a:uLnTx/>
              <a:uFillTx/>
              <a:latin typeface="Calibri" pitchFamily="34" charset="0"/>
              <a:ea typeface="+mn-ea"/>
              <a:cs typeface="+mn-cs"/>
            </a:endParaRPr>
          </a:p>
        </p:txBody>
      </p:sp>
    </p:spTree>
    <p:extLst>
      <p:ext uri="{BB962C8B-B14F-4D97-AF65-F5344CB8AC3E}">
        <p14:creationId xmlns:p14="http://schemas.microsoft.com/office/powerpoint/2010/main" val="384701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Pre-Tax Contributions</a:t>
            </a:r>
            <a:endParaRPr lang="en-US" dirty="0"/>
          </a:p>
        </p:txBody>
      </p:sp>
      <p:sp>
        <p:nvSpPr>
          <p:cNvPr id="4" name="Slide Number Placeholder 3"/>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141339-F60D-47BC-9C4F-61B9CE851629}" type="slidenum">
              <a:rPr kumimoji="0" lang="en-US" sz="1200" b="1" i="0" u="none" strike="noStrike" kern="1200" cap="none" spc="0" normalizeH="0" baseline="0" noProof="0" smtClean="0">
                <a:ln>
                  <a:noFill/>
                </a:ln>
                <a:solidFill>
                  <a:srgbClr val="232D68"/>
                </a:solidFill>
                <a:effectLst/>
                <a:uLnTx/>
                <a:uFillTx/>
                <a:latin typeface="Calibri"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24</a:t>
            </a:fld>
            <a:endParaRPr kumimoji="0" lang="en-US" sz="1200" b="1" i="0" u="none" strike="noStrike" kern="1200" cap="none" spc="0" normalizeH="0" baseline="0" noProof="0" dirty="0">
              <a:ln>
                <a:noFill/>
              </a:ln>
              <a:solidFill>
                <a:srgbClr val="232D68"/>
              </a:solidFill>
              <a:effectLst/>
              <a:uLnTx/>
              <a:uFillTx/>
              <a:latin typeface="Calibri" pitchFamily="34" charset="0"/>
              <a:ea typeface="+mn-ea"/>
              <a:cs typeface="+mn-cs"/>
            </a:endParaRPr>
          </a:p>
        </p:txBody>
      </p:sp>
      <p:graphicFrame>
        <p:nvGraphicFramePr>
          <p:cNvPr id="6" name="Content Placeholder 5"/>
          <p:cNvGraphicFramePr>
            <a:graphicFrameLocks noGrp="1"/>
          </p:cNvGraphicFramePr>
          <p:nvPr>
            <p:ph idx="1"/>
            <p:extLst/>
          </p:nvPr>
        </p:nvGraphicFramePr>
        <p:xfrm>
          <a:off x="312018" y="1600200"/>
          <a:ext cx="8028420" cy="2250440"/>
        </p:xfrm>
        <a:graphic>
          <a:graphicData uri="http://schemas.openxmlformats.org/drawingml/2006/table">
            <a:tbl>
              <a:tblPr firstRow="1" bandRow="1">
                <a:tableStyleId>{5C22544A-7EE6-4342-B048-85BDC9FD1C3A}</a:tableStyleId>
              </a:tblPr>
              <a:tblGrid>
                <a:gridCol w="3456419">
                  <a:extLst>
                    <a:ext uri="{9D8B030D-6E8A-4147-A177-3AD203B41FA5}">
                      <a16:colId xmlns:a16="http://schemas.microsoft.com/office/drawing/2014/main" val="3800256885"/>
                    </a:ext>
                  </a:extLst>
                </a:gridCol>
                <a:gridCol w="2105891">
                  <a:extLst>
                    <a:ext uri="{9D8B030D-6E8A-4147-A177-3AD203B41FA5}">
                      <a16:colId xmlns:a16="http://schemas.microsoft.com/office/drawing/2014/main" val="797621269"/>
                    </a:ext>
                  </a:extLst>
                </a:gridCol>
                <a:gridCol w="2466110">
                  <a:extLst>
                    <a:ext uri="{9D8B030D-6E8A-4147-A177-3AD203B41FA5}">
                      <a16:colId xmlns:a16="http://schemas.microsoft.com/office/drawing/2014/main" val="1591476785"/>
                    </a:ext>
                  </a:extLst>
                </a:gridCol>
              </a:tblGrid>
              <a:tr h="370840">
                <a:tc>
                  <a:txBody>
                    <a:bodyPr/>
                    <a:lstStyle/>
                    <a:p>
                      <a:endParaRPr lang="en-US" sz="2000" dirty="0"/>
                    </a:p>
                  </a:txBody>
                  <a:tcPr/>
                </a:tc>
                <a:tc>
                  <a:txBody>
                    <a:bodyPr/>
                    <a:lstStyle/>
                    <a:p>
                      <a:pPr algn="ctr"/>
                      <a:r>
                        <a:rPr lang="en-US" sz="1800" dirty="0" smtClean="0">
                          <a:solidFill>
                            <a:srgbClr val="202C68"/>
                          </a:solidFill>
                        </a:rPr>
                        <a:t>No Contribution</a:t>
                      </a:r>
                      <a:endParaRPr lang="en-US" sz="1800" dirty="0">
                        <a:solidFill>
                          <a:srgbClr val="202C68"/>
                        </a:solidFill>
                      </a:endParaRPr>
                    </a:p>
                  </a:txBody>
                  <a:tcPr anchor="ctr"/>
                </a:tc>
                <a:tc>
                  <a:txBody>
                    <a:bodyPr/>
                    <a:lstStyle/>
                    <a:p>
                      <a:pPr algn="ctr"/>
                      <a:r>
                        <a:rPr lang="en-US" sz="1800" dirty="0" smtClean="0">
                          <a:solidFill>
                            <a:srgbClr val="202C68"/>
                          </a:solidFill>
                        </a:rPr>
                        <a:t>2% contribution</a:t>
                      </a:r>
                      <a:endParaRPr lang="en-US" sz="1800" dirty="0">
                        <a:solidFill>
                          <a:srgbClr val="202C68"/>
                        </a:solidFill>
                      </a:endParaRPr>
                    </a:p>
                  </a:txBody>
                  <a:tcPr anchor="ctr"/>
                </a:tc>
                <a:extLst>
                  <a:ext uri="{0D108BD9-81ED-4DB2-BD59-A6C34878D82A}">
                    <a16:rowId xmlns:a16="http://schemas.microsoft.com/office/drawing/2014/main" val="2713552629"/>
                  </a:ext>
                </a:extLst>
              </a:tr>
              <a:tr h="370840">
                <a:tc>
                  <a:txBody>
                    <a:bodyPr/>
                    <a:lstStyle/>
                    <a:p>
                      <a:r>
                        <a:rPr lang="en-US" sz="1800" b="1" dirty="0" smtClean="0">
                          <a:solidFill>
                            <a:srgbClr val="202C68"/>
                          </a:solidFill>
                        </a:rPr>
                        <a:t>Bi-Weekly</a:t>
                      </a:r>
                      <a:r>
                        <a:rPr lang="en-US" sz="1800" b="1" baseline="0" dirty="0" smtClean="0">
                          <a:solidFill>
                            <a:srgbClr val="202C68"/>
                          </a:solidFill>
                        </a:rPr>
                        <a:t> </a:t>
                      </a:r>
                      <a:r>
                        <a:rPr lang="en-US" sz="1800" b="1" dirty="0" smtClean="0">
                          <a:solidFill>
                            <a:srgbClr val="202C68"/>
                          </a:solidFill>
                        </a:rPr>
                        <a:t>Pay</a:t>
                      </a:r>
                      <a:r>
                        <a:rPr lang="en-US" sz="1800" b="1" baseline="0" dirty="0" smtClean="0">
                          <a:solidFill>
                            <a:srgbClr val="202C68"/>
                          </a:solidFill>
                        </a:rPr>
                        <a:t> ($45,000 annual)</a:t>
                      </a:r>
                      <a:endParaRPr lang="en-US" sz="1800" b="1" dirty="0">
                        <a:solidFill>
                          <a:srgbClr val="202C68"/>
                        </a:solidFill>
                      </a:endParaRPr>
                    </a:p>
                  </a:txBody>
                  <a:tcPr anchor="ctr"/>
                </a:tc>
                <a:tc>
                  <a:txBody>
                    <a:bodyPr/>
                    <a:lstStyle/>
                    <a:p>
                      <a:pPr algn="ctr"/>
                      <a:r>
                        <a:rPr lang="en-US" sz="1800" b="1" dirty="0" smtClean="0">
                          <a:solidFill>
                            <a:srgbClr val="202C68"/>
                          </a:solidFill>
                        </a:rPr>
                        <a:t>$1,730 </a:t>
                      </a:r>
                      <a:endParaRPr lang="en-US" sz="1800" b="1" dirty="0">
                        <a:solidFill>
                          <a:srgbClr val="202C68"/>
                        </a:solidFill>
                      </a:endParaRPr>
                    </a:p>
                  </a:txBody>
                  <a:tcPr anchor="ctr"/>
                </a:tc>
                <a:tc>
                  <a:txBody>
                    <a:bodyPr/>
                    <a:lstStyle/>
                    <a:p>
                      <a:pPr algn="ctr"/>
                      <a:r>
                        <a:rPr lang="en-US" sz="1800" b="1" dirty="0" smtClean="0">
                          <a:solidFill>
                            <a:srgbClr val="202C68"/>
                          </a:solidFill>
                        </a:rPr>
                        <a:t>$1,730</a:t>
                      </a:r>
                      <a:endParaRPr lang="en-US" sz="1800" b="1" dirty="0">
                        <a:solidFill>
                          <a:srgbClr val="202C68"/>
                        </a:solidFill>
                      </a:endParaRPr>
                    </a:p>
                  </a:txBody>
                  <a:tcPr anchor="ctr"/>
                </a:tc>
                <a:extLst>
                  <a:ext uri="{0D108BD9-81ED-4DB2-BD59-A6C34878D82A}">
                    <a16:rowId xmlns:a16="http://schemas.microsoft.com/office/drawing/2014/main" val="2071598690"/>
                  </a:ext>
                </a:extLst>
              </a:tr>
              <a:tr h="370840">
                <a:tc>
                  <a:txBody>
                    <a:bodyPr/>
                    <a:lstStyle/>
                    <a:p>
                      <a:r>
                        <a:rPr lang="en-US" sz="1800" b="1" dirty="0" smtClean="0">
                          <a:solidFill>
                            <a:srgbClr val="202C68"/>
                          </a:solidFill>
                        </a:rPr>
                        <a:t>403(b) Contribution</a:t>
                      </a:r>
                      <a:endParaRPr lang="en-US" sz="1800" b="1" dirty="0">
                        <a:solidFill>
                          <a:srgbClr val="202C68"/>
                        </a:solidFill>
                      </a:endParaRPr>
                    </a:p>
                  </a:txBody>
                  <a:tcPr anchor="ctr"/>
                </a:tc>
                <a:tc>
                  <a:txBody>
                    <a:bodyPr/>
                    <a:lstStyle/>
                    <a:p>
                      <a:pPr algn="ctr"/>
                      <a:r>
                        <a:rPr lang="en-US" sz="1800" b="1" dirty="0" smtClean="0">
                          <a:solidFill>
                            <a:srgbClr val="202C68"/>
                          </a:solidFill>
                        </a:rPr>
                        <a:t>$0</a:t>
                      </a:r>
                      <a:endParaRPr lang="en-US" sz="1800" b="1" dirty="0">
                        <a:solidFill>
                          <a:srgbClr val="202C68"/>
                        </a:solidFill>
                      </a:endParaRPr>
                    </a:p>
                  </a:txBody>
                  <a:tcPr anchor="ctr"/>
                </a:tc>
                <a:tc>
                  <a:txBody>
                    <a:bodyPr/>
                    <a:lstStyle/>
                    <a:p>
                      <a:pPr algn="ctr"/>
                      <a:r>
                        <a:rPr lang="en-US" sz="1800" b="1" dirty="0" smtClean="0">
                          <a:solidFill>
                            <a:srgbClr val="6DA141"/>
                          </a:solidFill>
                        </a:rPr>
                        <a:t>$35</a:t>
                      </a:r>
                      <a:endParaRPr lang="en-US" sz="1800" b="1" dirty="0">
                        <a:solidFill>
                          <a:srgbClr val="6DA141"/>
                        </a:solidFill>
                      </a:endParaRPr>
                    </a:p>
                  </a:txBody>
                  <a:tcPr anchor="ctr"/>
                </a:tc>
                <a:extLst>
                  <a:ext uri="{0D108BD9-81ED-4DB2-BD59-A6C34878D82A}">
                    <a16:rowId xmlns:a16="http://schemas.microsoft.com/office/drawing/2014/main" val="1535264023"/>
                  </a:ext>
                </a:extLst>
              </a:tr>
              <a:tr h="370840">
                <a:tc>
                  <a:txBody>
                    <a:bodyPr/>
                    <a:lstStyle/>
                    <a:p>
                      <a:r>
                        <a:rPr lang="en-US" sz="1800" b="1" dirty="0" smtClean="0">
                          <a:solidFill>
                            <a:srgbClr val="202C68"/>
                          </a:solidFill>
                        </a:rPr>
                        <a:t>Taxable </a:t>
                      </a:r>
                      <a:r>
                        <a:rPr lang="en-US" sz="1800" b="1" baseline="0" dirty="0" smtClean="0">
                          <a:solidFill>
                            <a:srgbClr val="202C68"/>
                          </a:solidFill>
                        </a:rPr>
                        <a:t> Income</a:t>
                      </a:r>
                      <a:endParaRPr lang="en-US" sz="1800" b="1" dirty="0">
                        <a:solidFill>
                          <a:srgbClr val="202C68"/>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noProof="0" dirty="0" smtClean="0">
                          <a:solidFill>
                            <a:srgbClr val="202C68"/>
                          </a:solidFill>
                          <a:latin typeface="+mn-lt"/>
                          <a:ea typeface="+mn-ea"/>
                          <a:cs typeface="+mn-cs"/>
                        </a:rPr>
                        <a:t>$1,730</a:t>
                      </a:r>
                      <a:endParaRPr lang="en-US" sz="1800" b="1" dirty="0">
                        <a:solidFill>
                          <a:srgbClr val="202C68"/>
                        </a:solidFill>
                      </a:endParaRPr>
                    </a:p>
                  </a:txBody>
                  <a:tcPr anchor="ctr"/>
                </a:tc>
                <a:tc>
                  <a:txBody>
                    <a:bodyPr/>
                    <a:lstStyle/>
                    <a:p>
                      <a:pPr algn="ctr"/>
                      <a:r>
                        <a:rPr lang="en-US" sz="1800" b="1" dirty="0" smtClean="0">
                          <a:solidFill>
                            <a:srgbClr val="202C68"/>
                          </a:solidFill>
                        </a:rPr>
                        <a:t>$1,695</a:t>
                      </a:r>
                      <a:endParaRPr lang="en-US" sz="1800" b="1" dirty="0">
                        <a:solidFill>
                          <a:srgbClr val="202C68"/>
                        </a:solidFill>
                      </a:endParaRPr>
                    </a:p>
                  </a:txBody>
                  <a:tcPr anchor="ctr"/>
                </a:tc>
                <a:extLst>
                  <a:ext uri="{0D108BD9-81ED-4DB2-BD59-A6C34878D82A}">
                    <a16:rowId xmlns:a16="http://schemas.microsoft.com/office/drawing/2014/main" val="1813462898"/>
                  </a:ext>
                </a:extLst>
              </a:tr>
              <a:tr h="370840">
                <a:tc>
                  <a:txBody>
                    <a:bodyPr/>
                    <a:lstStyle/>
                    <a:p>
                      <a:r>
                        <a:rPr lang="en-US" sz="1800" b="1" dirty="0" smtClean="0">
                          <a:solidFill>
                            <a:srgbClr val="202C68"/>
                          </a:solidFill>
                        </a:rPr>
                        <a:t>Federal</a:t>
                      </a:r>
                      <a:r>
                        <a:rPr lang="en-US" sz="1800" b="1" baseline="0" dirty="0" smtClean="0">
                          <a:solidFill>
                            <a:srgbClr val="202C68"/>
                          </a:solidFill>
                        </a:rPr>
                        <a:t> </a:t>
                      </a:r>
                      <a:r>
                        <a:rPr lang="en-US" sz="1800" b="1" dirty="0" smtClean="0">
                          <a:solidFill>
                            <a:srgbClr val="202C68"/>
                          </a:solidFill>
                        </a:rPr>
                        <a:t>Income</a:t>
                      </a:r>
                      <a:r>
                        <a:rPr lang="en-US" sz="1800" b="1" baseline="0" dirty="0" smtClean="0">
                          <a:solidFill>
                            <a:srgbClr val="202C68"/>
                          </a:solidFill>
                        </a:rPr>
                        <a:t> Tax: 22%</a:t>
                      </a:r>
                      <a:endParaRPr lang="en-US" sz="1800" b="1" dirty="0">
                        <a:solidFill>
                          <a:srgbClr val="202C68"/>
                        </a:solidFill>
                      </a:endParaRPr>
                    </a:p>
                  </a:txBody>
                  <a:tcPr anchor="ctr"/>
                </a:tc>
                <a:tc>
                  <a:txBody>
                    <a:bodyPr/>
                    <a:lstStyle/>
                    <a:p>
                      <a:pPr algn="ctr"/>
                      <a:r>
                        <a:rPr lang="en-US" sz="1800" b="1" dirty="0" smtClean="0">
                          <a:solidFill>
                            <a:srgbClr val="980539"/>
                          </a:solidFill>
                        </a:rPr>
                        <a:t>$380</a:t>
                      </a:r>
                      <a:endParaRPr lang="en-US" sz="1800" b="1" dirty="0">
                        <a:solidFill>
                          <a:srgbClr val="980539"/>
                        </a:solidFill>
                      </a:endParaRPr>
                    </a:p>
                  </a:txBody>
                  <a:tcPr anchor="ctr"/>
                </a:tc>
                <a:tc>
                  <a:txBody>
                    <a:bodyPr/>
                    <a:lstStyle/>
                    <a:p>
                      <a:pPr algn="ctr"/>
                      <a:r>
                        <a:rPr lang="en-US" sz="1800" b="1" dirty="0" smtClean="0">
                          <a:solidFill>
                            <a:srgbClr val="980539"/>
                          </a:solidFill>
                        </a:rPr>
                        <a:t>$373</a:t>
                      </a:r>
                      <a:endParaRPr lang="en-US" sz="1800" b="1" dirty="0">
                        <a:solidFill>
                          <a:srgbClr val="980539"/>
                        </a:solidFill>
                      </a:endParaRPr>
                    </a:p>
                  </a:txBody>
                  <a:tcPr anchor="ctr"/>
                </a:tc>
                <a:extLst>
                  <a:ext uri="{0D108BD9-81ED-4DB2-BD59-A6C34878D82A}">
                    <a16:rowId xmlns:a16="http://schemas.microsoft.com/office/drawing/2014/main" val="655001405"/>
                  </a:ext>
                </a:extLst>
              </a:tr>
              <a:tr h="370840">
                <a:tc>
                  <a:txBody>
                    <a:bodyPr/>
                    <a:lstStyle/>
                    <a:p>
                      <a:r>
                        <a:rPr lang="en-US" sz="1800" b="1" dirty="0" smtClean="0">
                          <a:solidFill>
                            <a:srgbClr val="202C68"/>
                          </a:solidFill>
                        </a:rPr>
                        <a:t>Take-home</a:t>
                      </a:r>
                      <a:r>
                        <a:rPr lang="en-US" sz="1800" b="1" baseline="0" dirty="0" smtClean="0">
                          <a:solidFill>
                            <a:srgbClr val="202C68"/>
                          </a:solidFill>
                        </a:rPr>
                        <a:t> Pay</a:t>
                      </a:r>
                      <a:endParaRPr lang="en-US" sz="1800" b="1" dirty="0">
                        <a:solidFill>
                          <a:srgbClr val="202C68"/>
                        </a:solidFill>
                      </a:endParaRPr>
                    </a:p>
                  </a:txBody>
                  <a:tcPr anchor="ctr"/>
                </a:tc>
                <a:tc>
                  <a:txBody>
                    <a:bodyPr/>
                    <a:lstStyle/>
                    <a:p>
                      <a:pPr algn="ctr"/>
                      <a:r>
                        <a:rPr lang="en-US" sz="1800" b="1" dirty="0" smtClean="0">
                          <a:solidFill>
                            <a:srgbClr val="202C68"/>
                          </a:solidFill>
                        </a:rPr>
                        <a:t>$1,350</a:t>
                      </a:r>
                      <a:endParaRPr lang="en-US" sz="1800" b="1" dirty="0">
                        <a:solidFill>
                          <a:srgbClr val="202C68"/>
                        </a:solidFill>
                      </a:endParaRPr>
                    </a:p>
                  </a:txBody>
                  <a:tcPr anchor="ctr"/>
                </a:tc>
                <a:tc>
                  <a:txBody>
                    <a:bodyPr/>
                    <a:lstStyle/>
                    <a:p>
                      <a:pPr algn="ctr"/>
                      <a:r>
                        <a:rPr lang="en-US" sz="1800" b="1" dirty="0" smtClean="0">
                          <a:solidFill>
                            <a:srgbClr val="202C68"/>
                          </a:solidFill>
                        </a:rPr>
                        <a:t>$1,322</a:t>
                      </a:r>
                      <a:endParaRPr lang="en-US" sz="1800" b="1" dirty="0">
                        <a:solidFill>
                          <a:srgbClr val="202C68"/>
                        </a:solidFill>
                      </a:endParaRPr>
                    </a:p>
                  </a:txBody>
                  <a:tcPr anchor="ctr"/>
                </a:tc>
                <a:extLst>
                  <a:ext uri="{0D108BD9-81ED-4DB2-BD59-A6C34878D82A}">
                    <a16:rowId xmlns:a16="http://schemas.microsoft.com/office/drawing/2014/main" val="1137666979"/>
                  </a:ext>
                </a:extLst>
              </a:tr>
            </a:tbl>
          </a:graphicData>
        </a:graphic>
      </p:graphicFrame>
      <p:sp>
        <p:nvSpPr>
          <p:cNvPr id="7" name="Text Box 35"/>
          <p:cNvSpPr txBox="1">
            <a:spLocks noChangeArrowheads="1"/>
          </p:cNvSpPr>
          <p:nvPr/>
        </p:nvSpPr>
        <p:spPr bwMode="auto">
          <a:xfrm>
            <a:off x="0" y="3895437"/>
            <a:ext cx="84915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defRPr sz="2800">
                <a:solidFill>
                  <a:schemeClr val="tx1"/>
                </a:solidFill>
                <a:latin typeface="Arial" pitchFamily="34" charset="0"/>
                <a:cs typeface="Arial" pitchFamily="34" charset="0"/>
              </a:defRPr>
            </a:lvl1pPr>
            <a:lvl2pP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fontAlgn="base" hangingPunct="0">
              <a:spcAft>
                <a:spcPct val="0"/>
              </a:spcAft>
              <a:buChar char="»"/>
              <a:defRPr sz="2000">
                <a:solidFill>
                  <a:schemeClr val="tx1"/>
                </a:solidFill>
                <a:latin typeface="Arial" pitchFamily="34" charset="0"/>
                <a:cs typeface="Arial" pitchFamily="34" charset="0"/>
              </a:defRPr>
            </a:lvl6pPr>
            <a:lvl7pPr eaLnBrk="0" fontAlgn="base" hangingPunct="0">
              <a:spcAft>
                <a:spcPct val="0"/>
              </a:spcAft>
              <a:buChar char="»"/>
              <a:defRPr sz="2000">
                <a:solidFill>
                  <a:schemeClr val="tx1"/>
                </a:solidFill>
                <a:latin typeface="Arial" pitchFamily="34" charset="0"/>
                <a:cs typeface="Arial" pitchFamily="34" charset="0"/>
              </a:defRPr>
            </a:lvl7pPr>
            <a:lvl8pPr eaLnBrk="0" fontAlgn="base" hangingPunct="0">
              <a:spcAft>
                <a:spcPct val="0"/>
              </a:spcAft>
              <a:buChar char="»"/>
              <a:defRPr sz="2000">
                <a:solidFill>
                  <a:schemeClr val="tx1"/>
                </a:solidFill>
                <a:latin typeface="Arial" pitchFamily="34" charset="0"/>
                <a:cs typeface="Arial" pitchFamily="34" charset="0"/>
              </a:defRPr>
            </a:lvl8pPr>
            <a:lvl9pPr eaLnBrk="0" fontAlgn="base" hangingPunct="0">
              <a:spcAft>
                <a:spcPct val="0"/>
              </a:spcAft>
              <a:buChar char="»"/>
              <a:defRPr sz="20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smtClean="0">
                <a:ln>
                  <a:noFill/>
                </a:ln>
                <a:solidFill>
                  <a:srgbClr val="6DA141"/>
                </a:solidFill>
                <a:effectLst/>
                <a:uLnTx/>
                <a:uFillTx/>
                <a:latin typeface="Calibri" panose="020F0502020204030204" pitchFamily="34" charset="0"/>
                <a:ea typeface="+mn-ea"/>
                <a:cs typeface="Calibri" panose="020F0502020204030204" pitchFamily="34" charset="0"/>
              </a:rPr>
              <a:t>YOU SAVED $35 IN YOUR </a:t>
            </a:r>
            <a:r>
              <a:rPr lang="en-US" altLang="en-US" sz="2000" dirty="0" smtClean="0">
                <a:solidFill>
                  <a:srgbClr val="6DA141"/>
                </a:solidFill>
                <a:latin typeface="Calibri" panose="020F0502020204030204" pitchFamily="34" charset="0"/>
                <a:cs typeface="Calibri" panose="020F0502020204030204" pitchFamily="34" charset="0"/>
              </a:rPr>
              <a:t>WORKPLACE RETIREMENT PLAN</a:t>
            </a:r>
            <a:endParaRPr kumimoji="0" lang="en-US" altLang="en-US" sz="2000" b="1" i="0" u="none" strike="noStrike" kern="1200" cap="none" spc="0" normalizeH="0" baseline="0" noProof="0" dirty="0" smtClean="0">
              <a:ln>
                <a:noFill/>
              </a:ln>
              <a:solidFill>
                <a:srgbClr val="6DA141"/>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smtClean="0">
                <a:ln>
                  <a:noFill/>
                </a:ln>
                <a:solidFill>
                  <a:srgbClr val="6DA141"/>
                </a:solidFill>
                <a:effectLst/>
                <a:uLnTx/>
                <a:uFillTx/>
                <a:latin typeface="Calibri" panose="020F0502020204030204" pitchFamily="34" charset="0"/>
                <a:ea typeface="+mn-ea"/>
                <a:cs typeface="Calibri" panose="020F0502020204030204" pitchFamily="34" charset="0"/>
              </a:rPr>
              <a:t>YOUR TAKE HOME PAY WAS REDUCED BY ONLY $28</a:t>
            </a:r>
          </a:p>
        </p:txBody>
      </p:sp>
      <p:sp>
        <p:nvSpPr>
          <p:cNvPr id="9" name="TextBox 8"/>
          <p:cNvSpPr txBox="1"/>
          <p:nvPr/>
        </p:nvSpPr>
        <p:spPr>
          <a:xfrm>
            <a:off x="230909" y="5800436"/>
            <a:ext cx="59759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81D58"/>
                </a:solidFill>
                <a:effectLst/>
                <a:uLnTx/>
                <a:uFillTx/>
                <a:latin typeface="Calibri" pitchFamily="34" charset="0"/>
                <a:ea typeface="+mn-ea"/>
                <a:cs typeface="+mn-cs"/>
              </a:rPr>
              <a:t>All </a:t>
            </a:r>
            <a:r>
              <a:rPr kumimoji="0" lang="en-US" sz="1200" b="0" i="0" u="none" strike="noStrike" kern="1200" cap="none" spc="0" normalizeH="0" baseline="0" noProof="0" dirty="0">
                <a:ln>
                  <a:noFill/>
                </a:ln>
                <a:solidFill>
                  <a:srgbClr val="081D58"/>
                </a:solidFill>
                <a:effectLst/>
                <a:uLnTx/>
                <a:uFillTx/>
                <a:latin typeface="Calibri" pitchFamily="34" charset="0"/>
                <a:ea typeface="+mn-ea"/>
                <a:cs typeface="+mn-cs"/>
              </a:rPr>
              <a:t>examples are hypothetical and for illustrations purposes only. </a:t>
            </a:r>
          </a:p>
        </p:txBody>
      </p:sp>
    </p:spTree>
    <p:extLst>
      <p:ext uri="{BB962C8B-B14F-4D97-AF65-F5344CB8AC3E}">
        <p14:creationId xmlns:p14="http://schemas.microsoft.com/office/powerpoint/2010/main" val="2155225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973319" y="3110844"/>
            <a:ext cx="2579801" cy="2579801"/>
          </a:xfrm>
          <a:prstGeom prst="rect">
            <a:avLst/>
          </a:prstGeom>
        </p:spPr>
      </p:pic>
      <p:pic>
        <p:nvPicPr>
          <p:cNvPr id="18" name="Picture 17"/>
          <p:cNvPicPr>
            <a:picLocks noChangeAspect="1"/>
          </p:cNvPicPr>
          <p:nvPr/>
        </p:nvPicPr>
        <p:blipFill>
          <a:blip r:embed="rId4"/>
          <a:stretch>
            <a:fillRect/>
          </a:stretch>
        </p:blipFill>
        <p:spPr>
          <a:xfrm>
            <a:off x="0" y="686586"/>
            <a:ext cx="2565662" cy="2565662"/>
          </a:xfrm>
          <a:prstGeom prst="rect">
            <a:avLst/>
          </a:prstGeom>
        </p:spPr>
      </p:pic>
      <p:sp>
        <p:nvSpPr>
          <p:cNvPr id="2" name="Title 1"/>
          <p:cNvSpPr>
            <a:spLocks noGrp="1"/>
          </p:cNvSpPr>
          <p:nvPr>
            <p:ph type="title"/>
          </p:nvPr>
        </p:nvSpPr>
        <p:spPr/>
        <p:txBody>
          <a:bodyPr/>
          <a:lstStyle/>
          <a:p>
            <a:r>
              <a:rPr lang="en-US" dirty="0" smtClean="0"/>
              <a:t>Investing Terminology</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25</a:t>
            </a:fld>
            <a:endParaRPr lang="en-US" dirty="0"/>
          </a:p>
        </p:txBody>
      </p:sp>
      <p:sp>
        <p:nvSpPr>
          <p:cNvPr id="5" name="TextBox 4"/>
          <p:cNvSpPr txBox="1"/>
          <p:nvPr/>
        </p:nvSpPr>
        <p:spPr>
          <a:xfrm>
            <a:off x="329938" y="2790333"/>
            <a:ext cx="3751868" cy="523220"/>
          </a:xfrm>
          <a:prstGeom prst="rect">
            <a:avLst/>
          </a:prstGeom>
          <a:noFill/>
        </p:spPr>
        <p:txBody>
          <a:bodyPr wrap="square" rtlCol="0">
            <a:spAutoFit/>
          </a:bodyPr>
          <a:lstStyle/>
          <a:p>
            <a:pPr algn="ctr"/>
            <a:r>
              <a:rPr lang="en-US" sz="2800" dirty="0" smtClean="0"/>
              <a:t>Stock or Equity</a:t>
            </a:r>
            <a:endParaRPr lang="en-US" sz="2800" dirty="0"/>
          </a:p>
        </p:txBody>
      </p:sp>
      <p:sp>
        <p:nvSpPr>
          <p:cNvPr id="6" name="TextBox 5"/>
          <p:cNvSpPr txBox="1"/>
          <p:nvPr/>
        </p:nvSpPr>
        <p:spPr>
          <a:xfrm>
            <a:off x="4553146" y="2828041"/>
            <a:ext cx="4298623" cy="523220"/>
          </a:xfrm>
          <a:prstGeom prst="rect">
            <a:avLst/>
          </a:prstGeom>
          <a:noFill/>
        </p:spPr>
        <p:txBody>
          <a:bodyPr wrap="square" rtlCol="0">
            <a:spAutoFit/>
          </a:bodyPr>
          <a:lstStyle/>
          <a:p>
            <a:pPr algn="ctr"/>
            <a:r>
              <a:rPr lang="en-US" sz="2800" dirty="0" smtClean="0"/>
              <a:t>Bonds </a:t>
            </a:r>
            <a:endParaRPr lang="en-US" sz="2800" dirty="0"/>
          </a:p>
        </p:txBody>
      </p:sp>
      <p:sp>
        <p:nvSpPr>
          <p:cNvPr id="7" name="TextBox 6"/>
          <p:cNvSpPr txBox="1"/>
          <p:nvPr/>
        </p:nvSpPr>
        <p:spPr>
          <a:xfrm>
            <a:off x="1187777" y="5665508"/>
            <a:ext cx="2526384" cy="523220"/>
          </a:xfrm>
          <a:prstGeom prst="rect">
            <a:avLst/>
          </a:prstGeom>
          <a:noFill/>
        </p:spPr>
        <p:txBody>
          <a:bodyPr wrap="square" rtlCol="0">
            <a:spAutoFit/>
          </a:bodyPr>
          <a:lstStyle/>
          <a:p>
            <a:r>
              <a:rPr lang="en-US" sz="2800" dirty="0" smtClean="0"/>
              <a:t>Fixed Income</a:t>
            </a:r>
            <a:endParaRPr lang="en-US" sz="2800" dirty="0"/>
          </a:p>
        </p:txBody>
      </p:sp>
      <p:sp>
        <p:nvSpPr>
          <p:cNvPr id="8" name="TextBox 7"/>
          <p:cNvSpPr txBox="1"/>
          <p:nvPr/>
        </p:nvSpPr>
        <p:spPr>
          <a:xfrm>
            <a:off x="5033914" y="5656082"/>
            <a:ext cx="3723587" cy="523220"/>
          </a:xfrm>
          <a:prstGeom prst="rect">
            <a:avLst/>
          </a:prstGeom>
          <a:noFill/>
        </p:spPr>
        <p:txBody>
          <a:bodyPr wrap="square" rtlCol="0">
            <a:spAutoFit/>
          </a:bodyPr>
          <a:lstStyle/>
          <a:p>
            <a:pPr algn="ctr"/>
            <a:r>
              <a:rPr lang="en-US" sz="2800" dirty="0" smtClean="0"/>
              <a:t>Fund</a:t>
            </a:r>
            <a:endParaRPr lang="en-US" sz="2800"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56083" y="1343540"/>
            <a:ext cx="1644757" cy="1644757"/>
          </a:xfrm>
          <a:prstGeom prst="rect">
            <a:avLst/>
          </a:prstGeom>
        </p:spPr>
      </p:pic>
      <p:pic>
        <p:nvPicPr>
          <p:cNvPr id="19" name="Picture 18"/>
          <p:cNvPicPr>
            <a:picLocks noChangeAspect="1"/>
          </p:cNvPicPr>
          <p:nvPr/>
        </p:nvPicPr>
        <p:blipFill>
          <a:blip r:embed="rId6"/>
          <a:stretch>
            <a:fillRect/>
          </a:stretch>
        </p:blipFill>
        <p:spPr>
          <a:xfrm>
            <a:off x="0" y="4326903"/>
            <a:ext cx="1693681" cy="1693681"/>
          </a:xfrm>
          <a:prstGeom prst="rect">
            <a:avLst/>
          </a:prstGeom>
        </p:spPr>
      </p:pic>
      <p:pic>
        <p:nvPicPr>
          <p:cNvPr id="20" name="Picture 19"/>
          <p:cNvPicPr>
            <a:picLocks noChangeAspect="1"/>
          </p:cNvPicPr>
          <p:nvPr/>
        </p:nvPicPr>
        <p:blipFill>
          <a:blip r:embed="rId7"/>
          <a:stretch>
            <a:fillRect/>
          </a:stretch>
        </p:blipFill>
        <p:spPr>
          <a:xfrm>
            <a:off x="2726701" y="4279768"/>
            <a:ext cx="1806804" cy="1806804"/>
          </a:xfrm>
          <a:prstGeom prst="rect">
            <a:avLst/>
          </a:prstGeom>
        </p:spPr>
      </p:pic>
      <p:pic>
        <p:nvPicPr>
          <p:cNvPr id="21" name="Picture 20"/>
          <p:cNvPicPr>
            <a:picLocks noChangeAspect="1"/>
          </p:cNvPicPr>
          <p:nvPr/>
        </p:nvPicPr>
        <p:blipFill rotWithShape="1">
          <a:blip r:embed="rId8"/>
          <a:srcRect l="19485" t="21961" r="20784" b="21011"/>
          <a:stretch/>
        </p:blipFill>
        <p:spPr>
          <a:xfrm>
            <a:off x="4374037" y="1195544"/>
            <a:ext cx="1602557" cy="1530079"/>
          </a:xfrm>
          <a:prstGeom prst="rect">
            <a:avLst/>
          </a:prstGeom>
        </p:spPr>
      </p:pic>
      <p:pic>
        <p:nvPicPr>
          <p:cNvPr id="22" name="Picture 21"/>
          <p:cNvPicPr>
            <a:picLocks noChangeAspect="1"/>
          </p:cNvPicPr>
          <p:nvPr/>
        </p:nvPicPr>
        <p:blipFill>
          <a:blip r:embed="rId9"/>
          <a:stretch>
            <a:fillRect/>
          </a:stretch>
        </p:blipFill>
        <p:spPr>
          <a:xfrm>
            <a:off x="6861927" y="716436"/>
            <a:ext cx="2545238" cy="2545238"/>
          </a:xfrm>
          <a:prstGeom prst="rect">
            <a:avLst/>
          </a:prstGeom>
        </p:spPr>
      </p:pic>
      <p:graphicFrame>
        <p:nvGraphicFramePr>
          <p:cNvPr id="25" name="Chart 24"/>
          <p:cNvGraphicFramePr/>
          <p:nvPr>
            <p:extLst>
              <p:ext uri="{D42A27DB-BD31-4B8C-83A1-F6EECF244321}">
                <p14:modId xmlns:p14="http://schemas.microsoft.com/office/powerpoint/2010/main" val="4026121119"/>
              </p:ext>
            </p:extLst>
          </p:nvPr>
        </p:nvGraphicFramePr>
        <p:xfrm>
          <a:off x="6033154" y="3761294"/>
          <a:ext cx="1699967" cy="1793973"/>
        </p:xfrm>
        <a:graphic>
          <a:graphicData uri="http://schemas.openxmlformats.org/drawingml/2006/chart">
            <c:chart xmlns:c="http://schemas.openxmlformats.org/drawingml/2006/chart" xmlns:r="http://schemas.openxmlformats.org/officeDocument/2006/relationships" r:id="rId10"/>
          </a:graphicData>
        </a:graphic>
      </p:graphicFrame>
      <p:pic>
        <p:nvPicPr>
          <p:cNvPr id="26" name="Picture 25"/>
          <p:cNvPicPr>
            <a:picLocks noChangeAspect="1"/>
          </p:cNvPicPr>
          <p:nvPr/>
        </p:nvPicPr>
        <p:blipFill>
          <a:blip r:embed="rId11"/>
          <a:stretch>
            <a:fillRect/>
          </a:stretch>
        </p:blipFill>
        <p:spPr>
          <a:xfrm>
            <a:off x="7127449" y="4364609"/>
            <a:ext cx="1627695" cy="1627695"/>
          </a:xfrm>
          <a:prstGeom prst="rect">
            <a:avLst/>
          </a:prstGeom>
        </p:spPr>
      </p:pic>
      <p:pic>
        <p:nvPicPr>
          <p:cNvPr id="27" name="Picture 26"/>
          <p:cNvPicPr>
            <a:picLocks noChangeAspect="1"/>
          </p:cNvPicPr>
          <p:nvPr/>
        </p:nvPicPr>
        <p:blipFill>
          <a:blip r:embed="rId12"/>
          <a:stretch>
            <a:fillRect/>
          </a:stretch>
        </p:blipFill>
        <p:spPr>
          <a:xfrm>
            <a:off x="7355263" y="3271100"/>
            <a:ext cx="1278903" cy="1278903"/>
          </a:xfrm>
          <a:prstGeom prst="rect">
            <a:avLst/>
          </a:prstGeom>
        </p:spPr>
      </p:pic>
      <p:pic>
        <p:nvPicPr>
          <p:cNvPr id="29" name="Picture 28"/>
          <p:cNvPicPr>
            <a:picLocks noChangeAspect="1"/>
          </p:cNvPicPr>
          <p:nvPr/>
        </p:nvPicPr>
        <p:blipFill>
          <a:blip r:embed="rId13"/>
          <a:stretch>
            <a:fillRect/>
          </a:stretch>
        </p:blipFill>
        <p:spPr>
          <a:xfrm>
            <a:off x="4751109" y="3692950"/>
            <a:ext cx="1620625" cy="1620625"/>
          </a:xfrm>
          <a:prstGeom prst="rect">
            <a:avLst/>
          </a:prstGeom>
        </p:spPr>
      </p:pic>
      <p:pic>
        <p:nvPicPr>
          <p:cNvPr id="32" name="Picture 31"/>
          <p:cNvPicPr>
            <a:picLocks noChangeAspect="1"/>
          </p:cNvPicPr>
          <p:nvPr/>
        </p:nvPicPr>
        <p:blipFill>
          <a:blip r:embed="rId14"/>
          <a:stretch>
            <a:fillRect/>
          </a:stretch>
        </p:blipFill>
        <p:spPr>
          <a:xfrm>
            <a:off x="1593917" y="799707"/>
            <a:ext cx="2575089" cy="2575089"/>
          </a:xfrm>
          <a:prstGeom prst="rect">
            <a:avLst/>
          </a:prstGeom>
        </p:spPr>
      </p:pic>
    </p:spTree>
    <p:extLst>
      <p:ext uri="{BB962C8B-B14F-4D97-AF65-F5344CB8AC3E}">
        <p14:creationId xmlns:p14="http://schemas.microsoft.com/office/powerpoint/2010/main" val="2493481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3448724180"/>
              </p:ext>
            </p:extLst>
          </p:nvPr>
        </p:nvGraphicFramePr>
        <p:xfrm>
          <a:off x="-495302" y="1507097"/>
          <a:ext cx="9919855"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Investment Categories</a:t>
            </a:r>
          </a:p>
        </p:txBody>
      </p:sp>
      <p:sp>
        <p:nvSpPr>
          <p:cNvPr id="5" name="TextBox 4"/>
          <p:cNvSpPr txBox="1"/>
          <p:nvPr/>
        </p:nvSpPr>
        <p:spPr>
          <a:xfrm>
            <a:off x="3792480" y="4757430"/>
            <a:ext cx="785091" cy="461665"/>
          </a:xfrm>
          <a:prstGeom prst="rect">
            <a:avLst/>
          </a:prstGeom>
          <a:noFill/>
        </p:spPr>
        <p:txBody>
          <a:bodyPr wrap="square" rtlCol="0">
            <a:spAutoFit/>
          </a:bodyPr>
          <a:lstStyle/>
          <a:p>
            <a:r>
              <a:rPr lang="en-US" sz="2400" dirty="0">
                <a:solidFill>
                  <a:srgbClr val="232D68"/>
                </a:solidFill>
              </a:rPr>
              <a:t>Risk</a:t>
            </a:r>
            <a:r>
              <a:rPr lang="en-US" sz="1600" dirty="0">
                <a:solidFill>
                  <a:srgbClr val="232D68"/>
                </a:solidFill>
              </a:rPr>
              <a:t> </a:t>
            </a:r>
          </a:p>
        </p:txBody>
      </p:sp>
      <p:sp>
        <p:nvSpPr>
          <p:cNvPr id="6" name="Left Arrow 5"/>
          <p:cNvSpPr/>
          <p:nvPr/>
        </p:nvSpPr>
        <p:spPr>
          <a:xfrm>
            <a:off x="1976582" y="4710296"/>
            <a:ext cx="1634836" cy="578898"/>
          </a:xfrm>
          <a:prstGeom prst="lef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Lower</a:t>
            </a:r>
          </a:p>
        </p:txBody>
      </p:sp>
      <p:sp>
        <p:nvSpPr>
          <p:cNvPr id="7" name="Left Arrow 6"/>
          <p:cNvSpPr/>
          <p:nvPr/>
        </p:nvSpPr>
        <p:spPr>
          <a:xfrm flipH="1">
            <a:off x="4664362" y="4710296"/>
            <a:ext cx="1519382" cy="578898"/>
          </a:xfrm>
          <a:prstGeom prst="lef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Higher</a:t>
            </a:r>
          </a:p>
        </p:txBody>
      </p:sp>
      <p:sp>
        <p:nvSpPr>
          <p:cNvPr id="8" name="TextBox 7"/>
          <p:cNvSpPr txBox="1"/>
          <p:nvPr/>
        </p:nvSpPr>
        <p:spPr>
          <a:xfrm>
            <a:off x="7989457" y="2887057"/>
            <a:ext cx="1209963" cy="707886"/>
          </a:xfrm>
          <a:prstGeom prst="rect">
            <a:avLst/>
          </a:prstGeom>
          <a:noFill/>
        </p:spPr>
        <p:txBody>
          <a:bodyPr wrap="square" rtlCol="0">
            <a:spAutoFit/>
          </a:bodyPr>
          <a:lstStyle/>
          <a:p>
            <a:pPr algn="ctr"/>
            <a:r>
              <a:rPr lang="en-US" sz="2000" dirty="0" smtClean="0">
                <a:solidFill>
                  <a:srgbClr val="232D68"/>
                </a:solidFill>
              </a:rPr>
              <a:t>Expected Return</a:t>
            </a:r>
            <a:r>
              <a:rPr lang="en-US" sz="1400" dirty="0" smtClean="0">
                <a:solidFill>
                  <a:srgbClr val="232D68"/>
                </a:solidFill>
              </a:rPr>
              <a:t> </a:t>
            </a:r>
            <a:endParaRPr lang="en-US" sz="1400" dirty="0">
              <a:solidFill>
                <a:srgbClr val="232D68"/>
              </a:solidFill>
            </a:endParaRPr>
          </a:p>
        </p:txBody>
      </p:sp>
      <p:sp>
        <p:nvSpPr>
          <p:cNvPr id="9" name="Up Arrow 8"/>
          <p:cNvSpPr/>
          <p:nvPr/>
        </p:nvSpPr>
        <p:spPr>
          <a:xfrm>
            <a:off x="8372953" y="1596491"/>
            <a:ext cx="568036" cy="1255200"/>
          </a:xfrm>
          <a:prstGeom prst="up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Higher</a:t>
            </a:r>
          </a:p>
        </p:txBody>
      </p:sp>
      <p:sp>
        <p:nvSpPr>
          <p:cNvPr id="10" name="Down Arrow 9"/>
          <p:cNvSpPr/>
          <p:nvPr/>
        </p:nvSpPr>
        <p:spPr>
          <a:xfrm>
            <a:off x="8393804" y="3627096"/>
            <a:ext cx="526334" cy="1300019"/>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t>Lower</a:t>
            </a:r>
          </a:p>
        </p:txBody>
      </p:sp>
      <p:sp>
        <p:nvSpPr>
          <p:cNvPr id="11" name="TextBox 10"/>
          <p:cNvSpPr txBox="1"/>
          <p:nvPr/>
        </p:nvSpPr>
        <p:spPr>
          <a:xfrm>
            <a:off x="286327" y="2004622"/>
            <a:ext cx="905164" cy="646331"/>
          </a:xfrm>
          <a:prstGeom prst="rect">
            <a:avLst/>
          </a:prstGeom>
          <a:noFill/>
        </p:spPr>
        <p:txBody>
          <a:bodyPr wrap="square" rtlCol="0">
            <a:spAutoFit/>
          </a:bodyPr>
          <a:lstStyle/>
          <a:p>
            <a:pPr algn="ctr"/>
            <a:r>
              <a:rPr lang="en-US" dirty="0"/>
              <a:t>Money</a:t>
            </a:r>
          </a:p>
          <a:p>
            <a:pPr algn="ctr"/>
            <a:r>
              <a:rPr lang="en-US" dirty="0"/>
              <a:t>Market</a:t>
            </a:r>
          </a:p>
        </p:txBody>
      </p:sp>
      <p:sp>
        <p:nvSpPr>
          <p:cNvPr id="12" name="TextBox 11"/>
          <p:cNvSpPr txBox="1"/>
          <p:nvPr/>
        </p:nvSpPr>
        <p:spPr>
          <a:xfrm>
            <a:off x="2426856" y="5866324"/>
            <a:ext cx="4207162" cy="430887"/>
          </a:xfrm>
          <a:prstGeom prst="rect">
            <a:avLst/>
          </a:prstGeom>
          <a:noFill/>
        </p:spPr>
        <p:txBody>
          <a:bodyPr wrap="square" rtlCol="0">
            <a:spAutoFit/>
          </a:bodyPr>
          <a:lstStyle/>
          <a:p>
            <a:pPr algn="ctr"/>
            <a:r>
              <a:rPr lang="en-US" sz="1100" b="0" dirty="0">
                <a:solidFill>
                  <a:schemeClr val="tx2"/>
                </a:solidFill>
                <a:latin typeface="+mj-lt"/>
                <a:cs typeface="Arial" charset="0"/>
              </a:rPr>
              <a:t>For Illustrative purposes. General observations only. </a:t>
            </a:r>
          </a:p>
          <a:p>
            <a:pPr algn="ctr"/>
            <a:r>
              <a:rPr lang="en-US" sz="1100" b="0" dirty="0">
                <a:solidFill>
                  <a:schemeClr val="tx2"/>
                </a:solidFill>
                <a:latin typeface="+mj-lt"/>
                <a:cs typeface="Arial" charset="0"/>
              </a:rPr>
              <a:t>Volatility for any given time period can vary from the above. </a:t>
            </a:r>
          </a:p>
        </p:txBody>
      </p:sp>
      <p:sp>
        <p:nvSpPr>
          <p:cNvPr id="13" name="TextBox 16"/>
          <p:cNvSpPr txBox="1"/>
          <p:nvPr/>
        </p:nvSpPr>
        <p:spPr>
          <a:xfrm>
            <a:off x="3689933" y="1565601"/>
            <a:ext cx="1242289"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Balanced Funds</a:t>
            </a:r>
          </a:p>
        </p:txBody>
      </p:sp>
      <p:sp>
        <p:nvSpPr>
          <p:cNvPr id="14" name="TextBox 16"/>
          <p:cNvSpPr txBox="1"/>
          <p:nvPr/>
        </p:nvSpPr>
        <p:spPr>
          <a:xfrm>
            <a:off x="4689771" y="1406287"/>
            <a:ext cx="1242289"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Growth Stock</a:t>
            </a:r>
          </a:p>
        </p:txBody>
      </p:sp>
      <p:sp>
        <p:nvSpPr>
          <p:cNvPr id="15" name="TextBox 16"/>
          <p:cNvSpPr txBox="1"/>
          <p:nvPr/>
        </p:nvSpPr>
        <p:spPr>
          <a:xfrm>
            <a:off x="5851241" y="1246973"/>
            <a:ext cx="1242289"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smtClean="0"/>
              <a:t>Small-Cap </a:t>
            </a:r>
            <a:r>
              <a:rPr lang="en-US" sz="1800" dirty="0"/>
              <a:t>Stock</a:t>
            </a:r>
          </a:p>
        </p:txBody>
      </p:sp>
      <p:sp>
        <p:nvSpPr>
          <p:cNvPr id="16" name="TextBox 16"/>
          <p:cNvSpPr txBox="1"/>
          <p:nvPr/>
        </p:nvSpPr>
        <p:spPr>
          <a:xfrm>
            <a:off x="7012711" y="1084283"/>
            <a:ext cx="1242289"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Foreign Stock</a:t>
            </a:r>
          </a:p>
        </p:txBody>
      </p:sp>
      <p:sp>
        <p:nvSpPr>
          <p:cNvPr id="3" name="Slide Number Placeholder 2"/>
          <p:cNvSpPr>
            <a:spLocks noGrp="1"/>
          </p:cNvSpPr>
          <p:nvPr>
            <p:ph type="sldNum" sz="quarter" idx="4"/>
          </p:nvPr>
        </p:nvSpPr>
        <p:spPr/>
        <p:txBody>
          <a:bodyPr/>
          <a:lstStyle/>
          <a:p>
            <a:fld id="{FA141339-F60D-47BC-9C4F-61B9CE851629}" type="slidenum">
              <a:rPr lang="en-US" smtClean="0"/>
              <a:pPr/>
              <a:t>26</a:t>
            </a:fld>
            <a:endParaRPr lang="en-US" dirty="0"/>
          </a:p>
        </p:txBody>
      </p:sp>
    </p:spTree>
    <p:extLst>
      <p:ext uri="{BB962C8B-B14F-4D97-AF65-F5344CB8AC3E}">
        <p14:creationId xmlns:p14="http://schemas.microsoft.com/office/powerpoint/2010/main" val="631347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Retirement Investment </a:t>
            </a:r>
            <a:r>
              <a:rPr lang="en-US" dirty="0" smtClean="0">
                <a:solidFill>
                  <a:schemeClr val="tx2"/>
                </a:solidFill>
              </a:rPr>
              <a:t>Strategies</a:t>
            </a:r>
            <a:endParaRPr lang="en-US" dirty="0">
              <a:solidFill>
                <a:schemeClr val="tx2"/>
              </a:solidFill>
            </a:endParaRPr>
          </a:p>
        </p:txBody>
      </p:sp>
      <p:sp>
        <p:nvSpPr>
          <p:cNvPr id="4" name="Slide Number Placeholder 3"/>
          <p:cNvSpPr>
            <a:spLocks noGrp="1"/>
          </p:cNvSpPr>
          <p:nvPr>
            <p:ph type="sldNum" sz="quarter" idx="4"/>
          </p:nvPr>
        </p:nvSpPr>
        <p:spPr/>
        <p:txBody>
          <a:bodyPr/>
          <a:lstStyle/>
          <a:p>
            <a:fld id="{FA141339-F60D-47BC-9C4F-61B9CE851629}" type="slidenum">
              <a:rPr lang="en-US" smtClean="0"/>
              <a:pPr/>
              <a:t>27</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057275"/>
            <a:ext cx="2286000" cy="2286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29167"/>
          <a:stretch/>
        </p:blipFill>
        <p:spPr>
          <a:xfrm>
            <a:off x="5219700" y="1190625"/>
            <a:ext cx="1457325" cy="20574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 r="28899"/>
          <a:stretch/>
        </p:blipFill>
        <p:spPr>
          <a:xfrm flipH="1">
            <a:off x="6657973" y="1190625"/>
            <a:ext cx="1476373" cy="2057399"/>
          </a:xfrm>
          <a:prstGeom prst="rect">
            <a:avLst/>
          </a:prstGeom>
        </p:spPr>
      </p:pic>
      <p:sp>
        <p:nvSpPr>
          <p:cNvPr id="9" name="TextBox 8"/>
          <p:cNvSpPr txBox="1"/>
          <p:nvPr/>
        </p:nvSpPr>
        <p:spPr>
          <a:xfrm>
            <a:off x="409576" y="3419475"/>
            <a:ext cx="3990974" cy="461665"/>
          </a:xfrm>
          <a:prstGeom prst="rect">
            <a:avLst/>
          </a:prstGeom>
          <a:noFill/>
        </p:spPr>
        <p:txBody>
          <a:bodyPr wrap="square" rtlCol="0">
            <a:spAutoFit/>
          </a:bodyPr>
          <a:lstStyle/>
          <a:p>
            <a:pPr algn="ctr"/>
            <a:r>
              <a:rPr lang="en-US" sz="2400" dirty="0" smtClean="0">
                <a:solidFill>
                  <a:srgbClr val="6DA141"/>
                </a:solidFill>
              </a:rPr>
              <a:t>The ‘Do-it-Yourself’ Approach</a:t>
            </a:r>
            <a:endParaRPr lang="en-US" sz="2400" dirty="0">
              <a:solidFill>
                <a:srgbClr val="6DA141"/>
              </a:solidFill>
            </a:endParaRPr>
          </a:p>
        </p:txBody>
      </p:sp>
      <p:sp>
        <p:nvSpPr>
          <p:cNvPr id="10" name="TextBox 9"/>
          <p:cNvSpPr txBox="1"/>
          <p:nvPr/>
        </p:nvSpPr>
        <p:spPr>
          <a:xfrm>
            <a:off x="4705349" y="3429000"/>
            <a:ext cx="4105275" cy="461665"/>
          </a:xfrm>
          <a:prstGeom prst="rect">
            <a:avLst/>
          </a:prstGeom>
          <a:noFill/>
        </p:spPr>
        <p:txBody>
          <a:bodyPr wrap="square" rtlCol="0">
            <a:spAutoFit/>
          </a:bodyPr>
          <a:lstStyle/>
          <a:p>
            <a:pPr algn="ctr"/>
            <a:r>
              <a:rPr lang="en-US" sz="2400" dirty="0" smtClean="0">
                <a:solidFill>
                  <a:schemeClr val="accent5">
                    <a:lumMod val="75000"/>
                  </a:schemeClr>
                </a:solidFill>
              </a:rPr>
              <a:t>The ‘Hire Someone’ Approach</a:t>
            </a:r>
            <a:endParaRPr lang="en-US" sz="2400" dirty="0">
              <a:solidFill>
                <a:schemeClr val="accent5">
                  <a:lumMod val="75000"/>
                </a:schemeClr>
              </a:solidFill>
            </a:endParaRPr>
          </a:p>
        </p:txBody>
      </p:sp>
      <p:graphicFrame>
        <p:nvGraphicFramePr>
          <p:cNvPr id="13" name="Chart 12"/>
          <p:cNvGraphicFramePr/>
          <p:nvPr>
            <p:extLst>
              <p:ext uri="{D42A27DB-BD31-4B8C-83A1-F6EECF244321}">
                <p14:modId xmlns:p14="http://schemas.microsoft.com/office/powerpoint/2010/main" val="3649719697"/>
              </p:ext>
            </p:extLst>
          </p:nvPr>
        </p:nvGraphicFramePr>
        <p:xfrm>
          <a:off x="4889368" y="3883842"/>
          <a:ext cx="3839851" cy="249810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p:nvPr>
            <p:extLst>
              <p:ext uri="{D42A27DB-BD31-4B8C-83A1-F6EECF244321}">
                <p14:modId xmlns:p14="http://schemas.microsoft.com/office/powerpoint/2010/main" val="1833976914"/>
              </p:ext>
            </p:extLst>
          </p:nvPr>
        </p:nvGraphicFramePr>
        <p:xfrm>
          <a:off x="1014952" y="3827283"/>
          <a:ext cx="3019720" cy="2397288"/>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p:cNvSpPr txBox="1"/>
          <p:nvPr/>
        </p:nvSpPr>
        <p:spPr>
          <a:xfrm>
            <a:off x="5979734" y="4702761"/>
            <a:ext cx="1659117" cy="646331"/>
          </a:xfrm>
          <a:prstGeom prst="rect">
            <a:avLst/>
          </a:prstGeom>
          <a:noFill/>
        </p:spPr>
        <p:txBody>
          <a:bodyPr wrap="square" rtlCol="0">
            <a:spAutoFit/>
          </a:bodyPr>
          <a:lstStyle/>
          <a:p>
            <a:pPr algn="ctr"/>
            <a:r>
              <a:rPr lang="en-US" dirty="0" smtClean="0"/>
              <a:t>Target Date/Risk Fund  </a:t>
            </a:r>
          </a:p>
        </p:txBody>
      </p:sp>
      <p:sp>
        <p:nvSpPr>
          <p:cNvPr id="18" name="TextBox 17"/>
          <p:cNvSpPr txBox="1"/>
          <p:nvPr/>
        </p:nvSpPr>
        <p:spPr>
          <a:xfrm>
            <a:off x="1736102" y="4639559"/>
            <a:ext cx="1555423" cy="1200329"/>
          </a:xfrm>
          <a:prstGeom prst="rect">
            <a:avLst/>
          </a:prstGeom>
          <a:noFill/>
        </p:spPr>
        <p:txBody>
          <a:bodyPr wrap="square" rtlCol="0">
            <a:spAutoFit/>
          </a:bodyPr>
          <a:lstStyle/>
          <a:p>
            <a:pPr algn="ctr"/>
            <a:r>
              <a:rPr lang="en-US" dirty="0" smtClean="0"/>
              <a:t>Asset Allocation</a:t>
            </a:r>
          </a:p>
          <a:p>
            <a:pPr algn="ctr"/>
            <a:endParaRPr lang="en-US" dirty="0" smtClean="0"/>
          </a:p>
          <a:p>
            <a:pPr algn="ctr"/>
            <a:endParaRPr lang="en-US" dirty="0"/>
          </a:p>
        </p:txBody>
      </p:sp>
    </p:spTree>
    <p:extLst>
      <p:ext uri="{BB962C8B-B14F-4D97-AF65-F5344CB8AC3E}">
        <p14:creationId xmlns:p14="http://schemas.microsoft.com/office/powerpoint/2010/main" val="361784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5200461" y="3621386"/>
            <a:ext cx="1913300" cy="1913300"/>
          </a:xfrm>
          <a:prstGeom prst="rect">
            <a:avLst/>
          </a:prstGeom>
        </p:spPr>
      </p:pic>
      <p:sp>
        <p:nvSpPr>
          <p:cNvPr id="2" name="Title 1"/>
          <p:cNvSpPr>
            <a:spLocks noGrp="1"/>
          </p:cNvSpPr>
          <p:nvPr>
            <p:ph type="title"/>
          </p:nvPr>
        </p:nvSpPr>
        <p:spPr/>
        <p:txBody>
          <a:bodyPr/>
          <a:lstStyle/>
          <a:p>
            <a:r>
              <a:rPr lang="en-US" dirty="0" smtClean="0">
                <a:solidFill>
                  <a:schemeClr val="tx2"/>
                </a:solidFill>
              </a:rPr>
              <a:t>Time</a:t>
            </a:r>
            <a:r>
              <a:rPr lang="en-US" dirty="0" smtClean="0"/>
              <a:t> Horizon</a:t>
            </a:r>
            <a:endParaRPr lang="en-US" dirty="0"/>
          </a:p>
        </p:txBody>
      </p:sp>
      <p:pic>
        <p:nvPicPr>
          <p:cNvPr id="5" name="Content Placeholder 4"/>
          <p:cNvPicPr>
            <a:picLocks noGrp="1" noChangeAspect="1"/>
          </p:cNvPicPr>
          <p:nvPr>
            <p:ph idx="1"/>
          </p:nvPr>
        </p:nvPicPr>
        <p:blipFill rotWithShape="1">
          <a:blip r:embed="rId4"/>
          <a:srcRect l="19941" t="38415" r="17746" b="26377"/>
          <a:stretch/>
        </p:blipFill>
        <p:spPr>
          <a:xfrm rot="1123487">
            <a:off x="2860891" y="2091352"/>
            <a:ext cx="1810693" cy="1023041"/>
          </a:xfrm>
          <a:prstGeom prst="rect">
            <a:avLst/>
          </a:prstGeom>
        </p:spPr>
      </p:pic>
      <p:sp>
        <p:nvSpPr>
          <p:cNvPr id="4" name="Slide Number Placeholder 3"/>
          <p:cNvSpPr>
            <a:spLocks noGrp="1"/>
          </p:cNvSpPr>
          <p:nvPr>
            <p:ph type="sldNum" sz="quarter" idx="4"/>
          </p:nvPr>
        </p:nvSpPr>
        <p:spPr/>
        <p:txBody>
          <a:bodyPr/>
          <a:lstStyle/>
          <a:p>
            <a:fld id="{FA141339-F60D-47BC-9C4F-61B9CE851629}" type="slidenum">
              <a:rPr lang="en-US" smtClean="0"/>
              <a:pPr/>
              <a:t>28</a:t>
            </a:fld>
            <a:endParaRPr lang="en-US" dirty="0"/>
          </a:p>
        </p:txBody>
      </p:sp>
      <p:pic>
        <p:nvPicPr>
          <p:cNvPr id="7" name="Content Placeholder 4"/>
          <p:cNvPicPr>
            <a:picLocks noChangeAspect="1"/>
          </p:cNvPicPr>
          <p:nvPr/>
        </p:nvPicPr>
        <p:blipFill rotWithShape="1">
          <a:blip r:embed="rId4"/>
          <a:srcRect l="19941" t="38415" r="17746" b="26377"/>
          <a:stretch/>
        </p:blipFill>
        <p:spPr>
          <a:xfrm>
            <a:off x="469270" y="1637167"/>
            <a:ext cx="1810693" cy="1023041"/>
          </a:xfrm>
          <a:prstGeom prst="rect">
            <a:avLst/>
          </a:prstGeom>
          <a:noFill/>
        </p:spPr>
      </p:pic>
      <p:pic>
        <p:nvPicPr>
          <p:cNvPr id="8" name="Content Placeholder 4"/>
          <p:cNvPicPr>
            <a:picLocks noChangeAspect="1"/>
          </p:cNvPicPr>
          <p:nvPr/>
        </p:nvPicPr>
        <p:blipFill rotWithShape="1">
          <a:blip r:embed="rId4"/>
          <a:srcRect l="19941" t="38415" r="17746" b="26377"/>
          <a:stretch/>
        </p:blipFill>
        <p:spPr>
          <a:xfrm rot="1254889">
            <a:off x="5097095" y="3105337"/>
            <a:ext cx="1810693" cy="1023041"/>
          </a:xfrm>
          <a:prstGeom prst="rect">
            <a:avLst/>
          </a:prstGeom>
          <a:noFill/>
        </p:spPr>
      </p:pic>
      <p:pic>
        <p:nvPicPr>
          <p:cNvPr id="9" name="Content Placeholder 4"/>
          <p:cNvPicPr>
            <a:picLocks noChangeAspect="1"/>
          </p:cNvPicPr>
          <p:nvPr/>
        </p:nvPicPr>
        <p:blipFill rotWithShape="1">
          <a:blip r:embed="rId4"/>
          <a:srcRect l="19941" t="38415" r="17746" b="26377"/>
          <a:stretch/>
        </p:blipFill>
        <p:spPr>
          <a:xfrm>
            <a:off x="7224665" y="4246074"/>
            <a:ext cx="1810693" cy="1023041"/>
          </a:xfrm>
          <a:prstGeom prst="rect">
            <a:avLst/>
          </a:prstGeom>
          <a:noFill/>
        </p:spPr>
      </p:pic>
      <p:pic>
        <p:nvPicPr>
          <p:cNvPr id="11" name="Picture 10"/>
          <p:cNvPicPr>
            <a:picLocks noChangeAspect="1"/>
          </p:cNvPicPr>
          <p:nvPr/>
        </p:nvPicPr>
        <p:blipFill>
          <a:blip r:embed="rId5"/>
          <a:stretch>
            <a:fillRect/>
          </a:stretch>
        </p:blipFill>
        <p:spPr>
          <a:xfrm flipH="1">
            <a:off x="8521572" y="4852658"/>
            <a:ext cx="269342" cy="269342"/>
          </a:xfrm>
          <a:prstGeom prst="rect">
            <a:avLst/>
          </a:prstGeom>
        </p:spPr>
      </p:pic>
      <p:pic>
        <p:nvPicPr>
          <p:cNvPr id="12" name="Picture 11"/>
          <p:cNvPicPr>
            <a:picLocks noChangeAspect="1"/>
          </p:cNvPicPr>
          <p:nvPr/>
        </p:nvPicPr>
        <p:blipFill>
          <a:blip r:embed="rId5"/>
          <a:stretch>
            <a:fillRect/>
          </a:stretch>
        </p:blipFill>
        <p:spPr>
          <a:xfrm>
            <a:off x="7596610" y="4833042"/>
            <a:ext cx="269342" cy="269342"/>
          </a:xfrm>
          <a:prstGeom prst="rect">
            <a:avLst/>
          </a:prstGeom>
        </p:spPr>
      </p:pic>
      <p:sp>
        <p:nvSpPr>
          <p:cNvPr id="13" name="TextBox 12"/>
          <p:cNvSpPr txBox="1"/>
          <p:nvPr/>
        </p:nvSpPr>
        <p:spPr>
          <a:xfrm>
            <a:off x="109644" y="5264228"/>
            <a:ext cx="8871393" cy="900246"/>
          </a:xfrm>
          <a:prstGeom prst="rect">
            <a:avLst/>
          </a:prstGeom>
          <a:noFill/>
        </p:spPr>
        <p:txBody>
          <a:bodyPr wrap="square" rtlCol="0">
            <a:spAutoFit/>
          </a:bodyPr>
          <a:lstStyle/>
          <a:p>
            <a:r>
              <a:rPr lang="en-US" sz="1050" b="0" dirty="0"/>
              <a:t>For Illustrative purposes only.</a:t>
            </a:r>
          </a:p>
          <a:p>
            <a:endParaRPr kumimoji="0" lang="en-US" sz="1050" b="0" i="0" u="none" strike="noStrike" kern="1200" cap="none" spc="0" normalizeH="0" baseline="0" noProof="0" dirty="0">
              <a:ln>
                <a:noFill/>
              </a:ln>
              <a:solidFill>
                <a:srgbClr val="081D58"/>
              </a:solidFill>
              <a:effectLst/>
              <a:uLnTx/>
              <a:uFillTx/>
            </a:endParaRPr>
          </a:p>
          <a:p>
            <a:r>
              <a:rPr kumimoji="0" lang="en-US" sz="1050" b="0" i="0" u="none" strike="noStrike" kern="1200" cap="none" spc="0" normalizeH="0" baseline="0" noProof="0" dirty="0">
                <a:ln>
                  <a:noFill/>
                </a:ln>
                <a:solidFill>
                  <a:srgbClr val="081D58"/>
                </a:solidFill>
                <a:effectLst/>
                <a:uLnTx/>
                <a:uFillTx/>
              </a:rPr>
              <a:t>This suggested risk-based</a:t>
            </a:r>
            <a:r>
              <a:rPr kumimoji="0" lang="en-US" sz="1050" b="0" i="0" u="none" strike="noStrike" kern="1200" cap="none" spc="0" normalizeH="0" noProof="0" dirty="0">
                <a:ln>
                  <a:noFill/>
                </a:ln>
                <a:solidFill>
                  <a:srgbClr val="081D58"/>
                </a:solidFill>
                <a:effectLst/>
                <a:uLnTx/>
                <a:uFillTx/>
              </a:rPr>
              <a:t> allocation process is not intended </a:t>
            </a:r>
            <a:r>
              <a:rPr lang="en-US" sz="1050" b="0" dirty="0"/>
              <a:t>to represent investment advice that is appropriate for all investors.  Each investor's allocation must be based on their personal goals, time frame, financial resources, risk tolerance and other pertinent factors.  Because everyone's situation is different, you should consult a financial advisor to assist with the optimal allocation appropriate for you.</a:t>
            </a:r>
          </a:p>
        </p:txBody>
      </p:sp>
      <p:pic>
        <p:nvPicPr>
          <p:cNvPr id="15" name="Picture 14"/>
          <p:cNvPicPr>
            <a:picLocks noChangeAspect="1"/>
          </p:cNvPicPr>
          <p:nvPr/>
        </p:nvPicPr>
        <p:blipFill>
          <a:blip r:embed="rId6"/>
          <a:stretch>
            <a:fillRect/>
          </a:stretch>
        </p:blipFill>
        <p:spPr>
          <a:xfrm>
            <a:off x="1224480" y="1611516"/>
            <a:ext cx="1705069" cy="1705069"/>
          </a:xfrm>
          <a:prstGeom prst="rect">
            <a:avLst/>
          </a:prstGeom>
        </p:spPr>
      </p:pic>
      <p:pic>
        <p:nvPicPr>
          <p:cNvPr id="17" name="Picture 16"/>
          <p:cNvPicPr>
            <a:picLocks noChangeAspect="1"/>
          </p:cNvPicPr>
          <p:nvPr/>
        </p:nvPicPr>
        <p:blipFill>
          <a:blip r:embed="rId6"/>
          <a:stretch>
            <a:fillRect/>
          </a:stretch>
        </p:blipFill>
        <p:spPr>
          <a:xfrm>
            <a:off x="-189367" y="1646221"/>
            <a:ext cx="1705069" cy="1705069"/>
          </a:xfrm>
          <a:prstGeom prst="rect">
            <a:avLst/>
          </a:prstGeom>
        </p:spPr>
      </p:pic>
      <p:sp>
        <p:nvSpPr>
          <p:cNvPr id="22" name="Rectangle 21"/>
          <p:cNvSpPr/>
          <p:nvPr/>
        </p:nvSpPr>
        <p:spPr>
          <a:xfrm>
            <a:off x="0" y="5106154"/>
            <a:ext cx="9144000" cy="45719"/>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7"/>
          <a:stretch>
            <a:fillRect/>
          </a:stretch>
        </p:blipFill>
        <p:spPr>
          <a:xfrm>
            <a:off x="3159659" y="2677561"/>
            <a:ext cx="1342177" cy="1342177"/>
          </a:xfrm>
          <a:prstGeom prst="rect">
            <a:avLst/>
          </a:prstGeom>
        </p:spPr>
      </p:pic>
      <p:sp>
        <p:nvSpPr>
          <p:cNvPr id="24" name="TextBox 23"/>
          <p:cNvSpPr txBox="1"/>
          <p:nvPr/>
        </p:nvSpPr>
        <p:spPr>
          <a:xfrm>
            <a:off x="597531" y="1068310"/>
            <a:ext cx="1593409" cy="646331"/>
          </a:xfrm>
          <a:prstGeom prst="rect">
            <a:avLst/>
          </a:prstGeom>
          <a:noFill/>
        </p:spPr>
        <p:txBody>
          <a:bodyPr wrap="square" rtlCol="0">
            <a:spAutoFit/>
          </a:bodyPr>
          <a:lstStyle/>
          <a:p>
            <a:pPr algn="ctr"/>
            <a:r>
              <a:rPr lang="en-US" dirty="0" smtClean="0">
                <a:solidFill>
                  <a:schemeClr val="accent1">
                    <a:lumMod val="50000"/>
                  </a:schemeClr>
                </a:solidFill>
              </a:rPr>
              <a:t>Early Career (30,000 Ft.)</a:t>
            </a:r>
            <a:endParaRPr lang="en-US" dirty="0">
              <a:solidFill>
                <a:schemeClr val="accent1">
                  <a:lumMod val="50000"/>
                </a:schemeClr>
              </a:solidFill>
            </a:endParaRPr>
          </a:p>
        </p:txBody>
      </p:sp>
      <p:sp>
        <p:nvSpPr>
          <p:cNvPr id="25" name="TextBox 24"/>
          <p:cNvSpPr txBox="1"/>
          <p:nvPr/>
        </p:nvSpPr>
        <p:spPr>
          <a:xfrm>
            <a:off x="3257741" y="1483260"/>
            <a:ext cx="1593409" cy="646331"/>
          </a:xfrm>
          <a:prstGeom prst="rect">
            <a:avLst/>
          </a:prstGeom>
          <a:noFill/>
        </p:spPr>
        <p:txBody>
          <a:bodyPr wrap="square" rtlCol="0">
            <a:spAutoFit/>
          </a:bodyPr>
          <a:lstStyle/>
          <a:p>
            <a:pPr algn="ctr"/>
            <a:r>
              <a:rPr lang="en-US" dirty="0" smtClean="0">
                <a:solidFill>
                  <a:schemeClr val="accent5">
                    <a:lumMod val="75000"/>
                  </a:schemeClr>
                </a:solidFill>
              </a:rPr>
              <a:t>Mid Career (20,000 Ft.)</a:t>
            </a:r>
            <a:endParaRPr lang="en-US" dirty="0">
              <a:solidFill>
                <a:schemeClr val="accent5">
                  <a:lumMod val="75000"/>
                </a:schemeClr>
              </a:solidFill>
            </a:endParaRPr>
          </a:p>
        </p:txBody>
      </p:sp>
      <p:sp>
        <p:nvSpPr>
          <p:cNvPr id="26" name="TextBox 25"/>
          <p:cNvSpPr txBox="1"/>
          <p:nvPr/>
        </p:nvSpPr>
        <p:spPr>
          <a:xfrm>
            <a:off x="5456225" y="2387098"/>
            <a:ext cx="1593409" cy="646331"/>
          </a:xfrm>
          <a:prstGeom prst="rect">
            <a:avLst/>
          </a:prstGeom>
          <a:noFill/>
        </p:spPr>
        <p:txBody>
          <a:bodyPr wrap="square" rtlCol="0">
            <a:spAutoFit/>
          </a:bodyPr>
          <a:lstStyle/>
          <a:p>
            <a:pPr algn="ctr"/>
            <a:r>
              <a:rPr lang="en-US" dirty="0" smtClean="0">
                <a:solidFill>
                  <a:schemeClr val="bg2"/>
                </a:solidFill>
              </a:rPr>
              <a:t>Late Career (10,000 Ft.)</a:t>
            </a:r>
            <a:endParaRPr lang="en-US" dirty="0">
              <a:solidFill>
                <a:schemeClr val="bg2"/>
              </a:solidFill>
            </a:endParaRPr>
          </a:p>
        </p:txBody>
      </p:sp>
      <p:sp>
        <p:nvSpPr>
          <p:cNvPr id="27" name="TextBox 26"/>
          <p:cNvSpPr txBox="1"/>
          <p:nvPr/>
        </p:nvSpPr>
        <p:spPr>
          <a:xfrm>
            <a:off x="7401209" y="3562540"/>
            <a:ext cx="1593409" cy="646331"/>
          </a:xfrm>
          <a:prstGeom prst="rect">
            <a:avLst/>
          </a:prstGeom>
          <a:noFill/>
        </p:spPr>
        <p:txBody>
          <a:bodyPr wrap="square" rtlCol="0">
            <a:spAutoFit/>
          </a:bodyPr>
          <a:lstStyle/>
          <a:p>
            <a:pPr algn="ctr"/>
            <a:r>
              <a:rPr lang="en-US" dirty="0" smtClean="0">
                <a:solidFill>
                  <a:schemeClr val="accent3">
                    <a:lumMod val="50000"/>
                  </a:schemeClr>
                </a:solidFill>
              </a:rPr>
              <a:t>Retirement </a:t>
            </a:r>
          </a:p>
          <a:p>
            <a:pPr algn="ctr"/>
            <a:r>
              <a:rPr lang="en-US" dirty="0" smtClean="0">
                <a:solidFill>
                  <a:schemeClr val="accent3">
                    <a:lumMod val="50000"/>
                  </a:schemeClr>
                </a:solidFill>
              </a:rPr>
              <a:t>(0 Ft.)</a:t>
            </a:r>
            <a:endParaRPr lang="en-US" dirty="0">
              <a:solidFill>
                <a:schemeClr val="accent3">
                  <a:lumMod val="50000"/>
                </a:schemeClr>
              </a:solidFill>
            </a:endParaRPr>
          </a:p>
        </p:txBody>
      </p:sp>
    </p:spTree>
    <p:extLst>
      <p:ext uri="{BB962C8B-B14F-4D97-AF65-F5344CB8AC3E}">
        <p14:creationId xmlns:p14="http://schemas.microsoft.com/office/powerpoint/2010/main" val="422548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Tolerance</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29</a:t>
            </a:fld>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3371770926"/>
              </p:ext>
            </p:extLst>
          </p:nvPr>
        </p:nvGraphicFramePr>
        <p:xfrm>
          <a:off x="339115" y="1031105"/>
          <a:ext cx="8732880" cy="497359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3880463" y="1047069"/>
            <a:ext cx="1924050" cy="338554"/>
          </a:xfrm>
          <a:prstGeom prst="rect">
            <a:avLst/>
          </a:prstGeom>
          <a:noFill/>
        </p:spPr>
        <p:txBody>
          <a:bodyPr wrap="square" rtlCol="0">
            <a:spAutoFit/>
          </a:bodyPr>
          <a:lstStyle/>
          <a:p>
            <a:pPr algn="ctr"/>
            <a:r>
              <a:rPr lang="en-US" sz="1600" dirty="0" smtClean="0"/>
              <a:t>Aggressive</a:t>
            </a:r>
            <a:endParaRPr lang="en-US" sz="1600" dirty="0"/>
          </a:p>
        </p:txBody>
      </p:sp>
      <p:sp>
        <p:nvSpPr>
          <p:cNvPr id="15" name="TextBox 14"/>
          <p:cNvSpPr txBox="1"/>
          <p:nvPr/>
        </p:nvSpPr>
        <p:spPr>
          <a:xfrm>
            <a:off x="3175284" y="1875128"/>
            <a:ext cx="3495675" cy="338554"/>
          </a:xfrm>
          <a:prstGeom prst="rect">
            <a:avLst/>
          </a:prstGeom>
          <a:noFill/>
        </p:spPr>
        <p:txBody>
          <a:bodyPr wrap="square" rtlCol="0">
            <a:spAutoFit/>
          </a:bodyPr>
          <a:lstStyle/>
          <a:p>
            <a:pPr algn="ctr"/>
            <a:r>
              <a:rPr lang="en-US" sz="1600" dirty="0" smtClean="0"/>
              <a:t>Moderately Aggressive</a:t>
            </a:r>
            <a:endParaRPr lang="en-US" sz="1600" dirty="0"/>
          </a:p>
        </p:txBody>
      </p:sp>
      <p:sp>
        <p:nvSpPr>
          <p:cNvPr id="16" name="TextBox 15"/>
          <p:cNvSpPr txBox="1"/>
          <p:nvPr/>
        </p:nvSpPr>
        <p:spPr>
          <a:xfrm>
            <a:off x="3916112" y="2710262"/>
            <a:ext cx="1924050" cy="338554"/>
          </a:xfrm>
          <a:prstGeom prst="rect">
            <a:avLst/>
          </a:prstGeom>
          <a:noFill/>
        </p:spPr>
        <p:txBody>
          <a:bodyPr wrap="square" rtlCol="0">
            <a:spAutoFit/>
          </a:bodyPr>
          <a:lstStyle/>
          <a:p>
            <a:pPr algn="ctr"/>
            <a:r>
              <a:rPr lang="en-US" sz="1600" dirty="0" smtClean="0"/>
              <a:t>Moderate</a:t>
            </a:r>
            <a:endParaRPr lang="en-US" sz="1600" dirty="0"/>
          </a:p>
        </p:txBody>
      </p:sp>
      <p:sp>
        <p:nvSpPr>
          <p:cNvPr id="17" name="TextBox 16"/>
          <p:cNvSpPr txBox="1"/>
          <p:nvPr/>
        </p:nvSpPr>
        <p:spPr>
          <a:xfrm>
            <a:off x="3305569" y="3519666"/>
            <a:ext cx="3181350" cy="338554"/>
          </a:xfrm>
          <a:prstGeom prst="rect">
            <a:avLst/>
          </a:prstGeom>
          <a:noFill/>
        </p:spPr>
        <p:txBody>
          <a:bodyPr wrap="square" rtlCol="0">
            <a:spAutoFit/>
          </a:bodyPr>
          <a:lstStyle/>
          <a:p>
            <a:pPr algn="ctr"/>
            <a:r>
              <a:rPr lang="en-US" sz="1600" dirty="0" smtClean="0"/>
              <a:t>Moderately Conservative</a:t>
            </a:r>
            <a:endParaRPr lang="en-US" sz="1600" dirty="0"/>
          </a:p>
        </p:txBody>
      </p:sp>
      <p:sp>
        <p:nvSpPr>
          <p:cNvPr id="18" name="TextBox 17"/>
          <p:cNvSpPr txBox="1"/>
          <p:nvPr/>
        </p:nvSpPr>
        <p:spPr>
          <a:xfrm>
            <a:off x="4003818" y="4366531"/>
            <a:ext cx="1924050" cy="338554"/>
          </a:xfrm>
          <a:prstGeom prst="rect">
            <a:avLst/>
          </a:prstGeom>
          <a:noFill/>
        </p:spPr>
        <p:txBody>
          <a:bodyPr wrap="square" rtlCol="0">
            <a:spAutoFit/>
          </a:bodyPr>
          <a:lstStyle/>
          <a:p>
            <a:pPr algn="ctr"/>
            <a:r>
              <a:rPr lang="en-US" sz="1600" dirty="0" smtClean="0"/>
              <a:t>Conservative</a:t>
            </a:r>
            <a:endParaRPr lang="en-US" sz="1600" dirty="0"/>
          </a:p>
        </p:txBody>
      </p:sp>
      <p:sp>
        <p:nvSpPr>
          <p:cNvPr id="5" name="TextBox 4"/>
          <p:cNvSpPr txBox="1"/>
          <p:nvPr/>
        </p:nvSpPr>
        <p:spPr>
          <a:xfrm>
            <a:off x="1543261" y="5977539"/>
            <a:ext cx="6288374" cy="430887"/>
          </a:xfrm>
          <a:prstGeom prst="rect">
            <a:avLst/>
          </a:prstGeom>
          <a:noFill/>
        </p:spPr>
        <p:txBody>
          <a:bodyPr wrap="square" rtlCol="0">
            <a:spAutoFit/>
          </a:bodyPr>
          <a:lstStyle/>
          <a:p>
            <a:pPr algn="ctr"/>
            <a:r>
              <a:rPr lang="en-US" sz="1100" b="0" dirty="0" smtClean="0"/>
              <a:t>Portfolio sample returns located at u.bpas.com ‘What Type of Investor are You? (Risk Tolerance). Sample returns </a:t>
            </a:r>
            <a:r>
              <a:rPr lang="en-US" sz="1100" b="0" dirty="0"/>
              <a:t>are </a:t>
            </a:r>
            <a:r>
              <a:rPr lang="en-US" sz="1100" b="0" dirty="0" smtClean="0"/>
              <a:t>for </a:t>
            </a:r>
            <a:r>
              <a:rPr lang="en-US" sz="1100" b="0" dirty="0"/>
              <a:t>illustrative purposes only and </a:t>
            </a:r>
            <a:r>
              <a:rPr lang="en-US" sz="1100" b="0" dirty="0" smtClean="0"/>
              <a:t>do </a:t>
            </a:r>
            <a:r>
              <a:rPr lang="en-US" sz="1100" b="0" dirty="0"/>
              <a:t>not serve as investment advice. </a:t>
            </a:r>
          </a:p>
        </p:txBody>
      </p:sp>
      <p:grpSp>
        <p:nvGrpSpPr>
          <p:cNvPr id="11" name="Group 10">
            <a:extLst>
              <a:ext uri="{FF2B5EF4-FFF2-40B4-BE49-F238E27FC236}">
                <a16:creationId xmlns:a16="http://schemas.microsoft.com/office/drawing/2014/main" id="{E3F3AD72-5BD0-47CA-BB3A-A11871F5DBCB}"/>
              </a:ext>
            </a:extLst>
          </p:cNvPr>
          <p:cNvGrpSpPr/>
          <p:nvPr/>
        </p:nvGrpSpPr>
        <p:grpSpPr>
          <a:xfrm>
            <a:off x="5953905" y="210195"/>
            <a:ext cx="2850979" cy="738664"/>
            <a:chOff x="6396575" y="5247944"/>
            <a:chExt cx="2850979" cy="738664"/>
          </a:xfrm>
        </p:grpSpPr>
        <p:sp>
          <p:nvSpPr>
            <p:cNvPr id="13" name="TextBox 12">
              <a:extLst>
                <a:ext uri="{FF2B5EF4-FFF2-40B4-BE49-F238E27FC236}">
                  <a16:creationId xmlns:a16="http://schemas.microsoft.com/office/drawing/2014/main" id="{89C95954-D814-426F-B0D7-7795096E8759}"/>
                </a:ext>
              </a:extLst>
            </p:cNvPr>
            <p:cNvSpPr txBox="1"/>
            <p:nvPr/>
          </p:nvSpPr>
          <p:spPr>
            <a:xfrm>
              <a:off x="6412914" y="5247944"/>
              <a:ext cx="2834640" cy="738664"/>
            </a:xfrm>
            <a:prstGeom prst="rect">
              <a:avLst/>
            </a:prstGeom>
            <a:solidFill>
              <a:srgbClr val="202C68"/>
            </a:solidFill>
            <a:ln w="6350">
              <a:noFill/>
            </a:ln>
          </p:spPr>
          <p:txBody>
            <a:bodyPr wrap="square" lIns="640080" tIns="91440" rIns="0" bIns="91440" rtlCol="0" anchor="ctr" anchorCtr="0">
              <a:spAutoFit/>
            </a:bodyPr>
            <a:lstStyle/>
            <a:p>
              <a:r>
                <a:rPr lang="en-US" dirty="0">
                  <a:solidFill>
                    <a:schemeClr val="bg1"/>
                  </a:solidFill>
                </a:rPr>
                <a:t>Take the risk tolerance quiz at u.bpas.com</a:t>
              </a:r>
            </a:p>
          </p:txBody>
        </p:sp>
        <p:pic>
          <p:nvPicPr>
            <p:cNvPr id="19" name="Graphic 6" descr="Clipboard Mixed outline">
              <a:extLst>
                <a:ext uri="{FF2B5EF4-FFF2-40B4-BE49-F238E27FC236}">
                  <a16:creationId xmlns:a16="http://schemas.microsoft.com/office/drawing/2014/main" id="{DA9CFD8E-36BB-4260-A341-87809F07635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396575" y="5298955"/>
              <a:ext cx="631898" cy="631898"/>
            </a:xfrm>
            <a:prstGeom prst="rect">
              <a:avLst/>
            </a:prstGeom>
          </p:spPr>
        </p:pic>
      </p:grpSp>
    </p:spTree>
    <p:extLst>
      <p:ext uri="{BB962C8B-B14F-4D97-AF65-F5344CB8AC3E}">
        <p14:creationId xmlns:p14="http://schemas.microsoft.com/office/powerpoint/2010/main" val="1709958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6"/>
          <p:cNvGraphicFramePr>
            <a:graphicFrameLocks noGrp="1"/>
          </p:cNvGraphicFramePr>
          <p:nvPr>
            <p:ph idx="1"/>
            <p:extLst>
              <p:ext uri="{D42A27DB-BD31-4B8C-83A1-F6EECF244321}">
                <p14:modId xmlns:p14="http://schemas.microsoft.com/office/powerpoint/2010/main" val="2285890004"/>
              </p:ext>
            </p:extLst>
          </p:nvPr>
        </p:nvGraphicFramePr>
        <p:xfrm>
          <a:off x="3644900" y="1120775"/>
          <a:ext cx="5194299" cy="60420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Purpose of a Retirement Account</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3</a:t>
            </a:fld>
            <a:endParaRPr lang="en-US" dirty="0"/>
          </a:p>
        </p:txBody>
      </p:sp>
      <p:sp>
        <p:nvSpPr>
          <p:cNvPr id="5" name="AutoShape 2" descr="Social Security Card Icon 7684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stretch>
            <a:fillRect/>
          </a:stretch>
        </p:blipFill>
        <p:spPr>
          <a:xfrm>
            <a:off x="5636986" y="4163786"/>
            <a:ext cx="2108200" cy="2108200"/>
          </a:xfrm>
          <a:prstGeom prst="rect">
            <a:avLst/>
          </a:prstGeom>
        </p:spPr>
      </p:pic>
      <p:pic>
        <p:nvPicPr>
          <p:cNvPr id="8" name="Picture 7"/>
          <p:cNvPicPr>
            <a:picLocks noChangeAspect="1"/>
          </p:cNvPicPr>
          <p:nvPr/>
        </p:nvPicPr>
        <p:blipFill>
          <a:blip r:embed="rId5"/>
          <a:stretch>
            <a:fillRect/>
          </a:stretch>
        </p:blipFill>
        <p:spPr>
          <a:xfrm>
            <a:off x="-228600" y="762000"/>
            <a:ext cx="4838700" cy="4838700"/>
          </a:xfrm>
          <a:prstGeom prst="rect">
            <a:avLst/>
          </a:prstGeom>
        </p:spPr>
      </p:pic>
      <p:pic>
        <p:nvPicPr>
          <p:cNvPr id="11" name="Picture 10"/>
          <p:cNvPicPr>
            <a:picLocks noChangeAspect="1"/>
          </p:cNvPicPr>
          <p:nvPr/>
        </p:nvPicPr>
        <p:blipFill>
          <a:blip r:embed="rId6"/>
          <a:stretch>
            <a:fillRect/>
          </a:stretch>
        </p:blipFill>
        <p:spPr>
          <a:xfrm>
            <a:off x="5490029" y="2411186"/>
            <a:ext cx="2235200" cy="2235200"/>
          </a:xfrm>
          <a:prstGeom prst="rect">
            <a:avLst/>
          </a:prstGeom>
        </p:spPr>
      </p:pic>
      <p:sp>
        <p:nvSpPr>
          <p:cNvPr id="12" name="TextBox 11"/>
          <p:cNvSpPr txBox="1"/>
          <p:nvPr/>
        </p:nvSpPr>
        <p:spPr>
          <a:xfrm>
            <a:off x="4114800" y="4724400"/>
            <a:ext cx="1905000" cy="769441"/>
          </a:xfrm>
          <a:prstGeom prst="rect">
            <a:avLst/>
          </a:prstGeom>
          <a:noFill/>
        </p:spPr>
        <p:txBody>
          <a:bodyPr wrap="square" rtlCol="0">
            <a:spAutoFit/>
          </a:bodyPr>
          <a:lstStyle/>
          <a:p>
            <a:pPr algn="ctr"/>
            <a:r>
              <a:rPr lang="en-US" sz="4400" dirty="0"/>
              <a:t>3</a:t>
            </a:r>
            <a:r>
              <a:rPr lang="en-US" sz="4400" dirty="0" smtClean="0"/>
              <a:t>0</a:t>
            </a:r>
            <a:r>
              <a:rPr lang="en-US" sz="4000" dirty="0" smtClean="0"/>
              <a:t>%</a:t>
            </a:r>
            <a:endParaRPr lang="en-US" sz="4000" dirty="0"/>
          </a:p>
        </p:txBody>
      </p:sp>
      <p:sp>
        <p:nvSpPr>
          <p:cNvPr id="13" name="TextBox 12"/>
          <p:cNvSpPr txBox="1"/>
          <p:nvPr/>
        </p:nvSpPr>
        <p:spPr>
          <a:xfrm>
            <a:off x="4076700" y="3009900"/>
            <a:ext cx="1905000" cy="769441"/>
          </a:xfrm>
          <a:prstGeom prst="rect">
            <a:avLst/>
          </a:prstGeom>
          <a:noFill/>
        </p:spPr>
        <p:txBody>
          <a:bodyPr wrap="square" rtlCol="0">
            <a:spAutoFit/>
          </a:bodyPr>
          <a:lstStyle/>
          <a:p>
            <a:pPr algn="ctr"/>
            <a:r>
              <a:rPr lang="en-US" sz="4400" dirty="0">
                <a:solidFill>
                  <a:schemeClr val="accent3">
                    <a:lumMod val="50000"/>
                  </a:schemeClr>
                </a:solidFill>
              </a:rPr>
              <a:t>4</a:t>
            </a:r>
            <a:r>
              <a:rPr lang="en-US" sz="4400" dirty="0" smtClean="0">
                <a:solidFill>
                  <a:schemeClr val="accent3">
                    <a:lumMod val="50000"/>
                  </a:schemeClr>
                </a:solidFill>
              </a:rPr>
              <a:t>0</a:t>
            </a:r>
            <a:r>
              <a:rPr lang="en-US" sz="4400" dirty="0" smtClean="0">
                <a:solidFill>
                  <a:schemeClr val="accent3">
                    <a:lumMod val="50000"/>
                  </a:schemeClr>
                </a:solidFill>
              </a:rPr>
              <a:t>%</a:t>
            </a:r>
            <a:endParaRPr lang="en-US" sz="4400" dirty="0">
              <a:solidFill>
                <a:schemeClr val="accent3">
                  <a:lumMod val="50000"/>
                </a:schemeClr>
              </a:solidFill>
            </a:endParaRPr>
          </a:p>
        </p:txBody>
      </p:sp>
      <p:sp>
        <p:nvSpPr>
          <p:cNvPr id="14" name="TextBox 13"/>
          <p:cNvSpPr txBox="1"/>
          <p:nvPr/>
        </p:nvSpPr>
        <p:spPr>
          <a:xfrm>
            <a:off x="4127500" y="1473200"/>
            <a:ext cx="1905000" cy="769441"/>
          </a:xfrm>
          <a:prstGeom prst="rect">
            <a:avLst/>
          </a:prstGeom>
          <a:noFill/>
        </p:spPr>
        <p:txBody>
          <a:bodyPr wrap="square" rtlCol="0">
            <a:spAutoFit/>
          </a:bodyPr>
          <a:lstStyle/>
          <a:p>
            <a:pPr algn="ctr"/>
            <a:r>
              <a:rPr lang="en-US" sz="4400" dirty="0" smtClean="0">
                <a:solidFill>
                  <a:schemeClr val="accent5">
                    <a:lumMod val="75000"/>
                  </a:schemeClr>
                </a:solidFill>
              </a:rPr>
              <a:t>30%</a:t>
            </a:r>
            <a:endParaRPr lang="en-US" sz="4400" dirty="0">
              <a:solidFill>
                <a:schemeClr val="accent5">
                  <a:lumMod val="75000"/>
                </a:schemeClr>
              </a:solidFill>
            </a:endParaRPr>
          </a:p>
        </p:txBody>
      </p:sp>
      <p:sp>
        <p:nvSpPr>
          <p:cNvPr id="15" name="TextBox 14"/>
          <p:cNvSpPr txBox="1"/>
          <p:nvPr/>
        </p:nvSpPr>
        <p:spPr>
          <a:xfrm>
            <a:off x="1765300" y="4368800"/>
            <a:ext cx="1651000" cy="769441"/>
          </a:xfrm>
          <a:prstGeom prst="rect">
            <a:avLst/>
          </a:prstGeom>
          <a:noFill/>
        </p:spPr>
        <p:txBody>
          <a:bodyPr wrap="square" rtlCol="0">
            <a:spAutoFit/>
          </a:bodyPr>
          <a:lstStyle/>
          <a:p>
            <a:r>
              <a:rPr lang="en-US" sz="4400" dirty="0" smtClean="0">
                <a:solidFill>
                  <a:schemeClr val="bg2"/>
                </a:solidFill>
              </a:rPr>
              <a:t>100%</a:t>
            </a:r>
            <a:endParaRPr lang="en-US" sz="4400" dirty="0">
              <a:solidFill>
                <a:schemeClr val="bg2"/>
              </a:solidFill>
            </a:endParaRPr>
          </a:p>
        </p:txBody>
      </p:sp>
      <p:pic>
        <p:nvPicPr>
          <p:cNvPr id="17" name="Picture 16"/>
          <p:cNvPicPr>
            <a:picLocks noChangeAspect="1"/>
          </p:cNvPicPr>
          <p:nvPr/>
        </p:nvPicPr>
        <p:blipFill>
          <a:blip r:embed="rId7"/>
          <a:stretch>
            <a:fillRect/>
          </a:stretch>
        </p:blipFill>
        <p:spPr>
          <a:xfrm>
            <a:off x="5549900" y="749300"/>
            <a:ext cx="2324100" cy="2324100"/>
          </a:xfrm>
          <a:prstGeom prst="rect">
            <a:avLst/>
          </a:prstGeom>
        </p:spPr>
      </p:pic>
      <p:sp>
        <p:nvSpPr>
          <p:cNvPr id="18" name="TextBox 17"/>
          <p:cNvSpPr txBox="1"/>
          <p:nvPr/>
        </p:nvSpPr>
        <p:spPr>
          <a:xfrm>
            <a:off x="647700" y="5651500"/>
            <a:ext cx="4613275" cy="600164"/>
          </a:xfrm>
          <a:prstGeom prst="rect">
            <a:avLst/>
          </a:prstGeom>
          <a:noFill/>
        </p:spPr>
        <p:txBody>
          <a:bodyPr wrap="square" rtlCol="0">
            <a:spAutoFit/>
          </a:bodyPr>
          <a:lstStyle/>
          <a:p>
            <a:pPr algn="ctr"/>
            <a:r>
              <a:rPr lang="en-US" sz="1100" b="0" dirty="0" smtClean="0"/>
              <a:t>For illustrative purposes only. 40% replacement is a general rule of thumb. Actual Social Security Replacement will vary.  Source: https</a:t>
            </a:r>
            <a:r>
              <a:rPr lang="en-US" sz="1100" b="0" dirty="0"/>
              <a:t>://www.ssa.gov/policy/docs/ssb/v68n2/v68n2p1.html</a:t>
            </a:r>
          </a:p>
        </p:txBody>
      </p:sp>
    </p:spTree>
    <p:extLst>
      <p:ext uri="{BB962C8B-B14F-4D97-AF65-F5344CB8AC3E}">
        <p14:creationId xmlns:p14="http://schemas.microsoft.com/office/powerpoint/2010/main" val="2707817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Investment Menu</a:t>
            </a:r>
          </a:p>
        </p:txBody>
      </p:sp>
      <p:graphicFrame>
        <p:nvGraphicFramePr>
          <p:cNvPr id="5" name="Diagram 4"/>
          <p:cNvGraphicFramePr/>
          <p:nvPr>
            <p:extLst>
              <p:ext uri="{D42A27DB-BD31-4B8C-83A1-F6EECF244321}">
                <p14:modId xmlns:p14="http://schemas.microsoft.com/office/powerpoint/2010/main" val="3258177307"/>
              </p:ext>
            </p:extLst>
          </p:nvPr>
        </p:nvGraphicFramePr>
        <p:xfrm>
          <a:off x="108318" y="1313709"/>
          <a:ext cx="8921403" cy="2431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74275" y="1173860"/>
            <a:ext cx="1018310" cy="1018310"/>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a:ext>
            </a:extLst>
          </a:blip>
          <a:srcRect l="10134" t="12421" r="8629" b="6341"/>
          <a:stretch/>
        </p:blipFill>
        <p:spPr>
          <a:xfrm>
            <a:off x="4930285" y="1282437"/>
            <a:ext cx="822960" cy="822960"/>
          </a:xfrm>
          <a:prstGeom prst="rect">
            <a:avLst/>
          </a:prstGeom>
        </p:spPr>
      </p:pic>
      <p:pic>
        <p:nvPicPr>
          <p:cNvPr id="10" name="Picture 9"/>
          <p:cNvPicPr>
            <a:picLocks noChangeAspect="1"/>
          </p:cNvPicPr>
          <p:nvPr/>
        </p:nvPicPr>
        <p:blipFill rotWithShape="1">
          <a:blip r:embed="rId10" cstate="print">
            <a:extLst>
              <a:ext uri="{28A0092B-C50C-407E-A947-70E740481C1C}">
                <a14:useLocalDpi xmlns:a14="http://schemas.microsoft.com/office/drawing/2010/main"/>
              </a:ext>
            </a:extLst>
          </a:blip>
          <a:srcRect l="7054" t="8879" r="10567" b="8743"/>
          <a:stretch/>
        </p:blipFill>
        <p:spPr>
          <a:xfrm>
            <a:off x="6382869" y="1191641"/>
            <a:ext cx="914400" cy="914400"/>
          </a:xfrm>
          <a:prstGeom prst="rect">
            <a:avLst/>
          </a:prstGeom>
        </p:spPr>
      </p:pic>
      <p:sp>
        <p:nvSpPr>
          <p:cNvPr id="12" name="TextBox 11"/>
          <p:cNvSpPr txBox="1"/>
          <p:nvPr/>
        </p:nvSpPr>
        <p:spPr>
          <a:xfrm>
            <a:off x="118380" y="2925370"/>
            <a:ext cx="1298383" cy="738664"/>
          </a:xfrm>
          <a:prstGeom prst="rect">
            <a:avLst/>
          </a:prstGeom>
          <a:noFill/>
        </p:spPr>
        <p:txBody>
          <a:bodyPr wrap="square" rtlCol="0">
            <a:spAutoFit/>
          </a:bodyPr>
          <a:lstStyle/>
          <a:p>
            <a:pPr marL="114300" indent="-114300">
              <a:buFont typeface="Arial" panose="020B0604020202020204" pitchFamily="34" charset="0"/>
              <a:buChar char="•"/>
            </a:pPr>
            <a:r>
              <a:rPr lang="en-US" sz="1400" dirty="0">
                <a:solidFill>
                  <a:schemeClr val="accent2">
                    <a:lumMod val="50000"/>
                  </a:schemeClr>
                </a:solidFill>
              </a:rPr>
              <a:t>Goldman Sachs Stable Value</a:t>
            </a:r>
          </a:p>
        </p:txBody>
      </p:sp>
      <p:sp>
        <p:nvSpPr>
          <p:cNvPr id="13" name="TextBox 12"/>
          <p:cNvSpPr txBox="1"/>
          <p:nvPr/>
        </p:nvSpPr>
        <p:spPr>
          <a:xfrm>
            <a:off x="7710077" y="2925370"/>
            <a:ext cx="1295014" cy="738664"/>
          </a:xfrm>
          <a:prstGeom prst="rect">
            <a:avLst/>
          </a:prstGeom>
          <a:noFill/>
        </p:spPr>
        <p:txBody>
          <a:bodyPr wrap="square" rtlCol="0">
            <a:spAutoFit/>
          </a:bodyPr>
          <a:lstStyle/>
          <a:p>
            <a:pPr marL="114300" indent="-114300">
              <a:buFont typeface="Arial" panose="020B0604020202020204" pitchFamily="34" charset="0"/>
              <a:buChar char="•"/>
            </a:pPr>
            <a:r>
              <a:rPr lang="en-US" sz="1400" dirty="0"/>
              <a:t>DFA Real Estate Securities</a:t>
            </a:r>
          </a:p>
        </p:txBody>
      </p:sp>
      <p:sp>
        <p:nvSpPr>
          <p:cNvPr id="14" name="TextBox 13"/>
          <p:cNvSpPr txBox="1"/>
          <p:nvPr/>
        </p:nvSpPr>
        <p:spPr>
          <a:xfrm>
            <a:off x="4670035" y="2919778"/>
            <a:ext cx="1295012" cy="523220"/>
          </a:xfrm>
          <a:prstGeom prst="rect">
            <a:avLst/>
          </a:prstGeom>
          <a:noFill/>
        </p:spPr>
        <p:txBody>
          <a:bodyPr wrap="square" rtlCol="0">
            <a:spAutoFit/>
          </a:bodyPr>
          <a:lstStyle/>
          <a:p>
            <a:pPr marL="114300" indent="-114300">
              <a:buFont typeface="Arial" panose="020B0604020202020204" pitchFamily="34" charset="0"/>
              <a:buChar char="•"/>
            </a:pPr>
            <a:r>
              <a:rPr lang="en-US" sz="1400" dirty="0">
                <a:solidFill>
                  <a:schemeClr val="accent4">
                    <a:lumMod val="50000"/>
                  </a:schemeClr>
                </a:solidFill>
              </a:rPr>
              <a:t>See Style Box (Next Slide)</a:t>
            </a:r>
          </a:p>
        </p:txBody>
      </p:sp>
      <p:sp>
        <p:nvSpPr>
          <p:cNvPr id="15" name="TextBox 14"/>
          <p:cNvSpPr txBox="1"/>
          <p:nvPr/>
        </p:nvSpPr>
        <p:spPr>
          <a:xfrm>
            <a:off x="3150189" y="2925370"/>
            <a:ext cx="1298384" cy="738664"/>
          </a:xfrm>
          <a:prstGeom prst="rect">
            <a:avLst/>
          </a:prstGeom>
          <a:noFill/>
        </p:spPr>
        <p:txBody>
          <a:bodyPr wrap="square" rtlCol="0">
            <a:spAutoFit/>
          </a:bodyPr>
          <a:lstStyle/>
          <a:p>
            <a:pPr marL="114300" indent="-114300">
              <a:buFont typeface="Arial" panose="020B0604020202020204" pitchFamily="34" charset="0"/>
              <a:buChar char="•"/>
            </a:pPr>
            <a:r>
              <a:rPr lang="en-US" sz="1400" dirty="0">
                <a:solidFill>
                  <a:schemeClr val="accent3">
                    <a:lumMod val="25000"/>
                  </a:schemeClr>
                </a:solidFill>
              </a:rPr>
              <a:t>Vanguard Target Date Funds</a:t>
            </a:r>
          </a:p>
        </p:txBody>
      </p:sp>
      <p:sp>
        <p:nvSpPr>
          <p:cNvPr id="16" name="TextBox 15"/>
          <p:cNvSpPr txBox="1"/>
          <p:nvPr/>
        </p:nvSpPr>
        <p:spPr>
          <a:xfrm>
            <a:off x="1665132" y="2925370"/>
            <a:ext cx="1298383" cy="738664"/>
          </a:xfrm>
          <a:prstGeom prst="rect">
            <a:avLst/>
          </a:prstGeom>
          <a:noFill/>
        </p:spPr>
        <p:txBody>
          <a:bodyPr wrap="square" rtlCol="0">
            <a:spAutoFit/>
          </a:bodyPr>
          <a:lstStyle/>
          <a:p>
            <a:pPr marL="114300" indent="-114300">
              <a:buFont typeface="Arial" panose="020B0604020202020204" pitchFamily="34" charset="0"/>
              <a:buChar char="•"/>
            </a:pPr>
            <a:r>
              <a:rPr lang="en-US" sz="1400" dirty="0">
                <a:solidFill>
                  <a:schemeClr val="accent1">
                    <a:lumMod val="50000"/>
                  </a:schemeClr>
                </a:solidFill>
              </a:rPr>
              <a:t>Columbia High Yield Bond</a:t>
            </a:r>
          </a:p>
        </p:txBody>
      </p:sp>
      <p:sp>
        <p:nvSpPr>
          <p:cNvPr id="17" name="TextBox 16"/>
          <p:cNvSpPr txBox="1"/>
          <p:nvPr/>
        </p:nvSpPr>
        <p:spPr>
          <a:xfrm>
            <a:off x="6192563" y="2916905"/>
            <a:ext cx="1295013" cy="954107"/>
          </a:xfrm>
          <a:prstGeom prst="rect">
            <a:avLst/>
          </a:prstGeom>
          <a:noFill/>
        </p:spPr>
        <p:txBody>
          <a:bodyPr wrap="square" rtlCol="0">
            <a:spAutoFit/>
          </a:bodyPr>
          <a:lstStyle/>
          <a:p>
            <a:pPr marL="114300" indent="-114300">
              <a:buFont typeface="Arial" panose="020B0604020202020204" pitchFamily="34" charset="0"/>
              <a:buChar char="•"/>
            </a:pPr>
            <a:r>
              <a:rPr lang="en-US" sz="1400" dirty="0">
                <a:solidFill>
                  <a:schemeClr val="accent5">
                    <a:lumMod val="50000"/>
                  </a:schemeClr>
                </a:solidFill>
              </a:rPr>
              <a:t>American Funds EuroPacific Growth</a:t>
            </a:r>
          </a:p>
        </p:txBody>
      </p:sp>
      <p:sp>
        <p:nvSpPr>
          <p:cNvPr id="3" name="Slide Number Placeholder 2"/>
          <p:cNvSpPr>
            <a:spLocks noGrp="1"/>
          </p:cNvSpPr>
          <p:nvPr>
            <p:ph type="sldNum" sz="quarter" idx="4"/>
          </p:nvPr>
        </p:nvSpPr>
        <p:spPr/>
        <p:txBody>
          <a:bodyPr/>
          <a:lstStyle/>
          <a:p>
            <a:fld id="{FA141339-F60D-47BC-9C4F-61B9CE851629}" type="slidenum">
              <a:rPr lang="en-US" smtClean="0"/>
              <a:pPr/>
              <a:t>30</a:t>
            </a:fld>
            <a:endParaRPr lang="en-US" dirty="0"/>
          </a:p>
        </p:txBody>
      </p:sp>
      <p:pic>
        <p:nvPicPr>
          <p:cNvPr id="22" name="Graphic 21" descr="Modern architecture outline">
            <a:extLst>
              <a:ext uri="{FF2B5EF4-FFF2-40B4-BE49-F238E27FC236}">
                <a16:creationId xmlns:a16="http://schemas.microsoft.com/office/drawing/2014/main" id="{DB3E47F3-F10F-8244-9ADC-1A885F1F31C0}"/>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7900384" y="1225397"/>
            <a:ext cx="914400" cy="914400"/>
          </a:xfrm>
          <a:prstGeom prst="rect">
            <a:avLst/>
          </a:prstGeom>
        </p:spPr>
      </p:pic>
      <p:pic>
        <p:nvPicPr>
          <p:cNvPr id="24" name="Graphic 23" descr="Pie chart outline">
            <a:extLst>
              <a:ext uri="{FF2B5EF4-FFF2-40B4-BE49-F238E27FC236}">
                <a16:creationId xmlns:a16="http://schemas.microsoft.com/office/drawing/2014/main" id="{0DC6B7B5-5586-4847-8C47-858D80F35E4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3342181" y="1206085"/>
            <a:ext cx="914400" cy="914400"/>
          </a:xfrm>
          <a:prstGeom prst="rect">
            <a:avLst/>
          </a:prstGeom>
        </p:spPr>
      </p:pic>
      <p:pic>
        <p:nvPicPr>
          <p:cNvPr id="26" name="Graphic 25" descr="Money outline">
            <a:extLst>
              <a:ext uri="{FF2B5EF4-FFF2-40B4-BE49-F238E27FC236}">
                <a16:creationId xmlns:a16="http://schemas.microsoft.com/office/drawing/2014/main" id="{7B07901B-297D-604B-9739-C326F1800EC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310279" y="1196318"/>
            <a:ext cx="914400" cy="914400"/>
          </a:xfrm>
          <a:prstGeom prst="rect">
            <a:avLst/>
          </a:prstGeom>
        </p:spPr>
      </p:pic>
    </p:spTree>
    <p:extLst>
      <p:ext uri="{BB962C8B-B14F-4D97-AF65-F5344CB8AC3E}">
        <p14:creationId xmlns:p14="http://schemas.microsoft.com/office/powerpoint/2010/main" val="3270219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Investment Menu</a:t>
            </a:r>
          </a:p>
        </p:txBody>
      </p:sp>
      <p:graphicFrame>
        <p:nvGraphicFramePr>
          <p:cNvPr id="5" name="Group 50"/>
          <p:cNvGraphicFramePr>
            <a:graphicFrameLocks noGrp="1"/>
          </p:cNvGraphicFramePr>
          <p:nvPr>
            <p:extLst>
              <p:ext uri="{D42A27DB-BD31-4B8C-83A1-F6EECF244321}">
                <p14:modId xmlns:p14="http://schemas.microsoft.com/office/powerpoint/2010/main" val="3982058570"/>
              </p:ext>
            </p:extLst>
          </p:nvPr>
        </p:nvGraphicFramePr>
        <p:xfrm>
          <a:off x="235524" y="1226126"/>
          <a:ext cx="8596748" cy="4786747"/>
        </p:xfrm>
        <a:graphic>
          <a:graphicData uri="http://schemas.openxmlformats.org/drawingml/2006/table">
            <a:tbl>
              <a:tblPr>
                <a:tableStyleId>{C083E6E3-FA7D-4D7B-A595-EF9225AFEA82}</a:tableStyleId>
              </a:tblPr>
              <a:tblGrid>
                <a:gridCol w="2106717">
                  <a:extLst>
                    <a:ext uri="{9D8B030D-6E8A-4147-A177-3AD203B41FA5}">
                      <a16:colId xmlns:a16="http://schemas.microsoft.com/office/drawing/2014/main" val="20000"/>
                    </a:ext>
                  </a:extLst>
                </a:gridCol>
                <a:gridCol w="2271551">
                  <a:extLst>
                    <a:ext uri="{9D8B030D-6E8A-4147-A177-3AD203B41FA5}">
                      <a16:colId xmlns:a16="http://schemas.microsoft.com/office/drawing/2014/main" val="20001"/>
                    </a:ext>
                  </a:extLst>
                </a:gridCol>
                <a:gridCol w="2109240">
                  <a:extLst>
                    <a:ext uri="{9D8B030D-6E8A-4147-A177-3AD203B41FA5}">
                      <a16:colId xmlns:a16="http://schemas.microsoft.com/office/drawing/2014/main" val="20002"/>
                    </a:ext>
                  </a:extLst>
                </a:gridCol>
                <a:gridCol w="2109240">
                  <a:extLst>
                    <a:ext uri="{9D8B030D-6E8A-4147-A177-3AD203B41FA5}">
                      <a16:colId xmlns:a16="http://schemas.microsoft.com/office/drawing/2014/main" val="20003"/>
                    </a:ext>
                  </a:extLst>
                </a:gridCol>
              </a:tblGrid>
              <a:tr h="629701">
                <a:tc>
                  <a:txBody>
                    <a:bodyPr/>
                    <a:lstStyle/>
                    <a:p>
                      <a:pPr marL="0" marR="0" lvl="0" indent="-457200" algn="ctr" defTabSz="919163" rtl="0" eaLnBrk="1" fontAlgn="base" latinLnBrk="0" hangingPunct="1">
                        <a:lnSpc>
                          <a:spcPct val="100000"/>
                        </a:lnSpc>
                        <a:spcBef>
                          <a:spcPct val="0"/>
                        </a:spcBef>
                        <a:spcAft>
                          <a:spcPct val="0"/>
                        </a:spcAft>
                        <a:buClr>
                          <a:srgbClr val="006699"/>
                        </a:buClr>
                        <a:buSzTx/>
                        <a:buFont typeface="Wingdings 2" pitchFamily="18" charset="2"/>
                        <a:buNone/>
                        <a:tabLst/>
                      </a:pPr>
                      <a:r>
                        <a:rPr kumimoji="0" lang="en-US" altLang="en-US" sz="1200" b="0" i="0" u="none" strike="noStrike" cap="none" normalizeH="0" baseline="0" dirty="0" smtClean="0">
                          <a:ln>
                            <a:noFill/>
                          </a:ln>
                          <a:solidFill>
                            <a:schemeClr val="bg1"/>
                          </a:solidFill>
                          <a:effectLst/>
                          <a:latin typeface="Arial" charset="0"/>
                          <a:cs typeface="Arial" charset="0"/>
                        </a:rPr>
                        <a:t> `</a:t>
                      </a:r>
                      <a:endParaRPr kumimoji="0" lang="en-US" altLang="en-US" sz="1200" b="0" i="0" u="none" strike="noStrike" cap="none" normalizeH="0" baseline="0" dirty="0">
                        <a:ln>
                          <a:noFill/>
                        </a:ln>
                        <a:solidFill>
                          <a:schemeClr val="bg1"/>
                        </a:solidFill>
                        <a:effectLst/>
                        <a:latin typeface="Arial" charset="0"/>
                        <a:cs typeface="Arial" charset="0"/>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457200" algn="l" defTabSz="919163" rtl="0" eaLnBrk="1" fontAlgn="base" latinLnBrk="0" hangingPunct="1">
                        <a:lnSpc>
                          <a:spcPct val="100000"/>
                        </a:lnSpc>
                        <a:spcBef>
                          <a:spcPct val="0"/>
                        </a:spcBef>
                        <a:spcAft>
                          <a:spcPct val="0"/>
                        </a:spcAft>
                        <a:buClr>
                          <a:srgbClr val="006699"/>
                        </a:buClr>
                        <a:buSzTx/>
                        <a:buFont typeface="Wingdings 2" pitchFamily="18" charset="2"/>
                        <a:buNone/>
                        <a:tabLst/>
                        <a:defRPr/>
                      </a:pPr>
                      <a:r>
                        <a:rPr kumimoji="0" lang="en-US" altLang="en-US" sz="2800" b="1" u="none" strike="noStrike" cap="none" normalizeH="0" baseline="0" dirty="0" smtClean="0">
                          <a:ln>
                            <a:noFill/>
                          </a:ln>
                          <a:solidFill>
                            <a:schemeClr val="accent2">
                              <a:lumMod val="50000"/>
                            </a:schemeClr>
                          </a:solidFill>
                          <a:effectLst/>
                        </a:rPr>
                        <a:t>         Value</a:t>
                      </a:r>
                      <a:endParaRPr kumimoji="0" lang="en-US" altLang="en-US" sz="2800" b="1" i="0" u="none" strike="noStrike" cap="none" normalizeH="0" baseline="0" dirty="0">
                        <a:ln>
                          <a:noFill/>
                        </a:ln>
                        <a:solidFill>
                          <a:schemeClr val="accent2">
                            <a:lumMod val="50000"/>
                          </a:schemeClr>
                        </a:solidFill>
                        <a:effectLst/>
                        <a:latin typeface="Calibri" panose="020F0502020204030204" pitchFamily="34" charset="0"/>
                        <a:cs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9163" rtl="0" eaLnBrk="1" fontAlgn="base" latinLnBrk="0" hangingPunct="1">
                        <a:lnSpc>
                          <a:spcPct val="100000"/>
                        </a:lnSpc>
                        <a:spcBef>
                          <a:spcPct val="40000"/>
                        </a:spcBef>
                        <a:spcAft>
                          <a:spcPct val="40000"/>
                        </a:spcAft>
                        <a:buClr>
                          <a:srgbClr val="006699"/>
                        </a:buClr>
                        <a:buSzTx/>
                        <a:buFont typeface="Wingdings 2" pitchFamily="18" charset="2"/>
                        <a:buNone/>
                        <a:tabLst/>
                      </a:pPr>
                      <a:r>
                        <a:rPr kumimoji="0" lang="en-US" altLang="en-US" sz="2800" b="1" u="none" strike="noStrike" cap="none" normalizeH="0" baseline="0" dirty="0">
                          <a:ln>
                            <a:noFill/>
                          </a:ln>
                          <a:solidFill>
                            <a:schemeClr val="accent2">
                              <a:lumMod val="50000"/>
                            </a:schemeClr>
                          </a:solidFill>
                          <a:effectLst/>
                        </a:rPr>
                        <a:t>Blend</a:t>
                      </a:r>
                      <a:endParaRPr kumimoji="0" lang="en-US" altLang="en-US" sz="2800" b="1" i="0" u="none" strike="noStrike" cap="none" normalizeH="0" baseline="0" dirty="0">
                        <a:ln>
                          <a:noFill/>
                        </a:ln>
                        <a:solidFill>
                          <a:schemeClr val="accent2">
                            <a:lumMod val="50000"/>
                          </a:schemeClr>
                        </a:solidFill>
                        <a:effectLst/>
                        <a:latin typeface="Calibri" panose="020F0502020204030204" pitchFamily="34" charset="0"/>
                        <a:cs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9163" rtl="0" eaLnBrk="1" fontAlgn="base" latinLnBrk="0" hangingPunct="1">
                        <a:lnSpc>
                          <a:spcPct val="100000"/>
                        </a:lnSpc>
                        <a:spcBef>
                          <a:spcPct val="40000"/>
                        </a:spcBef>
                        <a:spcAft>
                          <a:spcPct val="40000"/>
                        </a:spcAft>
                        <a:buClr>
                          <a:srgbClr val="006699"/>
                        </a:buClr>
                        <a:buSzTx/>
                        <a:buFont typeface="Wingdings 2" pitchFamily="18" charset="2"/>
                        <a:buNone/>
                        <a:tabLst/>
                        <a:defRPr/>
                      </a:pPr>
                      <a:r>
                        <a:rPr kumimoji="0" lang="en-US" altLang="en-US" sz="2800" b="1" u="none" strike="noStrike" cap="none" normalizeH="0" baseline="0" dirty="0" smtClean="0">
                          <a:ln>
                            <a:noFill/>
                          </a:ln>
                          <a:solidFill>
                            <a:schemeClr val="accent2">
                              <a:lumMod val="50000"/>
                            </a:schemeClr>
                          </a:solidFill>
                          <a:effectLst/>
                        </a:rPr>
                        <a:t>Growth</a:t>
                      </a:r>
                      <a:endParaRPr kumimoji="0" lang="en-US" altLang="en-US" sz="2800" b="1" i="0" u="none" strike="noStrike" cap="none" normalizeH="0" baseline="0" dirty="0">
                        <a:ln>
                          <a:noFill/>
                        </a:ln>
                        <a:solidFill>
                          <a:schemeClr val="accent2">
                            <a:lumMod val="50000"/>
                          </a:schemeClr>
                        </a:solidFill>
                        <a:effectLst/>
                        <a:latin typeface="Calibri" panose="020F0502020204030204" pitchFamily="34" charset="0"/>
                        <a:cs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1357910">
                <a:tc>
                  <a:txBody>
                    <a:bodyPr/>
                    <a:lstStyle/>
                    <a:p>
                      <a:pPr marL="0" marR="0" lvl="0" indent="-457200" algn="ctr" defTabSz="919163" rtl="0" eaLnBrk="1" fontAlgn="base" latinLnBrk="0" hangingPunct="1">
                        <a:lnSpc>
                          <a:spcPct val="100000"/>
                        </a:lnSpc>
                        <a:spcBef>
                          <a:spcPct val="0"/>
                        </a:spcBef>
                        <a:spcAft>
                          <a:spcPct val="0"/>
                        </a:spcAft>
                        <a:buClr>
                          <a:srgbClr val="006699"/>
                        </a:buClr>
                        <a:buSzTx/>
                        <a:buFont typeface="Wingdings 2" pitchFamily="18" charset="2"/>
                        <a:buNone/>
                        <a:tabLst/>
                      </a:pPr>
                      <a:r>
                        <a:rPr kumimoji="0" lang="en-US" altLang="en-US" sz="2800" b="1" u="none" strike="noStrike" cap="none" normalizeH="0" baseline="0" dirty="0">
                          <a:ln>
                            <a:noFill/>
                          </a:ln>
                          <a:solidFill>
                            <a:schemeClr val="accent1">
                              <a:lumMod val="50000"/>
                            </a:schemeClr>
                          </a:solidFill>
                          <a:effectLst/>
                          <a:latin typeface="Calibri" panose="020F0502020204030204" pitchFamily="34" charset="0"/>
                        </a:rPr>
                        <a:t>Large Cap</a:t>
                      </a:r>
                      <a:endParaRPr kumimoji="0" lang="en-US" altLang="en-US" sz="2800" b="1" i="0" u="none" strike="noStrike" cap="none" normalizeH="0" baseline="0" dirty="0">
                        <a:ln>
                          <a:noFill/>
                        </a:ln>
                        <a:solidFill>
                          <a:schemeClr val="accent1">
                            <a:lumMod val="50000"/>
                          </a:schemeClr>
                        </a:solidFill>
                        <a:effectLst/>
                        <a:latin typeface="Calibri" panose="020F0502020204030204" pitchFamily="34"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dirty="0" smtClean="0"/>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dirty="0" smtClean="0"/>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dirty="0" smtClean="0"/>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445322">
                <a:tc>
                  <a:txBody>
                    <a:bodyPr/>
                    <a:lstStyle/>
                    <a:p>
                      <a:pPr marL="0" marR="0" lvl="0" indent="0" algn="ctr" defTabSz="919163" rtl="0" eaLnBrk="1" fontAlgn="base" latinLnBrk="0" hangingPunct="1">
                        <a:lnSpc>
                          <a:spcPct val="100000"/>
                        </a:lnSpc>
                        <a:spcBef>
                          <a:spcPct val="40000"/>
                        </a:spcBef>
                        <a:spcAft>
                          <a:spcPct val="40000"/>
                        </a:spcAft>
                        <a:buClr>
                          <a:srgbClr val="006699"/>
                        </a:buClr>
                        <a:buSzTx/>
                        <a:buFont typeface="Wingdings 2" pitchFamily="18" charset="2"/>
                        <a:buNone/>
                        <a:tabLst/>
                      </a:pPr>
                      <a:r>
                        <a:rPr kumimoji="0" lang="en-US" altLang="en-US" sz="2800" b="1" u="none" strike="noStrike" cap="none" normalizeH="0" baseline="0" dirty="0">
                          <a:ln>
                            <a:noFill/>
                          </a:ln>
                          <a:solidFill>
                            <a:schemeClr val="accent1">
                              <a:lumMod val="50000"/>
                            </a:schemeClr>
                          </a:solidFill>
                          <a:effectLst/>
                          <a:latin typeface="Calibri" panose="020F0502020204030204" pitchFamily="34" charset="0"/>
                        </a:rPr>
                        <a:t>Mid </a:t>
                      </a:r>
                      <a:r>
                        <a:rPr kumimoji="0" lang="en-US" altLang="en-US" sz="2800" b="1" u="none" strike="noStrike" cap="none" normalizeH="0" baseline="0" dirty="0" smtClean="0">
                          <a:ln>
                            <a:noFill/>
                          </a:ln>
                          <a:solidFill>
                            <a:schemeClr val="accent1">
                              <a:lumMod val="50000"/>
                            </a:schemeClr>
                          </a:solidFill>
                          <a:effectLst/>
                          <a:latin typeface="Calibri" panose="020F0502020204030204" pitchFamily="34" charset="0"/>
                        </a:rPr>
                        <a:t>Cap</a:t>
                      </a:r>
                    </a:p>
                    <a:p>
                      <a:pPr marL="0" marR="0" lvl="0" indent="0" algn="ctr" defTabSz="919163" rtl="0" eaLnBrk="1" fontAlgn="base" latinLnBrk="0" hangingPunct="1">
                        <a:lnSpc>
                          <a:spcPct val="100000"/>
                        </a:lnSpc>
                        <a:spcBef>
                          <a:spcPct val="40000"/>
                        </a:spcBef>
                        <a:spcAft>
                          <a:spcPct val="40000"/>
                        </a:spcAft>
                        <a:buClr>
                          <a:srgbClr val="006699"/>
                        </a:buClr>
                        <a:buSzTx/>
                        <a:buFont typeface="Wingdings 2" pitchFamily="18" charset="2"/>
                        <a:buNone/>
                        <a:tabLst/>
                      </a:pPr>
                      <a:endParaRPr kumimoji="0" lang="en-US" altLang="en-US" sz="2800" b="1" i="0" u="none" strike="noStrike" cap="none" normalizeH="0" baseline="0" dirty="0">
                        <a:ln>
                          <a:noFill/>
                        </a:ln>
                        <a:solidFill>
                          <a:schemeClr val="accent1">
                            <a:lumMod val="50000"/>
                          </a:schemeClr>
                        </a:solidFill>
                        <a:effectLst/>
                        <a:latin typeface="Calibri" panose="020F0502020204030204" pitchFamily="34"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dirty="0" smtClean="0"/>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dirty="0">
                        <a:solidFill>
                          <a:schemeClr val="tx2"/>
                        </a:solidFill>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dirty="0" smtClean="0"/>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353814">
                <a:tc>
                  <a:txBody>
                    <a:bodyPr/>
                    <a:lstStyle/>
                    <a:p>
                      <a:pPr marL="0" marR="0" lvl="0" indent="0" algn="ctr" defTabSz="919163" rtl="0" eaLnBrk="1" fontAlgn="base" latinLnBrk="0" hangingPunct="1">
                        <a:lnSpc>
                          <a:spcPct val="100000"/>
                        </a:lnSpc>
                        <a:spcBef>
                          <a:spcPct val="0"/>
                        </a:spcBef>
                        <a:spcAft>
                          <a:spcPct val="0"/>
                        </a:spcAft>
                        <a:buClr>
                          <a:srgbClr val="006699"/>
                        </a:buClr>
                        <a:buSzTx/>
                        <a:buFont typeface="Wingdings 2" pitchFamily="18" charset="2"/>
                        <a:buNone/>
                        <a:tabLst/>
                      </a:pPr>
                      <a:r>
                        <a:rPr kumimoji="0" lang="en-US" altLang="en-US" sz="2800" b="1" u="none" strike="noStrike" cap="none" normalizeH="0" baseline="0" dirty="0">
                          <a:ln>
                            <a:noFill/>
                          </a:ln>
                          <a:solidFill>
                            <a:schemeClr val="accent1">
                              <a:lumMod val="50000"/>
                            </a:schemeClr>
                          </a:solidFill>
                          <a:effectLst/>
                          <a:latin typeface="Calibri" panose="020F0502020204030204" pitchFamily="34" charset="0"/>
                        </a:rPr>
                        <a:t>Small Cap</a:t>
                      </a:r>
                      <a:endParaRPr kumimoji="0" lang="en-US" altLang="en-US" sz="2800" b="1" i="0" u="none" strike="noStrike" cap="none" normalizeH="0" baseline="0" dirty="0">
                        <a:ln>
                          <a:noFill/>
                        </a:ln>
                        <a:solidFill>
                          <a:schemeClr val="accent1">
                            <a:lumMod val="50000"/>
                          </a:schemeClr>
                        </a:solidFill>
                        <a:effectLst/>
                        <a:latin typeface="Calibri" panose="020F0502020204030204" pitchFamily="34"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dirty="0" smtClean="0"/>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dirty="0">
                        <a:solidFill>
                          <a:schemeClr val="tx2"/>
                        </a:solidFill>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dirty="0" smtClean="0"/>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6" name="Slide Number Placeholder 5"/>
          <p:cNvSpPr>
            <a:spLocks noGrp="1"/>
          </p:cNvSpPr>
          <p:nvPr>
            <p:ph type="sldNum" sz="quarter" idx="4"/>
          </p:nvPr>
        </p:nvSpPr>
        <p:spPr/>
        <p:txBody>
          <a:bodyPr/>
          <a:lstStyle/>
          <a:p>
            <a:fld id="{FA141339-F60D-47BC-9C4F-61B9CE851629}" type="slidenum">
              <a:rPr lang="en-US" smtClean="0"/>
              <a:pPr/>
              <a:t>31</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11" y="2247430"/>
            <a:ext cx="981074" cy="98107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 y="5172076"/>
            <a:ext cx="1038224" cy="103822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1" y="3676649"/>
            <a:ext cx="1104900" cy="11049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5680" y="1200345"/>
            <a:ext cx="638175" cy="63817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0117" y="1238446"/>
            <a:ext cx="552450" cy="552450"/>
          </a:xfrm>
          <a:prstGeom prst="rect">
            <a:avLst/>
          </a:prstGeom>
        </p:spPr>
      </p:pic>
    </p:spTree>
    <p:extLst>
      <p:ext uri="{BB962C8B-B14F-4D97-AF65-F5344CB8AC3E}">
        <p14:creationId xmlns:p14="http://schemas.microsoft.com/office/powerpoint/2010/main" val="1757302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Date Funds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30022166"/>
              </p:ext>
            </p:extLst>
          </p:nvPr>
        </p:nvGraphicFramePr>
        <p:xfrm>
          <a:off x="415315" y="1046196"/>
          <a:ext cx="8464550" cy="507365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6543039" y="1201419"/>
            <a:ext cx="81281" cy="42748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 name="TextBox 9"/>
          <p:cNvSpPr txBox="1"/>
          <p:nvPr/>
        </p:nvSpPr>
        <p:spPr>
          <a:xfrm>
            <a:off x="1333501" y="6074089"/>
            <a:ext cx="6429374" cy="430887"/>
          </a:xfrm>
          <a:prstGeom prst="rect">
            <a:avLst/>
          </a:prstGeom>
          <a:noFill/>
        </p:spPr>
        <p:txBody>
          <a:bodyPr wrap="square" rtlCol="0">
            <a:spAutoFit/>
          </a:bodyPr>
          <a:lstStyle/>
          <a:p>
            <a:pPr algn="ctr"/>
            <a:r>
              <a:rPr lang="en-US" sz="1100" b="0" dirty="0"/>
              <a:t>For Illustrative purposes</a:t>
            </a:r>
            <a:r>
              <a:rPr lang="en-US" sz="1100" b="0" dirty="0" smtClean="0"/>
              <a:t>. Not specific to any Target Date Series.</a:t>
            </a:r>
            <a:endParaRPr lang="en-US" sz="1100" b="0" dirty="0"/>
          </a:p>
          <a:p>
            <a:pPr algn="ctr"/>
            <a:r>
              <a:rPr lang="en-US" sz="1100" b="0" dirty="0"/>
              <a:t> </a:t>
            </a:r>
            <a:r>
              <a:rPr lang="en-US" sz="1100" b="0" dirty="0" smtClean="0"/>
              <a:t>Types of funds held, expected retirement age, and Equity </a:t>
            </a:r>
            <a:r>
              <a:rPr lang="en-US" sz="1100" b="0" dirty="0"/>
              <a:t>and Fixed Income percentages will vary by fund</a:t>
            </a:r>
            <a:r>
              <a:rPr lang="en-US" sz="1100" b="0" dirty="0" smtClean="0"/>
              <a:t>.</a:t>
            </a:r>
            <a:endParaRPr lang="en-US" sz="1100" b="0" dirty="0"/>
          </a:p>
        </p:txBody>
      </p:sp>
      <p:sp>
        <p:nvSpPr>
          <p:cNvPr id="3" name="Slide Number Placeholder 2"/>
          <p:cNvSpPr>
            <a:spLocks noGrp="1"/>
          </p:cNvSpPr>
          <p:nvPr>
            <p:ph type="sldNum" sz="quarter" idx="4"/>
          </p:nvPr>
        </p:nvSpPr>
        <p:spPr>
          <a:xfrm>
            <a:off x="4360935" y="6542725"/>
            <a:ext cx="460229" cy="220370"/>
          </a:xfrm>
        </p:spPr>
        <p:txBody>
          <a:bodyPr/>
          <a:lstStyle/>
          <a:p>
            <a:fld id="{FA141339-F60D-47BC-9C4F-61B9CE851629}" type="slidenum">
              <a:rPr lang="en-US" smtClean="0"/>
              <a:pPr/>
              <a:t>32</a:t>
            </a:fld>
            <a:endParaRPr lang="en-US" dirty="0"/>
          </a:p>
        </p:txBody>
      </p:sp>
      <p:sp>
        <p:nvSpPr>
          <p:cNvPr id="6" name="TextBox 5"/>
          <p:cNvSpPr txBox="1"/>
          <p:nvPr/>
        </p:nvSpPr>
        <p:spPr>
          <a:xfrm rot="16200000">
            <a:off x="-1409701" y="3038477"/>
            <a:ext cx="3438525" cy="369332"/>
          </a:xfrm>
          <a:prstGeom prst="rect">
            <a:avLst/>
          </a:prstGeom>
          <a:noFill/>
        </p:spPr>
        <p:txBody>
          <a:bodyPr wrap="square" rtlCol="0">
            <a:spAutoFit/>
          </a:bodyPr>
          <a:lstStyle/>
          <a:p>
            <a:pPr algn="ctr"/>
            <a:r>
              <a:rPr lang="en-US" dirty="0" smtClean="0"/>
              <a:t>Allocation Percentage</a:t>
            </a:r>
            <a:endParaRPr lang="en-US" dirty="0"/>
          </a:p>
        </p:txBody>
      </p:sp>
      <p:sp>
        <p:nvSpPr>
          <p:cNvPr id="11" name="TextBox 10"/>
          <p:cNvSpPr txBox="1"/>
          <p:nvPr/>
        </p:nvSpPr>
        <p:spPr>
          <a:xfrm>
            <a:off x="5923280" y="390525"/>
            <a:ext cx="1266825" cy="646331"/>
          </a:xfrm>
          <a:prstGeom prst="rect">
            <a:avLst/>
          </a:prstGeom>
          <a:noFill/>
        </p:spPr>
        <p:txBody>
          <a:bodyPr wrap="square" rtlCol="0">
            <a:spAutoFit/>
          </a:bodyPr>
          <a:lstStyle/>
          <a:p>
            <a:pPr algn="ctr"/>
            <a:r>
              <a:rPr lang="en-US" dirty="0" smtClean="0"/>
              <a:t>Expected Retirement</a:t>
            </a:r>
            <a:endParaRPr lang="en-US" dirty="0"/>
          </a:p>
        </p:txBody>
      </p:sp>
      <p:sp>
        <p:nvSpPr>
          <p:cNvPr id="12" name="Isosceles Triangle 11"/>
          <p:cNvSpPr/>
          <p:nvPr/>
        </p:nvSpPr>
        <p:spPr>
          <a:xfrm rot="10800000">
            <a:off x="6486524" y="1038859"/>
            <a:ext cx="190499" cy="171449"/>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729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vs. Through</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33</a:t>
            </a:fld>
            <a:endParaRPr lang="en-US" dirty="0"/>
          </a:p>
        </p:txBody>
      </p:sp>
      <p:sp>
        <p:nvSpPr>
          <p:cNvPr id="5" name="Right Arrow 4"/>
          <p:cNvSpPr/>
          <p:nvPr/>
        </p:nvSpPr>
        <p:spPr>
          <a:xfrm>
            <a:off x="642795" y="1946495"/>
            <a:ext cx="4653481" cy="1050202"/>
          </a:xfrm>
          <a:prstGeom prst="rightArrow">
            <a:avLst/>
          </a:prstGeom>
          <a:gradFill flip="none" rotWithShape="1">
            <a:gsLst>
              <a:gs pos="0">
                <a:schemeClr val="accent4">
                  <a:lumMod val="50000"/>
                </a:schemeClr>
              </a:gs>
              <a:gs pos="34000">
                <a:schemeClr val="accent4">
                  <a:lumMod val="60000"/>
                  <a:lumOff val="40000"/>
                </a:schemeClr>
              </a:gs>
              <a:gs pos="70000">
                <a:schemeClr val="accent2">
                  <a:lumMod val="60000"/>
                  <a:lumOff val="40000"/>
                </a:schemeClr>
              </a:gs>
              <a:gs pos="100000">
                <a:schemeClr val="accent2">
                  <a:lumMod val="5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23180" y="3954856"/>
            <a:ext cx="8213002" cy="1050202"/>
          </a:xfrm>
          <a:prstGeom prst="rightArrow">
            <a:avLst/>
          </a:prstGeom>
          <a:gradFill flip="none" rotWithShape="1">
            <a:gsLst>
              <a:gs pos="0">
                <a:schemeClr val="accent4">
                  <a:lumMod val="50000"/>
                </a:schemeClr>
              </a:gs>
              <a:gs pos="34000">
                <a:schemeClr val="accent4">
                  <a:lumMod val="60000"/>
                  <a:lumOff val="40000"/>
                </a:schemeClr>
              </a:gs>
              <a:gs pos="53000">
                <a:schemeClr val="accent2">
                  <a:lumMod val="60000"/>
                  <a:lumOff val="40000"/>
                </a:schemeClr>
              </a:gs>
              <a:gs pos="100000">
                <a:schemeClr val="accent2">
                  <a:lumMod val="5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5425288" y="3422210"/>
            <a:ext cx="914400" cy="914400"/>
          </a:xfrm>
          <a:prstGeom prst="rect">
            <a:avLst/>
          </a:prstGeom>
        </p:spPr>
      </p:pic>
      <p:pic>
        <p:nvPicPr>
          <p:cNvPr id="11" name="Picture 10"/>
          <p:cNvPicPr>
            <a:picLocks noChangeAspect="1"/>
          </p:cNvPicPr>
          <p:nvPr/>
        </p:nvPicPr>
        <p:blipFill>
          <a:blip r:embed="rId3"/>
          <a:stretch>
            <a:fillRect/>
          </a:stretch>
        </p:blipFill>
        <p:spPr>
          <a:xfrm>
            <a:off x="6410606" y="3420701"/>
            <a:ext cx="914400" cy="914400"/>
          </a:xfrm>
          <a:prstGeom prst="rect">
            <a:avLst/>
          </a:prstGeom>
        </p:spPr>
      </p:pic>
      <p:pic>
        <p:nvPicPr>
          <p:cNvPr id="12" name="Picture 11"/>
          <p:cNvPicPr>
            <a:picLocks noChangeAspect="1"/>
          </p:cNvPicPr>
          <p:nvPr/>
        </p:nvPicPr>
        <p:blipFill>
          <a:blip r:embed="rId3"/>
          <a:stretch>
            <a:fillRect/>
          </a:stretch>
        </p:blipFill>
        <p:spPr>
          <a:xfrm>
            <a:off x="7379327" y="3438808"/>
            <a:ext cx="914400" cy="914400"/>
          </a:xfrm>
          <a:prstGeom prst="rect">
            <a:avLst/>
          </a:prstGeom>
        </p:spPr>
      </p:pic>
      <p:pic>
        <p:nvPicPr>
          <p:cNvPr id="13" name="Picture 12"/>
          <p:cNvPicPr>
            <a:picLocks noChangeAspect="1"/>
          </p:cNvPicPr>
          <p:nvPr/>
        </p:nvPicPr>
        <p:blipFill>
          <a:blip r:embed="rId4"/>
          <a:stretch>
            <a:fillRect/>
          </a:stretch>
        </p:blipFill>
        <p:spPr>
          <a:xfrm>
            <a:off x="4928858" y="1285592"/>
            <a:ext cx="2076262" cy="2076262"/>
          </a:xfrm>
          <a:prstGeom prst="rect">
            <a:avLst/>
          </a:prstGeom>
        </p:spPr>
      </p:pic>
      <p:sp>
        <p:nvSpPr>
          <p:cNvPr id="14" name="Rectangle 13"/>
          <p:cNvSpPr/>
          <p:nvPr/>
        </p:nvSpPr>
        <p:spPr>
          <a:xfrm>
            <a:off x="5287223" y="1348966"/>
            <a:ext cx="45719" cy="393825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53893" y="688064"/>
            <a:ext cx="1466662" cy="646331"/>
          </a:xfrm>
          <a:prstGeom prst="rect">
            <a:avLst/>
          </a:prstGeom>
          <a:noFill/>
        </p:spPr>
        <p:txBody>
          <a:bodyPr wrap="square" rtlCol="0">
            <a:spAutoFit/>
          </a:bodyPr>
          <a:lstStyle/>
          <a:p>
            <a:pPr algn="ctr"/>
            <a:r>
              <a:rPr lang="en-US" dirty="0" smtClean="0"/>
              <a:t>Retirement Age</a:t>
            </a:r>
            <a:endParaRPr lang="en-US" dirty="0"/>
          </a:p>
        </p:txBody>
      </p:sp>
      <p:sp>
        <p:nvSpPr>
          <p:cNvPr id="16" name="TextBox 15"/>
          <p:cNvSpPr txBox="1"/>
          <p:nvPr/>
        </p:nvSpPr>
        <p:spPr>
          <a:xfrm>
            <a:off x="1982709" y="2254313"/>
            <a:ext cx="3204927" cy="369332"/>
          </a:xfrm>
          <a:prstGeom prst="rect">
            <a:avLst/>
          </a:prstGeom>
          <a:noFill/>
        </p:spPr>
        <p:txBody>
          <a:bodyPr wrap="square" rtlCol="0">
            <a:spAutoFit/>
          </a:bodyPr>
          <a:lstStyle/>
          <a:p>
            <a:r>
              <a:rPr lang="en-US" dirty="0" smtClean="0"/>
              <a:t>To Retirement</a:t>
            </a:r>
            <a:endParaRPr lang="en-US" dirty="0"/>
          </a:p>
        </p:txBody>
      </p:sp>
      <p:sp>
        <p:nvSpPr>
          <p:cNvPr id="17" name="TextBox 16"/>
          <p:cNvSpPr txBox="1"/>
          <p:nvPr/>
        </p:nvSpPr>
        <p:spPr>
          <a:xfrm>
            <a:off x="1782024" y="4298887"/>
            <a:ext cx="3204927" cy="369332"/>
          </a:xfrm>
          <a:prstGeom prst="rect">
            <a:avLst/>
          </a:prstGeom>
          <a:noFill/>
        </p:spPr>
        <p:txBody>
          <a:bodyPr wrap="square" rtlCol="0">
            <a:spAutoFit/>
          </a:bodyPr>
          <a:lstStyle/>
          <a:p>
            <a:r>
              <a:rPr lang="en-US" dirty="0" smtClean="0"/>
              <a:t>Through Retirement</a:t>
            </a:r>
            <a:endParaRPr lang="en-US" dirty="0"/>
          </a:p>
        </p:txBody>
      </p:sp>
      <p:sp>
        <p:nvSpPr>
          <p:cNvPr id="18" name="Rectangle 17"/>
          <p:cNvSpPr/>
          <p:nvPr/>
        </p:nvSpPr>
        <p:spPr>
          <a:xfrm>
            <a:off x="706169" y="3087231"/>
            <a:ext cx="334978" cy="3259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04661" y="3592716"/>
            <a:ext cx="334978" cy="3259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41148" y="3123446"/>
            <a:ext cx="1376126" cy="276999"/>
          </a:xfrm>
          <a:prstGeom prst="rect">
            <a:avLst/>
          </a:prstGeom>
          <a:noFill/>
        </p:spPr>
        <p:txBody>
          <a:bodyPr wrap="square" rtlCol="0">
            <a:spAutoFit/>
          </a:bodyPr>
          <a:lstStyle/>
          <a:p>
            <a:r>
              <a:rPr lang="en-US" sz="1200" dirty="0" smtClean="0"/>
              <a:t>More Aggressive</a:t>
            </a:r>
            <a:endParaRPr lang="en-US" sz="1200" dirty="0"/>
          </a:p>
        </p:txBody>
      </p:sp>
      <p:sp>
        <p:nvSpPr>
          <p:cNvPr id="21" name="TextBox 20"/>
          <p:cNvSpPr txBox="1"/>
          <p:nvPr/>
        </p:nvSpPr>
        <p:spPr>
          <a:xfrm>
            <a:off x="1057745" y="3601770"/>
            <a:ext cx="1495331" cy="276999"/>
          </a:xfrm>
          <a:prstGeom prst="rect">
            <a:avLst/>
          </a:prstGeom>
          <a:noFill/>
        </p:spPr>
        <p:txBody>
          <a:bodyPr wrap="square" rtlCol="0">
            <a:spAutoFit/>
          </a:bodyPr>
          <a:lstStyle/>
          <a:p>
            <a:r>
              <a:rPr lang="en-US" sz="1200" dirty="0" smtClean="0"/>
              <a:t>More Conservative</a:t>
            </a:r>
            <a:endParaRPr lang="en-US" sz="1200" dirty="0"/>
          </a:p>
        </p:txBody>
      </p:sp>
      <p:sp>
        <p:nvSpPr>
          <p:cNvPr id="22" name="TextBox 21"/>
          <p:cNvSpPr txBox="1"/>
          <p:nvPr/>
        </p:nvSpPr>
        <p:spPr>
          <a:xfrm>
            <a:off x="715223" y="5875698"/>
            <a:ext cx="7849355" cy="276999"/>
          </a:xfrm>
          <a:prstGeom prst="rect">
            <a:avLst/>
          </a:prstGeom>
          <a:noFill/>
        </p:spPr>
        <p:txBody>
          <a:bodyPr wrap="square" rtlCol="0">
            <a:spAutoFit/>
          </a:bodyPr>
          <a:lstStyle/>
          <a:p>
            <a:pPr algn="ctr"/>
            <a:r>
              <a:rPr lang="en-US" sz="1200" dirty="0" smtClean="0"/>
              <a:t>General observations for illustrative purposes only. Actual allocation of any target date fund series will vary.</a:t>
            </a:r>
            <a:endParaRPr lang="en-US" sz="1200" dirty="0"/>
          </a:p>
        </p:txBody>
      </p:sp>
    </p:spTree>
    <p:extLst>
      <p:ext uri="{BB962C8B-B14F-4D97-AF65-F5344CB8AC3E}">
        <p14:creationId xmlns:p14="http://schemas.microsoft.com/office/powerpoint/2010/main" val="2820295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Date Funds</a:t>
            </a:r>
          </a:p>
        </p:txBody>
      </p:sp>
      <p:graphicFrame>
        <p:nvGraphicFramePr>
          <p:cNvPr id="5" name="Content Placeholder 3"/>
          <p:cNvGraphicFramePr>
            <a:graphicFrameLocks/>
          </p:cNvGraphicFramePr>
          <p:nvPr>
            <p:extLst>
              <p:ext uri="{D42A27DB-BD31-4B8C-83A1-F6EECF244321}">
                <p14:modId xmlns:p14="http://schemas.microsoft.com/office/powerpoint/2010/main" val="372691104"/>
              </p:ext>
            </p:extLst>
          </p:nvPr>
        </p:nvGraphicFramePr>
        <p:xfrm>
          <a:off x="415028" y="1229102"/>
          <a:ext cx="8446168" cy="4688258"/>
        </p:xfrm>
        <a:graphic>
          <a:graphicData uri="http://schemas.openxmlformats.org/drawingml/2006/table">
            <a:tbl>
              <a:tblPr firstRow="1" bandRow="1">
                <a:tableStyleId>{5DA37D80-6434-44D0-A028-1B22A696006F}</a:tableStyleId>
              </a:tblPr>
              <a:tblGrid>
                <a:gridCol w="3412254">
                  <a:extLst>
                    <a:ext uri="{9D8B030D-6E8A-4147-A177-3AD203B41FA5}">
                      <a16:colId xmlns:a16="http://schemas.microsoft.com/office/drawing/2014/main" val="20000"/>
                    </a:ext>
                  </a:extLst>
                </a:gridCol>
                <a:gridCol w="5033914">
                  <a:extLst>
                    <a:ext uri="{9D8B030D-6E8A-4147-A177-3AD203B41FA5}">
                      <a16:colId xmlns:a16="http://schemas.microsoft.com/office/drawing/2014/main" val="20002"/>
                    </a:ext>
                  </a:extLst>
                </a:gridCol>
              </a:tblGrid>
              <a:tr h="573458">
                <a:tc>
                  <a:txBody>
                    <a:bodyPr/>
                    <a:lstStyle/>
                    <a:p>
                      <a:pPr algn="ctr"/>
                      <a:r>
                        <a:rPr lang="en-US" b="0" dirty="0" smtClean="0">
                          <a:solidFill>
                            <a:schemeClr val="bg1"/>
                          </a:solidFill>
                        </a:rPr>
                        <a:t>If you were born…..</a:t>
                      </a:r>
                      <a:endParaRPr lang="en-US" b="0" dirty="0">
                        <a:solidFill>
                          <a:schemeClr val="bg1"/>
                        </a:solidFill>
                      </a:endParaRPr>
                    </a:p>
                  </a:txBody>
                  <a:tcPr anchor="ctr">
                    <a:solidFill>
                      <a:schemeClr val="accent2">
                        <a:lumMod val="50000"/>
                      </a:schemeClr>
                    </a:solidFill>
                  </a:tcPr>
                </a:tc>
                <a:tc>
                  <a:txBody>
                    <a:bodyPr/>
                    <a:lstStyle/>
                    <a:p>
                      <a:pPr algn="ctr"/>
                      <a:r>
                        <a:rPr lang="en-US" sz="1800" b="0" dirty="0" smtClean="0">
                          <a:solidFill>
                            <a:schemeClr val="bg1"/>
                          </a:solidFill>
                        </a:rPr>
                        <a:t>You </a:t>
                      </a:r>
                      <a:r>
                        <a:rPr lang="en-US" sz="1800" b="0" dirty="0">
                          <a:solidFill>
                            <a:schemeClr val="bg1"/>
                          </a:solidFill>
                        </a:rPr>
                        <a:t>might want to consider </a:t>
                      </a:r>
                      <a:r>
                        <a:rPr lang="en-US" sz="1800" b="0" dirty="0" smtClean="0">
                          <a:solidFill>
                            <a:schemeClr val="bg1"/>
                          </a:solidFill>
                        </a:rPr>
                        <a:t>the </a:t>
                      </a:r>
                      <a:r>
                        <a:rPr lang="en-US" sz="1800" b="1" dirty="0" smtClean="0">
                          <a:solidFill>
                            <a:schemeClr val="bg1"/>
                          </a:solidFill>
                        </a:rPr>
                        <a:t>…..</a:t>
                      </a:r>
                      <a:endParaRPr lang="en-US" sz="1800" b="1" dirty="0">
                        <a:solidFill>
                          <a:schemeClr val="bg1"/>
                        </a:solidFill>
                      </a:endParaRPr>
                    </a:p>
                  </a:txBody>
                  <a:tcPr anchor="ctr">
                    <a:solidFill>
                      <a:schemeClr val="accent2">
                        <a:lumMod val="50000"/>
                      </a:schemeClr>
                    </a:solidFill>
                  </a:tcPr>
                </a:tc>
                <a:extLst>
                  <a:ext uri="{0D108BD9-81ED-4DB2-BD59-A6C34878D82A}">
                    <a16:rowId xmlns:a16="http://schemas.microsoft.com/office/drawing/2014/main" val="10000"/>
                  </a:ext>
                </a:extLst>
              </a:tr>
              <a:tr h="410416">
                <a:tc>
                  <a:txBody>
                    <a:bodyPr/>
                    <a:lstStyle/>
                    <a:p>
                      <a:pPr algn="ctr"/>
                      <a:r>
                        <a:rPr lang="en-US" sz="2400" dirty="0" smtClean="0"/>
                        <a:t>Before 1963</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Retirement Fund</a:t>
                      </a:r>
                      <a:endParaRPr lang="en-US" sz="2400" dirty="0"/>
                    </a:p>
                  </a:txBody>
                  <a:tcPr anchor="ctr"/>
                </a:tc>
                <a:extLst>
                  <a:ext uri="{0D108BD9-81ED-4DB2-BD59-A6C34878D82A}">
                    <a16:rowId xmlns:a16="http://schemas.microsoft.com/office/drawing/2014/main" val="10002"/>
                  </a:ext>
                </a:extLst>
              </a:tr>
              <a:tr h="410416">
                <a:tc>
                  <a:txBody>
                    <a:bodyPr/>
                    <a:lstStyle/>
                    <a:p>
                      <a:pPr algn="ctr"/>
                      <a:r>
                        <a:rPr lang="en-US" sz="2400" dirty="0" smtClean="0"/>
                        <a:t>1963 - 1967</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2030 Fund</a:t>
                      </a:r>
                      <a:endParaRPr lang="en-US" sz="2400" dirty="0"/>
                    </a:p>
                  </a:txBody>
                  <a:tcPr anchor="ctr"/>
                </a:tc>
                <a:extLst>
                  <a:ext uri="{0D108BD9-81ED-4DB2-BD59-A6C34878D82A}">
                    <a16:rowId xmlns:a16="http://schemas.microsoft.com/office/drawing/2014/main" val="10003"/>
                  </a:ext>
                </a:extLst>
              </a:tr>
              <a:tr h="410416">
                <a:tc>
                  <a:txBody>
                    <a:bodyPr/>
                    <a:lstStyle/>
                    <a:p>
                      <a:pPr algn="ctr"/>
                      <a:r>
                        <a:rPr lang="en-US" sz="2400" dirty="0" smtClean="0"/>
                        <a:t>1968</a:t>
                      </a:r>
                      <a:r>
                        <a:rPr lang="en-US" sz="2400" baseline="0" dirty="0" smtClean="0"/>
                        <a:t> - </a:t>
                      </a:r>
                      <a:r>
                        <a:rPr lang="en-US" sz="2400" dirty="0" smtClean="0"/>
                        <a:t>1972</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2035 Fund</a:t>
                      </a:r>
                      <a:endParaRPr lang="en-US" sz="2400" dirty="0"/>
                    </a:p>
                  </a:txBody>
                  <a:tcPr anchor="ctr"/>
                </a:tc>
                <a:extLst>
                  <a:ext uri="{0D108BD9-81ED-4DB2-BD59-A6C34878D82A}">
                    <a16:rowId xmlns:a16="http://schemas.microsoft.com/office/drawing/2014/main" val="10004"/>
                  </a:ext>
                </a:extLst>
              </a:tr>
              <a:tr h="410416">
                <a:tc>
                  <a:txBody>
                    <a:bodyPr/>
                    <a:lstStyle/>
                    <a:p>
                      <a:pPr algn="ctr"/>
                      <a:r>
                        <a:rPr lang="en-US" sz="2400" dirty="0" smtClean="0"/>
                        <a:t>1973</a:t>
                      </a:r>
                      <a:r>
                        <a:rPr lang="en-US" sz="2400" baseline="0" dirty="0" smtClean="0"/>
                        <a:t> - 1977</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2040 Fund</a:t>
                      </a:r>
                      <a:endParaRPr lang="en-US" sz="2400" dirty="0"/>
                    </a:p>
                  </a:txBody>
                  <a:tcPr anchor="ctr"/>
                </a:tc>
                <a:extLst>
                  <a:ext uri="{0D108BD9-81ED-4DB2-BD59-A6C34878D82A}">
                    <a16:rowId xmlns:a16="http://schemas.microsoft.com/office/drawing/2014/main" val="10005"/>
                  </a:ext>
                </a:extLst>
              </a:tr>
              <a:tr h="410416">
                <a:tc>
                  <a:txBody>
                    <a:bodyPr/>
                    <a:lstStyle/>
                    <a:p>
                      <a:pPr algn="ctr"/>
                      <a:r>
                        <a:rPr lang="en-US" sz="2400" dirty="0" smtClean="0"/>
                        <a:t>1978 - 1982</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2045 Fund</a:t>
                      </a:r>
                      <a:endParaRPr lang="en-US" sz="2400" dirty="0"/>
                    </a:p>
                  </a:txBody>
                  <a:tcPr anchor="ctr"/>
                </a:tc>
                <a:extLst>
                  <a:ext uri="{0D108BD9-81ED-4DB2-BD59-A6C34878D82A}">
                    <a16:rowId xmlns:a16="http://schemas.microsoft.com/office/drawing/2014/main" val="10006"/>
                  </a:ext>
                </a:extLst>
              </a:tr>
              <a:tr h="410416">
                <a:tc>
                  <a:txBody>
                    <a:bodyPr/>
                    <a:lstStyle/>
                    <a:p>
                      <a:pPr algn="ctr"/>
                      <a:r>
                        <a:rPr lang="en-US" sz="2400" dirty="0" smtClean="0"/>
                        <a:t>1983 - 1987</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2050</a:t>
                      </a:r>
                      <a:r>
                        <a:rPr lang="en-US" sz="2400" baseline="0" dirty="0" smtClean="0"/>
                        <a:t> Fund</a:t>
                      </a:r>
                      <a:endParaRPr lang="en-US" sz="2400" dirty="0"/>
                    </a:p>
                  </a:txBody>
                  <a:tcPr anchor="ctr"/>
                </a:tc>
                <a:extLst>
                  <a:ext uri="{0D108BD9-81ED-4DB2-BD59-A6C34878D82A}">
                    <a16:rowId xmlns:a16="http://schemas.microsoft.com/office/drawing/2014/main" val="10007"/>
                  </a:ext>
                </a:extLst>
              </a:tr>
              <a:tr h="372932">
                <a:tc>
                  <a:txBody>
                    <a:bodyPr/>
                    <a:lstStyle/>
                    <a:p>
                      <a:pPr algn="ctr"/>
                      <a:r>
                        <a:rPr lang="en-US" sz="2400" dirty="0" smtClean="0"/>
                        <a:t>1988 - 1992</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2055 Fund</a:t>
                      </a:r>
                      <a:endParaRPr lang="en-US" sz="2400" dirty="0"/>
                    </a:p>
                  </a:txBody>
                  <a:tcPr anchor="ctr"/>
                </a:tc>
                <a:extLst>
                  <a:ext uri="{0D108BD9-81ED-4DB2-BD59-A6C34878D82A}">
                    <a16:rowId xmlns:a16="http://schemas.microsoft.com/office/drawing/2014/main" val="10008"/>
                  </a:ext>
                </a:extLst>
              </a:tr>
              <a:tr h="410416">
                <a:tc>
                  <a:txBody>
                    <a:bodyPr/>
                    <a:lstStyle/>
                    <a:p>
                      <a:pPr algn="ctr"/>
                      <a:r>
                        <a:rPr lang="en-US" sz="2400" dirty="0" smtClean="0"/>
                        <a:t>1993</a:t>
                      </a:r>
                      <a:r>
                        <a:rPr lang="en-US" sz="2400" baseline="0" dirty="0" smtClean="0"/>
                        <a:t> - 1997</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2060 Fund</a:t>
                      </a:r>
                      <a:endParaRPr lang="en-US" sz="2400" dirty="0"/>
                    </a:p>
                  </a:txBody>
                  <a:tcPr anchor="ctr"/>
                </a:tc>
                <a:extLst>
                  <a:ext uri="{0D108BD9-81ED-4DB2-BD59-A6C34878D82A}">
                    <a16:rowId xmlns:a16="http://schemas.microsoft.com/office/drawing/2014/main" val="10009"/>
                  </a:ext>
                </a:extLst>
              </a:tr>
              <a:tr h="410416">
                <a:tc>
                  <a:txBody>
                    <a:bodyPr/>
                    <a:lstStyle/>
                    <a:p>
                      <a:pPr algn="ctr"/>
                      <a:r>
                        <a:rPr lang="en-US" sz="2400" dirty="0" smtClean="0"/>
                        <a:t>After 1997</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2065 Fund</a:t>
                      </a:r>
                      <a:endParaRPr lang="en-US" sz="2400" dirty="0"/>
                    </a:p>
                  </a:txBody>
                  <a:tcPr anchor="ctr"/>
                </a:tc>
                <a:extLst>
                  <a:ext uri="{0D108BD9-81ED-4DB2-BD59-A6C34878D82A}">
                    <a16:rowId xmlns:a16="http://schemas.microsoft.com/office/drawing/2014/main" val="1405405664"/>
                  </a:ext>
                </a:extLst>
              </a:tr>
            </a:tbl>
          </a:graphicData>
        </a:graphic>
      </p:graphicFrame>
      <p:sp>
        <p:nvSpPr>
          <p:cNvPr id="3" name="Slide Number Placeholder 2"/>
          <p:cNvSpPr>
            <a:spLocks noGrp="1"/>
          </p:cNvSpPr>
          <p:nvPr>
            <p:ph type="sldNum" sz="quarter" idx="4"/>
          </p:nvPr>
        </p:nvSpPr>
        <p:spPr/>
        <p:txBody>
          <a:bodyPr/>
          <a:lstStyle/>
          <a:p>
            <a:fld id="{FA141339-F60D-47BC-9C4F-61B9CE851629}" type="slidenum">
              <a:rPr lang="en-US" smtClean="0"/>
              <a:pPr/>
              <a:t>34</a:t>
            </a:fld>
            <a:endParaRPr lang="en-US" dirty="0"/>
          </a:p>
        </p:txBody>
      </p:sp>
    </p:spTree>
    <p:extLst>
      <p:ext uri="{BB962C8B-B14F-4D97-AF65-F5344CB8AC3E}">
        <p14:creationId xmlns:p14="http://schemas.microsoft.com/office/powerpoint/2010/main" val="29545611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a:stretch>
            <a:fillRect/>
          </a:stretch>
        </p:blipFill>
        <p:spPr>
          <a:xfrm flipH="1">
            <a:off x="218871" y="2422186"/>
            <a:ext cx="2821024" cy="2821024"/>
          </a:xfrm>
          <a:prstGeom prst="rect">
            <a:avLst/>
          </a:prstGeom>
        </p:spPr>
      </p:pic>
      <p:pic>
        <p:nvPicPr>
          <p:cNvPr id="36" name="Picture 35"/>
          <p:cNvPicPr>
            <a:picLocks noChangeAspect="1"/>
          </p:cNvPicPr>
          <p:nvPr/>
        </p:nvPicPr>
        <p:blipFill>
          <a:blip r:embed="rId3"/>
          <a:stretch>
            <a:fillRect/>
          </a:stretch>
        </p:blipFill>
        <p:spPr>
          <a:xfrm flipH="1">
            <a:off x="3107984" y="2402727"/>
            <a:ext cx="2806431" cy="2806431"/>
          </a:xfrm>
          <a:prstGeom prst="rect">
            <a:avLst/>
          </a:prstGeom>
        </p:spPr>
      </p:pic>
      <p:pic>
        <p:nvPicPr>
          <p:cNvPr id="35" name="Picture 34"/>
          <p:cNvPicPr>
            <a:picLocks noChangeAspect="1"/>
          </p:cNvPicPr>
          <p:nvPr/>
        </p:nvPicPr>
        <p:blipFill>
          <a:blip r:embed="rId4"/>
          <a:stretch>
            <a:fillRect/>
          </a:stretch>
        </p:blipFill>
        <p:spPr>
          <a:xfrm flipH="1">
            <a:off x="5311303" y="1567454"/>
            <a:ext cx="4523361" cy="4523361"/>
          </a:xfrm>
          <a:prstGeom prst="rect">
            <a:avLst/>
          </a:prstGeom>
        </p:spPr>
      </p:pic>
      <p:sp>
        <p:nvSpPr>
          <p:cNvPr id="2" name="Title 1"/>
          <p:cNvSpPr>
            <a:spLocks noGrp="1"/>
          </p:cNvSpPr>
          <p:nvPr>
            <p:ph type="title"/>
          </p:nvPr>
        </p:nvSpPr>
        <p:spPr/>
        <p:txBody>
          <a:bodyPr/>
          <a:lstStyle/>
          <a:p>
            <a:r>
              <a:rPr lang="en-US" dirty="0" smtClean="0"/>
              <a:t>Risk Managed Strategies</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35</a:t>
            </a:fld>
            <a:endParaRPr lang="en-US" dirty="0"/>
          </a:p>
        </p:txBody>
      </p:sp>
      <p:sp>
        <p:nvSpPr>
          <p:cNvPr id="11" name="TextBox 10"/>
          <p:cNvSpPr txBox="1"/>
          <p:nvPr/>
        </p:nvSpPr>
        <p:spPr>
          <a:xfrm>
            <a:off x="6459568" y="1806403"/>
            <a:ext cx="2171526" cy="523220"/>
          </a:xfrm>
          <a:prstGeom prst="rect">
            <a:avLst/>
          </a:prstGeom>
          <a:noFill/>
        </p:spPr>
        <p:txBody>
          <a:bodyPr wrap="square" rtlCol="0">
            <a:spAutoFit/>
          </a:bodyPr>
          <a:lstStyle/>
          <a:p>
            <a:pPr algn="ctr"/>
            <a:r>
              <a:rPr lang="en-US" sz="2800" dirty="0" smtClean="0"/>
              <a:t>Aggressive</a:t>
            </a:r>
            <a:endParaRPr lang="en-US" sz="2800" dirty="0"/>
          </a:p>
        </p:txBody>
      </p:sp>
      <p:sp>
        <p:nvSpPr>
          <p:cNvPr id="19" name="TextBox 18"/>
          <p:cNvSpPr txBox="1"/>
          <p:nvPr/>
        </p:nvSpPr>
        <p:spPr>
          <a:xfrm>
            <a:off x="443057" y="1802123"/>
            <a:ext cx="2215301" cy="523220"/>
          </a:xfrm>
          <a:prstGeom prst="rect">
            <a:avLst/>
          </a:prstGeom>
          <a:noFill/>
        </p:spPr>
        <p:txBody>
          <a:bodyPr wrap="square" rtlCol="0">
            <a:spAutoFit/>
          </a:bodyPr>
          <a:lstStyle/>
          <a:p>
            <a:r>
              <a:rPr lang="en-US" sz="2800" dirty="0" smtClean="0"/>
              <a:t>Conservative</a:t>
            </a:r>
            <a:endParaRPr lang="en-US" sz="2800" dirty="0"/>
          </a:p>
        </p:txBody>
      </p:sp>
      <p:sp>
        <p:nvSpPr>
          <p:cNvPr id="20" name="TextBox 19"/>
          <p:cNvSpPr txBox="1"/>
          <p:nvPr/>
        </p:nvSpPr>
        <p:spPr>
          <a:xfrm>
            <a:off x="3547418" y="1816499"/>
            <a:ext cx="1849889" cy="523220"/>
          </a:xfrm>
          <a:prstGeom prst="rect">
            <a:avLst/>
          </a:prstGeom>
          <a:noFill/>
        </p:spPr>
        <p:txBody>
          <a:bodyPr wrap="square" rtlCol="0">
            <a:spAutoFit/>
          </a:bodyPr>
          <a:lstStyle/>
          <a:p>
            <a:pPr algn="ctr"/>
            <a:r>
              <a:rPr lang="en-US" sz="2800" dirty="0" smtClean="0"/>
              <a:t>Moderate</a:t>
            </a:r>
            <a:endParaRPr lang="en-US" sz="2800" dirty="0"/>
          </a:p>
        </p:txBody>
      </p:sp>
      <p:sp>
        <p:nvSpPr>
          <p:cNvPr id="30" name="TextBox 29"/>
          <p:cNvSpPr txBox="1"/>
          <p:nvPr/>
        </p:nvSpPr>
        <p:spPr>
          <a:xfrm>
            <a:off x="6760723" y="3504264"/>
            <a:ext cx="1662527" cy="523220"/>
          </a:xfrm>
          <a:prstGeom prst="rect">
            <a:avLst/>
          </a:prstGeom>
          <a:noFill/>
        </p:spPr>
        <p:txBody>
          <a:bodyPr wrap="square" rtlCol="0">
            <a:spAutoFit/>
          </a:bodyPr>
          <a:lstStyle/>
          <a:p>
            <a:pPr algn="ctr"/>
            <a:r>
              <a:rPr lang="en-US" sz="2800" dirty="0" smtClean="0">
                <a:solidFill>
                  <a:schemeClr val="accent5">
                    <a:lumMod val="75000"/>
                  </a:schemeClr>
                </a:solidFill>
              </a:rPr>
              <a:t>85 – 99%</a:t>
            </a:r>
            <a:endParaRPr lang="en-US" sz="2800" dirty="0">
              <a:solidFill>
                <a:schemeClr val="accent5">
                  <a:lumMod val="75000"/>
                </a:schemeClr>
              </a:solidFill>
            </a:endParaRPr>
          </a:p>
        </p:txBody>
      </p:sp>
      <p:sp>
        <p:nvSpPr>
          <p:cNvPr id="31" name="TextBox 30"/>
          <p:cNvSpPr txBox="1"/>
          <p:nvPr/>
        </p:nvSpPr>
        <p:spPr>
          <a:xfrm>
            <a:off x="3891065" y="3486078"/>
            <a:ext cx="1527210" cy="523220"/>
          </a:xfrm>
          <a:prstGeom prst="rect">
            <a:avLst/>
          </a:prstGeom>
          <a:noFill/>
        </p:spPr>
        <p:txBody>
          <a:bodyPr wrap="square" rtlCol="0">
            <a:spAutoFit/>
          </a:bodyPr>
          <a:lstStyle/>
          <a:p>
            <a:pPr algn="ctr"/>
            <a:r>
              <a:rPr lang="en-US" sz="2800" dirty="0" smtClean="0">
                <a:solidFill>
                  <a:schemeClr val="accent1">
                    <a:lumMod val="75000"/>
                  </a:schemeClr>
                </a:solidFill>
              </a:rPr>
              <a:t>50 – 70%</a:t>
            </a:r>
            <a:endParaRPr lang="en-US" sz="2800" dirty="0">
              <a:solidFill>
                <a:schemeClr val="accent1">
                  <a:lumMod val="75000"/>
                </a:schemeClr>
              </a:solidFill>
            </a:endParaRPr>
          </a:p>
        </p:txBody>
      </p:sp>
      <p:sp>
        <p:nvSpPr>
          <p:cNvPr id="32" name="TextBox 31"/>
          <p:cNvSpPr txBox="1"/>
          <p:nvPr/>
        </p:nvSpPr>
        <p:spPr>
          <a:xfrm>
            <a:off x="959561" y="3536288"/>
            <a:ext cx="1550174" cy="523220"/>
          </a:xfrm>
          <a:prstGeom prst="rect">
            <a:avLst/>
          </a:prstGeom>
          <a:noFill/>
        </p:spPr>
        <p:txBody>
          <a:bodyPr wrap="square" rtlCol="0">
            <a:spAutoFit/>
          </a:bodyPr>
          <a:lstStyle/>
          <a:p>
            <a:pPr algn="ctr"/>
            <a:r>
              <a:rPr lang="en-US" sz="2800" dirty="0" smtClean="0">
                <a:solidFill>
                  <a:schemeClr val="accent2">
                    <a:lumMod val="75000"/>
                  </a:schemeClr>
                </a:solidFill>
              </a:rPr>
              <a:t>15 – 30%</a:t>
            </a:r>
            <a:endParaRPr lang="en-US" sz="2800" dirty="0">
              <a:solidFill>
                <a:schemeClr val="accent2">
                  <a:lumMod val="75000"/>
                </a:schemeClr>
              </a:solidFill>
            </a:endParaRPr>
          </a:p>
        </p:txBody>
      </p:sp>
      <p:sp>
        <p:nvSpPr>
          <p:cNvPr id="33" name="TextBox 32"/>
          <p:cNvSpPr txBox="1"/>
          <p:nvPr/>
        </p:nvSpPr>
        <p:spPr>
          <a:xfrm>
            <a:off x="829558" y="5665509"/>
            <a:ext cx="7607431" cy="461665"/>
          </a:xfrm>
          <a:prstGeom prst="rect">
            <a:avLst/>
          </a:prstGeom>
          <a:noFill/>
        </p:spPr>
        <p:txBody>
          <a:bodyPr wrap="square" rtlCol="0">
            <a:spAutoFit/>
          </a:bodyPr>
          <a:lstStyle/>
          <a:p>
            <a:pPr algn="ctr"/>
            <a:r>
              <a:rPr lang="en-US" sz="1200" dirty="0" smtClean="0"/>
              <a:t>General observations for illustrative purposes only. The percentages represent a typical equity holding for the fund. Name of the fund and percentages will vary by fund company.</a:t>
            </a:r>
            <a:endParaRPr lang="en-US" sz="1200" dirty="0"/>
          </a:p>
        </p:txBody>
      </p:sp>
    </p:spTree>
    <p:extLst>
      <p:ext uri="{BB962C8B-B14F-4D97-AF65-F5344CB8AC3E}">
        <p14:creationId xmlns:p14="http://schemas.microsoft.com/office/powerpoint/2010/main" val="30223981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the Long-Term Goals</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36</a:t>
            </a:fld>
            <a:endParaRPr lang="en-US" dirty="0"/>
          </a:p>
        </p:txBody>
      </p:sp>
      <p:pic>
        <p:nvPicPr>
          <p:cNvPr id="5" name="Content Placeholder 4"/>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106569"/>
            <a:ext cx="9213850" cy="4767008"/>
          </a:xfrm>
          <a:prstGeom prst="rect">
            <a:avLst/>
          </a:prstGeom>
          <a:noFill/>
        </p:spPr>
      </p:pic>
    </p:spTree>
    <p:extLst>
      <p:ext uri="{BB962C8B-B14F-4D97-AF65-F5344CB8AC3E}">
        <p14:creationId xmlns:p14="http://schemas.microsoft.com/office/powerpoint/2010/main" val="763286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401(k) Plan Loan </a:t>
            </a:r>
            <a:endParaRPr lang="en-US" dirty="0"/>
          </a:p>
        </p:txBody>
      </p:sp>
      <p:sp>
        <p:nvSpPr>
          <p:cNvPr id="4" name="Slide Number Placeholder 3"/>
          <p:cNvSpPr>
            <a:spLocks noGrp="1"/>
          </p:cNvSpPr>
          <p:nvPr>
            <p:ph type="sldNum" sz="quarter" idx="4"/>
          </p:nvPr>
        </p:nvSpPr>
        <p:spPr>
          <a:xfrm>
            <a:off x="4481377" y="6429014"/>
            <a:ext cx="460229" cy="220370"/>
          </a:xfrm>
        </p:spPr>
        <p:txBody>
          <a:bodyPr/>
          <a:lstStyle/>
          <a:p>
            <a:fld id="{FA141339-F60D-47BC-9C4F-61B9CE851629}" type="slidenum">
              <a:rPr lang="en-US" smtClean="0"/>
              <a:pPr/>
              <a:t>37</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9942" y="1798894"/>
            <a:ext cx="2829666" cy="2829666"/>
          </a:xfrm>
          <a:prstGeom prst="rect">
            <a:avLst/>
          </a:prstGeom>
        </p:spPr>
      </p:pic>
      <p:sp>
        <p:nvSpPr>
          <p:cNvPr id="11" name="Right Arrow 10"/>
          <p:cNvSpPr/>
          <p:nvPr/>
        </p:nvSpPr>
        <p:spPr>
          <a:xfrm>
            <a:off x="2545212" y="1414019"/>
            <a:ext cx="5103340" cy="1828800"/>
          </a:xfrm>
          <a:prstGeom prst="rightArrow">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solidFill>
              </a:rPr>
              <a:t>Up to 50% of account $1,000 - $50,000</a:t>
            </a:r>
            <a:endParaRPr lang="en-US" sz="2000" dirty="0">
              <a:solidFill>
                <a:schemeClr val="bg2"/>
              </a:solidFill>
            </a:endParaRPr>
          </a:p>
        </p:txBody>
      </p:sp>
      <p:sp>
        <p:nvSpPr>
          <p:cNvPr id="14" name="Left Arrow 13"/>
          <p:cNvSpPr/>
          <p:nvPr/>
        </p:nvSpPr>
        <p:spPr>
          <a:xfrm>
            <a:off x="2469796" y="3503144"/>
            <a:ext cx="5089468" cy="1568476"/>
          </a:xfrm>
          <a:prstGeom prst="leftArrow">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lumMod val="50000"/>
                  </a:schemeClr>
                </a:solidFill>
              </a:rPr>
              <a:t>Pay back with interest over time </a:t>
            </a:r>
          </a:p>
          <a:p>
            <a:pPr algn="ctr"/>
            <a:r>
              <a:rPr lang="en-US" dirty="0" smtClean="0">
                <a:solidFill>
                  <a:schemeClr val="accent5">
                    <a:lumMod val="50000"/>
                  </a:schemeClr>
                </a:solidFill>
              </a:rPr>
              <a:t>(typically 0-5 years)</a:t>
            </a:r>
            <a:endParaRPr lang="en-US" dirty="0">
              <a:solidFill>
                <a:schemeClr val="accent5">
                  <a:lumMod val="50000"/>
                </a:schemeClr>
              </a:solidFill>
            </a:endParaRPr>
          </a:p>
        </p:txBody>
      </p:sp>
      <p:pic>
        <p:nvPicPr>
          <p:cNvPr id="3" name="Picture 2"/>
          <p:cNvPicPr>
            <a:picLocks noChangeAspect="1"/>
          </p:cNvPicPr>
          <p:nvPr/>
        </p:nvPicPr>
        <p:blipFill>
          <a:blip r:embed="rId4"/>
          <a:stretch>
            <a:fillRect/>
          </a:stretch>
        </p:blipFill>
        <p:spPr>
          <a:xfrm>
            <a:off x="-975992" y="1214601"/>
            <a:ext cx="4454483" cy="4454483"/>
          </a:xfrm>
          <a:prstGeom prst="rect">
            <a:avLst/>
          </a:prstGeom>
        </p:spPr>
      </p:pic>
      <p:sp>
        <p:nvSpPr>
          <p:cNvPr id="19" name="TextBox 18"/>
          <p:cNvSpPr txBox="1"/>
          <p:nvPr/>
        </p:nvSpPr>
        <p:spPr>
          <a:xfrm>
            <a:off x="197713" y="5717756"/>
            <a:ext cx="8698976" cy="523220"/>
          </a:xfrm>
          <a:prstGeom prst="rect">
            <a:avLst/>
          </a:prstGeom>
          <a:solidFill>
            <a:schemeClr val="accent6"/>
          </a:solidFill>
          <a:ln w="28575">
            <a:noFill/>
          </a:ln>
        </p:spPr>
        <p:txBody>
          <a:bodyPr wrap="square" rtlCol="0">
            <a:spAutoFit/>
          </a:bodyPr>
          <a:lstStyle/>
          <a:p>
            <a:pPr algn="ctr"/>
            <a:r>
              <a:rPr lang="en-US" sz="1400" dirty="0"/>
              <a:t>Loans and distributions may be subject to fees, taxes and/or penalties. </a:t>
            </a:r>
            <a:br>
              <a:rPr lang="en-US" sz="1400" dirty="0"/>
            </a:br>
            <a:r>
              <a:rPr lang="en-US" sz="1400" dirty="0"/>
              <a:t>Review all documentation and consult with a financial professional prior to completing a withdrawal</a:t>
            </a:r>
            <a:endParaRPr lang="en-US" sz="1400" dirty="0">
              <a:solidFill>
                <a:schemeClr val="tx2"/>
              </a:solidFill>
            </a:endParaRPr>
          </a:p>
        </p:txBody>
      </p:sp>
      <p:sp>
        <p:nvSpPr>
          <p:cNvPr id="7" name="TextBox 6"/>
          <p:cNvSpPr txBox="1"/>
          <p:nvPr/>
        </p:nvSpPr>
        <p:spPr>
          <a:xfrm>
            <a:off x="3563332" y="2884602"/>
            <a:ext cx="3091991" cy="830997"/>
          </a:xfrm>
          <a:prstGeom prst="rect">
            <a:avLst/>
          </a:prstGeom>
          <a:noFill/>
        </p:spPr>
        <p:txBody>
          <a:bodyPr wrap="square" rtlCol="0">
            <a:spAutoFit/>
          </a:bodyPr>
          <a:lstStyle/>
          <a:p>
            <a:pPr algn="ctr"/>
            <a:r>
              <a:rPr lang="en-US" sz="2400" dirty="0" smtClean="0"/>
              <a:t>Maximum 1 outstanding loan</a:t>
            </a:r>
            <a:endParaRPr lang="en-US" sz="2400" dirty="0"/>
          </a:p>
        </p:txBody>
      </p:sp>
    </p:spTree>
    <p:extLst>
      <p:ext uri="{BB962C8B-B14F-4D97-AF65-F5344CB8AC3E}">
        <p14:creationId xmlns:p14="http://schemas.microsoft.com/office/powerpoint/2010/main" val="1302386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7713" y="5802598"/>
            <a:ext cx="8698976" cy="523220"/>
          </a:xfrm>
          <a:prstGeom prst="rect">
            <a:avLst/>
          </a:prstGeom>
          <a:noFill/>
          <a:ln w="28575">
            <a:noFill/>
          </a:ln>
        </p:spPr>
        <p:txBody>
          <a:bodyPr wrap="square" rtlCol="0">
            <a:spAutoFit/>
          </a:bodyPr>
          <a:lstStyle/>
          <a:p>
            <a:pPr algn="ctr"/>
            <a:r>
              <a:rPr lang="en-US" sz="1400" dirty="0"/>
              <a:t>Loans and distributions may be subject to fees, taxes and/or penalties. </a:t>
            </a:r>
            <a:br>
              <a:rPr lang="en-US" sz="1400" dirty="0"/>
            </a:br>
            <a:r>
              <a:rPr lang="en-US" sz="1400" dirty="0"/>
              <a:t>Review all documentation and consult with a financial professional prior to completing a withdrawal</a:t>
            </a:r>
            <a:endParaRPr lang="en-US" sz="1400" dirty="0">
              <a:solidFill>
                <a:schemeClr val="tx2"/>
              </a:solidFill>
            </a:endParaRPr>
          </a:p>
        </p:txBody>
      </p:sp>
      <p:sp>
        <p:nvSpPr>
          <p:cNvPr id="2" name="Title 1"/>
          <p:cNvSpPr>
            <a:spLocks noGrp="1"/>
          </p:cNvSpPr>
          <p:nvPr>
            <p:ph type="title"/>
          </p:nvPr>
        </p:nvSpPr>
        <p:spPr/>
        <p:txBody>
          <a:bodyPr/>
          <a:lstStyle/>
          <a:p>
            <a:r>
              <a:rPr lang="en-US" dirty="0" smtClean="0"/>
              <a:t>Post-Employment &amp; Distributions</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38</a:t>
            </a:fld>
            <a:endParaRPr lang="en-US"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1093350878"/>
              </p:ext>
            </p:extLst>
          </p:nvPr>
        </p:nvGraphicFramePr>
        <p:xfrm>
          <a:off x="358579" y="1194847"/>
          <a:ext cx="8464550" cy="4498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1141429" y="2891671"/>
            <a:ext cx="2355915" cy="2355915"/>
          </a:xfrm>
          <a:prstGeom prst="rect">
            <a:avLst/>
          </a:prstGeom>
        </p:spPr>
      </p:pic>
      <p:pic>
        <p:nvPicPr>
          <p:cNvPr id="8" name="Picture 7"/>
          <p:cNvPicPr>
            <a:picLocks noChangeAspect="1"/>
          </p:cNvPicPr>
          <p:nvPr/>
        </p:nvPicPr>
        <p:blipFill>
          <a:blip r:embed="rId9"/>
          <a:stretch>
            <a:fillRect/>
          </a:stretch>
        </p:blipFill>
        <p:spPr>
          <a:xfrm>
            <a:off x="6040224" y="1998482"/>
            <a:ext cx="1762812" cy="1762812"/>
          </a:xfrm>
          <a:prstGeom prst="rect">
            <a:avLst/>
          </a:prstGeom>
        </p:spPr>
      </p:pic>
      <p:sp>
        <p:nvSpPr>
          <p:cNvPr id="9" name="TextBox 8"/>
          <p:cNvSpPr txBox="1"/>
          <p:nvPr/>
        </p:nvSpPr>
        <p:spPr>
          <a:xfrm>
            <a:off x="4835951" y="1300899"/>
            <a:ext cx="3780148" cy="1384995"/>
          </a:xfrm>
          <a:prstGeom prst="rect">
            <a:avLst/>
          </a:prstGeom>
          <a:noFill/>
        </p:spPr>
        <p:txBody>
          <a:bodyPr wrap="square" rtlCol="0">
            <a:spAutoFit/>
          </a:bodyPr>
          <a:lstStyle/>
          <a:p>
            <a:pPr algn="ctr"/>
            <a:r>
              <a:rPr lang="en-US" sz="2800" dirty="0">
                <a:solidFill>
                  <a:schemeClr val="accent6"/>
                </a:solidFill>
              </a:rPr>
              <a:t>In-Service Distributions at age 59 1/2</a:t>
            </a:r>
          </a:p>
          <a:p>
            <a:pPr algn="ctr"/>
            <a:endParaRPr lang="en-US" sz="2800" dirty="0"/>
          </a:p>
        </p:txBody>
      </p:sp>
      <p:pic>
        <p:nvPicPr>
          <p:cNvPr id="10" name="Picture 9"/>
          <p:cNvPicPr>
            <a:picLocks noChangeAspect="1"/>
          </p:cNvPicPr>
          <p:nvPr/>
        </p:nvPicPr>
        <p:blipFill>
          <a:blip r:embed="rId10"/>
          <a:stretch>
            <a:fillRect/>
          </a:stretch>
        </p:blipFill>
        <p:spPr>
          <a:xfrm>
            <a:off x="5741710" y="2948232"/>
            <a:ext cx="2271074" cy="2271074"/>
          </a:xfrm>
          <a:prstGeom prst="rect">
            <a:avLst/>
          </a:prstGeom>
        </p:spPr>
      </p:pic>
      <p:sp>
        <p:nvSpPr>
          <p:cNvPr id="11" name="TextBox 10"/>
          <p:cNvSpPr txBox="1"/>
          <p:nvPr/>
        </p:nvSpPr>
        <p:spPr>
          <a:xfrm>
            <a:off x="4977353" y="4619134"/>
            <a:ext cx="3638747" cy="1384995"/>
          </a:xfrm>
          <a:prstGeom prst="rect">
            <a:avLst/>
          </a:prstGeom>
          <a:noFill/>
        </p:spPr>
        <p:txBody>
          <a:bodyPr wrap="square" rtlCol="0">
            <a:spAutoFit/>
          </a:bodyPr>
          <a:lstStyle/>
          <a:p>
            <a:pPr algn="ctr"/>
            <a:r>
              <a:rPr lang="en-US" sz="2800" dirty="0">
                <a:solidFill>
                  <a:schemeClr val="accent6"/>
                </a:solidFill>
              </a:rPr>
              <a:t>Rollover to an IRA or new Retirement Plan</a:t>
            </a:r>
          </a:p>
          <a:p>
            <a:pPr algn="ctr"/>
            <a:endParaRPr lang="en-US" sz="2800" dirty="0"/>
          </a:p>
        </p:txBody>
      </p:sp>
      <p:sp>
        <p:nvSpPr>
          <p:cNvPr id="12" name="TextBox 11"/>
          <p:cNvSpPr txBox="1"/>
          <p:nvPr/>
        </p:nvSpPr>
        <p:spPr>
          <a:xfrm>
            <a:off x="499621" y="1366886"/>
            <a:ext cx="3817856" cy="1384995"/>
          </a:xfrm>
          <a:prstGeom prst="rect">
            <a:avLst/>
          </a:prstGeom>
          <a:noFill/>
        </p:spPr>
        <p:txBody>
          <a:bodyPr wrap="square" rtlCol="0">
            <a:spAutoFit/>
          </a:bodyPr>
          <a:lstStyle/>
          <a:p>
            <a:pPr algn="ctr"/>
            <a:r>
              <a:rPr lang="en-US" sz="2800" dirty="0">
                <a:solidFill>
                  <a:schemeClr val="accent6"/>
                </a:solidFill>
              </a:rPr>
              <a:t>Taxable distribution if separate from service</a:t>
            </a:r>
          </a:p>
          <a:p>
            <a:pPr algn="ctr"/>
            <a:endParaRPr lang="en-US" sz="2800" dirty="0"/>
          </a:p>
        </p:txBody>
      </p:sp>
      <p:sp>
        <p:nvSpPr>
          <p:cNvPr id="13" name="TextBox 12"/>
          <p:cNvSpPr txBox="1"/>
          <p:nvPr/>
        </p:nvSpPr>
        <p:spPr>
          <a:xfrm>
            <a:off x="424206" y="4609707"/>
            <a:ext cx="4166648" cy="1384995"/>
          </a:xfrm>
          <a:prstGeom prst="rect">
            <a:avLst/>
          </a:prstGeom>
          <a:noFill/>
        </p:spPr>
        <p:txBody>
          <a:bodyPr wrap="square" rtlCol="0">
            <a:spAutoFit/>
          </a:bodyPr>
          <a:lstStyle/>
          <a:p>
            <a:pPr algn="ctr"/>
            <a:r>
              <a:rPr lang="en-US" sz="2800" dirty="0">
                <a:solidFill>
                  <a:schemeClr val="accent6"/>
                </a:solidFill>
              </a:rPr>
              <a:t>Financial Hardship Distributions are available</a:t>
            </a:r>
          </a:p>
          <a:p>
            <a:pPr algn="ctr"/>
            <a:endParaRPr lang="en-US" sz="2800" dirty="0"/>
          </a:p>
        </p:txBody>
      </p:sp>
      <p:pic>
        <p:nvPicPr>
          <p:cNvPr id="14" name="Picture 13"/>
          <p:cNvPicPr>
            <a:picLocks noChangeAspect="1"/>
          </p:cNvPicPr>
          <p:nvPr/>
        </p:nvPicPr>
        <p:blipFill>
          <a:blip r:embed="rId11"/>
          <a:stretch>
            <a:fillRect/>
          </a:stretch>
        </p:blipFill>
        <p:spPr>
          <a:xfrm>
            <a:off x="1443087" y="2017336"/>
            <a:ext cx="1778524" cy="1778524"/>
          </a:xfrm>
          <a:prstGeom prst="rect">
            <a:avLst/>
          </a:prstGeom>
        </p:spPr>
      </p:pic>
    </p:spTree>
    <p:extLst>
      <p:ext uri="{BB962C8B-B14F-4D97-AF65-F5344CB8AC3E}">
        <p14:creationId xmlns:p14="http://schemas.microsoft.com/office/powerpoint/2010/main" val="914987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Your Online Account</a:t>
            </a:r>
            <a:endParaRPr lang="en-US" dirty="0"/>
          </a:p>
        </p:txBody>
      </p:sp>
      <p:sp>
        <p:nvSpPr>
          <p:cNvPr id="4" name="Slide Number Placeholder 3"/>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141339-F60D-47BC-9C4F-61B9CE851629}" type="slidenum">
              <a:rPr kumimoji="0" lang="en-US" sz="1200" b="1" i="0" u="none" strike="noStrike" kern="1200" cap="none" spc="0" normalizeH="0" baseline="0" noProof="0" smtClean="0">
                <a:ln>
                  <a:noFill/>
                </a:ln>
                <a:solidFill>
                  <a:srgbClr val="232D68"/>
                </a:solidFill>
                <a:effectLst/>
                <a:uLnTx/>
                <a:uFillTx/>
                <a:latin typeface="Calibri"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39</a:t>
            </a:fld>
            <a:endParaRPr kumimoji="0" lang="en-US" sz="1200" b="1" i="0" u="none" strike="noStrike" kern="1200" cap="none" spc="0" normalizeH="0" baseline="0" noProof="0" dirty="0">
              <a:ln>
                <a:noFill/>
              </a:ln>
              <a:solidFill>
                <a:srgbClr val="232D68"/>
              </a:solidFill>
              <a:effectLst/>
              <a:uLnTx/>
              <a:uFillTx/>
              <a:latin typeface="Calibri" pitchFamily="34" charset="0"/>
              <a:ea typeface="+mn-ea"/>
              <a:cs typeface="+mn-cs"/>
            </a:endParaRPr>
          </a:p>
        </p:txBody>
      </p:sp>
      <p:sp>
        <p:nvSpPr>
          <p:cNvPr id="5" name="object 3"/>
          <p:cNvSpPr/>
          <p:nvPr/>
        </p:nvSpPr>
        <p:spPr>
          <a:xfrm>
            <a:off x="953288" y="1211854"/>
            <a:ext cx="6995159" cy="4526280"/>
          </a:xfrm>
          <a:custGeom>
            <a:avLst/>
            <a:gdLst/>
            <a:ahLst/>
            <a:cxnLst/>
            <a:rect l="l" t="t" r="r" b="b"/>
            <a:pathLst>
              <a:path w="6995159" h="4526280">
                <a:moveTo>
                  <a:pt x="0" y="1131570"/>
                </a:moveTo>
                <a:lnTo>
                  <a:pt x="4732020" y="1131570"/>
                </a:lnTo>
                <a:lnTo>
                  <a:pt x="4732020" y="0"/>
                </a:lnTo>
                <a:lnTo>
                  <a:pt x="6995160" y="2263140"/>
                </a:lnTo>
                <a:lnTo>
                  <a:pt x="4732020" y="4526280"/>
                </a:lnTo>
                <a:lnTo>
                  <a:pt x="4732020" y="3394710"/>
                </a:lnTo>
                <a:lnTo>
                  <a:pt x="0" y="3394710"/>
                </a:lnTo>
                <a:lnTo>
                  <a:pt x="0" y="1131570"/>
                </a:lnTo>
                <a:close/>
              </a:path>
            </a:pathLst>
          </a:custGeom>
          <a:ln w="38100">
            <a:solidFill>
              <a:srgbClr val="222C68"/>
            </a:solidFill>
          </a:ln>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081D58"/>
              </a:solidFill>
              <a:effectLst/>
              <a:uLnTx/>
              <a:uFillTx/>
              <a:latin typeface="Calibri" pitchFamily="34" charset="0"/>
              <a:ea typeface="+mn-ea"/>
              <a:cs typeface="+mn-cs"/>
            </a:endParaRPr>
          </a:p>
        </p:txBody>
      </p:sp>
      <p:sp>
        <p:nvSpPr>
          <p:cNvPr id="6" name="object 4"/>
          <p:cNvSpPr/>
          <p:nvPr/>
        </p:nvSpPr>
        <p:spPr>
          <a:xfrm>
            <a:off x="339115" y="2569738"/>
            <a:ext cx="1582420" cy="1811020"/>
          </a:xfrm>
          <a:custGeom>
            <a:avLst/>
            <a:gdLst/>
            <a:ahLst/>
            <a:cxnLst/>
            <a:rect l="l" t="t" r="r" b="b"/>
            <a:pathLst>
              <a:path w="1582420" h="1811020">
                <a:moveTo>
                  <a:pt x="1318260" y="0"/>
                </a:moveTo>
                <a:lnTo>
                  <a:pt x="263652" y="0"/>
                </a:lnTo>
                <a:lnTo>
                  <a:pt x="242029" y="873"/>
                </a:lnTo>
                <a:lnTo>
                  <a:pt x="200295" y="7659"/>
                </a:lnTo>
                <a:lnTo>
                  <a:pt x="161029" y="20710"/>
                </a:lnTo>
                <a:lnTo>
                  <a:pt x="124773" y="39487"/>
                </a:lnTo>
                <a:lnTo>
                  <a:pt x="92072" y="63446"/>
                </a:lnTo>
                <a:lnTo>
                  <a:pt x="63467" y="92046"/>
                </a:lnTo>
                <a:lnTo>
                  <a:pt x="39502" y="124745"/>
                </a:lnTo>
                <a:lnTo>
                  <a:pt x="20719" y="161002"/>
                </a:lnTo>
                <a:lnTo>
                  <a:pt x="7662" y="200274"/>
                </a:lnTo>
                <a:lnTo>
                  <a:pt x="874" y="242020"/>
                </a:lnTo>
                <a:lnTo>
                  <a:pt x="0" y="263651"/>
                </a:lnTo>
                <a:lnTo>
                  <a:pt x="0" y="1546859"/>
                </a:lnTo>
                <a:lnTo>
                  <a:pt x="3450" y="1589639"/>
                </a:lnTo>
                <a:lnTo>
                  <a:pt x="13441" y="1630216"/>
                </a:lnTo>
                <a:lnTo>
                  <a:pt x="29429" y="1668048"/>
                </a:lnTo>
                <a:lnTo>
                  <a:pt x="50871" y="1702594"/>
                </a:lnTo>
                <a:lnTo>
                  <a:pt x="77223" y="1733311"/>
                </a:lnTo>
                <a:lnTo>
                  <a:pt x="107944" y="1759659"/>
                </a:lnTo>
                <a:lnTo>
                  <a:pt x="142491" y="1781094"/>
                </a:lnTo>
                <a:lnTo>
                  <a:pt x="180319" y="1797076"/>
                </a:lnTo>
                <a:lnTo>
                  <a:pt x="220887" y="1807062"/>
                </a:lnTo>
                <a:lnTo>
                  <a:pt x="263652" y="1810511"/>
                </a:lnTo>
                <a:lnTo>
                  <a:pt x="1318260" y="1810511"/>
                </a:lnTo>
                <a:lnTo>
                  <a:pt x="1361039" y="1807062"/>
                </a:lnTo>
                <a:lnTo>
                  <a:pt x="1401616" y="1797076"/>
                </a:lnTo>
                <a:lnTo>
                  <a:pt x="1439448" y="1781094"/>
                </a:lnTo>
                <a:lnTo>
                  <a:pt x="1473994" y="1759659"/>
                </a:lnTo>
                <a:lnTo>
                  <a:pt x="1504711" y="1733311"/>
                </a:lnTo>
                <a:lnTo>
                  <a:pt x="1531059" y="1702594"/>
                </a:lnTo>
                <a:lnTo>
                  <a:pt x="1552494" y="1668048"/>
                </a:lnTo>
                <a:lnTo>
                  <a:pt x="1568476" y="1630216"/>
                </a:lnTo>
                <a:lnTo>
                  <a:pt x="1578462" y="1589639"/>
                </a:lnTo>
                <a:lnTo>
                  <a:pt x="1581912" y="1546859"/>
                </a:lnTo>
                <a:lnTo>
                  <a:pt x="1581912" y="263651"/>
                </a:lnTo>
                <a:lnTo>
                  <a:pt x="1578462" y="220872"/>
                </a:lnTo>
                <a:lnTo>
                  <a:pt x="1568476" y="180295"/>
                </a:lnTo>
                <a:lnTo>
                  <a:pt x="1552494" y="142463"/>
                </a:lnTo>
                <a:lnTo>
                  <a:pt x="1531059" y="107917"/>
                </a:lnTo>
                <a:lnTo>
                  <a:pt x="1504711" y="77200"/>
                </a:lnTo>
                <a:lnTo>
                  <a:pt x="1473994" y="50852"/>
                </a:lnTo>
                <a:lnTo>
                  <a:pt x="1439448" y="29417"/>
                </a:lnTo>
                <a:lnTo>
                  <a:pt x="1401616" y="13435"/>
                </a:lnTo>
                <a:lnTo>
                  <a:pt x="1361039" y="3449"/>
                </a:lnTo>
                <a:lnTo>
                  <a:pt x="1318260" y="0"/>
                </a:lnTo>
                <a:close/>
              </a:path>
            </a:pathLst>
          </a:custGeom>
          <a:solidFill>
            <a:srgbClr val="E6EEF6"/>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081D58"/>
              </a:solidFill>
              <a:effectLst/>
              <a:uLnTx/>
              <a:uFillTx/>
              <a:latin typeface="Calibri" pitchFamily="34" charset="0"/>
              <a:ea typeface="+mn-ea"/>
              <a:cs typeface="+mn-cs"/>
            </a:endParaRPr>
          </a:p>
        </p:txBody>
      </p:sp>
      <p:sp>
        <p:nvSpPr>
          <p:cNvPr id="7" name="object 5"/>
          <p:cNvSpPr/>
          <p:nvPr/>
        </p:nvSpPr>
        <p:spPr>
          <a:xfrm>
            <a:off x="339115" y="2569738"/>
            <a:ext cx="1582420" cy="1811020"/>
          </a:xfrm>
          <a:custGeom>
            <a:avLst/>
            <a:gdLst/>
            <a:ahLst/>
            <a:cxnLst/>
            <a:rect l="l" t="t" r="r" b="b"/>
            <a:pathLst>
              <a:path w="1582420" h="1811020">
                <a:moveTo>
                  <a:pt x="0" y="263651"/>
                </a:moveTo>
                <a:lnTo>
                  <a:pt x="3450" y="220872"/>
                </a:lnTo>
                <a:lnTo>
                  <a:pt x="13441" y="180295"/>
                </a:lnTo>
                <a:lnTo>
                  <a:pt x="29429" y="142463"/>
                </a:lnTo>
                <a:lnTo>
                  <a:pt x="50871" y="107917"/>
                </a:lnTo>
                <a:lnTo>
                  <a:pt x="77223" y="77200"/>
                </a:lnTo>
                <a:lnTo>
                  <a:pt x="107944" y="50852"/>
                </a:lnTo>
                <a:lnTo>
                  <a:pt x="142491" y="29417"/>
                </a:lnTo>
                <a:lnTo>
                  <a:pt x="180319" y="13435"/>
                </a:lnTo>
                <a:lnTo>
                  <a:pt x="220887" y="3449"/>
                </a:lnTo>
                <a:lnTo>
                  <a:pt x="263652" y="0"/>
                </a:lnTo>
                <a:lnTo>
                  <a:pt x="1318260" y="0"/>
                </a:lnTo>
                <a:lnTo>
                  <a:pt x="1361039" y="3449"/>
                </a:lnTo>
                <a:lnTo>
                  <a:pt x="1401616" y="13435"/>
                </a:lnTo>
                <a:lnTo>
                  <a:pt x="1439448" y="29417"/>
                </a:lnTo>
                <a:lnTo>
                  <a:pt x="1473994" y="50852"/>
                </a:lnTo>
                <a:lnTo>
                  <a:pt x="1504711" y="77200"/>
                </a:lnTo>
                <a:lnTo>
                  <a:pt x="1531059" y="107917"/>
                </a:lnTo>
                <a:lnTo>
                  <a:pt x="1552494" y="142463"/>
                </a:lnTo>
                <a:lnTo>
                  <a:pt x="1568476" y="180295"/>
                </a:lnTo>
                <a:lnTo>
                  <a:pt x="1578462" y="220872"/>
                </a:lnTo>
                <a:lnTo>
                  <a:pt x="1581912" y="263651"/>
                </a:lnTo>
                <a:lnTo>
                  <a:pt x="1581912" y="1546859"/>
                </a:lnTo>
                <a:lnTo>
                  <a:pt x="1578462" y="1589639"/>
                </a:lnTo>
                <a:lnTo>
                  <a:pt x="1568476" y="1630216"/>
                </a:lnTo>
                <a:lnTo>
                  <a:pt x="1552494" y="1668048"/>
                </a:lnTo>
                <a:lnTo>
                  <a:pt x="1531059" y="1702594"/>
                </a:lnTo>
                <a:lnTo>
                  <a:pt x="1504711" y="1733311"/>
                </a:lnTo>
                <a:lnTo>
                  <a:pt x="1473994" y="1759659"/>
                </a:lnTo>
                <a:lnTo>
                  <a:pt x="1439448" y="1781094"/>
                </a:lnTo>
                <a:lnTo>
                  <a:pt x="1401616" y="1797076"/>
                </a:lnTo>
                <a:lnTo>
                  <a:pt x="1361039" y="1807062"/>
                </a:lnTo>
                <a:lnTo>
                  <a:pt x="1318260" y="1810511"/>
                </a:lnTo>
                <a:lnTo>
                  <a:pt x="263652" y="1810511"/>
                </a:lnTo>
                <a:lnTo>
                  <a:pt x="220887" y="1807062"/>
                </a:lnTo>
                <a:lnTo>
                  <a:pt x="180319" y="1797076"/>
                </a:lnTo>
                <a:lnTo>
                  <a:pt x="142491" y="1781094"/>
                </a:lnTo>
                <a:lnTo>
                  <a:pt x="107944" y="1759659"/>
                </a:lnTo>
                <a:lnTo>
                  <a:pt x="77223" y="1733311"/>
                </a:lnTo>
                <a:lnTo>
                  <a:pt x="50871" y="1702594"/>
                </a:lnTo>
                <a:lnTo>
                  <a:pt x="29429" y="1668048"/>
                </a:lnTo>
                <a:lnTo>
                  <a:pt x="13441" y="1630216"/>
                </a:lnTo>
                <a:lnTo>
                  <a:pt x="3450" y="1589639"/>
                </a:lnTo>
                <a:lnTo>
                  <a:pt x="0" y="1546859"/>
                </a:lnTo>
                <a:lnTo>
                  <a:pt x="0" y="263651"/>
                </a:lnTo>
                <a:close/>
              </a:path>
            </a:pathLst>
          </a:custGeom>
          <a:ln w="25908">
            <a:solidFill>
              <a:schemeClr val="tx2"/>
            </a:solidFill>
          </a:ln>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081D58"/>
              </a:solidFill>
              <a:effectLst/>
              <a:uLnTx/>
              <a:uFillTx/>
              <a:latin typeface="Calibri" pitchFamily="34" charset="0"/>
              <a:ea typeface="+mn-ea"/>
              <a:cs typeface="+mn-cs"/>
            </a:endParaRPr>
          </a:p>
        </p:txBody>
      </p:sp>
      <p:sp>
        <p:nvSpPr>
          <p:cNvPr id="8" name="object 6"/>
          <p:cNvSpPr txBox="1"/>
          <p:nvPr/>
        </p:nvSpPr>
        <p:spPr>
          <a:xfrm>
            <a:off x="545380" y="2783732"/>
            <a:ext cx="1066165" cy="1132618"/>
          </a:xfrm>
          <a:prstGeom prst="rect">
            <a:avLst/>
          </a:prstGeom>
        </p:spPr>
        <p:txBody>
          <a:bodyPr vert="horz" wrap="square" lIns="0" tIns="0" rIns="0" bIns="0" rtlCol="0">
            <a:spAutoFit/>
          </a:bodyPr>
          <a:lstStyle/>
          <a:p>
            <a:pPr marL="12065" marR="5080" lvl="0" indent="0" algn="ctr" defTabSz="914400" rtl="0" eaLnBrk="0" fontAlgn="base" latinLnBrk="0" hangingPunct="0">
              <a:lnSpc>
                <a:spcPct val="91700"/>
              </a:lnSpc>
              <a:spcBef>
                <a:spcPct val="0"/>
              </a:spcBef>
              <a:spcAft>
                <a:spcPct val="0"/>
              </a:spcAft>
              <a:buClrTx/>
              <a:buSzTx/>
              <a:buFontTx/>
              <a:buNone/>
              <a:tabLst/>
              <a:defRPr/>
            </a:pPr>
            <a:r>
              <a:rPr kumimoji="0" sz="2000" b="1" i="0" u="none" strike="noStrike" kern="1200" cap="none" spc="0" normalizeH="0" baseline="0" noProof="0" dirty="0">
                <a:ln>
                  <a:noFill/>
                </a:ln>
                <a:solidFill>
                  <a:srgbClr val="212C68"/>
                </a:solidFill>
                <a:effectLst/>
                <a:uLnTx/>
                <a:uFillTx/>
                <a:latin typeface="Calibri"/>
                <a:ea typeface="+mn-ea"/>
                <a:cs typeface="Calibri"/>
              </a:rPr>
              <a:t>H</a:t>
            </a:r>
            <a:r>
              <a:rPr kumimoji="0" sz="2000" b="1" i="0" u="none" strike="noStrike" kern="1200" cap="none" spc="-40" normalizeH="0" baseline="0" noProof="0" dirty="0">
                <a:ln>
                  <a:noFill/>
                </a:ln>
                <a:solidFill>
                  <a:srgbClr val="212C68"/>
                </a:solidFill>
                <a:effectLst/>
                <a:uLnTx/>
                <a:uFillTx/>
                <a:latin typeface="Calibri"/>
                <a:ea typeface="+mn-ea"/>
                <a:cs typeface="Calibri"/>
              </a:rPr>
              <a:t>a</a:t>
            </a:r>
            <a:r>
              <a:rPr kumimoji="0" sz="2000" b="1" i="0" u="none" strike="noStrike" kern="1200" cap="none" spc="-30" normalizeH="0" baseline="0" noProof="0" dirty="0">
                <a:ln>
                  <a:noFill/>
                </a:ln>
                <a:solidFill>
                  <a:srgbClr val="212C68"/>
                </a:solidFill>
                <a:effectLst/>
                <a:uLnTx/>
                <a:uFillTx/>
                <a:latin typeface="Calibri"/>
                <a:ea typeface="+mn-ea"/>
                <a:cs typeface="Calibri"/>
              </a:rPr>
              <a:t>v</a:t>
            </a:r>
            <a:r>
              <a:rPr kumimoji="0" sz="2000" b="1" i="0" u="none" strike="noStrike" kern="1200" cap="none" spc="0" normalizeH="0" baseline="0" noProof="0" dirty="0">
                <a:ln>
                  <a:noFill/>
                </a:ln>
                <a:solidFill>
                  <a:srgbClr val="212C68"/>
                </a:solidFill>
                <a:effectLst/>
                <a:uLnTx/>
                <a:uFillTx/>
                <a:latin typeface="Calibri"/>
                <a:ea typeface="+mn-ea"/>
                <a:cs typeface="Calibri"/>
              </a:rPr>
              <a:t>e </a:t>
            </a:r>
            <a:r>
              <a:rPr kumimoji="0" lang="en-US" sz="2000" b="1" i="0" u="none" strike="noStrike" kern="1200" cap="none" spc="-20" normalizeH="0" baseline="0" noProof="0" dirty="0">
                <a:ln>
                  <a:noFill/>
                </a:ln>
                <a:solidFill>
                  <a:srgbClr val="212C68"/>
                </a:solidFill>
                <a:effectLst/>
                <a:uLnTx/>
                <a:uFillTx/>
                <a:latin typeface="Calibri"/>
                <a:ea typeface="+mn-ea"/>
                <a:cs typeface="Calibri"/>
              </a:rPr>
              <a:t>Y</a:t>
            </a:r>
            <a:r>
              <a:rPr kumimoji="0" sz="2000" b="1" i="0" u="none" strike="noStrike" kern="1200" cap="none" spc="-5" normalizeH="0" baseline="0" noProof="0" dirty="0" smtClean="0">
                <a:ln>
                  <a:noFill/>
                </a:ln>
                <a:solidFill>
                  <a:srgbClr val="212C68"/>
                </a:solidFill>
                <a:effectLst/>
                <a:uLnTx/>
                <a:uFillTx/>
                <a:latin typeface="Calibri"/>
                <a:ea typeface="+mn-ea"/>
                <a:cs typeface="Calibri"/>
              </a:rPr>
              <a:t>our </a:t>
            </a:r>
            <a:r>
              <a:rPr kumimoji="0" sz="2000" b="1" i="0" u="none" strike="noStrike" kern="1200" cap="none" spc="-70" normalizeH="0" baseline="0" noProof="0" dirty="0">
                <a:ln>
                  <a:noFill/>
                </a:ln>
                <a:solidFill>
                  <a:srgbClr val="212C68"/>
                </a:solidFill>
                <a:effectLst/>
                <a:uLnTx/>
                <a:uFillTx/>
                <a:latin typeface="Calibri"/>
                <a:ea typeface="+mn-ea"/>
                <a:cs typeface="Calibri"/>
              </a:rPr>
              <a:t>W</a:t>
            </a:r>
            <a:r>
              <a:rPr kumimoji="0" sz="2000" b="1" i="0" u="none" strike="noStrike" kern="1200" cap="none" spc="0" normalizeH="0" baseline="0" noProof="0" dirty="0">
                <a:ln>
                  <a:noFill/>
                </a:ln>
                <a:solidFill>
                  <a:srgbClr val="212C68"/>
                </a:solidFill>
                <a:effectLst/>
                <a:uLnTx/>
                <a:uFillTx/>
                <a:latin typeface="Calibri"/>
                <a:ea typeface="+mn-ea"/>
                <a:cs typeface="Calibri"/>
              </a:rPr>
              <a:t>e</a:t>
            </a:r>
            <a:r>
              <a:rPr kumimoji="0" sz="2000" b="1" i="0" u="none" strike="noStrike" kern="1200" cap="none" spc="-10" normalizeH="0" baseline="0" noProof="0" dirty="0">
                <a:ln>
                  <a:noFill/>
                </a:ln>
                <a:solidFill>
                  <a:srgbClr val="212C68"/>
                </a:solidFill>
                <a:effectLst/>
                <a:uLnTx/>
                <a:uFillTx/>
                <a:latin typeface="Calibri"/>
                <a:ea typeface="+mn-ea"/>
                <a:cs typeface="Calibri"/>
              </a:rPr>
              <a:t>lc</a:t>
            </a:r>
            <a:r>
              <a:rPr kumimoji="0" sz="2000" b="1" i="0" u="none" strike="noStrike" kern="1200" cap="none" spc="-5" normalizeH="0" baseline="0" noProof="0" dirty="0">
                <a:ln>
                  <a:noFill/>
                </a:ln>
                <a:solidFill>
                  <a:srgbClr val="212C68"/>
                </a:solidFill>
                <a:effectLst/>
                <a:uLnTx/>
                <a:uFillTx/>
                <a:latin typeface="Calibri"/>
                <a:ea typeface="+mn-ea"/>
                <a:cs typeface="Calibri"/>
              </a:rPr>
              <a:t>o</a:t>
            </a:r>
            <a:r>
              <a:rPr kumimoji="0" sz="2000" b="1" i="0" u="none" strike="noStrike" kern="1200" cap="none" spc="-10" normalizeH="0" baseline="0" noProof="0" dirty="0">
                <a:ln>
                  <a:noFill/>
                </a:ln>
                <a:solidFill>
                  <a:srgbClr val="212C68"/>
                </a:solidFill>
                <a:effectLst/>
                <a:uLnTx/>
                <a:uFillTx/>
                <a:latin typeface="Calibri"/>
                <a:ea typeface="+mn-ea"/>
                <a:cs typeface="Calibri"/>
              </a:rPr>
              <a:t>m</a:t>
            </a:r>
            <a:r>
              <a:rPr kumimoji="0" sz="2000" b="1" i="0" u="none" strike="noStrike" kern="1200" cap="none" spc="0" normalizeH="0" baseline="0" noProof="0" dirty="0">
                <a:ln>
                  <a:noFill/>
                </a:ln>
                <a:solidFill>
                  <a:srgbClr val="212C68"/>
                </a:solidFill>
                <a:effectLst/>
                <a:uLnTx/>
                <a:uFillTx/>
                <a:latin typeface="Calibri"/>
                <a:ea typeface="+mn-ea"/>
                <a:cs typeface="Calibri"/>
              </a:rPr>
              <a:t>e </a:t>
            </a:r>
            <a:r>
              <a:rPr kumimoji="0" sz="2000" b="1" i="0" u="none" strike="noStrike" kern="1200" cap="none" spc="-5" normalizeH="0" baseline="0" noProof="0" dirty="0">
                <a:ln>
                  <a:noFill/>
                </a:ln>
                <a:solidFill>
                  <a:srgbClr val="212C68"/>
                </a:solidFill>
                <a:effectLst/>
                <a:uLnTx/>
                <a:uFillTx/>
                <a:latin typeface="Calibri"/>
                <a:ea typeface="+mn-ea"/>
                <a:cs typeface="Calibri"/>
              </a:rPr>
              <a:t>L</a:t>
            </a:r>
            <a:r>
              <a:rPr kumimoji="0" sz="2000" b="1" i="0" u="none" strike="noStrike" kern="1200" cap="none" spc="-20" normalizeH="0" baseline="0" noProof="0" dirty="0">
                <a:ln>
                  <a:noFill/>
                </a:ln>
                <a:solidFill>
                  <a:srgbClr val="212C68"/>
                </a:solidFill>
                <a:effectLst/>
                <a:uLnTx/>
                <a:uFillTx/>
                <a:latin typeface="Calibri"/>
                <a:ea typeface="+mn-ea"/>
                <a:cs typeface="Calibri"/>
              </a:rPr>
              <a:t>e</a:t>
            </a:r>
            <a:r>
              <a:rPr kumimoji="0" sz="2000" b="1" i="0" u="none" strike="noStrike" kern="1200" cap="none" spc="-25" normalizeH="0" baseline="0" noProof="0" dirty="0">
                <a:ln>
                  <a:noFill/>
                </a:ln>
                <a:solidFill>
                  <a:srgbClr val="212C68"/>
                </a:solidFill>
                <a:effectLst/>
                <a:uLnTx/>
                <a:uFillTx/>
                <a:latin typeface="Calibri"/>
                <a:ea typeface="+mn-ea"/>
                <a:cs typeface="Calibri"/>
              </a:rPr>
              <a:t>tt</a:t>
            </a:r>
            <a:r>
              <a:rPr kumimoji="0" sz="2000" b="1" i="0" u="none" strike="noStrike" kern="1200" cap="none" spc="0" normalizeH="0" baseline="0" noProof="0" dirty="0">
                <a:ln>
                  <a:noFill/>
                </a:ln>
                <a:solidFill>
                  <a:srgbClr val="212C68"/>
                </a:solidFill>
                <a:effectLst/>
                <a:uLnTx/>
                <a:uFillTx/>
                <a:latin typeface="Calibri"/>
                <a:ea typeface="+mn-ea"/>
                <a:cs typeface="Calibri"/>
              </a:rPr>
              <a:t>er </a:t>
            </a:r>
            <a:r>
              <a:rPr kumimoji="0" lang="en-US" sz="2000" b="1" i="0" u="none" strike="noStrike" kern="1200" cap="none" spc="-5" normalizeH="0" baseline="0" noProof="0" dirty="0">
                <a:ln>
                  <a:noFill/>
                </a:ln>
                <a:solidFill>
                  <a:srgbClr val="212C68"/>
                </a:solidFill>
                <a:effectLst/>
                <a:uLnTx/>
                <a:uFillTx/>
                <a:latin typeface="Calibri"/>
                <a:ea typeface="+mn-ea"/>
                <a:cs typeface="Calibri"/>
              </a:rPr>
              <a:t>H</a:t>
            </a:r>
            <a:r>
              <a:rPr kumimoji="0" sz="2000" b="1" i="0" u="none" strike="noStrike" kern="1200" cap="none" spc="-5" normalizeH="0" baseline="0" noProof="0" dirty="0" smtClean="0">
                <a:ln>
                  <a:noFill/>
                </a:ln>
                <a:solidFill>
                  <a:srgbClr val="212C68"/>
                </a:solidFill>
                <a:effectLst/>
                <a:uLnTx/>
                <a:uFillTx/>
                <a:latin typeface="Calibri"/>
                <a:ea typeface="+mn-ea"/>
                <a:cs typeface="Calibri"/>
              </a:rPr>
              <a:t>a</a:t>
            </a:r>
            <a:r>
              <a:rPr kumimoji="0" sz="2000" b="1" i="0" u="none" strike="noStrike" kern="1200" cap="none" spc="5" normalizeH="0" baseline="0" noProof="0" dirty="0" smtClean="0">
                <a:ln>
                  <a:noFill/>
                </a:ln>
                <a:solidFill>
                  <a:srgbClr val="212C68"/>
                </a:solidFill>
                <a:effectLst/>
                <a:uLnTx/>
                <a:uFillTx/>
                <a:latin typeface="Calibri"/>
                <a:ea typeface="+mn-ea"/>
                <a:cs typeface="Calibri"/>
              </a:rPr>
              <a:t>n</a:t>
            </a:r>
            <a:r>
              <a:rPr kumimoji="0" sz="2000" b="1" i="0" u="none" strike="noStrike" kern="1200" cap="none" spc="-5" normalizeH="0" baseline="0" noProof="0" dirty="0" smtClean="0">
                <a:ln>
                  <a:noFill/>
                </a:ln>
                <a:solidFill>
                  <a:srgbClr val="212C68"/>
                </a:solidFill>
                <a:effectLst/>
                <a:uLnTx/>
                <a:uFillTx/>
                <a:latin typeface="Calibri"/>
                <a:ea typeface="+mn-ea"/>
                <a:cs typeface="Calibri"/>
              </a:rPr>
              <a:t>dy</a:t>
            </a:r>
            <a:endParaRPr kumimoji="0" sz="2000" b="1" i="0" u="none" strike="noStrike" kern="1200" cap="none" spc="0" normalizeH="0" baseline="0" noProof="0" dirty="0">
              <a:ln>
                <a:noFill/>
              </a:ln>
              <a:solidFill>
                <a:srgbClr val="212C68"/>
              </a:solidFill>
              <a:effectLst/>
              <a:uLnTx/>
              <a:uFillTx/>
              <a:latin typeface="Calibri"/>
              <a:ea typeface="+mn-ea"/>
              <a:cs typeface="Calibri"/>
            </a:endParaRPr>
          </a:p>
        </p:txBody>
      </p:sp>
      <p:sp>
        <p:nvSpPr>
          <p:cNvPr id="9" name="object 7"/>
          <p:cNvSpPr/>
          <p:nvPr/>
        </p:nvSpPr>
        <p:spPr>
          <a:xfrm>
            <a:off x="2000276" y="2569738"/>
            <a:ext cx="1580515" cy="1811020"/>
          </a:xfrm>
          <a:custGeom>
            <a:avLst/>
            <a:gdLst/>
            <a:ahLst/>
            <a:cxnLst/>
            <a:rect l="l" t="t" r="r" b="b"/>
            <a:pathLst>
              <a:path w="1580514" h="1811020">
                <a:moveTo>
                  <a:pt x="1316990" y="0"/>
                </a:moveTo>
                <a:lnTo>
                  <a:pt x="263398" y="0"/>
                </a:lnTo>
                <a:lnTo>
                  <a:pt x="241802" y="873"/>
                </a:lnTo>
                <a:lnTo>
                  <a:pt x="200118" y="7658"/>
                </a:lnTo>
                <a:lnTo>
                  <a:pt x="160895" y="20706"/>
                </a:lnTo>
                <a:lnTo>
                  <a:pt x="124675" y="39476"/>
                </a:lnTo>
                <a:lnTo>
                  <a:pt x="92004" y="63423"/>
                </a:lnTo>
                <a:lnTo>
                  <a:pt x="63423" y="92004"/>
                </a:lnTo>
                <a:lnTo>
                  <a:pt x="39476" y="124675"/>
                </a:lnTo>
                <a:lnTo>
                  <a:pt x="20706" y="160895"/>
                </a:lnTo>
                <a:lnTo>
                  <a:pt x="7658" y="200118"/>
                </a:lnTo>
                <a:lnTo>
                  <a:pt x="873" y="241802"/>
                </a:lnTo>
                <a:lnTo>
                  <a:pt x="0" y="263398"/>
                </a:lnTo>
                <a:lnTo>
                  <a:pt x="0" y="1547114"/>
                </a:lnTo>
                <a:lnTo>
                  <a:pt x="3448" y="1589824"/>
                </a:lnTo>
                <a:lnTo>
                  <a:pt x="13433" y="1630346"/>
                </a:lnTo>
                <a:lnTo>
                  <a:pt x="29410" y="1668135"/>
                </a:lnTo>
                <a:lnTo>
                  <a:pt x="50836" y="1702649"/>
                </a:lnTo>
                <a:lnTo>
                  <a:pt x="77168" y="1733343"/>
                </a:lnTo>
                <a:lnTo>
                  <a:pt x="107862" y="1759675"/>
                </a:lnTo>
                <a:lnTo>
                  <a:pt x="142376" y="1781101"/>
                </a:lnTo>
                <a:lnTo>
                  <a:pt x="180165" y="1797078"/>
                </a:lnTo>
                <a:lnTo>
                  <a:pt x="220687" y="1807063"/>
                </a:lnTo>
                <a:lnTo>
                  <a:pt x="263398" y="1810511"/>
                </a:lnTo>
                <a:lnTo>
                  <a:pt x="1316990" y="1810511"/>
                </a:lnTo>
                <a:lnTo>
                  <a:pt x="1359700" y="1807063"/>
                </a:lnTo>
                <a:lnTo>
                  <a:pt x="1400222" y="1797078"/>
                </a:lnTo>
                <a:lnTo>
                  <a:pt x="1438011" y="1781101"/>
                </a:lnTo>
                <a:lnTo>
                  <a:pt x="1472525" y="1759675"/>
                </a:lnTo>
                <a:lnTo>
                  <a:pt x="1503219" y="1733343"/>
                </a:lnTo>
                <a:lnTo>
                  <a:pt x="1529551" y="1702649"/>
                </a:lnTo>
                <a:lnTo>
                  <a:pt x="1550977" y="1668135"/>
                </a:lnTo>
                <a:lnTo>
                  <a:pt x="1566954" y="1630346"/>
                </a:lnTo>
                <a:lnTo>
                  <a:pt x="1576939" y="1589824"/>
                </a:lnTo>
                <a:lnTo>
                  <a:pt x="1580388" y="1547114"/>
                </a:lnTo>
                <a:lnTo>
                  <a:pt x="1580388" y="263398"/>
                </a:lnTo>
                <a:lnTo>
                  <a:pt x="1576939" y="220687"/>
                </a:lnTo>
                <a:lnTo>
                  <a:pt x="1566954" y="180165"/>
                </a:lnTo>
                <a:lnTo>
                  <a:pt x="1550977" y="142376"/>
                </a:lnTo>
                <a:lnTo>
                  <a:pt x="1529551" y="107862"/>
                </a:lnTo>
                <a:lnTo>
                  <a:pt x="1503219" y="77168"/>
                </a:lnTo>
                <a:lnTo>
                  <a:pt x="1472525" y="50836"/>
                </a:lnTo>
                <a:lnTo>
                  <a:pt x="1438011" y="29410"/>
                </a:lnTo>
                <a:lnTo>
                  <a:pt x="1400222" y="13433"/>
                </a:lnTo>
                <a:lnTo>
                  <a:pt x="1359700" y="3448"/>
                </a:lnTo>
                <a:lnTo>
                  <a:pt x="1316990" y="0"/>
                </a:lnTo>
                <a:close/>
              </a:path>
            </a:pathLst>
          </a:custGeom>
          <a:solidFill>
            <a:schemeClr val="accent2">
              <a:lumMod val="75000"/>
            </a:schemeClr>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081D58"/>
              </a:solidFill>
              <a:effectLst/>
              <a:uLnTx/>
              <a:uFillTx/>
              <a:latin typeface="Calibri" pitchFamily="34" charset="0"/>
              <a:ea typeface="+mn-ea"/>
              <a:cs typeface="+mn-cs"/>
            </a:endParaRPr>
          </a:p>
        </p:txBody>
      </p:sp>
      <p:sp>
        <p:nvSpPr>
          <p:cNvPr id="10" name="object 8"/>
          <p:cNvSpPr/>
          <p:nvPr/>
        </p:nvSpPr>
        <p:spPr>
          <a:xfrm>
            <a:off x="2000276" y="2569738"/>
            <a:ext cx="1580515" cy="1811020"/>
          </a:xfrm>
          <a:custGeom>
            <a:avLst/>
            <a:gdLst/>
            <a:ahLst/>
            <a:cxnLst/>
            <a:rect l="l" t="t" r="r" b="b"/>
            <a:pathLst>
              <a:path w="1580514" h="1811020">
                <a:moveTo>
                  <a:pt x="0" y="263398"/>
                </a:moveTo>
                <a:lnTo>
                  <a:pt x="3448" y="220687"/>
                </a:lnTo>
                <a:lnTo>
                  <a:pt x="13433" y="180165"/>
                </a:lnTo>
                <a:lnTo>
                  <a:pt x="29410" y="142376"/>
                </a:lnTo>
                <a:lnTo>
                  <a:pt x="50836" y="107862"/>
                </a:lnTo>
                <a:lnTo>
                  <a:pt x="77168" y="77168"/>
                </a:lnTo>
                <a:lnTo>
                  <a:pt x="107862" y="50836"/>
                </a:lnTo>
                <a:lnTo>
                  <a:pt x="142376" y="29410"/>
                </a:lnTo>
                <a:lnTo>
                  <a:pt x="180165" y="13433"/>
                </a:lnTo>
                <a:lnTo>
                  <a:pt x="220687" y="3448"/>
                </a:lnTo>
                <a:lnTo>
                  <a:pt x="263398" y="0"/>
                </a:lnTo>
                <a:lnTo>
                  <a:pt x="1316990" y="0"/>
                </a:lnTo>
                <a:lnTo>
                  <a:pt x="1359700" y="3448"/>
                </a:lnTo>
                <a:lnTo>
                  <a:pt x="1400222" y="13433"/>
                </a:lnTo>
                <a:lnTo>
                  <a:pt x="1438011" y="29410"/>
                </a:lnTo>
                <a:lnTo>
                  <a:pt x="1472525" y="50836"/>
                </a:lnTo>
                <a:lnTo>
                  <a:pt x="1503219" y="77168"/>
                </a:lnTo>
                <a:lnTo>
                  <a:pt x="1529551" y="107862"/>
                </a:lnTo>
                <a:lnTo>
                  <a:pt x="1550977" y="142376"/>
                </a:lnTo>
                <a:lnTo>
                  <a:pt x="1566954" y="180165"/>
                </a:lnTo>
                <a:lnTo>
                  <a:pt x="1576939" y="220687"/>
                </a:lnTo>
                <a:lnTo>
                  <a:pt x="1580388" y="263398"/>
                </a:lnTo>
                <a:lnTo>
                  <a:pt x="1580388" y="1547114"/>
                </a:lnTo>
                <a:lnTo>
                  <a:pt x="1576939" y="1589824"/>
                </a:lnTo>
                <a:lnTo>
                  <a:pt x="1566954" y="1630346"/>
                </a:lnTo>
                <a:lnTo>
                  <a:pt x="1550977" y="1668135"/>
                </a:lnTo>
                <a:lnTo>
                  <a:pt x="1529551" y="1702649"/>
                </a:lnTo>
                <a:lnTo>
                  <a:pt x="1503219" y="1733343"/>
                </a:lnTo>
                <a:lnTo>
                  <a:pt x="1472525" y="1759675"/>
                </a:lnTo>
                <a:lnTo>
                  <a:pt x="1438011" y="1781101"/>
                </a:lnTo>
                <a:lnTo>
                  <a:pt x="1400222" y="1797078"/>
                </a:lnTo>
                <a:lnTo>
                  <a:pt x="1359700" y="1807063"/>
                </a:lnTo>
                <a:lnTo>
                  <a:pt x="1316990" y="1810511"/>
                </a:lnTo>
                <a:lnTo>
                  <a:pt x="263398" y="1810511"/>
                </a:lnTo>
                <a:lnTo>
                  <a:pt x="220687" y="1807063"/>
                </a:lnTo>
                <a:lnTo>
                  <a:pt x="180165" y="1797078"/>
                </a:lnTo>
                <a:lnTo>
                  <a:pt x="142376" y="1781101"/>
                </a:lnTo>
                <a:lnTo>
                  <a:pt x="107862" y="1759675"/>
                </a:lnTo>
                <a:lnTo>
                  <a:pt x="77168" y="1733343"/>
                </a:lnTo>
                <a:lnTo>
                  <a:pt x="50836" y="1702649"/>
                </a:lnTo>
                <a:lnTo>
                  <a:pt x="29410" y="1668135"/>
                </a:lnTo>
                <a:lnTo>
                  <a:pt x="13433" y="1630346"/>
                </a:lnTo>
                <a:lnTo>
                  <a:pt x="3448" y="1589824"/>
                </a:lnTo>
                <a:lnTo>
                  <a:pt x="0" y="1547114"/>
                </a:lnTo>
                <a:lnTo>
                  <a:pt x="0" y="263398"/>
                </a:lnTo>
                <a:close/>
              </a:path>
            </a:pathLst>
          </a:custGeom>
          <a:solidFill>
            <a:schemeClr val="accent2">
              <a:lumMod val="20000"/>
              <a:lumOff val="80000"/>
            </a:schemeClr>
          </a:solidFill>
          <a:ln w="25908">
            <a:solidFill>
              <a:schemeClr val="accent2">
                <a:lumMod val="50000"/>
              </a:schemeClr>
            </a:solidFill>
          </a:ln>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081D58"/>
              </a:solidFill>
              <a:effectLst/>
              <a:uLnTx/>
              <a:uFillTx/>
              <a:latin typeface="Calibri" pitchFamily="34" charset="0"/>
              <a:ea typeface="+mn-ea"/>
              <a:cs typeface="+mn-cs"/>
            </a:endParaRPr>
          </a:p>
        </p:txBody>
      </p:sp>
      <p:sp>
        <p:nvSpPr>
          <p:cNvPr id="11" name="object 9"/>
          <p:cNvSpPr txBox="1"/>
          <p:nvPr/>
        </p:nvSpPr>
        <p:spPr>
          <a:xfrm>
            <a:off x="2087073" y="3032605"/>
            <a:ext cx="1401063" cy="849463"/>
          </a:xfrm>
          <a:prstGeom prst="rect">
            <a:avLst/>
          </a:prstGeom>
        </p:spPr>
        <p:txBody>
          <a:bodyPr vert="horz" wrap="square" lIns="0" tIns="0" rIns="0" bIns="0" rtlCol="0">
            <a:spAutoFit/>
          </a:bodyPr>
          <a:lstStyle/>
          <a:p>
            <a:pPr marL="12700" marR="5080" lvl="0" indent="36195" algn="ctr" defTabSz="914400" rtl="0" eaLnBrk="0" fontAlgn="base" latinLnBrk="0" hangingPunct="0">
              <a:lnSpc>
                <a:spcPct val="91700"/>
              </a:lnSpc>
              <a:spcBef>
                <a:spcPct val="0"/>
              </a:spcBef>
              <a:spcAft>
                <a:spcPct val="0"/>
              </a:spcAft>
              <a:buClrTx/>
              <a:buSzTx/>
              <a:buFontTx/>
              <a:buNone/>
              <a:tabLst/>
              <a:defRPr/>
            </a:pPr>
            <a:r>
              <a:rPr kumimoji="0" sz="2000" b="1" i="0" u="none" strike="noStrike" kern="1200" cap="none" spc="-5" normalizeH="0" baseline="0" noProof="0" dirty="0">
                <a:ln>
                  <a:noFill/>
                </a:ln>
                <a:solidFill>
                  <a:srgbClr val="CADBB8">
                    <a:lumMod val="50000"/>
                  </a:srgbClr>
                </a:solidFill>
                <a:effectLst/>
                <a:uLnTx/>
                <a:uFillTx/>
                <a:latin typeface="Calibri"/>
                <a:ea typeface="+mn-ea"/>
                <a:cs typeface="Calibri"/>
              </a:rPr>
              <a:t>S</a:t>
            </a:r>
            <a:r>
              <a:rPr kumimoji="0" sz="2000" b="1" i="0" u="none" strike="noStrike" kern="1200" cap="none" spc="-10" normalizeH="0" baseline="0" noProof="0" dirty="0">
                <a:ln>
                  <a:noFill/>
                </a:ln>
                <a:solidFill>
                  <a:srgbClr val="CADBB8">
                    <a:lumMod val="50000"/>
                  </a:srgbClr>
                </a:solidFill>
                <a:effectLst/>
                <a:uLnTx/>
                <a:uFillTx/>
                <a:latin typeface="Calibri"/>
                <a:ea typeface="+mn-ea"/>
                <a:cs typeface="Calibri"/>
              </a:rPr>
              <a:t>e</a:t>
            </a:r>
            <a:r>
              <a:rPr kumimoji="0" sz="2000" b="1" i="0" u="none" strike="noStrike" kern="1200" cap="none" spc="0" normalizeH="0" baseline="0" noProof="0" dirty="0">
                <a:ln>
                  <a:noFill/>
                </a:ln>
                <a:solidFill>
                  <a:srgbClr val="CADBB8">
                    <a:lumMod val="50000"/>
                  </a:srgbClr>
                </a:solidFill>
                <a:effectLst/>
                <a:uLnTx/>
                <a:uFillTx/>
                <a:latin typeface="Calibri"/>
                <a:ea typeface="+mn-ea"/>
                <a:cs typeface="Calibri"/>
              </a:rPr>
              <a:t>tup</a:t>
            </a:r>
            <a:r>
              <a:rPr kumimoji="0" sz="2000" b="1" i="0" u="none" strike="noStrike" kern="1200" cap="none" spc="-20" normalizeH="0" baseline="0" noProof="0" dirty="0">
                <a:ln>
                  <a:noFill/>
                </a:ln>
                <a:solidFill>
                  <a:srgbClr val="CADBB8">
                    <a:lumMod val="50000"/>
                  </a:srgbClr>
                </a:solidFill>
                <a:effectLst/>
                <a:uLnTx/>
                <a:uFillTx/>
                <a:latin typeface="Calibri"/>
                <a:ea typeface="+mn-ea"/>
                <a:cs typeface="Calibri"/>
              </a:rPr>
              <a:t> </a:t>
            </a:r>
            <a:r>
              <a:rPr kumimoji="0" lang="en-US" sz="2000" b="1" i="0" u="none" strike="noStrike" kern="1200" cap="none" spc="-20" normalizeH="0" baseline="0" noProof="0" dirty="0" smtClean="0">
                <a:ln>
                  <a:noFill/>
                </a:ln>
                <a:solidFill>
                  <a:srgbClr val="CADBB8">
                    <a:lumMod val="50000"/>
                  </a:srgbClr>
                </a:solidFill>
                <a:effectLst/>
                <a:uLnTx/>
                <a:uFillTx/>
                <a:latin typeface="Calibri"/>
                <a:ea typeface="+mn-ea"/>
                <a:cs typeface="Calibri"/>
              </a:rPr>
              <a:t>Y</a:t>
            </a:r>
            <a:r>
              <a:rPr kumimoji="0" sz="2000" b="1" i="0" u="none" strike="noStrike" kern="1200" cap="none" spc="-5" normalizeH="0" baseline="0" noProof="0" dirty="0" smtClean="0">
                <a:ln>
                  <a:noFill/>
                </a:ln>
                <a:solidFill>
                  <a:srgbClr val="CADBB8">
                    <a:lumMod val="50000"/>
                  </a:srgbClr>
                </a:solidFill>
                <a:effectLst/>
                <a:uLnTx/>
                <a:uFillTx/>
                <a:latin typeface="Calibri"/>
                <a:ea typeface="+mn-ea"/>
                <a:cs typeface="Calibri"/>
              </a:rPr>
              <a:t>o</a:t>
            </a:r>
            <a:r>
              <a:rPr kumimoji="0" sz="2000" b="1" i="0" u="none" strike="noStrike" kern="1200" cap="none" spc="5" normalizeH="0" baseline="0" noProof="0" dirty="0" smtClean="0">
                <a:ln>
                  <a:noFill/>
                </a:ln>
                <a:solidFill>
                  <a:srgbClr val="CADBB8">
                    <a:lumMod val="50000"/>
                  </a:srgbClr>
                </a:solidFill>
                <a:effectLst/>
                <a:uLnTx/>
                <a:uFillTx/>
                <a:latin typeface="Calibri"/>
                <a:ea typeface="+mn-ea"/>
                <a:cs typeface="Calibri"/>
              </a:rPr>
              <a:t>u</a:t>
            </a:r>
            <a:r>
              <a:rPr kumimoji="0" sz="2000" b="1" i="0" u="none" strike="noStrike" kern="1200" cap="none" spc="0" normalizeH="0" baseline="0" noProof="0" dirty="0" smtClean="0">
                <a:ln>
                  <a:noFill/>
                </a:ln>
                <a:solidFill>
                  <a:srgbClr val="CADBB8">
                    <a:lumMod val="50000"/>
                  </a:srgbClr>
                </a:solidFill>
                <a:effectLst/>
                <a:uLnTx/>
                <a:uFillTx/>
                <a:latin typeface="Calibri"/>
                <a:ea typeface="+mn-ea"/>
                <a:cs typeface="Calibri"/>
              </a:rPr>
              <a:t>r </a:t>
            </a:r>
            <a:r>
              <a:rPr kumimoji="0" lang="en-US" sz="2000" b="1" i="0" u="none" strike="noStrike" kern="1200" cap="none" spc="0" normalizeH="0" baseline="0" noProof="0" dirty="0" smtClean="0">
                <a:ln>
                  <a:noFill/>
                </a:ln>
                <a:solidFill>
                  <a:srgbClr val="CADBB8">
                    <a:lumMod val="50000"/>
                  </a:srgbClr>
                </a:solidFill>
                <a:effectLst/>
                <a:uLnTx/>
                <a:uFillTx/>
                <a:latin typeface="Calibri"/>
                <a:ea typeface="+mn-ea"/>
                <a:cs typeface="Calibri"/>
              </a:rPr>
              <a:t>Account </a:t>
            </a:r>
            <a:r>
              <a:rPr kumimoji="0" sz="2000" b="1" i="0" u="none" strike="noStrike" kern="1200" cap="none" spc="-25" normalizeH="0" baseline="0" noProof="0" dirty="0" smtClean="0">
                <a:ln>
                  <a:noFill/>
                </a:ln>
                <a:solidFill>
                  <a:srgbClr val="CADBB8">
                    <a:lumMod val="50000"/>
                  </a:srgbClr>
                </a:solidFill>
                <a:effectLst/>
                <a:uLnTx/>
                <a:uFillTx/>
                <a:latin typeface="Calibri"/>
                <a:ea typeface="+mn-ea"/>
                <a:cs typeface="Calibri"/>
              </a:rPr>
              <a:t>a</a:t>
            </a:r>
            <a:r>
              <a:rPr kumimoji="0" sz="2000" b="1" i="0" u="none" strike="noStrike" kern="1200" cap="none" spc="0" normalizeH="0" baseline="0" noProof="0" dirty="0" smtClean="0">
                <a:ln>
                  <a:noFill/>
                </a:ln>
                <a:solidFill>
                  <a:srgbClr val="CADBB8">
                    <a:lumMod val="50000"/>
                  </a:srgbClr>
                </a:solidFill>
                <a:effectLst/>
                <a:uLnTx/>
                <a:uFillTx/>
                <a:latin typeface="Calibri"/>
                <a:ea typeface="+mn-ea"/>
                <a:cs typeface="Calibri"/>
              </a:rPr>
              <a:t>t </a:t>
            </a:r>
            <a:r>
              <a:rPr kumimoji="0" sz="2000" b="1" i="0" u="none" strike="noStrike" kern="1200" cap="none" spc="-5" normalizeH="0" baseline="0" noProof="0" dirty="0">
                <a:ln>
                  <a:noFill/>
                </a:ln>
                <a:solidFill>
                  <a:srgbClr val="CADBB8">
                    <a:lumMod val="50000"/>
                  </a:srgbClr>
                </a:solidFill>
                <a:effectLst/>
                <a:uLnTx/>
                <a:uFillTx/>
                <a:latin typeface="Calibri"/>
                <a:ea typeface="+mn-ea"/>
                <a:cs typeface="Calibri"/>
              </a:rPr>
              <a:t>u.</a:t>
            </a:r>
            <a:r>
              <a:rPr kumimoji="0" sz="2000" b="1" i="0" u="none" strike="noStrike" kern="1200" cap="none" spc="5" normalizeH="0" baseline="0" noProof="0" dirty="0">
                <a:ln>
                  <a:noFill/>
                </a:ln>
                <a:solidFill>
                  <a:srgbClr val="CADBB8">
                    <a:lumMod val="50000"/>
                  </a:srgbClr>
                </a:solidFill>
                <a:effectLst/>
                <a:uLnTx/>
                <a:uFillTx/>
                <a:latin typeface="Calibri"/>
                <a:ea typeface="+mn-ea"/>
                <a:cs typeface="Calibri"/>
              </a:rPr>
              <a:t>b</a:t>
            </a:r>
            <a:r>
              <a:rPr kumimoji="0" sz="2000" b="1" i="0" u="none" strike="noStrike" kern="1200" cap="none" spc="-5" normalizeH="0" baseline="0" noProof="0" dirty="0">
                <a:ln>
                  <a:noFill/>
                </a:ln>
                <a:solidFill>
                  <a:srgbClr val="CADBB8">
                    <a:lumMod val="50000"/>
                  </a:srgbClr>
                </a:solidFill>
                <a:effectLst/>
                <a:uLnTx/>
                <a:uFillTx/>
                <a:latin typeface="Calibri"/>
                <a:ea typeface="+mn-ea"/>
                <a:cs typeface="Calibri"/>
              </a:rPr>
              <a:t>pas.</a:t>
            </a:r>
            <a:r>
              <a:rPr kumimoji="0" sz="2000" b="1" i="0" u="none" strike="noStrike" kern="1200" cap="none" spc="-10" normalizeH="0" baseline="0" noProof="0" dirty="0">
                <a:ln>
                  <a:noFill/>
                </a:ln>
                <a:solidFill>
                  <a:srgbClr val="CADBB8">
                    <a:lumMod val="50000"/>
                  </a:srgbClr>
                </a:solidFill>
                <a:effectLst/>
                <a:uLnTx/>
                <a:uFillTx/>
                <a:latin typeface="Calibri"/>
                <a:ea typeface="+mn-ea"/>
                <a:cs typeface="Calibri"/>
              </a:rPr>
              <a:t>c</a:t>
            </a:r>
            <a:r>
              <a:rPr kumimoji="0" sz="2000" b="1" i="0" u="none" strike="noStrike" kern="1200" cap="none" spc="-5" normalizeH="0" baseline="0" noProof="0" dirty="0">
                <a:ln>
                  <a:noFill/>
                </a:ln>
                <a:solidFill>
                  <a:srgbClr val="CADBB8">
                    <a:lumMod val="50000"/>
                  </a:srgbClr>
                </a:solidFill>
                <a:effectLst/>
                <a:uLnTx/>
                <a:uFillTx/>
                <a:latin typeface="Calibri"/>
                <a:ea typeface="+mn-ea"/>
                <a:cs typeface="Calibri"/>
              </a:rPr>
              <a:t>om</a:t>
            </a:r>
            <a:endParaRPr kumimoji="0" sz="2000" b="1" i="0" u="none" strike="noStrike" kern="1200" cap="none" spc="0" normalizeH="0" baseline="0" noProof="0" dirty="0">
              <a:ln>
                <a:noFill/>
              </a:ln>
              <a:solidFill>
                <a:srgbClr val="CADBB8">
                  <a:lumMod val="50000"/>
                </a:srgbClr>
              </a:solidFill>
              <a:effectLst/>
              <a:uLnTx/>
              <a:uFillTx/>
              <a:latin typeface="Calibri"/>
              <a:ea typeface="+mn-ea"/>
              <a:cs typeface="Calibri"/>
            </a:endParaRPr>
          </a:p>
        </p:txBody>
      </p:sp>
      <p:sp>
        <p:nvSpPr>
          <p:cNvPr id="12" name="object 10"/>
          <p:cNvSpPr/>
          <p:nvPr/>
        </p:nvSpPr>
        <p:spPr>
          <a:xfrm>
            <a:off x="3659911" y="2569738"/>
            <a:ext cx="1582420" cy="1811020"/>
          </a:xfrm>
          <a:custGeom>
            <a:avLst/>
            <a:gdLst/>
            <a:ahLst/>
            <a:cxnLst/>
            <a:rect l="l" t="t" r="r" b="b"/>
            <a:pathLst>
              <a:path w="1582420" h="1811020">
                <a:moveTo>
                  <a:pt x="1318260" y="0"/>
                </a:moveTo>
                <a:lnTo>
                  <a:pt x="263652" y="0"/>
                </a:lnTo>
                <a:lnTo>
                  <a:pt x="242020" y="873"/>
                </a:lnTo>
                <a:lnTo>
                  <a:pt x="200274" y="7659"/>
                </a:lnTo>
                <a:lnTo>
                  <a:pt x="161002" y="20710"/>
                </a:lnTo>
                <a:lnTo>
                  <a:pt x="124745" y="39487"/>
                </a:lnTo>
                <a:lnTo>
                  <a:pt x="92046" y="63446"/>
                </a:lnTo>
                <a:lnTo>
                  <a:pt x="63446" y="92046"/>
                </a:lnTo>
                <a:lnTo>
                  <a:pt x="39487" y="124745"/>
                </a:lnTo>
                <a:lnTo>
                  <a:pt x="20710" y="161002"/>
                </a:lnTo>
                <a:lnTo>
                  <a:pt x="7659" y="200274"/>
                </a:lnTo>
                <a:lnTo>
                  <a:pt x="873" y="242020"/>
                </a:lnTo>
                <a:lnTo>
                  <a:pt x="0" y="263651"/>
                </a:lnTo>
                <a:lnTo>
                  <a:pt x="0" y="1546859"/>
                </a:lnTo>
                <a:lnTo>
                  <a:pt x="3449" y="1589639"/>
                </a:lnTo>
                <a:lnTo>
                  <a:pt x="13435" y="1630216"/>
                </a:lnTo>
                <a:lnTo>
                  <a:pt x="29417" y="1668048"/>
                </a:lnTo>
                <a:lnTo>
                  <a:pt x="50852" y="1702594"/>
                </a:lnTo>
                <a:lnTo>
                  <a:pt x="77200" y="1733311"/>
                </a:lnTo>
                <a:lnTo>
                  <a:pt x="107917" y="1759659"/>
                </a:lnTo>
                <a:lnTo>
                  <a:pt x="142463" y="1781094"/>
                </a:lnTo>
                <a:lnTo>
                  <a:pt x="180295" y="1797076"/>
                </a:lnTo>
                <a:lnTo>
                  <a:pt x="220872" y="1807062"/>
                </a:lnTo>
                <a:lnTo>
                  <a:pt x="263652" y="1810511"/>
                </a:lnTo>
                <a:lnTo>
                  <a:pt x="1318260" y="1810511"/>
                </a:lnTo>
                <a:lnTo>
                  <a:pt x="1361039" y="1807062"/>
                </a:lnTo>
                <a:lnTo>
                  <a:pt x="1401616" y="1797076"/>
                </a:lnTo>
                <a:lnTo>
                  <a:pt x="1439448" y="1781094"/>
                </a:lnTo>
                <a:lnTo>
                  <a:pt x="1473994" y="1759659"/>
                </a:lnTo>
                <a:lnTo>
                  <a:pt x="1504711" y="1733311"/>
                </a:lnTo>
                <a:lnTo>
                  <a:pt x="1531059" y="1702594"/>
                </a:lnTo>
                <a:lnTo>
                  <a:pt x="1552494" y="1668048"/>
                </a:lnTo>
                <a:lnTo>
                  <a:pt x="1568476" y="1630216"/>
                </a:lnTo>
                <a:lnTo>
                  <a:pt x="1578462" y="1589639"/>
                </a:lnTo>
                <a:lnTo>
                  <a:pt x="1581912" y="1546859"/>
                </a:lnTo>
                <a:lnTo>
                  <a:pt x="1581912" y="263651"/>
                </a:lnTo>
                <a:lnTo>
                  <a:pt x="1578462" y="220872"/>
                </a:lnTo>
                <a:lnTo>
                  <a:pt x="1568476" y="180295"/>
                </a:lnTo>
                <a:lnTo>
                  <a:pt x="1552494" y="142463"/>
                </a:lnTo>
                <a:lnTo>
                  <a:pt x="1531059" y="107917"/>
                </a:lnTo>
                <a:lnTo>
                  <a:pt x="1504711" y="77200"/>
                </a:lnTo>
                <a:lnTo>
                  <a:pt x="1473994" y="50852"/>
                </a:lnTo>
                <a:lnTo>
                  <a:pt x="1439448" y="29417"/>
                </a:lnTo>
                <a:lnTo>
                  <a:pt x="1401616" y="13435"/>
                </a:lnTo>
                <a:lnTo>
                  <a:pt x="1361039" y="3449"/>
                </a:lnTo>
                <a:lnTo>
                  <a:pt x="1318260" y="0"/>
                </a:lnTo>
                <a:close/>
              </a:path>
            </a:pathLst>
          </a:custGeom>
          <a:solidFill>
            <a:schemeClr val="accent3">
              <a:lumMod val="50000"/>
            </a:schemeClr>
          </a:solidFill>
          <a:ln>
            <a:solidFill>
              <a:schemeClr val="accent3">
                <a:lumMod val="10000"/>
              </a:schemeClr>
            </a:solidFill>
          </a:ln>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081D58"/>
              </a:solidFill>
              <a:effectLst/>
              <a:uLnTx/>
              <a:uFillTx/>
              <a:latin typeface="Calibri" pitchFamily="34" charset="0"/>
              <a:ea typeface="+mn-ea"/>
              <a:cs typeface="+mn-cs"/>
            </a:endParaRPr>
          </a:p>
        </p:txBody>
      </p:sp>
      <p:sp>
        <p:nvSpPr>
          <p:cNvPr id="13" name="object 11"/>
          <p:cNvSpPr/>
          <p:nvPr/>
        </p:nvSpPr>
        <p:spPr>
          <a:xfrm>
            <a:off x="3659911" y="2569738"/>
            <a:ext cx="1582420" cy="1811020"/>
          </a:xfrm>
          <a:custGeom>
            <a:avLst/>
            <a:gdLst/>
            <a:ahLst/>
            <a:cxnLst/>
            <a:rect l="l" t="t" r="r" b="b"/>
            <a:pathLst>
              <a:path w="1582420" h="1811020">
                <a:moveTo>
                  <a:pt x="0" y="263651"/>
                </a:moveTo>
                <a:lnTo>
                  <a:pt x="3449" y="220872"/>
                </a:lnTo>
                <a:lnTo>
                  <a:pt x="13435" y="180295"/>
                </a:lnTo>
                <a:lnTo>
                  <a:pt x="29417" y="142463"/>
                </a:lnTo>
                <a:lnTo>
                  <a:pt x="50852" y="107917"/>
                </a:lnTo>
                <a:lnTo>
                  <a:pt x="77200" y="77200"/>
                </a:lnTo>
                <a:lnTo>
                  <a:pt x="107917" y="50852"/>
                </a:lnTo>
                <a:lnTo>
                  <a:pt x="142463" y="29417"/>
                </a:lnTo>
                <a:lnTo>
                  <a:pt x="180295" y="13435"/>
                </a:lnTo>
                <a:lnTo>
                  <a:pt x="220872" y="3449"/>
                </a:lnTo>
                <a:lnTo>
                  <a:pt x="263652" y="0"/>
                </a:lnTo>
                <a:lnTo>
                  <a:pt x="1318260" y="0"/>
                </a:lnTo>
                <a:lnTo>
                  <a:pt x="1361039" y="3449"/>
                </a:lnTo>
                <a:lnTo>
                  <a:pt x="1401616" y="13435"/>
                </a:lnTo>
                <a:lnTo>
                  <a:pt x="1439448" y="29417"/>
                </a:lnTo>
                <a:lnTo>
                  <a:pt x="1473994" y="50852"/>
                </a:lnTo>
                <a:lnTo>
                  <a:pt x="1504711" y="77200"/>
                </a:lnTo>
                <a:lnTo>
                  <a:pt x="1531059" y="107917"/>
                </a:lnTo>
                <a:lnTo>
                  <a:pt x="1552494" y="142463"/>
                </a:lnTo>
                <a:lnTo>
                  <a:pt x="1568476" y="180295"/>
                </a:lnTo>
                <a:lnTo>
                  <a:pt x="1578462" y="220872"/>
                </a:lnTo>
                <a:lnTo>
                  <a:pt x="1581912" y="263651"/>
                </a:lnTo>
                <a:lnTo>
                  <a:pt x="1581912" y="1546859"/>
                </a:lnTo>
                <a:lnTo>
                  <a:pt x="1578462" y="1589639"/>
                </a:lnTo>
                <a:lnTo>
                  <a:pt x="1568476" y="1630216"/>
                </a:lnTo>
                <a:lnTo>
                  <a:pt x="1552494" y="1668048"/>
                </a:lnTo>
                <a:lnTo>
                  <a:pt x="1531059" y="1702594"/>
                </a:lnTo>
                <a:lnTo>
                  <a:pt x="1504711" y="1733311"/>
                </a:lnTo>
                <a:lnTo>
                  <a:pt x="1473994" y="1759659"/>
                </a:lnTo>
                <a:lnTo>
                  <a:pt x="1439448" y="1781094"/>
                </a:lnTo>
                <a:lnTo>
                  <a:pt x="1401616" y="1797076"/>
                </a:lnTo>
                <a:lnTo>
                  <a:pt x="1361039" y="1807062"/>
                </a:lnTo>
                <a:lnTo>
                  <a:pt x="1318260" y="1810511"/>
                </a:lnTo>
                <a:lnTo>
                  <a:pt x="263652" y="1810511"/>
                </a:lnTo>
                <a:lnTo>
                  <a:pt x="220872" y="1807062"/>
                </a:lnTo>
                <a:lnTo>
                  <a:pt x="180295" y="1797076"/>
                </a:lnTo>
                <a:lnTo>
                  <a:pt x="142463" y="1781094"/>
                </a:lnTo>
                <a:lnTo>
                  <a:pt x="107917" y="1759659"/>
                </a:lnTo>
                <a:lnTo>
                  <a:pt x="77200" y="1733311"/>
                </a:lnTo>
                <a:lnTo>
                  <a:pt x="50852" y="1702594"/>
                </a:lnTo>
                <a:lnTo>
                  <a:pt x="29417" y="1668048"/>
                </a:lnTo>
                <a:lnTo>
                  <a:pt x="13435" y="1630216"/>
                </a:lnTo>
                <a:lnTo>
                  <a:pt x="3449" y="1589639"/>
                </a:lnTo>
                <a:lnTo>
                  <a:pt x="0" y="1546859"/>
                </a:lnTo>
                <a:lnTo>
                  <a:pt x="0" y="263651"/>
                </a:lnTo>
                <a:close/>
              </a:path>
            </a:pathLst>
          </a:custGeom>
          <a:solidFill>
            <a:srgbClr val="E7DCE8"/>
          </a:solidFill>
          <a:ln w="25908">
            <a:solidFill>
              <a:schemeClr val="accent3">
                <a:lumMod val="25000"/>
              </a:schemeClr>
            </a:solidFill>
          </a:ln>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081D58"/>
              </a:solidFill>
              <a:effectLst/>
              <a:uLnTx/>
              <a:uFillTx/>
              <a:latin typeface="Calibri" pitchFamily="34" charset="0"/>
              <a:ea typeface="+mn-ea"/>
              <a:cs typeface="+mn-cs"/>
            </a:endParaRPr>
          </a:p>
        </p:txBody>
      </p:sp>
      <p:sp>
        <p:nvSpPr>
          <p:cNvPr id="14" name="object 12"/>
          <p:cNvSpPr txBox="1"/>
          <p:nvPr/>
        </p:nvSpPr>
        <p:spPr>
          <a:xfrm>
            <a:off x="3488136" y="3032604"/>
            <a:ext cx="1673541" cy="849463"/>
          </a:xfrm>
          <a:prstGeom prst="rect">
            <a:avLst/>
          </a:prstGeom>
        </p:spPr>
        <p:txBody>
          <a:bodyPr vert="horz" wrap="square" lIns="0" tIns="0" rIns="0" bIns="0" rtlCol="0">
            <a:spAutoFit/>
          </a:bodyPr>
          <a:lstStyle/>
          <a:p>
            <a:pPr marL="181610" marR="5080" lvl="0" indent="-169545" algn="ctr" defTabSz="914400" rtl="0" eaLnBrk="0" fontAlgn="base" latinLnBrk="0" hangingPunct="0">
              <a:lnSpc>
                <a:spcPct val="917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DBCBDC">
                    <a:lumMod val="25000"/>
                  </a:srgbClr>
                </a:solidFill>
                <a:effectLst/>
                <a:uLnTx/>
                <a:uFillTx/>
                <a:latin typeface="Calibri"/>
                <a:ea typeface="+mn-ea"/>
                <a:cs typeface="Calibri"/>
              </a:rPr>
              <a:t>Select Your Contribution Amount </a:t>
            </a:r>
            <a:endParaRPr kumimoji="0" sz="2000" b="1" i="0" u="none" strike="noStrike" kern="1200" cap="none" spc="0" normalizeH="0" baseline="0" noProof="0" dirty="0">
              <a:ln>
                <a:noFill/>
              </a:ln>
              <a:solidFill>
                <a:srgbClr val="DBCBDC">
                  <a:lumMod val="25000"/>
                </a:srgbClr>
              </a:solidFill>
              <a:effectLst/>
              <a:uLnTx/>
              <a:uFillTx/>
              <a:latin typeface="Calibri"/>
              <a:ea typeface="+mn-ea"/>
              <a:cs typeface="Calibri"/>
            </a:endParaRPr>
          </a:p>
        </p:txBody>
      </p:sp>
      <p:sp>
        <p:nvSpPr>
          <p:cNvPr id="15" name="object 13"/>
          <p:cNvSpPr/>
          <p:nvPr/>
        </p:nvSpPr>
        <p:spPr>
          <a:xfrm>
            <a:off x="5321071" y="2569738"/>
            <a:ext cx="1580515" cy="1811020"/>
          </a:xfrm>
          <a:custGeom>
            <a:avLst/>
            <a:gdLst/>
            <a:ahLst/>
            <a:cxnLst/>
            <a:rect l="l" t="t" r="r" b="b"/>
            <a:pathLst>
              <a:path w="1580515" h="1811020">
                <a:moveTo>
                  <a:pt x="1316989" y="0"/>
                </a:moveTo>
                <a:lnTo>
                  <a:pt x="263398" y="0"/>
                </a:lnTo>
                <a:lnTo>
                  <a:pt x="241802" y="873"/>
                </a:lnTo>
                <a:lnTo>
                  <a:pt x="200118" y="7658"/>
                </a:lnTo>
                <a:lnTo>
                  <a:pt x="160895" y="20706"/>
                </a:lnTo>
                <a:lnTo>
                  <a:pt x="124675" y="39476"/>
                </a:lnTo>
                <a:lnTo>
                  <a:pt x="92004" y="63423"/>
                </a:lnTo>
                <a:lnTo>
                  <a:pt x="63423" y="92004"/>
                </a:lnTo>
                <a:lnTo>
                  <a:pt x="39476" y="124675"/>
                </a:lnTo>
                <a:lnTo>
                  <a:pt x="20706" y="160895"/>
                </a:lnTo>
                <a:lnTo>
                  <a:pt x="7658" y="200118"/>
                </a:lnTo>
                <a:lnTo>
                  <a:pt x="873" y="241802"/>
                </a:lnTo>
                <a:lnTo>
                  <a:pt x="0" y="263398"/>
                </a:lnTo>
                <a:lnTo>
                  <a:pt x="0" y="1547114"/>
                </a:lnTo>
                <a:lnTo>
                  <a:pt x="3448" y="1589824"/>
                </a:lnTo>
                <a:lnTo>
                  <a:pt x="13433" y="1630346"/>
                </a:lnTo>
                <a:lnTo>
                  <a:pt x="29410" y="1668135"/>
                </a:lnTo>
                <a:lnTo>
                  <a:pt x="50836" y="1702649"/>
                </a:lnTo>
                <a:lnTo>
                  <a:pt x="77168" y="1733343"/>
                </a:lnTo>
                <a:lnTo>
                  <a:pt x="107862" y="1759675"/>
                </a:lnTo>
                <a:lnTo>
                  <a:pt x="142376" y="1781101"/>
                </a:lnTo>
                <a:lnTo>
                  <a:pt x="180165" y="1797078"/>
                </a:lnTo>
                <a:lnTo>
                  <a:pt x="220687" y="1807063"/>
                </a:lnTo>
                <a:lnTo>
                  <a:pt x="263398" y="1810511"/>
                </a:lnTo>
                <a:lnTo>
                  <a:pt x="1316989" y="1810511"/>
                </a:lnTo>
                <a:lnTo>
                  <a:pt x="1359700" y="1807063"/>
                </a:lnTo>
                <a:lnTo>
                  <a:pt x="1400222" y="1797078"/>
                </a:lnTo>
                <a:lnTo>
                  <a:pt x="1438011" y="1781101"/>
                </a:lnTo>
                <a:lnTo>
                  <a:pt x="1472525" y="1759675"/>
                </a:lnTo>
                <a:lnTo>
                  <a:pt x="1503219" y="1733343"/>
                </a:lnTo>
                <a:lnTo>
                  <a:pt x="1529551" y="1702649"/>
                </a:lnTo>
                <a:lnTo>
                  <a:pt x="1550977" y="1668135"/>
                </a:lnTo>
                <a:lnTo>
                  <a:pt x="1566954" y="1630346"/>
                </a:lnTo>
                <a:lnTo>
                  <a:pt x="1576939" y="1589824"/>
                </a:lnTo>
                <a:lnTo>
                  <a:pt x="1580388" y="1547114"/>
                </a:lnTo>
                <a:lnTo>
                  <a:pt x="1580388" y="263398"/>
                </a:lnTo>
                <a:lnTo>
                  <a:pt x="1576939" y="220687"/>
                </a:lnTo>
                <a:lnTo>
                  <a:pt x="1566954" y="180165"/>
                </a:lnTo>
                <a:lnTo>
                  <a:pt x="1550977" y="142376"/>
                </a:lnTo>
                <a:lnTo>
                  <a:pt x="1529551" y="107862"/>
                </a:lnTo>
                <a:lnTo>
                  <a:pt x="1503219" y="77168"/>
                </a:lnTo>
                <a:lnTo>
                  <a:pt x="1472525" y="50836"/>
                </a:lnTo>
                <a:lnTo>
                  <a:pt x="1438011" y="29410"/>
                </a:lnTo>
                <a:lnTo>
                  <a:pt x="1400222" y="13433"/>
                </a:lnTo>
                <a:lnTo>
                  <a:pt x="1359700" y="3448"/>
                </a:lnTo>
                <a:lnTo>
                  <a:pt x="1316989" y="0"/>
                </a:lnTo>
                <a:close/>
              </a:path>
            </a:pathLst>
          </a:custGeom>
          <a:solidFill>
            <a:schemeClr val="accent4">
              <a:lumMod val="20000"/>
              <a:lumOff val="80000"/>
            </a:schemeClr>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081D58"/>
              </a:solidFill>
              <a:effectLst/>
              <a:uLnTx/>
              <a:uFillTx/>
              <a:latin typeface="Calibri" pitchFamily="34" charset="0"/>
              <a:ea typeface="+mn-ea"/>
              <a:cs typeface="+mn-cs"/>
            </a:endParaRPr>
          </a:p>
        </p:txBody>
      </p:sp>
      <p:sp>
        <p:nvSpPr>
          <p:cNvPr id="16" name="object 14"/>
          <p:cNvSpPr/>
          <p:nvPr/>
        </p:nvSpPr>
        <p:spPr>
          <a:xfrm>
            <a:off x="5321071" y="2569738"/>
            <a:ext cx="1580515" cy="1811020"/>
          </a:xfrm>
          <a:custGeom>
            <a:avLst/>
            <a:gdLst/>
            <a:ahLst/>
            <a:cxnLst/>
            <a:rect l="l" t="t" r="r" b="b"/>
            <a:pathLst>
              <a:path w="1580515" h="1811020">
                <a:moveTo>
                  <a:pt x="0" y="263398"/>
                </a:moveTo>
                <a:lnTo>
                  <a:pt x="3448" y="220687"/>
                </a:lnTo>
                <a:lnTo>
                  <a:pt x="13433" y="180165"/>
                </a:lnTo>
                <a:lnTo>
                  <a:pt x="29410" y="142376"/>
                </a:lnTo>
                <a:lnTo>
                  <a:pt x="50836" y="107862"/>
                </a:lnTo>
                <a:lnTo>
                  <a:pt x="77168" y="77168"/>
                </a:lnTo>
                <a:lnTo>
                  <a:pt x="107862" y="50836"/>
                </a:lnTo>
                <a:lnTo>
                  <a:pt x="142376" y="29410"/>
                </a:lnTo>
                <a:lnTo>
                  <a:pt x="180165" y="13433"/>
                </a:lnTo>
                <a:lnTo>
                  <a:pt x="220687" y="3448"/>
                </a:lnTo>
                <a:lnTo>
                  <a:pt x="263398" y="0"/>
                </a:lnTo>
                <a:lnTo>
                  <a:pt x="1316989" y="0"/>
                </a:lnTo>
                <a:lnTo>
                  <a:pt x="1359700" y="3448"/>
                </a:lnTo>
                <a:lnTo>
                  <a:pt x="1400222" y="13433"/>
                </a:lnTo>
                <a:lnTo>
                  <a:pt x="1438011" y="29410"/>
                </a:lnTo>
                <a:lnTo>
                  <a:pt x="1472525" y="50836"/>
                </a:lnTo>
                <a:lnTo>
                  <a:pt x="1503219" y="77168"/>
                </a:lnTo>
                <a:lnTo>
                  <a:pt x="1529551" y="107862"/>
                </a:lnTo>
                <a:lnTo>
                  <a:pt x="1550977" y="142376"/>
                </a:lnTo>
                <a:lnTo>
                  <a:pt x="1566954" y="180165"/>
                </a:lnTo>
                <a:lnTo>
                  <a:pt x="1576939" y="220687"/>
                </a:lnTo>
                <a:lnTo>
                  <a:pt x="1580388" y="263398"/>
                </a:lnTo>
                <a:lnTo>
                  <a:pt x="1580388" y="1547114"/>
                </a:lnTo>
                <a:lnTo>
                  <a:pt x="1576939" y="1589824"/>
                </a:lnTo>
                <a:lnTo>
                  <a:pt x="1566954" y="1630346"/>
                </a:lnTo>
                <a:lnTo>
                  <a:pt x="1550977" y="1668135"/>
                </a:lnTo>
                <a:lnTo>
                  <a:pt x="1529551" y="1702649"/>
                </a:lnTo>
                <a:lnTo>
                  <a:pt x="1503219" y="1733343"/>
                </a:lnTo>
                <a:lnTo>
                  <a:pt x="1472525" y="1759675"/>
                </a:lnTo>
                <a:lnTo>
                  <a:pt x="1438011" y="1781101"/>
                </a:lnTo>
                <a:lnTo>
                  <a:pt x="1400222" y="1797078"/>
                </a:lnTo>
                <a:lnTo>
                  <a:pt x="1359700" y="1807063"/>
                </a:lnTo>
                <a:lnTo>
                  <a:pt x="1316989" y="1810511"/>
                </a:lnTo>
                <a:lnTo>
                  <a:pt x="263398" y="1810511"/>
                </a:lnTo>
                <a:lnTo>
                  <a:pt x="220687" y="1807063"/>
                </a:lnTo>
                <a:lnTo>
                  <a:pt x="180165" y="1797078"/>
                </a:lnTo>
                <a:lnTo>
                  <a:pt x="142376" y="1781101"/>
                </a:lnTo>
                <a:lnTo>
                  <a:pt x="107862" y="1759675"/>
                </a:lnTo>
                <a:lnTo>
                  <a:pt x="77168" y="1733343"/>
                </a:lnTo>
                <a:lnTo>
                  <a:pt x="50836" y="1702649"/>
                </a:lnTo>
                <a:lnTo>
                  <a:pt x="29410" y="1668135"/>
                </a:lnTo>
                <a:lnTo>
                  <a:pt x="13433" y="1630346"/>
                </a:lnTo>
                <a:lnTo>
                  <a:pt x="3448" y="1589824"/>
                </a:lnTo>
                <a:lnTo>
                  <a:pt x="0" y="1547114"/>
                </a:lnTo>
                <a:lnTo>
                  <a:pt x="0" y="263398"/>
                </a:lnTo>
                <a:close/>
              </a:path>
            </a:pathLst>
          </a:custGeom>
          <a:ln w="25908">
            <a:solidFill>
              <a:schemeClr val="accent4">
                <a:lumMod val="50000"/>
              </a:schemeClr>
            </a:solidFill>
          </a:ln>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081D58"/>
              </a:solidFill>
              <a:effectLst/>
              <a:uLnTx/>
              <a:uFillTx/>
              <a:latin typeface="Calibri" pitchFamily="34" charset="0"/>
              <a:ea typeface="+mn-ea"/>
              <a:cs typeface="+mn-cs"/>
            </a:endParaRPr>
          </a:p>
        </p:txBody>
      </p:sp>
      <p:sp>
        <p:nvSpPr>
          <p:cNvPr id="17" name="object 15"/>
          <p:cNvSpPr txBox="1"/>
          <p:nvPr/>
        </p:nvSpPr>
        <p:spPr>
          <a:xfrm>
            <a:off x="5471946" y="3032605"/>
            <a:ext cx="1302386" cy="849463"/>
          </a:xfrm>
          <a:prstGeom prst="rect">
            <a:avLst/>
          </a:prstGeom>
        </p:spPr>
        <p:txBody>
          <a:bodyPr vert="horz" wrap="square" lIns="0" tIns="0" rIns="0" bIns="0" rtlCol="0">
            <a:spAutoFit/>
          </a:bodyPr>
          <a:lstStyle/>
          <a:p>
            <a:pPr marL="12065" marR="5080" lvl="0" indent="-1905" algn="ctr" defTabSz="914400" rtl="0" eaLnBrk="0" fontAlgn="base" latinLnBrk="0" hangingPunct="0">
              <a:lnSpc>
                <a:spcPct val="91700"/>
              </a:lnSpc>
              <a:spcBef>
                <a:spcPct val="0"/>
              </a:spcBef>
              <a:spcAft>
                <a:spcPct val="0"/>
              </a:spcAft>
              <a:buClrTx/>
              <a:buSzTx/>
              <a:buFontTx/>
              <a:buNone/>
              <a:tabLst/>
              <a:defRPr/>
            </a:pPr>
            <a:r>
              <a:rPr kumimoji="0" sz="2000" b="1" i="0" u="none" strike="noStrike" kern="1200" cap="none" spc="-5" normalizeH="0" baseline="0" noProof="0" dirty="0">
                <a:ln>
                  <a:noFill/>
                </a:ln>
                <a:solidFill>
                  <a:srgbClr val="E1B2C1">
                    <a:lumMod val="50000"/>
                  </a:srgbClr>
                </a:solidFill>
                <a:effectLst/>
                <a:uLnTx/>
                <a:uFillTx/>
                <a:latin typeface="Calibri"/>
                <a:ea typeface="+mn-ea"/>
                <a:cs typeface="Calibri"/>
              </a:rPr>
              <a:t>Choose </a:t>
            </a:r>
            <a:r>
              <a:rPr kumimoji="0" lang="en-US" sz="2000" b="1" i="0" u="none" strike="noStrike" kern="1200" cap="none" spc="-20" normalizeH="0" baseline="0" noProof="0" dirty="0">
                <a:ln>
                  <a:noFill/>
                </a:ln>
                <a:solidFill>
                  <a:srgbClr val="E1B2C1">
                    <a:lumMod val="50000"/>
                  </a:srgbClr>
                </a:solidFill>
                <a:effectLst/>
                <a:uLnTx/>
                <a:uFillTx/>
                <a:latin typeface="Calibri"/>
                <a:ea typeface="+mn-ea"/>
                <a:cs typeface="Calibri"/>
              </a:rPr>
              <a:t>Y</a:t>
            </a:r>
            <a:r>
              <a:rPr kumimoji="0" sz="2000" b="1" i="0" u="none" strike="noStrike" kern="1200" cap="none" spc="-5" normalizeH="0" baseline="0" noProof="0" dirty="0" smtClean="0">
                <a:ln>
                  <a:noFill/>
                </a:ln>
                <a:solidFill>
                  <a:srgbClr val="E1B2C1">
                    <a:lumMod val="50000"/>
                  </a:srgbClr>
                </a:solidFill>
                <a:effectLst/>
                <a:uLnTx/>
                <a:uFillTx/>
                <a:latin typeface="Calibri"/>
                <a:ea typeface="+mn-ea"/>
                <a:cs typeface="Calibri"/>
              </a:rPr>
              <a:t>our </a:t>
            </a:r>
            <a:r>
              <a:rPr kumimoji="0" lang="en-US" sz="2000" b="1" i="0" u="none" strike="noStrike" kern="1200" cap="none" spc="0" normalizeH="0" baseline="0" noProof="0" dirty="0" smtClean="0">
                <a:ln>
                  <a:noFill/>
                </a:ln>
                <a:solidFill>
                  <a:srgbClr val="E1B2C1">
                    <a:lumMod val="50000"/>
                  </a:srgbClr>
                </a:solidFill>
                <a:effectLst/>
                <a:uLnTx/>
                <a:uFillTx/>
                <a:latin typeface="Calibri"/>
                <a:ea typeface="+mn-ea"/>
                <a:cs typeface="Calibri"/>
              </a:rPr>
              <a:t>In</a:t>
            </a:r>
            <a:r>
              <a:rPr kumimoji="0" sz="2000" b="1" i="0" u="none" strike="noStrike" kern="1200" cap="none" spc="-30" normalizeH="0" baseline="0" noProof="0" dirty="0" smtClean="0">
                <a:ln>
                  <a:noFill/>
                </a:ln>
                <a:solidFill>
                  <a:srgbClr val="E1B2C1">
                    <a:lumMod val="50000"/>
                  </a:srgbClr>
                </a:solidFill>
                <a:effectLst/>
                <a:uLnTx/>
                <a:uFillTx/>
                <a:latin typeface="Calibri"/>
                <a:ea typeface="+mn-ea"/>
                <a:cs typeface="Calibri"/>
              </a:rPr>
              <a:t>v</a:t>
            </a:r>
            <a:r>
              <a:rPr kumimoji="0" sz="2000" b="1" i="0" u="none" strike="noStrike" kern="1200" cap="none" spc="0" normalizeH="0" baseline="0" noProof="0" dirty="0" smtClean="0">
                <a:ln>
                  <a:noFill/>
                </a:ln>
                <a:solidFill>
                  <a:srgbClr val="E1B2C1">
                    <a:lumMod val="50000"/>
                  </a:srgbClr>
                </a:solidFill>
                <a:effectLst/>
                <a:uLnTx/>
                <a:uFillTx/>
                <a:latin typeface="Calibri"/>
                <a:ea typeface="+mn-ea"/>
                <a:cs typeface="Calibri"/>
              </a:rPr>
              <a:t>e</a:t>
            </a:r>
            <a:r>
              <a:rPr kumimoji="0" sz="2000" b="1" i="0" u="none" strike="noStrike" kern="1200" cap="none" spc="-35" normalizeH="0" baseline="0" noProof="0" dirty="0" smtClean="0">
                <a:ln>
                  <a:noFill/>
                </a:ln>
                <a:solidFill>
                  <a:srgbClr val="E1B2C1">
                    <a:lumMod val="50000"/>
                  </a:srgbClr>
                </a:solidFill>
                <a:effectLst/>
                <a:uLnTx/>
                <a:uFillTx/>
                <a:latin typeface="Calibri"/>
                <a:ea typeface="+mn-ea"/>
                <a:cs typeface="Calibri"/>
              </a:rPr>
              <a:t>s</a:t>
            </a:r>
            <a:r>
              <a:rPr kumimoji="0" sz="2000" b="1" i="0" u="none" strike="noStrike" kern="1200" cap="none" spc="0" normalizeH="0" baseline="0" noProof="0" dirty="0" smtClean="0">
                <a:ln>
                  <a:noFill/>
                </a:ln>
                <a:solidFill>
                  <a:srgbClr val="E1B2C1">
                    <a:lumMod val="50000"/>
                  </a:srgbClr>
                </a:solidFill>
                <a:effectLst/>
                <a:uLnTx/>
                <a:uFillTx/>
                <a:latin typeface="Calibri"/>
                <a:ea typeface="+mn-ea"/>
                <a:cs typeface="Calibri"/>
              </a:rPr>
              <a:t>tme</a:t>
            </a:r>
            <a:r>
              <a:rPr kumimoji="0" sz="2000" b="1" i="0" u="none" strike="noStrike" kern="1200" cap="none" spc="-25" normalizeH="0" baseline="0" noProof="0" dirty="0" smtClean="0">
                <a:ln>
                  <a:noFill/>
                </a:ln>
                <a:solidFill>
                  <a:srgbClr val="E1B2C1">
                    <a:lumMod val="50000"/>
                  </a:srgbClr>
                </a:solidFill>
                <a:effectLst/>
                <a:uLnTx/>
                <a:uFillTx/>
                <a:latin typeface="Calibri"/>
                <a:ea typeface="+mn-ea"/>
                <a:cs typeface="Calibri"/>
              </a:rPr>
              <a:t>n</a:t>
            </a:r>
            <a:r>
              <a:rPr kumimoji="0" sz="2000" b="1" i="0" u="none" strike="noStrike" kern="1200" cap="none" spc="0" normalizeH="0" baseline="0" noProof="0" dirty="0" smtClean="0">
                <a:ln>
                  <a:noFill/>
                </a:ln>
                <a:solidFill>
                  <a:srgbClr val="E1B2C1">
                    <a:lumMod val="50000"/>
                  </a:srgbClr>
                </a:solidFill>
                <a:effectLst/>
                <a:uLnTx/>
                <a:uFillTx/>
                <a:latin typeface="Calibri"/>
                <a:ea typeface="+mn-ea"/>
                <a:cs typeface="Calibri"/>
              </a:rPr>
              <a:t>ts</a:t>
            </a:r>
            <a:endParaRPr kumimoji="0" sz="2000" b="1" i="0" u="none" strike="noStrike" kern="1200" cap="none" spc="0" normalizeH="0" baseline="0" noProof="0" dirty="0">
              <a:ln>
                <a:noFill/>
              </a:ln>
              <a:solidFill>
                <a:srgbClr val="E1B2C1">
                  <a:lumMod val="50000"/>
                </a:srgbClr>
              </a:solidFill>
              <a:effectLst/>
              <a:uLnTx/>
              <a:uFillTx/>
              <a:latin typeface="Calibri"/>
              <a:ea typeface="+mn-ea"/>
              <a:cs typeface="Calibri"/>
            </a:endParaRPr>
          </a:p>
        </p:txBody>
      </p:sp>
      <p:sp>
        <p:nvSpPr>
          <p:cNvPr id="18" name="object 16"/>
          <p:cNvSpPr/>
          <p:nvPr/>
        </p:nvSpPr>
        <p:spPr>
          <a:xfrm>
            <a:off x="6980708" y="2569738"/>
            <a:ext cx="1582420" cy="1811020"/>
          </a:xfrm>
          <a:custGeom>
            <a:avLst/>
            <a:gdLst/>
            <a:ahLst/>
            <a:cxnLst/>
            <a:rect l="l" t="t" r="r" b="b"/>
            <a:pathLst>
              <a:path w="1582420" h="1811020">
                <a:moveTo>
                  <a:pt x="1318259" y="0"/>
                </a:moveTo>
                <a:lnTo>
                  <a:pt x="263651" y="0"/>
                </a:lnTo>
                <a:lnTo>
                  <a:pt x="242020" y="873"/>
                </a:lnTo>
                <a:lnTo>
                  <a:pt x="200274" y="7659"/>
                </a:lnTo>
                <a:lnTo>
                  <a:pt x="161002" y="20710"/>
                </a:lnTo>
                <a:lnTo>
                  <a:pt x="124745" y="39487"/>
                </a:lnTo>
                <a:lnTo>
                  <a:pt x="92046" y="63446"/>
                </a:lnTo>
                <a:lnTo>
                  <a:pt x="63446" y="92046"/>
                </a:lnTo>
                <a:lnTo>
                  <a:pt x="39487" y="124745"/>
                </a:lnTo>
                <a:lnTo>
                  <a:pt x="20710" y="161002"/>
                </a:lnTo>
                <a:lnTo>
                  <a:pt x="7659" y="200274"/>
                </a:lnTo>
                <a:lnTo>
                  <a:pt x="873" y="242020"/>
                </a:lnTo>
                <a:lnTo>
                  <a:pt x="0" y="263651"/>
                </a:lnTo>
                <a:lnTo>
                  <a:pt x="0" y="1546859"/>
                </a:lnTo>
                <a:lnTo>
                  <a:pt x="3449" y="1589639"/>
                </a:lnTo>
                <a:lnTo>
                  <a:pt x="13435" y="1630216"/>
                </a:lnTo>
                <a:lnTo>
                  <a:pt x="29417" y="1668048"/>
                </a:lnTo>
                <a:lnTo>
                  <a:pt x="50852" y="1702594"/>
                </a:lnTo>
                <a:lnTo>
                  <a:pt x="77200" y="1733311"/>
                </a:lnTo>
                <a:lnTo>
                  <a:pt x="107917" y="1759659"/>
                </a:lnTo>
                <a:lnTo>
                  <a:pt x="142463" y="1781094"/>
                </a:lnTo>
                <a:lnTo>
                  <a:pt x="180295" y="1797076"/>
                </a:lnTo>
                <a:lnTo>
                  <a:pt x="220872" y="1807062"/>
                </a:lnTo>
                <a:lnTo>
                  <a:pt x="263651" y="1810511"/>
                </a:lnTo>
                <a:lnTo>
                  <a:pt x="1318259" y="1810511"/>
                </a:lnTo>
                <a:lnTo>
                  <a:pt x="1361039" y="1807062"/>
                </a:lnTo>
                <a:lnTo>
                  <a:pt x="1401616" y="1797076"/>
                </a:lnTo>
                <a:lnTo>
                  <a:pt x="1439448" y="1781094"/>
                </a:lnTo>
                <a:lnTo>
                  <a:pt x="1473994" y="1759659"/>
                </a:lnTo>
                <a:lnTo>
                  <a:pt x="1504711" y="1733311"/>
                </a:lnTo>
                <a:lnTo>
                  <a:pt x="1531059" y="1702594"/>
                </a:lnTo>
                <a:lnTo>
                  <a:pt x="1552494" y="1668048"/>
                </a:lnTo>
                <a:lnTo>
                  <a:pt x="1568476" y="1630216"/>
                </a:lnTo>
                <a:lnTo>
                  <a:pt x="1578462" y="1589639"/>
                </a:lnTo>
                <a:lnTo>
                  <a:pt x="1581912" y="1546859"/>
                </a:lnTo>
                <a:lnTo>
                  <a:pt x="1581912" y="263651"/>
                </a:lnTo>
                <a:lnTo>
                  <a:pt x="1578462" y="220872"/>
                </a:lnTo>
                <a:lnTo>
                  <a:pt x="1568476" y="180295"/>
                </a:lnTo>
                <a:lnTo>
                  <a:pt x="1552494" y="142463"/>
                </a:lnTo>
                <a:lnTo>
                  <a:pt x="1531059" y="107917"/>
                </a:lnTo>
                <a:lnTo>
                  <a:pt x="1504711" y="77200"/>
                </a:lnTo>
                <a:lnTo>
                  <a:pt x="1473994" y="50852"/>
                </a:lnTo>
                <a:lnTo>
                  <a:pt x="1439448" y="29417"/>
                </a:lnTo>
                <a:lnTo>
                  <a:pt x="1401616" y="13435"/>
                </a:lnTo>
                <a:lnTo>
                  <a:pt x="1361039" y="3449"/>
                </a:lnTo>
                <a:lnTo>
                  <a:pt x="1318259" y="0"/>
                </a:lnTo>
                <a:close/>
              </a:path>
            </a:pathLst>
          </a:custGeom>
          <a:solidFill>
            <a:srgbClr val="FFF0EB"/>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081D58"/>
              </a:solidFill>
              <a:effectLst/>
              <a:uLnTx/>
              <a:uFillTx/>
              <a:latin typeface="Calibri" pitchFamily="34" charset="0"/>
              <a:ea typeface="+mn-ea"/>
              <a:cs typeface="+mn-cs"/>
            </a:endParaRPr>
          </a:p>
        </p:txBody>
      </p:sp>
      <p:sp>
        <p:nvSpPr>
          <p:cNvPr id="19" name="object 17"/>
          <p:cNvSpPr/>
          <p:nvPr/>
        </p:nvSpPr>
        <p:spPr>
          <a:xfrm>
            <a:off x="6980708" y="2569738"/>
            <a:ext cx="1582420" cy="1811020"/>
          </a:xfrm>
          <a:custGeom>
            <a:avLst/>
            <a:gdLst/>
            <a:ahLst/>
            <a:cxnLst/>
            <a:rect l="l" t="t" r="r" b="b"/>
            <a:pathLst>
              <a:path w="1582420" h="1811020">
                <a:moveTo>
                  <a:pt x="0" y="263651"/>
                </a:moveTo>
                <a:lnTo>
                  <a:pt x="3449" y="220872"/>
                </a:lnTo>
                <a:lnTo>
                  <a:pt x="13435" y="180295"/>
                </a:lnTo>
                <a:lnTo>
                  <a:pt x="29417" y="142463"/>
                </a:lnTo>
                <a:lnTo>
                  <a:pt x="50852" y="107917"/>
                </a:lnTo>
                <a:lnTo>
                  <a:pt x="77200" y="77200"/>
                </a:lnTo>
                <a:lnTo>
                  <a:pt x="107917" y="50852"/>
                </a:lnTo>
                <a:lnTo>
                  <a:pt x="142463" y="29417"/>
                </a:lnTo>
                <a:lnTo>
                  <a:pt x="180295" y="13435"/>
                </a:lnTo>
                <a:lnTo>
                  <a:pt x="220872" y="3449"/>
                </a:lnTo>
                <a:lnTo>
                  <a:pt x="263651" y="0"/>
                </a:lnTo>
                <a:lnTo>
                  <a:pt x="1318259" y="0"/>
                </a:lnTo>
                <a:lnTo>
                  <a:pt x="1361039" y="3449"/>
                </a:lnTo>
                <a:lnTo>
                  <a:pt x="1401616" y="13435"/>
                </a:lnTo>
                <a:lnTo>
                  <a:pt x="1439448" y="29417"/>
                </a:lnTo>
                <a:lnTo>
                  <a:pt x="1473994" y="50852"/>
                </a:lnTo>
                <a:lnTo>
                  <a:pt x="1504711" y="77200"/>
                </a:lnTo>
                <a:lnTo>
                  <a:pt x="1531059" y="107917"/>
                </a:lnTo>
                <a:lnTo>
                  <a:pt x="1552494" y="142463"/>
                </a:lnTo>
                <a:lnTo>
                  <a:pt x="1568476" y="180295"/>
                </a:lnTo>
                <a:lnTo>
                  <a:pt x="1578462" y="220872"/>
                </a:lnTo>
                <a:lnTo>
                  <a:pt x="1581912" y="263651"/>
                </a:lnTo>
                <a:lnTo>
                  <a:pt x="1581912" y="1546859"/>
                </a:lnTo>
                <a:lnTo>
                  <a:pt x="1578462" y="1589639"/>
                </a:lnTo>
                <a:lnTo>
                  <a:pt x="1568476" y="1630216"/>
                </a:lnTo>
                <a:lnTo>
                  <a:pt x="1552494" y="1668048"/>
                </a:lnTo>
                <a:lnTo>
                  <a:pt x="1531059" y="1702594"/>
                </a:lnTo>
                <a:lnTo>
                  <a:pt x="1504711" y="1733311"/>
                </a:lnTo>
                <a:lnTo>
                  <a:pt x="1473994" y="1759659"/>
                </a:lnTo>
                <a:lnTo>
                  <a:pt x="1439448" y="1781094"/>
                </a:lnTo>
                <a:lnTo>
                  <a:pt x="1401616" y="1797076"/>
                </a:lnTo>
                <a:lnTo>
                  <a:pt x="1361039" y="1807062"/>
                </a:lnTo>
                <a:lnTo>
                  <a:pt x="1318259" y="1810511"/>
                </a:lnTo>
                <a:lnTo>
                  <a:pt x="263651" y="1810511"/>
                </a:lnTo>
                <a:lnTo>
                  <a:pt x="220872" y="1807062"/>
                </a:lnTo>
                <a:lnTo>
                  <a:pt x="180295" y="1797076"/>
                </a:lnTo>
                <a:lnTo>
                  <a:pt x="142463" y="1781094"/>
                </a:lnTo>
                <a:lnTo>
                  <a:pt x="107917" y="1759659"/>
                </a:lnTo>
                <a:lnTo>
                  <a:pt x="77200" y="1733311"/>
                </a:lnTo>
                <a:lnTo>
                  <a:pt x="50852" y="1702594"/>
                </a:lnTo>
                <a:lnTo>
                  <a:pt x="29417" y="1668048"/>
                </a:lnTo>
                <a:lnTo>
                  <a:pt x="13435" y="1630216"/>
                </a:lnTo>
                <a:lnTo>
                  <a:pt x="3449" y="1589639"/>
                </a:lnTo>
                <a:lnTo>
                  <a:pt x="0" y="1546859"/>
                </a:lnTo>
                <a:lnTo>
                  <a:pt x="0" y="263651"/>
                </a:lnTo>
                <a:close/>
              </a:path>
            </a:pathLst>
          </a:custGeom>
          <a:ln w="25908">
            <a:solidFill>
              <a:schemeClr val="accent5">
                <a:lumMod val="50000"/>
              </a:schemeClr>
            </a:solidFill>
          </a:ln>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081D58"/>
              </a:solidFill>
              <a:effectLst/>
              <a:uLnTx/>
              <a:uFillTx/>
              <a:latin typeface="Calibri" pitchFamily="34" charset="0"/>
              <a:ea typeface="+mn-ea"/>
              <a:cs typeface="+mn-cs"/>
            </a:endParaRPr>
          </a:p>
        </p:txBody>
      </p:sp>
      <p:sp>
        <p:nvSpPr>
          <p:cNvPr id="20" name="object 18"/>
          <p:cNvSpPr txBox="1"/>
          <p:nvPr/>
        </p:nvSpPr>
        <p:spPr>
          <a:xfrm>
            <a:off x="7140102" y="3032604"/>
            <a:ext cx="1263632" cy="849463"/>
          </a:xfrm>
          <a:prstGeom prst="rect">
            <a:avLst/>
          </a:prstGeom>
        </p:spPr>
        <p:txBody>
          <a:bodyPr vert="horz" wrap="square" lIns="0" tIns="0" rIns="0" bIns="0" rtlCol="0">
            <a:spAutoFit/>
          </a:bodyPr>
          <a:lstStyle/>
          <a:p>
            <a:pPr marL="12700" marR="5080" lvl="0" indent="-635" algn="ctr" defTabSz="914400" rtl="0" eaLnBrk="0" fontAlgn="base" latinLnBrk="0" hangingPunct="0">
              <a:lnSpc>
                <a:spcPct val="91700"/>
              </a:lnSpc>
              <a:spcBef>
                <a:spcPct val="0"/>
              </a:spcBef>
              <a:spcAft>
                <a:spcPct val="0"/>
              </a:spcAft>
              <a:buClrTx/>
              <a:buSzTx/>
              <a:buFontTx/>
              <a:buNone/>
              <a:tabLst/>
              <a:defRPr/>
            </a:pPr>
            <a:r>
              <a:rPr kumimoji="0" sz="2000" b="1" i="0" u="none" strike="noStrike" kern="1200" cap="none" spc="-5" normalizeH="0" baseline="0" noProof="0" dirty="0">
                <a:ln>
                  <a:noFill/>
                </a:ln>
                <a:solidFill>
                  <a:srgbClr val="FFD1C1">
                    <a:lumMod val="50000"/>
                  </a:srgbClr>
                </a:solidFill>
                <a:effectLst/>
                <a:uLnTx/>
                <a:uFillTx/>
                <a:latin typeface="Calibri"/>
                <a:ea typeface="+mn-ea"/>
                <a:cs typeface="Calibri"/>
              </a:rPr>
              <a:t>Desi</a:t>
            </a:r>
            <a:r>
              <a:rPr kumimoji="0" sz="2000" b="1" i="0" u="none" strike="noStrike" kern="1200" cap="none" spc="0" normalizeH="0" baseline="0" noProof="0" dirty="0">
                <a:ln>
                  <a:noFill/>
                </a:ln>
                <a:solidFill>
                  <a:srgbClr val="FFD1C1">
                    <a:lumMod val="50000"/>
                  </a:srgbClr>
                </a:solidFill>
                <a:effectLst/>
                <a:uLnTx/>
                <a:uFillTx/>
                <a:latin typeface="Calibri"/>
                <a:ea typeface="+mn-ea"/>
                <a:cs typeface="Calibri"/>
              </a:rPr>
              <a:t>g</a:t>
            </a:r>
            <a:r>
              <a:rPr kumimoji="0" sz="2000" b="1" i="0" u="none" strike="noStrike" kern="1200" cap="none" spc="5" normalizeH="0" baseline="0" noProof="0" dirty="0">
                <a:ln>
                  <a:noFill/>
                </a:ln>
                <a:solidFill>
                  <a:srgbClr val="FFD1C1">
                    <a:lumMod val="50000"/>
                  </a:srgbClr>
                </a:solidFill>
                <a:effectLst/>
                <a:uLnTx/>
                <a:uFillTx/>
                <a:latin typeface="Calibri"/>
                <a:ea typeface="+mn-ea"/>
                <a:cs typeface="Calibri"/>
              </a:rPr>
              <a:t>n</a:t>
            </a:r>
            <a:r>
              <a:rPr kumimoji="0" sz="2000" b="1" i="0" u="none" strike="noStrike" kern="1200" cap="none" spc="-25" normalizeH="0" baseline="0" noProof="0" dirty="0">
                <a:ln>
                  <a:noFill/>
                </a:ln>
                <a:solidFill>
                  <a:srgbClr val="FFD1C1">
                    <a:lumMod val="50000"/>
                  </a:srgbClr>
                </a:solidFill>
                <a:effectLst/>
                <a:uLnTx/>
                <a:uFillTx/>
                <a:latin typeface="Calibri"/>
                <a:ea typeface="+mn-ea"/>
                <a:cs typeface="Calibri"/>
              </a:rPr>
              <a:t>at</a:t>
            </a:r>
            <a:r>
              <a:rPr kumimoji="0" sz="2000" b="1" i="0" u="none" strike="noStrike" kern="1200" cap="none" spc="0" normalizeH="0" baseline="0" noProof="0" dirty="0">
                <a:ln>
                  <a:noFill/>
                </a:ln>
                <a:solidFill>
                  <a:srgbClr val="FFD1C1">
                    <a:lumMod val="50000"/>
                  </a:srgbClr>
                </a:solidFill>
                <a:effectLst/>
                <a:uLnTx/>
                <a:uFillTx/>
                <a:latin typeface="Calibri"/>
                <a:ea typeface="+mn-ea"/>
                <a:cs typeface="Calibri"/>
              </a:rPr>
              <a:t>e </a:t>
            </a:r>
            <a:r>
              <a:rPr kumimoji="0" lang="en-US" sz="2000" b="1" i="0" u="none" strike="noStrike" kern="1200" cap="none" spc="-20" normalizeH="0" baseline="0" noProof="0" dirty="0">
                <a:ln>
                  <a:noFill/>
                </a:ln>
                <a:solidFill>
                  <a:srgbClr val="FFD1C1">
                    <a:lumMod val="50000"/>
                  </a:srgbClr>
                </a:solidFill>
                <a:effectLst/>
                <a:uLnTx/>
                <a:uFillTx/>
                <a:latin typeface="Calibri"/>
                <a:ea typeface="+mn-ea"/>
                <a:cs typeface="Calibri"/>
              </a:rPr>
              <a:t>Y</a:t>
            </a:r>
            <a:r>
              <a:rPr kumimoji="0" sz="2000" b="1" i="0" u="none" strike="noStrike" kern="1200" cap="none" spc="-5" normalizeH="0" baseline="0" noProof="0" dirty="0" smtClean="0">
                <a:ln>
                  <a:noFill/>
                </a:ln>
                <a:solidFill>
                  <a:srgbClr val="FFD1C1">
                    <a:lumMod val="50000"/>
                  </a:srgbClr>
                </a:solidFill>
                <a:effectLst/>
                <a:uLnTx/>
                <a:uFillTx/>
                <a:latin typeface="Calibri"/>
                <a:ea typeface="+mn-ea"/>
                <a:cs typeface="Calibri"/>
              </a:rPr>
              <a:t>our </a:t>
            </a:r>
            <a:r>
              <a:rPr kumimoji="0" lang="en-US" sz="2000" b="1" i="0" u="none" strike="noStrike" kern="1200" cap="none" spc="-5" normalizeH="0" baseline="0" noProof="0" dirty="0" smtClean="0">
                <a:ln>
                  <a:noFill/>
                </a:ln>
                <a:solidFill>
                  <a:srgbClr val="FFD1C1">
                    <a:lumMod val="50000"/>
                  </a:srgbClr>
                </a:solidFill>
                <a:effectLst/>
                <a:uLnTx/>
                <a:uFillTx/>
                <a:latin typeface="Calibri"/>
                <a:ea typeface="+mn-ea"/>
                <a:cs typeface="Calibri"/>
              </a:rPr>
              <a:t>B</a:t>
            </a:r>
            <a:r>
              <a:rPr kumimoji="0" sz="2000" b="1" i="0" u="none" strike="noStrike" kern="1200" cap="none" spc="-5" normalizeH="0" baseline="0" noProof="0" dirty="0" err="1" smtClean="0">
                <a:ln>
                  <a:noFill/>
                </a:ln>
                <a:solidFill>
                  <a:srgbClr val="FFD1C1">
                    <a:lumMod val="50000"/>
                  </a:srgbClr>
                </a:solidFill>
                <a:effectLst/>
                <a:uLnTx/>
                <a:uFillTx/>
                <a:latin typeface="Calibri"/>
                <a:ea typeface="+mn-ea"/>
                <a:cs typeface="Calibri"/>
              </a:rPr>
              <a:t>eneficiary</a:t>
            </a:r>
            <a:endParaRPr kumimoji="0" sz="2000" b="1" i="0" u="none" strike="noStrike" kern="1200" cap="none" spc="0" normalizeH="0" baseline="0" noProof="0" dirty="0">
              <a:ln>
                <a:noFill/>
              </a:ln>
              <a:solidFill>
                <a:srgbClr val="FFD1C1">
                  <a:lumMod val="50000"/>
                </a:srgbClr>
              </a:solidFill>
              <a:effectLst/>
              <a:uLnTx/>
              <a:uFillTx/>
              <a:latin typeface="Calibri"/>
              <a:ea typeface="+mn-ea"/>
              <a:cs typeface="Calibri"/>
            </a:endParaRPr>
          </a:p>
        </p:txBody>
      </p:sp>
      <p:sp>
        <p:nvSpPr>
          <p:cNvPr id="23" name="TextBox 22"/>
          <p:cNvSpPr txBox="1"/>
          <p:nvPr/>
        </p:nvSpPr>
        <p:spPr>
          <a:xfrm>
            <a:off x="883864" y="4633608"/>
            <a:ext cx="4748451"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81D58"/>
                </a:solidFill>
                <a:effectLst/>
                <a:uLnTx/>
                <a:uFillTx/>
                <a:latin typeface="Calibri" pitchFamily="34" charset="0"/>
                <a:ea typeface="+mn-ea"/>
                <a:cs typeface="+mn-cs"/>
              </a:rPr>
              <a:t>The plan code for enrollment is </a:t>
            </a:r>
            <a:r>
              <a:rPr kumimoji="0" lang="en-US" sz="1800" b="1" i="0" u="none" strike="noStrike" kern="1200" cap="none" spc="0" normalizeH="0" baseline="0" noProof="0" dirty="0" smtClean="0">
                <a:ln>
                  <a:noFill/>
                </a:ln>
                <a:solidFill>
                  <a:srgbClr val="FF6432"/>
                </a:solidFill>
                <a:effectLst/>
                <a:uLnTx/>
                <a:uFillTx/>
                <a:latin typeface="Calibri" pitchFamily="34" charset="0"/>
                <a:ea typeface="+mn-ea"/>
                <a:cs typeface="+mn-cs"/>
              </a:rPr>
              <a:t>_______</a:t>
            </a:r>
            <a:endParaRPr kumimoji="0" lang="en-US" sz="1800" b="1" i="0" u="none" strike="noStrike" kern="1200" cap="none" spc="0" normalizeH="0" baseline="0" noProof="0" dirty="0">
              <a:ln>
                <a:noFill/>
              </a:ln>
              <a:solidFill>
                <a:srgbClr val="FF6432"/>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81D58"/>
                </a:solidFill>
                <a:effectLst/>
                <a:uLnTx/>
                <a:uFillTx/>
                <a:latin typeface="Calibri" pitchFamily="34" charset="0"/>
                <a:ea typeface="+mn-ea"/>
                <a:cs typeface="+mn-cs"/>
              </a:rPr>
              <a:t>This will be on your welcome letter.</a:t>
            </a:r>
          </a:p>
        </p:txBody>
      </p:sp>
      <p:sp>
        <p:nvSpPr>
          <p:cNvPr id="25" name="Rectangle 24"/>
          <p:cNvSpPr/>
          <p:nvPr/>
        </p:nvSpPr>
        <p:spPr>
          <a:xfrm>
            <a:off x="830436" y="5553468"/>
            <a:ext cx="707951" cy="369332"/>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Calibri" pitchFamily="34" charset="0"/>
                <a:ea typeface="+mn-ea"/>
                <a:cs typeface="+mn-cs"/>
              </a:rPr>
              <a:t>Note:</a:t>
            </a:r>
            <a:endParaRPr kumimoji="0" lang="en-US" sz="1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pitchFamily="34" charset="0"/>
              <a:ea typeface="+mn-ea"/>
              <a:cs typeface="+mn-cs"/>
            </a:endParaRPr>
          </a:p>
        </p:txBody>
      </p:sp>
    </p:spTree>
    <p:extLst>
      <p:ext uri="{BB962C8B-B14F-4D97-AF65-F5344CB8AC3E}">
        <p14:creationId xmlns:p14="http://schemas.microsoft.com/office/powerpoint/2010/main" val="471865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r>
              <a:rPr lang="en-US" dirty="0" smtClean="0"/>
              <a:t>Workplace Retirement </a:t>
            </a:r>
            <a:r>
              <a:rPr lang="en-US" dirty="0"/>
              <a:t>Plan?</a:t>
            </a:r>
          </a:p>
        </p:txBody>
      </p:sp>
      <p:sp>
        <p:nvSpPr>
          <p:cNvPr id="3" name="Slide Number Placeholder 2"/>
          <p:cNvSpPr>
            <a:spLocks noGrp="1"/>
          </p:cNvSpPr>
          <p:nvPr>
            <p:ph type="sldNum" sz="quarter" idx="4"/>
          </p:nvPr>
        </p:nvSpPr>
        <p:spPr/>
        <p:txBody>
          <a:bodyPr/>
          <a:lstStyle/>
          <a:p>
            <a:fld id="{FA141339-F60D-47BC-9C4F-61B9CE851629}" type="slidenum">
              <a:rPr lang="en-US" smtClean="0"/>
              <a:pPr/>
              <a:t>4</a:t>
            </a:fld>
            <a:endParaRPr lang="en-US" dirty="0"/>
          </a:p>
        </p:txBody>
      </p:sp>
      <p:pic>
        <p:nvPicPr>
          <p:cNvPr id="4" name="Picture 3"/>
          <p:cNvPicPr>
            <a:picLocks noChangeAspect="1"/>
          </p:cNvPicPr>
          <p:nvPr/>
        </p:nvPicPr>
        <p:blipFill>
          <a:blip r:embed="rId3"/>
          <a:stretch>
            <a:fillRect/>
          </a:stretch>
        </p:blipFill>
        <p:spPr>
          <a:xfrm flipH="1">
            <a:off x="0" y="2374900"/>
            <a:ext cx="3581400" cy="3581400"/>
          </a:xfrm>
          <a:prstGeom prst="rect">
            <a:avLst/>
          </a:prstGeom>
        </p:spPr>
      </p:pic>
      <p:pic>
        <p:nvPicPr>
          <p:cNvPr id="6" name="Picture 5"/>
          <p:cNvPicPr>
            <a:picLocks noChangeAspect="1"/>
          </p:cNvPicPr>
          <p:nvPr/>
        </p:nvPicPr>
        <p:blipFill>
          <a:blip r:embed="rId4"/>
          <a:stretch>
            <a:fillRect/>
          </a:stretch>
        </p:blipFill>
        <p:spPr>
          <a:xfrm>
            <a:off x="0" y="1498600"/>
            <a:ext cx="2832100" cy="2832100"/>
          </a:xfrm>
          <a:prstGeom prst="rect">
            <a:avLst/>
          </a:prstGeom>
        </p:spPr>
      </p:pic>
      <p:pic>
        <p:nvPicPr>
          <p:cNvPr id="8" name="Picture 7"/>
          <p:cNvPicPr>
            <a:picLocks noChangeAspect="1"/>
          </p:cNvPicPr>
          <p:nvPr/>
        </p:nvPicPr>
        <p:blipFill rotWithShape="1">
          <a:blip r:embed="rId5"/>
          <a:srcRect l="27836" t="48050" r="-69154" b="31738"/>
          <a:stretch/>
        </p:blipFill>
        <p:spPr>
          <a:xfrm flipH="1">
            <a:off x="825500" y="3610752"/>
            <a:ext cx="8318500" cy="1189848"/>
          </a:xfrm>
          <a:prstGeom prst="rtTriangle">
            <a:avLst/>
          </a:prstGeom>
        </p:spPr>
      </p:pic>
      <p:pic>
        <p:nvPicPr>
          <p:cNvPr id="10" name="Picture 9"/>
          <p:cNvPicPr>
            <a:picLocks noChangeAspect="1"/>
          </p:cNvPicPr>
          <p:nvPr/>
        </p:nvPicPr>
        <p:blipFill rotWithShape="1">
          <a:blip r:embed="rId5"/>
          <a:srcRect l="43973" t="31029" r="30850" b="46807"/>
          <a:stretch/>
        </p:blipFill>
        <p:spPr>
          <a:xfrm>
            <a:off x="7245096" y="3098800"/>
            <a:ext cx="1009903" cy="889000"/>
          </a:xfrm>
          <a:prstGeom prst="ellipse">
            <a:avLst/>
          </a:prstGeom>
        </p:spPr>
      </p:pic>
      <p:pic>
        <p:nvPicPr>
          <p:cNvPr id="12" name="Picture 11"/>
          <p:cNvPicPr>
            <a:picLocks noChangeAspect="1"/>
          </p:cNvPicPr>
          <p:nvPr/>
        </p:nvPicPr>
        <p:blipFill>
          <a:blip r:embed="rId6"/>
          <a:stretch>
            <a:fillRect/>
          </a:stretch>
        </p:blipFill>
        <p:spPr>
          <a:xfrm>
            <a:off x="2921000" y="1905000"/>
            <a:ext cx="3657600" cy="3657600"/>
          </a:xfrm>
          <a:prstGeom prst="rect">
            <a:avLst/>
          </a:prstGeom>
        </p:spPr>
      </p:pic>
      <p:pic>
        <p:nvPicPr>
          <p:cNvPr id="102" name="Picture 101"/>
          <p:cNvPicPr>
            <a:picLocks noChangeAspect="1"/>
          </p:cNvPicPr>
          <p:nvPr/>
        </p:nvPicPr>
        <p:blipFill rotWithShape="1">
          <a:blip r:embed="rId5"/>
          <a:srcRect l="43973" t="31029" r="30850" b="46807"/>
          <a:stretch/>
        </p:blipFill>
        <p:spPr>
          <a:xfrm>
            <a:off x="7295896" y="2133600"/>
            <a:ext cx="1009903" cy="889000"/>
          </a:xfrm>
          <a:prstGeom prst="ellipse">
            <a:avLst/>
          </a:prstGeom>
        </p:spPr>
      </p:pic>
      <p:pic>
        <p:nvPicPr>
          <p:cNvPr id="13" name="Picture 12"/>
          <p:cNvPicPr>
            <a:picLocks noChangeAspect="1"/>
          </p:cNvPicPr>
          <p:nvPr/>
        </p:nvPicPr>
        <p:blipFill>
          <a:blip r:embed="rId7"/>
          <a:stretch>
            <a:fillRect/>
          </a:stretch>
        </p:blipFill>
        <p:spPr>
          <a:xfrm>
            <a:off x="6567888" y="2577553"/>
            <a:ext cx="1012024" cy="890093"/>
          </a:xfrm>
          <a:prstGeom prst="rect">
            <a:avLst/>
          </a:prstGeom>
        </p:spPr>
      </p:pic>
      <p:sp>
        <p:nvSpPr>
          <p:cNvPr id="14" name="TextBox 13"/>
          <p:cNvSpPr txBox="1"/>
          <p:nvPr/>
        </p:nvSpPr>
        <p:spPr>
          <a:xfrm>
            <a:off x="889000" y="5194300"/>
            <a:ext cx="2527300" cy="584775"/>
          </a:xfrm>
          <a:prstGeom prst="rect">
            <a:avLst/>
          </a:prstGeom>
          <a:noFill/>
        </p:spPr>
        <p:txBody>
          <a:bodyPr wrap="square" rtlCol="0">
            <a:spAutoFit/>
          </a:bodyPr>
          <a:lstStyle/>
          <a:p>
            <a:r>
              <a:rPr lang="en-US" sz="3200" dirty="0" smtClean="0"/>
              <a:t>Money In</a:t>
            </a:r>
            <a:endParaRPr lang="en-US" sz="3200" dirty="0"/>
          </a:p>
        </p:txBody>
      </p:sp>
      <p:sp>
        <p:nvSpPr>
          <p:cNvPr id="105" name="TextBox 104"/>
          <p:cNvSpPr txBox="1"/>
          <p:nvPr/>
        </p:nvSpPr>
        <p:spPr>
          <a:xfrm>
            <a:off x="3340100" y="5207000"/>
            <a:ext cx="3009900" cy="584775"/>
          </a:xfrm>
          <a:prstGeom prst="rect">
            <a:avLst/>
          </a:prstGeom>
          <a:noFill/>
        </p:spPr>
        <p:txBody>
          <a:bodyPr wrap="square" rtlCol="0">
            <a:spAutoFit/>
          </a:bodyPr>
          <a:lstStyle/>
          <a:p>
            <a:pPr algn="ctr"/>
            <a:r>
              <a:rPr lang="en-US" sz="3200" dirty="0" smtClean="0">
                <a:solidFill>
                  <a:schemeClr val="bg2"/>
                </a:solidFill>
              </a:rPr>
              <a:t>Invest</a:t>
            </a:r>
            <a:endParaRPr lang="en-US" sz="3200" dirty="0">
              <a:solidFill>
                <a:schemeClr val="bg2"/>
              </a:solidFill>
            </a:endParaRPr>
          </a:p>
        </p:txBody>
      </p:sp>
      <p:sp>
        <p:nvSpPr>
          <p:cNvPr id="106" name="TextBox 105"/>
          <p:cNvSpPr txBox="1"/>
          <p:nvPr/>
        </p:nvSpPr>
        <p:spPr>
          <a:xfrm>
            <a:off x="6452254" y="5194300"/>
            <a:ext cx="3009900" cy="584775"/>
          </a:xfrm>
          <a:prstGeom prst="rect">
            <a:avLst/>
          </a:prstGeom>
          <a:noFill/>
        </p:spPr>
        <p:txBody>
          <a:bodyPr wrap="square" rtlCol="0">
            <a:spAutoFit/>
          </a:bodyPr>
          <a:lstStyle/>
          <a:p>
            <a:r>
              <a:rPr lang="en-US" sz="3200" dirty="0" smtClean="0">
                <a:solidFill>
                  <a:schemeClr val="accent5">
                    <a:lumMod val="75000"/>
                  </a:schemeClr>
                </a:solidFill>
              </a:rPr>
              <a:t>Future Income</a:t>
            </a:r>
            <a:endParaRPr lang="en-US" sz="3200" dirty="0">
              <a:solidFill>
                <a:schemeClr val="accent5">
                  <a:lumMod val="75000"/>
                </a:schemeClr>
              </a:solidFill>
            </a:endParaRPr>
          </a:p>
        </p:txBody>
      </p:sp>
    </p:spTree>
    <p:extLst>
      <p:ext uri="{BB962C8B-B14F-4D97-AF65-F5344CB8AC3E}">
        <p14:creationId xmlns:p14="http://schemas.microsoft.com/office/powerpoint/2010/main" val="3959678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BPAS University (u.bpas.com)</a:t>
            </a:r>
            <a:endParaRPr lang="en-US" dirty="0"/>
          </a:p>
        </p:txBody>
      </p:sp>
      <p:pic>
        <p:nvPicPr>
          <p:cNvPr id="5" name="Content Placeholder 4"/>
          <p:cNvPicPr>
            <a:picLocks noGrp="1" noChangeAspect="1"/>
          </p:cNvPicPr>
          <p:nvPr>
            <p:ph idx="1"/>
          </p:nvPr>
        </p:nvPicPr>
        <p:blipFill>
          <a:blip r:embed="rId3"/>
          <a:stretch>
            <a:fillRect/>
          </a:stretch>
        </p:blipFill>
        <p:spPr>
          <a:xfrm>
            <a:off x="393791" y="1292678"/>
            <a:ext cx="5035797" cy="4329793"/>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4"/>
          </p:nvPr>
        </p:nvSpPr>
        <p:spPr/>
        <p:txBody>
          <a:bodyPr/>
          <a:lstStyle/>
          <a:p>
            <a:fld id="{FA141339-F60D-47BC-9C4F-61B9CE851629}" type="slidenum">
              <a:rPr lang="en-US" smtClean="0"/>
              <a:pPr/>
              <a:t>40</a:t>
            </a:fld>
            <a:endParaRPr lang="en-US" dirty="0"/>
          </a:p>
        </p:txBody>
      </p:sp>
      <p:pic>
        <p:nvPicPr>
          <p:cNvPr id="3" name="Picture 2"/>
          <p:cNvPicPr>
            <a:picLocks noChangeAspect="1"/>
          </p:cNvPicPr>
          <p:nvPr/>
        </p:nvPicPr>
        <p:blipFill rotWithShape="1">
          <a:blip r:embed="rId4"/>
          <a:srcRect l="2941" t="46798" r="17688"/>
          <a:stretch/>
        </p:blipFill>
        <p:spPr>
          <a:xfrm>
            <a:off x="4742112" y="3724274"/>
            <a:ext cx="3944687" cy="205263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5686425" y="1438274"/>
            <a:ext cx="2694408" cy="2128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25510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BPAS Participant Portal</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41</a:t>
            </a:fld>
            <a:endParaRPr lang="en-US" dirty="0"/>
          </a:p>
        </p:txBody>
      </p:sp>
      <p:pic>
        <p:nvPicPr>
          <p:cNvPr id="5" name="Content Placeholder 4"/>
          <p:cNvPicPr>
            <a:picLocks noGrp="1" noChangeAspect="1"/>
          </p:cNvPicPr>
          <p:nvPr>
            <p:ph idx="1"/>
          </p:nvPr>
        </p:nvPicPr>
        <p:blipFill>
          <a:blip r:embed="rId3"/>
          <a:stretch>
            <a:fillRect/>
          </a:stretch>
        </p:blipFill>
        <p:spPr>
          <a:xfrm>
            <a:off x="471788" y="1214809"/>
            <a:ext cx="8333954" cy="4615072"/>
          </a:xfrm>
          <a:prstGeom prst="rect">
            <a:avLst/>
          </a:prstGeom>
        </p:spPr>
      </p:pic>
    </p:spTree>
    <p:extLst>
      <p:ext uri="{BB962C8B-B14F-4D97-AF65-F5344CB8AC3E}">
        <p14:creationId xmlns:p14="http://schemas.microsoft.com/office/powerpoint/2010/main" val="2435768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BPAS U Mobile App</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42</a:t>
            </a:fld>
            <a:endParaRPr lang="en-US" dirty="0"/>
          </a:p>
        </p:txBody>
      </p:sp>
      <p:pic>
        <p:nvPicPr>
          <p:cNvPr id="6" name="Picture 5" descr="Text, logo&#10;&#10;Description automatically generated">
            <a:extLst>
              <a:ext uri="{FF2B5EF4-FFF2-40B4-BE49-F238E27FC236}">
                <a16:creationId xmlns:a16="http://schemas.microsoft.com/office/drawing/2014/main" id="{6BC241B8-CC1A-7948-80C4-49EBD5A39B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45230" y="3320263"/>
            <a:ext cx="2014702" cy="2014702"/>
          </a:xfrm>
          <a:prstGeom prst="rect">
            <a:avLst/>
          </a:prstGeom>
          <a:effectLst>
            <a:outerShdw blurRad="190500" dist="88900" dir="2700000" algn="tl" rotWithShape="0">
              <a:prstClr val="black">
                <a:alpha val="25000"/>
              </a:prstClr>
            </a:outerShdw>
          </a:effectLst>
        </p:spPr>
      </p:pic>
      <p:pic>
        <p:nvPicPr>
          <p:cNvPr id="7" name="Picture 6" descr="Graphical user interface, application, Teams&#10;&#10;Description automatically generated">
            <a:extLst>
              <a:ext uri="{FF2B5EF4-FFF2-40B4-BE49-F238E27FC236}">
                <a16:creationId xmlns:a16="http://schemas.microsoft.com/office/drawing/2014/main" id="{BA3FF6C6-31C2-B948-B208-CF898857CED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605913">
            <a:off x="3424089" y="1762308"/>
            <a:ext cx="2066479" cy="4144972"/>
          </a:xfrm>
          <a:prstGeom prst="rect">
            <a:avLst/>
          </a:prstGeom>
          <a:effectLst>
            <a:outerShdw blurRad="190500" dist="88900" dir="2700000" algn="tl" rotWithShape="0">
              <a:prstClr val="black">
                <a:alpha val="25000"/>
              </a:prstClr>
            </a:outerShdw>
          </a:effectLst>
        </p:spPr>
      </p:pic>
      <p:pic>
        <p:nvPicPr>
          <p:cNvPr id="8" name="Picture 7" descr="Graphical user interface, application&#10;&#10;Description automatically generated">
            <a:extLst>
              <a:ext uri="{FF2B5EF4-FFF2-40B4-BE49-F238E27FC236}">
                <a16:creationId xmlns:a16="http://schemas.microsoft.com/office/drawing/2014/main" id="{FE2ADF99-3819-6B4C-9295-862EC5FACF7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1004508">
            <a:off x="1370531" y="1440637"/>
            <a:ext cx="2305296" cy="4623995"/>
          </a:xfrm>
          <a:prstGeom prst="rect">
            <a:avLst/>
          </a:prstGeom>
          <a:effectLst>
            <a:outerShdw blurRad="190500" dist="88900" dir="2700000" algn="tl" rotWithShape="0">
              <a:prstClr val="black">
                <a:alpha val="25000"/>
              </a:prstClr>
            </a:outerShdw>
          </a:effectLst>
        </p:spPr>
      </p:pic>
    </p:spTree>
    <p:extLst>
      <p:ext uri="{BB962C8B-B14F-4D97-AF65-F5344CB8AC3E}">
        <p14:creationId xmlns:p14="http://schemas.microsoft.com/office/powerpoint/2010/main" val="1902213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 Marker Tool</a:t>
            </a:r>
            <a:endParaRPr lang="en-US" dirty="0"/>
          </a:p>
        </p:txBody>
      </p:sp>
      <p:pic>
        <p:nvPicPr>
          <p:cNvPr id="5" name="Content Placeholder 4"/>
          <p:cNvPicPr>
            <a:picLocks noGrp="1" noChangeAspect="1"/>
          </p:cNvPicPr>
          <p:nvPr>
            <p:ph idx="1"/>
          </p:nvPr>
        </p:nvPicPr>
        <p:blipFill>
          <a:blip r:embed="rId3"/>
          <a:stretch>
            <a:fillRect/>
          </a:stretch>
        </p:blipFill>
        <p:spPr>
          <a:xfrm>
            <a:off x="1114696" y="1195910"/>
            <a:ext cx="6827520" cy="5029605"/>
          </a:xfrm>
          <a:prstGeom prst="rect">
            <a:avLst/>
          </a:prstGeom>
        </p:spPr>
      </p:pic>
      <p:sp>
        <p:nvSpPr>
          <p:cNvPr id="4" name="Slide Number Placeholder 3"/>
          <p:cNvSpPr>
            <a:spLocks noGrp="1"/>
          </p:cNvSpPr>
          <p:nvPr>
            <p:ph type="sldNum" sz="quarter" idx="4"/>
          </p:nvPr>
        </p:nvSpPr>
        <p:spPr/>
        <p:txBody>
          <a:bodyPr/>
          <a:lstStyle/>
          <a:p>
            <a:fld id="{FA141339-F60D-47BC-9C4F-61B9CE851629}" type="slidenum">
              <a:rPr lang="en-US" smtClean="0"/>
              <a:pPr/>
              <a:t>43</a:t>
            </a:fld>
            <a:endParaRPr lang="en-US" dirty="0"/>
          </a:p>
        </p:txBody>
      </p:sp>
    </p:spTree>
    <p:extLst>
      <p:ext uri="{BB962C8B-B14F-4D97-AF65-F5344CB8AC3E}">
        <p14:creationId xmlns:p14="http://schemas.microsoft.com/office/powerpoint/2010/main" val="22748257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Designation</a:t>
            </a:r>
            <a:endParaRPr lang="en-US" dirty="0"/>
          </a:p>
        </p:txBody>
      </p:sp>
      <p:sp>
        <p:nvSpPr>
          <p:cNvPr id="4" name="Slide Number Placeholder 3"/>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141339-F60D-47BC-9C4F-61B9CE851629}" type="slidenum">
              <a:rPr kumimoji="0" lang="en-US" sz="1200" b="1" i="0" u="none" strike="noStrike" kern="1200" cap="none" spc="0" normalizeH="0" baseline="0" noProof="0" smtClean="0">
                <a:ln>
                  <a:noFill/>
                </a:ln>
                <a:solidFill>
                  <a:srgbClr val="232D68"/>
                </a:solidFill>
                <a:effectLst/>
                <a:uLnTx/>
                <a:uFillTx/>
                <a:latin typeface="Calibri"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44</a:t>
            </a:fld>
            <a:endParaRPr kumimoji="0" lang="en-US" sz="1200" b="1" i="0" u="none" strike="noStrike" kern="1200" cap="none" spc="0" normalizeH="0" baseline="0" noProof="0" dirty="0">
              <a:ln>
                <a:noFill/>
              </a:ln>
              <a:solidFill>
                <a:srgbClr val="232D68"/>
              </a:solidFill>
              <a:effectLst/>
              <a:uLnTx/>
              <a:uFillTx/>
              <a:latin typeface="Calibri" pitchFamily="34" charset="0"/>
              <a:ea typeface="+mn-ea"/>
              <a:cs typeface="+mn-cs"/>
            </a:endParaRPr>
          </a:p>
        </p:txBody>
      </p:sp>
      <p:pic>
        <p:nvPicPr>
          <p:cNvPr id="7" name="Picture 6"/>
          <p:cNvPicPr>
            <a:picLocks noChangeAspect="1"/>
          </p:cNvPicPr>
          <p:nvPr/>
        </p:nvPicPr>
        <p:blipFill rotWithShape="1">
          <a:blip r:embed="rId3"/>
          <a:srcRect r="25489"/>
          <a:stretch/>
        </p:blipFill>
        <p:spPr>
          <a:xfrm>
            <a:off x="339115" y="1019559"/>
            <a:ext cx="5935561" cy="5054544"/>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8258783" y="2733472"/>
            <a:ext cx="321012" cy="184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a:ea typeface="+mn-ea"/>
              <a:cs typeface="+mn-cs"/>
            </a:endParaRPr>
          </a:p>
        </p:txBody>
      </p:sp>
      <p:pic>
        <p:nvPicPr>
          <p:cNvPr id="9" name="Picture 8"/>
          <p:cNvPicPr>
            <a:picLocks noChangeAspect="1"/>
          </p:cNvPicPr>
          <p:nvPr/>
        </p:nvPicPr>
        <p:blipFill>
          <a:blip r:embed="rId4"/>
          <a:stretch>
            <a:fillRect/>
          </a:stretch>
        </p:blipFill>
        <p:spPr>
          <a:xfrm flipH="1">
            <a:off x="5952041" y="1663765"/>
            <a:ext cx="4011766" cy="3649494"/>
          </a:xfrm>
          <a:prstGeom prst="rect">
            <a:avLst/>
          </a:prstGeom>
        </p:spPr>
      </p:pic>
    </p:spTree>
    <p:extLst>
      <p:ext uri="{BB962C8B-B14F-4D97-AF65-F5344CB8AC3E}">
        <p14:creationId xmlns:p14="http://schemas.microsoft.com/office/powerpoint/2010/main" val="27689487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Services</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45</a:t>
            </a:fld>
            <a:endParaRPr lang="en-US" dirty="0"/>
          </a:p>
        </p:txBody>
      </p:sp>
      <p:pic>
        <p:nvPicPr>
          <p:cNvPr id="5" name="Picture 4">
            <a:extLst>
              <a:ext uri="{FF2B5EF4-FFF2-40B4-BE49-F238E27FC236}">
                <a16:creationId xmlns:a16="http://schemas.microsoft.com/office/drawing/2014/main" id="{82128B60-92EC-2A48-8DFA-3C746086125B}"/>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05246" y="1801283"/>
            <a:ext cx="5900058" cy="3957802"/>
          </a:xfrm>
          <a:prstGeom prst="rect">
            <a:avLst/>
          </a:prstGeom>
          <a:ln w="3175">
            <a:solidFill>
              <a:schemeClr val="bg1">
                <a:lumMod val="85000"/>
              </a:schemeClr>
            </a:solidFill>
          </a:ln>
          <a:effectLst>
            <a:outerShdw blurRad="190500" dist="88900" dir="2700000" algn="tl" rotWithShape="0">
              <a:prstClr val="black">
                <a:alpha val="25000"/>
              </a:prstClr>
            </a:outerShdw>
          </a:effectLst>
        </p:spPr>
      </p:pic>
      <p:grpSp>
        <p:nvGrpSpPr>
          <p:cNvPr id="6" name="Group 5">
            <a:extLst>
              <a:ext uri="{FF2B5EF4-FFF2-40B4-BE49-F238E27FC236}">
                <a16:creationId xmlns:a16="http://schemas.microsoft.com/office/drawing/2014/main" id="{EE78C7E2-2704-5E4C-9502-0CD1D284631E}"/>
              </a:ext>
            </a:extLst>
          </p:cNvPr>
          <p:cNvGrpSpPr/>
          <p:nvPr/>
        </p:nvGrpSpPr>
        <p:grpSpPr>
          <a:xfrm rot="596880">
            <a:off x="6294867" y="2153760"/>
            <a:ext cx="1841710" cy="3959384"/>
            <a:chOff x="6332080" y="3048568"/>
            <a:chExt cx="1484770" cy="3046375"/>
          </a:xfrm>
        </p:grpSpPr>
        <p:sp>
          <p:nvSpPr>
            <p:cNvPr id="7" name="Rounded Rectangle 6">
              <a:extLst>
                <a:ext uri="{FF2B5EF4-FFF2-40B4-BE49-F238E27FC236}">
                  <a16:creationId xmlns:a16="http://schemas.microsoft.com/office/drawing/2014/main" id="{25416620-F760-5742-BCC9-1F96C828371F}"/>
                </a:ext>
              </a:extLst>
            </p:cNvPr>
            <p:cNvSpPr/>
            <p:nvPr/>
          </p:nvSpPr>
          <p:spPr>
            <a:xfrm>
              <a:off x="6332080" y="3048568"/>
              <a:ext cx="1484770" cy="3046375"/>
            </a:xfrm>
            <a:prstGeom prst="roundRect">
              <a:avLst/>
            </a:prstGeom>
            <a:solidFill>
              <a:schemeClr val="tx1"/>
            </a:solidFill>
            <a:ln w="25400">
              <a:solidFill>
                <a:schemeClr val="tx2"/>
              </a:solidFill>
            </a:ln>
            <a:effectLst>
              <a:outerShdw blurRad="1905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F313356-F329-7646-B55C-94CA46CA1B4E}"/>
                </a:ext>
              </a:extLst>
            </p:cNvPr>
            <p:cNvPicPr>
              <a:picLocks/>
            </p:cNvPicPr>
            <p:nvPr/>
          </p:nvPicPr>
          <p:blipFill>
            <a:blip r:embed="rId3" cstate="print">
              <a:extLst>
                <a:ext uri="{28A0092B-C50C-407E-A947-70E740481C1C}">
                  <a14:useLocalDpi xmlns:a14="http://schemas.microsoft.com/office/drawing/2010/main"/>
                </a:ext>
              </a:extLst>
            </a:blip>
            <a:srcRect/>
            <a:stretch/>
          </p:blipFill>
          <p:spPr>
            <a:xfrm>
              <a:off x="6388665" y="3085854"/>
              <a:ext cx="1371600" cy="2953512"/>
            </a:xfrm>
            <a:prstGeom prst="roundRect">
              <a:avLst>
                <a:gd name="adj" fmla="val 1506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9" name="TextBox 8"/>
          <p:cNvSpPr txBox="1"/>
          <p:nvPr/>
        </p:nvSpPr>
        <p:spPr>
          <a:xfrm>
            <a:off x="5172893" y="285516"/>
            <a:ext cx="4423300" cy="1138773"/>
          </a:xfrm>
          <a:prstGeom prst="rect">
            <a:avLst/>
          </a:prstGeom>
          <a:noFill/>
        </p:spPr>
        <p:txBody>
          <a:bodyPr wrap="square" rtlCol="0">
            <a:spAutoFit/>
          </a:bodyPr>
          <a:lstStyle/>
          <a:p>
            <a:pPr algn="ctr"/>
            <a:r>
              <a:rPr lang="en-US" sz="2800" dirty="0">
                <a:solidFill>
                  <a:schemeClr val="tx2"/>
                </a:solidFill>
              </a:rPr>
              <a:t>866.401.5272</a:t>
            </a:r>
          </a:p>
          <a:p>
            <a:pPr algn="ctr"/>
            <a:r>
              <a:rPr lang="en-US" sz="2000" b="0" dirty="0">
                <a:solidFill>
                  <a:schemeClr val="tx2"/>
                </a:solidFill>
              </a:rPr>
              <a:t>Monday – Friday</a:t>
            </a:r>
          </a:p>
          <a:p>
            <a:pPr algn="ctr"/>
            <a:r>
              <a:rPr lang="en-US" sz="2000" b="0" dirty="0">
                <a:solidFill>
                  <a:schemeClr val="tx2"/>
                </a:solidFill>
              </a:rPr>
              <a:t>8am-8pm ET</a:t>
            </a:r>
          </a:p>
        </p:txBody>
      </p:sp>
      <p:sp>
        <p:nvSpPr>
          <p:cNvPr id="10" name="Rectangle 9"/>
          <p:cNvSpPr/>
          <p:nvPr/>
        </p:nvSpPr>
        <p:spPr>
          <a:xfrm>
            <a:off x="6078583" y="278674"/>
            <a:ext cx="2638697" cy="117565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3434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75097"/>
            <a:ext cx="6838953" cy="903513"/>
          </a:xfrm>
          <a:noFill/>
        </p:spPr>
        <p:txBody>
          <a:bodyPr/>
          <a:lstStyle/>
          <a:p>
            <a:r>
              <a:rPr lang="en-US" sz="4400" b="1" dirty="0" smtClean="0">
                <a:solidFill>
                  <a:srgbClr val="232D68"/>
                </a:solidFill>
              </a:rPr>
              <a:t>Action </a:t>
            </a:r>
            <a:r>
              <a:rPr lang="en-US" sz="4400" b="1" dirty="0">
                <a:solidFill>
                  <a:srgbClr val="232D68"/>
                </a:solidFill>
              </a:rPr>
              <a:t>Steps</a:t>
            </a:r>
          </a:p>
        </p:txBody>
      </p:sp>
      <p:sp>
        <p:nvSpPr>
          <p:cNvPr id="15" name="TextBox 14">
            <a:extLst>
              <a:ext uri="{FF2B5EF4-FFF2-40B4-BE49-F238E27FC236}">
                <a16:creationId xmlns:a16="http://schemas.microsoft.com/office/drawing/2014/main" id="{5BCBCEFB-6515-BD46-A10F-A934C208BF96}"/>
              </a:ext>
            </a:extLst>
          </p:cNvPr>
          <p:cNvSpPr txBox="1"/>
          <p:nvPr/>
        </p:nvSpPr>
        <p:spPr>
          <a:xfrm>
            <a:off x="450850" y="929683"/>
            <a:ext cx="8693150" cy="397032"/>
          </a:xfrm>
          <a:prstGeom prst="rect">
            <a:avLst/>
          </a:prstGeom>
          <a:noFill/>
        </p:spPr>
        <p:txBody>
          <a:bodyPr wrap="square" lIns="0" tIns="0" bIns="27432" rtlCol="0">
            <a:spAutoFit/>
          </a:bodyPr>
          <a:lstStyle/>
          <a:p>
            <a:r>
              <a:rPr lang="en-US" sz="2400" dirty="0" smtClean="0">
                <a:solidFill>
                  <a:srgbClr val="5EA845"/>
                </a:solidFill>
              </a:rPr>
              <a:t>Some key takeaways…</a:t>
            </a:r>
            <a:endParaRPr lang="en-US" sz="2400" dirty="0">
              <a:solidFill>
                <a:srgbClr val="5EA845"/>
              </a:solidFill>
            </a:endParaRPr>
          </a:p>
        </p:txBody>
      </p:sp>
      <p:sp>
        <p:nvSpPr>
          <p:cNvPr id="14" name="TextBox 13">
            <a:extLst>
              <a:ext uri="{FF2B5EF4-FFF2-40B4-BE49-F238E27FC236}">
                <a16:creationId xmlns:a16="http://schemas.microsoft.com/office/drawing/2014/main" id="{3680D5B8-9436-A44F-8FBA-61288B606B75}"/>
              </a:ext>
            </a:extLst>
          </p:cNvPr>
          <p:cNvSpPr txBox="1"/>
          <p:nvPr/>
        </p:nvSpPr>
        <p:spPr>
          <a:xfrm>
            <a:off x="246098" y="1716660"/>
            <a:ext cx="5198738" cy="4047262"/>
          </a:xfrm>
          <a:prstGeom prst="rect">
            <a:avLst/>
          </a:prstGeom>
          <a:noFill/>
        </p:spPr>
        <p:txBody>
          <a:bodyPr wrap="square" rtlCol="0">
            <a:spAutoFit/>
          </a:bodyPr>
          <a:lstStyle/>
          <a:p>
            <a:pPr marL="344488" lvl="0" indent="-339725">
              <a:spcAft>
                <a:spcPts val="3000"/>
              </a:spcAft>
              <a:buClr>
                <a:srgbClr val="5EA845"/>
              </a:buClr>
              <a:buSzPct val="75000"/>
              <a:buFont typeface="Wingdings" pitchFamily="2" charset="2"/>
              <a:buChar char="ü"/>
            </a:pPr>
            <a:r>
              <a:rPr lang="en-US" altLang="en-US" sz="2600" dirty="0">
                <a:solidFill>
                  <a:srgbClr val="232D68"/>
                </a:solidFill>
              </a:rPr>
              <a:t>Log in to your online account.</a:t>
            </a:r>
          </a:p>
          <a:p>
            <a:pPr marL="344488" lvl="0" indent="-339725">
              <a:spcAft>
                <a:spcPts val="3000"/>
              </a:spcAft>
              <a:buClr>
                <a:srgbClr val="5EA845"/>
              </a:buClr>
              <a:buSzPct val="75000"/>
              <a:buFont typeface="Wingdings" pitchFamily="2" charset="2"/>
              <a:buChar char="ü"/>
            </a:pPr>
            <a:r>
              <a:rPr lang="en-US" altLang="en-US" sz="2600" dirty="0">
                <a:solidFill>
                  <a:srgbClr val="232D68"/>
                </a:solidFill>
              </a:rPr>
              <a:t>Make sure beneficiaries are </a:t>
            </a:r>
            <a:br>
              <a:rPr lang="en-US" altLang="en-US" sz="2600" dirty="0">
                <a:solidFill>
                  <a:srgbClr val="232D68"/>
                </a:solidFill>
              </a:rPr>
            </a:br>
            <a:r>
              <a:rPr lang="en-US" altLang="en-US" sz="2600" dirty="0">
                <a:solidFill>
                  <a:srgbClr val="232D68"/>
                </a:solidFill>
              </a:rPr>
              <a:t>up-to-date.</a:t>
            </a:r>
          </a:p>
          <a:p>
            <a:pPr marL="344488" lvl="0" indent="-339725">
              <a:spcAft>
                <a:spcPts val="3000"/>
              </a:spcAft>
              <a:buClr>
                <a:srgbClr val="5EA845"/>
              </a:buClr>
              <a:buSzPct val="75000"/>
              <a:buFont typeface="Wingdings" pitchFamily="2" charset="2"/>
              <a:buChar char="ü"/>
            </a:pPr>
            <a:r>
              <a:rPr lang="en-US" altLang="en-US" sz="2600" dirty="0">
                <a:solidFill>
                  <a:srgbClr val="232D68"/>
                </a:solidFill>
              </a:rPr>
              <a:t>Ensure your investments reflect your risk tolerance.</a:t>
            </a:r>
          </a:p>
          <a:p>
            <a:pPr marL="344488" lvl="0" indent="-339725">
              <a:spcAft>
                <a:spcPts val="3000"/>
              </a:spcAft>
              <a:buClr>
                <a:srgbClr val="5EA845"/>
              </a:buClr>
              <a:buSzPct val="75000"/>
              <a:buFont typeface="Wingdings" pitchFamily="2" charset="2"/>
              <a:buChar char="ü"/>
            </a:pPr>
            <a:r>
              <a:rPr lang="en-US" altLang="en-US" sz="2600" dirty="0">
                <a:solidFill>
                  <a:srgbClr val="232D68"/>
                </a:solidFill>
              </a:rPr>
              <a:t>Consider a contribution increase or setting up automatic increases.</a:t>
            </a:r>
          </a:p>
        </p:txBody>
      </p:sp>
      <p:pic>
        <p:nvPicPr>
          <p:cNvPr id="6" name="Picture 5">
            <a:extLst>
              <a:ext uri="{FF2B5EF4-FFF2-40B4-BE49-F238E27FC236}">
                <a16:creationId xmlns:a16="http://schemas.microsoft.com/office/drawing/2014/main" id="{5F52877B-C25E-5F46-8EAD-6D4DD8AAD309}"/>
              </a:ext>
            </a:extLst>
          </p:cNvPr>
          <p:cNvPicPr>
            <a:picLocks noChangeAspect="1"/>
          </p:cNvPicPr>
          <p:nvPr/>
        </p:nvPicPr>
        <p:blipFill>
          <a:blip r:embed="rId3" cstate="print">
            <a:alphaModFix amt="60000"/>
            <a:extLst>
              <a:ext uri="{28A0092B-C50C-407E-A947-70E740481C1C}">
                <a14:useLocalDpi xmlns:a14="http://schemas.microsoft.com/office/drawing/2010/main"/>
              </a:ext>
            </a:extLst>
          </a:blip>
          <a:srcRect/>
          <a:stretch/>
        </p:blipFill>
        <p:spPr>
          <a:xfrm>
            <a:off x="5334003" y="2235781"/>
            <a:ext cx="3657600" cy="3409130"/>
          </a:xfrm>
          <a:prstGeom prst="ellipse">
            <a:avLst/>
          </a:prstGeom>
          <a:ln w="50800" cap="rnd">
            <a:noFill/>
          </a:ln>
          <a:effectLst>
            <a:softEdge rad="0"/>
          </a:effectLst>
          <a:scene3d>
            <a:camera prst="orthographicFront"/>
            <a:lightRig rig="contrasting" dir="t">
              <a:rot lat="0" lon="0" rev="3000000"/>
            </a:lightRig>
          </a:scene3d>
          <a:sp3d>
            <a:contourClr>
              <a:srgbClr val="333333"/>
            </a:contourClr>
          </a:sp3d>
        </p:spPr>
      </p:pic>
      <p:sp>
        <p:nvSpPr>
          <p:cNvPr id="4" name="Slide Number Placeholder 3"/>
          <p:cNvSpPr>
            <a:spLocks noGrp="1"/>
          </p:cNvSpPr>
          <p:nvPr>
            <p:ph type="sldNum" sz="quarter" idx="4"/>
          </p:nvPr>
        </p:nvSpPr>
        <p:spPr/>
        <p:txBody>
          <a:bodyPr/>
          <a:lstStyle/>
          <a:p>
            <a:fld id="{FA141339-F60D-47BC-9C4F-61B9CE851629}" type="slidenum">
              <a:rPr lang="en-US" smtClean="0"/>
              <a:pPr/>
              <a:t>46</a:t>
            </a:fld>
            <a:endParaRPr lang="en-US" dirty="0"/>
          </a:p>
        </p:txBody>
      </p:sp>
    </p:spTree>
    <p:extLst>
      <p:ext uri="{BB962C8B-B14F-4D97-AF65-F5344CB8AC3E}">
        <p14:creationId xmlns:p14="http://schemas.microsoft.com/office/powerpoint/2010/main" val="32232889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CA945B-CC91-C542-8ED0-56CE76329D3B}"/>
              </a:ext>
            </a:extLst>
          </p:cNvPr>
          <p:cNvSpPr txBox="1"/>
          <p:nvPr/>
        </p:nvSpPr>
        <p:spPr>
          <a:xfrm>
            <a:off x="0" y="3410339"/>
            <a:ext cx="9144000" cy="1046440"/>
          </a:xfrm>
          <a:prstGeom prst="rect">
            <a:avLst/>
          </a:prstGeom>
          <a:noFill/>
        </p:spPr>
        <p:txBody>
          <a:bodyPr wrap="square" tIns="182880" bIns="182880" rtlCol="0" anchor="ctr">
            <a:spAutoFit/>
          </a:bodyPr>
          <a:lstStyle/>
          <a:p>
            <a:pPr algn="ctr"/>
            <a:r>
              <a:rPr lang="en-US" altLang="en-US" sz="4400" dirty="0">
                <a:solidFill>
                  <a:schemeClr val="bg1"/>
                </a:solidFill>
                <a:uFill>
                  <a:solidFill>
                    <a:srgbClr val="6DA141"/>
                  </a:solidFill>
                </a:uFill>
              </a:rPr>
              <a:t>Questions?</a:t>
            </a:r>
          </a:p>
        </p:txBody>
      </p:sp>
      <p:sp>
        <p:nvSpPr>
          <p:cNvPr id="7" name="TextBox 6">
            <a:extLst>
              <a:ext uri="{FF2B5EF4-FFF2-40B4-BE49-F238E27FC236}">
                <a16:creationId xmlns:a16="http://schemas.microsoft.com/office/drawing/2014/main" id="{AF3419E8-0E67-D643-A65D-3E61E01FDD28}"/>
              </a:ext>
            </a:extLst>
          </p:cNvPr>
          <p:cNvSpPr txBox="1"/>
          <p:nvPr/>
        </p:nvSpPr>
        <p:spPr>
          <a:xfrm>
            <a:off x="0" y="4929612"/>
            <a:ext cx="9144000" cy="1031051"/>
          </a:xfrm>
          <a:prstGeom prst="rect">
            <a:avLst/>
          </a:prstGeom>
          <a:noFill/>
          <a:effectLst/>
        </p:spPr>
        <p:txBody>
          <a:bodyPr wrap="square" rtlCol="0">
            <a:spAutoFit/>
          </a:bodyPr>
          <a:lstStyle/>
          <a:p>
            <a:pPr algn="ctr">
              <a:spcAft>
                <a:spcPts val="600"/>
              </a:spcAft>
            </a:pPr>
            <a:r>
              <a:rPr lang="en-US" sz="2800" dirty="0">
                <a:solidFill>
                  <a:schemeClr val="tx2"/>
                </a:solidFill>
              </a:rPr>
              <a:t>866.401.5272</a:t>
            </a:r>
          </a:p>
          <a:p>
            <a:pPr algn="ctr">
              <a:spcAft>
                <a:spcPts val="600"/>
              </a:spcAft>
            </a:pPr>
            <a:r>
              <a:rPr lang="en-US" sz="2800" dirty="0" smtClean="0">
                <a:solidFill>
                  <a:schemeClr val="tx2"/>
                </a:solidFill>
              </a:rPr>
              <a:t>u.bpas.com</a:t>
            </a:r>
            <a:endParaRPr lang="en-US" sz="2800" dirty="0">
              <a:solidFill>
                <a:schemeClr val="tx2"/>
              </a:solidFill>
            </a:endParaRPr>
          </a:p>
        </p:txBody>
      </p:sp>
    </p:spTree>
    <p:extLst>
      <p:ext uri="{BB962C8B-B14F-4D97-AF65-F5344CB8AC3E}">
        <p14:creationId xmlns:p14="http://schemas.microsoft.com/office/powerpoint/2010/main" val="2096997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8610470"/>
              </p:ext>
            </p:extLst>
          </p:nvPr>
        </p:nvGraphicFramePr>
        <p:xfrm>
          <a:off x="598822" y="1352683"/>
          <a:ext cx="7826721" cy="4799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9"/>
          <p:cNvSpPr>
            <a:spLocks noGrp="1"/>
          </p:cNvSpPr>
          <p:nvPr>
            <p:ph type="sldNum" sz="quarter" idx="4"/>
          </p:nvPr>
        </p:nvSpPr>
        <p:spPr/>
        <p:txBody>
          <a:bodyPr/>
          <a:lstStyle/>
          <a:p>
            <a:fld id="{FA141339-F60D-47BC-9C4F-61B9CE851629}" type="slidenum">
              <a:rPr lang="en-US" smtClean="0"/>
              <a:pPr/>
              <a:t>5</a:t>
            </a:fld>
            <a:endParaRPr lang="en-US" dirty="0"/>
          </a:p>
        </p:txBody>
      </p:sp>
      <p:pic>
        <p:nvPicPr>
          <p:cNvPr id="8" name="Picture 7"/>
          <p:cNvPicPr>
            <a:picLocks noChangeAspect="1"/>
          </p:cNvPicPr>
          <p:nvPr/>
        </p:nvPicPr>
        <p:blipFill>
          <a:blip r:embed="rId8"/>
          <a:stretch>
            <a:fillRect/>
          </a:stretch>
        </p:blipFill>
        <p:spPr>
          <a:xfrm>
            <a:off x="1208157" y="1727752"/>
            <a:ext cx="1346200" cy="1346200"/>
          </a:xfrm>
          <a:prstGeom prst="rect">
            <a:avLst/>
          </a:prstGeom>
        </p:spPr>
      </p:pic>
      <p:pic>
        <p:nvPicPr>
          <p:cNvPr id="4" name="Picture 3"/>
          <p:cNvPicPr>
            <a:picLocks noChangeAspect="1"/>
          </p:cNvPicPr>
          <p:nvPr/>
        </p:nvPicPr>
        <p:blipFill>
          <a:blip r:embed="rId9"/>
          <a:stretch>
            <a:fillRect/>
          </a:stretch>
        </p:blipFill>
        <p:spPr>
          <a:xfrm>
            <a:off x="1089990" y="3299791"/>
            <a:ext cx="1431235" cy="1431235"/>
          </a:xfrm>
          <a:prstGeom prst="rect">
            <a:avLst/>
          </a:prstGeom>
        </p:spPr>
      </p:pic>
      <p:pic>
        <p:nvPicPr>
          <p:cNvPr id="13" name="Picture 12"/>
          <p:cNvPicPr>
            <a:picLocks noChangeAspect="1"/>
          </p:cNvPicPr>
          <p:nvPr/>
        </p:nvPicPr>
        <p:blipFill>
          <a:blip r:embed="rId10"/>
          <a:stretch>
            <a:fillRect/>
          </a:stretch>
        </p:blipFill>
        <p:spPr>
          <a:xfrm>
            <a:off x="977348" y="4850294"/>
            <a:ext cx="1603513" cy="1603513"/>
          </a:xfrm>
          <a:prstGeom prst="rect">
            <a:avLst/>
          </a:prstGeom>
        </p:spPr>
      </p:pic>
    </p:spTree>
    <p:extLst>
      <p:ext uri="{BB962C8B-B14F-4D97-AF65-F5344CB8AC3E}">
        <p14:creationId xmlns:p14="http://schemas.microsoft.com/office/powerpoint/2010/main" val="2923557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pic>
        <p:nvPicPr>
          <p:cNvPr id="5" name="Content Placeholder 4"/>
          <p:cNvPicPr>
            <a:picLocks noGrp="1" noChangeAspect="1"/>
          </p:cNvPicPr>
          <p:nvPr>
            <p:ph idx="1"/>
          </p:nvPr>
        </p:nvPicPr>
        <p:blipFill rotWithShape="1">
          <a:blip r:embed="rId2"/>
          <a:srcRect l="20958" t="18121" r="19590" b="21339"/>
          <a:stretch/>
        </p:blipFill>
        <p:spPr>
          <a:xfrm>
            <a:off x="5033553" y="1323702"/>
            <a:ext cx="3805647" cy="3875315"/>
          </a:xfrm>
          <a:prstGeom prst="rect">
            <a:avLst/>
          </a:prstGeom>
        </p:spPr>
      </p:pic>
      <p:sp>
        <p:nvSpPr>
          <p:cNvPr id="4" name="Slide Number Placeholder 3"/>
          <p:cNvSpPr>
            <a:spLocks noGrp="1"/>
          </p:cNvSpPr>
          <p:nvPr>
            <p:ph type="sldNum" sz="quarter" idx="4"/>
          </p:nvPr>
        </p:nvSpPr>
        <p:spPr/>
        <p:txBody>
          <a:bodyPr/>
          <a:lstStyle/>
          <a:p>
            <a:fld id="{FA141339-F60D-47BC-9C4F-61B9CE851629}" type="slidenum">
              <a:rPr lang="en-US" smtClean="0"/>
              <a:pPr/>
              <a:t>6</a:t>
            </a:fld>
            <a:endParaRPr lang="en-US" dirty="0"/>
          </a:p>
        </p:txBody>
      </p:sp>
      <p:sp>
        <p:nvSpPr>
          <p:cNvPr id="6" name="TextBox 5"/>
          <p:cNvSpPr txBox="1"/>
          <p:nvPr/>
        </p:nvSpPr>
        <p:spPr>
          <a:xfrm>
            <a:off x="5799909" y="2325188"/>
            <a:ext cx="2151017" cy="830997"/>
          </a:xfrm>
          <a:prstGeom prst="rect">
            <a:avLst/>
          </a:prstGeom>
          <a:noFill/>
        </p:spPr>
        <p:txBody>
          <a:bodyPr wrap="square" rtlCol="0">
            <a:spAutoFit/>
          </a:bodyPr>
          <a:lstStyle/>
          <a:p>
            <a:pPr algn="ctr"/>
            <a:r>
              <a:rPr lang="en-US" sz="2400" dirty="0" smtClean="0"/>
              <a:t>Plan Code:</a:t>
            </a:r>
          </a:p>
          <a:p>
            <a:pPr algn="ctr"/>
            <a:endParaRPr lang="en-US" sz="2400" b="0" dirty="0"/>
          </a:p>
        </p:txBody>
      </p:sp>
      <p:graphicFrame>
        <p:nvGraphicFramePr>
          <p:cNvPr id="7" name="Diagram 6"/>
          <p:cNvGraphicFramePr/>
          <p:nvPr>
            <p:extLst/>
          </p:nvPr>
        </p:nvGraphicFramePr>
        <p:xfrm>
          <a:off x="519958" y="1452993"/>
          <a:ext cx="4217505" cy="4538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5862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28182" t="30682" r="31363" b="30000"/>
          <a:stretch/>
        </p:blipFill>
        <p:spPr>
          <a:xfrm rot="832822">
            <a:off x="4905376" y="1243598"/>
            <a:ext cx="3581400" cy="3480797"/>
          </a:xfrm>
          <a:prstGeom prst="rect">
            <a:avLst/>
          </a:prstGeom>
        </p:spPr>
      </p:pic>
      <p:sp>
        <p:nvSpPr>
          <p:cNvPr id="2" name="Title 1"/>
          <p:cNvSpPr>
            <a:spLocks noGrp="1"/>
          </p:cNvSpPr>
          <p:nvPr>
            <p:ph type="title"/>
          </p:nvPr>
        </p:nvSpPr>
        <p:spPr/>
        <p:txBody>
          <a:bodyPr/>
          <a:lstStyle/>
          <a:p>
            <a:r>
              <a:rPr lang="en-US" dirty="0"/>
              <a:t>Automatic Enrollment</a:t>
            </a:r>
          </a:p>
        </p:txBody>
      </p:sp>
      <p:sp>
        <p:nvSpPr>
          <p:cNvPr id="8" name="Slide Number Placeholder 7"/>
          <p:cNvSpPr>
            <a:spLocks noGrp="1"/>
          </p:cNvSpPr>
          <p:nvPr>
            <p:ph type="sldNum" sz="quarter" idx="4"/>
          </p:nvPr>
        </p:nvSpPr>
        <p:spPr/>
        <p:txBody>
          <a:bodyPr/>
          <a:lstStyle/>
          <a:p>
            <a:fld id="{FA141339-F60D-47BC-9C4F-61B9CE851629}" type="slidenum">
              <a:rPr lang="en-US" smtClean="0"/>
              <a:pPr/>
              <a:t>7</a:t>
            </a:fld>
            <a:endParaRPr lang="en-US" dirty="0"/>
          </a:p>
        </p:txBody>
      </p:sp>
      <p:pic>
        <p:nvPicPr>
          <p:cNvPr id="4" name="Picture 3"/>
          <p:cNvPicPr>
            <a:picLocks noChangeAspect="1"/>
          </p:cNvPicPr>
          <p:nvPr/>
        </p:nvPicPr>
        <p:blipFill rotWithShape="1">
          <a:blip r:embed="rId4"/>
          <a:srcRect l="30543" t="30016" r="27728" b="31200"/>
          <a:stretch/>
        </p:blipFill>
        <p:spPr>
          <a:xfrm>
            <a:off x="180974" y="1295400"/>
            <a:ext cx="3648075" cy="3390695"/>
          </a:xfrm>
          <a:prstGeom prst="rect">
            <a:avLst/>
          </a:prstGeom>
        </p:spPr>
      </p:pic>
      <p:sp>
        <p:nvSpPr>
          <p:cNvPr id="5" name="TextBox 4"/>
          <p:cNvSpPr txBox="1"/>
          <p:nvPr/>
        </p:nvSpPr>
        <p:spPr>
          <a:xfrm>
            <a:off x="1511576" y="2677766"/>
            <a:ext cx="1131283" cy="707886"/>
          </a:xfrm>
          <a:prstGeom prst="rect">
            <a:avLst/>
          </a:prstGeom>
          <a:noFill/>
        </p:spPr>
        <p:txBody>
          <a:bodyPr wrap="square" rtlCol="0">
            <a:spAutoFit/>
          </a:bodyPr>
          <a:lstStyle/>
          <a:p>
            <a:r>
              <a:rPr lang="en-US" sz="4000" dirty="0" smtClean="0"/>
              <a:t>3%</a:t>
            </a:r>
            <a:endParaRPr lang="en-US" sz="4000" dirty="0"/>
          </a:p>
        </p:txBody>
      </p:sp>
      <p:pic>
        <p:nvPicPr>
          <p:cNvPr id="9" name="Picture 8"/>
          <p:cNvPicPr>
            <a:picLocks noChangeAspect="1"/>
          </p:cNvPicPr>
          <p:nvPr/>
        </p:nvPicPr>
        <p:blipFill rotWithShape="1">
          <a:blip r:embed="rId5"/>
          <a:srcRect l="30053" t="30585" r="31250" b="30585"/>
          <a:stretch/>
        </p:blipFill>
        <p:spPr>
          <a:xfrm rot="605638">
            <a:off x="2694685" y="2899554"/>
            <a:ext cx="3333508" cy="3344963"/>
          </a:xfrm>
          <a:prstGeom prst="rect">
            <a:avLst/>
          </a:prstGeom>
        </p:spPr>
      </p:pic>
      <p:sp>
        <p:nvSpPr>
          <p:cNvPr id="10" name="TextBox 9"/>
          <p:cNvSpPr txBox="1"/>
          <p:nvPr/>
        </p:nvSpPr>
        <p:spPr>
          <a:xfrm>
            <a:off x="6210300" y="2400300"/>
            <a:ext cx="1247775" cy="1200329"/>
          </a:xfrm>
          <a:prstGeom prst="rect">
            <a:avLst/>
          </a:prstGeom>
          <a:noFill/>
        </p:spPr>
        <p:txBody>
          <a:bodyPr wrap="square" rtlCol="0">
            <a:spAutoFit/>
          </a:bodyPr>
          <a:lstStyle/>
          <a:p>
            <a:pPr algn="ctr"/>
            <a:r>
              <a:rPr lang="en-US" sz="2400" dirty="0" smtClean="0">
                <a:solidFill>
                  <a:schemeClr val="accent5">
                    <a:lumMod val="75000"/>
                  </a:schemeClr>
                </a:solidFill>
              </a:rPr>
              <a:t>Target Date Fund</a:t>
            </a:r>
            <a:endParaRPr lang="en-US" sz="2400" dirty="0">
              <a:solidFill>
                <a:schemeClr val="accent5">
                  <a:lumMod val="75000"/>
                </a:schemeClr>
              </a:solidFill>
            </a:endParaRPr>
          </a:p>
        </p:txBody>
      </p:sp>
      <p:sp>
        <p:nvSpPr>
          <p:cNvPr id="13" name="TextBox 12"/>
          <p:cNvSpPr txBox="1"/>
          <p:nvPr/>
        </p:nvSpPr>
        <p:spPr>
          <a:xfrm>
            <a:off x="3676649" y="3971925"/>
            <a:ext cx="1476375" cy="1015663"/>
          </a:xfrm>
          <a:prstGeom prst="rect">
            <a:avLst/>
          </a:prstGeom>
          <a:noFill/>
        </p:spPr>
        <p:txBody>
          <a:bodyPr wrap="square" rtlCol="0">
            <a:spAutoFit/>
          </a:bodyPr>
          <a:lstStyle/>
          <a:p>
            <a:pPr algn="ctr"/>
            <a:r>
              <a:rPr lang="en-US" sz="3600" dirty="0" smtClean="0">
                <a:solidFill>
                  <a:schemeClr val="bg2"/>
                </a:solidFill>
              </a:rPr>
              <a:t>3</a:t>
            </a:r>
            <a:r>
              <a:rPr lang="en-US" sz="2800" dirty="0" smtClean="0">
                <a:solidFill>
                  <a:schemeClr val="bg2"/>
                </a:solidFill>
              </a:rPr>
              <a:t> </a:t>
            </a:r>
            <a:r>
              <a:rPr lang="en-US" sz="2400" dirty="0" smtClean="0">
                <a:solidFill>
                  <a:schemeClr val="bg2"/>
                </a:solidFill>
              </a:rPr>
              <a:t>Months</a:t>
            </a:r>
            <a:endParaRPr lang="en-US" sz="2400" dirty="0">
              <a:solidFill>
                <a:schemeClr val="bg2"/>
              </a:solidFill>
            </a:endParaRPr>
          </a:p>
        </p:txBody>
      </p:sp>
    </p:spTree>
    <p:extLst>
      <p:ext uri="{BB962C8B-B14F-4D97-AF65-F5344CB8AC3E}">
        <p14:creationId xmlns:p14="http://schemas.microsoft.com/office/powerpoint/2010/main" val="3607384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115" y="340626"/>
            <a:ext cx="8465769" cy="1143000"/>
          </a:xfrm>
        </p:spPr>
        <p:txBody>
          <a:bodyPr/>
          <a:lstStyle/>
          <a:p>
            <a:r>
              <a:rPr lang="en-US" dirty="0" smtClean="0"/>
              <a:t>How Much Should I Contribute?</a:t>
            </a:r>
            <a:r>
              <a:rPr lang="en-US" dirty="0"/>
              <a:t> </a:t>
            </a:r>
            <a:r>
              <a:rPr lang="en-US" sz="3600" dirty="0" smtClean="0">
                <a:solidFill>
                  <a:schemeClr val="bg2"/>
                </a:solidFill>
              </a:rPr>
              <a:t>50/30/20 Rule</a:t>
            </a:r>
            <a:endParaRPr lang="en-US" sz="3600" dirty="0">
              <a:solidFill>
                <a:schemeClr val="bg2"/>
              </a:solidFill>
            </a:endParaRPr>
          </a:p>
        </p:txBody>
      </p:sp>
      <p:sp>
        <p:nvSpPr>
          <p:cNvPr id="4" name="Slide Number Placeholder 3"/>
          <p:cNvSpPr>
            <a:spLocks noGrp="1"/>
          </p:cNvSpPr>
          <p:nvPr>
            <p:ph type="sldNum" sz="quarter" idx="4"/>
          </p:nvPr>
        </p:nvSpPr>
        <p:spPr/>
        <p:txBody>
          <a:bodyPr/>
          <a:lstStyle/>
          <a:p>
            <a:fld id="{FA141339-F60D-47BC-9C4F-61B9CE851629}" type="slidenum">
              <a:rPr lang="en-US" smtClean="0"/>
              <a:pPr/>
              <a:t>8</a:t>
            </a:fld>
            <a:endParaRPr lang="en-US" dirty="0"/>
          </a:p>
        </p:txBody>
      </p:sp>
      <p:sp>
        <p:nvSpPr>
          <p:cNvPr id="6" name="TextBox 5"/>
          <p:cNvSpPr txBox="1"/>
          <p:nvPr/>
        </p:nvSpPr>
        <p:spPr>
          <a:xfrm>
            <a:off x="433632" y="4609707"/>
            <a:ext cx="2300140" cy="584775"/>
          </a:xfrm>
          <a:prstGeom prst="rect">
            <a:avLst/>
          </a:prstGeom>
          <a:noFill/>
        </p:spPr>
        <p:txBody>
          <a:bodyPr wrap="square" rtlCol="0">
            <a:spAutoFit/>
          </a:bodyPr>
          <a:lstStyle/>
          <a:p>
            <a:r>
              <a:rPr lang="en-US" sz="3200" dirty="0" smtClean="0"/>
              <a:t>50% - Needs </a:t>
            </a:r>
            <a:endParaRPr lang="en-US" sz="3200" dirty="0"/>
          </a:p>
        </p:txBody>
      </p:sp>
      <p:pic>
        <p:nvPicPr>
          <p:cNvPr id="8" name="Picture 7"/>
          <p:cNvPicPr>
            <a:picLocks noChangeAspect="1"/>
          </p:cNvPicPr>
          <p:nvPr/>
        </p:nvPicPr>
        <p:blipFill>
          <a:blip r:embed="rId3"/>
          <a:stretch>
            <a:fillRect/>
          </a:stretch>
        </p:blipFill>
        <p:spPr>
          <a:xfrm>
            <a:off x="1311111" y="2033831"/>
            <a:ext cx="1516931" cy="1516931"/>
          </a:xfrm>
          <a:prstGeom prst="rect">
            <a:avLst/>
          </a:prstGeom>
        </p:spPr>
      </p:pic>
      <p:pic>
        <p:nvPicPr>
          <p:cNvPr id="9" name="Picture 8"/>
          <p:cNvPicPr>
            <a:picLocks noChangeAspect="1"/>
          </p:cNvPicPr>
          <p:nvPr/>
        </p:nvPicPr>
        <p:blipFill>
          <a:blip r:embed="rId4"/>
          <a:stretch>
            <a:fillRect/>
          </a:stretch>
        </p:blipFill>
        <p:spPr>
          <a:xfrm>
            <a:off x="-160256" y="1348032"/>
            <a:ext cx="2127315" cy="2127315"/>
          </a:xfrm>
          <a:prstGeom prst="rect">
            <a:avLst/>
          </a:prstGeom>
        </p:spPr>
      </p:pic>
      <p:pic>
        <p:nvPicPr>
          <p:cNvPr id="10" name="Picture 9"/>
          <p:cNvPicPr>
            <a:picLocks noChangeAspect="1"/>
          </p:cNvPicPr>
          <p:nvPr/>
        </p:nvPicPr>
        <p:blipFill>
          <a:blip r:embed="rId5"/>
          <a:stretch>
            <a:fillRect/>
          </a:stretch>
        </p:blipFill>
        <p:spPr>
          <a:xfrm>
            <a:off x="-75414" y="2780906"/>
            <a:ext cx="1853939" cy="1853939"/>
          </a:xfrm>
          <a:prstGeom prst="rect">
            <a:avLst/>
          </a:prstGeom>
        </p:spPr>
      </p:pic>
      <p:pic>
        <p:nvPicPr>
          <p:cNvPr id="11" name="Picture 10"/>
          <p:cNvPicPr>
            <a:picLocks noChangeAspect="1"/>
          </p:cNvPicPr>
          <p:nvPr/>
        </p:nvPicPr>
        <p:blipFill>
          <a:blip r:embed="rId6"/>
          <a:stretch>
            <a:fillRect/>
          </a:stretch>
        </p:blipFill>
        <p:spPr>
          <a:xfrm>
            <a:off x="990602" y="2922309"/>
            <a:ext cx="2259292" cy="2259292"/>
          </a:xfrm>
          <a:prstGeom prst="rect">
            <a:avLst/>
          </a:prstGeom>
        </p:spPr>
      </p:pic>
      <p:pic>
        <p:nvPicPr>
          <p:cNvPr id="12" name="Picture 11"/>
          <p:cNvPicPr>
            <a:picLocks noChangeAspect="1"/>
          </p:cNvPicPr>
          <p:nvPr/>
        </p:nvPicPr>
        <p:blipFill>
          <a:blip r:embed="rId7"/>
          <a:stretch>
            <a:fillRect/>
          </a:stretch>
        </p:blipFill>
        <p:spPr>
          <a:xfrm>
            <a:off x="4318264" y="1911285"/>
            <a:ext cx="2054257" cy="2054257"/>
          </a:xfrm>
          <a:prstGeom prst="rect">
            <a:avLst/>
          </a:prstGeom>
        </p:spPr>
      </p:pic>
      <p:pic>
        <p:nvPicPr>
          <p:cNvPr id="14" name="Picture 13"/>
          <p:cNvPicPr>
            <a:picLocks noChangeAspect="1"/>
          </p:cNvPicPr>
          <p:nvPr/>
        </p:nvPicPr>
        <p:blipFill>
          <a:blip r:embed="rId8"/>
          <a:stretch>
            <a:fillRect/>
          </a:stretch>
        </p:blipFill>
        <p:spPr>
          <a:xfrm>
            <a:off x="2838255" y="1091153"/>
            <a:ext cx="2535024" cy="2535024"/>
          </a:xfrm>
          <a:prstGeom prst="rect">
            <a:avLst/>
          </a:prstGeom>
        </p:spPr>
      </p:pic>
      <p:pic>
        <p:nvPicPr>
          <p:cNvPr id="16" name="Picture 15"/>
          <p:cNvPicPr>
            <a:picLocks noChangeAspect="1"/>
          </p:cNvPicPr>
          <p:nvPr/>
        </p:nvPicPr>
        <p:blipFill>
          <a:blip r:embed="rId9"/>
          <a:stretch>
            <a:fillRect/>
          </a:stretch>
        </p:blipFill>
        <p:spPr>
          <a:xfrm>
            <a:off x="3017363" y="2780905"/>
            <a:ext cx="2165023" cy="2165023"/>
          </a:xfrm>
          <a:prstGeom prst="rect">
            <a:avLst/>
          </a:prstGeom>
        </p:spPr>
      </p:pic>
      <p:sp>
        <p:nvSpPr>
          <p:cNvPr id="17" name="TextBox 16"/>
          <p:cNvSpPr txBox="1"/>
          <p:nvPr/>
        </p:nvSpPr>
        <p:spPr>
          <a:xfrm>
            <a:off x="3574329" y="4620705"/>
            <a:ext cx="2300140" cy="584775"/>
          </a:xfrm>
          <a:prstGeom prst="rect">
            <a:avLst/>
          </a:prstGeom>
          <a:noFill/>
        </p:spPr>
        <p:txBody>
          <a:bodyPr wrap="square" rtlCol="0">
            <a:spAutoFit/>
          </a:bodyPr>
          <a:lstStyle/>
          <a:p>
            <a:r>
              <a:rPr lang="en-US" sz="3200" dirty="0">
                <a:solidFill>
                  <a:schemeClr val="accent5">
                    <a:lumMod val="75000"/>
                  </a:schemeClr>
                </a:solidFill>
              </a:rPr>
              <a:t>3</a:t>
            </a:r>
            <a:r>
              <a:rPr lang="en-US" sz="3200" dirty="0" smtClean="0">
                <a:solidFill>
                  <a:schemeClr val="accent5">
                    <a:lumMod val="75000"/>
                  </a:schemeClr>
                </a:solidFill>
              </a:rPr>
              <a:t>0% - Wants </a:t>
            </a:r>
            <a:endParaRPr lang="en-US" sz="3200" dirty="0">
              <a:solidFill>
                <a:schemeClr val="accent5">
                  <a:lumMod val="75000"/>
                </a:schemeClr>
              </a:solidFill>
            </a:endParaRPr>
          </a:p>
        </p:txBody>
      </p:sp>
      <p:sp>
        <p:nvSpPr>
          <p:cNvPr id="18" name="TextBox 17"/>
          <p:cNvSpPr txBox="1"/>
          <p:nvPr/>
        </p:nvSpPr>
        <p:spPr>
          <a:xfrm>
            <a:off x="6381947" y="4641129"/>
            <a:ext cx="2482391" cy="584775"/>
          </a:xfrm>
          <a:prstGeom prst="rect">
            <a:avLst/>
          </a:prstGeom>
          <a:noFill/>
        </p:spPr>
        <p:txBody>
          <a:bodyPr wrap="square" rtlCol="0">
            <a:spAutoFit/>
          </a:bodyPr>
          <a:lstStyle/>
          <a:p>
            <a:r>
              <a:rPr lang="en-US" sz="3200" dirty="0" smtClean="0">
                <a:solidFill>
                  <a:schemeClr val="bg2"/>
                </a:solidFill>
              </a:rPr>
              <a:t>20% - Savings </a:t>
            </a:r>
            <a:endParaRPr lang="en-US" sz="3200" dirty="0">
              <a:solidFill>
                <a:schemeClr val="bg2"/>
              </a:solidFill>
            </a:endParaRPr>
          </a:p>
        </p:txBody>
      </p:sp>
      <p:pic>
        <p:nvPicPr>
          <p:cNvPr id="19" name="Picture 18"/>
          <p:cNvPicPr>
            <a:picLocks noChangeAspect="1"/>
          </p:cNvPicPr>
          <p:nvPr/>
        </p:nvPicPr>
        <p:blipFill>
          <a:blip r:embed="rId10"/>
          <a:stretch>
            <a:fillRect/>
          </a:stretch>
        </p:blipFill>
        <p:spPr>
          <a:xfrm>
            <a:off x="7088958" y="2758910"/>
            <a:ext cx="2196445" cy="2196445"/>
          </a:xfrm>
          <a:prstGeom prst="rect">
            <a:avLst/>
          </a:prstGeom>
        </p:spPr>
      </p:pic>
      <p:pic>
        <p:nvPicPr>
          <p:cNvPr id="20" name="Picture 19"/>
          <p:cNvPicPr>
            <a:picLocks noChangeAspect="1"/>
          </p:cNvPicPr>
          <p:nvPr/>
        </p:nvPicPr>
        <p:blipFill>
          <a:blip r:embed="rId11"/>
          <a:stretch>
            <a:fillRect/>
          </a:stretch>
        </p:blipFill>
        <p:spPr>
          <a:xfrm>
            <a:off x="5969522" y="2328421"/>
            <a:ext cx="1901073" cy="1901073"/>
          </a:xfrm>
          <a:prstGeom prst="rect">
            <a:avLst/>
          </a:prstGeom>
        </p:spPr>
      </p:pic>
      <p:pic>
        <p:nvPicPr>
          <p:cNvPr id="21" name="Picture 20"/>
          <p:cNvPicPr>
            <a:picLocks noChangeAspect="1"/>
          </p:cNvPicPr>
          <p:nvPr/>
        </p:nvPicPr>
        <p:blipFill>
          <a:blip r:embed="rId12"/>
          <a:stretch>
            <a:fillRect/>
          </a:stretch>
        </p:blipFill>
        <p:spPr>
          <a:xfrm>
            <a:off x="7224075" y="1291472"/>
            <a:ext cx="1919925" cy="1919925"/>
          </a:xfrm>
          <a:prstGeom prst="rect">
            <a:avLst/>
          </a:prstGeom>
        </p:spPr>
      </p:pic>
      <p:sp>
        <p:nvSpPr>
          <p:cNvPr id="22" name="TextBox 21"/>
          <p:cNvSpPr txBox="1"/>
          <p:nvPr/>
        </p:nvSpPr>
        <p:spPr>
          <a:xfrm>
            <a:off x="-150829" y="5486398"/>
            <a:ext cx="9521072" cy="769441"/>
          </a:xfrm>
          <a:prstGeom prst="rect">
            <a:avLst/>
          </a:prstGeom>
          <a:noFill/>
        </p:spPr>
        <p:txBody>
          <a:bodyPr wrap="square" rtlCol="0">
            <a:spAutoFit/>
          </a:bodyPr>
          <a:lstStyle/>
          <a:p>
            <a:pPr algn="ctr"/>
            <a:r>
              <a:rPr lang="en-US" sz="2200" b="0" dirty="0" smtClean="0">
                <a:solidFill>
                  <a:schemeClr val="bg2"/>
                </a:solidFill>
              </a:rPr>
              <a:t>Of the 20% total savings, retirement experts recommend</a:t>
            </a:r>
            <a:r>
              <a:rPr lang="en-US" sz="2200" dirty="0">
                <a:solidFill>
                  <a:schemeClr val="bg2"/>
                </a:solidFill>
              </a:rPr>
              <a:t> 10-15%</a:t>
            </a:r>
            <a:r>
              <a:rPr lang="en-US" sz="2200" b="0" dirty="0" smtClean="0">
                <a:solidFill>
                  <a:schemeClr val="bg2"/>
                </a:solidFill>
              </a:rPr>
              <a:t> towards retirement.</a:t>
            </a:r>
            <a:endParaRPr lang="en-US" sz="2200" b="0" dirty="0">
              <a:solidFill>
                <a:schemeClr val="bg2"/>
              </a:solidFill>
            </a:endParaRPr>
          </a:p>
        </p:txBody>
      </p:sp>
    </p:spTree>
    <p:extLst>
      <p:ext uri="{BB962C8B-B14F-4D97-AF65-F5344CB8AC3E}">
        <p14:creationId xmlns:p14="http://schemas.microsoft.com/office/powerpoint/2010/main" val="1230256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Contribution </a:t>
            </a:r>
            <a:r>
              <a:rPr lang="en-US" dirty="0"/>
              <a:t>Amount</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544876294"/>
              </p:ext>
            </p:extLst>
          </p:nvPr>
        </p:nvGraphicFramePr>
        <p:xfrm>
          <a:off x="529422" y="1483186"/>
          <a:ext cx="8020688" cy="4012540"/>
        </p:xfrm>
        <a:graphic>
          <a:graphicData uri="http://schemas.openxmlformats.org/drawingml/2006/table">
            <a:tbl>
              <a:tblPr firstRow="1" bandRow="1">
                <a:tableStyleId>{5C22544A-7EE6-4342-B048-85BDC9FD1C3A}</a:tableStyleId>
              </a:tblPr>
              <a:tblGrid>
                <a:gridCol w="2005172">
                  <a:extLst>
                    <a:ext uri="{9D8B030D-6E8A-4147-A177-3AD203B41FA5}">
                      <a16:colId xmlns:a16="http://schemas.microsoft.com/office/drawing/2014/main" val="1046602818"/>
                    </a:ext>
                  </a:extLst>
                </a:gridCol>
                <a:gridCol w="2178809">
                  <a:extLst>
                    <a:ext uri="{9D8B030D-6E8A-4147-A177-3AD203B41FA5}">
                      <a16:colId xmlns:a16="http://schemas.microsoft.com/office/drawing/2014/main" val="2535078861"/>
                    </a:ext>
                  </a:extLst>
                </a:gridCol>
                <a:gridCol w="1923068">
                  <a:extLst>
                    <a:ext uri="{9D8B030D-6E8A-4147-A177-3AD203B41FA5}">
                      <a16:colId xmlns:a16="http://schemas.microsoft.com/office/drawing/2014/main" val="2837865537"/>
                    </a:ext>
                  </a:extLst>
                </a:gridCol>
                <a:gridCol w="1913639">
                  <a:extLst>
                    <a:ext uri="{9D8B030D-6E8A-4147-A177-3AD203B41FA5}">
                      <a16:colId xmlns:a16="http://schemas.microsoft.com/office/drawing/2014/main" val="3561322652"/>
                    </a:ext>
                  </a:extLst>
                </a:gridCol>
              </a:tblGrid>
              <a:tr h="568396">
                <a:tc>
                  <a:txBody>
                    <a:bodyPr/>
                    <a:lstStyle/>
                    <a:p>
                      <a:pPr algn="ctr"/>
                      <a:r>
                        <a:rPr lang="en-US" sz="2800" dirty="0">
                          <a:solidFill>
                            <a:schemeClr val="accent2">
                              <a:lumMod val="50000"/>
                            </a:schemeClr>
                          </a:solidFill>
                        </a:rPr>
                        <a:t>Salary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solidFill>
                            <a:schemeClr val="bg1"/>
                          </a:solidFill>
                        </a:rPr>
                        <a:t>10%</a:t>
                      </a:r>
                      <a:endParaRPr 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en-US" sz="2800" dirty="0" smtClean="0">
                          <a:solidFill>
                            <a:schemeClr val="bg1"/>
                          </a:solidFill>
                        </a:rPr>
                        <a:t>12%</a:t>
                      </a:r>
                      <a:endParaRPr 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en-US" sz="2800" dirty="0" smtClean="0">
                          <a:solidFill>
                            <a:schemeClr val="bg1"/>
                          </a:solidFill>
                        </a:rPr>
                        <a:t>15%</a:t>
                      </a:r>
                      <a:endParaRPr 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2168770497"/>
                  </a:ext>
                </a:extLst>
              </a:tr>
              <a:tr h="574024">
                <a:tc>
                  <a:txBody>
                    <a:bodyPr/>
                    <a:lstStyle/>
                    <a:p>
                      <a:pPr algn="ctr"/>
                      <a:r>
                        <a:rPr lang="en-US" sz="2000" b="1" dirty="0" smtClean="0">
                          <a:solidFill>
                            <a:schemeClr val="accent2">
                              <a:lumMod val="50000"/>
                            </a:schemeClr>
                          </a:solidFill>
                        </a:rPr>
                        <a:t>$30,000</a:t>
                      </a:r>
                      <a:endParaRPr lang="en-US" sz="2000" b="1" dirty="0">
                        <a:solidFill>
                          <a:schemeClr val="accent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$57</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$69</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$86</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828691524"/>
                  </a:ext>
                </a:extLst>
              </a:tr>
              <a:tr h="574024">
                <a:tc>
                  <a:txBody>
                    <a:bodyPr/>
                    <a:lstStyle/>
                    <a:p>
                      <a:pPr algn="ctr"/>
                      <a:r>
                        <a:rPr lang="en-US" sz="2000" b="1" dirty="0">
                          <a:solidFill>
                            <a:schemeClr val="accent2">
                              <a:lumMod val="50000"/>
                            </a:schemeClr>
                          </a:solidFill>
                        </a:rPr>
                        <a:t>$40,000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$76</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$92</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$115</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745643369"/>
                  </a:ext>
                </a:extLst>
              </a:tr>
              <a:tr h="574024">
                <a:tc>
                  <a:txBody>
                    <a:bodyPr/>
                    <a:lstStyle/>
                    <a:p>
                      <a:pPr algn="ctr"/>
                      <a:r>
                        <a:rPr lang="en-US" sz="2000" b="1" dirty="0">
                          <a:solidFill>
                            <a:schemeClr val="accent2">
                              <a:lumMod val="50000"/>
                            </a:schemeClr>
                          </a:solidFill>
                        </a:rPr>
                        <a:t>$50,000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$96</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$115</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$144</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079115437"/>
                  </a:ext>
                </a:extLst>
              </a:tr>
              <a:tr h="574024">
                <a:tc>
                  <a:txBody>
                    <a:bodyPr/>
                    <a:lstStyle/>
                    <a:p>
                      <a:pPr algn="ctr"/>
                      <a:r>
                        <a:rPr lang="en-US" sz="2000" b="1" dirty="0">
                          <a:solidFill>
                            <a:schemeClr val="accent2">
                              <a:lumMod val="50000"/>
                            </a:schemeClr>
                          </a:solidFill>
                        </a:rPr>
                        <a:t>$60,000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$115</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$138</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$173</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376660150"/>
                  </a:ext>
                </a:extLst>
              </a:tr>
              <a:tr h="574024">
                <a:tc>
                  <a:txBody>
                    <a:bodyPr/>
                    <a:lstStyle/>
                    <a:p>
                      <a:pPr algn="ctr"/>
                      <a:r>
                        <a:rPr lang="en-US" sz="2000" b="1" dirty="0">
                          <a:solidFill>
                            <a:schemeClr val="accent2">
                              <a:lumMod val="50000"/>
                            </a:schemeClr>
                          </a:solidFill>
                        </a:rPr>
                        <a:t>$70,000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$134</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$161</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$201</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126764149"/>
                  </a:ext>
                </a:extLst>
              </a:tr>
              <a:tr h="574024">
                <a:tc>
                  <a:txBody>
                    <a:bodyPr/>
                    <a:lstStyle/>
                    <a:p>
                      <a:pPr algn="ctr"/>
                      <a:r>
                        <a:rPr lang="en-US" sz="2000" b="1" dirty="0" smtClean="0">
                          <a:solidFill>
                            <a:schemeClr val="accent2">
                              <a:lumMod val="50000"/>
                            </a:schemeClr>
                          </a:solidFill>
                        </a:rPr>
                        <a:t>$80,000</a:t>
                      </a:r>
                      <a:endParaRPr lang="en-US" sz="2000" b="1" dirty="0">
                        <a:solidFill>
                          <a:schemeClr val="accent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$153</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$185</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$230</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623651477"/>
                  </a:ext>
                </a:extLst>
              </a:tr>
            </a:tbl>
          </a:graphicData>
        </a:graphic>
      </p:graphicFrame>
      <p:sp>
        <p:nvSpPr>
          <p:cNvPr id="6" name="TextBox 5"/>
          <p:cNvSpPr txBox="1"/>
          <p:nvPr/>
        </p:nvSpPr>
        <p:spPr>
          <a:xfrm>
            <a:off x="420395" y="5814736"/>
            <a:ext cx="8465769" cy="338554"/>
          </a:xfrm>
          <a:prstGeom prst="rect">
            <a:avLst/>
          </a:prstGeom>
          <a:noFill/>
        </p:spPr>
        <p:txBody>
          <a:bodyPr wrap="square" rtlCol="0">
            <a:spAutoFit/>
          </a:bodyPr>
          <a:lstStyle/>
          <a:p>
            <a:pPr algn="ctr"/>
            <a:r>
              <a:rPr lang="en-US" sz="1600" dirty="0" smtClean="0"/>
              <a:t>Weekly contribution Rounded to nearest dollar.</a:t>
            </a:r>
            <a:endParaRPr lang="en-US" sz="1600" dirty="0"/>
          </a:p>
        </p:txBody>
      </p:sp>
      <p:sp>
        <p:nvSpPr>
          <p:cNvPr id="3" name="Slide Number Placeholder 2"/>
          <p:cNvSpPr>
            <a:spLocks noGrp="1"/>
          </p:cNvSpPr>
          <p:nvPr>
            <p:ph type="sldNum" sz="quarter" idx="4"/>
          </p:nvPr>
        </p:nvSpPr>
        <p:spPr/>
        <p:txBody>
          <a:bodyPr/>
          <a:lstStyle/>
          <a:p>
            <a:fld id="{FA141339-F60D-47BC-9C4F-61B9CE851629}" type="slidenum">
              <a:rPr lang="en-US" smtClean="0"/>
              <a:pPr/>
              <a:t>9</a:t>
            </a:fld>
            <a:endParaRPr lang="en-US" dirty="0"/>
          </a:p>
        </p:txBody>
      </p:sp>
    </p:spTree>
    <p:extLst>
      <p:ext uri="{BB962C8B-B14F-4D97-AF65-F5344CB8AC3E}">
        <p14:creationId xmlns:p14="http://schemas.microsoft.com/office/powerpoint/2010/main" val="2905561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1">
      <a:dk1>
        <a:srgbClr val="000000"/>
      </a:dk1>
      <a:lt1>
        <a:srgbClr val="FFFFFF"/>
      </a:lt1>
      <a:dk2>
        <a:srgbClr val="212C68"/>
      </a:dk2>
      <a:lt2>
        <a:srgbClr val="5EA745"/>
      </a:lt2>
      <a:accent1>
        <a:srgbClr val="CADCED"/>
      </a:accent1>
      <a:accent2>
        <a:srgbClr val="CADBB8"/>
      </a:accent2>
      <a:accent3>
        <a:srgbClr val="DBCBDC"/>
      </a:accent3>
      <a:accent4>
        <a:srgbClr val="E1B2C1"/>
      </a:accent4>
      <a:accent5>
        <a:srgbClr val="FFD1C1"/>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
      <a:dk1>
        <a:srgbClr val="000000"/>
      </a:dk1>
      <a:lt1>
        <a:srgbClr val="FFFFFF"/>
      </a:lt1>
      <a:dk2>
        <a:srgbClr val="212C68"/>
      </a:dk2>
      <a:lt2>
        <a:srgbClr val="FFFFFF"/>
      </a:lt2>
      <a:accent1>
        <a:srgbClr val="5EA745"/>
      </a:accent1>
      <a:accent2>
        <a:srgbClr val="6598CC"/>
      </a:accent2>
      <a:accent3>
        <a:srgbClr val="996698"/>
      </a:accent3>
      <a:accent4>
        <a:srgbClr val="990032"/>
      </a:accent4>
      <a:accent5>
        <a:srgbClr val="FF6532"/>
      </a:accent5>
      <a:accent6>
        <a:srgbClr val="FFCC3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Custom 1">
      <a:dk1>
        <a:srgbClr val="000000"/>
      </a:dk1>
      <a:lt1>
        <a:srgbClr val="FFFFFF"/>
      </a:lt1>
      <a:dk2>
        <a:srgbClr val="212C68"/>
      </a:dk2>
      <a:lt2>
        <a:srgbClr val="5EA745"/>
      </a:lt2>
      <a:accent1>
        <a:srgbClr val="CADCED"/>
      </a:accent1>
      <a:accent2>
        <a:srgbClr val="CADBB8"/>
      </a:accent2>
      <a:accent3>
        <a:srgbClr val="DBCBDC"/>
      </a:accent3>
      <a:accent4>
        <a:srgbClr val="E1B2C1"/>
      </a:accent4>
      <a:accent5>
        <a:srgbClr val="FFD1C1"/>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Custom 1">
      <a:dk1>
        <a:srgbClr val="000000"/>
      </a:dk1>
      <a:lt1>
        <a:srgbClr val="FFFFFF"/>
      </a:lt1>
      <a:dk2>
        <a:srgbClr val="212C68"/>
      </a:dk2>
      <a:lt2>
        <a:srgbClr val="5EA745"/>
      </a:lt2>
      <a:accent1>
        <a:srgbClr val="CADCED"/>
      </a:accent1>
      <a:accent2>
        <a:srgbClr val="CADBB8"/>
      </a:accent2>
      <a:accent3>
        <a:srgbClr val="DBCBDC"/>
      </a:accent3>
      <a:accent4>
        <a:srgbClr val="E1B2C1"/>
      </a:accent4>
      <a:accent5>
        <a:srgbClr val="FFD1C1"/>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Pages>2</Pages>
  <Words>4983</Words>
  <Application>Microsoft Office PowerPoint</Application>
  <PresentationFormat>On-screen Show (4:3)</PresentationFormat>
  <Paragraphs>541</Paragraphs>
  <Slides>47</Slides>
  <Notes>34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47</vt:i4>
      </vt:variant>
    </vt:vector>
  </HeadingPairs>
  <TitlesOfParts>
    <vt:vector size="59" baseType="lpstr">
      <vt:lpstr>Arial</vt:lpstr>
      <vt:lpstr>Calibri</vt:lpstr>
      <vt:lpstr>Courier New</vt:lpstr>
      <vt:lpstr>Poppins Medium</vt:lpstr>
      <vt:lpstr>Poppins Semi-Bold</vt:lpstr>
      <vt:lpstr>Times New Roman</vt:lpstr>
      <vt:lpstr>Wingdings</vt:lpstr>
      <vt:lpstr>Wingdings 2</vt:lpstr>
      <vt:lpstr>Custom Design</vt:lpstr>
      <vt:lpstr>1_Custom Design</vt:lpstr>
      <vt:lpstr>2_Custom Design</vt:lpstr>
      <vt:lpstr>3_Custom Design</vt:lpstr>
      <vt:lpstr>Blank Presentation Template</vt:lpstr>
      <vt:lpstr>What is your WHY?</vt:lpstr>
      <vt:lpstr>Purpose of a Retirement Account</vt:lpstr>
      <vt:lpstr>What is a Workplace Retirement Plan?</vt:lpstr>
      <vt:lpstr>Contributions</vt:lpstr>
      <vt:lpstr>Getting Started</vt:lpstr>
      <vt:lpstr>Automatic Enrollment</vt:lpstr>
      <vt:lpstr>How Much Should I Contribute? 50/30/20 Rule</vt:lpstr>
      <vt:lpstr>Weekly Contribution Amount</vt:lpstr>
      <vt:lpstr>Compounding Growth </vt:lpstr>
      <vt:lpstr>Contribution Increases</vt:lpstr>
      <vt:lpstr>Pre-Tax Contributions</vt:lpstr>
      <vt:lpstr>Roth Contributions</vt:lpstr>
      <vt:lpstr>When Pre-Tax May Make Sense</vt:lpstr>
      <vt:lpstr>When Roth May Make Sense</vt:lpstr>
      <vt:lpstr>Roth Contributions FAQ</vt:lpstr>
      <vt:lpstr>Tax Effects on a Paycheck</vt:lpstr>
      <vt:lpstr>Employer Contributions</vt:lpstr>
      <vt:lpstr>Employer Contributions</vt:lpstr>
      <vt:lpstr>Employer Non-Elective Contributions</vt:lpstr>
      <vt:lpstr>Employer Non-Elective Vesting</vt:lpstr>
      <vt:lpstr>Employer Contributions Vesting</vt:lpstr>
      <vt:lpstr>Benefits of Employer Match</vt:lpstr>
      <vt:lpstr>Pre-Tax Contributions</vt:lpstr>
      <vt:lpstr>Investing Terminology</vt:lpstr>
      <vt:lpstr>Investment Categories</vt:lpstr>
      <vt:lpstr>Retirement Investment Strategies</vt:lpstr>
      <vt:lpstr>Time Horizon</vt:lpstr>
      <vt:lpstr>Risk Tolerance</vt:lpstr>
      <vt:lpstr>Your Investment Menu</vt:lpstr>
      <vt:lpstr>Your Investment Menu</vt:lpstr>
      <vt:lpstr>Target Date Funds</vt:lpstr>
      <vt:lpstr>To vs. Through</vt:lpstr>
      <vt:lpstr>Target Date Funds</vt:lpstr>
      <vt:lpstr>Risk Managed Strategies</vt:lpstr>
      <vt:lpstr>Focus on the Long-Term Goals</vt:lpstr>
      <vt:lpstr>401(k) Plan Loan </vt:lpstr>
      <vt:lpstr>Post-Employment &amp; Distributions</vt:lpstr>
      <vt:lpstr>Setting Up Your Online Account</vt:lpstr>
      <vt:lpstr>BPAS University (u.bpas.com)</vt:lpstr>
      <vt:lpstr>BPAS Participant Portal</vt:lpstr>
      <vt:lpstr>BPAS U Mobile App</vt:lpstr>
      <vt:lpstr>Mile Marker Tool</vt:lpstr>
      <vt:lpstr>Beneficiary Designation</vt:lpstr>
      <vt:lpstr>Participant Services</vt:lpstr>
      <vt:lpstr>Action Steps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cp:lastPrinted>2021-08-03T16:11:41Z</cp:lastPrinted>
  <dcterms:created xsi:type="dcterms:W3CDTF">2014-07-01T16:03:39Z</dcterms:created>
  <dcterms:modified xsi:type="dcterms:W3CDTF">2024-02-02T19:41:32Z</dcterms:modified>
  <cp:category/>
</cp:coreProperties>
</file>