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50"/>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Lst>
  <p:sldSz cx="18288000" cy="10287000"/>
  <p:notesSz cx="6858000" cy="9144000"/>
  <p:embeddedFontLst>
    <p:embeddedFont>
      <p:font typeface="Noto Sans Bold" charset="1" panose="020B0802040504020204"/>
      <p:regular r:id="rId53"/>
    </p:embeddedFont>
    <p:embeddedFont>
      <p:font typeface="Noto Sans" charset="1" panose="020B0502040504020204"/>
      <p:regular r:id="rId54"/>
    </p:embeddedFont>
    <p:embeddedFont>
      <p:font typeface="Nunito Sans Semi-Bold" charset="1" panose="00000000000000000000"/>
      <p:regular r:id="rId59"/>
    </p:embeddedFont>
    <p:embeddedFont>
      <p:font typeface="Noto Sans Italics" charset="1" panose="020B0502040504090204"/>
      <p:regular r:id="rId69"/>
    </p:embeddedFont>
    <p:embeddedFont>
      <p:font typeface="Lato Bold" charset="1" panose="020F0502020204030203"/>
      <p:regular r:id="rId8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notesSlide" Target="notesSlides/notesSlide9.xml"/><Relationship Id="rId68" Type="http://schemas.openxmlformats.org/officeDocument/2006/relationships/notesSlide" Target="notesSlides/notesSlide14.xml"/><Relationship Id="rId84" Type="http://schemas.openxmlformats.org/officeDocument/2006/relationships/notesSlide" Target="notesSlides/notesSlide29.xml"/><Relationship Id="rId89" Type="http://schemas.openxmlformats.org/officeDocument/2006/relationships/notesSlide" Target="notesSlides/notesSlide33.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font" Target="fonts/font53.fntdata"/><Relationship Id="rId58" Type="http://schemas.openxmlformats.org/officeDocument/2006/relationships/notesSlide" Target="notesSlides/notesSlide5.xml"/><Relationship Id="rId74" Type="http://schemas.openxmlformats.org/officeDocument/2006/relationships/notesSlide" Target="notesSlides/notesSlide19.xml"/><Relationship Id="rId79" Type="http://schemas.openxmlformats.org/officeDocument/2006/relationships/notesSlide" Target="notesSlides/notesSlide24.xml"/><Relationship Id="rId102" Type="http://schemas.openxmlformats.org/officeDocument/2006/relationships/customXml" Target="../customXml/item3.xml"/><Relationship Id="rId5" Type="http://schemas.openxmlformats.org/officeDocument/2006/relationships/tableStyles" Target="tableStyles.xml"/><Relationship Id="rId90" Type="http://schemas.openxmlformats.org/officeDocument/2006/relationships/notesSlide" Target="notesSlides/notesSlide34.xml"/><Relationship Id="rId95" Type="http://schemas.openxmlformats.org/officeDocument/2006/relationships/notesSlide" Target="notesSlides/notesSlide39.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notesSlide" Target="notesSlides/notesSlide10.xml"/><Relationship Id="rId69" Type="http://schemas.openxmlformats.org/officeDocument/2006/relationships/font" Target="fonts/font69.fntdata"/><Relationship Id="rId80" Type="http://schemas.openxmlformats.org/officeDocument/2006/relationships/notesSlide" Target="notesSlides/notesSlide25.xml"/><Relationship Id="rId85" Type="http://schemas.openxmlformats.org/officeDocument/2006/relationships/notesSlide" Target="notesSlides/notesSlide30.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font" Target="fonts/font59.fntdata"/><Relationship Id="rId67" Type="http://schemas.openxmlformats.org/officeDocument/2006/relationships/notesSlide" Target="notesSlides/notesSlide13.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font" Target="fonts/font54.fntdata"/><Relationship Id="rId62" Type="http://schemas.openxmlformats.org/officeDocument/2006/relationships/notesSlide" Target="notesSlides/notesSlide8.xml"/><Relationship Id="rId70" Type="http://schemas.openxmlformats.org/officeDocument/2006/relationships/notesSlide" Target="notesSlides/notesSlide15.xml"/><Relationship Id="rId75" Type="http://schemas.openxmlformats.org/officeDocument/2006/relationships/notesSlide" Target="notesSlides/notesSlide20.xml"/><Relationship Id="rId83" Type="http://schemas.openxmlformats.org/officeDocument/2006/relationships/notesSlide" Target="notesSlides/notesSlide28.xml"/><Relationship Id="rId88" Type="http://schemas.openxmlformats.org/officeDocument/2006/relationships/notesSlide" Target="notesSlides/notesSlide32.xml"/><Relationship Id="rId91" Type="http://schemas.openxmlformats.org/officeDocument/2006/relationships/notesSlide" Target="notesSlides/notesSlide35.xml"/><Relationship Id="rId96" Type="http://schemas.openxmlformats.org/officeDocument/2006/relationships/notesSlide" Target="notesSlides/notesSlide40.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notesSlide" Target="notesSlides/notesSlide4.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notesSlide" Target="notesSlides/notesSlide1.xml"/><Relationship Id="rId60" Type="http://schemas.openxmlformats.org/officeDocument/2006/relationships/notesSlide" Target="notesSlides/notesSlide6.xml"/><Relationship Id="rId65" Type="http://schemas.openxmlformats.org/officeDocument/2006/relationships/notesSlide" Target="notesSlides/notesSlide11.xml"/><Relationship Id="rId73" Type="http://schemas.openxmlformats.org/officeDocument/2006/relationships/notesSlide" Target="notesSlides/notesSlide18.xml"/><Relationship Id="rId78" Type="http://schemas.openxmlformats.org/officeDocument/2006/relationships/notesSlide" Target="notesSlides/notesSlide23.xml"/><Relationship Id="rId81" Type="http://schemas.openxmlformats.org/officeDocument/2006/relationships/notesSlide" Target="notesSlides/notesSlide26.xml"/><Relationship Id="rId86" Type="http://schemas.openxmlformats.org/officeDocument/2006/relationships/font" Target="fonts/font86.fntdata"/><Relationship Id="rId94" Type="http://schemas.openxmlformats.org/officeDocument/2006/relationships/notesSlide" Target="notesSlides/notesSlide38.xml"/><Relationship Id="rId99" Type="http://schemas.openxmlformats.org/officeDocument/2006/relationships/notesSlide" Target="notesSlides/notesSlide43.xml"/><Relationship Id="rId101" Type="http://schemas.openxmlformats.org/officeDocument/2006/relationships/customXml" Target="../customXml/item2.xml"/><Relationship Id="rId4" Type="http://schemas.openxmlformats.org/officeDocument/2006/relationships/theme" Target="theme/theme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notesMaster" Target="notesMasters/notesMaster1.xml"/><Relationship Id="rId55" Type="http://schemas.openxmlformats.org/officeDocument/2006/relationships/notesSlide" Target="notesSlides/notesSlide2.xml"/><Relationship Id="rId76" Type="http://schemas.openxmlformats.org/officeDocument/2006/relationships/notesSlide" Target="notesSlides/notesSlide21.xml"/><Relationship Id="rId97" Type="http://schemas.openxmlformats.org/officeDocument/2006/relationships/notesSlide" Target="notesSlides/notesSlide41.xml"/><Relationship Id="rId7" Type="http://schemas.openxmlformats.org/officeDocument/2006/relationships/slide" Target="slides/slide2.xml"/><Relationship Id="rId71" Type="http://schemas.openxmlformats.org/officeDocument/2006/relationships/notesSlide" Target="notesSlides/notesSlide16.xml"/><Relationship Id="rId92" Type="http://schemas.openxmlformats.org/officeDocument/2006/relationships/notesSlide" Target="notesSlides/notesSlide36.xml"/><Relationship Id="rId2" Type="http://schemas.openxmlformats.org/officeDocument/2006/relationships/presProps" Target="presProps.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notesSlide" Target="notesSlides/notesSlide12.xml"/><Relationship Id="rId87" Type="http://schemas.openxmlformats.org/officeDocument/2006/relationships/notesSlide" Target="notesSlides/notesSlide31.xml"/><Relationship Id="rId61" Type="http://schemas.openxmlformats.org/officeDocument/2006/relationships/notesSlide" Target="notesSlides/notesSlide7.xml"/><Relationship Id="rId82" Type="http://schemas.openxmlformats.org/officeDocument/2006/relationships/notesSlide" Target="notesSlides/notesSlide2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notesSlide" Target="notesSlides/notesSlide3.xml"/><Relationship Id="rId77" Type="http://schemas.openxmlformats.org/officeDocument/2006/relationships/notesSlide" Target="notesSlides/notesSlide22.xml"/><Relationship Id="rId100" Type="http://schemas.openxmlformats.org/officeDocument/2006/relationships/customXml" Target="../customXml/item1.xml"/><Relationship Id="rId51" Type="http://schemas.openxmlformats.org/officeDocument/2006/relationships/theme" Target="theme/theme2.xml"/><Relationship Id="rId72" Type="http://schemas.openxmlformats.org/officeDocument/2006/relationships/notesSlide" Target="notesSlides/notesSlide17.xml"/><Relationship Id="rId8" Type="http://schemas.openxmlformats.org/officeDocument/2006/relationships/slide" Target="slides/slide3.xml"/><Relationship Id="rId93" Type="http://schemas.openxmlformats.org/officeDocument/2006/relationships/notesSlide" Target="notesSlides/notesSlide37.xml"/><Relationship Id="rId98" Type="http://schemas.openxmlformats.org/officeDocument/2006/relationships/notesSlide" Target="notesSlides/notesSlide42.xml"/><Relationship Id="rId3" Type="http://schemas.openxmlformats.org/officeDocument/2006/relationships/viewProps" Target="viewProps.xml"/></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1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9.xml" Type="http://schemas.openxmlformats.org/officeDocument/2006/relationships/slide"/></Relationships>
</file>

<file path=ppt/notesSlides/_rels/notesSlide1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0.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2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1.xml" Type="http://schemas.openxmlformats.org/officeDocument/2006/relationships/slide"/></Relationships>
</file>

<file path=ppt/notesSlides/_rels/notesSlide2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2.xml" Type="http://schemas.openxmlformats.org/officeDocument/2006/relationships/slide"/></Relationships>
</file>

<file path=ppt/notesSlides/_rels/notesSlide2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3.xml" Type="http://schemas.openxmlformats.org/officeDocument/2006/relationships/slide"/></Relationships>
</file>

<file path=ppt/notesSlides/_rels/notesSlide2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4.xml" Type="http://schemas.openxmlformats.org/officeDocument/2006/relationships/slide"/></Relationships>
</file>

<file path=ppt/notesSlides/_rels/notesSlide2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5.xml" Type="http://schemas.openxmlformats.org/officeDocument/2006/relationships/slide"/></Relationships>
</file>

<file path=ppt/notesSlides/_rels/notesSlide2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6.xml" Type="http://schemas.openxmlformats.org/officeDocument/2006/relationships/slide"/></Relationships>
</file>

<file path=ppt/notesSlides/_rels/notesSlide2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7.xml" Type="http://schemas.openxmlformats.org/officeDocument/2006/relationships/slide"/></Relationships>
</file>

<file path=ppt/notesSlides/_rels/notesSlide2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8.xml" Type="http://schemas.openxmlformats.org/officeDocument/2006/relationships/slide"/></Relationships>
</file>

<file path=ppt/notesSlides/_rels/notesSlide2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9.xml" Type="http://schemas.openxmlformats.org/officeDocument/2006/relationships/slide"/></Relationships>
</file>

<file path=ppt/notesSlides/_rels/notesSlide2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0.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3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1.xml" Type="http://schemas.openxmlformats.org/officeDocument/2006/relationships/slide"/></Relationships>
</file>

<file path=ppt/notesSlides/_rels/notesSlide3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2.xml" Type="http://schemas.openxmlformats.org/officeDocument/2006/relationships/slide"/></Relationships>
</file>

<file path=ppt/notesSlides/_rels/notesSlide3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3.xml" Type="http://schemas.openxmlformats.org/officeDocument/2006/relationships/slide"/></Relationships>
</file>

<file path=ppt/notesSlides/_rels/notesSlide3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4.xml" Type="http://schemas.openxmlformats.org/officeDocument/2006/relationships/slide"/></Relationships>
</file>

<file path=ppt/notesSlides/_rels/notesSlide3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5.xml" Type="http://schemas.openxmlformats.org/officeDocument/2006/relationships/slide"/></Relationships>
</file>

<file path=ppt/notesSlides/_rels/notesSlide3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6.xml" Type="http://schemas.openxmlformats.org/officeDocument/2006/relationships/slide"/></Relationships>
</file>

<file path=ppt/notesSlides/_rels/notesSlide3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7.xml" Type="http://schemas.openxmlformats.org/officeDocument/2006/relationships/slide"/></Relationships>
</file>

<file path=ppt/notesSlides/_rels/notesSlide3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8.xml" Type="http://schemas.openxmlformats.org/officeDocument/2006/relationships/slide"/></Relationships>
</file>

<file path=ppt/notesSlides/_rels/notesSlide3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9.xml" Type="http://schemas.openxmlformats.org/officeDocument/2006/relationships/slide"/></Relationships>
</file>

<file path=ppt/notesSlides/_rels/notesSlide3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0.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4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1.xml" Type="http://schemas.openxmlformats.org/officeDocument/2006/relationships/slide"/></Relationships>
</file>

<file path=ppt/notesSlides/_rels/notesSlide4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2.xml" Type="http://schemas.openxmlformats.org/officeDocument/2006/relationships/slide"/></Relationships>
</file>

<file path=ppt/notesSlides/_rels/notesSlide4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3.xml" Type="http://schemas.openxmlformats.org/officeDocument/2006/relationships/slide"/></Relationships>
</file>

<file path=ppt/notesSlides/_rels/notesSlide4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Good morning and welcome to this morning’s session on (plan sponsor name’s) (Plan type: 401k) Retirement Plan. My name is (Presenter Name) and I am your presenter. As I move along the presentation, feel free to submit your questions in the chat. At the end I will be answering all your questions, but I will check the chat periodically as I move along.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Determining the right amount to save for retirement can be overwhelming.</a:t>
            </a:r>
          </a:p>
          <a:p>
            <a:r>
              <a:rPr lang="en-US"/>
              <a:t/>
            </a:r>
          </a:p>
          <a:p>
            <a:r>
              <a:rPr lang="en-US"/>
              <a:t>Estimating how much to save involves two main challenges. First, predicting your future expenses and income needs for a retirement that may be years or even decades away can be tricky. Secondly, even after setting a target, it can be challenging to determine if you are saving enough to reach that target. </a:t>
            </a:r>
          </a:p>
          <a:p>
            <a:r>
              <a:rPr lang="en-US"/>
              <a:t/>
            </a:r>
          </a:p>
          <a:p>
            <a:r>
              <a:rPr lang="en-US"/>
              <a:t>Consider the following when setting your retirement goal: </a:t>
            </a:r>
          </a:p>
          <a:p>
            <a:r>
              <a:rPr lang="en-US"/>
              <a:t/>
            </a:r>
          </a:p>
          <a:p>
            <a:r>
              <a:rPr lang="en-US"/>
              <a:t>When do you plan to retire?</a:t>
            </a:r>
          </a:p>
          <a:p>
            <a:r>
              <a:rPr lang="en-US"/>
              <a:t>What lifestyle do you hope to have in retirement?</a:t>
            </a:r>
          </a:p>
          <a:p>
            <a:r>
              <a:rPr lang="en-US"/>
              <a:t>Forecast any medical expenses</a:t>
            </a:r>
          </a:p>
          <a:p>
            <a:r>
              <a:rPr lang="en-US"/>
              <a:t>How long do you hope your retirement savings lasts you?</a:t>
            </a:r>
          </a:p>
          <a:p>
            <a:r>
              <a:rPr lang="en-US"/>
              <a:t>and last but not least, remember to be patient. Saving for retirement involves a great deal of patience, planning and determination.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 common question we receive is – how much should I actually be contributing? One commonly-used budgeting rule is called the 50/30/20 rule. This rule tries to break your spending up into three categories: Needs, Wants, and Savings. Try and keep spending for needs such as housing, food, transportation to around 50% of your income. For wants, such as vacation, entertainment, dining out, try to keep this amount at about 30% of you income. This will leave you with 20% of your income for savings. Most experts will recommend savings 10-15% of your income towards retirement savings. If you can do that, and save the other 5-10% to pay debt or create an emergency fund, this should leave you help you get on track for your retirement needs.</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Make the most of compound interest by starting to save now. Experts recommend saving 70 to 80% of your income for retirement.  Time is your friend; time allows your money to grow and reduces the stress of reaching your savings target. Even if you think it's too late, remember the proverb: "The best time to plant a tree was 10 years ago, and the second-best time is today." Making small and affordable contributions now is better than making no contribution at all.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Next we will discuss your specific plan details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As a (plan sponsor name) employee, you are eligible to participate in the retirement plan (insert eligibility). To Enroll, all you need to do is log into your BPAS retirement account online, select your contribution amount and investments and watch your nest egg grow!</a:t>
            </a:r>
          </a:p>
          <a:p>
            <a:r>
              <a:rPr lang="en-US"/>
              <a:t/>
            </a:r>
          </a:p>
          <a:p>
            <a:r>
              <a:rPr lang="en-US"/>
              <a:t>When enrolling, you will need the enrollment code found in the Welcome Letter you should have received mailed to your home address upon eligibility. </a:t>
            </a:r>
          </a:p>
          <a:p>
            <a:r>
              <a:rPr lang="en-US"/>
              <a:t/>
            </a:r>
          </a:p>
          <a:p>
            <a:r>
              <a:rPr lang="en-US"/>
              <a:t>Optional: If after a year you are not participating in the plan you will be automatically enrolled.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Optional: Remove if plan does NOT feature Auto Enrollment </a:t>
            </a:r>
          </a:p>
          <a:p>
            <a:r>
              <a:rPr lang="en-US"/>
              <a:t/>
            </a:r>
          </a:p>
          <a:p>
            <a:r>
              <a:rPr lang="en-US"/>
              <a:t>Your plan features automatic enrollment. </a:t>
            </a:r>
          </a:p>
          <a:p>
            <a:r>
              <a:rPr lang="en-US"/>
              <a:t/>
            </a:r>
          </a:p>
          <a:p>
            <a:r>
              <a:rPr lang="en-US"/>
              <a:t>If you are automatically enrolled in the plan….</a:t>
            </a:r>
          </a:p>
          <a:p>
            <a:r>
              <a:rPr lang="en-US"/>
              <a:t/>
            </a:r>
          </a:p>
          <a:p>
            <a:r>
              <a:rPr lang="en-US"/>
              <a:t>Talk about each of the points on the screen.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Let’s look at the different ways money comes into the plan….</a:t>
            </a:r>
          </a:p>
          <a:p>
            <a:r>
              <a:rPr lang="en-US"/>
              <a:t/>
            </a:r>
          </a:p>
          <a:p>
            <a:r>
              <a:rPr lang="en-US"/>
              <a:t>Your contributions, your employer's matching contributions or contributions rolled over from another retirement savings account. </a:t>
            </a:r>
          </a:p>
          <a:p>
            <a:r>
              <a:rPr lang="en-US"/>
              <a:t/>
            </a:r>
          </a:p>
          <a:p>
            <a:r>
              <a:rPr lang="en-US"/>
              <a:t>Update slide with Plan Info &amp; Talk about each of the points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Consolidating your accounts into one place simplifies tracking your overall retirement progress.  You can see your total retirement savings at a glance and get a clearer picture of your readiness for retirement. It also gives you the opportunity to manage everything in a single location. No more logging into multiple accounts or sifting through different statements. That also makes it potentially easier to access your funds when you retire ultimately streamlining the process of withdrawing or managing your retirement income. And finally, it can potentially reduce the chance of losing track of retirement accounts you may have left with previous employers.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REMOVE if no match</a:t>
            </a:r>
          </a:p>
          <a:p>
            <a:r>
              <a:rPr lang="en-US"/>
              <a:t/>
            </a:r>
          </a:p>
          <a:p>
            <a:r>
              <a:rPr lang="en-US"/>
              <a:t>Let's talk a little more about that Employer match.</a:t>
            </a:r>
          </a:p>
          <a:p>
            <a:r>
              <a:rPr lang="en-US"/>
              <a:t/>
            </a:r>
          </a:p>
          <a:p>
            <a:r>
              <a:rPr lang="en-US"/>
              <a:t>Your (Company Name) plan provides for discretionary employer matching contributions on elective deferrals made into your 401(k) plan. (Company Name) will match ___% of the first ___% you contribute. The discretionary matching contribution will be made on both pre-tax and ROTH after-tax contributions. However, contributing both pre-tax and after-tax ROTH deferrals does not increase the match amount a participant can receive.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Optional: Be sure to customize slide to reflect accurate match percentages. </a:t>
            </a:r>
          </a:p>
          <a:p>
            <a:r>
              <a:rPr lang="en-US"/>
              <a:t/>
            </a:r>
          </a:p>
          <a:p>
            <a:r>
              <a:rPr lang="en-US"/>
              <a:t>The chart below shows a better idea of how much the deduction is in each paycheck depending on your annual salary. For example, an employee with a salary of $30,000 per year contributes 5%, taking full advantage of the company's 3% match. This employee has a total pre-tax deferral of $57 per paycheck, an employer matching contribution of $34 for a total biweekly contribution of $91. Start thinking of a dollar amount or percentage you would be comfortable with. Every little bit counts and remember that something is better than nothing!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Let's begin our presentation with this inspiring quote: 'Retirement is not the end of the road. It is the beginning of the open highway.'  This perfectly captures the essence of retirement. It shouldn't be seen as a finish line, but rather as an exciting new chapter in your life, a chapter filled with travel, hobbies, and spending time with loved ones.</a:t>
            </a:r>
          </a:p>
          <a:p>
            <a:r>
              <a:rPr lang="en-US"/>
              <a:t/>
            </a:r>
          </a:p>
          <a:p>
            <a:r>
              <a:rPr lang="en-US"/>
              <a:t>Just like any road trip, a smooth retirement requires preparation. The earlier you start planning, the more time your money has to grow and the more freedom you'll have in your golden years. Whether you’re just getting started in your career, approaching retirement, or are somewhere in between, our goal is that you’ll leave today with the tools and knowledge to get on the right track for a fulfilling retirement journey.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Because a Workplace Retirement Plan is meant to help you save for retirement, there are certain restrictions for taking money out of the plan, including an additional tax penalty if you are under the age of 59 ½ when taking the distribution.</a:t>
            </a:r>
          </a:p>
          <a:p>
            <a:r>
              <a:rPr lang="en-US"/>
              <a:t/>
            </a:r>
          </a:p>
          <a:p>
            <a:r>
              <a:rPr lang="en-US"/>
              <a:t>That being said, you have the option to take distributions under certain circumstances listed here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OPTIONAL: Remove if plan doesn't allow loans</a:t>
            </a:r>
          </a:p>
          <a:p>
            <a:r>
              <a:rPr lang="en-US"/>
              <a:t/>
            </a:r>
          </a:p>
          <a:p>
            <a:r>
              <a:rPr lang="en-US"/>
              <a:t/>
            </a:r>
          </a:p>
          <a:p>
            <a:r>
              <a:rPr lang="en-US"/>
              <a:t>One nice feature within your plan is the ability to borrow money from yourself through a 401(k) plan loan.</a:t>
            </a:r>
          </a:p>
          <a:p>
            <a:r>
              <a:rPr lang="en-US"/>
              <a:t/>
            </a:r>
          </a:p>
          <a:p>
            <a:r>
              <a:rPr lang="en-US"/>
              <a:t>If necessary, you may request up to 50% or $50,000 of your account balance and repay the loan with interest. </a:t>
            </a:r>
          </a:p>
          <a:p>
            <a:r>
              <a:rPr lang="en-US"/>
              <a:t/>
            </a:r>
          </a:p>
          <a:p>
            <a:r>
              <a:rPr lang="en-US"/>
              <a:t>However, it is important to remember that withdrawing funds from your account means you're missing out on potential growth. It could also hinder your ability to make contributions while repaying the loan. It's advisable to consult with a financial expert before deciding to take a loan from your account.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Next we will discuss investments.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There are two investment strategies: Asset Allocation or the “do it yourself” approach and the Target Date/Risk Fun or the “hire someone” approach. </a:t>
            </a:r>
          </a:p>
          <a:p>
            <a:r>
              <a:rPr lang="en-US"/>
              <a:t/>
            </a:r>
          </a:p>
          <a:p>
            <a:r>
              <a:rPr lang="en-US"/>
              <a:t>If you are someone who is familiar with and have a solid understanding of terms such as time horizon, stocks, bonds &amp; risk tolerance then asset allocation may be the way to go. Asset allocation is the idea of determining the best asset class mix based on your needs and objectives. </a:t>
            </a:r>
          </a:p>
          <a:p>
            <a:r>
              <a:rPr lang="en-US"/>
              <a:t/>
            </a:r>
          </a:p>
          <a:p>
            <a:r>
              <a:rPr lang="en-US"/>
              <a:t>Alternatively, if you're like me and are not a DIY’er the Target Date/Risk fund may be a better solution.  Target date funds are a blended fund that automatically adjusts for you, as you get closer to retirement. In your early working years when you are far from retirement, a target date fund will be heavily invested in equities such as stocks, to allow your account to maximize it’s growth.  As you move closer to retirement, the fund will automatically invest in more fixed income options such as bonds and money market funds. This is meant to reduce risk over time to secure the gains in your account, as you near retirement.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Determining your comfort level of Risk can be depicted here. Early in your career or flying comfortably at 30,000 feet your tolerance for turbulence or risk is higher and not as scary. However, the closer you get to landing or retirement the less tolerant of turbulence or risk you become.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There are three basic types of investments: Money market funds, bonds, and stocks. </a:t>
            </a:r>
          </a:p>
          <a:p>
            <a:r>
              <a:rPr lang="en-US"/>
              <a:t/>
            </a:r>
          </a:p>
          <a:p>
            <a:r>
              <a:rPr lang="en-US"/>
              <a:t>Bonds are debt securities that entitle the holder to receive interest payments. They're essentially IOUs from companies or governments. You loan them money, and in return, they pay you a steady stream of interest. You also get your original investment back at that point.  This predictable income can be a valuable part of your retirement plan, helping you cover your essential expenses.</a:t>
            </a:r>
          </a:p>
          <a:p>
            <a:r>
              <a:rPr lang="en-US"/>
              <a:t/>
            </a:r>
          </a:p>
          <a:p>
            <a:r>
              <a:rPr lang="en-US"/>
              <a:t>Stocks (Higher risk/higher return)</a:t>
            </a:r>
          </a:p>
          <a:p>
            <a:r>
              <a:rPr lang="en-US"/>
              <a:t/>
            </a:r>
          </a:p>
          <a:p>
            <a:r>
              <a:rPr lang="en-US"/>
              <a:t>A stock is essentially a piece of ownership in a company. When you buy a stock, you're buying a share (like a tiny slice) of that company.  Imagine a company cuts up its ownership into millions of pieces of paper, and you buy a few of those pieces. That's kind of how stocks work. This technically means that over the long run, you'll make money from stocks if the business continues to grow and make money. You can also make money off stocks when share prices increase or when the board of directors declares a dividend payment. Same as if the business is not doing so well, then the value of the stock price drops. This is what makes stocks a riskier investment. </a:t>
            </a:r>
          </a:p>
          <a:p>
            <a:r>
              <a:rPr lang="en-US"/>
              <a:t/>
            </a:r>
          </a:p>
          <a:p>
            <a:r>
              <a:rPr lang="en-US"/>
              <a:t>Lower risk, lower return – the more money market and stable value.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Here’s a little more detailed view of what asset allocation looks like. And it’s the process of dividing an investment portfolio among different asset categories, such as stocks, bonds, real estate, and commodities, in order to achieve a desired risk and return profile. Asset allocation can be a key factor in achieving investment goals, as it helps investors balance risk and reward, and can potentially enhance long-term investment returns. It should be based on an investor's individual risk tolerance, investment goals, and time horizon.</a:t>
            </a:r>
          </a:p>
          <a:p>
            <a:r>
              <a:rPr lang="en-US"/>
              <a:t/>
            </a:r>
          </a:p>
          <a:p>
            <a:r>
              <a:rPr lang="en-US"/>
              <a:t>If you want help with determining personal results to what your asset allocation should be, go to u.bpas.com and take the risk tolerance quiz. You may also scan the QR Code shown on the screen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UPDATE SLIDE with Plan specific investments.</a:t>
            </a:r>
          </a:p>
          <a:p>
            <a:r>
              <a:rPr lang="en-US"/>
              <a:t/>
            </a:r>
          </a:p>
          <a:p>
            <a:r>
              <a:rPr lang="en-US"/>
              <a:t/>
            </a:r>
          </a:p>
          <a:p>
            <a:r>
              <a:rPr lang="en-US"/>
              <a:t>Now let’s go over your plan’s investment menu. Listed here are the different investments that you have available to you in your (Plan Type) plan. Also shown are the different categories under which these investments fall.  Just like the former slide, the options on the left contain the lowest risk and each option to the right includes more risk, with the opportunity of higher returns.</a:t>
            </a:r>
          </a:p>
          <a:p>
            <a:r>
              <a:rPr lang="en-US"/>
              <a:t/>
            </a:r>
          </a:p>
          <a:p>
            <a:r>
              <a:rPr lang="en-US"/>
              <a:t>Being too heavily weighted in any one fund may cause your portfolio to lack diversity and either be too aggressive or too conservative. Using asset allocation and investing in a variety of funds will help increase your account diversity and protect you in the event that any one fund underperforms.</a:t>
            </a:r>
          </a:p>
          <a:p>
            <a:r>
              <a:rPr lang="en-US"/>
              <a:t/>
            </a:r>
          </a:p>
          <a:p>
            <a:r>
              <a:rPr lang="en-US"/>
              <a:t>The blended options, aim to automatically balance your portfolio using stocks to maximize growth and bonds to minimize risk.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 couple of slides ago, I mentioned that blended funds invest in multiple different categories in order to maximize return while minimizing risk.  In your (Plan Type), you have Target Date funds as an available investment option.  These target date funds are a blended fund that automatically adjusts for you, as you get closer to retirement.</a:t>
            </a:r>
          </a:p>
          <a:p>
            <a:r>
              <a:rPr lang="en-US"/>
              <a:t/>
            </a:r>
          </a:p>
          <a:p>
            <a:r>
              <a:rPr lang="en-US"/>
              <a:t>In your early working years when you are far from retirement, a target date fund will be heavily invested in equities such as stocks, to allow your account to maximize its growth.  As you move closer to retirement, the fund will automatically invest in more fixed income options such as bonds and money market funds.</a:t>
            </a:r>
          </a:p>
          <a:p>
            <a:r>
              <a:rPr lang="en-US"/>
              <a:t/>
            </a:r>
          </a:p>
          <a:p>
            <a:r>
              <a:rPr lang="en-US"/>
              <a:t>This is meant to reduce risk over time to secure the gains in your account, as you near retirement.  Each company’s target date funds are different, but the above chart gives an idea of this investment strategy.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Here is a chart showing the different Target Date Funds, listed by year, with an estimate of retirement date or date of birth.  For example, you can see that if you were born between 1978 and 1982, the default target date fund would be the 2045 fund.  You only have to invest in one fund and do not have to make changes, unless your objectives change.  The fund will automatically adjust for you over time.</a:t>
            </a:r>
          </a:p>
          <a:p>
            <a:r>
              <a:rPr lang="en-US"/>
              <a:t/>
            </a:r>
          </a:p>
          <a:p>
            <a:r>
              <a:rPr lang="en-US"/>
              <a:t>You also do not have to choose the fund that relates to your date of birth.  If you would like to be more aggressive or expect to retire later than age 65, you can choose a later target date fund.  Conversely, an earlier target date fund could be selected if you would like to be more conservative with your investments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Dreaming about how you envision your life in retirement can be exciting and is one way stay to motivated but making sure you have identified your retirement "Why" is a huge driving force in helping you get to your final destination. Think about your goals and why saving for the future is important to you. For example: You may be thinking about retiring from your job to start your own business, to travel, or pursue hobbies, maybe it's to spend time with family and friends, or volunteer, with your favorite charity.</a:t>
            </a:r>
          </a:p>
          <a:p>
            <a:r>
              <a:rPr lang="en-US"/>
              <a:t/>
            </a:r>
          </a:p>
          <a:p>
            <a:r>
              <a:rPr lang="en-US"/>
              <a:t>Your lifestyle decisions will have a big impact on your need for income in retirement. By starting to envision how you’re going to live, you can start putting together a savings plan. And with the right planning, you can avoid a financial cliffhanger and paint a stunning picture of your future. Remember, you are the driver, and the wheel is in your hands. When you think about saving for retirement, keep your eye on the road ahead and focus in on your reasons why retirement is your desired destination.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Diversification is the strategy of distributing your money across various investments to foster growth while reducing risk.​ Think of it as a balanced diet. While eating broccoli is a healthy choice, you wouldn't want to eat just broccoli. To have a healthy balanced meal you need broccoli, water, maybe some fruit and a grain. Instead of investing heavily in a single asset and facing potential financial loss, diversifying your portfolio safeguards your financial stability. By diversifying, you shield yourself from complete financial downfall. Diversification is crucial for establishing lasting wealth.</a:t>
            </a:r>
          </a:p>
          <a:p>
            <a:r>
              <a:rPr lang="en-US"/>
              <a:t>Regular review of your account is important!​​</a:t>
            </a:r>
          </a:p>
          <a:p>
            <a:r>
              <a:rPr lang="en-US"/>
              <a:t>Monitor the balance, contributions, projected balances, and investment allocations. Often adjustments may be needed </a:t>
            </a:r>
          </a:p>
          <a:p>
            <a:r>
              <a:rPr lang="en-US"/>
              <a:t>due to changes in investment strategy or performance.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Remember, investing for retirement is a long-term strategy. Maintaining a focus on your goals will aid in the long run. It's crucial to maintain a balanced view and consider both short-term fluctuations and long-term trends when evaluating your investments. Emotional reactions to market volatility can often lead to impulsive decisions that might undermine your overall financial goals.</a:t>
            </a:r>
          </a:p>
          <a:p>
            <a:r>
              <a:rPr lang="en-US"/>
              <a:t/>
            </a:r>
          </a:p>
          <a:p>
            <a:r>
              <a:rPr lang="en-US"/>
              <a:t>To further illustrate, let's take the example of two investors. The individual in Blue steadily contributes a fixed amount to their retirement fund every month, regardless of market conditions. Over time, this disciplined approach, known as dollar-cost averaging, reduces the impact of market volatility and helps in accumulating wealth consistently. Meanwhile, the individual in green attempts to time the market, buying and selling based on short-term predictions. This strategy, while potentially lucrative, often results in missed opportunities and increased stress.</a:t>
            </a:r>
          </a:p>
          <a:p>
            <a:r>
              <a:rPr lang="en-US"/>
              <a:t/>
            </a:r>
          </a:p>
          <a:p>
            <a:r>
              <a:rPr lang="en-US"/>
              <a:t>Ultimately, a well-thought-out and diversified portfolio, paired with a calm and patient mindset, is often the most effective way to secure a prosperous retirement. Regularly reviewing and adjusting your investment strategy to align with your evolving goals and risk tolerance is also key.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Ready to start saving for YOUR future!? Getting started with setting up your account is easy!</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Visit u.bpas.com and have your plan code and welcome letter handy! Your plan code can be found on your Welcome Letter. Once logged in you will need to select your contribution amount, choose your investments and designate your beneficiaries.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When you log into your account, you will see the participant portal's home screen, which includes various tools and options to manage your account.</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Last but not least: Don’t’ forget to update your beneficiaries! Naming a beneficiary will help mitigate risks of leaving your assets to unintended individuals or entities should something happen to you. </a:t>
            </a:r>
          </a:p>
          <a:p>
            <a:r>
              <a:rPr lang="en-US"/>
              <a:t/>
            </a:r>
          </a:p>
          <a:p>
            <a:r>
              <a:rPr lang="en-US"/>
              <a:t>Adding or updating a beneficiary is easy! Simply log in to your account select My profile &amp; then the beneficiaries tab.</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 great tool available to you and directly tied to your retirement account is the mile marker tool. </a:t>
            </a:r>
          </a:p>
          <a:p>
            <a:r>
              <a:rPr lang="en-US"/>
              <a:t/>
            </a:r>
          </a:p>
          <a:p>
            <a:r>
              <a:rPr lang="en-US"/>
              <a:t>This tool allows you to input external financials as well as use the information in your account to help you make informed decisions about where you are on your path to retirement. You can make easy changes to salary, contribution rate, retirement age, and so forth to see how changes to your strategy might affect your account balance over time. You can use this tool to try out ideas without making changes to your account. It’s nice to be able to project what things might look like with the possible changes you can make.</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Check out BPAS University for a wide variety of planning tools such as retirement planning calculators, a risk tolerance quiz, retirement progress tracker and tons of videos with helpful tips and tricks to prepare you for your retirement.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Download our mobile app today for access to your account &amp; retirement resources from anywhere anytime! Available from the App Store or Google Play. Scan QR Codes on your screen to download now.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If at anytime you have questions or need assistance with your account and you need to get in touch with someone at BPAS, you can contact the Participant Services Center. The Participant Services Center is fully staffed with BPAS employees located across the US. You will be able to speak with a live representative Monday through Friday 8am to 8pm EST and you will have a few ways to get in contact with them. You can call them at the number listed on the slide, request a representative calls you, or you can send them a secure message. You will be able to find Participant Services contact information in your online account.</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So, what is the purpose of a retirement account? If we look at the numbers, you’ll see the estimations for what we need to retire. This year (2025) the Social Security website estimates that Social Security will replace about 40% of your paycheck when you retire. You also may have about a 30% reduction in what you need once you no longer need to put money into your retirement savings and have hopefully paid off most of your debt. This leaves about 30% gap that we need to make up if we want to completely stop working. This is the purpose of a retirement account.</a:t>
            </a:r>
          </a:p>
          <a:p>
            <a:r>
              <a:rPr lang="en-US"/>
              <a:t/>
            </a:r>
          </a:p>
          <a:p>
            <a:r>
              <a:rPr lang="en-US"/>
              <a:t>Before we go any further, I want to address the fact that EVERY one of us is at a different stage in our life, has a slightly different experience, family background, income, etc. A retirement account might sound like a luxury, a no-brainer, both, or anything in-between. No matter what time in your life, and no matter what perspective you’re coming from, having a retirement account ultimately is about having financial security in your later years. Not everyone has that, but we want everyone to have that, and we want you to have the tools to achieve that. So, remember your retirement "why" because it really will make contributing to your retirement account feel easier -- allowing you to pave the way to the retirement you've always dreamed of!</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Finally, whether you are new just getting started, or have been saving for years, here are some great steps to take while your retirement is at the top of your mind. </a:t>
            </a:r>
          </a:p>
          <a:p>
            <a:r>
              <a:rPr lang="en-US"/>
              <a:t/>
            </a:r>
          </a:p>
          <a:p>
            <a:r>
              <a:rPr lang="en-US"/>
              <a:t>Log in to your account or setup your account if you have yet to do so.  </a:t>
            </a:r>
          </a:p>
          <a:p>
            <a:r>
              <a:rPr lang="en-US"/>
              <a:t>Make sure your beneficiaries are up to date, especially if you have had any recent changes in marital or parental status.  </a:t>
            </a:r>
          </a:p>
          <a:p>
            <a:r>
              <a:rPr lang="en-US"/>
              <a:t>Take a look at your current investments and make sure they reflect your time horizon and retirement objectives.  </a:t>
            </a:r>
          </a:p>
          <a:p>
            <a:r>
              <a:rPr lang="en-US"/>
              <a:t>Consider increasing your contribution amount or setting up an automatic increase to help reach your retirement savings goals.</a:t>
            </a:r>
          </a:p>
          <a:p>
            <a:r>
              <a:rPr lang="en-US"/>
              <a:t/>
            </a:r>
          </a:p>
          <a:p>
            <a:r>
              <a:rPr lang="en-US"/>
              <a:t>Lastly, opt to "go green" and receive all statements and notices online.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How do we avoid getting financially stuck? Maybe you are disciplined in moving money to your savings but If you're anything like me, there have been countless times I have not moved money into my savings because I'm short for month but immediately stop at Taco Bell or grab a Starbucks when I feel that pang of hunger. Reality is we make it work. Somehow, I pay the bills AND find a way to feed my cravings -- The same can be true for setting aside money for retirement. Start small, set aside $20/paycheck, increase your contributions overtime. Something is better than nothing!  Use the tools available to you at BPAS U and start today!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Now, I will open it up for any questions you may have.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Thank you for watching our presentation, if you have further questions, please call our participant services or visit us online.  Thank you and have a great rest of your day!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Let's now talk about your specific retirement plan. Your (Enter Plan Name) Retirement Plan account is a (plan type: 401(k), 403 (b) etc.) plan. With this plan you can put money away now and invest the money so that it grows throughout your working years. This allows you to supplement your income throughout retirement. Think of it like funding your future business, so when you retire, the business that you created will hire you as a retiree and pay you for you to enjoy life as you wish. Put in even more simple terms, you’re creating a paycheck for your future self.</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One of the great benefits of a (Plan type: 401(k), 403(b) etc) is the ability to invest your money and allow that to grow over time.  Because of the effect of compounding growth, getting started early and being consistent can have great effects over the long term.</a:t>
            </a:r>
          </a:p>
          <a:p>
            <a:r>
              <a:rPr lang="en-US"/>
              <a:t/>
            </a:r>
          </a:p>
          <a:p>
            <a:r>
              <a:rPr lang="en-US"/>
              <a:t>On this slide, we show how powerful the effect of compounding interest is. At first, the growth in the account seems very modest, maybe even non-existent. However, over time, as your investments grow and compound on one another, the effect becomes more impactful. You can see that at about age 49, half the value is investment growth (green). By age 65, the investment growth is almost 3 times what you have actually contributed (blue) over the years.</a:t>
            </a:r>
          </a:p>
          <a:p>
            <a:r>
              <a:rPr lang="en-US"/>
              <a:t/>
            </a:r>
          </a:p>
          <a:p>
            <a:r>
              <a:rPr lang="en-US"/>
              <a:t>It’s never too late to start, so if you have not started savings for retirement yet, there is no time like the present!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There are (REMOVE " Two different ways" if no ROTH) two different ways that you can contribute to your account, each with different tax advantages.</a:t>
            </a:r>
          </a:p>
          <a:p>
            <a:r>
              <a:rPr lang="en-US"/>
              <a:t/>
            </a:r>
          </a:p>
          <a:p>
            <a:r>
              <a:rPr lang="en-US"/>
              <a:t>The first, is pre-tax contributions, which is sometimes referred to “traditional”.  Pre-tax contributions allow you to defer your taxes until you start taking qualified withdraws.  That means, whatever you contribute to your (plan type: 401(k), 403 (b) etc.) account, is tax free now, and taxable when you take those withdraws in retirement.  This may be most beneficial if you have a higher tax rate now than what you expect it to be when you start taking withdraws.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Optional: Remove if not applicable </a:t>
            </a:r>
          </a:p>
          <a:p>
            <a:r>
              <a:rPr lang="en-US"/>
              <a:t/>
            </a:r>
          </a:p>
          <a:p>
            <a:r>
              <a:rPr lang="en-US"/>
              <a:t/>
            </a:r>
          </a:p>
          <a:p>
            <a:r>
              <a:rPr lang="en-US"/>
              <a:t>The second way that you can contribute is called a Roth contribution. Roth contributions essentially work in the opposite way as pre-tax contributions.  Roth contributions are taxable now, however, when you start taking qualified withdraws, your contributions and the growth within the account, will be tax free.  </a:t>
            </a:r>
          </a:p>
          <a:p>
            <a:r>
              <a:rPr lang="en-US"/>
              <a:t/>
            </a:r>
          </a:p>
          <a:p>
            <a:r>
              <a:rPr lang="en-US"/>
              <a:t>Roth contributions may be beneficial if your tax rate is lower now than what you expect it to be in the future.  </a:t>
            </a:r>
          </a:p>
          <a:p>
            <a:r>
              <a:rPr lang="en-US"/>
              <a:t/>
            </a:r>
          </a:p>
          <a:p>
            <a:r>
              <a:rPr lang="en-US"/>
              <a:t>Finally, in order for Roth withdraws to be tax free, you must have the account for 5 years, AND be 59 ½ . Or if the distribution is due to death or disability.</a:t>
            </a:r>
          </a:p>
          <a:p>
            <a:r>
              <a:rPr lang="en-US"/>
              <a:t/>
            </a:r>
          </a:p>
          <a:p>
            <a:r>
              <a:rPr lang="en-US"/>
              <a:t>When you decide to contribute, you could do one or the other or both and you can split it however you like.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Optional: Remove if no ROTH</a:t>
            </a:r>
          </a:p>
          <a:p>
            <a:r>
              <a:rPr lang="en-US"/>
              <a:t/>
            </a:r>
          </a:p>
          <a:p>
            <a:r>
              <a:rPr lang="en-US"/>
              <a:t>If you were to start contributing today, this is what it would look like. </a:t>
            </a:r>
          </a:p>
          <a:p>
            <a:r>
              <a:rPr lang="en-US"/>
              <a:t/>
            </a:r>
          </a:p>
          <a:p>
            <a:r>
              <a:rPr lang="en-US"/>
              <a:t>Using our friends Larry and Jenny as examples:</a:t>
            </a:r>
          </a:p>
          <a:p>
            <a:r>
              <a:rPr lang="en-US"/>
              <a:t/>
            </a:r>
          </a:p>
          <a:p>
            <a:r>
              <a:rPr lang="en-US"/>
              <a:t>Larry's weekly paycheck is $1,000 less taxes his take home pay is $820. If Larry were to contribute $60/week pretax his take home pay will be $771 after income taxes. notice his taxable income is reduced by $60. If he contributed the same amount to his ROTH 401k, his taxable income remains $1000, the same as someone making no contribution. The difference is that all ROTH contributions and any earnings would now be eligible for withdrawal tax free when taking qualified withdrawals after age 59 and 1/2 and after holding the account for at least 5 years. In all, both contribution types offer tax benefits, but you enjoy those benefits at different times.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8.png" Type="http://schemas.openxmlformats.org/officeDocument/2006/relationships/image"/><Relationship Id="rId2" Target="../notesSlides/notesSlide1.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3.jpeg" Type="http://schemas.openxmlformats.org/officeDocument/2006/relationships/image"/><Relationship Id="rId6" Target="../media/image4.png" Type="http://schemas.openxmlformats.org/officeDocument/2006/relationships/image"/><Relationship Id="rId7" Target="../media/image5.svg" Type="http://schemas.openxmlformats.org/officeDocument/2006/relationships/image"/><Relationship Id="rId8" Target="../media/image6.png" Type="http://schemas.openxmlformats.org/officeDocument/2006/relationships/image"/><Relationship Id="rId9" Target="../media/image7.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7.png" Type="http://schemas.openxmlformats.org/officeDocument/2006/relationships/image"/><Relationship Id="rId11" Target="../media/image38.svg" Type="http://schemas.openxmlformats.org/officeDocument/2006/relationships/image"/><Relationship Id="rId12" Target="../media/image39.png" Type="http://schemas.openxmlformats.org/officeDocument/2006/relationships/image"/><Relationship Id="rId13" Target="../media/image40.svg" Type="http://schemas.openxmlformats.org/officeDocument/2006/relationships/image"/><Relationship Id="rId14" Target="../media/image41.png" Type="http://schemas.openxmlformats.org/officeDocument/2006/relationships/image"/><Relationship Id="rId15" Target="../media/image42.svg" Type="http://schemas.openxmlformats.org/officeDocument/2006/relationships/image"/><Relationship Id="rId16" Target="../media/image43.png" Type="http://schemas.openxmlformats.org/officeDocument/2006/relationships/image"/><Relationship Id="rId17" Target="../media/image44.svg" Type="http://schemas.openxmlformats.org/officeDocument/2006/relationships/image"/><Relationship Id="rId2" Target="../notesSlides/notesSlide10.xml" Type="http://schemas.openxmlformats.org/officeDocument/2006/relationships/notesSlide"/><Relationship Id="rId3" Target="../media/image15.png" Type="http://schemas.openxmlformats.org/officeDocument/2006/relationships/image"/><Relationship Id="rId4" Target="../media/image31.png" Type="http://schemas.openxmlformats.org/officeDocument/2006/relationships/image"/><Relationship Id="rId5" Target="../media/image32.svg" Type="http://schemas.openxmlformats.org/officeDocument/2006/relationships/image"/><Relationship Id="rId6" Target="../media/image33.png" Type="http://schemas.openxmlformats.org/officeDocument/2006/relationships/image"/><Relationship Id="rId7" Target="../media/image34.svg" Type="http://schemas.openxmlformats.org/officeDocument/2006/relationships/image"/><Relationship Id="rId8" Target="../media/image35.png" Type="http://schemas.openxmlformats.org/officeDocument/2006/relationships/image"/><Relationship Id="rId9" Target="../media/image36.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2.png" Type="http://schemas.openxmlformats.org/officeDocument/2006/relationships/image"/><Relationship Id="rId11" Target="../media/image53.png" Type="http://schemas.openxmlformats.org/officeDocument/2006/relationships/image"/><Relationship Id="rId12" Target="../media/image54.png" Type="http://schemas.openxmlformats.org/officeDocument/2006/relationships/image"/><Relationship Id="rId13" Target="../media/image15.png" Type="http://schemas.openxmlformats.org/officeDocument/2006/relationships/image"/><Relationship Id="rId2" Target="../notesSlides/notesSlide11.xml" Type="http://schemas.openxmlformats.org/officeDocument/2006/relationships/notesSlide"/><Relationship Id="rId3" Target="../media/image45.png" Type="http://schemas.openxmlformats.org/officeDocument/2006/relationships/image"/><Relationship Id="rId4" Target="../media/image46.png" Type="http://schemas.openxmlformats.org/officeDocument/2006/relationships/image"/><Relationship Id="rId5" Target="../media/image47.png" Type="http://schemas.openxmlformats.org/officeDocument/2006/relationships/image"/><Relationship Id="rId6" Target="../media/image48.png" Type="http://schemas.openxmlformats.org/officeDocument/2006/relationships/image"/><Relationship Id="rId7" Target="../media/image49.png" Type="http://schemas.openxmlformats.org/officeDocument/2006/relationships/image"/><Relationship Id="rId8" Target="../media/image50.png" Type="http://schemas.openxmlformats.org/officeDocument/2006/relationships/image"/><Relationship Id="rId9" Target="../media/image51.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2.xml" Type="http://schemas.openxmlformats.org/officeDocument/2006/relationships/notesSlide"/><Relationship Id="rId3" Target="../media/image55.png" Type="http://schemas.openxmlformats.org/officeDocument/2006/relationships/image"/><Relationship Id="rId4" Target="../media/image15.png" Type="http://schemas.openxmlformats.org/officeDocument/2006/relationships/image"/><Relationship Id="rId5" Target="../media/image56.png" Type="http://schemas.openxmlformats.org/officeDocument/2006/relationships/image"/><Relationship Id="rId6" Target="../media/image57.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3.xml" Type="http://schemas.openxmlformats.org/officeDocument/2006/relationships/notesSlide"/><Relationship Id="rId3" Target="../media/image58.png" Type="http://schemas.openxmlformats.org/officeDocument/2006/relationships/image"/><Relationship Id="rId4" Target="../media/image59.sv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4.xml" Type="http://schemas.openxmlformats.org/officeDocument/2006/relationships/notesSlide"/><Relationship Id="rId3" Target="../media/image60.png" Type="http://schemas.openxmlformats.org/officeDocument/2006/relationships/image"/><Relationship Id="rId4" Target="../media/image61.svg" Type="http://schemas.openxmlformats.org/officeDocument/2006/relationships/image"/><Relationship Id="rId5" Target="../media/image15.png" Type="http://schemas.openxmlformats.org/officeDocument/2006/relationships/image"/><Relationship Id="rId6" Target="../media/image62.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5.xml" Type="http://schemas.openxmlformats.org/officeDocument/2006/relationships/notesSlide"/><Relationship Id="rId3" Target="../media/image63.png" Type="http://schemas.openxmlformats.org/officeDocument/2006/relationships/image"/><Relationship Id="rId4" Target="../media/image15.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6.xml" Type="http://schemas.openxmlformats.org/officeDocument/2006/relationships/notesSlide"/><Relationship Id="rId3" Target="../media/image9.png" Type="http://schemas.openxmlformats.org/officeDocument/2006/relationships/image"/><Relationship Id="rId4" Target="../media/image15.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4.png" Type="http://schemas.openxmlformats.org/officeDocument/2006/relationships/image"/><Relationship Id="rId3" Target="../media/image65.png" Type="http://schemas.openxmlformats.org/officeDocument/2006/relationships/image"/><Relationship Id="rId4" Target="../media/image15.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3.svg" Type="http://schemas.openxmlformats.org/officeDocument/2006/relationships/image"/><Relationship Id="rId11" Target="../media/image74.png" Type="http://schemas.openxmlformats.org/officeDocument/2006/relationships/image"/><Relationship Id="rId12" Target="../media/image75.svg" Type="http://schemas.openxmlformats.org/officeDocument/2006/relationships/image"/><Relationship Id="rId13" Target="../media/image76.png" Type="http://schemas.openxmlformats.org/officeDocument/2006/relationships/image"/><Relationship Id="rId14" Target="../media/image77.svg" Type="http://schemas.openxmlformats.org/officeDocument/2006/relationships/image"/><Relationship Id="rId15" Target="../media/image78.png" Type="http://schemas.openxmlformats.org/officeDocument/2006/relationships/image"/><Relationship Id="rId16" Target="../media/image79.svg" Type="http://schemas.openxmlformats.org/officeDocument/2006/relationships/image"/><Relationship Id="rId17" Target="../media/image80.png" Type="http://schemas.openxmlformats.org/officeDocument/2006/relationships/image"/><Relationship Id="rId18" Target="../media/image81.svg" Type="http://schemas.openxmlformats.org/officeDocument/2006/relationships/image"/><Relationship Id="rId19" Target="../media/image15.png" Type="http://schemas.openxmlformats.org/officeDocument/2006/relationships/image"/><Relationship Id="rId2" Target="../notesSlides/notesSlide17.xml" Type="http://schemas.openxmlformats.org/officeDocument/2006/relationships/notesSlide"/><Relationship Id="rId3" Target="../media/image66.png" Type="http://schemas.openxmlformats.org/officeDocument/2006/relationships/image"/><Relationship Id="rId4" Target="../media/image67.svg" Type="http://schemas.openxmlformats.org/officeDocument/2006/relationships/image"/><Relationship Id="rId5" Target="../media/image68.png" Type="http://schemas.openxmlformats.org/officeDocument/2006/relationships/image"/><Relationship Id="rId6" Target="../media/image69.svg" Type="http://schemas.openxmlformats.org/officeDocument/2006/relationships/image"/><Relationship Id="rId7" Target="../media/image70.png" Type="http://schemas.openxmlformats.org/officeDocument/2006/relationships/image"/><Relationship Id="rId8" Target="../media/image71.svg" Type="http://schemas.openxmlformats.org/officeDocument/2006/relationships/image"/><Relationship Id="rId9" Target="../media/image72.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8.xml" Type="http://schemas.openxmlformats.org/officeDocument/2006/relationships/notesSlide"/><Relationship Id="rId3" Target="../media/image82.gif" Type="http://schemas.openxmlformats.org/officeDocument/2006/relationships/image"/><Relationship Id="rId4" Target="../media/image15.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edia/image9.png" Type="http://schemas.openxmlformats.org/officeDocument/2006/relationships/image"/><Relationship Id="rId4" Target="../media/image10.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9.xml" Type="http://schemas.openxmlformats.org/officeDocument/2006/relationships/notesSlide"/><Relationship Id="rId3" Target="../media/image83.png" Type="http://schemas.openxmlformats.org/officeDocument/2006/relationships/image"/><Relationship Id="rId4" Target="../media/image15.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0.xml" Type="http://schemas.openxmlformats.org/officeDocument/2006/relationships/notesSlide"/><Relationship Id="rId3" Target="../media/image84.png" Type="http://schemas.openxmlformats.org/officeDocument/2006/relationships/image"/><Relationship Id="rId4" Target="../media/image85.png" Type="http://schemas.openxmlformats.org/officeDocument/2006/relationships/image"/><Relationship Id="rId5" Target="../media/image86.svg" Type="http://schemas.openxmlformats.org/officeDocument/2006/relationships/image"/><Relationship Id="rId6" Target="../media/image15.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1.xml" Type="http://schemas.openxmlformats.org/officeDocument/2006/relationships/notesSlide"/><Relationship Id="rId3" Target="../media/image87.png" Type="http://schemas.openxmlformats.org/officeDocument/2006/relationships/image"/><Relationship Id="rId4" Target="../media/image88.svg" Type="http://schemas.openxmlformats.org/officeDocument/2006/relationships/image"/><Relationship Id="rId5" Target="../media/image80.png" Type="http://schemas.openxmlformats.org/officeDocument/2006/relationships/image"/><Relationship Id="rId6" Target="../media/image81.svg" Type="http://schemas.openxmlformats.org/officeDocument/2006/relationships/image"/><Relationship Id="rId7" Target="../media/image89.png" Type="http://schemas.openxmlformats.org/officeDocument/2006/relationships/image"/><Relationship Id="rId8" Target="../media/image90.svg" Type="http://schemas.openxmlformats.org/officeDocument/2006/relationships/image"/><Relationship Id="rId9" Target="../media/image15.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2.xml" Type="http://schemas.openxmlformats.org/officeDocument/2006/relationships/notesSlide"/><Relationship Id="rId3" Target="../media/image91.png" Type="http://schemas.openxmlformats.org/officeDocument/2006/relationships/image"/><Relationship Id="rId4" Target="../media/image92.sv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3.xml" Type="http://schemas.openxmlformats.org/officeDocument/2006/relationships/notesSlide"/><Relationship Id="rId3" Target="../media/image93.png" Type="http://schemas.openxmlformats.org/officeDocument/2006/relationships/image"/><Relationship Id="rId4" Target="../media/image94.png" Type="http://schemas.openxmlformats.org/officeDocument/2006/relationships/image"/><Relationship Id="rId5" Target="../media/image95.png" Type="http://schemas.openxmlformats.org/officeDocument/2006/relationships/image"/><Relationship Id="rId6" Target="../media/image15.pn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2.png" Type="http://schemas.openxmlformats.org/officeDocument/2006/relationships/image"/><Relationship Id="rId11" Target="../media/image103.svg" Type="http://schemas.openxmlformats.org/officeDocument/2006/relationships/image"/><Relationship Id="rId12" Target="../media/image104.png" Type="http://schemas.openxmlformats.org/officeDocument/2006/relationships/image"/><Relationship Id="rId13" Target="../media/image105.svg" Type="http://schemas.openxmlformats.org/officeDocument/2006/relationships/image"/><Relationship Id="rId2" Target="../notesSlides/notesSlide24.xml" Type="http://schemas.openxmlformats.org/officeDocument/2006/relationships/notesSlide"/><Relationship Id="rId3" Target="../media/image15.png" Type="http://schemas.openxmlformats.org/officeDocument/2006/relationships/image"/><Relationship Id="rId4" Target="../media/image96.png" Type="http://schemas.openxmlformats.org/officeDocument/2006/relationships/image"/><Relationship Id="rId5" Target="../media/image97.png" Type="http://schemas.openxmlformats.org/officeDocument/2006/relationships/image"/><Relationship Id="rId6" Target="../media/image98.png" Type="http://schemas.openxmlformats.org/officeDocument/2006/relationships/image"/><Relationship Id="rId7" Target="../media/image99.svg" Type="http://schemas.openxmlformats.org/officeDocument/2006/relationships/image"/><Relationship Id="rId8" Target="../media/image100.png" Type="http://schemas.openxmlformats.org/officeDocument/2006/relationships/image"/><Relationship Id="rId9" Target="../media/image101.sv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5.xml" Type="http://schemas.openxmlformats.org/officeDocument/2006/relationships/notesSlide"/><Relationship Id="rId3" Target="../media/image15.pn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2.png" Type="http://schemas.openxmlformats.org/officeDocument/2006/relationships/image"/><Relationship Id="rId11" Target="../media/image113.svg" Type="http://schemas.openxmlformats.org/officeDocument/2006/relationships/image"/><Relationship Id="rId2" Target="../notesSlides/notesSlide26.xml" Type="http://schemas.openxmlformats.org/officeDocument/2006/relationships/notesSlide"/><Relationship Id="rId3" Target="../media/image15.png" Type="http://schemas.openxmlformats.org/officeDocument/2006/relationships/image"/><Relationship Id="rId4" Target="../media/image106.png" Type="http://schemas.openxmlformats.org/officeDocument/2006/relationships/image"/><Relationship Id="rId5" Target="../media/image107.png" Type="http://schemas.openxmlformats.org/officeDocument/2006/relationships/image"/><Relationship Id="rId6" Target="../media/image108.svg" Type="http://schemas.openxmlformats.org/officeDocument/2006/relationships/image"/><Relationship Id="rId7" Target="../media/image109.png" Type="http://schemas.openxmlformats.org/officeDocument/2006/relationships/image"/><Relationship Id="rId8" Target="../media/image110.png" Type="http://schemas.openxmlformats.org/officeDocument/2006/relationships/image"/><Relationship Id="rId9" Target="../media/image111.pn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5.png" Type="http://schemas.openxmlformats.org/officeDocument/2006/relationships/image"/><Relationship Id="rId11" Target="../media/image118.png" Type="http://schemas.openxmlformats.org/officeDocument/2006/relationships/image"/><Relationship Id="rId12" Target="../media/image119.svg" Type="http://schemas.openxmlformats.org/officeDocument/2006/relationships/image"/><Relationship Id="rId2" Target="../notesSlides/notesSlide27.xml" Type="http://schemas.openxmlformats.org/officeDocument/2006/relationships/notesSlide"/><Relationship Id="rId3" Target="../media/image106.png" Type="http://schemas.openxmlformats.org/officeDocument/2006/relationships/image"/><Relationship Id="rId4" Target="../media/image109.png" Type="http://schemas.openxmlformats.org/officeDocument/2006/relationships/image"/><Relationship Id="rId5" Target="../media/image110.png" Type="http://schemas.openxmlformats.org/officeDocument/2006/relationships/image"/><Relationship Id="rId6" Target="../media/image114.png" Type="http://schemas.openxmlformats.org/officeDocument/2006/relationships/image"/><Relationship Id="rId7" Target="../media/image115.svg" Type="http://schemas.openxmlformats.org/officeDocument/2006/relationships/image"/><Relationship Id="rId8" Target="../media/image116.png" Type="http://schemas.openxmlformats.org/officeDocument/2006/relationships/image"/><Relationship Id="rId9" Target="../media/image117.sv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8.xml" Type="http://schemas.openxmlformats.org/officeDocument/2006/relationships/notesSlide"/><Relationship Id="rId3" Target="../media/image15.png" Type="http://schemas.openxmlformats.org/officeDocument/2006/relationships/image"/><Relationship Id="rId4" Target="../media/image120.png" Type="http://schemas.openxmlformats.org/officeDocument/2006/relationships/image"/><Relationship Id="rId5" Target="../media/image121.png" Type="http://schemas.openxmlformats.org/officeDocument/2006/relationships/image"/><Relationship Id="rId6" Target="../media/image122.png" Type="http://schemas.openxmlformats.org/officeDocument/2006/relationships/image"/><Relationship Id="rId7" Target="../media/image123.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edia/image11.png" Type="http://schemas.openxmlformats.org/officeDocument/2006/relationships/image"/><Relationship Id="rId4" Target="../media/image12.svg" Type="http://schemas.openxmlformats.org/officeDocument/2006/relationships/image"/><Relationship Id="rId5" Target="../media/image13.png" Type="http://schemas.openxmlformats.org/officeDocument/2006/relationships/image"/><Relationship Id="rId6" Target="../media/image14.svg" Type="http://schemas.openxmlformats.org/officeDocument/2006/relationships/image"/><Relationship Id="rId7" Target="../media/image15.pn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9.xml" Type="http://schemas.openxmlformats.org/officeDocument/2006/relationships/notesSlide"/><Relationship Id="rId3" Target="../media/image95.png" Type="http://schemas.openxmlformats.org/officeDocument/2006/relationships/image"/><Relationship Id="rId4" Target="../media/image15.pn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30.png" Type="http://schemas.openxmlformats.org/officeDocument/2006/relationships/image"/><Relationship Id="rId11" Target="../media/image131.svg" Type="http://schemas.openxmlformats.org/officeDocument/2006/relationships/image"/><Relationship Id="rId12" Target="../media/image132.png" Type="http://schemas.openxmlformats.org/officeDocument/2006/relationships/image"/><Relationship Id="rId13" Target="../media/image133.svg" Type="http://schemas.openxmlformats.org/officeDocument/2006/relationships/image"/><Relationship Id="rId2" Target="../notesSlides/notesSlide30.xml" Type="http://schemas.openxmlformats.org/officeDocument/2006/relationships/notesSlide"/><Relationship Id="rId3" Target="../media/image15.png" Type="http://schemas.openxmlformats.org/officeDocument/2006/relationships/image"/><Relationship Id="rId4" Target="../media/image124.png" Type="http://schemas.openxmlformats.org/officeDocument/2006/relationships/image"/><Relationship Id="rId5" Target="../media/image125.svg" Type="http://schemas.openxmlformats.org/officeDocument/2006/relationships/image"/><Relationship Id="rId6" Target="../media/image126.png" Type="http://schemas.openxmlformats.org/officeDocument/2006/relationships/image"/><Relationship Id="rId7" Target="../media/image127.svg" Type="http://schemas.openxmlformats.org/officeDocument/2006/relationships/image"/><Relationship Id="rId8" Target="../media/image128.png" Type="http://schemas.openxmlformats.org/officeDocument/2006/relationships/image"/><Relationship Id="rId9" Target="../media/image129.sv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38.png" Type="http://schemas.openxmlformats.org/officeDocument/2006/relationships/image"/><Relationship Id="rId11" Target="../media/image139.svg" Type="http://schemas.openxmlformats.org/officeDocument/2006/relationships/image"/><Relationship Id="rId2" Target="../notesSlides/notesSlide31.xml" Type="http://schemas.openxmlformats.org/officeDocument/2006/relationships/notesSlide"/><Relationship Id="rId3" Target="../media/image15.png" Type="http://schemas.openxmlformats.org/officeDocument/2006/relationships/image"/><Relationship Id="rId4" Target="../media/image89.png" Type="http://schemas.openxmlformats.org/officeDocument/2006/relationships/image"/><Relationship Id="rId5" Target="../media/image90.svg" Type="http://schemas.openxmlformats.org/officeDocument/2006/relationships/image"/><Relationship Id="rId6" Target="../media/image134.png" Type="http://schemas.openxmlformats.org/officeDocument/2006/relationships/image"/><Relationship Id="rId7" Target="../media/image135.svg" Type="http://schemas.openxmlformats.org/officeDocument/2006/relationships/image"/><Relationship Id="rId8" Target="../media/image136.png" Type="http://schemas.openxmlformats.org/officeDocument/2006/relationships/image"/><Relationship Id="rId9" Target="../media/image137.sv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2.xml" Type="http://schemas.openxmlformats.org/officeDocument/2006/relationships/notesSlide"/><Relationship Id="rId3" Target="../media/image140.png" Type="http://schemas.openxmlformats.org/officeDocument/2006/relationships/image"/><Relationship Id="rId4" Target="../media/image141.svg" Type="http://schemas.openxmlformats.org/officeDocument/2006/relationships/image"/><Relationship Id="rId5" Target="../media/image142.png" Type="http://schemas.openxmlformats.org/officeDocument/2006/relationships/image"/><Relationship Id="rId6" Target="../media/image143.svg" Type="http://schemas.openxmlformats.org/officeDocument/2006/relationships/image"/></Relationships>
</file>

<file path=ppt/slides/_rels/slide3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51.svg" Type="http://schemas.openxmlformats.org/officeDocument/2006/relationships/image"/><Relationship Id="rId11" Target="../media/image152.png" Type="http://schemas.openxmlformats.org/officeDocument/2006/relationships/image"/><Relationship Id="rId12" Target="../media/image153.svg" Type="http://schemas.openxmlformats.org/officeDocument/2006/relationships/image"/><Relationship Id="rId13" Target="../media/image154.svg" Type="http://schemas.openxmlformats.org/officeDocument/2006/relationships/image"/><Relationship Id="rId14" Target="../media/image155.png" Type="http://schemas.openxmlformats.org/officeDocument/2006/relationships/image"/><Relationship Id="rId15" Target="../media/image156.svg" Type="http://schemas.openxmlformats.org/officeDocument/2006/relationships/image"/><Relationship Id="rId16" Target="../media/image15.png" Type="http://schemas.openxmlformats.org/officeDocument/2006/relationships/image"/><Relationship Id="rId2" Target="../notesSlides/notesSlide33.xml" Type="http://schemas.openxmlformats.org/officeDocument/2006/relationships/notesSlide"/><Relationship Id="rId3" Target="../media/image144.png" Type="http://schemas.openxmlformats.org/officeDocument/2006/relationships/image"/><Relationship Id="rId4" Target="../media/image145.svg" Type="http://schemas.openxmlformats.org/officeDocument/2006/relationships/image"/><Relationship Id="rId5" Target="../media/image146.png" Type="http://schemas.openxmlformats.org/officeDocument/2006/relationships/image"/><Relationship Id="rId6" Target="../media/image147.svg" Type="http://schemas.openxmlformats.org/officeDocument/2006/relationships/image"/><Relationship Id="rId7" Target="../media/image148.png" Type="http://schemas.openxmlformats.org/officeDocument/2006/relationships/image"/><Relationship Id="rId8" Target="../media/image149.svg" Type="http://schemas.openxmlformats.org/officeDocument/2006/relationships/image"/><Relationship Id="rId9" Target="../media/image150.png" Type="http://schemas.openxmlformats.org/officeDocument/2006/relationships/image"/></Relationships>
</file>

<file path=ppt/slides/_rels/slide3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4.xml" Type="http://schemas.openxmlformats.org/officeDocument/2006/relationships/notesSlide"/><Relationship Id="rId3" Target="../media/image157.png" Type="http://schemas.openxmlformats.org/officeDocument/2006/relationships/image"/></Relationships>
</file>

<file path=ppt/slides/_rels/slide3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5.xml" Type="http://schemas.openxmlformats.org/officeDocument/2006/relationships/notesSlide"/><Relationship Id="rId3" Target="../media/image15.png" Type="http://schemas.openxmlformats.org/officeDocument/2006/relationships/image"/><Relationship Id="rId4" Target="../media/image158.png" Type="http://schemas.openxmlformats.org/officeDocument/2006/relationships/image"/><Relationship Id="rId5" Target="../media/image159.svg" Type="http://schemas.openxmlformats.org/officeDocument/2006/relationships/image"/><Relationship Id="rId6" Target="../media/image160.jpeg" Type="http://schemas.openxmlformats.org/officeDocument/2006/relationships/image"/><Relationship Id="rId7" Target="../media/image161.png" Type="http://schemas.openxmlformats.org/officeDocument/2006/relationships/image"/><Relationship Id="rId8" Target="../media/image162.png" Type="http://schemas.openxmlformats.org/officeDocument/2006/relationships/image"/></Relationships>
</file>

<file path=ppt/slides/_rels/slide3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70.svg" Type="http://schemas.openxmlformats.org/officeDocument/2006/relationships/image"/><Relationship Id="rId11" Target="../media/image171.png" Type="http://schemas.openxmlformats.org/officeDocument/2006/relationships/image"/><Relationship Id="rId12" Target="../media/image172.svg" Type="http://schemas.openxmlformats.org/officeDocument/2006/relationships/image"/><Relationship Id="rId13" Target="../media/image173.png" Type="http://schemas.openxmlformats.org/officeDocument/2006/relationships/image"/><Relationship Id="rId14" Target="../media/image174.svg" Type="http://schemas.openxmlformats.org/officeDocument/2006/relationships/image"/><Relationship Id="rId15" Target="../media/image175.png" Type="http://schemas.openxmlformats.org/officeDocument/2006/relationships/image"/><Relationship Id="rId16" Target="../media/image176.svg" Type="http://schemas.openxmlformats.org/officeDocument/2006/relationships/image"/><Relationship Id="rId17" Target="../media/image177.png" Type="http://schemas.openxmlformats.org/officeDocument/2006/relationships/image"/><Relationship Id="rId18" Target="../media/image178.png" Type="http://schemas.openxmlformats.org/officeDocument/2006/relationships/image"/><Relationship Id="rId19" Target="../media/image15.png" Type="http://schemas.openxmlformats.org/officeDocument/2006/relationships/image"/><Relationship Id="rId2" Target="../notesSlides/notesSlide36.xml" Type="http://schemas.openxmlformats.org/officeDocument/2006/relationships/notesSlide"/><Relationship Id="rId3" Target="../media/image163.png" Type="http://schemas.openxmlformats.org/officeDocument/2006/relationships/image"/><Relationship Id="rId4" Target="../media/image164.svg" Type="http://schemas.openxmlformats.org/officeDocument/2006/relationships/image"/><Relationship Id="rId5" Target="../media/image165.png" Type="http://schemas.openxmlformats.org/officeDocument/2006/relationships/image"/><Relationship Id="rId6" Target="../media/image166.svg" Type="http://schemas.openxmlformats.org/officeDocument/2006/relationships/image"/><Relationship Id="rId7" Target="../media/image167.png" Type="http://schemas.openxmlformats.org/officeDocument/2006/relationships/image"/><Relationship Id="rId8" Target="../media/image168.svg" Type="http://schemas.openxmlformats.org/officeDocument/2006/relationships/image"/><Relationship Id="rId9" Target="../media/image169.png" Type="http://schemas.openxmlformats.org/officeDocument/2006/relationships/image"/></Relationships>
</file>

<file path=ppt/slides/_rels/slide3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86.svg" Type="http://schemas.openxmlformats.org/officeDocument/2006/relationships/image"/><Relationship Id="rId11" Target="../media/image187.png" Type="http://schemas.openxmlformats.org/officeDocument/2006/relationships/image"/><Relationship Id="rId12" Target="../media/image188.svg" Type="http://schemas.openxmlformats.org/officeDocument/2006/relationships/image"/><Relationship Id="rId13" Target="../media/image189.png" Type="http://schemas.openxmlformats.org/officeDocument/2006/relationships/image"/><Relationship Id="rId14" Target="../media/image15.png" Type="http://schemas.openxmlformats.org/officeDocument/2006/relationships/image"/><Relationship Id="rId2" Target="../notesSlides/notesSlide37.xml" Type="http://schemas.openxmlformats.org/officeDocument/2006/relationships/notesSlide"/><Relationship Id="rId3" Target="../media/image179.jpeg" Type="http://schemas.openxmlformats.org/officeDocument/2006/relationships/image"/><Relationship Id="rId4" Target="../media/image180.png" Type="http://schemas.openxmlformats.org/officeDocument/2006/relationships/image"/><Relationship Id="rId5" Target="../media/image181.png" Type="http://schemas.openxmlformats.org/officeDocument/2006/relationships/image"/><Relationship Id="rId6" Target="../media/image182.svg" Type="http://schemas.openxmlformats.org/officeDocument/2006/relationships/image"/><Relationship Id="rId7" Target="../media/image183.png" Type="http://schemas.openxmlformats.org/officeDocument/2006/relationships/image"/><Relationship Id="rId8" Target="../media/image184.svg" Type="http://schemas.openxmlformats.org/officeDocument/2006/relationships/image"/><Relationship Id="rId9" Target="../media/image185.png" Type="http://schemas.openxmlformats.org/officeDocument/2006/relationships/image"/></Relationships>
</file>

<file path=ppt/slides/_rels/slide3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97.png" Type="http://schemas.openxmlformats.org/officeDocument/2006/relationships/image"/><Relationship Id="rId11" Target="../media/image198.svg" Type="http://schemas.openxmlformats.org/officeDocument/2006/relationships/image"/><Relationship Id="rId12" Target="../media/image20.png" Type="http://schemas.openxmlformats.org/officeDocument/2006/relationships/image"/><Relationship Id="rId13" Target="../media/image15.png" Type="http://schemas.openxmlformats.org/officeDocument/2006/relationships/image"/><Relationship Id="rId2" Target="../notesSlides/notesSlide38.xml" Type="http://schemas.openxmlformats.org/officeDocument/2006/relationships/notesSlide"/><Relationship Id="rId3" Target="../media/image190.png" Type="http://schemas.openxmlformats.org/officeDocument/2006/relationships/image"/><Relationship Id="rId4" Target="../media/image191.jpeg" Type="http://schemas.openxmlformats.org/officeDocument/2006/relationships/image"/><Relationship Id="rId5" Target="../media/image192.png" Type="http://schemas.openxmlformats.org/officeDocument/2006/relationships/image"/><Relationship Id="rId6" Target="../media/image193.svg" Type="http://schemas.openxmlformats.org/officeDocument/2006/relationships/image"/><Relationship Id="rId7" Target="../media/image194.png" Type="http://schemas.openxmlformats.org/officeDocument/2006/relationships/image"/><Relationship Id="rId8" Target="../media/image195.png" Type="http://schemas.openxmlformats.org/officeDocument/2006/relationships/image"/><Relationship Id="rId9" Target="../media/image196.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16.png" Type="http://schemas.openxmlformats.org/officeDocument/2006/relationships/image"/><Relationship Id="rId4" Target="../media/image17.png" Type="http://schemas.openxmlformats.org/officeDocument/2006/relationships/image"/><Relationship Id="rId5" Target="../media/image18.png" Type="http://schemas.openxmlformats.org/officeDocument/2006/relationships/image"/><Relationship Id="rId6" Target="../media/image19.png" Type="http://schemas.openxmlformats.org/officeDocument/2006/relationships/image"/><Relationship Id="rId7" Target="../media/image15.png" Type="http://schemas.openxmlformats.org/officeDocument/2006/relationships/image"/></Relationships>
</file>

<file path=ppt/slides/_rels/slide4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06.svg" Type="http://schemas.openxmlformats.org/officeDocument/2006/relationships/image"/><Relationship Id="rId11" Target="../media/image15.png" Type="http://schemas.openxmlformats.org/officeDocument/2006/relationships/image"/><Relationship Id="rId2" Target="../notesSlides/notesSlide39.xml" Type="http://schemas.openxmlformats.org/officeDocument/2006/relationships/notesSlide"/><Relationship Id="rId3" Target="../media/image199.png" Type="http://schemas.openxmlformats.org/officeDocument/2006/relationships/image"/><Relationship Id="rId4" Target="../media/image200.svg" Type="http://schemas.openxmlformats.org/officeDocument/2006/relationships/image"/><Relationship Id="rId5" Target="../media/image201.png" Type="http://schemas.openxmlformats.org/officeDocument/2006/relationships/image"/><Relationship Id="rId6" Target="../media/image202.svg" Type="http://schemas.openxmlformats.org/officeDocument/2006/relationships/image"/><Relationship Id="rId7" Target="../media/image203.png" Type="http://schemas.openxmlformats.org/officeDocument/2006/relationships/image"/><Relationship Id="rId8" Target="../media/image204.svg" Type="http://schemas.openxmlformats.org/officeDocument/2006/relationships/image"/><Relationship Id="rId9" Target="../media/image205.png" Type="http://schemas.openxmlformats.org/officeDocument/2006/relationships/image"/></Relationships>
</file>

<file path=ppt/slides/_rels/slide4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0.xml" Type="http://schemas.openxmlformats.org/officeDocument/2006/relationships/notesSlide"/><Relationship Id="rId3" Target="../media/image207.png" Type="http://schemas.openxmlformats.org/officeDocument/2006/relationships/image"/><Relationship Id="rId4" Target="../media/image208.svg" Type="http://schemas.openxmlformats.org/officeDocument/2006/relationships/image"/><Relationship Id="rId5" Target="../media/image209.gif" Type="http://schemas.openxmlformats.org/officeDocument/2006/relationships/image"/><Relationship Id="rId6" Target="../media/image15.png" Type="http://schemas.openxmlformats.org/officeDocument/2006/relationships/image"/></Relationships>
</file>

<file path=ppt/slides/_rels/slide4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17.png" Type="http://schemas.openxmlformats.org/officeDocument/2006/relationships/image"/><Relationship Id="rId11" Target="../media/image10.png" Type="http://schemas.openxmlformats.org/officeDocument/2006/relationships/image"/><Relationship Id="rId2" Target="../notesSlides/notesSlide41.xml" Type="http://schemas.openxmlformats.org/officeDocument/2006/relationships/notesSlide"/><Relationship Id="rId3" Target="../media/image210.jpeg" Type="http://schemas.openxmlformats.org/officeDocument/2006/relationships/image"/><Relationship Id="rId4" Target="../media/image211.jpeg" Type="http://schemas.openxmlformats.org/officeDocument/2006/relationships/image"/><Relationship Id="rId5" Target="../media/image212.png" Type="http://schemas.openxmlformats.org/officeDocument/2006/relationships/image"/><Relationship Id="rId6" Target="../media/image213.png" Type="http://schemas.openxmlformats.org/officeDocument/2006/relationships/image"/><Relationship Id="rId7" Target="../media/image214.png" Type="http://schemas.openxmlformats.org/officeDocument/2006/relationships/image"/><Relationship Id="rId8" Target="../media/image215.png" Type="http://schemas.openxmlformats.org/officeDocument/2006/relationships/image"/><Relationship Id="rId9" Target="../media/image216.png" Type="http://schemas.openxmlformats.org/officeDocument/2006/relationships/image"/></Relationships>
</file>

<file path=ppt/slides/_rels/slide4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2.xml" Type="http://schemas.openxmlformats.org/officeDocument/2006/relationships/notesSlide"/><Relationship Id="rId3" Target="../media/image218.png" Type="http://schemas.openxmlformats.org/officeDocument/2006/relationships/image"/><Relationship Id="rId4" Target="../media/image219.svg" Type="http://schemas.openxmlformats.org/officeDocument/2006/relationships/image"/><Relationship Id="rId5" Target="../media/image10.png" Type="http://schemas.openxmlformats.org/officeDocument/2006/relationships/image"/></Relationships>
</file>

<file path=ppt/slides/_rels/slide4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3.xml" Type="http://schemas.openxmlformats.org/officeDocument/2006/relationships/notesSlide"/><Relationship Id="rId3" Target="../media/image10.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20.png" Type="http://schemas.openxmlformats.org/officeDocument/2006/relationships/image"/><Relationship Id="rId4" Target="../media/image21.png" Type="http://schemas.openxmlformats.org/officeDocument/2006/relationships/image"/><Relationship Id="rId5" Target="../media/image22.svg" Type="http://schemas.openxmlformats.org/officeDocument/2006/relationships/image"/><Relationship Id="rId6" Target="../media/image23.png" Type="http://schemas.openxmlformats.org/officeDocument/2006/relationships/image"/><Relationship Id="rId7" Target="../media/image24.svg" Type="http://schemas.openxmlformats.org/officeDocument/2006/relationships/image"/><Relationship Id="rId8" Target="../media/image15.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25.png" Type="http://schemas.openxmlformats.org/officeDocument/2006/relationships/image"/><Relationship Id="rId4" Target="../media/image15.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26.png" Type="http://schemas.openxmlformats.org/officeDocument/2006/relationships/image"/><Relationship Id="rId4" Target="../media/image15.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26.png" Type="http://schemas.openxmlformats.org/officeDocument/2006/relationships/image"/><Relationship Id="rId4" Target="../media/image15.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 Id="rId3" Target="../media/image27.png" Type="http://schemas.openxmlformats.org/officeDocument/2006/relationships/image"/><Relationship Id="rId4" Target="../media/image28.svg" Type="http://schemas.openxmlformats.org/officeDocument/2006/relationships/image"/><Relationship Id="rId5" Target="../media/image29.png" Type="http://schemas.openxmlformats.org/officeDocument/2006/relationships/image"/><Relationship Id="rId6" Target="../media/image30.svg" Type="http://schemas.openxmlformats.org/officeDocument/2006/relationships/image"/><Relationship Id="rId7" Target="../media/image15.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4721612">
            <a:off x="3638115" y="1896865"/>
            <a:ext cx="14314219" cy="4992084"/>
          </a:xfrm>
          <a:custGeom>
            <a:avLst/>
            <a:gdLst/>
            <a:ahLst/>
            <a:cxnLst/>
            <a:rect r="r" b="b" t="t" l="l"/>
            <a:pathLst>
              <a:path h="4992084" w="14314219">
                <a:moveTo>
                  <a:pt x="0" y="0"/>
                </a:moveTo>
                <a:lnTo>
                  <a:pt x="14314219" y="0"/>
                </a:lnTo>
                <a:lnTo>
                  <a:pt x="14314219" y="4992084"/>
                </a:lnTo>
                <a:lnTo>
                  <a:pt x="0" y="499208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3" id="3"/>
          <p:cNvGrpSpPr/>
          <p:nvPr/>
        </p:nvGrpSpPr>
        <p:grpSpPr>
          <a:xfrm rot="0">
            <a:off x="9953601" y="5"/>
            <a:ext cx="8713725" cy="10289235"/>
            <a:chOff x="0" y="0"/>
            <a:chExt cx="21042033" cy="24846598"/>
          </a:xfrm>
        </p:grpSpPr>
        <p:sp>
          <p:nvSpPr>
            <p:cNvPr name="Freeform 4" id="4"/>
            <p:cNvSpPr/>
            <p:nvPr/>
          </p:nvSpPr>
          <p:spPr>
            <a:xfrm flipH="false" flipV="false" rot="0">
              <a:off x="18" y="0"/>
              <a:ext cx="21041977" cy="24846662"/>
            </a:xfrm>
            <a:custGeom>
              <a:avLst/>
              <a:gdLst/>
              <a:ahLst/>
              <a:cxnLst/>
              <a:rect r="r" b="b" t="t" l="l"/>
              <a:pathLst>
                <a:path h="24846662" w="21041977">
                  <a:moveTo>
                    <a:pt x="8455261" y="0"/>
                  </a:moveTo>
                  <a:cubicBezTo>
                    <a:pt x="8455261" y="0"/>
                    <a:pt x="9370423" y="4543806"/>
                    <a:pt x="4268071" y="12121388"/>
                  </a:cubicBezTo>
                  <a:cubicBezTo>
                    <a:pt x="-658513" y="19437986"/>
                    <a:pt x="33256" y="24846662"/>
                    <a:pt x="33256" y="24846662"/>
                  </a:cubicBezTo>
                  <a:lnTo>
                    <a:pt x="21041977" y="24846662"/>
                  </a:lnTo>
                  <a:lnTo>
                    <a:pt x="21041977" y="0"/>
                  </a:lnTo>
                  <a:close/>
                </a:path>
              </a:pathLst>
            </a:custGeom>
            <a:blipFill>
              <a:blip r:embed="rId5"/>
              <a:stretch>
                <a:fillRect l="-38616" t="0" r="-38616" b="0"/>
              </a:stretch>
            </a:blipFill>
          </p:spPr>
        </p:sp>
      </p:grpSp>
      <p:sp>
        <p:nvSpPr>
          <p:cNvPr name="Freeform 5" id="5"/>
          <p:cNvSpPr/>
          <p:nvPr/>
        </p:nvSpPr>
        <p:spPr>
          <a:xfrm flipH="true" flipV="false" rot="-2967198">
            <a:off x="12833343" y="6024265"/>
            <a:ext cx="10909314" cy="3709167"/>
          </a:xfrm>
          <a:custGeom>
            <a:avLst/>
            <a:gdLst/>
            <a:ahLst/>
            <a:cxnLst/>
            <a:rect r="r" b="b" t="t" l="l"/>
            <a:pathLst>
              <a:path h="3709167" w="10909314">
                <a:moveTo>
                  <a:pt x="10909314" y="0"/>
                </a:moveTo>
                <a:lnTo>
                  <a:pt x="0" y="0"/>
                </a:lnTo>
                <a:lnTo>
                  <a:pt x="0" y="3709167"/>
                </a:lnTo>
                <a:lnTo>
                  <a:pt x="10909314" y="3709167"/>
                </a:lnTo>
                <a:lnTo>
                  <a:pt x="10909314" y="0"/>
                </a:lnTo>
                <a:close/>
              </a:path>
            </a:pathLst>
          </a:custGeom>
          <a:blipFill>
            <a:blip r:embed="rId6">
              <a:alphaModFix amt="77000"/>
              <a:extLst>
                <a:ext uri="{96DAC541-7B7A-43D3-8B79-37D633B846F1}">
                  <asvg:svgBlip xmlns:asvg="http://schemas.microsoft.com/office/drawing/2016/SVG/main" r:embed="rId7"/>
                </a:ext>
              </a:extLst>
            </a:blip>
            <a:stretch>
              <a:fillRect l="0" t="0" r="0" b="0"/>
            </a:stretch>
          </a:blipFill>
        </p:spPr>
      </p:sp>
      <p:grpSp>
        <p:nvGrpSpPr>
          <p:cNvPr name="Group 6" id="6"/>
          <p:cNvGrpSpPr/>
          <p:nvPr/>
        </p:nvGrpSpPr>
        <p:grpSpPr>
          <a:xfrm rot="0">
            <a:off x="10165433" y="946396"/>
            <a:ext cx="857867" cy="857867"/>
            <a:chOff x="0" y="0"/>
            <a:chExt cx="812800" cy="812800"/>
          </a:xfrm>
        </p:grpSpPr>
        <p:sp>
          <p:nvSpPr>
            <p:cNvPr name="Freeform 7" id="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32C68"/>
            </a:solidFill>
          </p:spPr>
        </p:sp>
        <p:sp>
          <p:nvSpPr>
            <p:cNvPr name="TextBox 8" id="8"/>
            <p:cNvSpPr txBox="true"/>
            <p:nvPr/>
          </p:nvSpPr>
          <p:spPr>
            <a:xfrm>
              <a:off x="76200" y="85725"/>
              <a:ext cx="660400" cy="650875"/>
            </a:xfrm>
            <a:prstGeom prst="rect">
              <a:avLst/>
            </a:prstGeom>
          </p:spPr>
          <p:txBody>
            <a:bodyPr anchor="ctr" rtlCol="false" tIns="50800" lIns="50800" bIns="50800" rIns="50800"/>
            <a:lstStyle/>
            <a:p>
              <a:pPr algn="ctr">
                <a:lnSpc>
                  <a:spcPts val="1855"/>
                </a:lnSpc>
              </a:pPr>
            </a:p>
          </p:txBody>
        </p:sp>
      </p:grpSp>
      <p:grpSp>
        <p:nvGrpSpPr>
          <p:cNvPr name="Group 9" id="9"/>
          <p:cNvGrpSpPr/>
          <p:nvPr/>
        </p:nvGrpSpPr>
        <p:grpSpPr>
          <a:xfrm rot="0">
            <a:off x="9651318" y="2226096"/>
            <a:ext cx="604566" cy="604566"/>
            <a:chOff x="0" y="0"/>
            <a:chExt cx="812800" cy="812800"/>
          </a:xfrm>
        </p:grpSpPr>
        <p:sp>
          <p:nvSpPr>
            <p:cNvPr name="Freeform 10" id="1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26422"/>
            </a:solidFill>
          </p:spPr>
        </p:sp>
        <p:sp>
          <p:nvSpPr>
            <p:cNvPr name="TextBox 11" id="11"/>
            <p:cNvSpPr txBox="true"/>
            <p:nvPr/>
          </p:nvSpPr>
          <p:spPr>
            <a:xfrm>
              <a:off x="76200" y="85725"/>
              <a:ext cx="660400" cy="650875"/>
            </a:xfrm>
            <a:prstGeom prst="rect">
              <a:avLst/>
            </a:prstGeom>
          </p:spPr>
          <p:txBody>
            <a:bodyPr anchor="ctr" rtlCol="false" tIns="50800" lIns="50800" bIns="50800" rIns="50800"/>
            <a:lstStyle/>
            <a:p>
              <a:pPr algn="ctr">
                <a:lnSpc>
                  <a:spcPts val="1855"/>
                </a:lnSpc>
              </a:pPr>
            </a:p>
          </p:txBody>
        </p:sp>
      </p:grpSp>
      <p:grpSp>
        <p:nvGrpSpPr>
          <p:cNvPr name="Group 12" id="12"/>
          <p:cNvGrpSpPr/>
          <p:nvPr/>
        </p:nvGrpSpPr>
        <p:grpSpPr>
          <a:xfrm rot="0">
            <a:off x="10476408" y="681913"/>
            <a:ext cx="637633" cy="637633"/>
            <a:chOff x="0" y="0"/>
            <a:chExt cx="812800" cy="812800"/>
          </a:xfrm>
        </p:grpSpPr>
        <p:sp>
          <p:nvSpPr>
            <p:cNvPr name="Freeform 13" id="1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76200" cap="sq">
              <a:solidFill>
                <a:srgbClr val="60A644"/>
              </a:solidFill>
              <a:prstDash val="solid"/>
              <a:miter/>
            </a:ln>
          </p:spPr>
        </p:sp>
        <p:sp>
          <p:nvSpPr>
            <p:cNvPr name="TextBox 14" id="14"/>
            <p:cNvSpPr txBox="true"/>
            <p:nvPr/>
          </p:nvSpPr>
          <p:spPr>
            <a:xfrm>
              <a:off x="76200" y="85725"/>
              <a:ext cx="660400" cy="650875"/>
            </a:xfrm>
            <a:prstGeom prst="rect">
              <a:avLst/>
            </a:prstGeom>
          </p:spPr>
          <p:txBody>
            <a:bodyPr anchor="ctr" rtlCol="false" tIns="50800" lIns="50800" bIns="50800" rIns="50800"/>
            <a:lstStyle/>
            <a:p>
              <a:pPr algn="ctr">
                <a:lnSpc>
                  <a:spcPts val="1855"/>
                </a:lnSpc>
              </a:pPr>
            </a:p>
          </p:txBody>
        </p:sp>
      </p:grpSp>
      <p:sp>
        <p:nvSpPr>
          <p:cNvPr name="Freeform 15" id="15"/>
          <p:cNvSpPr/>
          <p:nvPr/>
        </p:nvSpPr>
        <p:spPr>
          <a:xfrm flipH="false" flipV="false" rot="0">
            <a:off x="-2430191" y="5947811"/>
            <a:ext cx="9897851" cy="1115758"/>
          </a:xfrm>
          <a:custGeom>
            <a:avLst/>
            <a:gdLst/>
            <a:ahLst/>
            <a:cxnLst/>
            <a:rect r="r" b="b" t="t" l="l"/>
            <a:pathLst>
              <a:path h="1115758" w="9897851">
                <a:moveTo>
                  <a:pt x="0" y="0"/>
                </a:moveTo>
                <a:lnTo>
                  <a:pt x="9897851" y="0"/>
                </a:lnTo>
                <a:lnTo>
                  <a:pt x="9897851" y="1115758"/>
                </a:lnTo>
                <a:lnTo>
                  <a:pt x="0" y="111575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6" id="16"/>
          <p:cNvSpPr/>
          <p:nvPr/>
        </p:nvSpPr>
        <p:spPr>
          <a:xfrm flipH="false" flipV="false" rot="0">
            <a:off x="436201" y="7511121"/>
            <a:ext cx="2289359" cy="2289359"/>
          </a:xfrm>
          <a:custGeom>
            <a:avLst/>
            <a:gdLst/>
            <a:ahLst/>
            <a:cxnLst/>
            <a:rect r="r" b="b" t="t" l="l"/>
            <a:pathLst>
              <a:path h="2289359" w="2289359">
                <a:moveTo>
                  <a:pt x="0" y="0"/>
                </a:moveTo>
                <a:lnTo>
                  <a:pt x="2289360" y="0"/>
                </a:lnTo>
                <a:lnTo>
                  <a:pt x="2289360" y="2289359"/>
                </a:lnTo>
                <a:lnTo>
                  <a:pt x="0" y="2289359"/>
                </a:lnTo>
                <a:lnTo>
                  <a:pt x="0" y="0"/>
                </a:lnTo>
                <a:close/>
              </a:path>
            </a:pathLst>
          </a:custGeom>
          <a:blipFill>
            <a:blip r:embed="rId10"/>
            <a:stretch>
              <a:fillRect l="0" t="0" r="0" b="0"/>
            </a:stretch>
          </a:blipFill>
        </p:spPr>
      </p:sp>
      <p:sp>
        <p:nvSpPr>
          <p:cNvPr name="TextBox 17" id="17"/>
          <p:cNvSpPr txBox="true"/>
          <p:nvPr/>
        </p:nvSpPr>
        <p:spPr>
          <a:xfrm rot="0">
            <a:off x="436201" y="1582887"/>
            <a:ext cx="7911834" cy="1247775"/>
          </a:xfrm>
          <a:prstGeom prst="rect">
            <a:avLst/>
          </a:prstGeom>
        </p:spPr>
        <p:txBody>
          <a:bodyPr anchor="t" rtlCol="false" tIns="0" lIns="0" bIns="0" rIns="0">
            <a:spAutoFit/>
          </a:bodyPr>
          <a:lstStyle/>
          <a:p>
            <a:pPr algn="l">
              <a:lnSpc>
                <a:spcPts val="9839"/>
              </a:lnSpc>
            </a:pPr>
            <a:r>
              <a:rPr lang="en-US" sz="8199" b="true">
                <a:solidFill>
                  <a:srgbClr val="000000"/>
                </a:solidFill>
                <a:latin typeface="Noto Sans Bold"/>
                <a:ea typeface="Noto Sans Bold"/>
                <a:cs typeface="Noto Sans Bold"/>
                <a:sym typeface="Noto Sans Bold"/>
              </a:rPr>
              <a:t>Plan de Retiro </a:t>
            </a:r>
          </a:p>
        </p:txBody>
      </p:sp>
      <p:sp>
        <p:nvSpPr>
          <p:cNvPr name="TextBox 18" id="18"/>
          <p:cNvSpPr txBox="true"/>
          <p:nvPr/>
        </p:nvSpPr>
        <p:spPr>
          <a:xfrm rot="0">
            <a:off x="228600" y="6181725"/>
            <a:ext cx="5991225" cy="647700"/>
          </a:xfrm>
          <a:prstGeom prst="rect">
            <a:avLst/>
          </a:prstGeom>
        </p:spPr>
        <p:txBody>
          <a:bodyPr anchor="t" rtlCol="false" tIns="0" lIns="0" bIns="0" rIns="0">
            <a:spAutoFit/>
          </a:bodyPr>
          <a:lstStyle/>
          <a:p>
            <a:pPr algn="ctr" marL="0" indent="0" lvl="0">
              <a:lnSpc>
                <a:spcPts val="5148"/>
              </a:lnSpc>
              <a:spcBef>
                <a:spcPct val="0"/>
              </a:spcBef>
            </a:pPr>
            <a:r>
              <a:rPr lang="en-US" b="true" sz="4290" strike="noStrike" u="none">
                <a:solidFill>
                  <a:srgbClr val="FFFFFF"/>
                </a:solidFill>
                <a:latin typeface="Noto Sans Bold"/>
                <a:ea typeface="Noto Sans Bold"/>
                <a:cs typeface="Noto Sans Bold"/>
                <a:sym typeface="Noto Sans Bold"/>
              </a:rPr>
              <a:t>Presentación - 2026</a:t>
            </a:r>
          </a:p>
        </p:txBody>
      </p:sp>
      <p:sp>
        <p:nvSpPr>
          <p:cNvPr name="TextBox 19" id="19"/>
          <p:cNvSpPr txBox="true"/>
          <p:nvPr/>
        </p:nvSpPr>
        <p:spPr>
          <a:xfrm rot="0">
            <a:off x="3028950" y="8410575"/>
            <a:ext cx="6124575" cy="850773"/>
          </a:xfrm>
          <a:prstGeom prst="rect">
            <a:avLst/>
          </a:prstGeom>
        </p:spPr>
        <p:txBody>
          <a:bodyPr anchor="t" rtlCol="false" tIns="0" lIns="0" bIns="0" rIns="0">
            <a:spAutoFit/>
          </a:bodyPr>
          <a:lstStyle/>
          <a:p>
            <a:pPr algn="just" marL="0" indent="0" lvl="0">
              <a:lnSpc>
                <a:spcPts val="3306"/>
              </a:lnSpc>
              <a:spcBef>
                <a:spcPct val="0"/>
              </a:spcBef>
            </a:pPr>
            <a:r>
              <a:rPr lang="en-US" b="true" sz="2900" strike="noStrike" u="none">
                <a:solidFill>
                  <a:srgbClr val="000000"/>
                </a:solidFill>
                <a:latin typeface="Noto Sans Bold"/>
                <a:ea typeface="Noto Sans Bold"/>
                <a:cs typeface="Noto Sans Bold"/>
                <a:sym typeface="Noto Sans Bold"/>
              </a:rPr>
              <a:t>Nombre del Presentador</a:t>
            </a:r>
          </a:p>
          <a:p>
            <a:pPr algn="just" marL="0" indent="0" lvl="0">
              <a:lnSpc>
                <a:spcPts val="3306"/>
              </a:lnSpc>
              <a:spcBef>
                <a:spcPct val="0"/>
              </a:spcBef>
            </a:pPr>
            <a:r>
              <a:rPr lang="en-US" sz="2900" strike="noStrike" u="none">
                <a:solidFill>
                  <a:srgbClr val="000000"/>
                </a:solidFill>
                <a:latin typeface="Noto Sans"/>
                <a:ea typeface="Noto Sans"/>
                <a:cs typeface="Noto Sans"/>
                <a:sym typeface="Noto Sans"/>
              </a:rPr>
              <a:t>Título del Presentador</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2315491"/>
            <a:chOff x="0" y="0"/>
            <a:chExt cx="4816593" cy="609841"/>
          </a:xfrm>
        </p:grpSpPr>
        <p:sp>
          <p:nvSpPr>
            <p:cNvPr name="Freeform 3" id="3"/>
            <p:cNvSpPr/>
            <p:nvPr/>
          </p:nvSpPr>
          <p:spPr>
            <a:xfrm flipH="false" flipV="false" rot="0">
              <a:off x="0" y="0"/>
              <a:ext cx="4816592" cy="609841"/>
            </a:xfrm>
            <a:custGeom>
              <a:avLst/>
              <a:gdLst/>
              <a:ahLst/>
              <a:cxnLst/>
              <a:rect r="r" b="b" t="t" l="l"/>
              <a:pathLst>
                <a:path h="609841" w="4816592">
                  <a:moveTo>
                    <a:pt x="0" y="0"/>
                  </a:moveTo>
                  <a:lnTo>
                    <a:pt x="4816592" y="0"/>
                  </a:lnTo>
                  <a:lnTo>
                    <a:pt x="4816592" y="609841"/>
                  </a:lnTo>
                  <a:lnTo>
                    <a:pt x="0" y="609841"/>
                  </a:lnTo>
                  <a:close/>
                </a:path>
              </a:pathLst>
            </a:custGeom>
            <a:solidFill>
              <a:srgbClr val="232C68"/>
            </a:solidFill>
          </p:spPr>
        </p:sp>
        <p:sp>
          <p:nvSpPr>
            <p:cNvPr name="TextBox 4" id="4"/>
            <p:cNvSpPr txBox="true"/>
            <p:nvPr/>
          </p:nvSpPr>
          <p:spPr>
            <a:xfrm>
              <a:off x="0" y="-38100"/>
              <a:ext cx="4816593" cy="647941"/>
            </a:xfrm>
            <a:prstGeom prst="rect">
              <a:avLst/>
            </a:prstGeom>
          </p:spPr>
          <p:txBody>
            <a:bodyPr anchor="ctr" rtlCol="false" tIns="50800" lIns="50800" bIns="50800" rIns="50800"/>
            <a:lstStyle/>
            <a:p>
              <a:pPr algn="ctr">
                <a:lnSpc>
                  <a:spcPts val="2659"/>
                </a:lnSpc>
              </a:pPr>
            </a:p>
          </p:txBody>
        </p:sp>
      </p:grpSp>
      <p:sp>
        <p:nvSpPr>
          <p:cNvPr name="Freeform 5" id="5"/>
          <p:cNvSpPr/>
          <p:nvPr/>
        </p:nvSpPr>
        <p:spPr>
          <a:xfrm flipH="false" flipV="false" rot="0">
            <a:off x="378787" y="9589134"/>
            <a:ext cx="1313254" cy="424556"/>
          </a:xfrm>
          <a:custGeom>
            <a:avLst/>
            <a:gdLst/>
            <a:ahLst/>
            <a:cxnLst/>
            <a:rect r="r" b="b" t="t" l="l"/>
            <a:pathLst>
              <a:path h="424556" w="1313254">
                <a:moveTo>
                  <a:pt x="0" y="0"/>
                </a:moveTo>
                <a:lnTo>
                  <a:pt x="1313254" y="0"/>
                </a:lnTo>
                <a:lnTo>
                  <a:pt x="1313254" y="424556"/>
                </a:lnTo>
                <a:lnTo>
                  <a:pt x="0" y="424556"/>
                </a:lnTo>
                <a:lnTo>
                  <a:pt x="0" y="0"/>
                </a:lnTo>
                <a:close/>
              </a:path>
            </a:pathLst>
          </a:custGeom>
          <a:blipFill>
            <a:blip r:embed="rId3"/>
            <a:stretch>
              <a:fillRect l="0" t="0" r="0" b="0"/>
            </a:stretch>
          </a:blipFill>
        </p:spPr>
      </p:sp>
      <p:sp>
        <p:nvSpPr>
          <p:cNvPr name="TextBox 6" id="6"/>
          <p:cNvSpPr txBox="true"/>
          <p:nvPr/>
        </p:nvSpPr>
        <p:spPr>
          <a:xfrm rot="0">
            <a:off x="0" y="495300"/>
            <a:ext cx="18288000" cy="1152525"/>
          </a:xfrm>
          <a:prstGeom prst="rect">
            <a:avLst/>
          </a:prstGeom>
        </p:spPr>
        <p:txBody>
          <a:bodyPr anchor="t" rtlCol="false" tIns="0" lIns="0" bIns="0" rIns="0">
            <a:spAutoFit/>
          </a:bodyPr>
          <a:lstStyle/>
          <a:p>
            <a:pPr algn="ctr">
              <a:lnSpc>
                <a:spcPts val="9000"/>
              </a:lnSpc>
            </a:pPr>
            <a:r>
              <a:rPr lang="en-US" b="true" sz="7500">
                <a:solidFill>
                  <a:srgbClr val="FFFFFF"/>
                </a:solidFill>
                <a:latin typeface="Noto Sans Bold"/>
                <a:ea typeface="Noto Sans Bold"/>
                <a:cs typeface="Noto Sans Bold"/>
                <a:sym typeface="Noto Sans Bold"/>
              </a:rPr>
              <a:t>Identificando tus metas de ahorro</a:t>
            </a:r>
          </a:p>
        </p:txBody>
      </p:sp>
      <p:sp>
        <p:nvSpPr>
          <p:cNvPr name="Freeform 7" id="7"/>
          <p:cNvSpPr/>
          <p:nvPr/>
        </p:nvSpPr>
        <p:spPr>
          <a:xfrm flipH="false" flipV="false" rot="0">
            <a:off x="1159665" y="2721954"/>
            <a:ext cx="7581538" cy="6330584"/>
          </a:xfrm>
          <a:custGeom>
            <a:avLst/>
            <a:gdLst/>
            <a:ahLst/>
            <a:cxnLst/>
            <a:rect r="r" b="b" t="t" l="l"/>
            <a:pathLst>
              <a:path h="6330584" w="7581538">
                <a:moveTo>
                  <a:pt x="0" y="0"/>
                </a:moveTo>
                <a:lnTo>
                  <a:pt x="7581538" y="0"/>
                </a:lnTo>
                <a:lnTo>
                  <a:pt x="7581538" y="6330584"/>
                </a:lnTo>
                <a:lnTo>
                  <a:pt x="0" y="633058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8" id="8"/>
          <p:cNvGrpSpPr/>
          <p:nvPr/>
        </p:nvGrpSpPr>
        <p:grpSpPr>
          <a:xfrm rot="0">
            <a:off x="9607548" y="5327309"/>
            <a:ext cx="1119874" cy="1119874"/>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26422"/>
            </a:solidFill>
          </p:spPr>
        </p:sp>
        <p:sp>
          <p:nvSpPr>
            <p:cNvPr name="TextBox 10" id="10"/>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nvGrpSpPr>
          <p:cNvPr name="Group 11" id="11"/>
          <p:cNvGrpSpPr/>
          <p:nvPr/>
        </p:nvGrpSpPr>
        <p:grpSpPr>
          <a:xfrm rot="0">
            <a:off x="9607548" y="3993831"/>
            <a:ext cx="1119874" cy="1119874"/>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26422"/>
            </a:solidFill>
          </p:spPr>
        </p:sp>
        <p:sp>
          <p:nvSpPr>
            <p:cNvPr name="TextBox 13" id="13"/>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nvGrpSpPr>
          <p:cNvPr name="Group 14" id="14"/>
          <p:cNvGrpSpPr/>
          <p:nvPr/>
        </p:nvGrpSpPr>
        <p:grpSpPr>
          <a:xfrm rot="0">
            <a:off x="9607548" y="2555824"/>
            <a:ext cx="1119874" cy="1119874"/>
            <a:chOff x="0" y="0"/>
            <a:chExt cx="812800" cy="812800"/>
          </a:xfrm>
        </p:grpSpPr>
        <p:sp>
          <p:nvSpPr>
            <p:cNvPr name="Freeform 15" id="1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26422"/>
            </a:solidFill>
          </p:spPr>
        </p:sp>
        <p:sp>
          <p:nvSpPr>
            <p:cNvPr name="TextBox 16" id="16"/>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nvGrpSpPr>
          <p:cNvPr name="Group 17" id="17"/>
          <p:cNvGrpSpPr/>
          <p:nvPr/>
        </p:nvGrpSpPr>
        <p:grpSpPr>
          <a:xfrm rot="0">
            <a:off x="9610065" y="8403573"/>
            <a:ext cx="1119874" cy="1119874"/>
            <a:chOff x="0" y="0"/>
            <a:chExt cx="812800" cy="812800"/>
          </a:xfrm>
        </p:grpSpPr>
        <p:sp>
          <p:nvSpPr>
            <p:cNvPr name="Freeform 18" id="1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26422"/>
            </a:solidFill>
          </p:spPr>
        </p:sp>
        <p:sp>
          <p:nvSpPr>
            <p:cNvPr name="TextBox 19" id="19"/>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nvGrpSpPr>
          <p:cNvPr name="Group 20" id="20"/>
          <p:cNvGrpSpPr/>
          <p:nvPr/>
        </p:nvGrpSpPr>
        <p:grpSpPr>
          <a:xfrm rot="0">
            <a:off x="9607548" y="6704334"/>
            <a:ext cx="1119874" cy="1119874"/>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26422"/>
            </a:solidFill>
          </p:spPr>
        </p:sp>
        <p:sp>
          <p:nvSpPr>
            <p:cNvPr name="TextBox 22" id="22"/>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sp>
        <p:nvSpPr>
          <p:cNvPr name="Freeform 23" id="23"/>
          <p:cNvSpPr/>
          <p:nvPr/>
        </p:nvSpPr>
        <p:spPr>
          <a:xfrm flipH="false" flipV="false" rot="0">
            <a:off x="9808624" y="2756900"/>
            <a:ext cx="717722" cy="717722"/>
          </a:xfrm>
          <a:custGeom>
            <a:avLst/>
            <a:gdLst/>
            <a:ahLst/>
            <a:cxnLst/>
            <a:rect r="r" b="b" t="t" l="l"/>
            <a:pathLst>
              <a:path h="717722" w="717722">
                <a:moveTo>
                  <a:pt x="0" y="0"/>
                </a:moveTo>
                <a:lnTo>
                  <a:pt x="717722" y="0"/>
                </a:lnTo>
                <a:lnTo>
                  <a:pt x="717722" y="717722"/>
                </a:lnTo>
                <a:lnTo>
                  <a:pt x="0" y="71772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24" id="24"/>
          <p:cNvSpPr/>
          <p:nvPr/>
        </p:nvSpPr>
        <p:spPr>
          <a:xfrm flipH="false" flipV="false" rot="0">
            <a:off x="9777429" y="4163712"/>
            <a:ext cx="780112" cy="780112"/>
          </a:xfrm>
          <a:custGeom>
            <a:avLst/>
            <a:gdLst/>
            <a:ahLst/>
            <a:cxnLst/>
            <a:rect r="r" b="b" t="t" l="l"/>
            <a:pathLst>
              <a:path h="780112" w="780112">
                <a:moveTo>
                  <a:pt x="0" y="0"/>
                </a:moveTo>
                <a:lnTo>
                  <a:pt x="780112" y="0"/>
                </a:lnTo>
                <a:lnTo>
                  <a:pt x="780112" y="780112"/>
                </a:lnTo>
                <a:lnTo>
                  <a:pt x="0" y="780112"/>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25" id="25"/>
          <p:cNvSpPr/>
          <p:nvPr/>
        </p:nvSpPr>
        <p:spPr>
          <a:xfrm flipH="false" flipV="false" rot="0">
            <a:off x="9765297" y="5485058"/>
            <a:ext cx="804377" cy="804377"/>
          </a:xfrm>
          <a:custGeom>
            <a:avLst/>
            <a:gdLst/>
            <a:ahLst/>
            <a:cxnLst/>
            <a:rect r="r" b="b" t="t" l="l"/>
            <a:pathLst>
              <a:path h="804377" w="804377">
                <a:moveTo>
                  <a:pt x="0" y="0"/>
                </a:moveTo>
                <a:lnTo>
                  <a:pt x="804376" y="0"/>
                </a:lnTo>
                <a:lnTo>
                  <a:pt x="804376" y="804376"/>
                </a:lnTo>
                <a:lnTo>
                  <a:pt x="0" y="804376"/>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26" id="26"/>
          <p:cNvSpPr/>
          <p:nvPr/>
        </p:nvSpPr>
        <p:spPr>
          <a:xfrm flipH="false" flipV="false" rot="0">
            <a:off x="9782463" y="6884456"/>
            <a:ext cx="775078" cy="775078"/>
          </a:xfrm>
          <a:custGeom>
            <a:avLst/>
            <a:gdLst/>
            <a:ahLst/>
            <a:cxnLst/>
            <a:rect r="r" b="b" t="t" l="l"/>
            <a:pathLst>
              <a:path h="775078" w="775078">
                <a:moveTo>
                  <a:pt x="0" y="0"/>
                </a:moveTo>
                <a:lnTo>
                  <a:pt x="775078" y="0"/>
                </a:lnTo>
                <a:lnTo>
                  <a:pt x="775078" y="775078"/>
                </a:lnTo>
                <a:lnTo>
                  <a:pt x="0" y="77507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27" id="27"/>
          <p:cNvSpPr/>
          <p:nvPr/>
        </p:nvSpPr>
        <p:spPr>
          <a:xfrm flipH="false" flipV="false" rot="0">
            <a:off x="9765297" y="8561322"/>
            <a:ext cx="804377" cy="804377"/>
          </a:xfrm>
          <a:custGeom>
            <a:avLst/>
            <a:gdLst/>
            <a:ahLst/>
            <a:cxnLst/>
            <a:rect r="r" b="b" t="t" l="l"/>
            <a:pathLst>
              <a:path h="804377" w="804377">
                <a:moveTo>
                  <a:pt x="0" y="0"/>
                </a:moveTo>
                <a:lnTo>
                  <a:pt x="804376" y="0"/>
                </a:lnTo>
                <a:lnTo>
                  <a:pt x="804376" y="804376"/>
                </a:lnTo>
                <a:lnTo>
                  <a:pt x="0" y="804376"/>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28" id="28"/>
          <p:cNvSpPr/>
          <p:nvPr/>
        </p:nvSpPr>
        <p:spPr>
          <a:xfrm flipH="false" flipV="false" rot="0">
            <a:off x="2055887" y="7090397"/>
            <a:ext cx="717722" cy="717722"/>
          </a:xfrm>
          <a:custGeom>
            <a:avLst/>
            <a:gdLst/>
            <a:ahLst/>
            <a:cxnLst/>
            <a:rect r="r" b="b" t="t" l="l"/>
            <a:pathLst>
              <a:path h="717722" w="717722">
                <a:moveTo>
                  <a:pt x="0" y="0"/>
                </a:moveTo>
                <a:lnTo>
                  <a:pt x="717722" y="0"/>
                </a:lnTo>
                <a:lnTo>
                  <a:pt x="717722" y="717723"/>
                </a:lnTo>
                <a:lnTo>
                  <a:pt x="0" y="71772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29" id="29"/>
          <p:cNvSpPr/>
          <p:nvPr/>
        </p:nvSpPr>
        <p:spPr>
          <a:xfrm flipH="false" flipV="false" rot="0">
            <a:off x="1993498" y="5064820"/>
            <a:ext cx="780112" cy="780112"/>
          </a:xfrm>
          <a:custGeom>
            <a:avLst/>
            <a:gdLst/>
            <a:ahLst/>
            <a:cxnLst/>
            <a:rect r="r" b="b" t="t" l="l"/>
            <a:pathLst>
              <a:path h="780112" w="780112">
                <a:moveTo>
                  <a:pt x="0" y="0"/>
                </a:moveTo>
                <a:lnTo>
                  <a:pt x="780111" y="0"/>
                </a:lnTo>
                <a:lnTo>
                  <a:pt x="780111" y="780112"/>
                </a:lnTo>
                <a:lnTo>
                  <a:pt x="0" y="780112"/>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30" id="30"/>
          <p:cNvSpPr/>
          <p:nvPr/>
        </p:nvSpPr>
        <p:spPr>
          <a:xfrm flipH="false" flipV="false" rot="0">
            <a:off x="3439553" y="3591642"/>
            <a:ext cx="804377" cy="804377"/>
          </a:xfrm>
          <a:custGeom>
            <a:avLst/>
            <a:gdLst/>
            <a:ahLst/>
            <a:cxnLst/>
            <a:rect r="r" b="b" t="t" l="l"/>
            <a:pathLst>
              <a:path h="804377" w="804377">
                <a:moveTo>
                  <a:pt x="0" y="0"/>
                </a:moveTo>
                <a:lnTo>
                  <a:pt x="804377" y="0"/>
                </a:lnTo>
                <a:lnTo>
                  <a:pt x="804377" y="804377"/>
                </a:lnTo>
                <a:lnTo>
                  <a:pt x="0" y="804377"/>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31" id="31"/>
          <p:cNvSpPr/>
          <p:nvPr/>
        </p:nvSpPr>
        <p:spPr>
          <a:xfrm flipH="false" flipV="false" rot="0">
            <a:off x="5597209" y="3620941"/>
            <a:ext cx="775078" cy="775078"/>
          </a:xfrm>
          <a:custGeom>
            <a:avLst/>
            <a:gdLst/>
            <a:ahLst/>
            <a:cxnLst/>
            <a:rect r="r" b="b" t="t" l="l"/>
            <a:pathLst>
              <a:path h="775078" w="775078">
                <a:moveTo>
                  <a:pt x="0" y="0"/>
                </a:moveTo>
                <a:lnTo>
                  <a:pt x="775078" y="0"/>
                </a:lnTo>
                <a:lnTo>
                  <a:pt x="775078" y="775078"/>
                </a:lnTo>
                <a:lnTo>
                  <a:pt x="0" y="77507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32" id="32"/>
          <p:cNvSpPr/>
          <p:nvPr/>
        </p:nvSpPr>
        <p:spPr>
          <a:xfrm flipH="false" flipV="false" rot="0">
            <a:off x="7028021" y="5019804"/>
            <a:ext cx="804377" cy="804377"/>
          </a:xfrm>
          <a:custGeom>
            <a:avLst/>
            <a:gdLst/>
            <a:ahLst/>
            <a:cxnLst/>
            <a:rect r="r" b="b" t="t" l="l"/>
            <a:pathLst>
              <a:path h="804377" w="804377">
                <a:moveTo>
                  <a:pt x="0" y="0"/>
                </a:moveTo>
                <a:lnTo>
                  <a:pt x="804377" y="0"/>
                </a:lnTo>
                <a:lnTo>
                  <a:pt x="804377" y="804377"/>
                </a:lnTo>
                <a:lnTo>
                  <a:pt x="0" y="804377"/>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33" id="33"/>
          <p:cNvSpPr/>
          <p:nvPr/>
        </p:nvSpPr>
        <p:spPr>
          <a:xfrm flipH="false" flipV="false" rot="0">
            <a:off x="7028021" y="7005876"/>
            <a:ext cx="923961" cy="915876"/>
          </a:xfrm>
          <a:custGeom>
            <a:avLst/>
            <a:gdLst/>
            <a:ahLst/>
            <a:cxnLst/>
            <a:rect r="r" b="b" t="t" l="l"/>
            <a:pathLst>
              <a:path h="915876" w="923961">
                <a:moveTo>
                  <a:pt x="0" y="0"/>
                </a:moveTo>
                <a:lnTo>
                  <a:pt x="923961" y="0"/>
                </a:lnTo>
                <a:lnTo>
                  <a:pt x="923961" y="915876"/>
                </a:lnTo>
                <a:lnTo>
                  <a:pt x="0" y="915876"/>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TextBox 34" id="34"/>
          <p:cNvSpPr txBox="true"/>
          <p:nvPr/>
        </p:nvSpPr>
        <p:spPr>
          <a:xfrm rot="0">
            <a:off x="10906125" y="2867025"/>
            <a:ext cx="6540795" cy="816610"/>
          </a:xfrm>
          <a:prstGeom prst="rect">
            <a:avLst/>
          </a:prstGeom>
        </p:spPr>
        <p:txBody>
          <a:bodyPr anchor="t" rtlCol="false" tIns="0" lIns="0" bIns="0" rIns="0">
            <a:spAutoFit/>
          </a:bodyPr>
          <a:lstStyle/>
          <a:p>
            <a:pPr algn="l" marL="0" indent="0" lvl="0">
              <a:lnSpc>
                <a:spcPts val="2240"/>
              </a:lnSpc>
              <a:spcBef>
                <a:spcPct val="0"/>
              </a:spcBef>
            </a:pPr>
            <a:r>
              <a:rPr lang="en-US" sz="1600" strike="noStrike" u="none">
                <a:solidFill>
                  <a:srgbClr val="292828"/>
                </a:solidFill>
                <a:latin typeface="Noto Sans"/>
                <a:ea typeface="Noto Sans"/>
                <a:cs typeface="Noto Sans"/>
                <a:sym typeface="Noto Sans"/>
              </a:rPr>
              <a:t>La edad a la que planeas retirarte puede tener un gran impacto en la cantidad que necesitas ahorrar. Cuanto más pospongas el retiro, más tiempo tendrán tus ahorros para crecer. </a:t>
            </a:r>
          </a:p>
        </p:txBody>
      </p:sp>
      <p:sp>
        <p:nvSpPr>
          <p:cNvPr name="TextBox 35" id="35"/>
          <p:cNvSpPr txBox="true"/>
          <p:nvPr/>
        </p:nvSpPr>
        <p:spPr>
          <a:xfrm rot="0">
            <a:off x="10910888" y="4490910"/>
            <a:ext cx="6536032" cy="540385"/>
          </a:xfrm>
          <a:prstGeom prst="rect">
            <a:avLst/>
          </a:prstGeom>
        </p:spPr>
        <p:txBody>
          <a:bodyPr anchor="t" rtlCol="false" tIns="0" lIns="0" bIns="0" rIns="0">
            <a:spAutoFit/>
          </a:bodyPr>
          <a:lstStyle/>
          <a:p>
            <a:pPr algn="l" marL="0" indent="0" lvl="0">
              <a:lnSpc>
                <a:spcPts val="2240"/>
              </a:lnSpc>
              <a:spcBef>
                <a:spcPct val="0"/>
              </a:spcBef>
            </a:pPr>
            <a:r>
              <a:rPr lang="en-US" sz="1600" strike="noStrike" u="none">
                <a:solidFill>
                  <a:srgbClr val="292828"/>
                </a:solidFill>
                <a:latin typeface="Noto Sans"/>
                <a:ea typeface="Noto Sans"/>
                <a:cs typeface="Noto Sans"/>
                <a:sym typeface="Noto Sans"/>
              </a:rPr>
              <a:t>¿Cómo quieres vivir en el retiro? ¿Esperas que tus gastos suban, bajen o se mantengan igual? </a:t>
            </a:r>
          </a:p>
        </p:txBody>
      </p:sp>
      <p:sp>
        <p:nvSpPr>
          <p:cNvPr name="TextBox 36" id="36"/>
          <p:cNvSpPr txBox="true"/>
          <p:nvPr/>
        </p:nvSpPr>
        <p:spPr>
          <a:xfrm rot="0">
            <a:off x="10906125" y="5838825"/>
            <a:ext cx="6540795" cy="264160"/>
          </a:xfrm>
          <a:prstGeom prst="rect">
            <a:avLst/>
          </a:prstGeom>
        </p:spPr>
        <p:txBody>
          <a:bodyPr anchor="t" rtlCol="false" tIns="0" lIns="0" bIns="0" rIns="0">
            <a:spAutoFit/>
          </a:bodyPr>
          <a:lstStyle/>
          <a:p>
            <a:pPr algn="l" marL="0" indent="0" lvl="0">
              <a:lnSpc>
                <a:spcPts val="2240"/>
              </a:lnSpc>
              <a:spcBef>
                <a:spcPct val="0"/>
              </a:spcBef>
            </a:pPr>
            <a:r>
              <a:rPr lang="en-US" sz="1600" strike="noStrike" u="none">
                <a:solidFill>
                  <a:srgbClr val="292828"/>
                </a:solidFill>
                <a:latin typeface="Noto Sans"/>
                <a:ea typeface="Noto Sans"/>
                <a:cs typeface="Noto Sans"/>
                <a:sym typeface="Noto Sans"/>
              </a:rPr>
              <a:t>Utiliza una HSA para proyectar y ahorrar para tus gastos médicos</a:t>
            </a:r>
          </a:p>
        </p:txBody>
      </p:sp>
      <p:sp>
        <p:nvSpPr>
          <p:cNvPr name="TextBox 37" id="37"/>
          <p:cNvSpPr txBox="true"/>
          <p:nvPr/>
        </p:nvSpPr>
        <p:spPr>
          <a:xfrm rot="0">
            <a:off x="10906125" y="7070241"/>
            <a:ext cx="6540795" cy="1092835"/>
          </a:xfrm>
          <a:prstGeom prst="rect">
            <a:avLst/>
          </a:prstGeom>
        </p:spPr>
        <p:txBody>
          <a:bodyPr anchor="t" rtlCol="false" tIns="0" lIns="0" bIns="0" rIns="0">
            <a:spAutoFit/>
          </a:bodyPr>
          <a:lstStyle/>
          <a:p>
            <a:pPr algn="l" marL="0" indent="0" lvl="0">
              <a:lnSpc>
                <a:spcPts val="2240"/>
              </a:lnSpc>
              <a:spcBef>
                <a:spcPct val="0"/>
              </a:spcBef>
            </a:pPr>
            <a:r>
              <a:rPr lang="en-US" sz="1600" strike="noStrike" u="none">
                <a:solidFill>
                  <a:srgbClr val="292828"/>
                </a:solidFill>
                <a:latin typeface="Noto Sans"/>
                <a:ea typeface="Noto Sans"/>
                <a:cs typeface="Noto Sans"/>
                <a:sym typeface="Noto Sans"/>
              </a:rPr>
              <a:t>Muchos están sobreviviendo a sus ahorros--la forma más sencilla de estimar cuánto durará tu dinero en el retiro es comparar tus ahorros totales, más los rendimientos de inversión a lo largo del tiempo, contra tus gastos anuales.</a:t>
            </a:r>
          </a:p>
        </p:txBody>
      </p:sp>
      <p:sp>
        <p:nvSpPr>
          <p:cNvPr name="TextBox 38" id="38"/>
          <p:cNvSpPr txBox="true"/>
          <p:nvPr/>
        </p:nvSpPr>
        <p:spPr>
          <a:xfrm rot="0">
            <a:off x="10906125" y="8858250"/>
            <a:ext cx="6540795" cy="540385"/>
          </a:xfrm>
          <a:prstGeom prst="rect">
            <a:avLst/>
          </a:prstGeom>
        </p:spPr>
        <p:txBody>
          <a:bodyPr anchor="t" rtlCol="false" tIns="0" lIns="0" bIns="0" rIns="0">
            <a:spAutoFit/>
          </a:bodyPr>
          <a:lstStyle/>
          <a:p>
            <a:pPr algn="l" marL="0" indent="0" lvl="0">
              <a:lnSpc>
                <a:spcPts val="2240"/>
              </a:lnSpc>
              <a:spcBef>
                <a:spcPct val="0"/>
              </a:spcBef>
            </a:pPr>
            <a:r>
              <a:rPr lang="en-US" sz="1600" strike="noStrike" u="none">
                <a:solidFill>
                  <a:srgbClr val="292828"/>
                </a:solidFill>
                <a:latin typeface="Noto Sans"/>
                <a:ea typeface="Noto Sans"/>
                <a:cs typeface="Noto Sans"/>
                <a:sym typeface="Noto Sans"/>
              </a:rPr>
              <a:t>Ahorrar para el retiro requiere mucha planificación, paciencia y determinación. </a:t>
            </a:r>
          </a:p>
        </p:txBody>
      </p:sp>
      <p:sp>
        <p:nvSpPr>
          <p:cNvPr name="TextBox 39" id="39"/>
          <p:cNvSpPr txBox="true"/>
          <p:nvPr/>
        </p:nvSpPr>
        <p:spPr>
          <a:xfrm rot="0">
            <a:off x="10906125" y="2524125"/>
            <a:ext cx="4210050" cy="297180"/>
          </a:xfrm>
          <a:prstGeom prst="rect">
            <a:avLst/>
          </a:prstGeom>
        </p:spPr>
        <p:txBody>
          <a:bodyPr anchor="t" rtlCol="false" tIns="0" lIns="0" bIns="0" rIns="0">
            <a:spAutoFit/>
          </a:bodyPr>
          <a:lstStyle/>
          <a:p>
            <a:pPr algn="l" marL="0" indent="0" lvl="0">
              <a:lnSpc>
                <a:spcPts val="2520"/>
              </a:lnSpc>
              <a:spcBef>
                <a:spcPct val="0"/>
              </a:spcBef>
            </a:pPr>
            <a:r>
              <a:rPr lang="en-US" b="true" sz="1800" strike="noStrike" u="none">
                <a:solidFill>
                  <a:srgbClr val="232C68"/>
                </a:solidFill>
                <a:latin typeface="Noto Sans Bold"/>
                <a:ea typeface="Noto Sans Bold"/>
                <a:cs typeface="Noto Sans Bold"/>
                <a:sym typeface="Noto Sans Bold"/>
              </a:rPr>
              <a:t>¿Cuándo Planeas Retirarte?</a:t>
            </a:r>
          </a:p>
        </p:txBody>
      </p:sp>
      <p:sp>
        <p:nvSpPr>
          <p:cNvPr name="TextBox 40" id="40"/>
          <p:cNvSpPr txBox="true"/>
          <p:nvPr/>
        </p:nvSpPr>
        <p:spPr>
          <a:xfrm rot="0">
            <a:off x="10906125" y="4156646"/>
            <a:ext cx="3629025" cy="297180"/>
          </a:xfrm>
          <a:prstGeom prst="rect">
            <a:avLst/>
          </a:prstGeom>
        </p:spPr>
        <p:txBody>
          <a:bodyPr anchor="t" rtlCol="false" tIns="0" lIns="0" bIns="0" rIns="0">
            <a:spAutoFit/>
          </a:bodyPr>
          <a:lstStyle/>
          <a:p>
            <a:pPr algn="l" marL="0" indent="0" lvl="0">
              <a:lnSpc>
                <a:spcPts val="2520"/>
              </a:lnSpc>
              <a:spcBef>
                <a:spcPct val="0"/>
              </a:spcBef>
            </a:pPr>
            <a:r>
              <a:rPr lang="en-US" b="true" sz="1800" strike="noStrike" u="none">
                <a:solidFill>
                  <a:srgbClr val="232C68"/>
                </a:solidFill>
                <a:latin typeface="Noto Sans Bold"/>
                <a:ea typeface="Noto Sans Bold"/>
                <a:cs typeface="Noto Sans Bold"/>
                <a:sym typeface="Noto Sans Bold"/>
              </a:rPr>
              <a:t>Estilo de Vida en el Retiro</a:t>
            </a:r>
          </a:p>
        </p:txBody>
      </p:sp>
      <p:sp>
        <p:nvSpPr>
          <p:cNvPr name="TextBox 41" id="41"/>
          <p:cNvSpPr txBox="true"/>
          <p:nvPr/>
        </p:nvSpPr>
        <p:spPr>
          <a:xfrm rot="0">
            <a:off x="10906125" y="5475859"/>
            <a:ext cx="3114675" cy="297180"/>
          </a:xfrm>
          <a:prstGeom prst="rect">
            <a:avLst/>
          </a:prstGeom>
        </p:spPr>
        <p:txBody>
          <a:bodyPr anchor="t" rtlCol="false" tIns="0" lIns="0" bIns="0" rIns="0">
            <a:spAutoFit/>
          </a:bodyPr>
          <a:lstStyle/>
          <a:p>
            <a:pPr algn="l" marL="0" indent="0" lvl="0">
              <a:lnSpc>
                <a:spcPts val="2520"/>
              </a:lnSpc>
              <a:spcBef>
                <a:spcPct val="0"/>
              </a:spcBef>
            </a:pPr>
            <a:r>
              <a:rPr lang="en-US" b="true" sz="1800" strike="noStrike" u="none">
                <a:solidFill>
                  <a:srgbClr val="232C68"/>
                </a:solidFill>
                <a:latin typeface="Noto Sans Bold"/>
                <a:ea typeface="Noto Sans Bold"/>
                <a:cs typeface="Noto Sans Bold"/>
                <a:sym typeface="Noto Sans Bold"/>
              </a:rPr>
              <a:t>Gastos Médicos</a:t>
            </a:r>
          </a:p>
        </p:txBody>
      </p:sp>
      <p:sp>
        <p:nvSpPr>
          <p:cNvPr name="TextBox 42" id="42"/>
          <p:cNvSpPr txBox="true"/>
          <p:nvPr/>
        </p:nvSpPr>
        <p:spPr>
          <a:xfrm rot="0">
            <a:off x="10906125" y="6735977"/>
            <a:ext cx="7011163" cy="297180"/>
          </a:xfrm>
          <a:prstGeom prst="rect">
            <a:avLst/>
          </a:prstGeom>
        </p:spPr>
        <p:txBody>
          <a:bodyPr anchor="t" rtlCol="false" tIns="0" lIns="0" bIns="0" rIns="0">
            <a:spAutoFit/>
          </a:bodyPr>
          <a:lstStyle/>
          <a:p>
            <a:pPr algn="l" marL="0" indent="0" lvl="0">
              <a:lnSpc>
                <a:spcPts val="2520"/>
              </a:lnSpc>
              <a:spcBef>
                <a:spcPct val="0"/>
              </a:spcBef>
            </a:pPr>
            <a:r>
              <a:rPr lang="en-US" b="true" sz="1800" strike="noStrike" u="none">
                <a:solidFill>
                  <a:srgbClr val="232C68"/>
                </a:solidFill>
                <a:latin typeface="Noto Sans Bold"/>
                <a:ea typeface="Noto Sans Bold"/>
                <a:cs typeface="Noto Sans Bold"/>
                <a:sym typeface="Noto Sans Bold"/>
              </a:rPr>
              <a:t>¿Cuánto Tiempo Quiero que Duren Mis Ahorros de Retiro?</a:t>
            </a:r>
          </a:p>
        </p:txBody>
      </p:sp>
      <p:sp>
        <p:nvSpPr>
          <p:cNvPr name="TextBox 43" id="43"/>
          <p:cNvSpPr txBox="true"/>
          <p:nvPr/>
        </p:nvSpPr>
        <p:spPr>
          <a:xfrm rot="0">
            <a:off x="10906125" y="8514334"/>
            <a:ext cx="3629025" cy="297180"/>
          </a:xfrm>
          <a:prstGeom prst="rect">
            <a:avLst/>
          </a:prstGeom>
        </p:spPr>
        <p:txBody>
          <a:bodyPr anchor="t" rtlCol="false" tIns="0" lIns="0" bIns="0" rIns="0">
            <a:spAutoFit/>
          </a:bodyPr>
          <a:lstStyle/>
          <a:p>
            <a:pPr algn="l" marL="0" indent="0" lvl="0">
              <a:lnSpc>
                <a:spcPts val="2520"/>
              </a:lnSpc>
              <a:spcBef>
                <a:spcPct val="0"/>
              </a:spcBef>
            </a:pPr>
            <a:r>
              <a:rPr lang="en-US" b="true" sz="1800" strike="noStrike" u="none">
                <a:solidFill>
                  <a:srgbClr val="232C68"/>
                </a:solidFill>
                <a:latin typeface="Noto Sans Bold"/>
                <a:ea typeface="Noto Sans Bold"/>
                <a:cs typeface="Noto Sans Bold"/>
                <a:sym typeface="Noto Sans Bold"/>
              </a:rPr>
              <a:t>Ten Paciencia</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937852" y="4317172"/>
            <a:ext cx="4462948" cy="4462948"/>
          </a:xfrm>
          <a:custGeom>
            <a:avLst/>
            <a:gdLst/>
            <a:ahLst/>
            <a:cxnLst/>
            <a:rect r="r" b="b" t="t" l="l"/>
            <a:pathLst>
              <a:path h="4462948" w="4462948">
                <a:moveTo>
                  <a:pt x="0" y="0"/>
                </a:moveTo>
                <a:lnTo>
                  <a:pt x="4462948" y="0"/>
                </a:lnTo>
                <a:lnTo>
                  <a:pt x="4462948" y="4462948"/>
                </a:lnTo>
                <a:lnTo>
                  <a:pt x="0" y="4462948"/>
                </a:lnTo>
                <a:lnTo>
                  <a:pt x="0" y="0"/>
                </a:lnTo>
                <a:close/>
              </a:path>
            </a:pathLst>
          </a:custGeom>
          <a:blipFill>
            <a:blip r:embed="rId3"/>
            <a:stretch>
              <a:fillRect l="0" t="0" r="0" b="0"/>
            </a:stretch>
          </a:blipFill>
        </p:spPr>
      </p:sp>
      <p:sp>
        <p:nvSpPr>
          <p:cNvPr name="TextBox 3" id="3"/>
          <p:cNvSpPr txBox="true"/>
          <p:nvPr/>
        </p:nvSpPr>
        <p:spPr>
          <a:xfrm rot="0">
            <a:off x="1028700" y="876300"/>
            <a:ext cx="16230600" cy="1152525"/>
          </a:xfrm>
          <a:prstGeom prst="rect">
            <a:avLst/>
          </a:prstGeom>
        </p:spPr>
        <p:txBody>
          <a:bodyPr anchor="t" rtlCol="false" tIns="0" lIns="0" bIns="0" rIns="0">
            <a:spAutoFit/>
          </a:bodyPr>
          <a:lstStyle/>
          <a:p>
            <a:pPr algn="l" marL="0" indent="0" lvl="0">
              <a:lnSpc>
                <a:spcPts val="9000"/>
              </a:lnSpc>
              <a:spcBef>
                <a:spcPct val="0"/>
              </a:spcBef>
            </a:pPr>
            <a:r>
              <a:rPr lang="en-US" b="true" sz="7500" strike="noStrike" u="none">
                <a:solidFill>
                  <a:srgbClr val="232C68"/>
                </a:solidFill>
                <a:latin typeface="Noto Sans Bold"/>
                <a:ea typeface="Noto Sans Bold"/>
                <a:cs typeface="Noto Sans Bold"/>
                <a:sym typeface="Noto Sans Bold"/>
              </a:rPr>
              <a:t>¿Cuánto Debo Aportar?</a:t>
            </a:r>
          </a:p>
        </p:txBody>
      </p:sp>
      <p:sp>
        <p:nvSpPr>
          <p:cNvPr name="TextBox 4" id="4"/>
          <p:cNvSpPr txBox="true"/>
          <p:nvPr/>
        </p:nvSpPr>
        <p:spPr>
          <a:xfrm rot="0">
            <a:off x="1028700" y="7661971"/>
            <a:ext cx="5113329" cy="619125"/>
          </a:xfrm>
          <a:prstGeom prst="rect">
            <a:avLst/>
          </a:prstGeom>
        </p:spPr>
        <p:txBody>
          <a:bodyPr anchor="t" rtlCol="false" tIns="0" lIns="0" bIns="0" rIns="0">
            <a:spAutoFit/>
          </a:bodyPr>
          <a:lstStyle/>
          <a:p>
            <a:pPr algn="l" marL="0" indent="0" lvl="0">
              <a:lnSpc>
                <a:spcPts val="4801"/>
              </a:lnSpc>
              <a:spcBef>
                <a:spcPct val="0"/>
              </a:spcBef>
            </a:pPr>
            <a:r>
              <a:rPr lang="en-US" b="true" sz="4001" spc="37" strike="noStrike" u="none">
                <a:solidFill>
                  <a:srgbClr val="081D58"/>
                </a:solidFill>
                <a:latin typeface="Noto Sans Bold"/>
                <a:ea typeface="Noto Sans Bold"/>
                <a:cs typeface="Noto Sans Bold"/>
                <a:sym typeface="Noto Sans Bold"/>
              </a:rPr>
              <a:t>50% - Necesidades </a:t>
            </a:r>
          </a:p>
        </p:txBody>
      </p:sp>
      <p:sp>
        <p:nvSpPr>
          <p:cNvPr name="Freeform 5" id="5"/>
          <p:cNvSpPr/>
          <p:nvPr/>
        </p:nvSpPr>
        <p:spPr>
          <a:xfrm flipH="false" flipV="false" rot="0">
            <a:off x="2710413" y="3097972"/>
            <a:ext cx="2996507" cy="2996507"/>
          </a:xfrm>
          <a:custGeom>
            <a:avLst/>
            <a:gdLst/>
            <a:ahLst/>
            <a:cxnLst/>
            <a:rect r="r" b="b" t="t" l="l"/>
            <a:pathLst>
              <a:path h="2996507" w="2996507">
                <a:moveTo>
                  <a:pt x="0" y="0"/>
                </a:moveTo>
                <a:lnTo>
                  <a:pt x="2996507" y="0"/>
                </a:lnTo>
                <a:lnTo>
                  <a:pt x="2996507" y="2996507"/>
                </a:lnTo>
                <a:lnTo>
                  <a:pt x="0" y="2996507"/>
                </a:lnTo>
                <a:lnTo>
                  <a:pt x="0" y="0"/>
                </a:lnTo>
                <a:close/>
              </a:path>
            </a:pathLst>
          </a:custGeom>
          <a:blipFill>
            <a:blip r:embed="rId4"/>
            <a:stretch>
              <a:fillRect l="0" t="0" r="0" b="0"/>
            </a:stretch>
          </a:blipFill>
        </p:spPr>
      </p:sp>
      <p:sp>
        <p:nvSpPr>
          <p:cNvPr name="Freeform 6" id="6"/>
          <p:cNvSpPr/>
          <p:nvPr/>
        </p:nvSpPr>
        <p:spPr>
          <a:xfrm flipH="false" flipV="false" rot="0">
            <a:off x="163701" y="1830506"/>
            <a:ext cx="4202244" cy="4202244"/>
          </a:xfrm>
          <a:custGeom>
            <a:avLst/>
            <a:gdLst/>
            <a:ahLst/>
            <a:cxnLst/>
            <a:rect r="r" b="b" t="t" l="l"/>
            <a:pathLst>
              <a:path h="4202244" w="4202244">
                <a:moveTo>
                  <a:pt x="0" y="0"/>
                </a:moveTo>
                <a:lnTo>
                  <a:pt x="4202244" y="0"/>
                </a:lnTo>
                <a:lnTo>
                  <a:pt x="4202244" y="4202244"/>
                </a:lnTo>
                <a:lnTo>
                  <a:pt x="0" y="4202244"/>
                </a:lnTo>
                <a:lnTo>
                  <a:pt x="0" y="0"/>
                </a:lnTo>
                <a:close/>
              </a:path>
            </a:pathLst>
          </a:custGeom>
          <a:blipFill>
            <a:blip r:embed="rId5"/>
            <a:stretch>
              <a:fillRect l="0" t="0" r="0" b="0"/>
            </a:stretch>
          </a:blipFill>
        </p:spPr>
      </p:sp>
      <p:sp>
        <p:nvSpPr>
          <p:cNvPr name="Freeform 7" id="7"/>
          <p:cNvSpPr/>
          <p:nvPr/>
        </p:nvSpPr>
        <p:spPr>
          <a:xfrm flipH="false" flipV="false" rot="0">
            <a:off x="-26751" y="4242413"/>
            <a:ext cx="3662224" cy="3662224"/>
          </a:xfrm>
          <a:custGeom>
            <a:avLst/>
            <a:gdLst/>
            <a:ahLst/>
            <a:cxnLst/>
            <a:rect r="r" b="b" t="t" l="l"/>
            <a:pathLst>
              <a:path h="3662224" w="3662224">
                <a:moveTo>
                  <a:pt x="0" y="0"/>
                </a:moveTo>
                <a:lnTo>
                  <a:pt x="3662224" y="0"/>
                </a:lnTo>
                <a:lnTo>
                  <a:pt x="3662224" y="3662224"/>
                </a:lnTo>
                <a:lnTo>
                  <a:pt x="0" y="3662224"/>
                </a:lnTo>
                <a:lnTo>
                  <a:pt x="0" y="0"/>
                </a:lnTo>
                <a:close/>
              </a:path>
            </a:pathLst>
          </a:custGeom>
          <a:blipFill>
            <a:blip r:embed="rId6"/>
            <a:stretch>
              <a:fillRect l="0" t="0" r="0" b="0"/>
            </a:stretch>
          </a:blipFill>
        </p:spPr>
      </p:sp>
      <p:sp>
        <p:nvSpPr>
          <p:cNvPr name="Freeform 8" id="8"/>
          <p:cNvSpPr/>
          <p:nvPr/>
        </p:nvSpPr>
        <p:spPr>
          <a:xfrm flipH="false" flipV="false" rot="0">
            <a:off x="5977381" y="4101617"/>
            <a:ext cx="3943817" cy="3943817"/>
          </a:xfrm>
          <a:custGeom>
            <a:avLst/>
            <a:gdLst/>
            <a:ahLst/>
            <a:cxnLst/>
            <a:rect r="r" b="b" t="t" l="l"/>
            <a:pathLst>
              <a:path h="3943817" w="3943817">
                <a:moveTo>
                  <a:pt x="0" y="0"/>
                </a:moveTo>
                <a:lnTo>
                  <a:pt x="3943817" y="0"/>
                </a:lnTo>
                <a:lnTo>
                  <a:pt x="3943817" y="3943817"/>
                </a:lnTo>
                <a:lnTo>
                  <a:pt x="0" y="3943817"/>
                </a:lnTo>
                <a:lnTo>
                  <a:pt x="0" y="0"/>
                </a:lnTo>
                <a:close/>
              </a:path>
            </a:pathLst>
          </a:custGeom>
          <a:blipFill>
            <a:blip r:embed="rId7"/>
            <a:stretch>
              <a:fillRect l="0" t="0" r="0" b="0"/>
            </a:stretch>
          </a:blipFill>
        </p:spPr>
      </p:sp>
      <p:sp>
        <p:nvSpPr>
          <p:cNvPr name="Freeform 9" id="9"/>
          <p:cNvSpPr/>
          <p:nvPr/>
        </p:nvSpPr>
        <p:spPr>
          <a:xfrm flipH="false" flipV="false" rot="0">
            <a:off x="5601099" y="1409700"/>
            <a:ext cx="4866807" cy="4866807"/>
          </a:xfrm>
          <a:custGeom>
            <a:avLst/>
            <a:gdLst/>
            <a:ahLst/>
            <a:cxnLst/>
            <a:rect r="r" b="b" t="t" l="l"/>
            <a:pathLst>
              <a:path h="4866807" w="4866807">
                <a:moveTo>
                  <a:pt x="0" y="0"/>
                </a:moveTo>
                <a:lnTo>
                  <a:pt x="4866807" y="0"/>
                </a:lnTo>
                <a:lnTo>
                  <a:pt x="4866807" y="4866807"/>
                </a:lnTo>
                <a:lnTo>
                  <a:pt x="0" y="4866807"/>
                </a:lnTo>
                <a:lnTo>
                  <a:pt x="0" y="0"/>
                </a:lnTo>
                <a:close/>
              </a:path>
            </a:pathLst>
          </a:custGeom>
          <a:blipFill>
            <a:blip r:embed="rId8"/>
            <a:stretch>
              <a:fillRect l="0" t="0" r="0" b="0"/>
            </a:stretch>
          </a:blipFill>
        </p:spPr>
      </p:sp>
      <p:sp>
        <p:nvSpPr>
          <p:cNvPr name="Freeform 10" id="10"/>
          <p:cNvSpPr/>
          <p:nvPr/>
        </p:nvSpPr>
        <p:spPr>
          <a:xfrm flipH="false" flipV="false" rot="0">
            <a:off x="8260292" y="2991665"/>
            <a:ext cx="4156469" cy="4156469"/>
          </a:xfrm>
          <a:custGeom>
            <a:avLst/>
            <a:gdLst/>
            <a:ahLst/>
            <a:cxnLst/>
            <a:rect r="r" b="b" t="t" l="l"/>
            <a:pathLst>
              <a:path h="4156469" w="4156469">
                <a:moveTo>
                  <a:pt x="0" y="0"/>
                </a:moveTo>
                <a:lnTo>
                  <a:pt x="4156469" y="0"/>
                </a:lnTo>
                <a:lnTo>
                  <a:pt x="4156469" y="4156469"/>
                </a:lnTo>
                <a:lnTo>
                  <a:pt x="0" y="4156469"/>
                </a:lnTo>
                <a:lnTo>
                  <a:pt x="0" y="0"/>
                </a:lnTo>
                <a:close/>
              </a:path>
            </a:pathLst>
          </a:custGeom>
          <a:blipFill>
            <a:blip r:embed="rId9"/>
            <a:stretch>
              <a:fillRect l="0" t="0" r="0" b="0"/>
            </a:stretch>
          </a:blipFill>
        </p:spPr>
      </p:sp>
      <p:sp>
        <p:nvSpPr>
          <p:cNvPr name="TextBox 11" id="11"/>
          <p:cNvSpPr txBox="true"/>
          <p:nvPr/>
        </p:nvSpPr>
        <p:spPr>
          <a:xfrm rot="0">
            <a:off x="7272338" y="7671496"/>
            <a:ext cx="3743325" cy="600075"/>
          </a:xfrm>
          <a:prstGeom prst="rect">
            <a:avLst/>
          </a:prstGeom>
        </p:spPr>
        <p:txBody>
          <a:bodyPr anchor="t" rtlCol="false" tIns="0" lIns="0" bIns="0" rIns="0">
            <a:spAutoFit/>
          </a:bodyPr>
          <a:lstStyle/>
          <a:p>
            <a:pPr algn="l" marL="0" indent="0" lvl="0">
              <a:lnSpc>
                <a:spcPts val="4799"/>
              </a:lnSpc>
              <a:spcBef>
                <a:spcPct val="0"/>
              </a:spcBef>
            </a:pPr>
            <a:r>
              <a:rPr lang="en-US" b="true" sz="3999" spc="37" strike="noStrike" u="none">
                <a:solidFill>
                  <a:srgbClr val="FF7E51"/>
                </a:solidFill>
                <a:latin typeface="Noto Sans Bold"/>
                <a:ea typeface="Noto Sans Bold"/>
                <a:cs typeface="Noto Sans Bold"/>
                <a:sym typeface="Noto Sans Bold"/>
              </a:rPr>
              <a:t>30% - Deseos </a:t>
            </a:r>
          </a:p>
        </p:txBody>
      </p:sp>
      <p:sp>
        <p:nvSpPr>
          <p:cNvPr name="TextBox 12" id="12"/>
          <p:cNvSpPr txBox="true"/>
          <p:nvPr/>
        </p:nvSpPr>
        <p:spPr>
          <a:xfrm rot="0">
            <a:off x="13358812" y="7671496"/>
            <a:ext cx="4429125" cy="600075"/>
          </a:xfrm>
          <a:prstGeom prst="rect">
            <a:avLst/>
          </a:prstGeom>
        </p:spPr>
        <p:txBody>
          <a:bodyPr anchor="t" rtlCol="false" tIns="0" lIns="0" bIns="0" rIns="0">
            <a:spAutoFit/>
          </a:bodyPr>
          <a:lstStyle/>
          <a:p>
            <a:pPr algn="l" marL="0" indent="0" lvl="0">
              <a:lnSpc>
                <a:spcPts val="4799"/>
              </a:lnSpc>
              <a:spcBef>
                <a:spcPct val="0"/>
              </a:spcBef>
            </a:pPr>
            <a:r>
              <a:rPr lang="en-US" b="true" sz="3999" spc="37" strike="noStrike" u="none">
                <a:solidFill>
                  <a:srgbClr val="5EA745"/>
                </a:solidFill>
                <a:latin typeface="Noto Sans Bold"/>
                <a:ea typeface="Noto Sans Bold"/>
                <a:cs typeface="Noto Sans Bold"/>
                <a:sym typeface="Noto Sans Bold"/>
              </a:rPr>
              <a:t>20% - Ahorros </a:t>
            </a:r>
          </a:p>
        </p:txBody>
      </p:sp>
      <p:sp>
        <p:nvSpPr>
          <p:cNvPr name="Freeform 13" id="13"/>
          <p:cNvSpPr/>
          <p:nvPr/>
        </p:nvSpPr>
        <p:spPr>
          <a:xfrm flipH="false" flipV="false" rot="0">
            <a:off x="13523453" y="3897548"/>
            <a:ext cx="4078748" cy="4078748"/>
          </a:xfrm>
          <a:custGeom>
            <a:avLst/>
            <a:gdLst/>
            <a:ahLst/>
            <a:cxnLst/>
            <a:rect r="r" b="b" t="t" l="l"/>
            <a:pathLst>
              <a:path h="4078748" w="4078748">
                <a:moveTo>
                  <a:pt x="0" y="0"/>
                </a:moveTo>
                <a:lnTo>
                  <a:pt x="4078748" y="0"/>
                </a:lnTo>
                <a:lnTo>
                  <a:pt x="4078748" y="4078748"/>
                </a:lnTo>
                <a:lnTo>
                  <a:pt x="0" y="4078748"/>
                </a:lnTo>
                <a:lnTo>
                  <a:pt x="0" y="0"/>
                </a:lnTo>
                <a:close/>
              </a:path>
            </a:pathLst>
          </a:custGeom>
          <a:blipFill>
            <a:blip r:embed="rId10"/>
            <a:stretch>
              <a:fillRect l="0" t="0" r="0" b="0"/>
            </a:stretch>
          </a:blipFill>
        </p:spPr>
      </p:sp>
      <p:sp>
        <p:nvSpPr>
          <p:cNvPr name="Freeform 14" id="14"/>
          <p:cNvSpPr/>
          <p:nvPr/>
        </p:nvSpPr>
        <p:spPr>
          <a:xfrm flipH="false" flipV="false" rot="0">
            <a:off x="11590961" y="3515728"/>
            <a:ext cx="3530249" cy="3530249"/>
          </a:xfrm>
          <a:custGeom>
            <a:avLst/>
            <a:gdLst/>
            <a:ahLst/>
            <a:cxnLst/>
            <a:rect r="r" b="b" t="t" l="l"/>
            <a:pathLst>
              <a:path h="3530249" w="3530249">
                <a:moveTo>
                  <a:pt x="0" y="0"/>
                </a:moveTo>
                <a:lnTo>
                  <a:pt x="3530249" y="0"/>
                </a:lnTo>
                <a:lnTo>
                  <a:pt x="3530249" y="3530249"/>
                </a:lnTo>
                <a:lnTo>
                  <a:pt x="0" y="3530249"/>
                </a:lnTo>
                <a:lnTo>
                  <a:pt x="0" y="0"/>
                </a:lnTo>
                <a:close/>
              </a:path>
            </a:pathLst>
          </a:custGeom>
          <a:blipFill>
            <a:blip r:embed="rId11"/>
            <a:stretch>
              <a:fillRect l="0" t="0" r="0" b="0"/>
            </a:stretch>
          </a:blipFill>
        </p:spPr>
      </p:sp>
      <p:sp>
        <p:nvSpPr>
          <p:cNvPr name="Freeform 15" id="15"/>
          <p:cNvSpPr/>
          <p:nvPr/>
        </p:nvSpPr>
        <p:spPr>
          <a:xfrm flipH="false" flipV="false" rot="0">
            <a:off x="13780198" y="1845434"/>
            <a:ext cx="3565257" cy="3565257"/>
          </a:xfrm>
          <a:custGeom>
            <a:avLst/>
            <a:gdLst/>
            <a:ahLst/>
            <a:cxnLst/>
            <a:rect r="r" b="b" t="t" l="l"/>
            <a:pathLst>
              <a:path h="3565257" w="3565257">
                <a:moveTo>
                  <a:pt x="0" y="0"/>
                </a:moveTo>
                <a:lnTo>
                  <a:pt x="3565257" y="0"/>
                </a:lnTo>
                <a:lnTo>
                  <a:pt x="3565257" y="3565257"/>
                </a:lnTo>
                <a:lnTo>
                  <a:pt x="0" y="3565257"/>
                </a:lnTo>
                <a:lnTo>
                  <a:pt x="0" y="0"/>
                </a:lnTo>
                <a:close/>
              </a:path>
            </a:pathLst>
          </a:custGeom>
          <a:blipFill>
            <a:blip r:embed="rId12"/>
            <a:stretch>
              <a:fillRect l="0" t="0" r="0" b="0"/>
            </a:stretch>
          </a:blipFill>
        </p:spPr>
      </p:sp>
      <p:sp>
        <p:nvSpPr>
          <p:cNvPr name="TextBox 16" id="16"/>
          <p:cNvSpPr txBox="true"/>
          <p:nvPr/>
        </p:nvSpPr>
        <p:spPr>
          <a:xfrm rot="0">
            <a:off x="609600" y="8667750"/>
            <a:ext cx="17535525" cy="485775"/>
          </a:xfrm>
          <a:prstGeom prst="rect">
            <a:avLst/>
          </a:prstGeom>
        </p:spPr>
        <p:txBody>
          <a:bodyPr anchor="t" rtlCol="false" tIns="0" lIns="0" bIns="0" rIns="0">
            <a:spAutoFit/>
          </a:bodyPr>
          <a:lstStyle/>
          <a:p>
            <a:pPr algn="ctr" marL="0" indent="0" lvl="0">
              <a:lnSpc>
                <a:spcPts val="3840"/>
              </a:lnSpc>
              <a:spcBef>
                <a:spcPct val="0"/>
              </a:spcBef>
            </a:pPr>
            <a:r>
              <a:rPr lang="en-US" sz="3200" spc="29" strike="noStrike" u="none">
                <a:solidFill>
                  <a:srgbClr val="232C68"/>
                </a:solidFill>
                <a:latin typeface="Noto Sans"/>
                <a:ea typeface="Noto Sans"/>
                <a:cs typeface="Noto Sans"/>
                <a:sym typeface="Noto Sans"/>
              </a:rPr>
              <a:t>Del 20% total de ahorros, los expertos en retiro recomiendan</a:t>
            </a:r>
            <a:r>
              <a:rPr lang="en-US" b="true" sz="3200" spc="29" strike="noStrike" u="none">
                <a:solidFill>
                  <a:srgbClr val="232C68"/>
                </a:solidFill>
                <a:latin typeface="Noto Sans Bold"/>
                <a:ea typeface="Noto Sans Bold"/>
                <a:cs typeface="Noto Sans Bold"/>
                <a:sym typeface="Noto Sans Bold"/>
              </a:rPr>
              <a:t> 10-15%</a:t>
            </a:r>
            <a:r>
              <a:rPr lang="en-US" sz="3200" spc="29" strike="noStrike" u="none">
                <a:solidFill>
                  <a:srgbClr val="232C68"/>
                </a:solidFill>
                <a:latin typeface="Noto Sans"/>
                <a:ea typeface="Noto Sans"/>
                <a:cs typeface="Noto Sans"/>
                <a:sym typeface="Noto Sans"/>
              </a:rPr>
              <a:t> hacia el retiro.</a:t>
            </a:r>
          </a:p>
        </p:txBody>
      </p:sp>
      <p:sp>
        <p:nvSpPr>
          <p:cNvPr name="Freeform 17" id="17"/>
          <p:cNvSpPr/>
          <p:nvPr/>
        </p:nvSpPr>
        <p:spPr>
          <a:xfrm flipH="false" flipV="false" rot="0">
            <a:off x="378787" y="9589134"/>
            <a:ext cx="1313254" cy="424556"/>
          </a:xfrm>
          <a:custGeom>
            <a:avLst/>
            <a:gdLst/>
            <a:ahLst/>
            <a:cxnLst/>
            <a:rect r="r" b="b" t="t" l="l"/>
            <a:pathLst>
              <a:path h="424556" w="1313254">
                <a:moveTo>
                  <a:pt x="0" y="0"/>
                </a:moveTo>
                <a:lnTo>
                  <a:pt x="1313254" y="0"/>
                </a:lnTo>
                <a:lnTo>
                  <a:pt x="1313254" y="424556"/>
                </a:lnTo>
                <a:lnTo>
                  <a:pt x="0" y="424556"/>
                </a:lnTo>
                <a:lnTo>
                  <a:pt x="0" y="0"/>
                </a:lnTo>
                <a:close/>
              </a:path>
            </a:pathLst>
          </a:custGeom>
          <a:blipFill>
            <a:blip r:embed="rId13"/>
            <a:stretch>
              <a:fillRect l="0" t="0" r="0" b="0"/>
            </a:stretch>
          </a:blipFill>
        </p:spPr>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2315491"/>
            <a:chOff x="0" y="0"/>
            <a:chExt cx="4816593" cy="609841"/>
          </a:xfrm>
        </p:grpSpPr>
        <p:sp>
          <p:nvSpPr>
            <p:cNvPr name="Freeform 3" id="3"/>
            <p:cNvSpPr/>
            <p:nvPr/>
          </p:nvSpPr>
          <p:spPr>
            <a:xfrm flipH="false" flipV="false" rot="0">
              <a:off x="0" y="0"/>
              <a:ext cx="4816592" cy="609841"/>
            </a:xfrm>
            <a:custGeom>
              <a:avLst/>
              <a:gdLst/>
              <a:ahLst/>
              <a:cxnLst/>
              <a:rect r="r" b="b" t="t" l="l"/>
              <a:pathLst>
                <a:path h="609841" w="4816592">
                  <a:moveTo>
                    <a:pt x="0" y="0"/>
                  </a:moveTo>
                  <a:lnTo>
                    <a:pt x="4816592" y="0"/>
                  </a:lnTo>
                  <a:lnTo>
                    <a:pt x="4816592" y="609841"/>
                  </a:lnTo>
                  <a:lnTo>
                    <a:pt x="0" y="609841"/>
                  </a:lnTo>
                  <a:close/>
                </a:path>
              </a:pathLst>
            </a:custGeom>
            <a:solidFill>
              <a:srgbClr val="232C68"/>
            </a:solidFill>
          </p:spPr>
        </p:sp>
        <p:sp>
          <p:nvSpPr>
            <p:cNvPr name="TextBox 4" id="4"/>
            <p:cNvSpPr txBox="true"/>
            <p:nvPr/>
          </p:nvSpPr>
          <p:spPr>
            <a:xfrm>
              <a:off x="0" y="-38100"/>
              <a:ext cx="4816593" cy="647941"/>
            </a:xfrm>
            <a:prstGeom prst="rect">
              <a:avLst/>
            </a:prstGeom>
          </p:spPr>
          <p:txBody>
            <a:bodyPr anchor="ctr" rtlCol="false" tIns="50800" lIns="50800" bIns="50800" rIns="50800"/>
            <a:lstStyle/>
            <a:p>
              <a:pPr algn="ctr">
                <a:lnSpc>
                  <a:spcPts val="2659"/>
                </a:lnSpc>
              </a:pPr>
            </a:p>
          </p:txBody>
        </p:sp>
      </p:grpSp>
      <p:sp>
        <p:nvSpPr>
          <p:cNvPr name="TextBox 5" id="5"/>
          <p:cNvSpPr txBox="true"/>
          <p:nvPr/>
        </p:nvSpPr>
        <p:spPr>
          <a:xfrm rot="0">
            <a:off x="0" y="447675"/>
            <a:ext cx="18297525" cy="1152525"/>
          </a:xfrm>
          <a:prstGeom prst="rect">
            <a:avLst/>
          </a:prstGeom>
        </p:spPr>
        <p:txBody>
          <a:bodyPr anchor="t" rtlCol="false" tIns="0" lIns="0" bIns="0" rIns="0">
            <a:spAutoFit/>
          </a:bodyPr>
          <a:lstStyle/>
          <a:p>
            <a:pPr algn="ctr" marL="0" indent="0" lvl="0">
              <a:lnSpc>
                <a:spcPts val="9000"/>
              </a:lnSpc>
              <a:spcBef>
                <a:spcPct val="0"/>
              </a:spcBef>
            </a:pPr>
            <a:r>
              <a:rPr lang="en-US" b="true" sz="7500" strike="noStrike" u="none">
                <a:solidFill>
                  <a:srgbClr val="FFFFFF"/>
                </a:solidFill>
                <a:latin typeface="Noto Sans Bold"/>
                <a:ea typeface="Noto Sans Bold"/>
                <a:cs typeface="Noto Sans Bold"/>
                <a:sym typeface="Noto Sans Bold"/>
              </a:rPr>
              <a:t>Empieza a Ahorrar Temprano</a:t>
            </a:r>
          </a:p>
        </p:txBody>
      </p:sp>
      <p:sp>
        <p:nvSpPr>
          <p:cNvPr name="TextBox 6" id="6"/>
          <p:cNvSpPr txBox="true"/>
          <p:nvPr/>
        </p:nvSpPr>
        <p:spPr>
          <a:xfrm rot="0">
            <a:off x="676275" y="2706734"/>
            <a:ext cx="8029696" cy="3400425"/>
          </a:xfrm>
          <a:prstGeom prst="rect">
            <a:avLst/>
          </a:prstGeom>
        </p:spPr>
        <p:txBody>
          <a:bodyPr anchor="t" rtlCol="false" tIns="0" lIns="0" bIns="0" rIns="0">
            <a:spAutoFit/>
          </a:bodyPr>
          <a:lstStyle/>
          <a:p>
            <a:pPr algn="l" marL="0" indent="0" lvl="0">
              <a:lnSpc>
                <a:spcPts val="3840"/>
              </a:lnSpc>
              <a:spcBef>
                <a:spcPct val="0"/>
              </a:spcBef>
            </a:pPr>
            <a:r>
              <a:rPr lang="en-US" sz="3200" spc="28" strike="noStrike" u="none">
                <a:solidFill>
                  <a:srgbClr val="232C68"/>
                </a:solidFill>
                <a:latin typeface="Noto Sans"/>
                <a:ea typeface="Noto Sans"/>
                <a:cs typeface="Noto Sans"/>
                <a:sym typeface="Noto Sans"/>
              </a:rPr>
              <a:t>¡Aprovecha al máximo el crecimiento compuesto y permite que tu dinero genere rendimientos para ti!</a:t>
            </a:r>
          </a:p>
          <a:p>
            <a:pPr algn="l" marL="0" indent="0" lvl="0">
              <a:lnSpc>
                <a:spcPts val="3840"/>
              </a:lnSpc>
              <a:spcBef>
                <a:spcPct val="0"/>
              </a:spcBef>
            </a:pPr>
          </a:p>
          <a:p>
            <a:pPr algn="l" marL="0" indent="0" lvl="0">
              <a:lnSpc>
                <a:spcPts val="3840"/>
              </a:lnSpc>
              <a:spcBef>
                <a:spcPct val="0"/>
              </a:spcBef>
            </a:pPr>
            <a:r>
              <a:rPr lang="en-US" sz="3200" spc="28" strike="noStrike" u="none">
                <a:solidFill>
                  <a:srgbClr val="232C68"/>
                </a:solidFill>
                <a:latin typeface="Noto Sans"/>
                <a:ea typeface="Noto Sans"/>
                <a:cs typeface="Noto Sans"/>
                <a:sym typeface="Noto Sans"/>
              </a:rPr>
              <a:t>Empezar a ahorrar temprano significa menos preocupación por ponerte al día en el futuro.</a:t>
            </a:r>
          </a:p>
        </p:txBody>
      </p:sp>
      <p:grpSp>
        <p:nvGrpSpPr>
          <p:cNvPr name="Group 7" id="7"/>
          <p:cNvGrpSpPr/>
          <p:nvPr/>
        </p:nvGrpSpPr>
        <p:grpSpPr>
          <a:xfrm rot="0">
            <a:off x="9144000" y="2587481"/>
            <a:ext cx="9144000" cy="7048514"/>
            <a:chOff x="0" y="0"/>
            <a:chExt cx="12192000" cy="9398019"/>
          </a:xfrm>
        </p:grpSpPr>
        <p:sp>
          <p:nvSpPr>
            <p:cNvPr name="Freeform 8" id="8"/>
            <p:cNvSpPr/>
            <p:nvPr/>
          </p:nvSpPr>
          <p:spPr>
            <a:xfrm flipH="false" flipV="false" rot="0">
              <a:off x="0" y="0"/>
              <a:ext cx="12192060" cy="9397998"/>
            </a:xfrm>
            <a:custGeom>
              <a:avLst/>
              <a:gdLst/>
              <a:ahLst/>
              <a:cxnLst/>
              <a:rect r="r" b="b" t="t" l="l"/>
              <a:pathLst>
                <a:path h="9397998" w="12192060">
                  <a:moveTo>
                    <a:pt x="0" y="0"/>
                  </a:moveTo>
                  <a:lnTo>
                    <a:pt x="12192060" y="0"/>
                  </a:lnTo>
                  <a:lnTo>
                    <a:pt x="12192060" y="9397998"/>
                  </a:lnTo>
                  <a:lnTo>
                    <a:pt x="0" y="9397998"/>
                  </a:lnTo>
                  <a:close/>
                </a:path>
              </a:pathLst>
            </a:custGeom>
            <a:solidFill>
              <a:srgbClr val="232C68"/>
            </a:solidFill>
          </p:spPr>
        </p:sp>
      </p:grpSp>
      <p:sp>
        <p:nvSpPr>
          <p:cNvPr name="TextBox 9" id="9"/>
          <p:cNvSpPr txBox="true"/>
          <p:nvPr/>
        </p:nvSpPr>
        <p:spPr>
          <a:xfrm rot="0">
            <a:off x="10710142" y="2996022"/>
            <a:ext cx="7038818" cy="857250"/>
          </a:xfrm>
          <a:prstGeom prst="rect">
            <a:avLst/>
          </a:prstGeom>
        </p:spPr>
        <p:txBody>
          <a:bodyPr anchor="t" rtlCol="false" tIns="0" lIns="0" bIns="0" rIns="0">
            <a:spAutoFit/>
          </a:bodyPr>
          <a:lstStyle/>
          <a:p>
            <a:pPr algn="ctr" marL="0" indent="0" lvl="0">
              <a:lnSpc>
                <a:spcPts val="6720"/>
              </a:lnSpc>
              <a:spcBef>
                <a:spcPct val="0"/>
              </a:spcBef>
            </a:pPr>
            <a:r>
              <a:rPr lang="en-US" b="true" sz="5600" strike="noStrike" u="none">
                <a:solidFill>
                  <a:srgbClr val="FFFFFF"/>
                </a:solidFill>
                <a:latin typeface="Noto Sans Bold"/>
                <a:ea typeface="Noto Sans Bold"/>
                <a:cs typeface="Noto Sans Bold"/>
                <a:sym typeface="Noto Sans Bold"/>
              </a:rPr>
              <a:t>Consejos y Trucos:</a:t>
            </a:r>
          </a:p>
        </p:txBody>
      </p:sp>
      <p:sp>
        <p:nvSpPr>
          <p:cNvPr name="TextBox 10" id="10"/>
          <p:cNvSpPr txBox="true"/>
          <p:nvPr/>
        </p:nvSpPr>
        <p:spPr>
          <a:xfrm rot="0">
            <a:off x="9920197" y="4854621"/>
            <a:ext cx="8048625" cy="3886200"/>
          </a:xfrm>
          <a:prstGeom prst="rect">
            <a:avLst/>
          </a:prstGeom>
        </p:spPr>
        <p:txBody>
          <a:bodyPr anchor="t" rtlCol="false" tIns="0" lIns="0" bIns="0" rIns="0">
            <a:spAutoFit/>
          </a:bodyPr>
          <a:lstStyle/>
          <a:p>
            <a:pPr algn="l" marL="690884" indent="-345442" lvl="1">
              <a:lnSpc>
                <a:spcPts val="3840"/>
              </a:lnSpc>
              <a:spcBef>
                <a:spcPct val="0"/>
              </a:spcBef>
              <a:buFont typeface="Arial"/>
              <a:buChar char="•"/>
            </a:pPr>
            <a:r>
              <a:rPr lang="en-US" b="true" sz="3200" strike="noStrike" u="none">
                <a:solidFill>
                  <a:srgbClr val="FFFFFF"/>
                </a:solidFill>
                <a:latin typeface="Noto Sans Bold"/>
                <a:ea typeface="Noto Sans Bold"/>
                <a:cs typeface="Noto Sans Bold"/>
                <a:sym typeface="Noto Sans Bold"/>
              </a:rPr>
              <a:t>Una vez que seas elegible, inscríbete en tu plan de inmediato.</a:t>
            </a:r>
          </a:p>
          <a:p>
            <a:pPr algn="l" marL="690884" indent="-345442" lvl="1">
              <a:lnSpc>
                <a:spcPts val="3840"/>
              </a:lnSpc>
              <a:spcBef>
                <a:spcPct val="0"/>
              </a:spcBef>
              <a:buFont typeface="Arial"/>
              <a:buChar char="•"/>
            </a:pPr>
            <a:r>
              <a:rPr lang="en-US" b="true" sz="3200" strike="noStrike" u="none">
                <a:solidFill>
                  <a:srgbClr val="FFFFFF"/>
                </a:solidFill>
                <a:latin typeface="Noto Sans Bold"/>
                <a:ea typeface="Noto Sans Bold"/>
                <a:cs typeface="Noto Sans Bold"/>
                <a:sym typeface="Noto Sans Bold"/>
              </a:rPr>
              <a:t>Hacer una pequeña aportación es preferible a no hacer ninguna aportación.</a:t>
            </a:r>
          </a:p>
          <a:p>
            <a:pPr algn="l" marL="690884" indent="-345442" lvl="1">
              <a:lnSpc>
                <a:spcPts val="3840"/>
              </a:lnSpc>
              <a:spcBef>
                <a:spcPct val="0"/>
              </a:spcBef>
              <a:buFont typeface="Arial"/>
              <a:buChar char="•"/>
            </a:pPr>
            <a:r>
              <a:rPr lang="en-US" b="true" sz="3200" strike="noStrike" u="none">
                <a:solidFill>
                  <a:srgbClr val="FFFFFF"/>
                </a:solidFill>
                <a:latin typeface="Noto Sans Bold"/>
                <a:ea typeface="Noto Sans Bold"/>
                <a:cs typeface="Noto Sans Bold"/>
                <a:sym typeface="Noto Sans Bold"/>
              </a:rPr>
              <a:t>Si aún no eres elegible, comienza a apartar la cantidad que deseas contribuir ahora.</a:t>
            </a:r>
          </a:p>
        </p:txBody>
      </p:sp>
      <p:sp>
        <p:nvSpPr>
          <p:cNvPr name="Freeform 11" id="11" descr="A light bulb with rays of light coming out of it  Description automatically generated"/>
          <p:cNvSpPr/>
          <p:nvPr/>
        </p:nvSpPr>
        <p:spPr>
          <a:xfrm flipH="false" flipV="false" rot="0">
            <a:off x="9029959" y="2451873"/>
            <a:ext cx="1780475" cy="1955073"/>
          </a:xfrm>
          <a:custGeom>
            <a:avLst/>
            <a:gdLst/>
            <a:ahLst/>
            <a:cxnLst/>
            <a:rect r="r" b="b" t="t" l="l"/>
            <a:pathLst>
              <a:path h="1955073" w="1780475">
                <a:moveTo>
                  <a:pt x="0" y="0"/>
                </a:moveTo>
                <a:lnTo>
                  <a:pt x="1780475" y="0"/>
                </a:lnTo>
                <a:lnTo>
                  <a:pt x="1780475" y="1955073"/>
                </a:lnTo>
                <a:lnTo>
                  <a:pt x="0" y="1955073"/>
                </a:lnTo>
                <a:lnTo>
                  <a:pt x="0" y="0"/>
                </a:lnTo>
                <a:close/>
              </a:path>
            </a:pathLst>
          </a:custGeom>
          <a:blipFill>
            <a:blip r:embed="rId3"/>
            <a:stretch>
              <a:fillRect l="-48082" t="-40773" r="-51745" b="-41209"/>
            </a:stretch>
          </a:blipFill>
        </p:spPr>
      </p:sp>
      <p:sp>
        <p:nvSpPr>
          <p:cNvPr name="Freeform 12" id="12"/>
          <p:cNvSpPr/>
          <p:nvPr/>
        </p:nvSpPr>
        <p:spPr>
          <a:xfrm flipH="false" flipV="false" rot="0">
            <a:off x="378787" y="9589134"/>
            <a:ext cx="1313254" cy="424556"/>
          </a:xfrm>
          <a:custGeom>
            <a:avLst/>
            <a:gdLst/>
            <a:ahLst/>
            <a:cxnLst/>
            <a:rect r="r" b="b" t="t" l="l"/>
            <a:pathLst>
              <a:path h="424556" w="1313254">
                <a:moveTo>
                  <a:pt x="0" y="0"/>
                </a:moveTo>
                <a:lnTo>
                  <a:pt x="1313254" y="0"/>
                </a:lnTo>
                <a:lnTo>
                  <a:pt x="1313254" y="424556"/>
                </a:lnTo>
                <a:lnTo>
                  <a:pt x="0" y="424556"/>
                </a:lnTo>
                <a:lnTo>
                  <a:pt x="0" y="0"/>
                </a:lnTo>
                <a:close/>
              </a:path>
            </a:pathLst>
          </a:custGeom>
          <a:blipFill>
            <a:blip r:embed="rId4"/>
            <a:stretch>
              <a:fillRect l="0" t="0" r="0" b="0"/>
            </a:stretch>
          </a:blipFill>
        </p:spPr>
      </p:sp>
      <p:sp>
        <p:nvSpPr>
          <p:cNvPr name="Freeform 13" id="13"/>
          <p:cNvSpPr/>
          <p:nvPr/>
        </p:nvSpPr>
        <p:spPr>
          <a:xfrm flipH="false" flipV="false" rot="0">
            <a:off x="1816445" y="6172200"/>
            <a:ext cx="7203151" cy="4114800"/>
          </a:xfrm>
          <a:custGeom>
            <a:avLst/>
            <a:gdLst/>
            <a:ahLst/>
            <a:cxnLst/>
            <a:rect r="r" b="b" t="t" l="l"/>
            <a:pathLst>
              <a:path h="4114800" w="7203151">
                <a:moveTo>
                  <a:pt x="0" y="0"/>
                </a:moveTo>
                <a:lnTo>
                  <a:pt x="7203151" y="0"/>
                </a:lnTo>
                <a:lnTo>
                  <a:pt x="7203151"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232C68"/>
        </a:solidFill>
      </p:bgPr>
    </p:bg>
    <p:spTree>
      <p:nvGrpSpPr>
        <p:cNvPr id="1" name=""/>
        <p:cNvGrpSpPr/>
        <p:nvPr/>
      </p:nvGrpSpPr>
      <p:grpSpPr>
        <a:xfrm>
          <a:off x="0" y="0"/>
          <a:ext cx="0" cy="0"/>
          <a:chOff x="0" y="0"/>
          <a:chExt cx="0" cy="0"/>
        </a:xfrm>
      </p:grpSpPr>
      <p:sp>
        <p:nvSpPr>
          <p:cNvPr name="TextBox 2" id="2"/>
          <p:cNvSpPr txBox="true"/>
          <p:nvPr/>
        </p:nvSpPr>
        <p:spPr>
          <a:xfrm rot="0">
            <a:off x="1285875" y="4638675"/>
            <a:ext cx="10363200" cy="2266950"/>
          </a:xfrm>
          <a:prstGeom prst="rect">
            <a:avLst/>
          </a:prstGeom>
        </p:spPr>
        <p:txBody>
          <a:bodyPr anchor="t" rtlCol="false" tIns="0" lIns="0" bIns="0" rIns="0">
            <a:spAutoFit/>
          </a:bodyPr>
          <a:lstStyle/>
          <a:p>
            <a:pPr algn="l" marL="0" indent="0" lvl="0">
              <a:lnSpc>
                <a:spcPts val="8999"/>
              </a:lnSpc>
              <a:spcBef>
                <a:spcPct val="0"/>
              </a:spcBef>
            </a:pPr>
            <a:r>
              <a:rPr lang="en-US" b="true" sz="7499">
                <a:solidFill>
                  <a:srgbClr val="F9FCFF"/>
                </a:solidFill>
                <a:latin typeface="Noto Sans Bold"/>
                <a:ea typeface="Noto Sans Bold"/>
                <a:cs typeface="Noto Sans Bold"/>
                <a:sym typeface="Noto Sans Bold"/>
              </a:rPr>
              <a:t>Detalles Sobre Tu Plan de Retiro </a:t>
            </a:r>
          </a:p>
        </p:txBody>
      </p:sp>
      <p:sp>
        <p:nvSpPr>
          <p:cNvPr name="TextBox 3" id="3"/>
          <p:cNvSpPr txBox="true"/>
          <p:nvPr/>
        </p:nvSpPr>
        <p:spPr>
          <a:xfrm rot="0">
            <a:off x="16017240" y="9731375"/>
            <a:ext cx="1950720" cy="180975"/>
          </a:xfrm>
          <a:prstGeom prst="rect">
            <a:avLst/>
          </a:prstGeom>
        </p:spPr>
        <p:txBody>
          <a:bodyPr anchor="t" rtlCol="false" tIns="0" lIns="0" bIns="0" rIns="0">
            <a:spAutoFit/>
          </a:bodyPr>
          <a:lstStyle/>
          <a:p>
            <a:pPr algn="r">
              <a:lnSpc>
                <a:spcPts val="1439"/>
              </a:lnSpc>
            </a:pPr>
            <a:r>
              <a:rPr lang="en-US" sz="1200" spc="11">
                <a:solidFill>
                  <a:srgbClr val="212C68"/>
                </a:solidFill>
                <a:latin typeface="Noto Sans"/>
                <a:ea typeface="Noto Sans"/>
                <a:cs typeface="Noto Sans"/>
                <a:sym typeface="Noto Sans"/>
              </a:rPr>
              <a:t>11</a:t>
            </a:r>
          </a:p>
        </p:txBody>
      </p:sp>
      <p:sp>
        <p:nvSpPr>
          <p:cNvPr name="Freeform 4" id="4"/>
          <p:cNvSpPr/>
          <p:nvPr/>
        </p:nvSpPr>
        <p:spPr>
          <a:xfrm flipH="false" flipV="false" rot="0">
            <a:off x="9516810" y="2456117"/>
            <a:ext cx="8244120" cy="6802183"/>
          </a:xfrm>
          <a:custGeom>
            <a:avLst/>
            <a:gdLst/>
            <a:ahLst/>
            <a:cxnLst/>
            <a:rect r="r" b="b" t="t" l="l"/>
            <a:pathLst>
              <a:path h="6802183" w="8244120">
                <a:moveTo>
                  <a:pt x="0" y="0"/>
                </a:moveTo>
                <a:lnTo>
                  <a:pt x="8244120" y="0"/>
                </a:lnTo>
                <a:lnTo>
                  <a:pt x="8244120" y="6802183"/>
                </a:lnTo>
                <a:lnTo>
                  <a:pt x="0" y="680218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028700" y="2590614"/>
            <a:ext cx="4541760" cy="6066867"/>
            <a:chOff x="0" y="0"/>
            <a:chExt cx="6055680" cy="8089156"/>
          </a:xfrm>
        </p:grpSpPr>
        <p:sp>
          <p:nvSpPr>
            <p:cNvPr name="Freeform 3" id="3"/>
            <p:cNvSpPr/>
            <p:nvPr/>
          </p:nvSpPr>
          <p:spPr>
            <a:xfrm flipH="false" flipV="false" rot="0">
              <a:off x="0" y="0"/>
              <a:ext cx="6055741" cy="8089138"/>
            </a:xfrm>
            <a:custGeom>
              <a:avLst/>
              <a:gdLst/>
              <a:ahLst/>
              <a:cxnLst/>
              <a:rect r="r" b="b" t="t" l="l"/>
              <a:pathLst>
                <a:path h="8089138" w="6055741">
                  <a:moveTo>
                    <a:pt x="0" y="0"/>
                  </a:moveTo>
                  <a:lnTo>
                    <a:pt x="6055741" y="0"/>
                  </a:lnTo>
                  <a:lnTo>
                    <a:pt x="6055741" y="8089138"/>
                  </a:lnTo>
                  <a:lnTo>
                    <a:pt x="0" y="8089138"/>
                  </a:lnTo>
                  <a:close/>
                </a:path>
              </a:pathLst>
            </a:custGeom>
            <a:solidFill>
              <a:srgbClr val="232C68"/>
            </a:solidFill>
          </p:spPr>
        </p:sp>
      </p:grpSp>
      <p:grpSp>
        <p:nvGrpSpPr>
          <p:cNvPr name="Group 4" id="4"/>
          <p:cNvGrpSpPr/>
          <p:nvPr/>
        </p:nvGrpSpPr>
        <p:grpSpPr>
          <a:xfrm rot="0">
            <a:off x="6873120" y="2590614"/>
            <a:ext cx="4541760" cy="6066867"/>
            <a:chOff x="0" y="0"/>
            <a:chExt cx="6055680" cy="8089156"/>
          </a:xfrm>
        </p:grpSpPr>
        <p:sp>
          <p:nvSpPr>
            <p:cNvPr name="Freeform 5" id="5"/>
            <p:cNvSpPr/>
            <p:nvPr/>
          </p:nvSpPr>
          <p:spPr>
            <a:xfrm flipH="false" flipV="false" rot="0">
              <a:off x="0" y="0"/>
              <a:ext cx="6055741" cy="8089138"/>
            </a:xfrm>
            <a:custGeom>
              <a:avLst/>
              <a:gdLst/>
              <a:ahLst/>
              <a:cxnLst/>
              <a:rect r="r" b="b" t="t" l="l"/>
              <a:pathLst>
                <a:path h="8089138" w="6055741">
                  <a:moveTo>
                    <a:pt x="0" y="0"/>
                  </a:moveTo>
                  <a:lnTo>
                    <a:pt x="6055741" y="0"/>
                  </a:lnTo>
                  <a:lnTo>
                    <a:pt x="6055741" y="8089138"/>
                  </a:lnTo>
                  <a:lnTo>
                    <a:pt x="0" y="8089138"/>
                  </a:lnTo>
                  <a:close/>
                </a:path>
              </a:pathLst>
            </a:custGeom>
            <a:solidFill>
              <a:srgbClr val="60A644"/>
            </a:solidFill>
          </p:spPr>
        </p:sp>
      </p:grpSp>
      <p:grpSp>
        <p:nvGrpSpPr>
          <p:cNvPr name="Group 6" id="6"/>
          <p:cNvGrpSpPr/>
          <p:nvPr/>
        </p:nvGrpSpPr>
        <p:grpSpPr>
          <a:xfrm rot="0">
            <a:off x="12717540" y="2590614"/>
            <a:ext cx="4541760" cy="6066867"/>
            <a:chOff x="0" y="0"/>
            <a:chExt cx="6055680" cy="8089156"/>
          </a:xfrm>
        </p:grpSpPr>
        <p:sp>
          <p:nvSpPr>
            <p:cNvPr name="Freeform 7" id="7"/>
            <p:cNvSpPr/>
            <p:nvPr/>
          </p:nvSpPr>
          <p:spPr>
            <a:xfrm flipH="false" flipV="false" rot="0">
              <a:off x="0" y="0"/>
              <a:ext cx="6055741" cy="8089138"/>
            </a:xfrm>
            <a:custGeom>
              <a:avLst/>
              <a:gdLst/>
              <a:ahLst/>
              <a:cxnLst/>
              <a:rect r="r" b="b" t="t" l="l"/>
              <a:pathLst>
                <a:path h="8089138" w="6055741">
                  <a:moveTo>
                    <a:pt x="0" y="0"/>
                  </a:moveTo>
                  <a:lnTo>
                    <a:pt x="6055741" y="0"/>
                  </a:lnTo>
                  <a:lnTo>
                    <a:pt x="6055741" y="8089138"/>
                  </a:lnTo>
                  <a:lnTo>
                    <a:pt x="0" y="8089138"/>
                  </a:lnTo>
                  <a:close/>
                </a:path>
              </a:pathLst>
            </a:custGeom>
            <a:solidFill>
              <a:srgbClr val="232C68"/>
            </a:solidFill>
          </p:spPr>
        </p:sp>
      </p:grpSp>
      <p:sp>
        <p:nvSpPr>
          <p:cNvPr name="TextBox 8" id="8"/>
          <p:cNvSpPr txBox="true"/>
          <p:nvPr/>
        </p:nvSpPr>
        <p:spPr>
          <a:xfrm rot="0">
            <a:off x="1648836" y="3026149"/>
            <a:ext cx="3301487" cy="662892"/>
          </a:xfrm>
          <a:prstGeom prst="rect">
            <a:avLst/>
          </a:prstGeom>
        </p:spPr>
        <p:txBody>
          <a:bodyPr anchor="t" rtlCol="false" tIns="0" lIns="0" bIns="0" rIns="0">
            <a:spAutoFit/>
          </a:bodyPr>
          <a:lstStyle/>
          <a:p>
            <a:pPr algn="ctr">
              <a:lnSpc>
                <a:spcPts val="5463"/>
              </a:lnSpc>
            </a:pPr>
            <a:r>
              <a:rPr lang="en-US" sz="3902" b="true">
                <a:solidFill>
                  <a:srgbClr val="F9FCFF"/>
                </a:solidFill>
                <a:latin typeface="Nunito Sans Semi-Bold"/>
                <a:ea typeface="Nunito Sans Semi-Bold"/>
                <a:cs typeface="Nunito Sans Semi-Bold"/>
                <a:sym typeface="Nunito Sans Semi-Bold"/>
              </a:rPr>
              <a:t>Elegibilidad</a:t>
            </a:r>
          </a:p>
        </p:txBody>
      </p:sp>
      <p:sp>
        <p:nvSpPr>
          <p:cNvPr name="TextBox 9" id="9"/>
          <p:cNvSpPr txBox="true"/>
          <p:nvPr/>
        </p:nvSpPr>
        <p:spPr>
          <a:xfrm rot="0">
            <a:off x="7332772" y="3026149"/>
            <a:ext cx="3622457" cy="662892"/>
          </a:xfrm>
          <a:prstGeom prst="rect">
            <a:avLst/>
          </a:prstGeom>
        </p:spPr>
        <p:txBody>
          <a:bodyPr anchor="t" rtlCol="false" tIns="0" lIns="0" bIns="0" rIns="0">
            <a:spAutoFit/>
          </a:bodyPr>
          <a:lstStyle/>
          <a:p>
            <a:pPr algn="ctr">
              <a:lnSpc>
                <a:spcPts val="5463"/>
              </a:lnSpc>
            </a:pPr>
            <a:r>
              <a:rPr lang="en-US" sz="3902" b="true">
                <a:solidFill>
                  <a:srgbClr val="F9FCFF"/>
                </a:solidFill>
                <a:latin typeface="Nunito Sans Semi-Bold"/>
                <a:ea typeface="Nunito Sans Semi-Bold"/>
                <a:cs typeface="Nunito Sans Semi-Bold"/>
                <a:sym typeface="Nunito Sans Semi-Bold"/>
              </a:rPr>
              <a:t>Ingreso al Plan</a:t>
            </a:r>
          </a:p>
        </p:txBody>
      </p:sp>
      <p:grpSp>
        <p:nvGrpSpPr>
          <p:cNvPr name="Group 10" id="10"/>
          <p:cNvGrpSpPr/>
          <p:nvPr/>
        </p:nvGrpSpPr>
        <p:grpSpPr>
          <a:xfrm rot="0">
            <a:off x="13310355" y="4282380"/>
            <a:ext cx="3301487" cy="47625"/>
            <a:chOff x="0" y="0"/>
            <a:chExt cx="4401983" cy="63500"/>
          </a:xfrm>
        </p:grpSpPr>
        <p:sp>
          <p:nvSpPr>
            <p:cNvPr name="Freeform 11" id="11"/>
            <p:cNvSpPr/>
            <p:nvPr/>
          </p:nvSpPr>
          <p:spPr>
            <a:xfrm flipH="false" flipV="false" rot="0">
              <a:off x="0" y="0"/>
              <a:ext cx="4401947" cy="63504"/>
            </a:xfrm>
            <a:custGeom>
              <a:avLst/>
              <a:gdLst/>
              <a:ahLst/>
              <a:cxnLst/>
              <a:rect r="r" b="b" t="t" l="l"/>
              <a:pathLst>
                <a:path h="63504" w="4401947">
                  <a:moveTo>
                    <a:pt x="0" y="0"/>
                  </a:moveTo>
                  <a:lnTo>
                    <a:pt x="4401947" y="0"/>
                  </a:lnTo>
                  <a:lnTo>
                    <a:pt x="4401947" y="63504"/>
                  </a:lnTo>
                  <a:lnTo>
                    <a:pt x="0" y="63504"/>
                  </a:lnTo>
                  <a:close/>
                </a:path>
              </a:pathLst>
            </a:custGeom>
            <a:solidFill>
              <a:srgbClr val="60A644"/>
            </a:solidFill>
          </p:spPr>
        </p:sp>
      </p:grpSp>
      <p:sp>
        <p:nvSpPr>
          <p:cNvPr name="TextBox 12" id="12"/>
          <p:cNvSpPr txBox="true"/>
          <p:nvPr/>
        </p:nvSpPr>
        <p:spPr>
          <a:xfrm rot="0">
            <a:off x="13338930" y="3026149"/>
            <a:ext cx="3301487" cy="662892"/>
          </a:xfrm>
          <a:prstGeom prst="rect">
            <a:avLst/>
          </a:prstGeom>
        </p:spPr>
        <p:txBody>
          <a:bodyPr anchor="t" rtlCol="false" tIns="0" lIns="0" bIns="0" rIns="0">
            <a:spAutoFit/>
          </a:bodyPr>
          <a:lstStyle/>
          <a:p>
            <a:pPr algn="ctr">
              <a:lnSpc>
                <a:spcPts val="5463"/>
              </a:lnSpc>
            </a:pPr>
            <a:r>
              <a:rPr lang="en-US" sz="3902" b="true">
                <a:solidFill>
                  <a:srgbClr val="F9FCFF"/>
                </a:solidFill>
                <a:latin typeface="Nunito Sans Semi-Bold"/>
                <a:ea typeface="Nunito Sans Semi-Bold"/>
                <a:cs typeface="Nunito Sans Semi-Bold"/>
                <a:sym typeface="Nunito Sans Semi-Bold"/>
              </a:rPr>
              <a:t>I</a:t>
            </a:r>
            <a:r>
              <a:rPr lang="en-US" sz="3902" b="true">
                <a:solidFill>
                  <a:srgbClr val="F9FCFF"/>
                </a:solidFill>
                <a:latin typeface="Nunito Sans Semi-Bold"/>
                <a:ea typeface="Nunito Sans Semi-Bold"/>
                <a:cs typeface="Nunito Sans Semi-Bold"/>
                <a:sym typeface="Nunito Sans Semi-Bold"/>
              </a:rPr>
              <a:t>nscripción</a:t>
            </a:r>
          </a:p>
        </p:txBody>
      </p:sp>
      <p:grpSp>
        <p:nvGrpSpPr>
          <p:cNvPr name="Group 13" id="13"/>
          <p:cNvGrpSpPr/>
          <p:nvPr/>
        </p:nvGrpSpPr>
        <p:grpSpPr>
          <a:xfrm rot="0">
            <a:off x="0" y="0"/>
            <a:ext cx="18288000" cy="2315491"/>
            <a:chOff x="0" y="0"/>
            <a:chExt cx="4816593" cy="609841"/>
          </a:xfrm>
        </p:grpSpPr>
        <p:sp>
          <p:nvSpPr>
            <p:cNvPr name="Freeform 14" id="14"/>
            <p:cNvSpPr/>
            <p:nvPr/>
          </p:nvSpPr>
          <p:spPr>
            <a:xfrm flipH="false" flipV="false" rot="0">
              <a:off x="0" y="0"/>
              <a:ext cx="4816592" cy="609841"/>
            </a:xfrm>
            <a:custGeom>
              <a:avLst/>
              <a:gdLst/>
              <a:ahLst/>
              <a:cxnLst/>
              <a:rect r="r" b="b" t="t" l="l"/>
              <a:pathLst>
                <a:path h="609841" w="4816592">
                  <a:moveTo>
                    <a:pt x="0" y="0"/>
                  </a:moveTo>
                  <a:lnTo>
                    <a:pt x="4816592" y="0"/>
                  </a:lnTo>
                  <a:lnTo>
                    <a:pt x="4816592" y="609841"/>
                  </a:lnTo>
                  <a:lnTo>
                    <a:pt x="0" y="609841"/>
                  </a:lnTo>
                  <a:close/>
                </a:path>
              </a:pathLst>
            </a:custGeom>
            <a:solidFill>
              <a:srgbClr val="232C68"/>
            </a:solidFill>
          </p:spPr>
        </p:sp>
        <p:sp>
          <p:nvSpPr>
            <p:cNvPr name="TextBox 15" id="15"/>
            <p:cNvSpPr txBox="true"/>
            <p:nvPr/>
          </p:nvSpPr>
          <p:spPr>
            <a:xfrm>
              <a:off x="0" y="-38100"/>
              <a:ext cx="4816593" cy="647941"/>
            </a:xfrm>
            <a:prstGeom prst="rect">
              <a:avLst/>
            </a:prstGeom>
          </p:spPr>
          <p:txBody>
            <a:bodyPr anchor="ctr" rtlCol="false" tIns="50800" lIns="50800" bIns="50800" rIns="50800"/>
            <a:lstStyle/>
            <a:p>
              <a:pPr algn="ctr">
                <a:lnSpc>
                  <a:spcPts val="2659"/>
                </a:lnSpc>
              </a:pPr>
            </a:p>
          </p:txBody>
        </p:sp>
      </p:grpSp>
      <p:sp>
        <p:nvSpPr>
          <p:cNvPr name="TextBox 16" id="16"/>
          <p:cNvSpPr txBox="true"/>
          <p:nvPr/>
        </p:nvSpPr>
        <p:spPr>
          <a:xfrm rot="0">
            <a:off x="0" y="514164"/>
            <a:ext cx="18288000" cy="1152525"/>
          </a:xfrm>
          <a:prstGeom prst="rect">
            <a:avLst/>
          </a:prstGeom>
        </p:spPr>
        <p:txBody>
          <a:bodyPr anchor="t" rtlCol="false" tIns="0" lIns="0" bIns="0" rIns="0">
            <a:spAutoFit/>
          </a:bodyPr>
          <a:lstStyle/>
          <a:p>
            <a:pPr algn="ctr">
              <a:lnSpc>
                <a:spcPts val="9000"/>
              </a:lnSpc>
            </a:pPr>
            <a:r>
              <a:rPr lang="en-US" sz="7500" b="true">
                <a:solidFill>
                  <a:srgbClr val="FFFFFF"/>
                </a:solidFill>
                <a:latin typeface="Noto Sans Bold"/>
                <a:ea typeface="Noto Sans Bold"/>
                <a:cs typeface="Noto Sans Bold"/>
                <a:sym typeface="Noto Sans Bold"/>
              </a:rPr>
              <a:t>Para Empezar</a:t>
            </a:r>
          </a:p>
        </p:txBody>
      </p:sp>
      <p:sp>
        <p:nvSpPr>
          <p:cNvPr name="TextBox 17" id="17"/>
          <p:cNvSpPr txBox="true"/>
          <p:nvPr/>
        </p:nvSpPr>
        <p:spPr>
          <a:xfrm rot="0">
            <a:off x="1648836" y="4613115"/>
            <a:ext cx="3648771" cy="1076325"/>
          </a:xfrm>
          <a:prstGeom prst="rect">
            <a:avLst/>
          </a:prstGeom>
        </p:spPr>
        <p:txBody>
          <a:bodyPr anchor="t" rtlCol="false" tIns="0" lIns="0" bIns="0" rIns="0">
            <a:spAutoFit/>
          </a:bodyPr>
          <a:lstStyle/>
          <a:p>
            <a:pPr algn="l">
              <a:lnSpc>
                <a:spcPts val="2879"/>
              </a:lnSpc>
            </a:pPr>
            <a:r>
              <a:rPr lang="en-US" b="true" sz="2400" spc="21">
                <a:solidFill>
                  <a:srgbClr val="FFFFFF"/>
                </a:solidFill>
                <a:latin typeface="Noto Sans Bold"/>
                <a:ea typeface="Noto Sans Bold"/>
                <a:cs typeface="Noto Sans Bold"/>
                <a:sym typeface="Noto Sans Bold"/>
              </a:rPr>
              <a:t>Empleado/Empleador: </a:t>
            </a:r>
          </a:p>
          <a:p>
            <a:pPr algn="l" marL="518160" indent="-259080" lvl="1">
              <a:lnSpc>
                <a:spcPts val="2879"/>
              </a:lnSpc>
              <a:buFont typeface="Arial"/>
              <a:buChar char="•"/>
            </a:pPr>
            <a:r>
              <a:rPr lang="en-US" sz="2400" spc="22">
                <a:solidFill>
                  <a:srgbClr val="F26422"/>
                </a:solidFill>
                <a:latin typeface="Noto Sans"/>
                <a:ea typeface="Noto Sans"/>
                <a:cs typeface="Noto Sans"/>
                <a:sym typeface="Noto Sans"/>
              </a:rPr>
              <a:t>agregar disposiciones aquí</a:t>
            </a:r>
          </a:p>
        </p:txBody>
      </p:sp>
      <p:sp>
        <p:nvSpPr>
          <p:cNvPr name="TextBox 18" id="18"/>
          <p:cNvSpPr txBox="true"/>
          <p:nvPr/>
        </p:nvSpPr>
        <p:spPr>
          <a:xfrm rot="0">
            <a:off x="7493256" y="4613115"/>
            <a:ext cx="3496371" cy="1800225"/>
          </a:xfrm>
          <a:prstGeom prst="rect">
            <a:avLst/>
          </a:prstGeom>
        </p:spPr>
        <p:txBody>
          <a:bodyPr anchor="t" rtlCol="false" tIns="0" lIns="0" bIns="0" rIns="0">
            <a:spAutoFit/>
          </a:bodyPr>
          <a:lstStyle/>
          <a:p>
            <a:pPr algn="l">
              <a:lnSpc>
                <a:spcPts val="2879"/>
              </a:lnSpc>
            </a:pPr>
            <a:r>
              <a:rPr lang="en-US" b="true" sz="2400" spc="21">
                <a:solidFill>
                  <a:srgbClr val="FFFFFF"/>
                </a:solidFill>
                <a:latin typeface="Noto Sans Bold"/>
                <a:ea typeface="Noto Sans Bold"/>
                <a:cs typeface="Noto Sans Bold"/>
                <a:sym typeface="Noto Sans Bold"/>
              </a:rPr>
              <a:t>Empleado / Empleador: </a:t>
            </a:r>
          </a:p>
          <a:p>
            <a:pPr algn="l" marL="518160" indent="-259080" lvl="1">
              <a:lnSpc>
                <a:spcPts val="2879"/>
              </a:lnSpc>
              <a:buFont typeface="Arial"/>
              <a:buChar char="•"/>
            </a:pPr>
            <a:r>
              <a:rPr lang="en-US" sz="2400" spc="22">
                <a:solidFill>
                  <a:srgbClr val="FFFFFF"/>
                </a:solidFill>
                <a:latin typeface="Noto Sans"/>
                <a:ea typeface="Noto Sans"/>
                <a:cs typeface="Noto Sans"/>
                <a:sym typeface="Noto Sans"/>
              </a:rPr>
              <a:t>agregar disposiciones aquí</a:t>
            </a:r>
          </a:p>
          <a:p>
            <a:pPr algn="l">
              <a:lnSpc>
                <a:spcPts val="2879"/>
              </a:lnSpc>
            </a:pPr>
          </a:p>
        </p:txBody>
      </p:sp>
      <p:sp>
        <p:nvSpPr>
          <p:cNvPr name="TextBox 19" id="19"/>
          <p:cNvSpPr txBox="true"/>
          <p:nvPr/>
        </p:nvSpPr>
        <p:spPr>
          <a:xfrm rot="0">
            <a:off x="13310355" y="4613115"/>
            <a:ext cx="3711740" cy="2524125"/>
          </a:xfrm>
          <a:prstGeom prst="rect">
            <a:avLst/>
          </a:prstGeom>
        </p:spPr>
        <p:txBody>
          <a:bodyPr anchor="t" rtlCol="false" tIns="0" lIns="0" bIns="0" rIns="0">
            <a:spAutoFit/>
          </a:bodyPr>
          <a:lstStyle/>
          <a:p>
            <a:pPr algn="l">
              <a:lnSpc>
                <a:spcPts val="2879"/>
              </a:lnSpc>
            </a:pPr>
            <a:r>
              <a:rPr lang="en-US" sz="2400" spc="22">
                <a:solidFill>
                  <a:srgbClr val="FFFFFF"/>
                </a:solidFill>
                <a:latin typeface="Noto Sans"/>
                <a:ea typeface="Noto Sans"/>
                <a:cs typeface="Noto Sans"/>
                <a:sym typeface="Noto Sans"/>
              </a:rPr>
              <a:t>En línea en </a:t>
            </a:r>
            <a:r>
              <a:rPr lang="en-US" sz="2400" spc="22" b="true">
                <a:solidFill>
                  <a:srgbClr val="FFFFFF"/>
                </a:solidFill>
                <a:latin typeface="Noto Sans Bold"/>
                <a:ea typeface="Noto Sans Bold"/>
                <a:cs typeface="Noto Sans Bold"/>
                <a:sym typeface="Noto Sans Bold"/>
              </a:rPr>
              <a:t>u.bpas.com</a:t>
            </a:r>
          </a:p>
          <a:p>
            <a:pPr algn="l" marL="289560" indent="-144780" lvl="1">
              <a:lnSpc>
                <a:spcPts val="2879"/>
              </a:lnSpc>
            </a:pPr>
          </a:p>
          <a:p>
            <a:pPr algn="l">
              <a:lnSpc>
                <a:spcPts val="2879"/>
              </a:lnSpc>
            </a:pPr>
          </a:p>
          <a:p>
            <a:pPr algn="l">
              <a:lnSpc>
                <a:spcPts val="2879"/>
              </a:lnSpc>
            </a:pPr>
          </a:p>
          <a:p>
            <a:pPr algn="l">
              <a:lnSpc>
                <a:spcPts val="2879"/>
              </a:lnSpc>
            </a:pPr>
          </a:p>
          <a:p>
            <a:pPr algn="l">
              <a:lnSpc>
                <a:spcPts val="2879"/>
              </a:lnSpc>
            </a:pPr>
          </a:p>
          <a:p>
            <a:pPr algn="l">
              <a:lnSpc>
                <a:spcPts val="2879"/>
              </a:lnSpc>
            </a:pPr>
          </a:p>
        </p:txBody>
      </p:sp>
      <p:sp>
        <p:nvSpPr>
          <p:cNvPr name="Freeform 20" id="20"/>
          <p:cNvSpPr/>
          <p:nvPr/>
        </p:nvSpPr>
        <p:spPr>
          <a:xfrm flipH="false" flipV="false" rot="0">
            <a:off x="4193586" y="8966713"/>
            <a:ext cx="934238" cy="1004557"/>
          </a:xfrm>
          <a:custGeom>
            <a:avLst/>
            <a:gdLst/>
            <a:ahLst/>
            <a:cxnLst/>
            <a:rect r="r" b="b" t="t" l="l"/>
            <a:pathLst>
              <a:path h="1004557" w="934238">
                <a:moveTo>
                  <a:pt x="0" y="0"/>
                </a:moveTo>
                <a:lnTo>
                  <a:pt x="934237" y="0"/>
                </a:lnTo>
                <a:lnTo>
                  <a:pt x="934237" y="1004556"/>
                </a:lnTo>
                <a:lnTo>
                  <a:pt x="0" y="100455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21" id="21"/>
          <p:cNvSpPr/>
          <p:nvPr/>
        </p:nvSpPr>
        <p:spPr>
          <a:xfrm flipH="false" flipV="false" rot="0">
            <a:off x="378787" y="9589134"/>
            <a:ext cx="1313254" cy="424556"/>
          </a:xfrm>
          <a:custGeom>
            <a:avLst/>
            <a:gdLst/>
            <a:ahLst/>
            <a:cxnLst/>
            <a:rect r="r" b="b" t="t" l="l"/>
            <a:pathLst>
              <a:path h="424556" w="1313254">
                <a:moveTo>
                  <a:pt x="0" y="0"/>
                </a:moveTo>
                <a:lnTo>
                  <a:pt x="1313254" y="0"/>
                </a:lnTo>
                <a:lnTo>
                  <a:pt x="1313254" y="424556"/>
                </a:lnTo>
                <a:lnTo>
                  <a:pt x="0" y="424556"/>
                </a:lnTo>
                <a:lnTo>
                  <a:pt x="0" y="0"/>
                </a:lnTo>
                <a:close/>
              </a:path>
            </a:pathLst>
          </a:custGeom>
          <a:blipFill>
            <a:blip r:embed="rId5"/>
            <a:stretch>
              <a:fillRect l="0" t="0" r="0" b="0"/>
            </a:stretch>
          </a:blipFill>
        </p:spPr>
      </p:sp>
      <p:sp>
        <p:nvSpPr>
          <p:cNvPr name="TextBox 22" id="22"/>
          <p:cNvSpPr txBox="true"/>
          <p:nvPr/>
        </p:nvSpPr>
        <p:spPr>
          <a:xfrm rot="0">
            <a:off x="5361566" y="9042140"/>
            <a:ext cx="11414880" cy="971550"/>
          </a:xfrm>
          <a:prstGeom prst="rect">
            <a:avLst/>
          </a:prstGeom>
        </p:spPr>
        <p:txBody>
          <a:bodyPr anchor="t" rtlCol="false" tIns="0" lIns="0" bIns="0" rIns="0">
            <a:spAutoFit/>
          </a:bodyPr>
          <a:lstStyle/>
          <a:p>
            <a:pPr algn="l">
              <a:lnSpc>
                <a:spcPts val="3840"/>
              </a:lnSpc>
            </a:pPr>
            <a:r>
              <a:rPr lang="en-US" b="true" sz="3200" spc="28">
                <a:solidFill>
                  <a:srgbClr val="081D58"/>
                </a:solidFill>
                <a:latin typeface="Noto Sans Bold"/>
                <a:ea typeface="Noto Sans Bold"/>
                <a:cs typeface="Noto Sans Bold"/>
                <a:sym typeface="Noto Sans Bold"/>
              </a:rPr>
              <a:t>E</a:t>
            </a:r>
            <a:r>
              <a:rPr lang="en-US" b="true" sz="3200" spc="28">
                <a:solidFill>
                  <a:srgbClr val="081D58"/>
                </a:solidFill>
                <a:latin typeface="Noto Sans Bold"/>
                <a:ea typeface="Noto Sans Bold"/>
                <a:cs typeface="Noto Sans Bold"/>
                <a:sym typeface="Noto Sans Bold"/>
              </a:rPr>
              <a:t>l código del plan para la inscripción</a:t>
            </a:r>
            <a:r>
              <a:rPr lang="en-US" sz="3200" spc="28">
                <a:solidFill>
                  <a:srgbClr val="081D58"/>
                </a:solidFill>
                <a:latin typeface="Noto Sans"/>
                <a:ea typeface="Noto Sans"/>
                <a:cs typeface="Noto Sans"/>
                <a:sym typeface="Noto Sans"/>
              </a:rPr>
              <a:t> </a:t>
            </a:r>
          </a:p>
          <a:p>
            <a:pPr algn="l">
              <a:lnSpc>
                <a:spcPts val="3840"/>
              </a:lnSpc>
            </a:pPr>
            <a:r>
              <a:rPr lang="en-US" sz="3200" i="true" spc="29">
                <a:solidFill>
                  <a:srgbClr val="081D58"/>
                </a:solidFill>
                <a:latin typeface="Noto Sans Italics"/>
                <a:ea typeface="Noto Sans Italics"/>
                <a:cs typeface="Noto Sans Italics"/>
                <a:sym typeface="Noto Sans Italics"/>
              </a:rPr>
              <a:t>se encuentra en su carta de bienvenida.</a:t>
            </a:r>
          </a:p>
        </p:txBody>
      </p:sp>
      <p:grpSp>
        <p:nvGrpSpPr>
          <p:cNvPr name="Group 23" id="23"/>
          <p:cNvGrpSpPr/>
          <p:nvPr/>
        </p:nvGrpSpPr>
        <p:grpSpPr>
          <a:xfrm rot="0">
            <a:off x="1619008" y="4282380"/>
            <a:ext cx="3301487" cy="47625"/>
            <a:chOff x="0" y="0"/>
            <a:chExt cx="4401983" cy="63500"/>
          </a:xfrm>
        </p:grpSpPr>
        <p:sp>
          <p:nvSpPr>
            <p:cNvPr name="Freeform 24" id="24"/>
            <p:cNvSpPr/>
            <p:nvPr/>
          </p:nvSpPr>
          <p:spPr>
            <a:xfrm flipH="false" flipV="false" rot="0">
              <a:off x="0" y="0"/>
              <a:ext cx="4401947" cy="63504"/>
            </a:xfrm>
            <a:custGeom>
              <a:avLst/>
              <a:gdLst/>
              <a:ahLst/>
              <a:cxnLst/>
              <a:rect r="r" b="b" t="t" l="l"/>
              <a:pathLst>
                <a:path h="63504" w="4401947">
                  <a:moveTo>
                    <a:pt x="0" y="0"/>
                  </a:moveTo>
                  <a:lnTo>
                    <a:pt x="4401947" y="0"/>
                  </a:lnTo>
                  <a:lnTo>
                    <a:pt x="4401947" y="63504"/>
                  </a:lnTo>
                  <a:lnTo>
                    <a:pt x="0" y="63504"/>
                  </a:lnTo>
                  <a:close/>
                </a:path>
              </a:pathLst>
            </a:custGeom>
            <a:solidFill>
              <a:srgbClr val="60A644"/>
            </a:solidFill>
          </p:spPr>
        </p:sp>
      </p:grpSp>
      <p:grpSp>
        <p:nvGrpSpPr>
          <p:cNvPr name="Group 25" id="25"/>
          <p:cNvGrpSpPr/>
          <p:nvPr/>
        </p:nvGrpSpPr>
        <p:grpSpPr>
          <a:xfrm rot="0">
            <a:off x="7493256" y="4258568"/>
            <a:ext cx="3301487" cy="47625"/>
            <a:chOff x="0" y="0"/>
            <a:chExt cx="4401983" cy="63500"/>
          </a:xfrm>
        </p:grpSpPr>
        <p:sp>
          <p:nvSpPr>
            <p:cNvPr name="Freeform 26" id="26"/>
            <p:cNvSpPr/>
            <p:nvPr/>
          </p:nvSpPr>
          <p:spPr>
            <a:xfrm flipH="false" flipV="false" rot="0">
              <a:off x="0" y="0"/>
              <a:ext cx="4401947" cy="63504"/>
            </a:xfrm>
            <a:custGeom>
              <a:avLst/>
              <a:gdLst/>
              <a:ahLst/>
              <a:cxnLst/>
              <a:rect r="r" b="b" t="t" l="l"/>
              <a:pathLst>
                <a:path h="63504" w="4401947">
                  <a:moveTo>
                    <a:pt x="0" y="0"/>
                  </a:moveTo>
                  <a:lnTo>
                    <a:pt x="4401947" y="0"/>
                  </a:lnTo>
                  <a:lnTo>
                    <a:pt x="4401947" y="63504"/>
                  </a:lnTo>
                  <a:lnTo>
                    <a:pt x="0" y="63504"/>
                  </a:lnTo>
                  <a:close/>
                </a:path>
              </a:pathLst>
            </a:custGeom>
            <a:solidFill>
              <a:srgbClr val="232C68"/>
            </a:solidFill>
          </p:spPr>
        </p:sp>
      </p:grpSp>
      <p:sp>
        <p:nvSpPr>
          <p:cNvPr name="Freeform 27" id="27"/>
          <p:cNvSpPr/>
          <p:nvPr/>
        </p:nvSpPr>
        <p:spPr>
          <a:xfrm flipH="false" flipV="false" rot="0">
            <a:off x="14240575" y="5120580"/>
            <a:ext cx="1616881" cy="1616881"/>
          </a:xfrm>
          <a:custGeom>
            <a:avLst/>
            <a:gdLst/>
            <a:ahLst/>
            <a:cxnLst/>
            <a:rect r="r" b="b" t="t" l="l"/>
            <a:pathLst>
              <a:path h="1616881" w="1616881">
                <a:moveTo>
                  <a:pt x="0" y="0"/>
                </a:moveTo>
                <a:lnTo>
                  <a:pt x="1616881" y="0"/>
                </a:lnTo>
                <a:lnTo>
                  <a:pt x="1616881" y="1616881"/>
                </a:lnTo>
                <a:lnTo>
                  <a:pt x="0" y="1616881"/>
                </a:lnTo>
                <a:lnTo>
                  <a:pt x="0" y="0"/>
                </a:lnTo>
                <a:close/>
              </a:path>
            </a:pathLst>
          </a:custGeom>
          <a:blipFill>
            <a:blip r:embed="rId6"/>
            <a:stretch>
              <a:fillRect l="0" t="0" r="0" b="0"/>
            </a:stretch>
          </a:blipFill>
        </p:spPr>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8843124" y="2687637"/>
            <a:ext cx="8859585" cy="5241247"/>
          </a:xfrm>
          <a:custGeom>
            <a:avLst/>
            <a:gdLst/>
            <a:ahLst/>
            <a:cxnLst/>
            <a:rect r="r" b="b" t="t" l="l"/>
            <a:pathLst>
              <a:path h="5241247" w="8859585">
                <a:moveTo>
                  <a:pt x="0" y="0"/>
                </a:moveTo>
                <a:lnTo>
                  <a:pt x="8859585" y="0"/>
                </a:lnTo>
                <a:lnTo>
                  <a:pt x="8859585" y="5241247"/>
                </a:lnTo>
                <a:lnTo>
                  <a:pt x="0" y="5241247"/>
                </a:lnTo>
                <a:lnTo>
                  <a:pt x="0" y="0"/>
                </a:lnTo>
                <a:close/>
              </a:path>
            </a:pathLst>
          </a:custGeom>
          <a:blipFill>
            <a:blip r:embed="rId3"/>
            <a:stretch>
              <a:fillRect l="-30114" t="-13362" r="-29926" b="-32045"/>
            </a:stretch>
          </a:blipFill>
        </p:spPr>
      </p:sp>
      <p:grpSp>
        <p:nvGrpSpPr>
          <p:cNvPr name="Group 3" id="3"/>
          <p:cNvGrpSpPr/>
          <p:nvPr/>
        </p:nvGrpSpPr>
        <p:grpSpPr>
          <a:xfrm rot="0">
            <a:off x="8744174" y="2468156"/>
            <a:ext cx="9301370" cy="6295325"/>
            <a:chOff x="0" y="0"/>
            <a:chExt cx="2449743" cy="1658028"/>
          </a:xfrm>
        </p:grpSpPr>
        <p:sp>
          <p:nvSpPr>
            <p:cNvPr name="Freeform 4" id="4"/>
            <p:cNvSpPr/>
            <p:nvPr/>
          </p:nvSpPr>
          <p:spPr>
            <a:xfrm flipH="false" flipV="false" rot="0">
              <a:off x="0" y="0"/>
              <a:ext cx="2449743" cy="1658028"/>
            </a:xfrm>
            <a:custGeom>
              <a:avLst/>
              <a:gdLst/>
              <a:ahLst/>
              <a:cxnLst/>
              <a:rect r="r" b="b" t="t" l="l"/>
              <a:pathLst>
                <a:path h="1658028" w="2449743">
                  <a:moveTo>
                    <a:pt x="0" y="0"/>
                  </a:moveTo>
                  <a:lnTo>
                    <a:pt x="2449743" y="0"/>
                  </a:lnTo>
                  <a:lnTo>
                    <a:pt x="2449743" y="1658028"/>
                  </a:lnTo>
                  <a:lnTo>
                    <a:pt x="0" y="1658028"/>
                  </a:lnTo>
                  <a:close/>
                </a:path>
              </a:pathLst>
            </a:custGeom>
            <a:ln w="95250" cap="sq">
              <a:solidFill>
                <a:srgbClr val="60A644"/>
              </a:solidFill>
              <a:prstDash val="solid"/>
              <a:miter/>
            </a:ln>
          </p:spPr>
        </p:sp>
        <p:sp>
          <p:nvSpPr>
            <p:cNvPr name="TextBox 5" id="5"/>
            <p:cNvSpPr txBox="true"/>
            <p:nvPr/>
          </p:nvSpPr>
          <p:spPr>
            <a:xfrm>
              <a:off x="0" y="-38100"/>
              <a:ext cx="2449743" cy="1696128"/>
            </a:xfrm>
            <a:prstGeom prst="rect">
              <a:avLst/>
            </a:prstGeom>
          </p:spPr>
          <p:txBody>
            <a:bodyPr anchor="ctr" rtlCol="false" tIns="50800" lIns="50800" bIns="50800" rIns="50800"/>
            <a:lstStyle/>
            <a:p>
              <a:pPr algn="ctr">
                <a:lnSpc>
                  <a:spcPts val="2659"/>
                </a:lnSpc>
              </a:pPr>
            </a:p>
          </p:txBody>
        </p:sp>
      </p:grpSp>
      <p:grpSp>
        <p:nvGrpSpPr>
          <p:cNvPr name="Group 6" id="6"/>
          <p:cNvGrpSpPr/>
          <p:nvPr/>
        </p:nvGrpSpPr>
        <p:grpSpPr>
          <a:xfrm rot="0">
            <a:off x="11767855" y="6893309"/>
            <a:ext cx="6066822" cy="3120381"/>
            <a:chOff x="0" y="0"/>
            <a:chExt cx="7662529" cy="3941110"/>
          </a:xfrm>
        </p:grpSpPr>
        <p:sp>
          <p:nvSpPr>
            <p:cNvPr name="Freeform 7" id="7"/>
            <p:cNvSpPr/>
            <p:nvPr/>
          </p:nvSpPr>
          <p:spPr>
            <a:xfrm flipH="false" flipV="false" rot="0">
              <a:off x="0" y="0"/>
              <a:ext cx="7662550" cy="3941126"/>
            </a:xfrm>
            <a:custGeom>
              <a:avLst/>
              <a:gdLst/>
              <a:ahLst/>
              <a:cxnLst/>
              <a:rect r="r" b="b" t="t" l="l"/>
              <a:pathLst>
                <a:path h="3941126" w="7662550">
                  <a:moveTo>
                    <a:pt x="0" y="0"/>
                  </a:moveTo>
                  <a:lnTo>
                    <a:pt x="7662550" y="0"/>
                  </a:lnTo>
                  <a:lnTo>
                    <a:pt x="7662550" y="3941126"/>
                  </a:lnTo>
                  <a:lnTo>
                    <a:pt x="0" y="3941126"/>
                  </a:lnTo>
                  <a:close/>
                </a:path>
              </a:pathLst>
            </a:custGeom>
            <a:solidFill>
              <a:srgbClr val="232C68"/>
            </a:solidFill>
          </p:spPr>
        </p:sp>
      </p:grpSp>
      <p:grpSp>
        <p:nvGrpSpPr>
          <p:cNvPr name="Group 8" id="8"/>
          <p:cNvGrpSpPr/>
          <p:nvPr/>
        </p:nvGrpSpPr>
        <p:grpSpPr>
          <a:xfrm rot="0">
            <a:off x="11767855" y="6893309"/>
            <a:ext cx="6066822" cy="3120381"/>
            <a:chOff x="0" y="0"/>
            <a:chExt cx="1597846" cy="821829"/>
          </a:xfrm>
        </p:grpSpPr>
        <p:sp>
          <p:nvSpPr>
            <p:cNvPr name="Freeform 9" id="9"/>
            <p:cNvSpPr/>
            <p:nvPr/>
          </p:nvSpPr>
          <p:spPr>
            <a:xfrm flipH="false" flipV="false" rot="0">
              <a:off x="0" y="0"/>
              <a:ext cx="1597846" cy="821829"/>
            </a:xfrm>
            <a:custGeom>
              <a:avLst/>
              <a:gdLst/>
              <a:ahLst/>
              <a:cxnLst/>
              <a:rect r="r" b="b" t="t" l="l"/>
              <a:pathLst>
                <a:path h="821829" w="1597846">
                  <a:moveTo>
                    <a:pt x="0" y="0"/>
                  </a:moveTo>
                  <a:lnTo>
                    <a:pt x="1597846" y="0"/>
                  </a:lnTo>
                  <a:lnTo>
                    <a:pt x="1597846" y="821829"/>
                  </a:lnTo>
                  <a:lnTo>
                    <a:pt x="0" y="821829"/>
                  </a:lnTo>
                  <a:close/>
                </a:path>
              </a:pathLst>
            </a:custGeom>
            <a:ln w="95250" cap="sq">
              <a:solidFill>
                <a:srgbClr val="F26422"/>
              </a:solidFill>
              <a:prstDash val="solid"/>
              <a:miter/>
            </a:ln>
          </p:spPr>
        </p:sp>
        <p:sp>
          <p:nvSpPr>
            <p:cNvPr name="TextBox 10" id="10"/>
            <p:cNvSpPr txBox="true"/>
            <p:nvPr/>
          </p:nvSpPr>
          <p:spPr>
            <a:xfrm>
              <a:off x="0" y="-38100"/>
              <a:ext cx="1597846" cy="859929"/>
            </a:xfrm>
            <a:prstGeom prst="rect">
              <a:avLst/>
            </a:prstGeom>
          </p:spPr>
          <p:txBody>
            <a:bodyPr anchor="ctr" rtlCol="false" tIns="50800" lIns="50800" bIns="50800" rIns="50800"/>
            <a:lstStyle/>
            <a:p>
              <a:pPr algn="ctr">
                <a:lnSpc>
                  <a:spcPts val="2659"/>
                </a:lnSpc>
              </a:pPr>
            </a:p>
          </p:txBody>
        </p:sp>
      </p:grpSp>
      <p:grpSp>
        <p:nvGrpSpPr>
          <p:cNvPr name="Group 11" id="11"/>
          <p:cNvGrpSpPr/>
          <p:nvPr/>
        </p:nvGrpSpPr>
        <p:grpSpPr>
          <a:xfrm rot="0">
            <a:off x="12107472" y="7914980"/>
            <a:ext cx="5300460" cy="13904"/>
            <a:chOff x="0" y="0"/>
            <a:chExt cx="7067280" cy="18539"/>
          </a:xfrm>
        </p:grpSpPr>
        <p:sp>
          <p:nvSpPr>
            <p:cNvPr name="Freeform 12" id="12"/>
            <p:cNvSpPr/>
            <p:nvPr/>
          </p:nvSpPr>
          <p:spPr>
            <a:xfrm flipH="false" flipV="false" rot="0">
              <a:off x="0" y="0"/>
              <a:ext cx="7067296" cy="18542"/>
            </a:xfrm>
            <a:custGeom>
              <a:avLst/>
              <a:gdLst/>
              <a:ahLst/>
              <a:cxnLst/>
              <a:rect r="r" b="b" t="t" l="l"/>
              <a:pathLst>
                <a:path h="18542" w="7067296">
                  <a:moveTo>
                    <a:pt x="0" y="0"/>
                  </a:moveTo>
                  <a:lnTo>
                    <a:pt x="7067296" y="0"/>
                  </a:lnTo>
                  <a:lnTo>
                    <a:pt x="7067296" y="18542"/>
                  </a:lnTo>
                  <a:lnTo>
                    <a:pt x="0" y="18542"/>
                  </a:lnTo>
                  <a:close/>
                </a:path>
              </a:pathLst>
            </a:custGeom>
            <a:solidFill>
              <a:srgbClr val="60A644"/>
            </a:solidFill>
          </p:spPr>
        </p:sp>
      </p:grpSp>
      <p:grpSp>
        <p:nvGrpSpPr>
          <p:cNvPr name="Group 13" id="13"/>
          <p:cNvGrpSpPr/>
          <p:nvPr/>
        </p:nvGrpSpPr>
        <p:grpSpPr>
          <a:xfrm rot="0">
            <a:off x="0" y="0"/>
            <a:ext cx="18288000" cy="2315491"/>
            <a:chOff x="0" y="0"/>
            <a:chExt cx="4816593" cy="609841"/>
          </a:xfrm>
        </p:grpSpPr>
        <p:sp>
          <p:nvSpPr>
            <p:cNvPr name="Freeform 14" id="14"/>
            <p:cNvSpPr/>
            <p:nvPr/>
          </p:nvSpPr>
          <p:spPr>
            <a:xfrm flipH="false" flipV="false" rot="0">
              <a:off x="0" y="0"/>
              <a:ext cx="4816592" cy="609841"/>
            </a:xfrm>
            <a:custGeom>
              <a:avLst/>
              <a:gdLst/>
              <a:ahLst/>
              <a:cxnLst/>
              <a:rect r="r" b="b" t="t" l="l"/>
              <a:pathLst>
                <a:path h="609841" w="4816592">
                  <a:moveTo>
                    <a:pt x="0" y="0"/>
                  </a:moveTo>
                  <a:lnTo>
                    <a:pt x="4816592" y="0"/>
                  </a:lnTo>
                  <a:lnTo>
                    <a:pt x="4816592" y="609841"/>
                  </a:lnTo>
                  <a:lnTo>
                    <a:pt x="0" y="609841"/>
                  </a:lnTo>
                  <a:close/>
                </a:path>
              </a:pathLst>
            </a:custGeom>
            <a:solidFill>
              <a:srgbClr val="232C68"/>
            </a:solidFill>
          </p:spPr>
        </p:sp>
        <p:sp>
          <p:nvSpPr>
            <p:cNvPr name="TextBox 15" id="15"/>
            <p:cNvSpPr txBox="true"/>
            <p:nvPr/>
          </p:nvSpPr>
          <p:spPr>
            <a:xfrm>
              <a:off x="0" y="-38100"/>
              <a:ext cx="4816593" cy="647941"/>
            </a:xfrm>
            <a:prstGeom prst="rect">
              <a:avLst/>
            </a:prstGeom>
          </p:spPr>
          <p:txBody>
            <a:bodyPr anchor="ctr" rtlCol="false" tIns="50800" lIns="50800" bIns="50800" rIns="50800"/>
            <a:lstStyle/>
            <a:p>
              <a:pPr algn="ctr">
                <a:lnSpc>
                  <a:spcPts val="2659"/>
                </a:lnSpc>
              </a:pPr>
            </a:p>
          </p:txBody>
        </p:sp>
      </p:grpSp>
      <p:sp>
        <p:nvSpPr>
          <p:cNvPr name="Freeform 16" id="16"/>
          <p:cNvSpPr/>
          <p:nvPr/>
        </p:nvSpPr>
        <p:spPr>
          <a:xfrm flipH="false" flipV="false" rot="0">
            <a:off x="378787" y="9589134"/>
            <a:ext cx="1313254" cy="424556"/>
          </a:xfrm>
          <a:custGeom>
            <a:avLst/>
            <a:gdLst/>
            <a:ahLst/>
            <a:cxnLst/>
            <a:rect r="r" b="b" t="t" l="l"/>
            <a:pathLst>
              <a:path h="424556" w="1313254">
                <a:moveTo>
                  <a:pt x="0" y="0"/>
                </a:moveTo>
                <a:lnTo>
                  <a:pt x="1313254" y="0"/>
                </a:lnTo>
                <a:lnTo>
                  <a:pt x="1313254" y="424556"/>
                </a:lnTo>
                <a:lnTo>
                  <a:pt x="0" y="424556"/>
                </a:lnTo>
                <a:lnTo>
                  <a:pt x="0" y="0"/>
                </a:lnTo>
                <a:close/>
              </a:path>
            </a:pathLst>
          </a:custGeom>
          <a:blipFill>
            <a:blip r:embed="rId4"/>
            <a:stretch>
              <a:fillRect l="0" t="0" r="0" b="0"/>
            </a:stretch>
          </a:blipFill>
        </p:spPr>
      </p:sp>
      <p:sp>
        <p:nvSpPr>
          <p:cNvPr name="TextBox 17" id="17"/>
          <p:cNvSpPr txBox="true"/>
          <p:nvPr/>
        </p:nvSpPr>
        <p:spPr>
          <a:xfrm rot="0">
            <a:off x="670671" y="2686050"/>
            <a:ext cx="7816104" cy="6515100"/>
          </a:xfrm>
          <a:prstGeom prst="rect">
            <a:avLst/>
          </a:prstGeom>
        </p:spPr>
        <p:txBody>
          <a:bodyPr anchor="t" rtlCol="false" tIns="0" lIns="0" bIns="0" rIns="0">
            <a:spAutoFit/>
          </a:bodyPr>
          <a:lstStyle/>
          <a:p>
            <a:pPr algn="l" marL="386080" indent="-193040" lvl="1">
              <a:lnSpc>
                <a:spcPts val="3840"/>
              </a:lnSpc>
              <a:spcBef>
                <a:spcPct val="0"/>
              </a:spcBef>
              <a:buFont typeface="Arial"/>
              <a:buChar char="•"/>
            </a:pPr>
            <a:r>
              <a:rPr lang="en-US" sz="3200" spc="29" strike="noStrike" u="none">
                <a:solidFill>
                  <a:srgbClr val="000000"/>
                </a:solidFill>
                <a:latin typeface="Noto Sans"/>
                <a:ea typeface="Noto Sans"/>
                <a:cs typeface="Noto Sans"/>
                <a:sym typeface="Noto Sans"/>
              </a:rPr>
              <a:t>Inscrito automáticamente al </a:t>
            </a:r>
            <a:r>
              <a:rPr lang="en-US" sz="3200" spc="29" strike="noStrike" u="none">
                <a:solidFill>
                  <a:srgbClr val="F26422"/>
                </a:solidFill>
                <a:latin typeface="Noto Sans"/>
                <a:ea typeface="Noto Sans"/>
                <a:cs typeface="Noto Sans"/>
                <a:sym typeface="Noto Sans"/>
              </a:rPr>
              <a:t>__</a:t>
            </a:r>
            <a:r>
              <a:rPr lang="en-US" b="true" sz="3200" spc="29" strike="noStrike" u="none">
                <a:solidFill>
                  <a:srgbClr val="6DA141"/>
                </a:solidFill>
                <a:latin typeface="Noto Sans Bold"/>
                <a:ea typeface="Noto Sans Bold"/>
                <a:cs typeface="Noto Sans Bold"/>
                <a:sym typeface="Noto Sans Bold"/>
              </a:rPr>
              <a:t>% </a:t>
            </a:r>
            <a:r>
              <a:rPr lang="en-US" sz="3200" spc="29" strike="noStrike" u="none">
                <a:solidFill>
                  <a:srgbClr val="000000"/>
                </a:solidFill>
                <a:latin typeface="Noto Sans"/>
                <a:ea typeface="Noto Sans"/>
                <a:cs typeface="Noto Sans"/>
                <a:sym typeface="Noto Sans"/>
              </a:rPr>
              <a:t>del salario en el </a:t>
            </a:r>
            <a:r>
              <a:rPr lang="en-US" b="true" sz="3200" spc="29" strike="noStrike" u="none">
                <a:solidFill>
                  <a:srgbClr val="F26422"/>
                </a:solidFill>
                <a:latin typeface="Noto Sans Bold"/>
                <a:ea typeface="Noto Sans Bold"/>
                <a:cs typeface="Noto Sans Bold"/>
                <a:sym typeface="Noto Sans Bold"/>
              </a:rPr>
              <a:t>_______</a:t>
            </a:r>
            <a:r>
              <a:rPr lang="en-US" b="true" sz="3200" spc="29" strike="noStrike" u="none">
                <a:solidFill>
                  <a:srgbClr val="6DA141"/>
                </a:solidFill>
                <a:latin typeface="Noto Sans Bold"/>
                <a:ea typeface="Noto Sans Bold"/>
                <a:cs typeface="Noto Sans Bold"/>
                <a:sym typeface="Noto Sans Bold"/>
              </a:rPr>
              <a:t>, </a:t>
            </a:r>
            <a:r>
              <a:rPr lang="en-US" sz="3200" spc="29" strike="noStrike" u="none">
                <a:solidFill>
                  <a:srgbClr val="000000"/>
                </a:solidFill>
                <a:latin typeface="Noto Sans"/>
                <a:ea typeface="Noto Sans"/>
                <a:cs typeface="Noto Sans"/>
                <a:sym typeface="Noto Sans"/>
              </a:rPr>
              <a:t>según su fecha de nacimiento</a:t>
            </a:r>
          </a:p>
          <a:p>
            <a:pPr algn="l" marL="1122688" indent="-374229" lvl="2">
              <a:lnSpc>
                <a:spcPts val="3120"/>
              </a:lnSpc>
              <a:spcBef>
                <a:spcPct val="0"/>
              </a:spcBef>
              <a:buFont typeface="Arial"/>
              <a:buChar char="⚬"/>
            </a:pPr>
            <a:r>
              <a:rPr lang="en-US" sz="2600" i="true" spc="24" strike="noStrike" u="none">
                <a:solidFill>
                  <a:srgbClr val="000000"/>
                </a:solidFill>
                <a:latin typeface="Noto Sans Italics"/>
                <a:ea typeface="Noto Sans Italics"/>
                <a:cs typeface="Noto Sans Italics"/>
                <a:sym typeface="Noto Sans Italics"/>
              </a:rPr>
              <a:t>Después de 1 año de servicio, será inscrito automáticamente el primer día del siguiente trimestre calendario: 1/1, 4/1, 7/1 o 10/1</a:t>
            </a:r>
            <a:r>
              <a:rPr lang="en-US" sz="2600" i="true" spc="24" strike="noStrike" u="none">
                <a:solidFill>
                  <a:srgbClr val="000000"/>
                </a:solidFill>
                <a:latin typeface="Noto Sans Italics"/>
                <a:ea typeface="Noto Sans Italics"/>
                <a:cs typeface="Noto Sans Italics"/>
                <a:sym typeface="Noto Sans Italics"/>
              </a:rPr>
              <a:t> </a:t>
            </a:r>
          </a:p>
          <a:p>
            <a:pPr algn="l" marL="386080" indent="-193040" lvl="1">
              <a:lnSpc>
                <a:spcPts val="3840"/>
              </a:lnSpc>
              <a:spcBef>
                <a:spcPct val="0"/>
              </a:spcBef>
              <a:buFont typeface="Arial"/>
              <a:buChar char="•"/>
            </a:pPr>
            <a:r>
              <a:rPr lang="en-US" sz="3200" spc="29" strike="noStrike" u="none">
                <a:solidFill>
                  <a:srgbClr val="000000"/>
                </a:solidFill>
                <a:latin typeface="Noto Sans"/>
                <a:ea typeface="Noto Sans"/>
                <a:cs typeface="Noto Sans"/>
                <a:sym typeface="Noto Sans"/>
              </a:rPr>
              <a:t>Recibirá una carta por correo antes de la inscripción automática</a:t>
            </a:r>
          </a:p>
          <a:p>
            <a:pPr algn="l" marL="386080" indent="-193040" lvl="1">
              <a:lnSpc>
                <a:spcPts val="3840"/>
              </a:lnSpc>
              <a:spcBef>
                <a:spcPct val="0"/>
              </a:spcBef>
              <a:buFont typeface="Arial"/>
              <a:buChar char="•"/>
            </a:pPr>
            <a:r>
              <a:rPr lang="en-US" sz="3200" spc="29" strike="noStrike" u="none">
                <a:solidFill>
                  <a:srgbClr val="000000"/>
                </a:solidFill>
                <a:latin typeface="Noto Sans"/>
                <a:ea typeface="Noto Sans"/>
                <a:cs typeface="Noto Sans"/>
                <a:sym typeface="Noto Sans"/>
              </a:rPr>
              <a:t>Un </a:t>
            </a:r>
            <a:r>
              <a:rPr lang="en-US" b="true" sz="3200" spc="29" strike="noStrike" u="none">
                <a:solidFill>
                  <a:srgbClr val="6DA141"/>
                </a:solidFill>
                <a:latin typeface="Noto Sans Bold"/>
                <a:ea typeface="Noto Sans Bold"/>
                <a:cs typeface="Noto Sans Bold"/>
                <a:sym typeface="Noto Sans Bold"/>
              </a:rPr>
              <a:t>aumento automático de </a:t>
            </a:r>
            <a:r>
              <a:rPr lang="en-US" b="true" sz="3200" spc="29" strike="noStrike" u="none">
                <a:solidFill>
                  <a:srgbClr val="F26422"/>
                </a:solidFill>
                <a:latin typeface="Noto Sans Bold"/>
                <a:ea typeface="Noto Sans Bold"/>
                <a:cs typeface="Noto Sans Bold"/>
                <a:sym typeface="Noto Sans Bold"/>
              </a:rPr>
              <a:t>___</a:t>
            </a:r>
            <a:r>
              <a:rPr lang="en-US" b="true" sz="3200" spc="29" strike="noStrike" u="none">
                <a:solidFill>
                  <a:srgbClr val="6DA141"/>
                </a:solidFill>
                <a:latin typeface="Noto Sans Bold"/>
                <a:ea typeface="Noto Sans Bold"/>
                <a:cs typeface="Noto Sans Bold"/>
                <a:sym typeface="Noto Sans Bold"/>
              </a:rPr>
              <a:t>% </a:t>
            </a:r>
            <a:r>
              <a:rPr lang="en-US" sz="3200" spc="29" strike="noStrike" u="none">
                <a:solidFill>
                  <a:srgbClr val="000000"/>
                </a:solidFill>
                <a:latin typeface="Noto Sans"/>
                <a:ea typeface="Noto Sans"/>
                <a:cs typeface="Noto Sans"/>
                <a:sym typeface="Noto Sans"/>
              </a:rPr>
              <a:t>ocurrirá cada año en su aniversario hasta alcanzar </a:t>
            </a:r>
            <a:r>
              <a:rPr lang="en-US" sz="3200" spc="29" strike="noStrike" u="none">
                <a:solidFill>
                  <a:srgbClr val="F26422"/>
                </a:solidFill>
                <a:latin typeface="Noto Sans"/>
                <a:ea typeface="Noto Sans"/>
                <a:cs typeface="Noto Sans"/>
                <a:sym typeface="Noto Sans"/>
              </a:rPr>
              <a:t>___</a:t>
            </a:r>
            <a:r>
              <a:rPr lang="en-US" b="true" sz="3200" spc="29" strike="noStrike" u="none">
                <a:solidFill>
                  <a:srgbClr val="6DA141"/>
                </a:solidFill>
                <a:latin typeface="Noto Sans Bold"/>
                <a:ea typeface="Noto Sans Bold"/>
                <a:cs typeface="Noto Sans Bold"/>
                <a:sym typeface="Noto Sans Bold"/>
              </a:rPr>
              <a:t>%</a:t>
            </a:r>
          </a:p>
          <a:p>
            <a:pPr algn="l" marL="386080" indent="-193040" lvl="1">
              <a:lnSpc>
                <a:spcPts val="3840"/>
              </a:lnSpc>
              <a:spcBef>
                <a:spcPct val="0"/>
              </a:spcBef>
              <a:buFont typeface="Arial"/>
              <a:buChar char="•"/>
            </a:pPr>
            <a:r>
              <a:rPr lang="en-US" sz="3200" spc="29" strike="noStrike" u="none">
                <a:solidFill>
                  <a:srgbClr val="000000"/>
                </a:solidFill>
                <a:latin typeface="Noto Sans"/>
                <a:ea typeface="Noto Sans"/>
                <a:cs typeface="Noto Sans"/>
                <a:sym typeface="Noto Sans"/>
              </a:rPr>
              <a:t> </a:t>
            </a:r>
            <a:r>
              <a:rPr lang="en-US" b="true" sz="3200" spc="29" strike="noStrike" u="none">
                <a:solidFill>
                  <a:srgbClr val="6DA141"/>
                </a:solidFill>
                <a:latin typeface="Noto Sans Bold"/>
                <a:ea typeface="Noto Sans Bold"/>
                <a:cs typeface="Noto Sans Bold"/>
                <a:sym typeface="Noto Sans Bold"/>
              </a:rPr>
              <a:t>Re-inscripción</a:t>
            </a:r>
            <a:r>
              <a:rPr lang="en-US" sz="3200" spc="29" strike="noStrike" u="none">
                <a:solidFill>
                  <a:srgbClr val="000000"/>
                </a:solidFill>
                <a:latin typeface="Noto Sans"/>
                <a:ea typeface="Noto Sans"/>
                <a:cs typeface="Noto Sans"/>
                <a:sym typeface="Noto Sans"/>
              </a:rPr>
              <a:t>: Los empleados no inscritos o que contribuyen menos del </a:t>
            </a:r>
            <a:r>
              <a:rPr lang="en-US" sz="3200" spc="29" strike="noStrike" u="none">
                <a:solidFill>
                  <a:srgbClr val="F26422"/>
                </a:solidFill>
                <a:latin typeface="Noto Sans"/>
                <a:ea typeface="Noto Sans"/>
                <a:cs typeface="Noto Sans"/>
                <a:sym typeface="Noto Sans"/>
              </a:rPr>
              <a:t>__</a:t>
            </a:r>
            <a:r>
              <a:rPr lang="en-US" sz="3200" spc="29" strike="noStrike" u="none">
                <a:solidFill>
                  <a:srgbClr val="000000"/>
                </a:solidFill>
                <a:latin typeface="Noto Sans"/>
                <a:ea typeface="Noto Sans"/>
                <a:cs typeface="Noto Sans"/>
                <a:sym typeface="Noto Sans"/>
              </a:rPr>
              <a:t>% serán re-inscritos</a:t>
            </a:r>
          </a:p>
        </p:txBody>
      </p:sp>
      <p:sp>
        <p:nvSpPr>
          <p:cNvPr name="TextBox 18" id="18"/>
          <p:cNvSpPr txBox="true"/>
          <p:nvPr/>
        </p:nvSpPr>
        <p:spPr>
          <a:xfrm rot="0">
            <a:off x="12106275" y="8020050"/>
            <a:ext cx="5305425" cy="1005468"/>
          </a:xfrm>
          <a:prstGeom prst="rect">
            <a:avLst/>
          </a:prstGeom>
        </p:spPr>
        <p:txBody>
          <a:bodyPr anchor="t" rtlCol="false" tIns="0" lIns="0" bIns="0" rIns="0">
            <a:spAutoFit/>
          </a:bodyPr>
          <a:lstStyle/>
          <a:p>
            <a:pPr algn="l" marL="411534" indent="-137178" lvl="2">
              <a:lnSpc>
                <a:spcPts val="2717"/>
              </a:lnSpc>
              <a:spcBef>
                <a:spcPct val="0"/>
              </a:spcBef>
              <a:buFont typeface="Arial"/>
              <a:buChar char="⚬"/>
            </a:pPr>
            <a:r>
              <a:rPr lang="en-US" sz="1800" strike="noStrike" u="none">
                <a:solidFill>
                  <a:srgbClr val="FFFFFF"/>
                </a:solidFill>
                <a:latin typeface="Noto Sans"/>
                <a:ea typeface="Noto Sans"/>
                <a:cs typeface="Noto Sans"/>
                <a:sym typeface="Noto Sans"/>
              </a:rPr>
              <a:t>Inicie sesión en su cuenta en u.bpas.com</a:t>
            </a:r>
          </a:p>
          <a:p>
            <a:pPr algn="l" marL="411534" indent="-137178" lvl="2">
              <a:lnSpc>
                <a:spcPts val="2717"/>
              </a:lnSpc>
              <a:spcBef>
                <a:spcPct val="0"/>
              </a:spcBef>
              <a:buFont typeface="Arial"/>
              <a:buChar char="⚬"/>
            </a:pPr>
            <a:r>
              <a:rPr lang="en-US" sz="1800" strike="noStrike" u="none">
                <a:solidFill>
                  <a:srgbClr val="FFFFFF"/>
                </a:solidFill>
                <a:latin typeface="Noto Sans"/>
                <a:ea typeface="Noto Sans"/>
                <a:cs typeface="Noto Sans"/>
                <a:sym typeface="Noto Sans"/>
              </a:rPr>
              <a:t>Elija </a:t>
            </a:r>
            <a:r>
              <a:rPr lang="en-US" b="true" sz="1800" strike="noStrike" u="none">
                <a:solidFill>
                  <a:srgbClr val="5EA745"/>
                </a:solidFill>
                <a:latin typeface="Noto Sans Bold"/>
                <a:ea typeface="Noto Sans Bold"/>
                <a:cs typeface="Noto Sans Bold"/>
                <a:sym typeface="Noto Sans Bold"/>
              </a:rPr>
              <a:t>Aportaciones </a:t>
            </a:r>
            <a:r>
              <a:rPr lang="en-US" sz="1800" strike="noStrike" u="none">
                <a:solidFill>
                  <a:srgbClr val="FFFFFF"/>
                </a:solidFill>
                <a:latin typeface="Noto Sans"/>
                <a:ea typeface="Noto Sans"/>
                <a:cs typeface="Noto Sans"/>
                <a:sym typeface="Noto Sans"/>
              </a:rPr>
              <a:t>en la Página Principal o en </a:t>
            </a:r>
            <a:r>
              <a:rPr lang="en-US" b="true" sz="1800" strike="noStrike" u="none">
                <a:solidFill>
                  <a:srgbClr val="5EA745"/>
                </a:solidFill>
                <a:latin typeface="Noto Sans Bold"/>
                <a:ea typeface="Noto Sans Bold"/>
                <a:cs typeface="Noto Sans Bold"/>
                <a:sym typeface="Noto Sans Bold"/>
              </a:rPr>
              <a:t>Mi Cuenta </a:t>
            </a:r>
            <a:r>
              <a:rPr lang="en-US" sz="1800" strike="noStrike" u="none">
                <a:solidFill>
                  <a:srgbClr val="FFFFFF"/>
                </a:solidFill>
                <a:latin typeface="Noto Sans"/>
                <a:ea typeface="Noto Sans"/>
                <a:cs typeface="Noto Sans"/>
                <a:sym typeface="Noto Sans"/>
              </a:rPr>
              <a:t>y seleccione </a:t>
            </a:r>
            <a:r>
              <a:rPr lang="en-US" b="true" sz="1800" strike="noStrike" u="none">
                <a:solidFill>
                  <a:srgbClr val="5EA745"/>
                </a:solidFill>
                <a:latin typeface="Noto Sans Bold"/>
                <a:ea typeface="Noto Sans Bold"/>
                <a:cs typeface="Noto Sans Bold"/>
                <a:sym typeface="Noto Sans Bold"/>
              </a:rPr>
              <a:t>Aportaciones</a:t>
            </a:r>
          </a:p>
        </p:txBody>
      </p:sp>
      <p:sp>
        <p:nvSpPr>
          <p:cNvPr name="TextBox 19" id="19"/>
          <p:cNvSpPr txBox="true"/>
          <p:nvPr/>
        </p:nvSpPr>
        <p:spPr>
          <a:xfrm rot="0">
            <a:off x="12211054" y="7251169"/>
            <a:ext cx="5200646" cy="419100"/>
          </a:xfrm>
          <a:prstGeom prst="rect">
            <a:avLst/>
          </a:prstGeom>
        </p:spPr>
        <p:txBody>
          <a:bodyPr anchor="t" rtlCol="false" tIns="0" lIns="0" bIns="0" rIns="0">
            <a:spAutoFit/>
          </a:bodyPr>
          <a:lstStyle/>
          <a:p>
            <a:pPr algn="ctr" marL="0" indent="0" lvl="0">
              <a:lnSpc>
                <a:spcPts val="3338"/>
              </a:lnSpc>
              <a:spcBef>
                <a:spcPct val="0"/>
              </a:spcBef>
            </a:pPr>
            <a:r>
              <a:rPr lang="en-US" b="true" sz="2782" spc="26" strike="noStrike" u="none">
                <a:solidFill>
                  <a:srgbClr val="FFFFFF"/>
                </a:solidFill>
                <a:latin typeface="Noto Sans Bold"/>
                <a:ea typeface="Noto Sans Bold"/>
                <a:cs typeface="Noto Sans Bold"/>
                <a:sym typeface="Noto Sans Bold"/>
              </a:rPr>
              <a:t>Haga cambios en línea</a:t>
            </a:r>
          </a:p>
        </p:txBody>
      </p:sp>
      <p:sp>
        <p:nvSpPr>
          <p:cNvPr name="TextBox 20" id="20"/>
          <p:cNvSpPr txBox="true"/>
          <p:nvPr/>
        </p:nvSpPr>
        <p:spPr>
          <a:xfrm rot="0">
            <a:off x="0" y="28575"/>
            <a:ext cx="18354675" cy="2295525"/>
          </a:xfrm>
          <a:prstGeom prst="rect">
            <a:avLst/>
          </a:prstGeom>
        </p:spPr>
        <p:txBody>
          <a:bodyPr anchor="t" rtlCol="false" tIns="0" lIns="0" bIns="0" rIns="0">
            <a:spAutoFit/>
          </a:bodyPr>
          <a:lstStyle/>
          <a:p>
            <a:pPr algn="ctr" marL="0" indent="0" lvl="0">
              <a:lnSpc>
                <a:spcPts val="9000"/>
              </a:lnSpc>
              <a:spcBef>
                <a:spcPct val="0"/>
              </a:spcBef>
            </a:pPr>
            <a:r>
              <a:rPr lang="en-US" b="true" sz="7500" strike="noStrike" u="none">
                <a:solidFill>
                  <a:srgbClr val="FFFFFF"/>
                </a:solidFill>
                <a:latin typeface="Noto Sans Bold"/>
                <a:ea typeface="Noto Sans Bold"/>
                <a:cs typeface="Noto Sans Bold"/>
                <a:sym typeface="Noto Sans Bold"/>
              </a:rPr>
              <a:t>Inscripción Automática y</a:t>
            </a:r>
          </a:p>
          <a:p>
            <a:pPr algn="ctr" marL="0" indent="0" lvl="0">
              <a:lnSpc>
                <a:spcPts val="9000"/>
              </a:lnSpc>
              <a:spcBef>
                <a:spcPct val="0"/>
              </a:spcBef>
            </a:pPr>
            <a:r>
              <a:rPr lang="en-US" b="true" sz="7500" strike="noStrike" u="none">
                <a:solidFill>
                  <a:srgbClr val="FFFFFF"/>
                </a:solidFill>
                <a:latin typeface="Noto Sans Bold"/>
                <a:ea typeface="Noto Sans Bold"/>
                <a:cs typeface="Noto Sans Bold"/>
                <a:sym typeface="Noto Sans Bold"/>
              </a:rPr>
              <a:t>Re-Inscripción</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0" y="552450"/>
            <a:ext cx="18297525" cy="1152525"/>
          </a:xfrm>
          <a:prstGeom prst="rect">
            <a:avLst/>
          </a:prstGeom>
        </p:spPr>
        <p:txBody>
          <a:bodyPr anchor="t" rtlCol="false" tIns="0" lIns="0" bIns="0" rIns="0">
            <a:spAutoFit/>
          </a:bodyPr>
          <a:lstStyle/>
          <a:p>
            <a:pPr algn="ctr" marL="0" indent="0" lvl="0">
              <a:lnSpc>
                <a:spcPts val="9000"/>
              </a:lnSpc>
              <a:spcBef>
                <a:spcPct val="0"/>
              </a:spcBef>
            </a:pPr>
            <a:r>
              <a:rPr lang="en-US" b="true" sz="7500">
                <a:solidFill>
                  <a:srgbClr val="232C68"/>
                </a:solidFill>
                <a:latin typeface="Noto Sans Bold"/>
                <a:ea typeface="Noto Sans Bold"/>
                <a:cs typeface="Noto Sans Bold"/>
                <a:sym typeface="Noto Sans Bold"/>
              </a:rPr>
              <a:t>Aporta</a:t>
            </a:r>
            <a:r>
              <a:rPr lang="en-US" b="true" sz="7500" strike="noStrike" u="none">
                <a:solidFill>
                  <a:srgbClr val="232C68"/>
                </a:solidFill>
                <a:latin typeface="Noto Sans Bold"/>
                <a:ea typeface="Noto Sans Bold"/>
                <a:cs typeface="Noto Sans Bold"/>
                <a:sym typeface="Noto Sans Bold"/>
              </a:rPr>
              <a:t>ciones al Plan de Retiro </a:t>
            </a:r>
          </a:p>
        </p:txBody>
      </p:sp>
      <p:grpSp>
        <p:nvGrpSpPr>
          <p:cNvPr name="Group 3" id="3"/>
          <p:cNvGrpSpPr/>
          <p:nvPr/>
        </p:nvGrpSpPr>
        <p:grpSpPr>
          <a:xfrm rot="5400000">
            <a:off x="9996846" y="-1586732"/>
            <a:ext cx="2856704" cy="12181756"/>
            <a:chOff x="0" y="0"/>
            <a:chExt cx="3808938" cy="16242341"/>
          </a:xfrm>
        </p:grpSpPr>
        <p:sp>
          <p:nvSpPr>
            <p:cNvPr name="Freeform 4" id="4"/>
            <p:cNvSpPr/>
            <p:nvPr/>
          </p:nvSpPr>
          <p:spPr>
            <a:xfrm flipH="false" flipV="false" rot="0">
              <a:off x="0" y="0"/>
              <a:ext cx="3808923" cy="16242334"/>
            </a:xfrm>
            <a:custGeom>
              <a:avLst/>
              <a:gdLst/>
              <a:ahLst/>
              <a:cxnLst/>
              <a:rect r="r" b="b" t="t" l="l"/>
              <a:pathLst>
                <a:path h="16242334" w="3808923">
                  <a:moveTo>
                    <a:pt x="654624" y="0"/>
                  </a:moveTo>
                  <a:lnTo>
                    <a:pt x="3154299" y="0"/>
                  </a:lnTo>
                  <a:lnTo>
                    <a:pt x="3154299" y="17976"/>
                  </a:lnTo>
                  <a:lnTo>
                    <a:pt x="3154299" y="0"/>
                  </a:lnTo>
                  <a:lnTo>
                    <a:pt x="3154299" y="17976"/>
                  </a:lnTo>
                  <a:lnTo>
                    <a:pt x="3154299" y="0"/>
                  </a:lnTo>
                  <a:cubicBezTo>
                    <a:pt x="3516083" y="0"/>
                    <a:pt x="3808923" y="181247"/>
                    <a:pt x="3808923" y="404257"/>
                  </a:cubicBezTo>
                  <a:lnTo>
                    <a:pt x="3779439" y="404257"/>
                  </a:lnTo>
                  <a:lnTo>
                    <a:pt x="3808923" y="404257"/>
                  </a:lnTo>
                  <a:lnTo>
                    <a:pt x="3808923" y="16224359"/>
                  </a:lnTo>
                  <a:cubicBezTo>
                    <a:pt x="3808923" y="16234361"/>
                    <a:pt x="3795622" y="16242334"/>
                    <a:pt x="3779439" y="16242334"/>
                  </a:cubicBezTo>
                  <a:lnTo>
                    <a:pt x="29484" y="16242334"/>
                  </a:lnTo>
                  <a:cubicBezTo>
                    <a:pt x="13079" y="16242334"/>
                    <a:pt x="0" y="16234225"/>
                    <a:pt x="0" y="16224359"/>
                  </a:cubicBezTo>
                  <a:lnTo>
                    <a:pt x="0" y="404257"/>
                  </a:lnTo>
                  <a:lnTo>
                    <a:pt x="29484" y="404257"/>
                  </a:lnTo>
                  <a:lnTo>
                    <a:pt x="0" y="404257"/>
                  </a:lnTo>
                  <a:cubicBezTo>
                    <a:pt x="0" y="181247"/>
                    <a:pt x="292619" y="0"/>
                    <a:pt x="654624" y="0"/>
                  </a:cubicBezTo>
                  <a:cubicBezTo>
                    <a:pt x="660388" y="0"/>
                    <a:pt x="665930" y="1081"/>
                    <a:pt x="670807" y="2973"/>
                  </a:cubicBezTo>
                  <a:lnTo>
                    <a:pt x="654624" y="17976"/>
                  </a:lnTo>
                  <a:lnTo>
                    <a:pt x="654624" y="0"/>
                  </a:lnTo>
                  <a:moveTo>
                    <a:pt x="654624" y="36087"/>
                  </a:moveTo>
                  <a:cubicBezTo>
                    <a:pt x="648860" y="36087"/>
                    <a:pt x="643318" y="35006"/>
                    <a:pt x="638441" y="33114"/>
                  </a:cubicBezTo>
                  <a:lnTo>
                    <a:pt x="654624" y="18111"/>
                  </a:lnTo>
                  <a:lnTo>
                    <a:pt x="654624" y="36087"/>
                  </a:lnTo>
                  <a:cubicBezTo>
                    <a:pt x="326093" y="36087"/>
                    <a:pt x="59189" y="200710"/>
                    <a:pt x="59189" y="404257"/>
                  </a:cubicBezTo>
                  <a:lnTo>
                    <a:pt x="59189" y="16224359"/>
                  </a:lnTo>
                  <a:lnTo>
                    <a:pt x="29484" y="16224359"/>
                  </a:lnTo>
                  <a:lnTo>
                    <a:pt x="29484" y="16206383"/>
                  </a:lnTo>
                  <a:lnTo>
                    <a:pt x="3779439" y="16206383"/>
                  </a:lnTo>
                  <a:lnTo>
                    <a:pt x="3779439" y="16224359"/>
                  </a:lnTo>
                  <a:lnTo>
                    <a:pt x="3749956" y="16224359"/>
                  </a:lnTo>
                  <a:lnTo>
                    <a:pt x="3749956" y="404257"/>
                  </a:lnTo>
                  <a:cubicBezTo>
                    <a:pt x="3749956" y="200710"/>
                    <a:pt x="3483052" y="36087"/>
                    <a:pt x="3154521" y="36087"/>
                  </a:cubicBezTo>
                  <a:lnTo>
                    <a:pt x="654624" y="36087"/>
                  </a:lnTo>
                  <a:close/>
                </a:path>
              </a:pathLst>
            </a:custGeom>
            <a:solidFill>
              <a:srgbClr val="212C68">
                <a:alpha val="80784"/>
              </a:srgbClr>
            </a:solidFill>
          </p:spPr>
        </p:sp>
      </p:grpSp>
      <p:grpSp>
        <p:nvGrpSpPr>
          <p:cNvPr name="Group 5" id="5"/>
          <p:cNvGrpSpPr/>
          <p:nvPr/>
        </p:nvGrpSpPr>
        <p:grpSpPr>
          <a:xfrm rot="0">
            <a:off x="1975460" y="3032819"/>
            <a:ext cx="3826063" cy="2942655"/>
            <a:chOff x="0" y="0"/>
            <a:chExt cx="5101417" cy="3923539"/>
          </a:xfrm>
        </p:grpSpPr>
        <p:sp>
          <p:nvSpPr>
            <p:cNvPr name="Freeform 6" id="6"/>
            <p:cNvSpPr/>
            <p:nvPr/>
          </p:nvSpPr>
          <p:spPr>
            <a:xfrm flipH="false" flipV="false" rot="0">
              <a:off x="13919" y="22473"/>
              <a:ext cx="5073498" cy="3878660"/>
            </a:xfrm>
            <a:custGeom>
              <a:avLst/>
              <a:gdLst/>
              <a:ahLst/>
              <a:cxnLst/>
              <a:rect r="r" b="b" t="t" l="l"/>
              <a:pathLst>
                <a:path h="3878660" w="5073498">
                  <a:moveTo>
                    <a:pt x="0" y="646471"/>
                  </a:moveTo>
                  <a:cubicBezTo>
                    <a:pt x="0" y="289442"/>
                    <a:pt x="180326" y="0"/>
                    <a:pt x="402829" y="0"/>
                  </a:cubicBezTo>
                  <a:lnTo>
                    <a:pt x="4670671" y="0"/>
                  </a:lnTo>
                  <a:cubicBezTo>
                    <a:pt x="4893174" y="0"/>
                    <a:pt x="5073499" y="289442"/>
                    <a:pt x="5073499" y="646471"/>
                  </a:cubicBezTo>
                  <a:lnTo>
                    <a:pt x="5073499" y="3232188"/>
                  </a:lnTo>
                  <a:cubicBezTo>
                    <a:pt x="5073499" y="3589218"/>
                    <a:pt x="4893174" y="3878659"/>
                    <a:pt x="4670671" y="3878659"/>
                  </a:cubicBezTo>
                  <a:lnTo>
                    <a:pt x="402829" y="3878659"/>
                  </a:lnTo>
                  <a:cubicBezTo>
                    <a:pt x="180326" y="3878659"/>
                    <a:pt x="0" y="3589218"/>
                    <a:pt x="0" y="3232188"/>
                  </a:cubicBezTo>
                  <a:close/>
                </a:path>
              </a:pathLst>
            </a:custGeom>
            <a:solidFill>
              <a:srgbClr val="212C68"/>
            </a:solidFill>
          </p:spPr>
        </p:sp>
        <p:sp>
          <p:nvSpPr>
            <p:cNvPr name="Freeform 7" id="7"/>
            <p:cNvSpPr/>
            <p:nvPr/>
          </p:nvSpPr>
          <p:spPr>
            <a:xfrm flipH="false" flipV="false" rot="0">
              <a:off x="0" y="0"/>
              <a:ext cx="5101337" cy="3923589"/>
            </a:xfrm>
            <a:custGeom>
              <a:avLst/>
              <a:gdLst/>
              <a:ahLst/>
              <a:cxnLst/>
              <a:rect r="r" b="b" t="t" l="l"/>
              <a:pathLst>
                <a:path h="3923589" w="5101337">
                  <a:moveTo>
                    <a:pt x="0" y="668944"/>
                  </a:moveTo>
                  <a:cubicBezTo>
                    <a:pt x="0" y="299411"/>
                    <a:pt x="186710" y="0"/>
                    <a:pt x="416748" y="0"/>
                  </a:cubicBezTo>
                  <a:lnTo>
                    <a:pt x="4684590" y="0"/>
                  </a:lnTo>
                  <a:lnTo>
                    <a:pt x="4684590" y="22473"/>
                  </a:lnTo>
                  <a:lnTo>
                    <a:pt x="4684590" y="0"/>
                  </a:lnTo>
                  <a:cubicBezTo>
                    <a:pt x="4914733" y="0"/>
                    <a:pt x="5101337" y="299411"/>
                    <a:pt x="5101337" y="668944"/>
                  </a:cubicBezTo>
                  <a:lnTo>
                    <a:pt x="5087418" y="668944"/>
                  </a:lnTo>
                  <a:lnTo>
                    <a:pt x="5101337" y="668944"/>
                  </a:lnTo>
                  <a:lnTo>
                    <a:pt x="5101337" y="3254661"/>
                  </a:lnTo>
                  <a:lnTo>
                    <a:pt x="5087418" y="3254661"/>
                  </a:lnTo>
                  <a:lnTo>
                    <a:pt x="5101337" y="3254661"/>
                  </a:lnTo>
                  <a:cubicBezTo>
                    <a:pt x="5101337" y="3624194"/>
                    <a:pt x="4914628" y="3923589"/>
                    <a:pt x="4684590" y="3923589"/>
                  </a:cubicBezTo>
                  <a:lnTo>
                    <a:pt x="4684590" y="3901132"/>
                  </a:lnTo>
                  <a:lnTo>
                    <a:pt x="4684590" y="3923589"/>
                  </a:lnTo>
                  <a:lnTo>
                    <a:pt x="416748" y="3923589"/>
                  </a:lnTo>
                  <a:lnTo>
                    <a:pt x="416748" y="3901132"/>
                  </a:lnTo>
                  <a:lnTo>
                    <a:pt x="416748" y="3923589"/>
                  </a:lnTo>
                  <a:cubicBezTo>
                    <a:pt x="186710" y="3923589"/>
                    <a:pt x="0" y="3624194"/>
                    <a:pt x="0" y="3254661"/>
                  </a:cubicBezTo>
                  <a:lnTo>
                    <a:pt x="0" y="668944"/>
                  </a:lnTo>
                  <a:lnTo>
                    <a:pt x="13919" y="668944"/>
                  </a:lnTo>
                  <a:lnTo>
                    <a:pt x="0" y="668944"/>
                  </a:lnTo>
                  <a:moveTo>
                    <a:pt x="27944" y="668944"/>
                  </a:moveTo>
                  <a:lnTo>
                    <a:pt x="27944" y="3254661"/>
                  </a:lnTo>
                  <a:lnTo>
                    <a:pt x="13919" y="3254661"/>
                  </a:lnTo>
                  <a:lnTo>
                    <a:pt x="27944" y="3254661"/>
                  </a:lnTo>
                  <a:cubicBezTo>
                    <a:pt x="27944" y="3599018"/>
                    <a:pt x="201990" y="3878491"/>
                    <a:pt x="416852" y="3878491"/>
                  </a:cubicBezTo>
                  <a:lnTo>
                    <a:pt x="4684590" y="3878491"/>
                  </a:lnTo>
                  <a:cubicBezTo>
                    <a:pt x="4899452" y="3878491"/>
                    <a:pt x="5073498" y="3599018"/>
                    <a:pt x="5073498" y="3254661"/>
                  </a:cubicBezTo>
                  <a:lnTo>
                    <a:pt x="5073498" y="668944"/>
                  </a:lnTo>
                  <a:cubicBezTo>
                    <a:pt x="5073498" y="324588"/>
                    <a:pt x="4899452" y="45114"/>
                    <a:pt x="4684590" y="45114"/>
                  </a:cubicBezTo>
                  <a:lnTo>
                    <a:pt x="416748" y="45114"/>
                  </a:lnTo>
                  <a:lnTo>
                    <a:pt x="416748" y="22473"/>
                  </a:lnTo>
                  <a:lnTo>
                    <a:pt x="416748" y="45114"/>
                  </a:lnTo>
                  <a:cubicBezTo>
                    <a:pt x="201885" y="45114"/>
                    <a:pt x="27944" y="324587"/>
                    <a:pt x="27944" y="668944"/>
                  </a:cubicBezTo>
                  <a:close/>
                </a:path>
              </a:pathLst>
            </a:custGeom>
            <a:solidFill>
              <a:srgbClr val="EEECE1"/>
            </a:solidFill>
          </p:spPr>
        </p:sp>
      </p:grpSp>
      <p:sp>
        <p:nvSpPr>
          <p:cNvPr name="TextBox 8" id="8"/>
          <p:cNvSpPr txBox="true"/>
          <p:nvPr/>
        </p:nvSpPr>
        <p:spPr>
          <a:xfrm rot="0">
            <a:off x="5334320" y="3359241"/>
            <a:ext cx="11938751" cy="2280285"/>
          </a:xfrm>
          <a:prstGeom prst="rect">
            <a:avLst/>
          </a:prstGeom>
        </p:spPr>
        <p:txBody>
          <a:bodyPr anchor="t" rtlCol="false" tIns="0" lIns="0" bIns="0" rIns="0">
            <a:spAutoFit/>
          </a:bodyPr>
          <a:lstStyle/>
          <a:p>
            <a:pPr algn="l" marL="1036320" indent="-345440" lvl="2">
              <a:lnSpc>
                <a:spcPts val="3000"/>
              </a:lnSpc>
              <a:buFont typeface="Arial"/>
              <a:buChar char="⚬"/>
            </a:pPr>
            <a:r>
              <a:rPr lang="en-US" sz="2400">
                <a:solidFill>
                  <a:srgbClr val="000000"/>
                </a:solidFill>
                <a:latin typeface="Noto Sans"/>
                <a:ea typeface="Noto Sans"/>
                <a:cs typeface="Noto Sans"/>
                <a:sym typeface="Noto Sans"/>
              </a:rPr>
              <a:t>Ap</a:t>
            </a:r>
            <a:r>
              <a:rPr lang="en-US" sz="2400">
                <a:solidFill>
                  <a:srgbClr val="000000"/>
                </a:solidFill>
                <a:latin typeface="Noto Sans"/>
                <a:ea typeface="Noto Sans"/>
                <a:cs typeface="Noto Sans"/>
                <a:sym typeface="Noto Sans"/>
              </a:rPr>
              <a:t>orta hasta el límite del IRS (2026)  – $24,500</a:t>
            </a:r>
          </a:p>
          <a:p>
            <a:pPr algn="l" marL="1036320" indent="-345440" lvl="2">
              <a:lnSpc>
                <a:spcPts val="3000"/>
              </a:lnSpc>
              <a:buFont typeface="Arial"/>
              <a:buChar char="⚬"/>
            </a:pPr>
            <a:r>
              <a:rPr lang="en-US" sz="2400">
                <a:solidFill>
                  <a:srgbClr val="000000"/>
                </a:solidFill>
                <a:latin typeface="Noto Sans"/>
                <a:ea typeface="Noto Sans"/>
                <a:cs typeface="Noto Sans"/>
                <a:sym typeface="Noto Sans"/>
              </a:rPr>
              <a:t>Personas de 50 Años o Más – $8,000 adicionales</a:t>
            </a:r>
          </a:p>
          <a:p>
            <a:pPr algn="l" marL="1036320" indent="-345440" lvl="2">
              <a:lnSpc>
                <a:spcPts val="3000"/>
              </a:lnSpc>
              <a:buFont typeface="Arial"/>
              <a:buChar char="⚬"/>
            </a:pPr>
            <a:r>
              <a:rPr lang="en-US" sz="2400">
                <a:solidFill>
                  <a:srgbClr val="000000"/>
                </a:solidFill>
                <a:latin typeface="Noto Sans"/>
                <a:ea typeface="Noto Sans"/>
                <a:cs typeface="Noto Sans"/>
                <a:sym typeface="Noto Sans"/>
              </a:rPr>
              <a:t>Personas de 60-63 Años – $11,250 adicionales</a:t>
            </a:r>
          </a:p>
          <a:p>
            <a:pPr algn="l" marL="1036320" indent="-345440" lvl="2">
              <a:lnSpc>
                <a:spcPts val="3000"/>
              </a:lnSpc>
              <a:buFont typeface="Arial"/>
              <a:buChar char="⚬"/>
            </a:pPr>
            <a:r>
              <a:rPr lang="en-US" sz="2400">
                <a:solidFill>
                  <a:srgbClr val="000000"/>
                </a:solidFill>
                <a:latin typeface="Noto Sans"/>
                <a:ea typeface="Noto Sans"/>
                <a:cs typeface="Noto Sans"/>
                <a:sym typeface="Noto Sans"/>
              </a:rPr>
              <a:t>Aportaciones an</a:t>
            </a:r>
            <a:r>
              <a:rPr lang="en-US" sz="2400">
                <a:solidFill>
                  <a:srgbClr val="000000"/>
                </a:solidFill>
                <a:latin typeface="Noto Sans"/>
                <a:ea typeface="Noto Sans"/>
                <a:cs typeface="Noto Sans"/>
                <a:sym typeface="Noto Sans"/>
              </a:rPr>
              <a:t>tes </a:t>
            </a:r>
            <a:r>
              <a:rPr lang="en-US" sz="2400">
                <a:solidFill>
                  <a:srgbClr val="000000"/>
                </a:solidFill>
                <a:latin typeface="Noto Sans"/>
                <a:ea typeface="Noto Sans"/>
                <a:cs typeface="Noto Sans"/>
                <a:sym typeface="Noto Sans"/>
              </a:rPr>
              <a:t>d</a:t>
            </a:r>
            <a:r>
              <a:rPr lang="en-US" sz="2400">
                <a:solidFill>
                  <a:srgbClr val="000000"/>
                </a:solidFill>
                <a:latin typeface="Noto Sans"/>
                <a:ea typeface="Noto Sans"/>
                <a:cs typeface="Noto Sans"/>
                <a:sym typeface="Noto Sans"/>
              </a:rPr>
              <a:t>e impuestos </a:t>
            </a:r>
            <a:r>
              <a:rPr lang="en-US" sz="2400">
                <a:solidFill>
                  <a:srgbClr val="F26422"/>
                </a:solidFill>
                <a:latin typeface="Noto Sans"/>
                <a:ea typeface="Noto Sans"/>
                <a:cs typeface="Noto Sans"/>
                <a:sym typeface="Noto Sans"/>
              </a:rPr>
              <a:t>y/o Roth</a:t>
            </a:r>
            <a:r>
              <a:rPr lang="en-US" sz="2400">
                <a:solidFill>
                  <a:srgbClr val="000000"/>
                </a:solidFill>
                <a:latin typeface="Noto Sans"/>
                <a:ea typeface="Noto Sans"/>
                <a:cs typeface="Noto Sans"/>
                <a:sym typeface="Noto Sans"/>
              </a:rPr>
              <a:t> </a:t>
            </a:r>
            <a:r>
              <a:rPr lang="en-US" sz="2400">
                <a:solidFill>
                  <a:srgbClr val="000000"/>
                </a:solidFill>
                <a:latin typeface="Noto Sans"/>
                <a:ea typeface="Noto Sans"/>
                <a:cs typeface="Noto Sans"/>
                <a:sym typeface="Noto Sans"/>
              </a:rPr>
              <a:t>deduc</a:t>
            </a:r>
            <a:r>
              <a:rPr lang="en-US" sz="2400">
                <a:solidFill>
                  <a:srgbClr val="000000"/>
                </a:solidFill>
                <a:latin typeface="Noto Sans"/>
                <a:ea typeface="Noto Sans"/>
                <a:cs typeface="Noto Sans"/>
                <a:sym typeface="Noto Sans"/>
              </a:rPr>
              <a:t>idas automáticamente de su cheque de pago</a:t>
            </a:r>
          </a:p>
          <a:p>
            <a:pPr algn="l" marL="1036320" indent="-345440" lvl="2">
              <a:lnSpc>
                <a:spcPts val="3000"/>
              </a:lnSpc>
              <a:buFont typeface="Arial"/>
              <a:buChar char="⚬"/>
            </a:pPr>
            <a:r>
              <a:rPr lang="en-US" sz="2400">
                <a:solidFill>
                  <a:srgbClr val="000000"/>
                </a:solidFill>
                <a:latin typeface="Noto Sans"/>
                <a:ea typeface="Noto Sans"/>
                <a:cs typeface="Noto Sans"/>
                <a:sym typeface="Noto Sans"/>
              </a:rPr>
              <a:t>¡Puede cambiar el monto de su aportación en cualquier momento!</a:t>
            </a:r>
          </a:p>
        </p:txBody>
      </p:sp>
      <p:sp>
        <p:nvSpPr>
          <p:cNvPr name="Freeform 9" id="9" descr="A black and white image of a road with a briefcase and person  Description automatically generated"/>
          <p:cNvSpPr/>
          <p:nvPr/>
        </p:nvSpPr>
        <p:spPr>
          <a:xfrm flipH="false" flipV="false" rot="0">
            <a:off x="2956785" y="3932194"/>
            <a:ext cx="1919032" cy="1896278"/>
          </a:xfrm>
          <a:custGeom>
            <a:avLst/>
            <a:gdLst/>
            <a:ahLst/>
            <a:cxnLst/>
            <a:rect r="r" b="b" t="t" l="l"/>
            <a:pathLst>
              <a:path h="1896278" w="1919032">
                <a:moveTo>
                  <a:pt x="0" y="0"/>
                </a:moveTo>
                <a:lnTo>
                  <a:pt x="1919032" y="0"/>
                </a:lnTo>
                <a:lnTo>
                  <a:pt x="1919032" y="1896278"/>
                </a:lnTo>
                <a:lnTo>
                  <a:pt x="0" y="1896278"/>
                </a:lnTo>
                <a:lnTo>
                  <a:pt x="0" y="0"/>
                </a:lnTo>
                <a:close/>
              </a:path>
            </a:pathLst>
          </a:custGeom>
          <a:blipFill>
            <a:blip r:embed="rId3"/>
            <a:stretch>
              <a:fillRect l="-177836" t="-16648" r="-249117" b="-183319"/>
            </a:stretch>
          </a:blipFill>
        </p:spPr>
      </p:sp>
      <p:sp>
        <p:nvSpPr>
          <p:cNvPr name="TextBox 10" id="10"/>
          <p:cNvSpPr txBox="true"/>
          <p:nvPr/>
        </p:nvSpPr>
        <p:spPr>
          <a:xfrm rot="0">
            <a:off x="3257550" y="3152775"/>
            <a:ext cx="1514475" cy="600075"/>
          </a:xfrm>
          <a:prstGeom prst="rect">
            <a:avLst/>
          </a:prstGeom>
        </p:spPr>
        <p:txBody>
          <a:bodyPr anchor="t" rtlCol="false" tIns="0" lIns="0" bIns="0" rIns="0">
            <a:spAutoFit/>
          </a:bodyPr>
          <a:lstStyle/>
          <a:p>
            <a:pPr algn="l" marL="0" indent="0" lvl="0">
              <a:lnSpc>
                <a:spcPts val="4799"/>
              </a:lnSpc>
              <a:spcBef>
                <a:spcPct val="0"/>
              </a:spcBef>
            </a:pPr>
            <a:r>
              <a:rPr lang="en-US" b="true" sz="3999" spc="37" strike="noStrike" u="none">
                <a:solidFill>
                  <a:srgbClr val="FFFFFF"/>
                </a:solidFill>
                <a:latin typeface="Noto Sans Bold"/>
                <a:ea typeface="Noto Sans Bold"/>
                <a:cs typeface="Noto Sans Bold"/>
                <a:sym typeface="Noto Sans Bold"/>
              </a:rPr>
              <a:t>Usted</a:t>
            </a:r>
          </a:p>
        </p:txBody>
      </p:sp>
      <p:grpSp>
        <p:nvGrpSpPr>
          <p:cNvPr name="Group 11" id="11"/>
          <p:cNvGrpSpPr/>
          <p:nvPr/>
        </p:nvGrpSpPr>
        <p:grpSpPr>
          <a:xfrm rot="5400000">
            <a:off x="9996846" y="1618496"/>
            <a:ext cx="2856704" cy="12181756"/>
            <a:chOff x="0" y="0"/>
            <a:chExt cx="3808938" cy="16242341"/>
          </a:xfrm>
        </p:grpSpPr>
        <p:sp>
          <p:nvSpPr>
            <p:cNvPr name="Freeform 12" id="12"/>
            <p:cNvSpPr/>
            <p:nvPr/>
          </p:nvSpPr>
          <p:spPr>
            <a:xfrm flipH="false" flipV="false" rot="0">
              <a:off x="0" y="0"/>
              <a:ext cx="3808923" cy="16242334"/>
            </a:xfrm>
            <a:custGeom>
              <a:avLst/>
              <a:gdLst/>
              <a:ahLst/>
              <a:cxnLst/>
              <a:rect r="r" b="b" t="t" l="l"/>
              <a:pathLst>
                <a:path h="16242334" w="3808923">
                  <a:moveTo>
                    <a:pt x="654624" y="0"/>
                  </a:moveTo>
                  <a:lnTo>
                    <a:pt x="3154299" y="0"/>
                  </a:lnTo>
                  <a:lnTo>
                    <a:pt x="3154299" y="17976"/>
                  </a:lnTo>
                  <a:lnTo>
                    <a:pt x="3154299" y="0"/>
                  </a:lnTo>
                  <a:lnTo>
                    <a:pt x="3154299" y="17976"/>
                  </a:lnTo>
                  <a:lnTo>
                    <a:pt x="3154299" y="0"/>
                  </a:lnTo>
                  <a:cubicBezTo>
                    <a:pt x="3516083" y="0"/>
                    <a:pt x="3808923" y="181247"/>
                    <a:pt x="3808923" y="404257"/>
                  </a:cubicBezTo>
                  <a:lnTo>
                    <a:pt x="3779439" y="404257"/>
                  </a:lnTo>
                  <a:lnTo>
                    <a:pt x="3808923" y="404257"/>
                  </a:lnTo>
                  <a:lnTo>
                    <a:pt x="3808923" y="16224359"/>
                  </a:lnTo>
                  <a:cubicBezTo>
                    <a:pt x="3808923" y="16234361"/>
                    <a:pt x="3795622" y="16242334"/>
                    <a:pt x="3779439" y="16242334"/>
                  </a:cubicBezTo>
                  <a:lnTo>
                    <a:pt x="29484" y="16242334"/>
                  </a:lnTo>
                  <a:cubicBezTo>
                    <a:pt x="13079" y="16242334"/>
                    <a:pt x="0" y="16234225"/>
                    <a:pt x="0" y="16224359"/>
                  </a:cubicBezTo>
                  <a:lnTo>
                    <a:pt x="0" y="404257"/>
                  </a:lnTo>
                  <a:lnTo>
                    <a:pt x="29484" y="404257"/>
                  </a:lnTo>
                  <a:lnTo>
                    <a:pt x="0" y="404257"/>
                  </a:lnTo>
                  <a:cubicBezTo>
                    <a:pt x="0" y="181247"/>
                    <a:pt x="292619" y="0"/>
                    <a:pt x="654624" y="0"/>
                  </a:cubicBezTo>
                  <a:cubicBezTo>
                    <a:pt x="660388" y="0"/>
                    <a:pt x="665930" y="1081"/>
                    <a:pt x="670807" y="2973"/>
                  </a:cubicBezTo>
                  <a:lnTo>
                    <a:pt x="654624" y="17976"/>
                  </a:lnTo>
                  <a:lnTo>
                    <a:pt x="654624" y="0"/>
                  </a:lnTo>
                  <a:moveTo>
                    <a:pt x="654624" y="36087"/>
                  </a:moveTo>
                  <a:cubicBezTo>
                    <a:pt x="648860" y="36087"/>
                    <a:pt x="643318" y="35006"/>
                    <a:pt x="638441" y="33114"/>
                  </a:cubicBezTo>
                  <a:lnTo>
                    <a:pt x="654624" y="18111"/>
                  </a:lnTo>
                  <a:lnTo>
                    <a:pt x="654624" y="36087"/>
                  </a:lnTo>
                  <a:cubicBezTo>
                    <a:pt x="326093" y="36087"/>
                    <a:pt x="59189" y="200710"/>
                    <a:pt x="59189" y="404257"/>
                  </a:cubicBezTo>
                  <a:lnTo>
                    <a:pt x="59189" y="16224359"/>
                  </a:lnTo>
                  <a:lnTo>
                    <a:pt x="29484" y="16224359"/>
                  </a:lnTo>
                  <a:lnTo>
                    <a:pt x="29484" y="16206383"/>
                  </a:lnTo>
                  <a:lnTo>
                    <a:pt x="3779439" y="16206383"/>
                  </a:lnTo>
                  <a:lnTo>
                    <a:pt x="3779439" y="16224359"/>
                  </a:lnTo>
                  <a:lnTo>
                    <a:pt x="3749956" y="16224359"/>
                  </a:lnTo>
                  <a:lnTo>
                    <a:pt x="3749956" y="404257"/>
                  </a:lnTo>
                  <a:cubicBezTo>
                    <a:pt x="3749956" y="200710"/>
                    <a:pt x="3483052" y="36087"/>
                    <a:pt x="3154521" y="36087"/>
                  </a:cubicBezTo>
                  <a:lnTo>
                    <a:pt x="654624" y="36087"/>
                  </a:lnTo>
                  <a:close/>
                </a:path>
              </a:pathLst>
            </a:custGeom>
            <a:solidFill>
              <a:srgbClr val="212C68">
                <a:alpha val="80784"/>
              </a:srgbClr>
            </a:solidFill>
          </p:spPr>
        </p:sp>
      </p:grpSp>
      <p:sp>
        <p:nvSpPr>
          <p:cNvPr name="TextBox 13" id="13"/>
          <p:cNvSpPr txBox="true"/>
          <p:nvPr/>
        </p:nvSpPr>
        <p:spPr>
          <a:xfrm rot="0">
            <a:off x="6066188" y="6818436"/>
            <a:ext cx="11078495" cy="1712976"/>
          </a:xfrm>
          <a:prstGeom prst="rect">
            <a:avLst/>
          </a:prstGeom>
        </p:spPr>
        <p:txBody>
          <a:bodyPr anchor="t" rtlCol="false" tIns="0" lIns="0" bIns="0" rIns="0">
            <a:spAutoFit/>
          </a:bodyPr>
          <a:lstStyle/>
          <a:p>
            <a:pPr algn="l" marL="289560" indent="-96520" lvl="2">
              <a:lnSpc>
                <a:spcPts val="2592"/>
              </a:lnSpc>
              <a:spcBef>
                <a:spcPct val="0"/>
              </a:spcBef>
              <a:buFont typeface="Arial"/>
              <a:buChar char="⚬"/>
            </a:pPr>
            <a:r>
              <a:rPr lang="en-US" sz="2400" spc="22" strike="noStrike" u="none">
                <a:solidFill>
                  <a:srgbClr val="F26422"/>
                </a:solidFill>
                <a:latin typeface="Noto Sans"/>
                <a:ea typeface="Noto Sans"/>
                <a:cs typeface="Noto Sans"/>
                <a:sym typeface="Noto Sans"/>
              </a:rPr>
              <a:t>(Nombre de la Empresa) </a:t>
            </a:r>
            <a:r>
              <a:rPr lang="en-US" sz="2400" spc="22" strike="noStrike" u="none">
                <a:solidFill>
                  <a:srgbClr val="000000"/>
                </a:solidFill>
                <a:latin typeface="Noto Sans"/>
                <a:ea typeface="Noto Sans"/>
                <a:cs typeface="Noto Sans"/>
                <a:sym typeface="Noto Sans"/>
              </a:rPr>
              <a:t>iguala sus aportaciones: </a:t>
            </a:r>
            <a:r>
              <a:rPr lang="en-US" sz="2400" spc="22" strike="noStrike" u="none">
                <a:solidFill>
                  <a:srgbClr val="F26422"/>
                </a:solidFill>
                <a:latin typeface="Noto Sans"/>
                <a:ea typeface="Noto Sans"/>
                <a:cs typeface="Noto Sans"/>
                <a:sym typeface="Noto Sans"/>
              </a:rPr>
              <a:t>_______________</a:t>
            </a:r>
          </a:p>
          <a:p>
            <a:pPr algn="l" marL="289560" indent="-96520" lvl="2">
              <a:lnSpc>
                <a:spcPts val="3359"/>
              </a:lnSpc>
              <a:buFont typeface="Arial"/>
              <a:buChar char="⚬"/>
            </a:pPr>
            <a:r>
              <a:rPr lang="en-US" sz="2400" strike="noStrike" u="none">
                <a:solidFill>
                  <a:srgbClr val="000000"/>
                </a:solidFill>
                <a:latin typeface="Noto Sans"/>
                <a:ea typeface="Noto Sans"/>
                <a:cs typeface="Noto Sans"/>
                <a:sym typeface="Noto Sans"/>
              </a:rPr>
              <a:t>Contribución</a:t>
            </a:r>
            <a:r>
              <a:rPr lang="en-US" sz="2400" strike="noStrike" u="none">
                <a:solidFill>
                  <a:srgbClr val="000000"/>
                </a:solidFill>
                <a:latin typeface="Noto Sans"/>
                <a:ea typeface="Noto Sans"/>
                <a:cs typeface="Noto Sans"/>
                <a:sym typeface="Noto Sans"/>
              </a:rPr>
              <a:t> no electiva: </a:t>
            </a:r>
            <a:r>
              <a:rPr lang="en-US" sz="2400" strike="noStrike" u="none">
                <a:solidFill>
                  <a:srgbClr val="F26422"/>
                </a:solidFill>
                <a:latin typeface="Noto Sans"/>
                <a:ea typeface="Noto Sans"/>
                <a:cs typeface="Noto Sans"/>
                <a:sym typeface="Noto Sans"/>
              </a:rPr>
              <a:t>________________________________</a:t>
            </a:r>
          </a:p>
          <a:p>
            <a:pPr algn="l" marL="289560" indent="-96520" lvl="2">
              <a:lnSpc>
                <a:spcPts val="2592"/>
              </a:lnSpc>
              <a:spcBef>
                <a:spcPct val="0"/>
              </a:spcBef>
              <a:buFont typeface="Arial"/>
              <a:buChar char="⚬"/>
            </a:pPr>
            <a:r>
              <a:rPr lang="en-US" sz="2400" spc="22" strike="noStrike" u="none">
                <a:solidFill>
                  <a:srgbClr val="000000"/>
                </a:solidFill>
                <a:latin typeface="Noto Sans"/>
                <a:ea typeface="Noto Sans"/>
                <a:cs typeface="Noto Sans"/>
                <a:sym typeface="Noto Sans"/>
              </a:rPr>
              <a:t>Las contribuciones del empleador se hacen antes de impuestos</a:t>
            </a:r>
          </a:p>
          <a:p>
            <a:pPr algn="l" marL="289560" indent="-96520" lvl="2">
              <a:lnSpc>
                <a:spcPts val="2592"/>
              </a:lnSpc>
              <a:spcBef>
                <a:spcPct val="0"/>
              </a:spcBef>
              <a:buFont typeface="Arial"/>
              <a:buChar char="⚬"/>
            </a:pPr>
            <a:r>
              <a:rPr lang="en-US" sz="2400" spc="22" strike="noStrike" u="none">
                <a:solidFill>
                  <a:srgbClr val="000000"/>
                </a:solidFill>
                <a:latin typeface="Noto Sans"/>
                <a:ea typeface="Noto Sans"/>
                <a:cs typeface="Noto Sans"/>
                <a:sym typeface="Noto Sans"/>
              </a:rPr>
              <a:t>Obtendras el 100% de derecho a las contribuciones del empleador estarán después de </a:t>
            </a:r>
            <a:r>
              <a:rPr lang="en-US" sz="2400" spc="22" strike="noStrike" u="none">
                <a:solidFill>
                  <a:srgbClr val="F26422"/>
                </a:solidFill>
                <a:latin typeface="Noto Sans"/>
                <a:ea typeface="Noto Sans"/>
                <a:cs typeface="Noto Sans"/>
                <a:sym typeface="Noto Sans"/>
              </a:rPr>
              <a:t>_________</a:t>
            </a:r>
            <a:r>
              <a:rPr lang="en-US" sz="2400" spc="22" strike="noStrike" u="none">
                <a:solidFill>
                  <a:srgbClr val="000000"/>
                </a:solidFill>
                <a:latin typeface="Noto Sans"/>
                <a:ea typeface="Noto Sans"/>
                <a:cs typeface="Noto Sans"/>
                <a:sym typeface="Noto Sans"/>
              </a:rPr>
              <a:t>años de servicio.</a:t>
            </a:r>
          </a:p>
        </p:txBody>
      </p:sp>
      <p:grpSp>
        <p:nvGrpSpPr>
          <p:cNvPr name="Group 14" id="14"/>
          <p:cNvGrpSpPr/>
          <p:nvPr/>
        </p:nvGrpSpPr>
        <p:grpSpPr>
          <a:xfrm rot="0">
            <a:off x="1975460" y="6238047"/>
            <a:ext cx="3826063" cy="2942655"/>
            <a:chOff x="0" y="0"/>
            <a:chExt cx="5101417" cy="3923539"/>
          </a:xfrm>
        </p:grpSpPr>
        <p:sp>
          <p:nvSpPr>
            <p:cNvPr name="Freeform 15" id="15"/>
            <p:cNvSpPr/>
            <p:nvPr/>
          </p:nvSpPr>
          <p:spPr>
            <a:xfrm flipH="false" flipV="false" rot="0">
              <a:off x="13919" y="22473"/>
              <a:ext cx="5073498" cy="3878660"/>
            </a:xfrm>
            <a:custGeom>
              <a:avLst/>
              <a:gdLst/>
              <a:ahLst/>
              <a:cxnLst/>
              <a:rect r="r" b="b" t="t" l="l"/>
              <a:pathLst>
                <a:path h="3878660" w="5073498">
                  <a:moveTo>
                    <a:pt x="0" y="646471"/>
                  </a:moveTo>
                  <a:cubicBezTo>
                    <a:pt x="0" y="289442"/>
                    <a:pt x="180326" y="0"/>
                    <a:pt x="402829" y="0"/>
                  </a:cubicBezTo>
                  <a:lnTo>
                    <a:pt x="4670671" y="0"/>
                  </a:lnTo>
                  <a:cubicBezTo>
                    <a:pt x="4893174" y="0"/>
                    <a:pt x="5073499" y="289442"/>
                    <a:pt x="5073499" y="646471"/>
                  </a:cubicBezTo>
                  <a:lnTo>
                    <a:pt x="5073499" y="3232188"/>
                  </a:lnTo>
                  <a:cubicBezTo>
                    <a:pt x="5073499" y="3589218"/>
                    <a:pt x="4893174" y="3878659"/>
                    <a:pt x="4670671" y="3878659"/>
                  </a:cubicBezTo>
                  <a:lnTo>
                    <a:pt x="402829" y="3878659"/>
                  </a:lnTo>
                  <a:cubicBezTo>
                    <a:pt x="180326" y="3878659"/>
                    <a:pt x="0" y="3589218"/>
                    <a:pt x="0" y="3232188"/>
                  </a:cubicBezTo>
                  <a:close/>
                </a:path>
              </a:pathLst>
            </a:custGeom>
            <a:solidFill>
              <a:srgbClr val="212C68"/>
            </a:solidFill>
          </p:spPr>
        </p:sp>
        <p:sp>
          <p:nvSpPr>
            <p:cNvPr name="Freeform 16" id="16"/>
            <p:cNvSpPr/>
            <p:nvPr/>
          </p:nvSpPr>
          <p:spPr>
            <a:xfrm flipH="false" flipV="false" rot="0">
              <a:off x="0" y="0"/>
              <a:ext cx="5101337" cy="3923589"/>
            </a:xfrm>
            <a:custGeom>
              <a:avLst/>
              <a:gdLst/>
              <a:ahLst/>
              <a:cxnLst/>
              <a:rect r="r" b="b" t="t" l="l"/>
              <a:pathLst>
                <a:path h="3923589" w="5101337">
                  <a:moveTo>
                    <a:pt x="0" y="668944"/>
                  </a:moveTo>
                  <a:cubicBezTo>
                    <a:pt x="0" y="299411"/>
                    <a:pt x="186710" y="0"/>
                    <a:pt x="416748" y="0"/>
                  </a:cubicBezTo>
                  <a:lnTo>
                    <a:pt x="4684590" y="0"/>
                  </a:lnTo>
                  <a:lnTo>
                    <a:pt x="4684590" y="22473"/>
                  </a:lnTo>
                  <a:lnTo>
                    <a:pt x="4684590" y="0"/>
                  </a:lnTo>
                  <a:cubicBezTo>
                    <a:pt x="4914733" y="0"/>
                    <a:pt x="5101337" y="299411"/>
                    <a:pt x="5101337" y="668944"/>
                  </a:cubicBezTo>
                  <a:lnTo>
                    <a:pt x="5087418" y="668944"/>
                  </a:lnTo>
                  <a:lnTo>
                    <a:pt x="5101337" y="668944"/>
                  </a:lnTo>
                  <a:lnTo>
                    <a:pt x="5101337" y="3254661"/>
                  </a:lnTo>
                  <a:lnTo>
                    <a:pt x="5087418" y="3254661"/>
                  </a:lnTo>
                  <a:lnTo>
                    <a:pt x="5101337" y="3254661"/>
                  </a:lnTo>
                  <a:cubicBezTo>
                    <a:pt x="5101337" y="3624194"/>
                    <a:pt x="4914628" y="3923589"/>
                    <a:pt x="4684590" y="3923589"/>
                  </a:cubicBezTo>
                  <a:lnTo>
                    <a:pt x="4684590" y="3901132"/>
                  </a:lnTo>
                  <a:lnTo>
                    <a:pt x="4684590" y="3923589"/>
                  </a:lnTo>
                  <a:lnTo>
                    <a:pt x="416748" y="3923589"/>
                  </a:lnTo>
                  <a:lnTo>
                    <a:pt x="416748" y="3901132"/>
                  </a:lnTo>
                  <a:lnTo>
                    <a:pt x="416748" y="3923589"/>
                  </a:lnTo>
                  <a:cubicBezTo>
                    <a:pt x="186710" y="3923589"/>
                    <a:pt x="0" y="3624194"/>
                    <a:pt x="0" y="3254661"/>
                  </a:cubicBezTo>
                  <a:lnTo>
                    <a:pt x="0" y="668944"/>
                  </a:lnTo>
                  <a:lnTo>
                    <a:pt x="13919" y="668944"/>
                  </a:lnTo>
                  <a:lnTo>
                    <a:pt x="0" y="668944"/>
                  </a:lnTo>
                  <a:moveTo>
                    <a:pt x="27944" y="668944"/>
                  </a:moveTo>
                  <a:lnTo>
                    <a:pt x="27944" y="3254661"/>
                  </a:lnTo>
                  <a:lnTo>
                    <a:pt x="13919" y="3254661"/>
                  </a:lnTo>
                  <a:lnTo>
                    <a:pt x="27944" y="3254661"/>
                  </a:lnTo>
                  <a:cubicBezTo>
                    <a:pt x="27944" y="3599018"/>
                    <a:pt x="201990" y="3878491"/>
                    <a:pt x="416852" y="3878491"/>
                  </a:cubicBezTo>
                  <a:lnTo>
                    <a:pt x="4684590" y="3878491"/>
                  </a:lnTo>
                  <a:cubicBezTo>
                    <a:pt x="4899452" y="3878491"/>
                    <a:pt x="5073498" y="3599018"/>
                    <a:pt x="5073498" y="3254661"/>
                  </a:cubicBezTo>
                  <a:lnTo>
                    <a:pt x="5073498" y="668944"/>
                  </a:lnTo>
                  <a:cubicBezTo>
                    <a:pt x="5073498" y="324588"/>
                    <a:pt x="4899452" y="45114"/>
                    <a:pt x="4684590" y="45114"/>
                  </a:cubicBezTo>
                  <a:lnTo>
                    <a:pt x="416748" y="45114"/>
                  </a:lnTo>
                  <a:lnTo>
                    <a:pt x="416748" y="22473"/>
                  </a:lnTo>
                  <a:lnTo>
                    <a:pt x="416748" y="45114"/>
                  </a:lnTo>
                  <a:cubicBezTo>
                    <a:pt x="201885" y="45114"/>
                    <a:pt x="27944" y="324587"/>
                    <a:pt x="27944" y="668944"/>
                  </a:cubicBezTo>
                  <a:close/>
                </a:path>
              </a:pathLst>
            </a:custGeom>
            <a:solidFill>
              <a:srgbClr val="EEECE1"/>
            </a:solidFill>
          </p:spPr>
        </p:sp>
      </p:grpSp>
      <p:sp>
        <p:nvSpPr>
          <p:cNvPr name="TextBox 17" id="17"/>
          <p:cNvSpPr txBox="true"/>
          <p:nvPr/>
        </p:nvSpPr>
        <p:spPr>
          <a:xfrm rot="0">
            <a:off x="2573711" y="6480298"/>
            <a:ext cx="2882154" cy="600075"/>
          </a:xfrm>
          <a:prstGeom prst="rect">
            <a:avLst/>
          </a:prstGeom>
        </p:spPr>
        <p:txBody>
          <a:bodyPr anchor="t" rtlCol="false" tIns="0" lIns="0" bIns="0" rIns="0">
            <a:spAutoFit/>
          </a:bodyPr>
          <a:lstStyle/>
          <a:p>
            <a:pPr algn="l" marL="0" indent="0" lvl="0">
              <a:lnSpc>
                <a:spcPts val="4799"/>
              </a:lnSpc>
              <a:spcBef>
                <a:spcPct val="0"/>
              </a:spcBef>
            </a:pPr>
            <a:r>
              <a:rPr lang="en-US" b="true" sz="3999" spc="37" strike="noStrike" u="none">
                <a:solidFill>
                  <a:srgbClr val="FFFFFF"/>
                </a:solidFill>
                <a:latin typeface="Noto Sans Bold"/>
                <a:ea typeface="Noto Sans Bold"/>
                <a:cs typeface="Noto Sans Bold"/>
                <a:sym typeface="Noto Sans Bold"/>
              </a:rPr>
              <a:t>Empleador</a:t>
            </a:r>
          </a:p>
        </p:txBody>
      </p:sp>
      <p:sp>
        <p:nvSpPr>
          <p:cNvPr name="Freeform 18" id="18" descr="A black and white image of a road with a briefcase and person  Description automatically generated"/>
          <p:cNvSpPr/>
          <p:nvPr/>
        </p:nvSpPr>
        <p:spPr>
          <a:xfrm flipH="false" flipV="false" rot="0">
            <a:off x="2842180" y="7242298"/>
            <a:ext cx="2148243" cy="1724521"/>
          </a:xfrm>
          <a:custGeom>
            <a:avLst/>
            <a:gdLst/>
            <a:ahLst/>
            <a:cxnLst/>
            <a:rect r="r" b="b" t="t" l="l"/>
            <a:pathLst>
              <a:path h="1724521" w="2148243">
                <a:moveTo>
                  <a:pt x="0" y="0"/>
                </a:moveTo>
                <a:lnTo>
                  <a:pt x="2148242" y="0"/>
                </a:lnTo>
                <a:lnTo>
                  <a:pt x="2148242" y="1724521"/>
                </a:lnTo>
                <a:lnTo>
                  <a:pt x="0" y="1724521"/>
                </a:lnTo>
                <a:lnTo>
                  <a:pt x="0" y="0"/>
                </a:lnTo>
                <a:close/>
              </a:path>
            </a:pathLst>
          </a:custGeom>
          <a:blipFill>
            <a:blip r:embed="rId3"/>
            <a:stretch>
              <a:fillRect l="-236870" t="-16647" r="-91211" b="-183312"/>
            </a:stretch>
          </a:blipFill>
        </p:spPr>
      </p:sp>
      <p:sp>
        <p:nvSpPr>
          <p:cNvPr name="Freeform 19" id="19"/>
          <p:cNvSpPr/>
          <p:nvPr/>
        </p:nvSpPr>
        <p:spPr>
          <a:xfrm flipH="false" flipV="false" rot="0">
            <a:off x="378787" y="9589134"/>
            <a:ext cx="1313254" cy="424556"/>
          </a:xfrm>
          <a:custGeom>
            <a:avLst/>
            <a:gdLst/>
            <a:ahLst/>
            <a:cxnLst/>
            <a:rect r="r" b="b" t="t" l="l"/>
            <a:pathLst>
              <a:path h="424556" w="1313254">
                <a:moveTo>
                  <a:pt x="0" y="0"/>
                </a:moveTo>
                <a:lnTo>
                  <a:pt x="1313254" y="0"/>
                </a:lnTo>
                <a:lnTo>
                  <a:pt x="1313254" y="424556"/>
                </a:lnTo>
                <a:lnTo>
                  <a:pt x="0" y="424556"/>
                </a:lnTo>
                <a:lnTo>
                  <a:pt x="0" y="0"/>
                </a:lnTo>
                <a:close/>
              </a:path>
            </a:pathLst>
          </a:custGeom>
          <a:blipFill>
            <a:blip r:embed="rId4"/>
            <a:stretch>
              <a:fillRect l="0" t="0" r="0" b="0"/>
            </a:stretch>
          </a:blipFill>
        </p:spPr>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2315491"/>
            <a:chOff x="0" y="0"/>
            <a:chExt cx="4816593" cy="609841"/>
          </a:xfrm>
        </p:grpSpPr>
        <p:sp>
          <p:nvSpPr>
            <p:cNvPr name="Freeform 3" id="3"/>
            <p:cNvSpPr/>
            <p:nvPr/>
          </p:nvSpPr>
          <p:spPr>
            <a:xfrm flipH="false" flipV="false" rot="0">
              <a:off x="0" y="0"/>
              <a:ext cx="4816592" cy="609841"/>
            </a:xfrm>
            <a:custGeom>
              <a:avLst/>
              <a:gdLst/>
              <a:ahLst/>
              <a:cxnLst/>
              <a:rect r="r" b="b" t="t" l="l"/>
              <a:pathLst>
                <a:path h="609841" w="4816592">
                  <a:moveTo>
                    <a:pt x="0" y="0"/>
                  </a:moveTo>
                  <a:lnTo>
                    <a:pt x="4816592" y="0"/>
                  </a:lnTo>
                  <a:lnTo>
                    <a:pt x="4816592" y="609841"/>
                  </a:lnTo>
                  <a:lnTo>
                    <a:pt x="0" y="609841"/>
                  </a:lnTo>
                  <a:close/>
                </a:path>
              </a:pathLst>
            </a:custGeom>
            <a:solidFill>
              <a:srgbClr val="232C68"/>
            </a:solidFill>
          </p:spPr>
        </p:sp>
        <p:sp>
          <p:nvSpPr>
            <p:cNvPr name="TextBox 4" id="4"/>
            <p:cNvSpPr txBox="true"/>
            <p:nvPr/>
          </p:nvSpPr>
          <p:spPr>
            <a:xfrm>
              <a:off x="0" y="-38100"/>
              <a:ext cx="4816593" cy="647941"/>
            </a:xfrm>
            <a:prstGeom prst="rect">
              <a:avLst/>
            </a:prstGeom>
          </p:spPr>
          <p:txBody>
            <a:bodyPr anchor="ctr" rtlCol="false" tIns="50800" lIns="50800" bIns="50800" rIns="50800"/>
            <a:lstStyle/>
            <a:p>
              <a:pPr algn="ctr">
                <a:lnSpc>
                  <a:spcPts val="2659"/>
                </a:lnSpc>
              </a:pPr>
            </a:p>
          </p:txBody>
        </p:sp>
      </p:grpSp>
      <p:sp>
        <p:nvSpPr>
          <p:cNvPr name="Freeform 5" id="5"/>
          <p:cNvSpPr/>
          <p:nvPr/>
        </p:nvSpPr>
        <p:spPr>
          <a:xfrm flipH="false" flipV="false" rot="0">
            <a:off x="13936670" y="8622506"/>
            <a:ext cx="1806859" cy="1553346"/>
          </a:xfrm>
          <a:custGeom>
            <a:avLst/>
            <a:gdLst/>
            <a:ahLst/>
            <a:cxnLst/>
            <a:rect r="r" b="b" t="t" l="l"/>
            <a:pathLst>
              <a:path h="1553346" w="1806859">
                <a:moveTo>
                  <a:pt x="0" y="0"/>
                </a:moveTo>
                <a:lnTo>
                  <a:pt x="1806860" y="0"/>
                </a:lnTo>
                <a:lnTo>
                  <a:pt x="1806860" y="1553346"/>
                </a:lnTo>
                <a:lnTo>
                  <a:pt x="0" y="1553346"/>
                </a:lnTo>
                <a:lnTo>
                  <a:pt x="0" y="0"/>
                </a:lnTo>
                <a:close/>
              </a:path>
            </a:pathLst>
          </a:custGeom>
          <a:blipFill>
            <a:blip r:embed="rId2"/>
            <a:stretch>
              <a:fillRect l="0" t="0" r="0" b="0"/>
            </a:stretch>
          </a:blipFill>
        </p:spPr>
      </p:sp>
      <p:sp>
        <p:nvSpPr>
          <p:cNvPr name="Freeform 6" id="6"/>
          <p:cNvSpPr/>
          <p:nvPr/>
        </p:nvSpPr>
        <p:spPr>
          <a:xfrm flipH="false" flipV="false" rot="0">
            <a:off x="1028700" y="2607469"/>
            <a:ext cx="16230600" cy="5072062"/>
          </a:xfrm>
          <a:custGeom>
            <a:avLst/>
            <a:gdLst/>
            <a:ahLst/>
            <a:cxnLst/>
            <a:rect r="r" b="b" t="t" l="l"/>
            <a:pathLst>
              <a:path h="5072062" w="16230600">
                <a:moveTo>
                  <a:pt x="0" y="0"/>
                </a:moveTo>
                <a:lnTo>
                  <a:pt x="16230600" y="0"/>
                </a:lnTo>
                <a:lnTo>
                  <a:pt x="16230600" y="5072062"/>
                </a:lnTo>
                <a:lnTo>
                  <a:pt x="0" y="5072062"/>
                </a:lnTo>
                <a:lnTo>
                  <a:pt x="0" y="0"/>
                </a:lnTo>
                <a:close/>
              </a:path>
            </a:pathLst>
          </a:custGeom>
          <a:blipFill>
            <a:blip r:embed="rId3"/>
            <a:stretch>
              <a:fillRect l="0" t="0" r="0" b="0"/>
            </a:stretch>
          </a:blipFill>
        </p:spPr>
      </p:sp>
      <p:sp>
        <p:nvSpPr>
          <p:cNvPr name="TextBox 7" id="7"/>
          <p:cNvSpPr txBox="true"/>
          <p:nvPr/>
        </p:nvSpPr>
        <p:spPr>
          <a:xfrm rot="0">
            <a:off x="0" y="514350"/>
            <a:ext cx="18297525" cy="1152525"/>
          </a:xfrm>
          <a:prstGeom prst="rect">
            <a:avLst/>
          </a:prstGeom>
        </p:spPr>
        <p:txBody>
          <a:bodyPr anchor="t" rtlCol="false" tIns="0" lIns="0" bIns="0" rIns="0">
            <a:spAutoFit/>
          </a:bodyPr>
          <a:lstStyle/>
          <a:p>
            <a:pPr algn="ctr" marL="0" indent="0" lvl="0">
              <a:lnSpc>
                <a:spcPts val="9000"/>
              </a:lnSpc>
              <a:spcBef>
                <a:spcPct val="0"/>
              </a:spcBef>
            </a:pPr>
            <a:r>
              <a:rPr lang="en-US" b="true" sz="7500">
                <a:solidFill>
                  <a:srgbClr val="FFFFFF"/>
                </a:solidFill>
                <a:latin typeface="Noto Sans Bold"/>
                <a:ea typeface="Noto Sans Bold"/>
                <a:cs typeface="Noto Sans Bold"/>
                <a:sym typeface="Noto Sans Bold"/>
              </a:rPr>
              <a:t>Aportac</a:t>
            </a:r>
            <a:r>
              <a:rPr lang="en-US" b="true" sz="7500" strike="noStrike" u="none">
                <a:solidFill>
                  <a:srgbClr val="FFFFFF"/>
                </a:solidFill>
                <a:latin typeface="Noto Sans Bold"/>
                <a:ea typeface="Noto Sans Bold"/>
                <a:cs typeface="Noto Sans Bold"/>
                <a:sym typeface="Noto Sans Bold"/>
              </a:rPr>
              <a:t>iones de Catch-Up</a:t>
            </a:r>
          </a:p>
        </p:txBody>
      </p:sp>
      <p:sp>
        <p:nvSpPr>
          <p:cNvPr name="TextBox 8" id="8"/>
          <p:cNvSpPr txBox="true"/>
          <p:nvPr/>
        </p:nvSpPr>
        <p:spPr>
          <a:xfrm rot="0">
            <a:off x="1028700" y="7943850"/>
            <a:ext cx="16230600" cy="971550"/>
          </a:xfrm>
          <a:prstGeom prst="rect">
            <a:avLst/>
          </a:prstGeom>
        </p:spPr>
        <p:txBody>
          <a:bodyPr anchor="t" rtlCol="false" tIns="0" lIns="0" bIns="0" rIns="0">
            <a:spAutoFit/>
          </a:bodyPr>
          <a:lstStyle/>
          <a:p>
            <a:pPr algn="l" marL="0" indent="0" lvl="0">
              <a:lnSpc>
                <a:spcPts val="3840"/>
              </a:lnSpc>
              <a:spcBef>
                <a:spcPct val="0"/>
              </a:spcBef>
            </a:pPr>
            <a:r>
              <a:rPr lang="en-US" b="true" sz="3200" strike="noStrike" u="none">
                <a:solidFill>
                  <a:srgbClr val="232C68"/>
                </a:solidFill>
                <a:latin typeface="Noto Sans Bold"/>
                <a:ea typeface="Noto Sans Bold"/>
                <a:cs typeface="Noto Sans Bold"/>
                <a:sym typeface="Noto Sans Bold"/>
              </a:rPr>
              <a:t>Si sus salarios FICA de 2025 superaron $150,000: </a:t>
            </a:r>
            <a:r>
              <a:rPr lang="en-US" sz="3200" strike="noStrike" u="none">
                <a:solidFill>
                  <a:srgbClr val="232C68"/>
                </a:solidFill>
                <a:latin typeface="Noto Sans"/>
                <a:ea typeface="Noto Sans"/>
                <a:cs typeface="Noto Sans"/>
                <a:sym typeface="Noto Sans"/>
              </a:rPr>
              <a:t>Sus aportaciones de catch-up deben hacerse como Roth.</a:t>
            </a:r>
          </a:p>
        </p:txBody>
      </p:sp>
      <p:sp>
        <p:nvSpPr>
          <p:cNvPr name="TextBox 9" id="9"/>
          <p:cNvSpPr txBox="true"/>
          <p:nvPr/>
        </p:nvSpPr>
        <p:spPr>
          <a:xfrm rot="0">
            <a:off x="9144000" y="8943975"/>
            <a:ext cx="5219700" cy="628650"/>
          </a:xfrm>
          <a:prstGeom prst="rect">
            <a:avLst/>
          </a:prstGeom>
        </p:spPr>
        <p:txBody>
          <a:bodyPr anchor="t" rtlCol="false" tIns="0" lIns="0" bIns="0" rIns="0">
            <a:spAutoFit/>
          </a:bodyPr>
          <a:lstStyle/>
          <a:p>
            <a:pPr algn="ctr" marL="0" indent="0" lvl="0">
              <a:lnSpc>
                <a:spcPts val="2520"/>
              </a:lnSpc>
              <a:spcBef>
                <a:spcPct val="0"/>
              </a:spcBef>
            </a:pPr>
            <a:r>
              <a:rPr lang="en-US" b="true" sz="2100" strike="noStrike" u="none">
                <a:solidFill>
                  <a:srgbClr val="232C68"/>
                </a:solidFill>
                <a:latin typeface="Noto Sans Bold"/>
                <a:ea typeface="Noto Sans Bold"/>
                <a:cs typeface="Noto Sans Bold"/>
                <a:sym typeface="Noto Sans Bold"/>
              </a:rPr>
              <a:t>Para información adicional, visite u.bpas.com/catch-up-contributions</a:t>
            </a:r>
          </a:p>
        </p:txBody>
      </p:sp>
      <p:sp>
        <p:nvSpPr>
          <p:cNvPr name="Freeform 10" id="10"/>
          <p:cNvSpPr/>
          <p:nvPr/>
        </p:nvSpPr>
        <p:spPr>
          <a:xfrm flipH="false" flipV="false" rot="0">
            <a:off x="378787" y="9589134"/>
            <a:ext cx="1313254" cy="424556"/>
          </a:xfrm>
          <a:custGeom>
            <a:avLst/>
            <a:gdLst/>
            <a:ahLst/>
            <a:cxnLst/>
            <a:rect r="r" b="b" t="t" l="l"/>
            <a:pathLst>
              <a:path h="424556" w="1313254">
                <a:moveTo>
                  <a:pt x="0" y="0"/>
                </a:moveTo>
                <a:lnTo>
                  <a:pt x="1313254" y="0"/>
                </a:lnTo>
                <a:lnTo>
                  <a:pt x="1313254" y="424556"/>
                </a:lnTo>
                <a:lnTo>
                  <a:pt x="0" y="424556"/>
                </a:lnTo>
                <a:lnTo>
                  <a:pt x="0" y="0"/>
                </a:lnTo>
                <a:close/>
              </a:path>
            </a:pathLst>
          </a:custGeom>
          <a:blipFill>
            <a:blip r:embed="rId4"/>
            <a:stretch>
              <a:fillRect l="0" t="0" r="0" b="0"/>
            </a:stretch>
          </a:blipFill>
        </p:spPr>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28700" y="1660749"/>
            <a:ext cx="7539133" cy="6438529"/>
          </a:xfrm>
          <a:custGeom>
            <a:avLst/>
            <a:gdLst/>
            <a:ahLst/>
            <a:cxnLst/>
            <a:rect r="r" b="b" t="t" l="l"/>
            <a:pathLst>
              <a:path h="6438529" w="7539133">
                <a:moveTo>
                  <a:pt x="0" y="0"/>
                </a:moveTo>
                <a:lnTo>
                  <a:pt x="7539133" y="0"/>
                </a:lnTo>
                <a:lnTo>
                  <a:pt x="7539133" y="6438529"/>
                </a:lnTo>
                <a:lnTo>
                  <a:pt x="0" y="643852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0">
            <a:off x="2766040" y="1289717"/>
            <a:ext cx="4064453" cy="1452945"/>
          </a:xfrm>
          <a:custGeom>
            <a:avLst/>
            <a:gdLst/>
            <a:ahLst/>
            <a:cxnLst/>
            <a:rect r="r" b="b" t="t" l="l"/>
            <a:pathLst>
              <a:path h="1452945" w="4064453">
                <a:moveTo>
                  <a:pt x="0" y="0"/>
                </a:moveTo>
                <a:lnTo>
                  <a:pt x="4064453" y="0"/>
                </a:lnTo>
                <a:lnTo>
                  <a:pt x="4064453" y="1452945"/>
                </a:lnTo>
                <a:lnTo>
                  <a:pt x="0" y="145294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4" id="4"/>
          <p:cNvSpPr txBox="true"/>
          <p:nvPr/>
        </p:nvSpPr>
        <p:spPr>
          <a:xfrm rot="0">
            <a:off x="2085975" y="3095625"/>
            <a:ext cx="1809750" cy="619079"/>
          </a:xfrm>
          <a:prstGeom prst="rect">
            <a:avLst/>
          </a:prstGeom>
        </p:spPr>
        <p:txBody>
          <a:bodyPr anchor="t" rtlCol="false" tIns="0" lIns="0" bIns="0" rIns="0">
            <a:spAutoFit/>
          </a:bodyPr>
          <a:lstStyle/>
          <a:p>
            <a:pPr algn="ctr" marL="0" indent="0" lvl="0">
              <a:lnSpc>
                <a:spcPts val="4800"/>
              </a:lnSpc>
              <a:spcBef>
                <a:spcPct val="0"/>
              </a:spcBef>
            </a:pPr>
            <a:r>
              <a:rPr lang="en-US" b="true" sz="3999" strike="noStrike" u="none">
                <a:solidFill>
                  <a:srgbClr val="232C68"/>
                </a:solidFill>
                <a:latin typeface="Noto Sans Bold"/>
                <a:ea typeface="Noto Sans Bold"/>
                <a:cs typeface="Noto Sans Bold"/>
                <a:sym typeface="Noto Sans Bold"/>
              </a:rPr>
              <a:t>Fácil</a:t>
            </a:r>
          </a:p>
        </p:txBody>
      </p:sp>
      <p:sp>
        <p:nvSpPr>
          <p:cNvPr name="TextBox 5" id="5"/>
          <p:cNvSpPr txBox="true"/>
          <p:nvPr/>
        </p:nvSpPr>
        <p:spPr>
          <a:xfrm rot="0">
            <a:off x="1266825" y="5581650"/>
            <a:ext cx="3314700" cy="619079"/>
          </a:xfrm>
          <a:prstGeom prst="rect">
            <a:avLst/>
          </a:prstGeom>
        </p:spPr>
        <p:txBody>
          <a:bodyPr anchor="t" rtlCol="false" tIns="0" lIns="0" bIns="0" rIns="0">
            <a:spAutoFit/>
          </a:bodyPr>
          <a:lstStyle/>
          <a:p>
            <a:pPr algn="ctr" marL="0" indent="0" lvl="0">
              <a:lnSpc>
                <a:spcPts val="4800"/>
              </a:lnSpc>
              <a:spcBef>
                <a:spcPct val="0"/>
              </a:spcBef>
            </a:pPr>
            <a:r>
              <a:rPr lang="en-US" b="true" sz="4000" strike="noStrike" u="none">
                <a:solidFill>
                  <a:srgbClr val="FFFFFF"/>
                </a:solidFill>
                <a:latin typeface="Noto Sans Bold"/>
                <a:ea typeface="Noto Sans Bold"/>
                <a:cs typeface="Noto Sans Bold"/>
                <a:sym typeface="Noto Sans Bold"/>
              </a:rPr>
              <a:t>Flexibilidad</a:t>
            </a:r>
          </a:p>
        </p:txBody>
      </p:sp>
      <p:sp>
        <p:nvSpPr>
          <p:cNvPr name="TextBox 6" id="6"/>
          <p:cNvSpPr txBox="true"/>
          <p:nvPr/>
        </p:nvSpPr>
        <p:spPr>
          <a:xfrm rot="0">
            <a:off x="4945436" y="2979441"/>
            <a:ext cx="3343275" cy="619079"/>
          </a:xfrm>
          <a:prstGeom prst="rect">
            <a:avLst/>
          </a:prstGeom>
        </p:spPr>
        <p:txBody>
          <a:bodyPr anchor="t" rtlCol="false" tIns="0" lIns="0" bIns="0" rIns="0">
            <a:spAutoFit/>
          </a:bodyPr>
          <a:lstStyle/>
          <a:p>
            <a:pPr algn="ctr" marL="0" indent="0" lvl="0">
              <a:lnSpc>
                <a:spcPts val="4800"/>
              </a:lnSpc>
              <a:spcBef>
                <a:spcPct val="0"/>
              </a:spcBef>
            </a:pPr>
            <a:r>
              <a:rPr lang="en-US" b="true" sz="4000" strike="noStrike" u="none">
                <a:solidFill>
                  <a:srgbClr val="FFFFFF"/>
                </a:solidFill>
                <a:latin typeface="Noto Sans Bold"/>
                <a:ea typeface="Noto Sans Bold"/>
                <a:cs typeface="Noto Sans Bold"/>
                <a:sym typeface="Noto Sans Bold"/>
              </a:rPr>
              <a:t>Conveniente</a:t>
            </a:r>
          </a:p>
        </p:txBody>
      </p:sp>
      <p:sp>
        <p:nvSpPr>
          <p:cNvPr name="TextBox 7" id="7"/>
          <p:cNvSpPr txBox="true"/>
          <p:nvPr/>
        </p:nvSpPr>
        <p:spPr>
          <a:xfrm rot="0">
            <a:off x="5057775" y="6888917"/>
            <a:ext cx="3771900" cy="619079"/>
          </a:xfrm>
          <a:prstGeom prst="rect">
            <a:avLst/>
          </a:prstGeom>
        </p:spPr>
        <p:txBody>
          <a:bodyPr anchor="t" rtlCol="false" tIns="0" lIns="0" bIns="0" rIns="0">
            <a:spAutoFit/>
          </a:bodyPr>
          <a:lstStyle/>
          <a:p>
            <a:pPr algn="l" marL="0" indent="0" lvl="0">
              <a:lnSpc>
                <a:spcPts val="4800"/>
              </a:lnSpc>
              <a:spcBef>
                <a:spcPct val="0"/>
              </a:spcBef>
            </a:pPr>
            <a:r>
              <a:rPr lang="en-US" b="true" sz="3999" strike="noStrike" u="none">
                <a:solidFill>
                  <a:srgbClr val="232C68"/>
                </a:solidFill>
                <a:latin typeface="Noto Sans Bold"/>
                <a:ea typeface="Noto Sans Bold"/>
                <a:cs typeface="Noto Sans Bold"/>
                <a:sym typeface="Noto Sans Bold"/>
              </a:rPr>
              <a:t>Tranquilidad</a:t>
            </a:r>
          </a:p>
        </p:txBody>
      </p:sp>
      <p:sp>
        <p:nvSpPr>
          <p:cNvPr name="TextBox 8" id="8"/>
          <p:cNvSpPr txBox="true"/>
          <p:nvPr/>
        </p:nvSpPr>
        <p:spPr>
          <a:xfrm rot="0">
            <a:off x="14213593" y="895350"/>
            <a:ext cx="1968283" cy="913003"/>
          </a:xfrm>
          <a:prstGeom prst="rect">
            <a:avLst/>
          </a:prstGeom>
        </p:spPr>
        <p:txBody>
          <a:bodyPr anchor="t" rtlCol="false" tIns="0" lIns="0" bIns="0" rIns="0">
            <a:spAutoFit/>
          </a:bodyPr>
          <a:lstStyle/>
          <a:p>
            <a:pPr algn="ctr" marL="0" indent="0" lvl="0">
              <a:lnSpc>
                <a:spcPts val="1856"/>
              </a:lnSpc>
            </a:pPr>
            <a:r>
              <a:rPr lang="en-US" sz="1600" strike="noStrike" u="none">
                <a:solidFill>
                  <a:srgbClr val="000000"/>
                </a:solidFill>
                <a:latin typeface="Noto Sans"/>
                <a:ea typeface="Noto Sans"/>
                <a:cs typeface="Noto Sans"/>
                <a:sym typeface="Noto Sans"/>
              </a:rPr>
              <a:t>Escanee para Descargar el Formulario de Trasferencia</a:t>
            </a:r>
          </a:p>
        </p:txBody>
      </p:sp>
      <p:sp>
        <p:nvSpPr>
          <p:cNvPr name="TextBox 9" id="9"/>
          <p:cNvSpPr txBox="true"/>
          <p:nvPr/>
        </p:nvSpPr>
        <p:spPr>
          <a:xfrm rot="0">
            <a:off x="10696575" y="2828925"/>
            <a:ext cx="6943725" cy="971627"/>
          </a:xfrm>
          <a:prstGeom prst="rect">
            <a:avLst/>
          </a:prstGeom>
        </p:spPr>
        <p:txBody>
          <a:bodyPr anchor="t" rtlCol="false" tIns="0" lIns="0" bIns="0" rIns="0">
            <a:spAutoFit/>
          </a:bodyPr>
          <a:lstStyle/>
          <a:p>
            <a:pPr algn="l" marL="0" indent="0" lvl="0">
              <a:lnSpc>
                <a:spcPts val="3839"/>
              </a:lnSpc>
              <a:spcBef>
                <a:spcPct val="0"/>
              </a:spcBef>
            </a:pPr>
            <a:r>
              <a:rPr lang="en-US" b="true" sz="3200" strike="noStrike" u="none">
                <a:solidFill>
                  <a:srgbClr val="232C68"/>
                </a:solidFill>
                <a:latin typeface="Noto Sans Bold"/>
                <a:ea typeface="Noto Sans Bold"/>
                <a:cs typeface="Noto Sans Bold"/>
                <a:sym typeface="Noto Sans Bold"/>
              </a:rPr>
              <a:t>Fácil: </a:t>
            </a:r>
            <a:r>
              <a:rPr lang="en-US" sz="3200" strike="noStrike" u="none">
                <a:solidFill>
                  <a:srgbClr val="232C68"/>
                </a:solidFill>
                <a:latin typeface="Noto Sans"/>
                <a:ea typeface="Noto Sans"/>
                <a:cs typeface="Noto Sans"/>
                <a:sym typeface="Noto Sans"/>
              </a:rPr>
              <a:t>Vista integral de su preparación para el retiro.</a:t>
            </a:r>
          </a:p>
        </p:txBody>
      </p:sp>
      <p:sp>
        <p:nvSpPr>
          <p:cNvPr name="TextBox 10" id="10"/>
          <p:cNvSpPr txBox="true"/>
          <p:nvPr/>
        </p:nvSpPr>
        <p:spPr>
          <a:xfrm rot="0">
            <a:off x="1181100" y="8505825"/>
            <a:ext cx="16792575" cy="971778"/>
          </a:xfrm>
          <a:prstGeom prst="rect">
            <a:avLst/>
          </a:prstGeom>
        </p:spPr>
        <p:txBody>
          <a:bodyPr anchor="t" rtlCol="false" tIns="0" lIns="0" bIns="0" rIns="0">
            <a:spAutoFit/>
          </a:bodyPr>
          <a:lstStyle/>
          <a:p>
            <a:pPr algn="ctr" marL="0" indent="0" lvl="0">
              <a:lnSpc>
                <a:spcPts val="3836"/>
              </a:lnSpc>
              <a:spcBef>
                <a:spcPct val="0"/>
              </a:spcBef>
            </a:pPr>
            <a:r>
              <a:rPr lang="en-US" b="true" sz="3200" strike="noStrike" u="none">
                <a:solidFill>
                  <a:srgbClr val="F26422"/>
                </a:solidFill>
                <a:latin typeface="Noto Sans Bold"/>
                <a:ea typeface="Noto Sans Bold"/>
                <a:cs typeface="Noto Sans Bold"/>
                <a:sym typeface="Noto Sans Bold"/>
              </a:rPr>
              <a:t>Contacte a un Especialista en Transferencias Entrantes al </a:t>
            </a:r>
          </a:p>
          <a:p>
            <a:pPr algn="ctr" marL="0" indent="0" lvl="0">
              <a:lnSpc>
                <a:spcPts val="3839"/>
              </a:lnSpc>
              <a:spcBef>
                <a:spcPct val="0"/>
              </a:spcBef>
            </a:pPr>
            <a:r>
              <a:rPr lang="en-US" b="true" sz="3200" strike="noStrike" u="none">
                <a:solidFill>
                  <a:srgbClr val="F26422"/>
                </a:solidFill>
                <a:latin typeface="Noto Sans Bold"/>
                <a:ea typeface="Noto Sans Bold"/>
                <a:cs typeface="Noto Sans Bold"/>
                <a:sym typeface="Noto Sans Bold"/>
              </a:rPr>
              <a:t>866-401-5272 Ext. 35007</a:t>
            </a:r>
          </a:p>
        </p:txBody>
      </p:sp>
      <p:sp>
        <p:nvSpPr>
          <p:cNvPr name="TextBox 11" id="11"/>
          <p:cNvSpPr txBox="true"/>
          <p:nvPr/>
        </p:nvSpPr>
        <p:spPr>
          <a:xfrm rot="0">
            <a:off x="1028700" y="876300"/>
            <a:ext cx="13145618" cy="1152525"/>
          </a:xfrm>
          <a:prstGeom prst="rect">
            <a:avLst/>
          </a:prstGeom>
        </p:spPr>
        <p:txBody>
          <a:bodyPr anchor="t" rtlCol="false" tIns="0" lIns="0" bIns="0" rIns="0">
            <a:spAutoFit/>
          </a:bodyPr>
          <a:lstStyle/>
          <a:p>
            <a:pPr algn="l" marL="0" indent="0" lvl="0">
              <a:lnSpc>
                <a:spcPts val="9000"/>
              </a:lnSpc>
              <a:spcBef>
                <a:spcPct val="0"/>
              </a:spcBef>
            </a:pPr>
            <a:r>
              <a:rPr lang="en-US" b="true" sz="7500" strike="noStrike" u="none">
                <a:solidFill>
                  <a:srgbClr val="232C68"/>
                </a:solidFill>
                <a:latin typeface="Noto Sans Bold"/>
                <a:ea typeface="Noto Sans Bold"/>
                <a:cs typeface="Noto Sans Bold"/>
                <a:sym typeface="Noto Sans Bold"/>
              </a:rPr>
              <a:t>Transferencias Calificadas</a:t>
            </a:r>
          </a:p>
        </p:txBody>
      </p:sp>
      <p:sp>
        <p:nvSpPr>
          <p:cNvPr name="TextBox 12" id="12"/>
          <p:cNvSpPr txBox="true"/>
          <p:nvPr/>
        </p:nvSpPr>
        <p:spPr>
          <a:xfrm rot="0">
            <a:off x="10701338" y="5502735"/>
            <a:ext cx="7381875" cy="1457402"/>
          </a:xfrm>
          <a:prstGeom prst="rect">
            <a:avLst/>
          </a:prstGeom>
        </p:spPr>
        <p:txBody>
          <a:bodyPr anchor="t" rtlCol="false" tIns="0" lIns="0" bIns="0" rIns="0">
            <a:spAutoFit/>
          </a:bodyPr>
          <a:lstStyle/>
          <a:p>
            <a:pPr algn="l" marL="0" indent="0" lvl="0">
              <a:lnSpc>
                <a:spcPts val="3839"/>
              </a:lnSpc>
              <a:spcBef>
                <a:spcPct val="0"/>
              </a:spcBef>
            </a:pPr>
            <a:r>
              <a:rPr lang="en-US" b="true" sz="3200" strike="noStrike" u="none">
                <a:solidFill>
                  <a:srgbClr val="232C68"/>
                </a:solidFill>
                <a:latin typeface="Noto Sans Bold"/>
                <a:ea typeface="Noto Sans Bold"/>
                <a:cs typeface="Noto Sans Bold"/>
                <a:sym typeface="Noto Sans Bold"/>
              </a:rPr>
              <a:t>Flexibilidad: </a:t>
            </a:r>
            <a:r>
              <a:rPr lang="en-US" sz="3200" strike="noStrike" u="none">
                <a:solidFill>
                  <a:srgbClr val="232C68"/>
                </a:solidFill>
                <a:latin typeface="Noto Sans"/>
                <a:ea typeface="Noto Sans"/>
                <a:cs typeface="Noto Sans"/>
                <a:sym typeface="Noto Sans"/>
              </a:rPr>
              <a:t>Fácil acceso a su dinero desde una sola cuenta al momento del retiro.</a:t>
            </a:r>
          </a:p>
        </p:txBody>
      </p:sp>
      <p:sp>
        <p:nvSpPr>
          <p:cNvPr name="TextBox 13" id="13"/>
          <p:cNvSpPr txBox="true"/>
          <p:nvPr/>
        </p:nvSpPr>
        <p:spPr>
          <a:xfrm rot="0">
            <a:off x="10696575" y="7031709"/>
            <a:ext cx="7381875" cy="971627"/>
          </a:xfrm>
          <a:prstGeom prst="rect">
            <a:avLst/>
          </a:prstGeom>
        </p:spPr>
        <p:txBody>
          <a:bodyPr anchor="t" rtlCol="false" tIns="0" lIns="0" bIns="0" rIns="0">
            <a:spAutoFit/>
          </a:bodyPr>
          <a:lstStyle/>
          <a:p>
            <a:pPr algn="l" marL="0" indent="0" lvl="0">
              <a:lnSpc>
                <a:spcPts val="3839"/>
              </a:lnSpc>
              <a:spcBef>
                <a:spcPct val="0"/>
              </a:spcBef>
            </a:pPr>
            <a:r>
              <a:rPr lang="en-US" b="true" sz="3200" strike="noStrike" u="none">
                <a:solidFill>
                  <a:srgbClr val="232C68"/>
                </a:solidFill>
                <a:latin typeface="Noto Sans Bold"/>
                <a:ea typeface="Noto Sans Bold"/>
                <a:cs typeface="Noto Sans Bold"/>
                <a:sym typeface="Noto Sans Bold"/>
              </a:rPr>
              <a:t>Tranquilidad: </a:t>
            </a:r>
            <a:r>
              <a:rPr lang="en-US" sz="3200" strike="noStrike" u="none">
                <a:solidFill>
                  <a:srgbClr val="232C68"/>
                </a:solidFill>
                <a:latin typeface="Noto Sans"/>
                <a:ea typeface="Noto Sans"/>
                <a:cs typeface="Noto Sans"/>
                <a:sym typeface="Noto Sans"/>
              </a:rPr>
              <a:t>Reduzca el riesgo de perder de vista sus cuentas de retiro.</a:t>
            </a:r>
          </a:p>
        </p:txBody>
      </p:sp>
      <p:sp>
        <p:nvSpPr>
          <p:cNvPr name="TextBox 14" id="14"/>
          <p:cNvSpPr txBox="true"/>
          <p:nvPr/>
        </p:nvSpPr>
        <p:spPr>
          <a:xfrm rot="0">
            <a:off x="10696575" y="4209969"/>
            <a:ext cx="7381875" cy="971792"/>
          </a:xfrm>
          <a:prstGeom prst="rect">
            <a:avLst/>
          </a:prstGeom>
        </p:spPr>
        <p:txBody>
          <a:bodyPr anchor="t" rtlCol="false" tIns="0" lIns="0" bIns="0" rIns="0">
            <a:spAutoFit/>
          </a:bodyPr>
          <a:lstStyle/>
          <a:p>
            <a:pPr algn="l" marL="0" indent="0" lvl="0">
              <a:lnSpc>
                <a:spcPts val="3836"/>
              </a:lnSpc>
              <a:spcBef>
                <a:spcPct val="0"/>
              </a:spcBef>
            </a:pPr>
            <a:r>
              <a:rPr lang="en-US" b="true" sz="3200" strike="noStrike" u="none">
                <a:solidFill>
                  <a:srgbClr val="232C68"/>
                </a:solidFill>
                <a:latin typeface="Noto Sans Bold"/>
                <a:ea typeface="Noto Sans Bold"/>
                <a:cs typeface="Noto Sans Bold"/>
                <a:sym typeface="Noto Sans Bold"/>
              </a:rPr>
              <a:t>Conveniente: </a:t>
            </a:r>
            <a:r>
              <a:rPr lang="en-US" sz="3200" strike="noStrike" u="none">
                <a:solidFill>
                  <a:srgbClr val="232C68"/>
                </a:solidFill>
                <a:latin typeface="Noto Sans"/>
                <a:ea typeface="Noto Sans"/>
                <a:cs typeface="Noto Sans"/>
                <a:sym typeface="Noto Sans"/>
              </a:rPr>
              <a:t>Un sitio web. </a:t>
            </a:r>
          </a:p>
          <a:p>
            <a:pPr algn="l" marL="0" indent="0" lvl="0">
              <a:lnSpc>
                <a:spcPts val="3839"/>
              </a:lnSpc>
              <a:spcBef>
                <a:spcPct val="0"/>
              </a:spcBef>
            </a:pPr>
            <a:r>
              <a:rPr lang="en-US" sz="3200" strike="noStrike" u="none">
                <a:solidFill>
                  <a:srgbClr val="232C68"/>
                </a:solidFill>
                <a:latin typeface="Noto Sans"/>
                <a:ea typeface="Noto Sans"/>
                <a:cs typeface="Noto Sans"/>
                <a:sym typeface="Noto Sans"/>
              </a:rPr>
              <a:t>Un estado de cuenta.</a:t>
            </a:r>
          </a:p>
        </p:txBody>
      </p:sp>
      <p:sp>
        <p:nvSpPr>
          <p:cNvPr name="Freeform 15" id="15"/>
          <p:cNvSpPr/>
          <p:nvPr/>
        </p:nvSpPr>
        <p:spPr>
          <a:xfrm flipH="false" flipV="false" rot="0">
            <a:off x="9592456" y="2830204"/>
            <a:ext cx="927078" cy="927078"/>
          </a:xfrm>
          <a:custGeom>
            <a:avLst/>
            <a:gdLst/>
            <a:ahLst/>
            <a:cxnLst/>
            <a:rect r="r" b="b" t="t" l="l"/>
            <a:pathLst>
              <a:path h="927078" w="927078">
                <a:moveTo>
                  <a:pt x="0" y="0"/>
                </a:moveTo>
                <a:lnTo>
                  <a:pt x="927078" y="0"/>
                </a:lnTo>
                <a:lnTo>
                  <a:pt x="927078" y="927078"/>
                </a:lnTo>
                <a:lnTo>
                  <a:pt x="0" y="92707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6" id="16"/>
          <p:cNvSpPr/>
          <p:nvPr/>
        </p:nvSpPr>
        <p:spPr>
          <a:xfrm flipH="false" flipV="false" rot="0">
            <a:off x="9592456" y="4171391"/>
            <a:ext cx="917236" cy="917236"/>
          </a:xfrm>
          <a:custGeom>
            <a:avLst/>
            <a:gdLst/>
            <a:ahLst/>
            <a:cxnLst/>
            <a:rect r="r" b="b" t="t" l="l"/>
            <a:pathLst>
              <a:path h="917236" w="917236">
                <a:moveTo>
                  <a:pt x="0" y="0"/>
                </a:moveTo>
                <a:lnTo>
                  <a:pt x="917236" y="0"/>
                </a:lnTo>
                <a:lnTo>
                  <a:pt x="917236" y="917236"/>
                </a:lnTo>
                <a:lnTo>
                  <a:pt x="0" y="917236"/>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7" id="17"/>
          <p:cNvSpPr/>
          <p:nvPr/>
        </p:nvSpPr>
        <p:spPr>
          <a:xfrm flipH="false" flipV="false" rot="0">
            <a:off x="9592456" y="5502735"/>
            <a:ext cx="899673" cy="899673"/>
          </a:xfrm>
          <a:custGeom>
            <a:avLst/>
            <a:gdLst/>
            <a:ahLst/>
            <a:cxnLst/>
            <a:rect r="r" b="b" t="t" l="l"/>
            <a:pathLst>
              <a:path h="899673" w="899673">
                <a:moveTo>
                  <a:pt x="0" y="0"/>
                </a:moveTo>
                <a:lnTo>
                  <a:pt x="899673" y="0"/>
                </a:lnTo>
                <a:lnTo>
                  <a:pt x="899673" y="899674"/>
                </a:lnTo>
                <a:lnTo>
                  <a:pt x="0" y="89967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8" id="18"/>
          <p:cNvSpPr/>
          <p:nvPr/>
        </p:nvSpPr>
        <p:spPr>
          <a:xfrm flipH="false" flipV="false" rot="0">
            <a:off x="9625685" y="6898442"/>
            <a:ext cx="905991" cy="905991"/>
          </a:xfrm>
          <a:custGeom>
            <a:avLst/>
            <a:gdLst/>
            <a:ahLst/>
            <a:cxnLst/>
            <a:rect r="r" b="b" t="t" l="l"/>
            <a:pathLst>
              <a:path h="905991" w="905991">
                <a:moveTo>
                  <a:pt x="0" y="0"/>
                </a:moveTo>
                <a:lnTo>
                  <a:pt x="905991" y="0"/>
                </a:lnTo>
                <a:lnTo>
                  <a:pt x="905991" y="905991"/>
                </a:lnTo>
                <a:lnTo>
                  <a:pt x="0" y="905991"/>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9" id="19"/>
          <p:cNvSpPr/>
          <p:nvPr/>
        </p:nvSpPr>
        <p:spPr>
          <a:xfrm flipH="false" flipV="false" rot="0">
            <a:off x="16221152" y="580621"/>
            <a:ext cx="1746808" cy="1746808"/>
          </a:xfrm>
          <a:custGeom>
            <a:avLst/>
            <a:gdLst/>
            <a:ahLst/>
            <a:cxnLst/>
            <a:rect r="r" b="b" t="t" l="l"/>
            <a:pathLst>
              <a:path h="1746808" w="1746808">
                <a:moveTo>
                  <a:pt x="0" y="0"/>
                </a:moveTo>
                <a:lnTo>
                  <a:pt x="1746808" y="0"/>
                </a:lnTo>
                <a:lnTo>
                  <a:pt x="1746808" y="1746808"/>
                </a:lnTo>
                <a:lnTo>
                  <a:pt x="0" y="1746808"/>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20" id="20"/>
          <p:cNvSpPr/>
          <p:nvPr/>
        </p:nvSpPr>
        <p:spPr>
          <a:xfrm flipH="false" flipV="false" rot="-6843354">
            <a:off x="15417200" y="1843967"/>
            <a:ext cx="771785" cy="571121"/>
          </a:xfrm>
          <a:custGeom>
            <a:avLst/>
            <a:gdLst/>
            <a:ahLst/>
            <a:cxnLst/>
            <a:rect r="r" b="b" t="t" l="l"/>
            <a:pathLst>
              <a:path h="571121" w="771785">
                <a:moveTo>
                  <a:pt x="0" y="0"/>
                </a:moveTo>
                <a:lnTo>
                  <a:pt x="771785" y="0"/>
                </a:lnTo>
                <a:lnTo>
                  <a:pt x="771785" y="571121"/>
                </a:lnTo>
                <a:lnTo>
                  <a:pt x="0" y="571121"/>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21" id="21"/>
          <p:cNvSpPr/>
          <p:nvPr/>
        </p:nvSpPr>
        <p:spPr>
          <a:xfrm flipH="false" flipV="false" rot="0">
            <a:off x="378787" y="9589134"/>
            <a:ext cx="1313254" cy="424556"/>
          </a:xfrm>
          <a:custGeom>
            <a:avLst/>
            <a:gdLst/>
            <a:ahLst/>
            <a:cxnLst/>
            <a:rect r="r" b="b" t="t" l="l"/>
            <a:pathLst>
              <a:path h="424556" w="1313254">
                <a:moveTo>
                  <a:pt x="0" y="0"/>
                </a:moveTo>
                <a:lnTo>
                  <a:pt x="1313254" y="0"/>
                </a:lnTo>
                <a:lnTo>
                  <a:pt x="1313254" y="424556"/>
                </a:lnTo>
                <a:lnTo>
                  <a:pt x="0" y="424556"/>
                </a:lnTo>
                <a:lnTo>
                  <a:pt x="0" y="0"/>
                </a:lnTo>
                <a:close/>
              </a:path>
            </a:pathLst>
          </a:custGeom>
          <a:blipFill>
            <a:blip r:embed="rId19"/>
            <a:stretch>
              <a:fillRect l="0" t="0" r="0" b="0"/>
            </a:stretch>
          </a:blipFill>
        </p:spPr>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3"/>
          <a:srcRect l="0" t="0" r="0" b="0"/>
          <a:stretch>
            <a:fillRect/>
          </a:stretch>
        </p:blipFill>
        <p:spPr>
          <a:xfrm flipH="false" flipV="false" rot="0">
            <a:off x="14306719" y="6286500"/>
            <a:ext cx="4199239" cy="4329113"/>
          </a:xfrm>
          <a:prstGeom prst="rect">
            <a:avLst/>
          </a:prstGeom>
        </p:spPr>
      </p:pic>
      <p:grpSp>
        <p:nvGrpSpPr>
          <p:cNvPr name="Group 3" id="3"/>
          <p:cNvGrpSpPr/>
          <p:nvPr/>
        </p:nvGrpSpPr>
        <p:grpSpPr>
          <a:xfrm rot="0">
            <a:off x="0" y="0"/>
            <a:ext cx="18288000" cy="2315491"/>
            <a:chOff x="0" y="0"/>
            <a:chExt cx="4816593" cy="609841"/>
          </a:xfrm>
        </p:grpSpPr>
        <p:sp>
          <p:nvSpPr>
            <p:cNvPr name="Freeform 4" id="4"/>
            <p:cNvSpPr/>
            <p:nvPr/>
          </p:nvSpPr>
          <p:spPr>
            <a:xfrm flipH="false" flipV="false" rot="0">
              <a:off x="0" y="0"/>
              <a:ext cx="4816592" cy="609841"/>
            </a:xfrm>
            <a:custGeom>
              <a:avLst/>
              <a:gdLst/>
              <a:ahLst/>
              <a:cxnLst/>
              <a:rect r="r" b="b" t="t" l="l"/>
              <a:pathLst>
                <a:path h="609841" w="4816592">
                  <a:moveTo>
                    <a:pt x="0" y="0"/>
                  </a:moveTo>
                  <a:lnTo>
                    <a:pt x="4816592" y="0"/>
                  </a:lnTo>
                  <a:lnTo>
                    <a:pt x="4816592" y="609841"/>
                  </a:lnTo>
                  <a:lnTo>
                    <a:pt x="0" y="609841"/>
                  </a:lnTo>
                  <a:close/>
                </a:path>
              </a:pathLst>
            </a:custGeom>
            <a:solidFill>
              <a:srgbClr val="232C68"/>
            </a:solidFill>
          </p:spPr>
        </p:sp>
        <p:sp>
          <p:nvSpPr>
            <p:cNvPr name="TextBox 5" id="5"/>
            <p:cNvSpPr txBox="true"/>
            <p:nvPr/>
          </p:nvSpPr>
          <p:spPr>
            <a:xfrm>
              <a:off x="0" y="-38100"/>
              <a:ext cx="4816593" cy="647941"/>
            </a:xfrm>
            <a:prstGeom prst="rect">
              <a:avLst/>
            </a:prstGeom>
          </p:spPr>
          <p:txBody>
            <a:bodyPr anchor="ctr" rtlCol="false" tIns="50800" lIns="50800" bIns="50800" rIns="50800"/>
            <a:lstStyle/>
            <a:p>
              <a:pPr algn="ctr">
                <a:lnSpc>
                  <a:spcPts val="2659"/>
                </a:lnSpc>
              </a:pPr>
            </a:p>
          </p:txBody>
        </p:sp>
      </p:grpSp>
      <p:sp>
        <p:nvSpPr>
          <p:cNvPr name="TextBox 6" id="6"/>
          <p:cNvSpPr txBox="true"/>
          <p:nvPr/>
        </p:nvSpPr>
        <p:spPr>
          <a:xfrm rot="0">
            <a:off x="-47625" y="19966"/>
            <a:ext cx="18288000" cy="2295525"/>
          </a:xfrm>
          <a:prstGeom prst="rect">
            <a:avLst/>
          </a:prstGeom>
        </p:spPr>
        <p:txBody>
          <a:bodyPr anchor="t" rtlCol="false" tIns="0" lIns="0" bIns="0" rIns="0">
            <a:spAutoFit/>
          </a:bodyPr>
          <a:lstStyle/>
          <a:p>
            <a:pPr algn="ctr" marL="0" indent="0" lvl="0">
              <a:lnSpc>
                <a:spcPts val="9000"/>
              </a:lnSpc>
              <a:spcBef>
                <a:spcPct val="0"/>
              </a:spcBef>
            </a:pPr>
            <a:r>
              <a:rPr lang="en-US" b="true" sz="7500" strike="noStrike" u="none">
                <a:solidFill>
                  <a:srgbClr val="FFFFFF"/>
                </a:solidFill>
                <a:latin typeface="Noto Sans Bold"/>
                <a:ea typeface="Noto Sans Bold"/>
                <a:cs typeface="Noto Sans Bold"/>
                <a:sym typeface="Noto Sans Bold"/>
              </a:rPr>
              <a:t>Aportación Discrecional del Empleador</a:t>
            </a:r>
          </a:p>
        </p:txBody>
      </p:sp>
      <p:sp>
        <p:nvSpPr>
          <p:cNvPr name="TextBox 7" id="7"/>
          <p:cNvSpPr txBox="true"/>
          <p:nvPr/>
        </p:nvSpPr>
        <p:spPr>
          <a:xfrm rot="0">
            <a:off x="9096152" y="4933950"/>
            <a:ext cx="95696" cy="419100"/>
          </a:xfrm>
          <a:prstGeom prst="rect">
            <a:avLst/>
          </a:prstGeom>
        </p:spPr>
        <p:txBody>
          <a:bodyPr anchor="t" rtlCol="false" tIns="0" lIns="0" bIns="0" rIns="0">
            <a:spAutoFit/>
          </a:bodyPr>
          <a:lstStyle/>
          <a:p>
            <a:pPr algn="ctr">
              <a:lnSpc>
                <a:spcPts val="3359"/>
              </a:lnSpc>
              <a:spcBef>
                <a:spcPct val="0"/>
              </a:spcBef>
            </a:pPr>
            <a:r>
              <a:rPr lang="en-US" b="true" sz="2799" spc="26">
                <a:solidFill>
                  <a:srgbClr val="000000"/>
                </a:solidFill>
                <a:latin typeface="Noto Sans Bold"/>
                <a:ea typeface="Noto Sans Bold"/>
                <a:cs typeface="Noto Sans Bold"/>
                <a:sym typeface="Noto Sans Bold"/>
              </a:rPr>
              <a:t> </a:t>
            </a:r>
          </a:p>
        </p:txBody>
      </p:sp>
      <p:sp>
        <p:nvSpPr>
          <p:cNvPr name="TextBox 8" id="8"/>
          <p:cNvSpPr txBox="true"/>
          <p:nvPr/>
        </p:nvSpPr>
        <p:spPr>
          <a:xfrm rot="0">
            <a:off x="981075" y="3381833"/>
            <a:ext cx="16230600" cy="485775"/>
          </a:xfrm>
          <a:prstGeom prst="rect">
            <a:avLst/>
          </a:prstGeom>
        </p:spPr>
        <p:txBody>
          <a:bodyPr anchor="t" rtlCol="false" tIns="0" lIns="0" bIns="0" rIns="0">
            <a:spAutoFit/>
          </a:bodyPr>
          <a:lstStyle/>
          <a:p>
            <a:pPr algn="l" marL="0" indent="0" lvl="0">
              <a:lnSpc>
                <a:spcPts val="3839"/>
              </a:lnSpc>
              <a:spcBef>
                <a:spcPct val="0"/>
              </a:spcBef>
            </a:pPr>
            <a:r>
              <a:rPr lang="en-US" sz="3199" spc="29" strike="noStrike" u="none">
                <a:solidFill>
                  <a:srgbClr val="F26422"/>
                </a:solidFill>
                <a:latin typeface="Noto Sans"/>
                <a:ea typeface="Noto Sans"/>
                <a:cs typeface="Noto Sans"/>
                <a:sym typeface="Noto Sans"/>
              </a:rPr>
              <a:t>(Nombre de la Empresa)</a:t>
            </a:r>
            <a:r>
              <a:rPr lang="en-US" sz="3199" spc="29" strike="noStrike" u="none">
                <a:solidFill>
                  <a:srgbClr val="232C68"/>
                </a:solidFill>
                <a:latin typeface="Noto Sans"/>
                <a:ea typeface="Noto Sans"/>
                <a:cs typeface="Noto Sans"/>
                <a:sym typeface="Noto Sans"/>
              </a:rPr>
              <a:t> iguala el </a:t>
            </a:r>
            <a:r>
              <a:rPr lang="en-US" b="true" sz="3199" spc="29" strike="noStrike" u="none">
                <a:solidFill>
                  <a:srgbClr val="F26422"/>
                </a:solidFill>
                <a:latin typeface="Noto Sans Bold"/>
                <a:ea typeface="Noto Sans Bold"/>
                <a:cs typeface="Noto Sans Bold"/>
                <a:sym typeface="Noto Sans Bold"/>
              </a:rPr>
              <a:t>100% del primer 3%</a:t>
            </a:r>
            <a:r>
              <a:rPr lang="en-US" sz="3199" spc="29" strike="noStrike" u="none">
                <a:solidFill>
                  <a:srgbClr val="232C68"/>
                </a:solidFill>
                <a:latin typeface="Noto Sans"/>
                <a:ea typeface="Noto Sans"/>
                <a:cs typeface="Noto Sans"/>
                <a:sym typeface="Noto Sans"/>
              </a:rPr>
              <a:t> que usted aporte</a:t>
            </a:r>
          </a:p>
        </p:txBody>
      </p:sp>
      <p:sp>
        <p:nvSpPr>
          <p:cNvPr name="TextBox 9" id="9"/>
          <p:cNvSpPr txBox="true"/>
          <p:nvPr/>
        </p:nvSpPr>
        <p:spPr>
          <a:xfrm rot="0">
            <a:off x="1076548" y="5183575"/>
            <a:ext cx="16230600" cy="485775"/>
          </a:xfrm>
          <a:prstGeom prst="rect">
            <a:avLst/>
          </a:prstGeom>
        </p:spPr>
        <p:txBody>
          <a:bodyPr anchor="t" rtlCol="false" tIns="0" lIns="0" bIns="0" rIns="0">
            <a:spAutoFit/>
          </a:bodyPr>
          <a:lstStyle/>
          <a:p>
            <a:pPr algn="l" marL="0" indent="0" lvl="0">
              <a:lnSpc>
                <a:spcPts val="3840"/>
              </a:lnSpc>
              <a:spcBef>
                <a:spcPct val="0"/>
              </a:spcBef>
            </a:pPr>
            <a:r>
              <a:rPr lang="en-US" sz="3200" spc="29" strike="noStrike" u="none">
                <a:solidFill>
                  <a:srgbClr val="232C68"/>
                </a:solidFill>
                <a:latin typeface="Noto Sans"/>
                <a:ea typeface="Noto Sans"/>
                <a:cs typeface="Noto Sans"/>
                <a:sym typeface="Noto Sans"/>
              </a:rPr>
              <a:t>Luego </a:t>
            </a:r>
            <a:r>
              <a:rPr lang="en-US" b="true" sz="3200" spc="29" strike="noStrike" u="none">
                <a:solidFill>
                  <a:srgbClr val="F26422"/>
                </a:solidFill>
                <a:latin typeface="Noto Sans Bold"/>
                <a:ea typeface="Noto Sans Bold"/>
                <a:cs typeface="Noto Sans Bold"/>
                <a:sym typeface="Noto Sans Bold"/>
              </a:rPr>
              <a:t>el 50% del siguiente 2%</a:t>
            </a:r>
            <a:r>
              <a:rPr lang="en-US" sz="3200" spc="29" strike="noStrike" u="none">
                <a:solidFill>
                  <a:srgbClr val="232C68"/>
                </a:solidFill>
                <a:latin typeface="Noto Sans"/>
                <a:ea typeface="Noto Sans"/>
                <a:cs typeface="Noto Sans"/>
                <a:sym typeface="Noto Sans"/>
              </a:rPr>
              <a:t> que usted aporte</a:t>
            </a:r>
          </a:p>
        </p:txBody>
      </p:sp>
      <p:sp>
        <p:nvSpPr>
          <p:cNvPr name="TextBox 10" id="10"/>
          <p:cNvSpPr txBox="true"/>
          <p:nvPr/>
        </p:nvSpPr>
        <p:spPr>
          <a:xfrm rot="0">
            <a:off x="1035414" y="6985317"/>
            <a:ext cx="13335000" cy="971550"/>
          </a:xfrm>
          <a:prstGeom prst="rect">
            <a:avLst/>
          </a:prstGeom>
        </p:spPr>
        <p:txBody>
          <a:bodyPr anchor="t" rtlCol="false" tIns="0" lIns="0" bIns="0" rIns="0">
            <a:spAutoFit/>
          </a:bodyPr>
          <a:lstStyle/>
          <a:p>
            <a:pPr algn="l" marL="0" indent="0" lvl="0">
              <a:lnSpc>
                <a:spcPts val="3840"/>
              </a:lnSpc>
              <a:spcBef>
                <a:spcPct val="0"/>
              </a:spcBef>
            </a:pPr>
            <a:r>
              <a:rPr lang="en-US" sz="3200" spc="29" strike="noStrike" u="none">
                <a:solidFill>
                  <a:srgbClr val="232C68"/>
                </a:solidFill>
                <a:latin typeface="Noto Sans"/>
                <a:ea typeface="Noto Sans"/>
                <a:cs typeface="Noto Sans"/>
                <a:sym typeface="Noto Sans"/>
              </a:rPr>
              <a:t>Al </a:t>
            </a:r>
            <a:r>
              <a:rPr lang="en-US" b="true" sz="3200" spc="29" strike="noStrike" u="none">
                <a:solidFill>
                  <a:srgbClr val="F26422"/>
                </a:solidFill>
                <a:latin typeface="Noto Sans Bold"/>
                <a:ea typeface="Noto Sans Bold"/>
                <a:cs typeface="Noto Sans Bold"/>
                <a:sym typeface="Noto Sans Bold"/>
              </a:rPr>
              <a:t>contribuir el 5%</a:t>
            </a:r>
            <a:r>
              <a:rPr lang="en-US" sz="3200" spc="29" strike="noStrike" u="none">
                <a:solidFill>
                  <a:srgbClr val="232C68"/>
                </a:solidFill>
                <a:latin typeface="Noto Sans"/>
                <a:ea typeface="Noto Sans"/>
                <a:cs typeface="Noto Sans"/>
                <a:sym typeface="Noto Sans"/>
              </a:rPr>
              <a:t>, usted recibe la </a:t>
            </a:r>
            <a:r>
              <a:rPr lang="en-US" b="true" sz="3200" spc="29" strike="noStrike" u="none">
                <a:solidFill>
                  <a:srgbClr val="F26422"/>
                </a:solidFill>
                <a:latin typeface="Noto Sans Bold"/>
                <a:ea typeface="Noto Sans Bold"/>
                <a:cs typeface="Noto Sans Bold"/>
                <a:sym typeface="Noto Sans Bold"/>
              </a:rPr>
              <a:t>aportación completa de (Nombre de la Empresa) del 4%</a:t>
            </a:r>
          </a:p>
        </p:txBody>
      </p:sp>
      <p:sp>
        <p:nvSpPr>
          <p:cNvPr name="Freeform 11" id="11"/>
          <p:cNvSpPr/>
          <p:nvPr/>
        </p:nvSpPr>
        <p:spPr>
          <a:xfrm flipH="false" flipV="false" rot="0">
            <a:off x="378787" y="9589134"/>
            <a:ext cx="1313254" cy="424556"/>
          </a:xfrm>
          <a:custGeom>
            <a:avLst/>
            <a:gdLst/>
            <a:ahLst/>
            <a:cxnLst/>
            <a:rect r="r" b="b" t="t" l="l"/>
            <a:pathLst>
              <a:path h="424556" w="1313254">
                <a:moveTo>
                  <a:pt x="0" y="0"/>
                </a:moveTo>
                <a:lnTo>
                  <a:pt x="1313254" y="0"/>
                </a:lnTo>
                <a:lnTo>
                  <a:pt x="1313254" y="424556"/>
                </a:lnTo>
                <a:lnTo>
                  <a:pt x="0" y="424556"/>
                </a:lnTo>
                <a:lnTo>
                  <a:pt x="0" y="0"/>
                </a:lnTo>
                <a:close/>
              </a:path>
            </a:pathLst>
          </a:custGeom>
          <a:blipFill>
            <a:blip r:embed="rId4"/>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232C68"/>
        </a:solidFill>
      </p:bgPr>
    </p:bg>
    <p:spTree>
      <p:nvGrpSpPr>
        <p:cNvPr id="1" name=""/>
        <p:cNvGrpSpPr/>
        <p:nvPr/>
      </p:nvGrpSpPr>
      <p:grpSpPr>
        <a:xfrm>
          <a:off x="0" y="0"/>
          <a:ext cx="0" cy="0"/>
          <a:chOff x="0" y="0"/>
          <a:chExt cx="0" cy="0"/>
        </a:xfrm>
      </p:grpSpPr>
      <p:grpSp>
        <p:nvGrpSpPr>
          <p:cNvPr name="Group 2" id="2"/>
          <p:cNvGrpSpPr/>
          <p:nvPr/>
        </p:nvGrpSpPr>
        <p:grpSpPr>
          <a:xfrm rot="0">
            <a:off x="1391894" y="7337803"/>
            <a:ext cx="7543713" cy="9525"/>
            <a:chOff x="0" y="0"/>
            <a:chExt cx="10058285" cy="12700"/>
          </a:xfrm>
        </p:grpSpPr>
        <p:sp>
          <p:nvSpPr>
            <p:cNvPr name="Freeform 3" id="3"/>
            <p:cNvSpPr/>
            <p:nvPr/>
          </p:nvSpPr>
          <p:spPr>
            <a:xfrm flipH="false" flipV="false" rot="0">
              <a:off x="0" y="0"/>
              <a:ext cx="10058273" cy="12700"/>
            </a:xfrm>
            <a:custGeom>
              <a:avLst/>
              <a:gdLst/>
              <a:ahLst/>
              <a:cxnLst/>
              <a:rect r="r" b="b" t="t" l="l"/>
              <a:pathLst>
                <a:path h="12700" w="10058273">
                  <a:moveTo>
                    <a:pt x="0" y="0"/>
                  </a:moveTo>
                  <a:lnTo>
                    <a:pt x="10058273" y="0"/>
                  </a:lnTo>
                  <a:lnTo>
                    <a:pt x="10058273" y="12700"/>
                  </a:lnTo>
                  <a:lnTo>
                    <a:pt x="0" y="12700"/>
                  </a:lnTo>
                  <a:close/>
                </a:path>
              </a:pathLst>
            </a:custGeom>
            <a:solidFill>
              <a:srgbClr val="F9FCFF"/>
            </a:solidFill>
          </p:spPr>
        </p:sp>
      </p:grpSp>
      <p:sp>
        <p:nvSpPr>
          <p:cNvPr name="Freeform 4" id="4" descr="A black and white image of a road with a briefcase and person  Description automatically generated"/>
          <p:cNvSpPr/>
          <p:nvPr/>
        </p:nvSpPr>
        <p:spPr>
          <a:xfrm flipH="false" flipV="false" rot="0">
            <a:off x="8239388" y="929315"/>
            <a:ext cx="9848126" cy="10554780"/>
          </a:xfrm>
          <a:custGeom>
            <a:avLst/>
            <a:gdLst/>
            <a:ahLst/>
            <a:cxnLst/>
            <a:rect r="r" b="b" t="t" l="l"/>
            <a:pathLst>
              <a:path h="10554780" w="9848126">
                <a:moveTo>
                  <a:pt x="0" y="0"/>
                </a:moveTo>
                <a:lnTo>
                  <a:pt x="9848126" y="0"/>
                </a:lnTo>
                <a:lnTo>
                  <a:pt x="9848126" y="10554780"/>
                </a:lnTo>
                <a:lnTo>
                  <a:pt x="0" y="10554780"/>
                </a:lnTo>
                <a:lnTo>
                  <a:pt x="0" y="0"/>
                </a:lnTo>
                <a:close/>
              </a:path>
            </a:pathLst>
          </a:custGeom>
          <a:blipFill>
            <a:blip r:embed="rId3"/>
            <a:stretch>
              <a:fillRect l="-23783" t="-54309" r="-257124" b="-45606"/>
            </a:stretch>
          </a:blipFill>
        </p:spPr>
      </p:sp>
      <p:grpSp>
        <p:nvGrpSpPr>
          <p:cNvPr name="Group 5" id="5"/>
          <p:cNvGrpSpPr/>
          <p:nvPr/>
        </p:nvGrpSpPr>
        <p:grpSpPr>
          <a:xfrm rot="0">
            <a:off x="0" y="749124"/>
            <a:ext cx="3207403" cy="781996"/>
            <a:chOff x="0" y="0"/>
            <a:chExt cx="844748" cy="205958"/>
          </a:xfrm>
        </p:grpSpPr>
        <p:sp>
          <p:nvSpPr>
            <p:cNvPr name="Freeform 6" id="6"/>
            <p:cNvSpPr/>
            <p:nvPr/>
          </p:nvSpPr>
          <p:spPr>
            <a:xfrm flipH="false" flipV="false" rot="0">
              <a:off x="0" y="0"/>
              <a:ext cx="844748" cy="205958"/>
            </a:xfrm>
            <a:custGeom>
              <a:avLst/>
              <a:gdLst/>
              <a:ahLst/>
              <a:cxnLst/>
              <a:rect r="r" b="b" t="t" l="l"/>
              <a:pathLst>
                <a:path h="205958" w="844748">
                  <a:moveTo>
                    <a:pt x="0" y="0"/>
                  </a:moveTo>
                  <a:lnTo>
                    <a:pt x="844748" y="0"/>
                  </a:lnTo>
                  <a:lnTo>
                    <a:pt x="844748" y="205958"/>
                  </a:lnTo>
                  <a:lnTo>
                    <a:pt x="0" y="205958"/>
                  </a:lnTo>
                  <a:close/>
                </a:path>
              </a:pathLst>
            </a:custGeom>
            <a:solidFill>
              <a:srgbClr val="FFFFFF"/>
            </a:solidFill>
          </p:spPr>
        </p:sp>
        <p:sp>
          <p:nvSpPr>
            <p:cNvPr name="TextBox 7" id="7"/>
            <p:cNvSpPr txBox="true"/>
            <p:nvPr/>
          </p:nvSpPr>
          <p:spPr>
            <a:xfrm>
              <a:off x="0" y="-38100"/>
              <a:ext cx="844748" cy="244058"/>
            </a:xfrm>
            <a:prstGeom prst="rect">
              <a:avLst/>
            </a:prstGeom>
          </p:spPr>
          <p:txBody>
            <a:bodyPr anchor="ctr" rtlCol="false" tIns="50800" lIns="50800" bIns="50800" rIns="50800"/>
            <a:lstStyle/>
            <a:p>
              <a:pPr algn="ctr">
                <a:lnSpc>
                  <a:spcPts val="2659"/>
                </a:lnSpc>
              </a:pPr>
            </a:p>
            <a:p>
              <a:pPr algn="ctr">
                <a:lnSpc>
                  <a:spcPts val="2659"/>
                </a:lnSpc>
              </a:pPr>
            </a:p>
          </p:txBody>
        </p:sp>
      </p:grpSp>
      <p:sp>
        <p:nvSpPr>
          <p:cNvPr name="Freeform 8" id="8"/>
          <p:cNvSpPr/>
          <p:nvPr/>
        </p:nvSpPr>
        <p:spPr>
          <a:xfrm flipH="false" flipV="false" rot="0">
            <a:off x="340561" y="9463645"/>
            <a:ext cx="1656305" cy="535459"/>
          </a:xfrm>
          <a:custGeom>
            <a:avLst/>
            <a:gdLst/>
            <a:ahLst/>
            <a:cxnLst/>
            <a:rect r="r" b="b" t="t" l="l"/>
            <a:pathLst>
              <a:path h="535459" w="1656305">
                <a:moveTo>
                  <a:pt x="0" y="0"/>
                </a:moveTo>
                <a:lnTo>
                  <a:pt x="1656305" y="0"/>
                </a:lnTo>
                <a:lnTo>
                  <a:pt x="1656305" y="535460"/>
                </a:lnTo>
                <a:lnTo>
                  <a:pt x="0" y="535460"/>
                </a:lnTo>
                <a:lnTo>
                  <a:pt x="0" y="0"/>
                </a:lnTo>
                <a:close/>
              </a:path>
            </a:pathLst>
          </a:custGeom>
          <a:blipFill>
            <a:blip r:embed="rId4"/>
            <a:stretch>
              <a:fillRect l="0" t="0" r="0" b="0"/>
            </a:stretch>
          </a:blipFill>
        </p:spPr>
      </p:sp>
      <p:sp>
        <p:nvSpPr>
          <p:cNvPr name="TextBox 9" id="9"/>
          <p:cNvSpPr txBox="true"/>
          <p:nvPr/>
        </p:nvSpPr>
        <p:spPr>
          <a:xfrm rot="0">
            <a:off x="1390650" y="2762250"/>
            <a:ext cx="9058275" cy="3962400"/>
          </a:xfrm>
          <a:prstGeom prst="rect">
            <a:avLst/>
          </a:prstGeom>
        </p:spPr>
        <p:txBody>
          <a:bodyPr anchor="t" rtlCol="false" tIns="0" lIns="0" bIns="0" rIns="0">
            <a:spAutoFit/>
          </a:bodyPr>
          <a:lstStyle/>
          <a:p>
            <a:pPr algn="l" marL="0" indent="0" lvl="0">
              <a:lnSpc>
                <a:spcPts val="7800"/>
              </a:lnSpc>
              <a:spcBef>
                <a:spcPct val="0"/>
              </a:spcBef>
            </a:pPr>
            <a:r>
              <a:rPr lang="en-US" b="true" sz="6500" strike="noStrike" u="none">
                <a:solidFill>
                  <a:srgbClr val="F9FCFF"/>
                </a:solidFill>
                <a:latin typeface="Noto Sans Bold"/>
                <a:ea typeface="Noto Sans Bold"/>
                <a:cs typeface="Noto Sans Bold"/>
                <a:sym typeface="Noto Sans Bold"/>
              </a:rPr>
              <a:t>"El retiro no es el final del camino. Es el comienzo de la carretera abierta."</a:t>
            </a:r>
          </a:p>
        </p:txBody>
      </p:sp>
      <p:sp>
        <p:nvSpPr>
          <p:cNvPr name="TextBox 10" id="10"/>
          <p:cNvSpPr txBox="true"/>
          <p:nvPr/>
        </p:nvSpPr>
        <p:spPr>
          <a:xfrm rot="0">
            <a:off x="152400" y="904875"/>
            <a:ext cx="9144000" cy="450176"/>
          </a:xfrm>
          <a:prstGeom prst="rect">
            <a:avLst/>
          </a:prstGeom>
        </p:spPr>
        <p:txBody>
          <a:bodyPr anchor="t" rtlCol="false" tIns="0" lIns="0" bIns="0" rIns="0">
            <a:spAutoFit/>
          </a:bodyPr>
          <a:lstStyle/>
          <a:p>
            <a:pPr algn="just" marL="0" indent="0" lvl="0">
              <a:lnSpc>
                <a:spcPts val="3640"/>
              </a:lnSpc>
              <a:spcBef>
                <a:spcPct val="0"/>
              </a:spcBef>
            </a:pPr>
            <a:r>
              <a:rPr lang="en-US" b="true" sz="2799" spc="111" strike="noStrike" u="none">
                <a:solidFill>
                  <a:srgbClr val="232C68"/>
                </a:solidFill>
                <a:latin typeface="Noto Sans Bold"/>
                <a:ea typeface="Noto Sans Bold"/>
                <a:cs typeface="Noto Sans Bold"/>
                <a:sym typeface="Noto Sans Bold"/>
              </a:rPr>
              <a:t>INSPÍRATE</a:t>
            </a:r>
          </a:p>
        </p:txBody>
      </p:sp>
      <p:sp>
        <p:nvSpPr>
          <p:cNvPr name="TextBox 11" id="11"/>
          <p:cNvSpPr txBox="true"/>
          <p:nvPr/>
        </p:nvSpPr>
        <p:spPr>
          <a:xfrm rot="0">
            <a:off x="1390650" y="7924800"/>
            <a:ext cx="8591550" cy="396368"/>
          </a:xfrm>
          <a:prstGeom prst="rect">
            <a:avLst/>
          </a:prstGeom>
        </p:spPr>
        <p:txBody>
          <a:bodyPr anchor="t" rtlCol="false" tIns="0" lIns="0" bIns="0" rIns="0">
            <a:spAutoFit/>
          </a:bodyPr>
          <a:lstStyle/>
          <a:p>
            <a:pPr algn="l" marL="0" indent="0" lvl="0">
              <a:lnSpc>
                <a:spcPts val="3358"/>
              </a:lnSpc>
              <a:spcBef>
                <a:spcPct val="0"/>
              </a:spcBef>
            </a:pPr>
            <a:r>
              <a:rPr lang="en-US" b="true" sz="2400" strike="noStrike" u="none">
                <a:solidFill>
                  <a:srgbClr val="F9FCFF"/>
                </a:solidFill>
                <a:latin typeface="Noto Sans Bold"/>
                <a:ea typeface="Noto Sans Bold"/>
                <a:cs typeface="Noto Sans Bold"/>
                <a:sym typeface="Noto Sans Bold"/>
              </a:rPr>
              <a:t>Desconocido</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2315491"/>
            <a:chOff x="0" y="0"/>
            <a:chExt cx="4816593" cy="609841"/>
          </a:xfrm>
        </p:grpSpPr>
        <p:sp>
          <p:nvSpPr>
            <p:cNvPr name="Freeform 3" id="3"/>
            <p:cNvSpPr/>
            <p:nvPr/>
          </p:nvSpPr>
          <p:spPr>
            <a:xfrm flipH="false" flipV="false" rot="0">
              <a:off x="0" y="0"/>
              <a:ext cx="4816592" cy="609841"/>
            </a:xfrm>
            <a:custGeom>
              <a:avLst/>
              <a:gdLst/>
              <a:ahLst/>
              <a:cxnLst/>
              <a:rect r="r" b="b" t="t" l="l"/>
              <a:pathLst>
                <a:path h="609841" w="4816592">
                  <a:moveTo>
                    <a:pt x="0" y="0"/>
                  </a:moveTo>
                  <a:lnTo>
                    <a:pt x="4816592" y="0"/>
                  </a:lnTo>
                  <a:lnTo>
                    <a:pt x="4816592" y="609841"/>
                  </a:lnTo>
                  <a:lnTo>
                    <a:pt x="0" y="609841"/>
                  </a:lnTo>
                  <a:close/>
                </a:path>
              </a:pathLst>
            </a:custGeom>
            <a:solidFill>
              <a:srgbClr val="232C68"/>
            </a:solidFill>
          </p:spPr>
        </p:sp>
        <p:sp>
          <p:nvSpPr>
            <p:cNvPr name="TextBox 4" id="4"/>
            <p:cNvSpPr txBox="true"/>
            <p:nvPr/>
          </p:nvSpPr>
          <p:spPr>
            <a:xfrm>
              <a:off x="0" y="-38100"/>
              <a:ext cx="4816593" cy="647941"/>
            </a:xfrm>
            <a:prstGeom prst="rect">
              <a:avLst/>
            </a:prstGeom>
          </p:spPr>
          <p:txBody>
            <a:bodyPr anchor="ctr" rtlCol="false" tIns="50800" lIns="50800" bIns="50800" rIns="50800"/>
            <a:lstStyle/>
            <a:p>
              <a:pPr algn="ctr">
                <a:lnSpc>
                  <a:spcPts val="2659"/>
                </a:lnSpc>
              </a:pPr>
            </a:p>
          </p:txBody>
        </p:sp>
      </p:grpSp>
      <p:pic>
        <p:nvPicPr>
          <p:cNvPr name="Picture 5" id="5"/>
          <p:cNvPicPr>
            <a:picLocks noChangeAspect="true"/>
          </p:cNvPicPr>
          <p:nvPr/>
        </p:nvPicPr>
        <p:blipFill>
          <a:blip r:embed="rId3"/>
          <a:stretch>
            <a:fillRect/>
          </a:stretch>
        </p:blipFill>
        <p:spPr>
          <a:xfrm rot="0">
            <a:off x="13721075" y="2117082"/>
            <a:ext cx="4721837" cy="8576924"/>
          </a:xfrm>
          <a:prstGeom prst="rect">
            <a:avLst/>
          </a:prstGeom>
        </p:spPr>
      </p:pic>
      <p:sp>
        <p:nvSpPr>
          <p:cNvPr name="TextBox 6" id="6"/>
          <p:cNvSpPr txBox="true"/>
          <p:nvPr/>
        </p:nvSpPr>
        <p:spPr>
          <a:xfrm rot="0">
            <a:off x="0" y="447675"/>
            <a:ext cx="18288000" cy="1152525"/>
          </a:xfrm>
          <a:prstGeom prst="rect">
            <a:avLst/>
          </a:prstGeom>
        </p:spPr>
        <p:txBody>
          <a:bodyPr anchor="t" rtlCol="false" tIns="0" lIns="0" bIns="0" rIns="0">
            <a:spAutoFit/>
          </a:bodyPr>
          <a:lstStyle/>
          <a:p>
            <a:pPr algn="ctr" marL="0" indent="0" lvl="0">
              <a:lnSpc>
                <a:spcPts val="9000"/>
              </a:lnSpc>
              <a:spcBef>
                <a:spcPct val="0"/>
              </a:spcBef>
            </a:pPr>
            <a:r>
              <a:rPr lang="en-US" b="true" sz="7500" strike="noStrike" u="none">
                <a:solidFill>
                  <a:srgbClr val="FFFFFF"/>
                </a:solidFill>
                <a:latin typeface="Noto Sans Bold"/>
                <a:ea typeface="Noto Sans Bold"/>
                <a:cs typeface="Noto Sans Bold"/>
                <a:sym typeface="Noto Sans Bold"/>
              </a:rPr>
              <a:t>Valor de la Aportación del Empleador</a:t>
            </a:r>
          </a:p>
        </p:txBody>
      </p:sp>
      <p:sp>
        <p:nvSpPr>
          <p:cNvPr name="TextBox 7" id="7"/>
          <p:cNvSpPr txBox="true"/>
          <p:nvPr/>
        </p:nvSpPr>
        <p:spPr>
          <a:xfrm rot="0">
            <a:off x="9096152" y="4933950"/>
            <a:ext cx="95696" cy="419100"/>
          </a:xfrm>
          <a:prstGeom prst="rect">
            <a:avLst/>
          </a:prstGeom>
        </p:spPr>
        <p:txBody>
          <a:bodyPr anchor="t" rtlCol="false" tIns="0" lIns="0" bIns="0" rIns="0">
            <a:spAutoFit/>
          </a:bodyPr>
          <a:lstStyle/>
          <a:p>
            <a:pPr algn="ctr">
              <a:lnSpc>
                <a:spcPts val="3359"/>
              </a:lnSpc>
              <a:spcBef>
                <a:spcPct val="0"/>
              </a:spcBef>
            </a:pPr>
            <a:r>
              <a:rPr lang="en-US" b="true" sz="2799" spc="26">
                <a:solidFill>
                  <a:srgbClr val="000000"/>
                </a:solidFill>
                <a:latin typeface="Noto Sans Bold"/>
                <a:ea typeface="Noto Sans Bold"/>
                <a:cs typeface="Noto Sans Bold"/>
                <a:sym typeface="Noto Sans Bold"/>
              </a:rPr>
              <a:t> </a:t>
            </a:r>
          </a:p>
        </p:txBody>
      </p:sp>
      <p:sp>
        <p:nvSpPr>
          <p:cNvPr name="Freeform 8" id="8"/>
          <p:cNvSpPr/>
          <p:nvPr/>
        </p:nvSpPr>
        <p:spPr>
          <a:xfrm flipH="false" flipV="false" rot="0">
            <a:off x="378787" y="9589134"/>
            <a:ext cx="1313254" cy="424556"/>
          </a:xfrm>
          <a:custGeom>
            <a:avLst/>
            <a:gdLst/>
            <a:ahLst/>
            <a:cxnLst/>
            <a:rect r="r" b="b" t="t" l="l"/>
            <a:pathLst>
              <a:path h="424556" w="1313254">
                <a:moveTo>
                  <a:pt x="0" y="0"/>
                </a:moveTo>
                <a:lnTo>
                  <a:pt x="1313254" y="0"/>
                </a:lnTo>
                <a:lnTo>
                  <a:pt x="1313254" y="424556"/>
                </a:lnTo>
                <a:lnTo>
                  <a:pt x="0" y="424556"/>
                </a:lnTo>
                <a:lnTo>
                  <a:pt x="0" y="0"/>
                </a:lnTo>
                <a:close/>
              </a:path>
            </a:pathLst>
          </a:custGeom>
          <a:blipFill>
            <a:blip r:embed="rId4"/>
            <a:stretch>
              <a:fillRect l="0" t="0" r="0" b="0"/>
            </a:stretch>
          </a:blipFill>
        </p:spPr>
      </p:sp>
      <p:sp>
        <p:nvSpPr>
          <p:cNvPr name="TextBox 9" id="9"/>
          <p:cNvSpPr txBox="true"/>
          <p:nvPr/>
        </p:nvSpPr>
        <p:spPr>
          <a:xfrm rot="0">
            <a:off x="-228600" y="9163050"/>
            <a:ext cx="14878050" cy="180975"/>
          </a:xfrm>
          <a:prstGeom prst="rect">
            <a:avLst/>
          </a:prstGeom>
        </p:spPr>
        <p:txBody>
          <a:bodyPr anchor="t" rtlCol="false" tIns="0" lIns="0" bIns="0" rIns="0">
            <a:spAutoFit/>
          </a:bodyPr>
          <a:lstStyle/>
          <a:p>
            <a:pPr algn="ctr" marL="0" indent="0" lvl="0">
              <a:lnSpc>
                <a:spcPts val="1439"/>
              </a:lnSpc>
              <a:spcBef>
                <a:spcPct val="0"/>
              </a:spcBef>
            </a:pPr>
            <a:r>
              <a:rPr lang="en-US" sz="1200" i="true" spc="11" strike="noStrike" u="none">
                <a:solidFill>
                  <a:srgbClr val="000000"/>
                </a:solidFill>
                <a:latin typeface="Noto Sans Italics"/>
                <a:ea typeface="Noto Sans Italics"/>
                <a:cs typeface="Noto Sans Italics"/>
                <a:sym typeface="Noto Sans Italics"/>
              </a:rPr>
              <a:t>Los cálculos se basan en un ciclo de pago quincenal con 26 períodos de pago por año. </a:t>
            </a:r>
          </a:p>
        </p:txBody>
      </p:sp>
      <p:graphicFrame>
        <p:nvGraphicFramePr>
          <p:cNvPr name="Table 10" id="10"/>
          <p:cNvGraphicFramePr>
            <a:graphicFrameLocks noGrp="true"/>
          </p:cNvGraphicFramePr>
          <p:nvPr/>
        </p:nvGraphicFramePr>
        <p:xfrm>
          <a:off x="1316977" y="3063613"/>
          <a:ext cx="12238594" cy="5983723"/>
        </p:xfrm>
        <a:graphic>
          <a:graphicData uri="http://schemas.openxmlformats.org/drawingml/2006/table">
            <a:tbl>
              <a:tblPr/>
              <a:tblGrid>
                <a:gridCol w="2461173"/>
                <a:gridCol w="2673167"/>
                <a:gridCol w="2695346"/>
                <a:gridCol w="4408909"/>
              </a:tblGrid>
              <a:tr h="1156206">
                <a:tc>
                  <a:txBody>
                    <a:bodyPr anchor="t" rtlCol="false"/>
                    <a:lstStyle/>
                    <a:p>
                      <a:pPr algn="l">
                        <a:lnSpc>
                          <a:spcPts val="3219"/>
                        </a:lnSpc>
                        <a:defRPr/>
                      </a:pPr>
                      <a:r>
                        <a:rPr lang="en-US" sz="2299" b="true">
                          <a:solidFill>
                            <a:srgbClr val="FFFFFF"/>
                          </a:solidFill>
                          <a:latin typeface="Noto Sans Bold"/>
                          <a:ea typeface="Noto Sans Bold"/>
                          <a:cs typeface="Noto Sans Bold"/>
                          <a:sym typeface="Noto Sans Bold"/>
                        </a:rPr>
                        <a:t>Salario​</a:t>
                      </a:r>
                      <a:endParaRPr lang="en-US" sz="1100"/>
                    </a:p>
                  </a:txBody>
                  <a:tcPr marL="142875" marR="142875" marT="142875" marB="142875" anchor="ctr">
                    <a:lnL cmpd="sng" algn="ctr" cap="flat" w="19050">
                      <a:solidFill>
                        <a:srgbClr val="60A644"/>
                      </a:solidFill>
                      <a:prstDash val="solid"/>
                      <a:round/>
                      <a:headEnd type="none" w="med" len="med"/>
                      <a:tailEnd type="none" w="med" len="med"/>
                    </a:lnL>
                    <a:lnR cmpd="sng" algn="ctr" cap="flat" w="19050">
                      <a:solidFill>
                        <a:srgbClr val="60A644"/>
                      </a:solidFill>
                      <a:prstDash val="solid"/>
                      <a:round/>
                      <a:headEnd type="none" w="med" len="med"/>
                      <a:tailEnd type="none" w="med" len="med"/>
                    </a:lnR>
                    <a:lnT cmpd="sng" algn="ctr" cap="flat" w="19050">
                      <a:solidFill>
                        <a:srgbClr val="60A644"/>
                      </a:solidFill>
                      <a:prstDash val="solid"/>
                      <a:round/>
                      <a:headEnd type="none" w="med" len="med"/>
                      <a:tailEnd type="none" w="med" len="med"/>
                    </a:lnT>
                    <a:lnB cmpd="sng" algn="ctr" cap="flat" w="19050">
                      <a:solidFill>
                        <a:srgbClr val="60A644"/>
                      </a:solidFill>
                      <a:prstDash val="solid"/>
                      <a:round/>
                      <a:headEnd type="none" w="med" len="med"/>
                      <a:tailEnd type="none" w="med" len="med"/>
                    </a:lnB>
                    <a:solidFill>
                      <a:srgbClr val="232C68"/>
                    </a:solidFill>
                  </a:tcPr>
                </a:tc>
                <a:tc>
                  <a:txBody>
                    <a:bodyPr anchor="t" rtlCol="false"/>
                    <a:lstStyle/>
                    <a:p>
                      <a:pPr algn="l">
                        <a:lnSpc>
                          <a:spcPts val="3219"/>
                        </a:lnSpc>
                        <a:defRPr/>
                      </a:pPr>
                      <a:r>
                        <a:rPr lang="en-US" sz="2299" b="true">
                          <a:solidFill>
                            <a:srgbClr val="FFFFFF"/>
                          </a:solidFill>
                          <a:latin typeface="Noto Sans Bold"/>
                          <a:ea typeface="Noto Sans Bold"/>
                          <a:cs typeface="Noto Sans Bold"/>
                          <a:sym typeface="Noto Sans Bold"/>
                        </a:rPr>
                        <a:t>5% de Aportación</a:t>
                      </a:r>
                      <a:endParaRPr lang="en-US" sz="1100"/>
                    </a:p>
                  </a:txBody>
                  <a:tcPr marL="142875" marR="142875" marT="142875" marB="142875" anchor="ctr">
                    <a:lnL cmpd="sng" algn="ctr" cap="flat" w="19050">
                      <a:solidFill>
                        <a:srgbClr val="60A644"/>
                      </a:solidFill>
                      <a:prstDash val="solid"/>
                      <a:round/>
                      <a:headEnd type="none" w="med" len="med"/>
                      <a:tailEnd type="none" w="med" len="med"/>
                    </a:lnL>
                    <a:lnR cmpd="sng" algn="ctr" cap="flat" w="19050">
                      <a:solidFill>
                        <a:srgbClr val="60A644"/>
                      </a:solidFill>
                      <a:prstDash val="solid"/>
                      <a:round/>
                      <a:headEnd type="none" w="med" len="med"/>
                      <a:tailEnd type="none" w="med" len="med"/>
                    </a:lnR>
                    <a:lnT cmpd="sng" algn="ctr" cap="flat" w="19050">
                      <a:solidFill>
                        <a:srgbClr val="60A644"/>
                      </a:solidFill>
                      <a:prstDash val="solid"/>
                      <a:round/>
                      <a:headEnd type="none" w="med" len="med"/>
                      <a:tailEnd type="none" w="med" len="med"/>
                    </a:lnT>
                    <a:lnB cmpd="sng" algn="ctr" cap="flat" w="19050">
                      <a:solidFill>
                        <a:srgbClr val="60A644"/>
                      </a:solidFill>
                      <a:prstDash val="solid"/>
                      <a:round/>
                      <a:headEnd type="none" w="med" len="med"/>
                      <a:tailEnd type="none" w="med" len="med"/>
                    </a:lnB>
                    <a:solidFill>
                      <a:srgbClr val="232C68"/>
                    </a:solidFill>
                  </a:tcPr>
                </a:tc>
                <a:tc>
                  <a:txBody>
                    <a:bodyPr anchor="t" rtlCol="false"/>
                    <a:lstStyle/>
                    <a:p>
                      <a:pPr algn="l">
                        <a:lnSpc>
                          <a:spcPts val="3219"/>
                        </a:lnSpc>
                        <a:defRPr/>
                      </a:pPr>
                      <a:r>
                        <a:rPr lang="en-US" sz="2299" b="true">
                          <a:solidFill>
                            <a:srgbClr val="FFFFFF"/>
                          </a:solidFill>
                          <a:latin typeface="Noto Sans Bold"/>
                          <a:ea typeface="Noto Sans Bold"/>
                          <a:cs typeface="Noto Sans Bold"/>
                          <a:sym typeface="Noto Sans Bold"/>
                        </a:rPr>
                        <a:t>3% Pareo del Empleador​</a:t>
                      </a:r>
                      <a:endParaRPr lang="en-US" sz="1100"/>
                    </a:p>
                  </a:txBody>
                  <a:tcPr marL="142875" marR="142875" marT="142875" marB="142875" anchor="ctr">
                    <a:lnL cmpd="sng" algn="ctr" cap="flat" w="19050">
                      <a:solidFill>
                        <a:srgbClr val="60A644"/>
                      </a:solidFill>
                      <a:prstDash val="solid"/>
                      <a:round/>
                      <a:headEnd type="none" w="med" len="med"/>
                      <a:tailEnd type="none" w="med" len="med"/>
                    </a:lnL>
                    <a:lnR cmpd="sng" algn="ctr" cap="flat" w="19050">
                      <a:solidFill>
                        <a:srgbClr val="60A644"/>
                      </a:solidFill>
                      <a:prstDash val="solid"/>
                      <a:round/>
                      <a:headEnd type="none" w="med" len="med"/>
                      <a:tailEnd type="none" w="med" len="med"/>
                    </a:lnR>
                    <a:lnT cmpd="sng" algn="ctr" cap="flat" w="19050">
                      <a:solidFill>
                        <a:srgbClr val="60A644"/>
                      </a:solidFill>
                      <a:prstDash val="solid"/>
                      <a:round/>
                      <a:headEnd type="none" w="med" len="med"/>
                      <a:tailEnd type="none" w="med" len="med"/>
                    </a:lnT>
                    <a:lnB cmpd="sng" algn="ctr" cap="flat" w="19050">
                      <a:solidFill>
                        <a:srgbClr val="60A644"/>
                      </a:solidFill>
                      <a:prstDash val="solid"/>
                      <a:round/>
                      <a:headEnd type="none" w="med" len="med"/>
                      <a:tailEnd type="none" w="med" len="med"/>
                    </a:lnB>
                    <a:solidFill>
                      <a:srgbClr val="232C68"/>
                    </a:solidFill>
                  </a:tcPr>
                </a:tc>
                <a:tc>
                  <a:txBody>
                    <a:bodyPr anchor="t" rtlCol="false"/>
                    <a:lstStyle/>
                    <a:p>
                      <a:pPr algn="l">
                        <a:lnSpc>
                          <a:spcPts val="3219"/>
                        </a:lnSpc>
                        <a:defRPr/>
                      </a:pPr>
                      <a:r>
                        <a:rPr lang="en-US" sz="2299" b="true">
                          <a:solidFill>
                            <a:srgbClr val="FFFFFF"/>
                          </a:solidFill>
                          <a:latin typeface="Noto Sans Bold"/>
                          <a:ea typeface="Noto Sans Bold"/>
                          <a:cs typeface="Noto Sans Bold"/>
                          <a:sym typeface="Noto Sans Bold"/>
                        </a:rPr>
                        <a:t>​Total de tu aportación junto con el de tu empleador​​</a:t>
                      </a:r>
                      <a:endParaRPr lang="en-US" sz="1100"/>
                    </a:p>
                  </a:txBody>
                  <a:tcPr marL="142875" marR="142875" marT="142875" marB="142875" anchor="ctr">
                    <a:lnL cmpd="sng" algn="ctr" cap="flat" w="19050">
                      <a:solidFill>
                        <a:srgbClr val="60A644"/>
                      </a:solidFill>
                      <a:prstDash val="solid"/>
                      <a:round/>
                      <a:headEnd type="none" w="med" len="med"/>
                      <a:tailEnd type="none" w="med" len="med"/>
                    </a:lnL>
                    <a:lnR cmpd="sng" algn="ctr" cap="flat" w="19050">
                      <a:solidFill>
                        <a:srgbClr val="60A644"/>
                      </a:solidFill>
                      <a:prstDash val="solid"/>
                      <a:round/>
                      <a:headEnd type="none" w="med" len="med"/>
                      <a:tailEnd type="none" w="med" len="med"/>
                    </a:lnR>
                    <a:lnT cmpd="sng" algn="ctr" cap="flat" w="19050">
                      <a:solidFill>
                        <a:srgbClr val="60A644"/>
                      </a:solidFill>
                      <a:prstDash val="solid"/>
                      <a:round/>
                      <a:headEnd type="none" w="med" len="med"/>
                      <a:tailEnd type="none" w="med" len="med"/>
                    </a:lnT>
                    <a:lnB cmpd="sng" algn="ctr" cap="flat" w="19050">
                      <a:solidFill>
                        <a:srgbClr val="60A644"/>
                      </a:solidFill>
                      <a:prstDash val="solid"/>
                      <a:round/>
                      <a:headEnd type="none" w="med" len="med"/>
                      <a:tailEnd type="none" w="med" len="med"/>
                    </a:lnB>
                    <a:solidFill>
                      <a:srgbClr val="232C68"/>
                    </a:solidFill>
                  </a:tcPr>
                </a:tc>
              </a:tr>
              <a:tr h="811344">
                <a:tc>
                  <a:txBody>
                    <a:bodyPr anchor="t" rtlCol="false"/>
                    <a:lstStyle/>
                    <a:p>
                      <a:pPr algn="l">
                        <a:lnSpc>
                          <a:spcPts val="3499"/>
                        </a:lnSpc>
                        <a:defRPr/>
                      </a:pPr>
                      <a:r>
                        <a:rPr lang="en-US" sz="2499" b="true">
                          <a:solidFill>
                            <a:srgbClr val="232C68"/>
                          </a:solidFill>
                          <a:latin typeface="Noto Sans Bold"/>
                          <a:ea typeface="Noto Sans Bold"/>
                          <a:cs typeface="Noto Sans Bold"/>
                          <a:sym typeface="Noto Sans Bold"/>
                        </a:rPr>
                        <a:t>$20,000​</a:t>
                      </a:r>
                      <a:endParaRPr lang="en-US" sz="1100"/>
                    </a:p>
                  </a:txBody>
                  <a:tcPr marL="142875" marR="142875" marT="142875" marB="142875" anchor="ctr">
                    <a:lnL cmpd="sng" algn="ctr" cap="flat" w="19050">
                      <a:solidFill>
                        <a:srgbClr val="60A644"/>
                      </a:solidFill>
                      <a:prstDash val="solid"/>
                      <a:round/>
                      <a:headEnd type="none" w="med" len="med"/>
                      <a:tailEnd type="none" w="med" len="med"/>
                    </a:lnL>
                    <a:lnR cmpd="sng" algn="ctr" cap="flat" w="19050">
                      <a:solidFill>
                        <a:srgbClr val="60A644"/>
                      </a:solidFill>
                      <a:prstDash val="solid"/>
                      <a:round/>
                      <a:headEnd type="none" w="med" len="med"/>
                      <a:tailEnd type="none" w="med" len="med"/>
                    </a:lnR>
                    <a:lnT cmpd="sng" algn="ctr" cap="flat" w="19050">
                      <a:solidFill>
                        <a:srgbClr val="60A644"/>
                      </a:solidFill>
                      <a:prstDash val="solid"/>
                      <a:round/>
                      <a:headEnd type="none" w="med" len="med"/>
                      <a:tailEnd type="none" w="med" len="med"/>
                    </a:lnT>
                    <a:lnB cmpd="sng" algn="ctr" cap="flat" w="19050">
                      <a:solidFill>
                        <a:srgbClr val="60A644"/>
                      </a:solidFill>
                      <a:prstDash val="solid"/>
                      <a:round/>
                      <a:headEnd type="none" w="med" len="med"/>
                      <a:tailEnd type="none" w="med" len="med"/>
                    </a:lnB>
                  </a:tcPr>
                </a:tc>
                <a:tc>
                  <a:txBody>
                    <a:bodyPr anchor="t" rtlCol="false"/>
                    <a:lstStyle/>
                    <a:p>
                      <a:pPr algn="l">
                        <a:lnSpc>
                          <a:spcPts val="3499"/>
                        </a:lnSpc>
                        <a:defRPr/>
                      </a:pPr>
                      <a:r>
                        <a:rPr lang="en-US" sz="2499">
                          <a:solidFill>
                            <a:srgbClr val="232C68"/>
                          </a:solidFill>
                          <a:latin typeface="Noto Sans"/>
                          <a:ea typeface="Noto Sans"/>
                          <a:cs typeface="Noto Sans"/>
                          <a:sym typeface="Noto Sans"/>
                        </a:rPr>
                        <a:t>$38​</a:t>
                      </a:r>
                      <a:endParaRPr lang="en-US" sz="1100"/>
                    </a:p>
                  </a:txBody>
                  <a:tcPr marL="142875" marR="142875" marT="142875" marB="142875" anchor="ctr">
                    <a:lnL cmpd="sng" algn="ctr" cap="flat" w="19050">
                      <a:solidFill>
                        <a:srgbClr val="60A644"/>
                      </a:solidFill>
                      <a:prstDash val="solid"/>
                      <a:round/>
                      <a:headEnd type="none" w="med" len="med"/>
                      <a:tailEnd type="none" w="med" len="med"/>
                    </a:lnL>
                    <a:lnR cmpd="sng" algn="ctr" cap="flat" w="19050">
                      <a:solidFill>
                        <a:srgbClr val="60A644"/>
                      </a:solidFill>
                      <a:prstDash val="solid"/>
                      <a:round/>
                      <a:headEnd type="none" w="med" len="med"/>
                      <a:tailEnd type="none" w="med" len="med"/>
                    </a:lnR>
                    <a:lnT cmpd="sng" algn="ctr" cap="flat" w="19050">
                      <a:solidFill>
                        <a:srgbClr val="60A644"/>
                      </a:solidFill>
                      <a:prstDash val="solid"/>
                      <a:round/>
                      <a:headEnd type="none" w="med" len="med"/>
                      <a:tailEnd type="none" w="med" len="med"/>
                    </a:lnT>
                    <a:lnB cmpd="sng" algn="ctr" cap="flat" w="19050">
                      <a:solidFill>
                        <a:srgbClr val="60A644"/>
                      </a:solidFill>
                      <a:prstDash val="solid"/>
                      <a:round/>
                      <a:headEnd type="none" w="med" len="med"/>
                      <a:tailEnd type="none" w="med" len="med"/>
                    </a:lnB>
                  </a:tcPr>
                </a:tc>
                <a:tc>
                  <a:txBody>
                    <a:bodyPr anchor="t" rtlCol="false"/>
                    <a:lstStyle/>
                    <a:p>
                      <a:pPr algn="l">
                        <a:lnSpc>
                          <a:spcPts val="3499"/>
                        </a:lnSpc>
                        <a:defRPr/>
                      </a:pPr>
                      <a:r>
                        <a:rPr lang="en-US" sz="2499">
                          <a:solidFill>
                            <a:srgbClr val="232C68"/>
                          </a:solidFill>
                          <a:latin typeface="Noto Sans"/>
                          <a:ea typeface="Noto Sans"/>
                          <a:cs typeface="Noto Sans"/>
                          <a:sym typeface="Noto Sans"/>
                        </a:rPr>
                        <a:t>$23</a:t>
                      </a:r>
                      <a:endParaRPr lang="en-US" sz="1100"/>
                    </a:p>
                  </a:txBody>
                  <a:tcPr marL="142875" marR="142875" marT="142875" marB="142875" anchor="ctr">
                    <a:lnL cmpd="sng" algn="ctr" cap="flat" w="19050">
                      <a:solidFill>
                        <a:srgbClr val="60A644"/>
                      </a:solidFill>
                      <a:prstDash val="solid"/>
                      <a:round/>
                      <a:headEnd type="none" w="med" len="med"/>
                      <a:tailEnd type="none" w="med" len="med"/>
                    </a:lnL>
                    <a:lnR cmpd="sng" algn="ctr" cap="flat" w="19050">
                      <a:solidFill>
                        <a:srgbClr val="60A644"/>
                      </a:solidFill>
                      <a:prstDash val="solid"/>
                      <a:round/>
                      <a:headEnd type="none" w="med" len="med"/>
                      <a:tailEnd type="none" w="med" len="med"/>
                    </a:lnR>
                    <a:lnT cmpd="sng" algn="ctr" cap="flat" w="19050">
                      <a:solidFill>
                        <a:srgbClr val="60A644"/>
                      </a:solidFill>
                      <a:prstDash val="solid"/>
                      <a:round/>
                      <a:headEnd type="none" w="med" len="med"/>
                      <a:tailEnd type="none" w="med" len="med"/>
                    </a:lnT>
                    <a:lnB cmpd="sng" algn="ctr" cap="flat" w="19050">
                      <a:solidFill>
                        <a:srgbClr val="60A644"/>
                      </a:solidFill>
                      <a:prstDash val="solid"/>
                      <a:round/>
                      <a:headEnd type="none" w="med" len="med"/>
                      <a:tailEnd type="none" w="med" len="med"/>
                    </a:lnB>
                  </a:tcPr>
                </a:tc>
                <a:tc>
                  <a:txBody>
                    <a:bodyPr anchor="t" rtlCol="false"/>
                    <a:lstStyle/>
                    <a:p>
                      <a:pPr algn="l">
                        <a:lnSpc>
                          <a:spcPts val="3499"/>
                        </a:lnSpc>
                        <a:defRPr/>
                      </a:pPr>
                      <a:r>
                        <a:rPr lang="en-US" sz="2499">
                          <a:solidFill>
                            <a:srgbClr val="232C68"/>
                          </a:solidFill>
                          <a:latin typeface="Noto Sans"/>
                          <a:ea typeface="Noto Sans"/>
                          <a:cs typeface="Noto Sans"/>
                          <a:sym typeface="Noto Sans"/>
                        </a:rPr>
                        <a:t>$61</a:t>
                      </a:r>
                      <a:endParaRPr lang="en-US" sz="1100"/>
                    </a:p>
                  </a:txBody>
                  <a:tcPr marL="142875" marR="142875" marT="142875" marB="142875" anchor="ctr">
                    <a:lnL cmpd="sng" algn="ctr" cap="flat" w="19050">
                      <a:solidFill>
                        <a:srgbClr val="60A644"/>
                      </a:solidFill>
                      <a:prstDash val="solid"/>
                      <a:round/>
                      <a:headEnd type="none" w="med" len="med"/>
                      <a:tailEnd type="none" w="med" len="med"/>
                    </a:lnL>
                    <a:lnR cmpd="sng" algn="ctr" cap="flat" w="19050">
                      <a:solidFill>
                        <a:srgbClr val="60A644"/>
                      </a:solidFill>
                      <a:prstDash val="solid"/>
                      <a:round/>
                      <a:headEnd type="none" w="med" len="med"/>
                      <a:tailEnd type="none" w="med" len="med"/>
                    </a:lnR>
                    <a:lnT cmpd="sng" algn="ctr" cap="flat" w="19050">
                      <a:solidFill>
                        <a:srgbClr val="60A644"/>
                      </a:solidFill>
                      <a:prstDash val="solid"/>
                      <a:round/>
                      <a:headEnd type="none" w="med" len="med"/>
                      <a:tailEnd type="none" w="med" len="med"/>
                    </a:lnT>
                    <a:lnB cmpd="sng" algn="ctr" cap="flat" w="19050">
                      <a:solidFill>
                        <a:srgbClr val="60A644"/>
                      </a:solidFill>
                      <a:prstDash val="solid"/>
                      <a:round/>
                      <a:headEnd type="none" w="med" len="med"/>
                      <a:tailEnd type="none" w="med" len="med"/>
                    </a:lnB>
                  </a:tcPr>
                </a:tc>
              </a:tr>
              <a:tr h="805551">
                <a:tc>
                  <a:txBody>
                    <a:bodyPr anchor="t" rtlCol="false"/>
                    <a:lstStyle/>
                    <a:p>
                      <a:pPr algn="l">
                        <a:lnSpc>
                          <a:spcPts val="3499"/>
                        </a:lnSpc>
                        <a:defRPr/>
                      </a:pPr>
                      <a:r>
                        <a:rPr lang="en-US" sz="2499" b="true">
                          <a:solidFill>
                            <a:srgbClr val="232C68"/>
                          </a:solidFill>
                          <a:latin typeface="Noto Sans Bold"/>
                          <a:ea typeface="Noto Sans Bold"/>
                          <a:cs typeface="Noto Sans Bold"/>
                          <a:sym typeface="Noto Sans Bold"/>
                        </a:rPr>
                        <a:t>$30,000​</a:t>
                      </a:r>
                      <a:endParaRPr lang="en-US" sz="1100"/>
                    </a:p>
                  </a:txBody>
                  <a:tcPr marL="142875" marR="142875" marT="142875" marB="142875" anchor="ctr">
                    <a:lnL cmpd="sng" algn="ctr" cap="flat" w="19050">
                      <a:solidFill>
                        <a:srgbClr val="60A644"/>
                      </a:solidFill>
                      <a:prstDash val="solid"/>
                      <a:round/>
                      <a:headEnd type="none" w="med" len="med"/>
                      <a:tailEnd type="none" w="med" len="med"/>
                    </a:lnL>
                    <a:lnR cmpd="sng" algn="ctr" cap="flat" w="19050">
                      <a:solidFill>
                        <a:srgbClr val="60A644"/>
                      </a:solidFill>
                      <a:prstDash val="solid"/>
                      <a:round/>
                      <a:headEnd type="none" w="med" len="med"/>
                      <a:tailEnd type="none" w="med" len="med"/>
                    </a:lnR>
                    <a:lnT cmpd="sng" algn="ctr" cap="flat" w="19050">
                      <a:solidFill>
                        <a:srgbClr val="60A644"/>
                      </a:solidFill>
                      <a:prstDash val="solid"/>
                      <a:round/>
                      <a:headEnd type="none" w="med" len="med"/>
                      <a:tailEnd type="none" w="med" len="med"/>
                    </a:lnT>
                    <a:lnB cmpd="sng" algn="ctr" cap="flat" w="19050">
                      <a:solidFill>
                        <a:srgbClr val="60A644"/>
                      </a:solidFill>
                      <a:prstDash val="solid"/>
                      <a:round/>
                      <a:headEnd type="none" w="med" len="med"/>
                      <a:tailEnd type="none" w="med" len="med"/>
                    </a:lnB>
                  </a:tcPr>
                </a:tc>
                <a:tc>
                  <a:txBody>
                    <a:bodyPr anchor="t" rtlCol="false"/>
                    <a:lstStyle/>
                    <a:p>
                      <a:pPr algn="l">
                        <a:lnSpc>
                          <a:spcPts val="3499"/>
                        </a:lnSpc>
                        <a:defRPr/>
                      </a:pPr>
                      <a:r>
                        <a:rPr lang="en-US" sz="2499">
                          <a:solidFill>
                            <a:srgbClr val="232C68"/>
                          </a:solidFill>
                          <a:latin typeface="Noto Sans"/>
                          <a:ea typeface="Noto Sans"/>
                          <a:cs typeface="Noto Sans"/>
                          <a:sym typeface="Noto Sans"/>
                        </a:rPr>
                        <a:t>$57</a:t>
                      </a:r>
                      <a:endParaRPr lang="en-US" sz="1100"/>
                    </a:p>
                  </a:txBody>
                  <a:tcPr marL="142875" marR="142875" marT="142875" marB="142875" anchor="ctr">
                    <a:lnL cmpd="sng" algn="ctr" cap="flat" w="19050">
                      <a:solidFill>
                        <a:srgbClr val="60A644"/>
                      </a:solidFill>
                      <a:prstDash val="solid"/>
                      <a:round/>
                      <a:headEnd type="none" w="med" len="med"/>
                      <a:tailEnd type="none" w="med" len="med"/>
                    </a:lnL>
                    <a:lnR cmpd="sng" algn="ctr" cap="flat" w="19050">
                      <a:solidFill>
                        <a:srgbClr val="60A644"/>
                      </a:solidFill>
                      <a:prstDash val="solid"/>
                      <a:round/>
                      <a:headEnd type="none" w="med" len="med"/>
                      <a:tailEnd type="none" w="med" len="med"/>
                    </a:lnR>
                    <a:lnT cmpd="sng" algn="ctr" cap="flat" w="19050">
                      <a:solidFill>
                        <a:srgbClr val="60A644"/>
                      </a:solidFill>
                      <a:prstDash val="solid"/>
                      <a:round/>
                      <a:headEnd type="none" w="med" len="med"/>
                      <a:tailEnd type="none" w="med" len="med"/>
                    </a:lnT>
                    <a:lnB cmpd="sng" algn="ctr" cap="flat" w="19050">
                      <a:solidFill>
                        <a:srgbClr val="60A644"/>
                      </a:solidFill>
                      <a:prstDash val="solid"/>
                      <a:round/>
                      <a:headEnd type="none" w="med" len="med"/>
                      <a:tailEnd type="none" w="med" len="med"/>
                    </a:lnB>
                  </a:tcPr>
                </a:tc>
                <a:tc>
                  <a:txBody>
                    <a:bodyPr anchor="t" rtlCol="false"/>
                    <a:lstStyle/>
                    <a:p>
                      <a:pPr algn="l">
                        <a:lnSpc>
                          <a:spcPts val="3499"/>
                        </a:lnSpc>
                        <a:defRPr/>
                      </a:pPr>
                      <a:r>
                        <a:rPr lang="en-US" sz="2499">
                          <a:solidFill>
                            <a:srgbClr val="232C68"/>
                          </a:solidFill>
                          <a:latin typeface="Noto Sans"/>
                          <a:ea typeface="Noto Sans"/>
                          <a:cs typeface="Noto Sans"/>
                          <a:sym typeface="Noto Sans"/>
                        </a:rPr>
                        <a:t>$34</a:t>
                      </a:r>
                      <a:endParaRPr lang="en-US" sz="1100"/>
                    </a:p>
                  </a:txBody>
                  <a:tcPr marL="142875" marR="142875" marT="142875" marB="142875" anchor="ctr">
                    <a:lnL cmpd="sng" algn="ctr" cap="flat" w="19050">
                      <a:solidFill>
                        <a:srgbClr val="60A644"/>
                      </a:solidFill>
                      <a:prstDash val="solid"/>
                      <a:round/>
                      <a:headEnd type="none" w="med" len="med"/>
                      <a:tailEnd type="none" w="med" len="med"/>
                    </a:lnL>
                    <a:lnR cmpd="sng" algn="ctr" cap="flat" w="19050">
                      <a:solidFill>
                        <a:srgbClr val="60A644"/>
                      </a:solidFill>
                      <a:prstDash val="solid"/>
                      <a:round/>
                      <a:headEnd type="none" w="med" len="med"/>
                      <a:tailEnd type="none" w="med" len="med"/>
                    </a:lnR>
                    <a:lnT cmpd="sng" algn="ctr" cap="flat" w="19050">
                      <a:solidFill>
                        <a:srgbClr val="60A644"/>
                      </a:solidFill>
                      <a:prstDash val="solid"/>
                      <a:round/>
                      <a:headEnd type="none" w="med" len="med"/>
                      <a:tailEnd type="none" w="med" len="med"/>
                    </a:lnT>
                    <a:lnB cmpd="sng" algn="ctr" cap="flat" w="19050">
                      <a:solidFill>
                        <a:srgbClr val="60A644"/>
                      </a:solidFill>
                      <a:prstDash val="solid"/>
                      <a:round/>
                      <a:headEnd type="none" w="med" len="med"/>
                      <a:tailEnd type="none" w="med" len="med"/>
                    </a:lnB>
                  </a:tcPr>
                </a:tc>
                <a:tc>
                  <a:txBody>
                    <a:bodyPr anchor="t" rtlCol="false"/>
                    <a:lstStyle/>
                    <a:p>
                      <a:pPr algn="l">
                        <a:lnSpc>
                          <a:spcPts val="3499"/>
                        </a:lnSpc>
                        <a:defRPr/>
                      </a:pPr>
                      <a:r>
                        <a:rPr lang="en-US" sz="2499">
                          <a:solidFill>
                            <a:srgbClr val="232C68"/>
                          </a:solidFill>
                          <a:latin typeface="Noto Sans"/>
                          <a:ea typeface="Noto Sans"/>
                          <a:cs typeface="Noto Sans"/>
                          <a:sym typeface="Noto Sans"/>
                        </a:rPr>
                        <a:t>$91</a:t>
                      </a:r>
                      <a:endParaRPr lang="en-US" sz="1100"/>
                    </a:p>
                  </a:txBody>
                  <a:tcPr marL="142875" marR="142875" marT="142875" marB="142875" anchor="ctr">
                    <a:lnL cmpd="sng" algn="ctr" cap="flat" w="19050">
                      <a:solidFill>
                        <a:srgbClr val="60A644"/>
                      </a:solidFill>
                      <a:prstDash val="solid"/>
                      <a:round/>
                      <a:headEnd type="none" w="med" len="med"/>
                      <a:tailEnd type="none" w="med" len="med"/>
                    </a:lnL>
                    <a:lnR cmpd="sng" algn="ctr" cap="flat" w="19050">
                      <a:solidFill>
                        <a:srgbClr val="60A644"/>
                      </a:solidFill>
                      <a:prstDash val="solid"/>
                      <a:round/>
                      <a:headEnd type="none" w="med" len="med"/>
                      <a:tailEnd type="none" w="med" len="med"/>
                    </a:lnR>
                    <a:lnT cmpd="sng" algn="ctr" cap="flat" w="19050">
                      <a:solidFill>
                        <a:srgbClr val="60A644"/>
                      </a:solidFill>
                      <a:prstDash val="solid"/>
                      <a:round/>
                      <a:headEnd type="none" w="med" len="med"/>
                      <a:tailEnd type="none" w="med" len="med"/>
                    </a:lnT>
                    <a:lnB cmpd="sng" algn="ctr" cap="flat" w="19050">
                      <a:solidFill>
                        <a:srgbClr val="60A644"/>
                      </a:solidFill>
                      <a:prstDash val="solid"/>
                      <a:round/>
                      <a:headEnd type="none" w="med" len="med"/>
                      <a:tailEnd type="none" w="med" len="med"/>
                    </a:lnB>
                  </a:tcPr>
                </a:tc>
              </a:tr>
              <a:tr h="802655">
                <a:tc>
                  <a:txBody>
                    <a:bodyPr anchor="t" rtlCol="false"/>
                    <a:lstStyle/>
                    <a:p>
                      <a:pPr algn="l">
                        <a:lnSpc>
                          <a:spcPts val="3499"/>
                        </a:lnSpc>
                        <a:defRPr/>
                      </a:pPr>
                      <a:r>
                        <a:rPr lang="en-US" sz="2499" b="true">
                          <a:solidFill>
                            <a:srgbClr val="232C68"/>
                          </a:solidFill>
                          <a:latin typeface="Noto Sans Bold"/>
                          <a:ea typeface="Noto Sans Bold"/>
                          <a:cs typeface="Noto Sans Bold"/>
                          <a:sym typeface="Noto Sans Bold"/>
                        </a:rPr>
                        <a:t>$40,000​</a:t>
                      </a:r>
                      <a:endParaRPr lang="en-US" sz="1100"/>
                    </a:p>
                  </a:txBody>
                  <a:tcPr marL="142875" marR="142875" marT="142875" marB="142875" anchor="ctr">
                    <a:lnL cmpd="sng" algn="ctr" cap="flat" w="19050">
                      <a:solidFill>
                        <a:srgbClr val="60A644"/>
                      </a:solidFill>
                      <a:prstDash val="solid"/>
                      <a:round/>
                      <a:headEnd type="none" w="med" len="med"/>
                      <a:tailEnd type="none" w="med" len="med"/>
                    </a:lnL>
                    <a:lnR cmpd="sng" algn="ctr" cap="flat" w="19050">
                      <a:solidFill>
                        <a:srgbClr val="60A644"/>
                      </a:solidFill>
                      <a:prstDash val="solid"/>
                      <a:round/>
                      <a:headEnd type="none" w="med" len="med"/>
                      <a:tailEnd type="none" w="med" len="med"/>
                    </a:lnR>
                    <a:lnT cmpd="sng" algn="ctr" cap="flat" w="19050">
                      <a:solidFill>
                        <a:srgbClr val="60A644"/>
                      </a:solidFill>
                      <a:prstDash val="solid"/>
                      <a:round/>
                      <a:headEnd type="none" w="med" len="med"/>
                      <a:tailEnd type="none" w="med" len="med"/>
                    </a:lnT>
                    <a:lnB cmpd="sng" algn="ctr" cap="flat" w="19050">
                      <a:solidFill>
                        <a:srgbClr val="60A644"/>
                      </a:solidFill>
                      <a:prstDash val="solid"/>
                      <a:round/>
                      <a:headEnd type="none" w="med" len="med"/>
                      <a:tailEnd type="none" w="med" len="med"/>
                    </a:lnB>
                  </a:tcPr>
                </a:tc>
                <a:tc>
                  <a:txBody>
                    <a:bodyPr anchor="t" rtlCol="false"/>
                    <a:lstStyle/>
                    <a:p>
                      <a:pPr algn="l">
                        <a:lnSpc>
                          <a:spcPts val="3499"/>
                        </a:lnSpc>
                        <a:defRPr/>
                      </a:pPr>
                      <a:r>
                        <a:rPr lang="en-US" sz="2499">
                          <a:solidFill>
                            <a:srgbClr val="232C68"/>
                          </a:solidFill>
                          <a:latin typeface="Noto Sans"/>
                          <a:ea typeface="Noto Sans"/>
                          <a:cs typeface="Noto Sans"/>
                          <a:sym typeface="Noto Sans"/>
                        </a:rPr>
                        <a:t>$76</a:t>
                      </a:r>
                      <a:endParaRPr lang="en-US" sz="1100"/>
                    </a:p>
                  </a:txBody>
                  <a:tcPr marL="142875" marR="142875" marT="142875" marB="142875" anchor="ctr">
                    <a:lnL cmpd="sng" algn="ctr" cap="flat" w="19050">
                      <a:solidFill>
                        <a:srgbClr val="60A644"/>
                      </a:solidFill>
                      <a:prstDash val="solid"/>
                      <a:round/>
                      <a:headEnd type="none" w="med" len="med"/>
                      <a:tailEnd type="none" w="med" len="med"/>
                    </a:lnL>
                    <a:lnR cmpd="sng" algn="ctr" cap="flat" w="19050">
                      <a:solidFill>
                        <a:srgbClr val="60A644"/>
                      </a:solidFill>
                      <a:prstDash val="solid"/>
                      <a:round/>
                      <a:headEnd type="none" w="med" len="med"/>
                      <a:tailEnd type="none" w="med" len="med"/>
                    </a:lnR>
                    <a:lnT cmpd="sng" algn="ctr" cap="flat" w="19050">
                      <a:solidFill>
                        <a:srgbClr val="60A644"/>
                      </a:solidFill>
                      <a:prstDash val="solid"/>
                      <a:round/>
                      <a:headEnd type="none" w="med" len="med"/>
                      <a:tailEnd type="none" w="med" len="med"/>
                    </a:lnT>
                    <a:lnB cmpd="sng" algn="ctr" cap="flat" w="19050">
                      <a:solidFill>
                        <a:srgbClr val="60A644"/>
                      </a:solidFill>
                      <a:prstDash val="solid"/>
                      <a:round/>
                      <a:headEnd type="none" w="med" len="med"/>
                      <a:tailEnd type="none" w="med" len="med"/>
                    </a:lnB>
                  </a:tcPr>
                </a:tc>
                <a:tc>
                  <a:txBody>
                    <a:bodyPr anchor="t" rtlCol="false"/>
                    <a:lstStyle/>
                    <a:p>
                      <a:pPr algn="l">
                        <a:lnSpc>
                          <a:spcPts val="3499"/>
                        </a:lnSpc>
                        <a:defRPr/>
                      </a:pPr>
                      <a:r>
                        <a:rPr lang="en-US" sz="2499">
                          <a:solidFill>
                            <a:srgbClr val="232C68"/>
                          </a:solidFill>
                          <a:latin typeface="Noto Sans"/>
                          <a:ea typeface="Noto Sans"/>
                          <a:cs typeface="Noto Sans"/>
                          <a:sym typeface="Noto Sans"/>
                        </a:rPr>
                        <a:t>$46</a:t>
                      </a:r>
                      <a:endParaRPr lang="en-US" sz="1100"/>
                    </a:p>
                  </a:txBody>
                  <a:tcPr marL="142875" marR="142875" marT="142875" marB="142875" anchor="ctr">
                    <a:lnL cmpd="sng" algn="ctr" cap="flat" w="19050">
                      <a:solidFill>
                        <a:srgbClr val="60A644"/>
                      </a:solidFill>
                      <a:prstDash val="solid"/>
                      <a:round/>
                      <a:headEnd type="none" w="med" len="med"/>
                      <a:tailEnd type="none" w="med" len="med"/>
                    </a:lnL>
                    <a:lnR cmpd="sng" algn="ctr" cap="flat" w="19050">
                      <a:solidFill>
                        <a:srgbClr val="60A644"/>
                      </a:solidFill>
                      <a:prstDash val="solid"/>
                      <a:round/>
                      <a:headEnd type="none" w="med" len="med"/>
                      <a:tailEnd type="none" w="med" len="med"/>
                    </a:lnR>
                    <a:lnT cmpd="sng" algn="ctr" cap="flat" w="19050">
                      <a:solidFill>
                        <a:srgbClr val="60A644"/>
                      </a:solidFill>
                      <a:prstDash val="solid"/>
                      <a:round/>
                      <a:headEnd type="none" w="med" len="med"/>
                      <a:tailEnd type="none" w="med" len="med"/>
                    </a:lnT>
                    <a:lnB cmpd="sng" algn="ctr" cap="flat" w="19050">
                      <a:solidFill>
                        <a:srgbClr val="60A644"/>
                      </a:solidFill>
                      <a:prstDash val="solid"/>
                      <a:round/>
                      <a:headEnd type="none" w="med" len="med"/>
                      <a:tailEnd type="none" w="med" len="med"/>
                    </a:lnB>
                  </a:tcPr>
                </a:tc>
                <a:tc>
                  <a:txBody>
                    <a:bodyPr anchor="t" rtlCol="false"/>
                    <a:lstStyle/>
                    <a:p>
                      <a:pPr algn="l">
                        <a:lnSpc>
                          <a:spcPts val="3499"/>
                        </a:lnSpc>
                        <a:defRPr/>
                      </a:pPr>
                      <a:r>
                        <a:rPr lang="en-US" sz="2499">
                          <a:solidFill>
                            <a:srgbClr val="232C68"/>
                          </a:solidFill>
                          <a:latin typeface="Noto Sans"/>
                          <a:ea typeface="Noto Sans"/>
                          <a:cs typeface="Noto Sans"/>
                          <a:sym typeface="Noto Sans"/>
                        </a:rPr>
                        <a:t>$122</a:t>
                      </a:r>
                      <a:endParaRPr lang="en-US" sz="1100"/>
                    </a:p>
                  </a:txBody>
                  <a:tcPr marL="142875" marR="142875" marT="142875" marB="142875" anchor="ctr">
                    <a:lnL cmpd="sng" algn="ctr" cap="flat" w="19050">
                      <a:solidFill>
                        <a:srgbClr val="60A644"/>
                      </a:solidFill>
                      <a:prstDash val="solid"/>
                      <a:round/>
                      <a:headEnd type="none" w="med" len="med"/>
                      <a:tailEnd type="none" w="med" len="med"/>
                    </a:lnL>
                    <a:lnR cmpd="sng" algn="ctr" cap="flat" w="19050">
                      <a:solidFill>
                        <a:srgbClr val="60A644"/>
                      </a:solidFill>
                      <a:prstDash val="solid"/>
                      <a:round/>
                      <a:headEnd type="none" w="med" len="med"/>
                      <a:tailEnd type="none" w="med" len="med"/>
                    </a:lnR>
                    <a:lnT cmpd="sng" algn="ctr" cap="flat" w="19050">
                      <a:solidFill>
                        <a:srgbClr val="60A644"/>
                      </a:solidFill>
                      <a:prstDash val="solid"/>
                      <a:round/>
                      <a:headEnd type="none" w="med" len="med"/>
                      <a:tailEnd type="none" w="med" len="med"/>
                    </a:lnT>
                    <a:lnB cmpd="sng" algn="ctr" cap="flat" w="19050">
                      <a:solidFill>
                        <a:srgbClr val="60A644"/>
                      </a:solidFill>
                      <a:prstDash val="solid"/>
                      <a:round/>
                      <a:headEnd type="none" w="med" len="med"/>
                      <a:tailEnd type="none" w="med" len="med"/>
                    </a:lnB>
                  </a:tcPr>
                </a:tc>
              </a:tr>
              <a:tr h="802655">
                <a:tc>
                  <a:txBody>
                    <a:bodyPr anchor="t" rtlCol="false"/>
                    <a:lstStyle/>
                    <a:p>
                      <a:pPr algn="l">
                        <a:lnSpc>
                          <a:spcPts val="3499"/>
                        </a:lnSpc>
                        <a:defRPr/>
                      </a:pPr>
                      <a:r>
                        <a:rPr lang="en-US" sz="2499" b="true">
                          <a:solidFill>
                            <a:srgbClr val="232C68"/>
                          </a:solidFill>
                          <a:latin typeface="Noto Sans Bold"/>
                          <a:ea typeface="Noto Sans Bold"/>
                          <a:cs typeface="Noto Sans Bold"/>
                          <a:sym typeface="Noto Sans Bold"/>
                        </a:rPr>
                        <a:t>$50,000​</a:t>
                      </a:r>
                      <a:endParaRPr lang="en-US" sz="1100"/>
                    </a:p>
                  </a:txBody>
                  <a:tcPr marL="142875" marR="142875" marT="142875" marB="142875" anchor="ctr">
                    <a:lnL cmpd="sng" algn="ctr" cap="flat" w="19050">
                      <a:solidFill>
                        <a:srgbClr val="60A644"/>
                      </a:solidFill>
                      <a:prstDash val="solid"/>
                      <a:round/>
                      <a:headEnd type="none" w="med" len="med"/>
                      <a:tailEnd type="none" w="med" len="med"/>
                    </a:lnL>
                    <a:lnR cmpd="sng" algn="ctr" cap="flat" w="19050">
                      <a:solidFill>
                        <a:srgbClr val="60A644"/>
                      </a:solidFill>
                      <a:prstDash val="solid"/>
                      <a:round/>
                      <a:headEnd type="none" w="med" len="med"/>
                      <a:tailEnd type="none" w="med" len="med"/>
                    </a:lnR>
                    <a:lnT cmpd="sng" algn="ctr" cap="flat" w="19050">
                      <a:solidFill>
                        <a:srgbClr val="60A644"/>
                      </a:solidFill>
                      <a:prstDash val="solid"/>
                      <a:round/>
                      <a:headEnd type="none" w="med" len="med"/>
                      <a:tailEnd type="none" w="med" len="med"/>
                    </a:lnT>
                    <a:lnB cmpd="sng" algn="ctr" cap="flat" w="19050">
                      <a:solidFill>
                        <a:srgbClr val="60A644"/>
                      </a:solidFill>
                      <a:prstDash val="solid"/>
                      <a:round/>
                      <a:headEnd type="none" w="med" len="med"/>
                      <a:tailEnd type="none" w="med" len="med"/>
                    </a:lnB>
                  </a:tcPr>
                </a:tc>
                <a:tc>
                  <a:txBody>
                    <a:bodyPr anchor="t" rtlCol="false"/>
                    <a:lstStyle/>
                    <a:p>
                      <a:pPr algn="l">
                        <a:lnSpc>
                          <a:spcPts val="3499"/>
                        </a:lnSpc>
                        <a:defRPr/>
                      </a:pPr>
                      <a:r>
                        <a:rPr lang="en-US" sz="2499">
                          <a:solidFill>
                            <a:srgbClr val="232C68"/>
                          </a:solidFill>
                          <a:latin typeface="Noto Sans"/>
                          <a:ea typeface="Noto Sans"/>
                          <a:cs typeface="Noto Sans"/>
                          <a:sym typeface="Noto Sans"/>
                        </a:rPr>
                        <a:t>$96​</a:t>
                      </a:r>
                      <a:endParaRPr lang="en-US" sz="1100"/>
                    </a:p>
                  </a:txBody>
                  <a:tcPr marL="142875" marR="142875" marT="142875" marB="142875" anchor="ctr">
                    <a:lnL cmpd="sng" algn="ctr" cap="flat" w="19050">
                      <a:solidFill>
                        <a:srgbClr val="60A644"/>
                      </a:solidFill>
                      <a:prstDash val="solid"/>
                      <a:round/>
                      <a:headEnd type="none" w="med" len="med"/>
                      <a:tailEnd type="none" w="med" len="med"/>
                    </a:lnL>
                    <a:lnR cmpd="sng" algn="ctr" cap="flat" w="19050">
                      <a:solidFill>
                        <a:srgbClr val="60A644"/>
                      </a:solidFill>
                      <a:prstDash val="solid"/>
                      <a:round/>
                      <a:headEnd type="none" w="med" len="med"/>
                      <a:tailEnd type="none" w="med" len="med"/>
                    </a:lnR>
                    <a:lnT cmpd="sng" algn="ctr" cap="flat" w="19050">
                      <a:solidFill>
                        <a:srgbClr val="60A644"/>
                      </a:solidFill>
                      <a:prstDash val="solid"/>
                      <a:round/>
                      <a:headEnd type="none" w="med" len="med"/>
                      <a:tailEnd type="none" w="med" len="med"/>
                    </a:lnT>
                    <a:lnB cmpd="sng" algn="ctr" cap="flat" w="19050">
                      <a:solidFill>
                        <a:srgbClr val="60A644"/>
                      </a:solidFill>
                      <a:prstDash val="solid"/>
                      <a:round/>
                      <a:headEnd type="none" w="med" len="med"/>
                      <a:tailEnd type="none" w="med" len="med"/>
                    </a:lnB>
                  </a:tcPr>
                </a:tc>
                <a:tc>
                  <a:txBody>
                    <a:bodyPr anchor="t" rtlCol="false"/>
                    <a:lstStyle/>
                    <a:p>
                      <a:pPr algn="l">
                        <a:lnSpc>
                          <a:spcPts val="3499"/>
                        </a:lnSpc>
                        <a:defRPr/>
                      </a:pPr>
                      <a:r>
                        <a:rPr lang="en-US" sz="2499">
                          <a:solidFill>
                            <a:srgbClr val="232C68"/>
                          </a:solidFill>
                          <a:latin typeface="Noto Sans"/>
                          <a:ea typeface="Noto Sans"/>
                          <a:cs typeface="Noto Sans"/>
                          <a:sym typeface="Noto Sans"/>
                        </a:rPr>
                        <a:t>$57</a:t>
                      </a:r>
                      <a:endParaRPr lang="en-US" sz="1100"/>
                    </a:p>
                  </a:txBody>
                  <a:tcPr marL="142875" marR="142875" marT="142875" marB="142875" anchor="ctr">
                    <a:lnL cmpd="sng" algn="ctr" cap="flat" w="19050">
                      <a:solidFill>
                        <a:srgbClr val="60A644"/>
                      </a:solidFill>
                      <a:prstDash val="solid"/>
                      <a:round/>
                      <a:headEnd type="none" w="med" len="med"/>
                      <a:tailEnd type="none" w="med" len="med"/>
                    </a:lnL>
                    <a:lnR cmpd="sng" algn="ctr" cap="flat" w="19050">
                      <a:solidFill>
                        <a:srgbClr val="60A644"/>
                      </a:solidFill>
                      <a:prstDash val="solid"/>
                      <a:round/>
                      <a:headEnd type="none" w="med" len="med"/>
                      <a:tailEnd type="none" w="med" len="med"/>
                    </a:lnR>
                    <a:lnT cmpd="sng" algn="ctr" cap="flat" w="19050">
                      <a:solidFill>
                        <a:srgbClr val="60A644"/>
                      </a:solidFill>
                      <a:prstDash val="solid"/>
                      <a:round/>
                      <a:headEnd type="none" w="med" len="med"/>
                      <a:tailEnd type="none" w="med" len="med"/>
                    </a:lnT>
                    <a:lnB cmpd="sng" algn="ctr" cap="flat" w="19050">
                      <a:solidFill>
                        <a:srgbClr val="60A644"/>
                      </a:solidFill>
                      <a:prstDash val="solid"/>
                      <a:round/>
                      <a:headEnd type="none" w="med" len="med"/>
                      <a:tailEnd type="none" w="med" len="med"/>
                    </a:lnB>
                  </a:tcPr>
                </a:tc>
                <a:tc>
                  <a:txBody>
                    <a:bodyPr anchor="t" rtlCol="false"/>
                    <a:lstStyle/>
                    <a:p>
                      <a:pPr algn="l">
                        <a:lnSpc>
                          <a:spcPts val="3499"/>
                        </a:lnSpc>
                        <a:defRPr/>
                      </a:pPr>
                      <a:r>
                        <a:rPr lang="en-US" sz="2499">
                          <a:solidFill>
                            <a:srgbClr val="232C68"/>
                          </a:solidFill>
                          <a:latin typeface="Noto Sans"/>
                          <a:ea typeface="Noto Sans"/>
                          <a:cs typeface="Noto Sans"/>
                          <a:sym typeface="Noto Sans"/>
                        </a:rPr>
                        <a:t>$153</a:t>
                      </a:r>
                      <a:endParaRPr lang="en-US" sz="1100"/>
                    </a:p>
                  </a:txBody>
                  <a:tcPr marL="142875" marR="142875" marT="142875" marB="142875" anchor="ctr">
                    <a:lnL cmpd="sng" algn="ctr" cap="flat" w="19050">
                      <a:solidFill>
                        <a:srgbClr val="60A644"/>
                      </a:solidFill>
                      <a:prstDash val="solid"/>
                      <a:round/>
                      <a:headEnd type="none" w="med" len="med"/>
                      <a:tailEnd type="none" w="med" len="med"/>
                    </a:lnL>
                    <a:lnR cmpd="sng" algn="ctr" cap="flat" w="19050">
                      <a:solidFill>
                        <a:srgbClr val="60A644"/>
                      </a:solidFill>
                      <a:prstDash val="solid"/>
                      <a:round/>
                      <a:headEnd type="none" w="med" len="med"/>
                      <a:tailEnd type="none" w="med" len="med"/>
                    </a:lnR>
                    <a:lnT cmpd="sng" algn="ctr" cap="flat" w="19050">
                      <a:solidFill>
                        <a:srgbClr val="60A644"/>
                      </a:solidFill>
                      <a:prstDash val="solid"/>
                      <a:round/>
                      <a:headEnd type="none" w="med" len="med"/>
                      <a:tailEnd type="none" w="med" len="med"/>
                    </a:lnT>
                    <a:lnB cmpd="sng" algn="ctr" cap="flat" w="19050">
                      <a:solidFill>
                        <a:srgbClr val="60A644"/>
                      </a:solidFill>
                      <a:prstDash val="solid"/>
                      <a:round/>
                      <a:headEnd type="none" w="med" len="med"/>
                      <a:tailEnd type="none" w="med" len="med"/>
                    </a:lnB>
                  </a:tcPr>
                </a:tc>
              </a:tr>
              <a:tr h="802655">
                <a:tc>
                  <a:txBody>
                    <a:bodyPr anchor="t" rtlCol="false"/>
                    <a:lstStyle/>
                    <a:p>
                      <a:pPr algn="l">
                        <a:lnSpc>
                          <a:spcPts val="3499"/>
                        </a:lnSpc>
                        <a:defRPr/>
                      </a:pPr>
                      <a:r>
                        <a:rPr lang="en-US" sz="2499" b="true">
                          <a:solidFill>
                            <a:srgbClr val="232C68"/>
                          </a:solidFill>
                          <a:latin typeface="Noto Sans Bold"/>
                          <a:ea typeface="Noto Sans Bold"/>
                          <a:cs typeface="Noto Sans Bold"/>
                          <a:sym typeface="Noto Sans Bold"/>
                        </a:rPr>
                        <a:t>$60,000​</a:t>
                      </a:r>
                      <a:endParaRPr lang="en-US" sz="1100"/>
                    </a:p>
                  </a:txBody>
                  <a:tcPr marL="142875" marR="142875" marT="142875" marB="142875" anchor="ctr">
                    <a:lnL cmpd="sng" algn="ctr" cap="flat" w="19050">
                      <a:solidFill>
                        <a:srgbClr val="60A644"/>
                      </a:solidFill>
                      <a:prstDash val="solid"/>
                      <a:round/>
                      <a:headEnd type="none" w="med" len="med"/>
                      <a:tailEnd type="none" w="med" len="med"/>
                    </a:lnL>
                    <a:lnR cmpd="sng" algn="ctr" cap="flat" w="19050">
                      <a:solidFill>
                        <a:srgbClr val="60A644"/>
                      </a:solidFill>
                      <a:prstDash val="solid"/>
                      <a:round/>
                      <a:headEnd type="none" w="med" len="med"/>
                      <a:tailEnd type="none" w="med" len="med"/>
                    </a:lnR>
                    <a:lnT cmpd="sng" algn="ctr" cap="flat" w="19050">
                      <a:solidFill>
                        <a:srgbClr val="60A644"/>
                      </a:solidFill>
                      <a:prstDash val="solid"/>
                      <a:round/>
                      <a:headEnd type="none" w="med" len="med"/>
                      <a:tailEnd type="none" w="med" len="med"/>
                    </a:lnT>
                    <a:lnB cmpd="sng" algn="ctr" cap="flat" w="19050">
                      <a:solidFill>
                        <a:srgbClr val="60A644"/>
                      </a:solidFill>
                      <a:prstDash val="solid"/>
                      <a:round/>
                      <a:headEnd type="none" w="med" len="med"/>
                      <a:tailEnd type="none" w="med" len="med"/>
                    </a:lnB>
                  </a:tcPr>
                </a:tc>
                <a:tc>
                  <a:txBody>
                    <a:bodyPr anchor="t" rtlCol="false"/>
                    <a:lstStyle/>
                    <a:p>
                      <a:pPr algn="l">
                        <a:lnSpc>
                          <a:spcPts val="3499"/>
                        </a:lnSpc>
                        <a:defRPr/>
                      </a:pPr>
                      <a:r>
                        <a:rPr lang="en-US" sz="2499">
                          <a:solidFill>
                            <a:srgbClr val="232C68"/>
                          </a:solidFill>
                          <a:latin typeface="Noto Sans"/>
                          <a:ea typeface="Noto Sans"/>
                          <a:cs typeface="Noto Sans"/>
                          <a:sym typeface="Noto Sans"/>
                        </a:rPr>
                        <a:t>$115​</a:t>
                      </a:r>
                      <a:endParaRPr lang="en-US" sz="1100"/>
                    </a:p>
                  </a:txBody>
                  <a:tcPr marL="142875" marR="142875" marT="142875" marB="142875" anchor="ctr">
                    <a:lnL cmpd="sng" algn="ctr" cap="flat" w="19050">
                      <a:solidFill>
                        <a:srgbClr val="60A644"/>
                      </a:solidFill>
                      <a:prstDash val="solid"/>
                      <a:round/>
                      <a:headEnd type="none" w="med" len="med"/>
                      <a:tailEnd type="none" w="med" len="med"/>
                    </a:lnL>
                    <a:lnR cmpd="sng" algn="ctr" cap="flat" w="19050">
                      <a:solidFill>
                        <a:srgbClr val="60A644"/>
                      </a:solidFill>
                      <a:prstDash val="solid"/>
                      <a:round/>
                      <a:headEnd type="none" w="med" len="med"/>
                      <a:tailEnd type="none" w="med" len="med"/>
                    </a:lnR>
                    <a:lnT cmpd="sng" algn="ctr" cap="flat" w="19050">
                      <a:solidFill>
                        <a:srgbClr val="60A644"/>
                      </a:solidFill>
                      <a:prstDash val="solid"/>
                      <a:round/>
                      <a:headEnd type="none" w="med" len="med"/>
                      <a:tailEnd type="none" w="med" len="med"/>
                    </a:lnT>
                    <a:lnB cmpd="sng" algn="ctr" cap="flat" w="19050">
                      <a:solidFill>
                        <a:srgbClr val="60A644"/>
                      </a:solidFill>
                      <a:prstDash val="solid"/>
                      <a:round/>
                      <a:headEnd type="none" w="med" len="med"/>
                      <a:tailEnd type="none" w="med" len="med"/>
                    </a:lnB>
                  </a:tcPr>
                </a:tc>
                <a:tc>
                  <a:txBody>
                    <a:bodyPr anchor="t" rtlCol="false"/>
                    <a:lstStyle/>
                    <a:p>
                      <a:pPr algn="l">
                        <a:lnSpc>
                          <a:spcPts val="3499"/>
                        </a:lnSpc>
                        <a:defRPr/>
                      </a:pPr>
                      <a:r>
                        <a:rPr lang="en-US" sz="2499">
                          <a:solidFill>
                            <a:srgbClr val="232C68"/>
                          </a:solidFill>
                          <a:latin typeface="Noto Sans"/>
                          <a:ea typeface="Noto Sans"/>
                          <a:cs typeface="Noto Sans"/>
                          <a:sym typeface="Noto Sans"/>
                        </a:rPr>
                        <a:t>$69</a:t>
                      </a:r>
                      <a:endParaRPr lang="en-US" sz="1100"/>
                    </a:p>
                  </a:txBody>
                  <a:tcPr marL="142875" marR="142875" marT="142875" marB="142875" anchor="ctr">
                    <a:lnL cmpd="sng" algn="ctr" cap="flat" w="19050">
                      <a:solidFill>
                        <a:srgbClr val="60A644"/>
                      </a:solidFill>
                      <a:prstDash val="solid"/>
                      <a:round/>
                      <a:headEnd type="none" w="med" len="med"/>
                      <a:tailEnd type="none" w="med" len="med"/>
                    </a:lnL>
                    <a:lnR cmpd="sng" algn="ctr" cap="flat" w="19050">
                      <a:solidFill>
                        <a:srgbClr val="60A644"/>
                      </a:solidFill>
                      <a:prstDash val="solid"/>
                      <a:round/>
                      <a:headEnd type="none" w="med" len="med"/>
                      <a:tailEnd type="none" w="med" len="med"/>
                    </a:lnR>
                    <a:lnT cmpd="sng" algn="ctr" cap="flat" w="19050">
                      <a:solidFill>
                        <a:srgbClr val="60A644"/>
                      </a:solidFill>
                      <a:prstDash val="solid"/>
                      <a:round/>
                      <a:headEnd type="none" w="med" len="med"/>
                      <a:tailEnd type="none" w="med" len="med"/>
                    </a:lnT>
                    <a:lnB cmpd="sng" algn="ctr" cap="flat" w="19050">
                      <a:solidFill>
                        <a:srgbClr val="60A644"/>
                      </a:solidFill>
                      <a:prstDash val="solid"/>
                      <a:round/>
                      <a:headEnd type="none" w="med" len="med"/>
                      <a:tailEnd type="none" w="med" len="med"/>
                    </a:lnB>
                  </a:tcPr>
                </a:tc>
                <a:tc>
                  <a:txBody>
                    <a:bodyPr anchor="t" rtlCol="false"/>
                    <a:lstStyle/>
                    <a:p>
                      <a:pPr algn="l">
                        <a:lnSpc>
                          <a:spcPts val="3499"/>
                        </a:lnSpc>
                        <a:defRPr/>
                      </a:pPr>
                      <a:r>
                        <a:rPr lang="en-US" sz="2499">
                          <a:solidFill>
                            <a:srgbClr val="232C68"/>
                          </a:solidFill>
                          <a:latin typeface="Noto Sans"/>
                          <a:ea typeface="Noto Sans"/>
                          <a:cs typeface="Noto Sans"/>
                          <a:sym typeface="Noto Sans"/>
                        </a:rPr>
                        <a:t>$184</a:t>
                      </a:r>
                      <a:endParaRPr lang="en-US" sz="1100"/>
                    </a:p>
                  </a:txBody>
                  <a:tcPr marL="142875" marR="142875" marT="142875" marB="142875" anchor="ctr">
                    <a:lnL cmpd="sng" algn="ctr" cap="flat" w="19050">
                      <a:solidFill>
                        <a:srgbClr val="60A644"/>
                      </a:solidFill>
                      <a:prstDash val="solid"/>
                      <a:round/>
                      <a:headEnd type="none" w="med" len="med"/>
                      <a:tailEnd type="none" w="med" len="med"/>
                    </a:lnL>
                    <a:lnR cmpd="sng" algn="ctr" cap="flat" w="19050">
                      <a:solidFill>
                        <a:srgbClr val="60A644"/>
                      </a:solidFill>
                      <a:prstDash val="solid"/>
                      <a:round/>
                      <a:headEnd type="none" w="med" len="med"/>
                      <a:tailEnd type="none" w="med" len="med"/>
                    </a:lnR>
                    <a:lnT cmpd="sng" algn="ctr" cap="flat" w="19050">
                      <a:solidFill>
                        <a:srgbClr val="60A644"/>
                      </a:solidFill>
                      <a:prstDash val="solid"/>
                      <a:round/>
                      <a:headEnd type="none" w="med" len="med"/>
                      <a:tailEnd type="none" w="med" len="med"/>
                    </a:lnT>
                    <a:lnB cmpd="sng" algn="ctr" cap="flat" w="19050">
                      <a:solidFill>
                        <a:srgbClr val="60A644"/>
                      </a:solidFill>
                      <a:prstDash val="solid"/>
                      <a:round/>
                      <a:headEnd type="none" w="med" len="med"/>
                      <a:tailEnd type="none" w="med" len="med"/>
                    </a:lnB>
                  </a:tcPr>
                </a:tc>
              </a:tr>
              <a:tr h="802655">
                <a:tc>
                  <a:txBody>
                    <a:bodyPr anchor="t" rtlCol="false"/>
                    <a:lstStyle/>
                    <a:p>
                      <a:pPr algn="l">
                        <a:lnSpc>
                          <a:spcPts val="3499"/>
                        </a:lnSpc>
                        <a:defRPr/>
                      </a:pPr>
                      <a:r>
                        <a:rPr lang="en-US" sz="2499" b="true">
                          <a:solidFill>
                            <a:srgbClr val="232C68"/>
                          </a:solidFill>
                          <a:latin typeface="Noto Sans Bold"/>
                          <a:ea typeface="Noto Sans Bold"/>
                          <a:cs typeface="Noto Sans Bold"/>
                          <a:sym typeface="Noto Sans Bold"/>
                        </a:rPr>
                        <a:t>$70,000​</a:t>
                      </a:r>
                      <a:endParaRPr lang="en-US" sz="1100"/>
                    </a:p>
                  </a:txBody>
                  <a:tcPr marL="142875" marR="142875" marT="142875" marB="142875" anchor="ctr">
                    <a:lnL cmpd="sng" algn="ctr" cap="flat" w="19050">
                      <a:solidFill>
                        <a:srgbClr val="60A644"/>
                      </a:solidFill>
                      <a:prstDash val="solid"/>
                      <a:round/>
                      <a:headEnd type="none" w="med" len="med"/>
                      <a:tailEnd type="none" w="med" len="med"/>
                    </a:lnL>
                    <a:lnR cmpd="sng" algn="ctr" cap="flat" w="19050">
                      <a:solidFill>
                        <a:srgbClr val="60A644"/>
                      </a:solidFill>
                      <a:prstDash val="solid"/>
                      <a:round/>
                      <a:headEnd type="none" w="med" len="med"/>
                      <a:tailEnd type="none" w="med" len="med"/>
                    </a:lnR>
                    <a:lnT cmpd="sng" algn="ctr" cap="flat" w="19050">
                      <a:solidFill>
                        <a:srgbClr val="60A644"/>
                      </a:solidFill>
                      <a:prstDash val="solid"/>
                      <a:round/>
                      <a:headEnd type="none" w="med" len="med"/>
                      <a:tailEnd type="none" w="med" len="med"/>
                    </a:lnT>
                    <a:lnB cmpd="sng" algn="ctr" cap="flat" w="19050">
                      <a:solidFill>
                        <a:srgbClr val="60A644"/>
                      </a:solidFill>
                      <a:prstDash val="solid"/>
                      <a:round/>
                      <a:headEnd type="none" w="med" len="med"/>
                      <a:tailEnd type="none" w="med" len="med"/>
                    </a:lnB>
                  </a:tcPr>
                </a:tc>
                <a:tc>
                  <a:txBody>
                    <a:bodyPr anchor="t" rtlCol="false"/>
                    <a:lstStyle/>
                    <a:p>
                      <a:pPr algn="l">
                        <a:lnSpc>
                          <a:spcPts val="3499"/>
                        </a:lnSpc>
                        <a:defRPr/>
                      </a:pPr>
                      <a:r>
                        <a:rPr lang="en-US" sz="2499">
                          <a:solidFill>
                            <a:srgbClr val="232C68"/>
                          </a:solidFill>
                          <a:latin typeface="Noto Sans"/>
                          <a:ea typeface="Noto Sans"/>
                          <a:cs typeface="Noto Sans"/>
                          <a:sym typeface="Noto Sans"/>
                        </a:rPr>
                        <a:t>$134​</a:t>
                      </a:r>
                      <a:endParaRPr lang="en-US" sz="1100"/>
                    </a:p>
                  </a:txBody>
                  <a:tcPr marL="142875" marR="142875" marT="142875" marB="142875" anchor="ctr">
                    <a:lnL cmpd="sng" algn="ctr" cap="flat" w="19050">
                      <a:solidFill>
                        <a:srgbClr val="60A644"/>
                      </a:solidFill>
                      <a:prstDash val="solid"/>
                      <a:round/>
                      <a:headEnd type="none" w="med" len="med"/>
                      <a:tailEnd type="none" w="med" len="med"/>
                    </a:lnL>
                    <a:lnR cmpd="sng" algn="ctr" cap="flat" w="19050">
                      <a:solidFill>
                        <a:srgbClr val="60A644"/>
                      </a:solidFill>
                      <a:prstDash val="solid"/>
                      <a:round/>
                      <a:headEnd type="none" w="med" len="med"/>
                      <a:tailEnd type="none" w="med" len="med"/>
                    </a:lnR>
                    <a:lnT cmpd="sng" algn="ctr" cap="flat" w="19050">
                      <a:solidFill>
                        <a:srgbClr val="60A644"/>
                      </a:solidFill>
                      <a:prstDash val="solid"/>
                      <a:round/>
                      <a:headEnd type="none" w="med" len="med"/>
                      <a:tailEnd type="none" w="med" len="med"/>
                    </a:lnT>
                    <a:lnB cmpd="sng" algn="ctr" cap="flat" w="19050">
                      <a:solidFill>
                        <a:srgbClr val="60A644"/>
                      </a:solidFill>
                      <a:prstDash val="solid"/>
                      <a:round/>
                      <a:headEnd type="none" w="med" len="med"/>
                      <a:tailEnd type="none" w="med" len="med"/>
                    </a:lnB>
                  </a:tcPr>
                </a:tc>
                <a:tc>
                  <a:txBody>
                    <a:bodyPr anchor="t" rtlCol="false"/>
                    <a:lstStyle/>
                    <a:p>
                      <a:pPr algn="l">
                        <a:lnSpc>
                          <a:spcPts val="3499"/>
                        </a:lnSpc>
                        <a:defRPr/>
                      </a:pPr>
                      <a:r>
                        <a:rPr lang="en-US" sz="2499">
                          <a:solidFill>
                            <a:srgbClr val="232C68"/>
                          </a:solidFill>
                          <a:latin typeface="Noto Sans"/>
                          <a:ea typeface="Noto Sans"/>
                          <a:cs typeface="Noto Sans"/>
                          <a:sym typeface="Noto Sans"/>
                        </a:rPr>
                        <a:t>$80</a:t>
                      </a:r>
                      <a:endParaRPr lang="en-US" sz="1100"/>
                    </a:p>
                  </a:txBody>
                  <a:tcPr marL="142875" marR="142875" marT="142875" marB="142875" anchor="ctr">
                    <a:lnL cmpd="sng" algn="ctr" cap="flat" w="19050">
                      <a:solidFill>
                        <a:srgbClr val="60A644"/>
                      </a:solidFill>
                      <a:prstDash val="solid"/>
                      <a:round/>
                      <a:headEnd type="none" w="med" len="med"/>
                      <a:tailEnd type="none" w="med" len="med"/>
                    </a:lnL>
                    <a:lnR cmpd="sng" algn="ctr" cap="flat" w="19050">
                      <a:solidFill>
                        <a:srgbClr val="60A644"/>
                      </a:solidFill>
                      <a:prstDash val="solid"/>
                      <a:round/>
                      <a:headEnd type="none" w="med" len="med"/>
                      <a:tailEnd type="none" w="med" len="med"/>
                    </a:lnR>
                    <a:lnT cmpd="sng" algn="ctr" cap="flat" w="19050">
                      <a:solidFill>
                        <a:srgbClr val="60A644"/>
                      </a:solidFill>
                      <a:prstDash val="solid"/>
                      <a:round/>
                      <a:headEnd type="none" w="med" len="med"/>
                      <a:tailEnd type="none" w="med" len="med"/>
                    </a:lnT>
                    <a:lnB cmpd="sng" algn="ctr" cap="flat" w="19050">
                      <a:solidFill>
                        <a:srgbClr val="60A644"/>
                      </a:solidFill>
                      <a:prstDash val="solid"/>
                      <a:round/>
                      <a:headEnd type="none" w="med" len="med"/>
                      <a:tailEnd type="none" w="med" len="med"/>
                    </a:lnB>
                  </a:tcPr>
                </a:tc>
                <a:tc>
                  <a:txBody>
                    <a:bodyPr anchor="t" rtlCol="false"/>
                    <a:lstStyle/>
                    <a:p>
                      <a:pPr algn="l">
                        <a:lnSpc>
                          <a:spcPts val="3499"/>
                        </a:lnSpc>
                        <a:defRPr/>
                      </a:pPr>
                      <a:r>
                        <a:rPr lang="en-US" sz="2499">
                          <a:solidFill>
                            <a:srgbClr val="232C68"/>
                          </a:solidFill>
                          <a:latin typeface="Noto Sans"/>
                          <a:ea typeface="Noto Sans"/>
                          <a:cs typeface="Noto Sans"/>
                          <a:sym typeface="Noto Sans"/>
                        </a:rPr>
                        <a:t>$214</a:t>
                      </a:r>
                      <a:endParaRPr lang="en-US" sz="1100"/>
                    </a:p>
                  </a:txBody>
                  <a:tcPr marL="142875" marR="142875" marT="142875" marB="142875" anchor="ctr">
                    <a:lnL cmpd="sng" algn="ctr" cap="flat" w="19050">
                      <a:solidFill>
                        <a:srgbClr val="60A644"/>
                      </a:solidFill>
                      <a:prstDash val="solid"/>
                      <a:round/>
                      <a:headEnd type="none" w="med" len="med"/>
                      <a:tailEnd type="none" w="med" len="med"/>
                    </a:lnL>
                    <a:lnR cmpd="sng" algn="ctr" cap="flat" w="19050">
                      <a:solidFill>
                        <a:srgbClr val="60A644"/>
                      </a:solidFill>
                      <a:prstDash val="solid"/>
                      <a:round/>
                      <a:headEnd type="none" w="med" len="med"/>
                      <a:tailEnd type="none" w="med" len="med"/>
                    </a:lnR>
                    <a:lnT cmpd="sng" algn="ctr" cap="flat" w="19050">
                      <a:solidFill>
                        <a:srgbClr val="60A644"/>
                      </a:solidFill>
                      <a:prstDash val="solid"/>
                      <a:round/>
                      <a:headEnd type="none" w="med" len="med"/>
                      <a:tailEnd type="none" w="med" len="med"/>
                    </a:lnT>
                    <a:lnB cmpd="sng" algn="ctr" cap="flat" w="19050">
                      <a:solidFill>
                        <a:srgbClr val="60A644"/>
                      </a:solidFill>
                      <a:prstDash val="solid"/>
                      <a:round/>
                      <a:headEnd type="none" w="med" len="med"/>
                      <a:tailEnd type="none" w="med" len="med"/>
                    </a:lnB>
                  </a:tcPr>
                </a:tc>
              </a:tr>
            </a:tbl>
          </a:graphicData>
        </a:graphic>
      </p:graphicFrame>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descr="A person and person walking  Description automatically generated"/>
          <p:cNvSpPr/>
          <p:nvPr/>
        </p:nvSpPr>
        <p:spPr>
          <a:xfrm flipH="false" flipV="false" rot="0">
            <a:off x="0" y="-5358"/>
            <a:ext cx="18297525" cy="10292358"/>
          </a:xfrm>
          <a:custGeom>
            <a:avLst/>
            <a:gdLst/>
            <a:ahLst/>
            <a:cxnLst/>
            <a:rect r="r" b="b" t="t" l="l"/>
            <a:pathLst>
              <a:path h="10292358" w="18297525">
                <a:moveTo>
                  <a:pt x="0" y="0"/>
                </a:moveTo>
                <a:lnTo>
                  <a:pt x="18297525" y="0"/>
                </a:lnTo>
                <a:lnTo>
                  <a:pt x="18297525" y="10292358"/>
                </a:lnTo>
                <a:lnTo>
                  <a:pt x="0" y="10292358"/>
                </a:lnTo>
                <a:lnTo>
                  <a:pt x="0" y="0"/>
                </a:lnTo>
                <a:close/>
              </a:path>
            </a:pathLst>
          </a:custGeom>
          <a:blipFill>
            <a:blip r:embed="rId3"/>
            <a:stretch>
              <a:fillRect l="0" t="0" r="0" b="0"/>
            </a:stretch>
          </a:blipFill>
        </p:spPr>
      </p:sp>
      <p:sp>
        <p:nvSpPr>
          <p:cNvPr name="TextBox 3" id="3"/>
          <p:cNvSpPr txBox="true"/>
          <p:nvPr/>
        </p:nvSpPr>
        <p:spPr>
          <a:xfrm rot="0">
            <a:off x="3453376" y="2762250"/>
            <a:ext cx="6320401" cy="1000125"/>
          </a:xfrm>
          <a:prstGeom prst="rect">
            <a:avLst/>
          </a:prstGeom>
        </p:spPr>
        <p:txBody>
          <a:bodyPr anchor="t" rtlCol="false" tIns="0" lIns="0" bIns="0" rIns="0">
            <a:spAutoFit/>
          </a:bodyPr>
          <a:lstStyle/>
          <a:p>
            <a:pPr algn="l" marL="0" indent="0" lvl="0">
              <a:lnSpc>
                <a:spcPts val="2641"/>
              </a:lnSpc>
              <a:spcBef>
                <a:spcPct val="0"/>
              </a:spcBef>
            </a:pPr>
            <a:r>
              <a:rPr lang="en-US" b="true" sz="2201" strike="noStrike" u="none">
                <a:solidFill>
                  <a:srgbClr val="212C68"/>
                </a:solidFill>
                <a:latin typeface="Noto Sans Bold"/>
                <a:ea typeface="Noto Sans Bold"/>
                <a:cs typeface="Noto Sans Bold"/>
                <a:sym typeface="Noto Sans Bold"/>
              </a:rPr>
              <a:t>Retiro Regular del 401(k)</a:t>
            </a:r>
          </a:p>
          <a:p>
            <a:pPr algn="l" marL="0" indent="0" lvl="0">
              <a:lnSpc>
                <a:spcPts val="2641"/>
              </a:lnSpc>
              <a:spcBef>
                <a:spcPct val="0"/>
              </a:spcBef>
            </a:pPr>
            <a:r>
              <a:rPr lang="en-US" sz="2201" strike="noStrike" u="none">
                <a:solidFill>
                  <a:srgbClr val="212C68"/>
                </a:solidFill>
                <a:latin typeface="Noto Sans"/>
                <a:ea typeface="Noto Sans"/>
                <a:cs typeface="Noto Sans"/>
                <a:sym typeface="Noto Sans"/>
              </a:rPr>
              <a:t>Los retiros pagan impuestos, pero </a:t>
            </a:r>
          </a:p>
          <a:p>
            <a:pPr algn="l" marL="0" indent="0" lvl="0">
              <a:lnSpc>
                <a:spcPts val="2641"/>
              </a:lnSpc>
              <a:spcBef>
                <a:spcPct val="0"/>
              </a:spcBef>
            </a:pPr>
            <a:r>
              <a:rPr lang="en-US" sz="2201" strike="noStrike" u="none">
                <a:solidFill>
                  <a:srgbClr val="212C68"/>
                </a:solidFill>
                <a:latin typeface="Noto Sans"/>
                <a:ea typeface="Noto Sans"/>
                <a:cs typeface="Noto Sans"/>
                <a:sym typeface="Noto Sans"/>
              </a:rPr>
              <a:t>no hay penalidad después de los </a:t>
            </a:r>
            <a:r>
              <a:rPr lang="en-US" b="true" sz="2201" strike="noStrike" u="none">
                <a:solidFill>
                  <a:srgbClr val="212C68"/>
                </a:solidFill>
                <a:latin typeface="Noto Sans Bold"/>
                <a:ea typeface="Noto Sans Bold"/>
                <a:cs typeface="Noto Sans Bold"/>
                <a:sym typeface="Noto Sans Bold"/>
              </a:rPr>
              <a:t>59</a:t>
            </a:r>
          </a:p>
        </p:txBody>
      </p:sp>
      <p:sp>
        <p:nvSpPr>
          <p:cNvPr name="Freeform 4" id="4"/>
          <p:cNvSpPr/>
          <p:nvPr/>
        </p:nvSpPr>
        <p:spPr>
          <a:xfrm flipH="false" flipV="false" rot="0">
            <a:off x="8207548" y="3450188"/>
            <a:ext cx="128387" cy="312187"/>
          </a:xfrm>
          <a:custGeom>
            <a:avLst/>
            <a:gdLst/>
            <a:ahLst/>
            <a:cxnLst/>
            <a:rect r="r" b="b" t="t" l="l"/>
            <a:pathLst>
              <a:path h="312187" w="128387">
                <a:moveTo>
                  <a:pt x="0" y="0"/>
                </a:moveTo>
                <a:lnTo>
                  <a:pt x="128387" y="0"/>
                </a:lnTo>
                <a:lnTo>
                  <a:pt x="128387" y="312187"/>
                </a:lnTo>
                <a:lnTo>
                  <a:pt x="0" y="31218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378787" y="9589134"/>
            <a:ext cx="1313254" cy="424556"/>
          </a:xfrm>
          <a:custGeom>
            <a:avLst/>
            <a:gdLst/>
            <a:ahLst/>
            <a:cxnLst/>
            <a:rect r="r" b="b" t="t" l="l"/>
            <a:pathLst>
              <a:path h="424556" w="1313254">
                <a:moveTo>
                  <a:pt x="0" y="0"/>
                </a:moveTo>
                <a:lnTo>
                  <a:pt x="1313254" y="0"/>
                </a:lnTo>
                <a:lnTo>
                  <a:pt x="1313254" y="424556"/>
                </a:lnTo>
                <a:lnTo>
                  <a:pt x="0" y="424556"/>
                </a:lnTo>
                <a:lnTo>
                  <a:pt x="0" y="0"/>
                </a:lnTo>
                <a:close/>
              </a:path>
            </a:pathLst>
          </a:custGeom>
          <a:blipFill>
            <a:blip r:embed="rId6"/>
            <a:stretch>
              <a:fillRect l="0" t="0" r="0" b="0"/>
            </a:stretch>
          </a:blipFill>
        </p:spPr>
      </p:sp>
      <p:grpSp>
        <p:nvGrpSpPr>
          <p:cNvPr name="Group 6" id="6"/>
          <p:cNvGrpSpPr/>
          <p:nvPr/>
        </p:nvGrpSpPr>
        <p:grpSpPr>
          <a:xfrm rot="0">
            <a:off x="9177338" y="5143500"/>
            <a:ext cx="2158817" cy="4657912"/>
            <a:chOff x="0" y="0"/>
            <a:chExt cx="568577" cy="1226775"/>
          </a:xfrm>
        </p:grpSpPr>
        <p:sp>
          <p:nvSpPr>
            <p:cNvPr name="Freeform 7" id="7"/>
            <p:cNvSpPr/>
            <p:nvPr/>
          </p:nvSpPr>
          <p:spPr>
            <a:xfrm flipH="false" flipV="false" rot="0">
              <a:off x="0" y="0"/>
              <a:ext cx="568577" cy="1226775"/>
            </a:xfrm>
            <a:custGeom>
              <a:avLst/>
              <a:gdLst/>
              <a:ahLst/>
              <a:cxnLst/>
              <a:rect r="r" b="b" t="t" l="l"/>
              <a:pathLst>
                <a:path h="1226775" w="568577">
                  <a:moveTo>
                    <a:pt x="0" y="0"/>
                  </a:moveTo>
                  <a:lnTo>
                    <a:pt x="568577" y="0"/>
                  </a:lnTo>
                  <a:lnTo>
                    <a:pt x="568577" y="1226775"/>
                  </a:lnTo>
                  <a:lnTo>
                    <a:pt x="0" y="1226775"/>
                  </a:lnTo>
                  <a:close/>
                </a:path>
              </a:pathLst>
            </a:custGeom>
            <a:solidFill>
              <a:srgbClr val="FFFFFF"/>
            </a:solidFill>
          </p:spPr>
        </p:sp>
        <p:sp>
          <p:nvSpPr>
            <p:cNvPr name="TextBox 8" id="8"/>
            <p:cNvSpPr txBox="true"/>
            <p:nvPr/>
          </p:nvSpPr>
          <p:spPr>
            <a:xfrm>
              <a:off x="0" y="0"/>
              <a:ext cx="568577" cy="1226775"/>
            </a:xfrm>
            <a:prstGeom prst="rect">
              <a:avLst/>
            </a:prstGeom>
          </p:spPr>
          <p:txBody>
            <a:bodyPr anchor="ctr" rtlCol="false" tIns="50800" lIns="50800" bIns="50800" rIns="50800"/>
            <a:lstStyle/>
            <a:p>
              <a:pPr algn="ctr">
                <a:lnSpc>
                  <a:spcPts val="2641"/>
                </a:lnSpc>
              </a:pPr>
            </a:p>
          </p:txBody>
        </p:sp>
      </p:grpSp>
      <p:sp>
        <p:nvSpPr>
          <p:cNvPr name="TextBox 9" id="9"/>
          <p:cNvSpPr txBox="true"/>
          <p:nvPr/>
        </p:nvSpPr>
        <p:spPr>
          <a:xfrm rot="0">
            <a:off x="57150" y="228600"/>
            <a:ext cx="18240375" cy="1152525"/>
          </a:xfrm>
          <a:prstGeom prst="rect">
            <a:avLst/>
          </a:prstGeom>
        </p:spPr>
        <p:txBody>
          <a:bodyPr anchor="t" rtlCol="false" tIns="0" lIns="0" bIns="0" rIns="0">
            <a:spAutoFit/>
          </a:bodyPr>
          <a:lstStyle/>
          <a:p>
            <a:pPr algn="ctr" marL="0" indent="0" lvl="0">
              <a:lnSpc>
                <a:spcPts val="9000"/>
              </a:lnSpc>
              <a:spcBef>
                <a:spcPct val="0"/>
              </a:spcBef>
            </a:pPr>
            <a:r>
              <a:rPr lang="en-US" b="true" sz="7500" strike="noStrike" u="none">
                <a:solidFill>
                  <a:srgbClr val="232C68"/>
                </a:solidFill>
                <a:latin typeface="Noto Sans Bold"/>
                <a:ea typeface="Noto Sans Bold"/>
                <a:cs typeface="Noto Sans Bold"/>
                <a:sym typeface="Noto Sans Bold"/>
              </a:rPr>
              <a:t>Cómo Retirar Dinero de un </a:t>
            </a:r>
            <a:r>
              <a:rPr lang="en-US" b="true" sz="7500" strike="noStrike" u="none">
                <a:solidFill>
                  <a:srgbClr val="F26422"/>
                </a:solidFill>
                <a:latin typeface="Noto Sans Bold"/>
                <a:ea typeface="Noto Sans Bold"/>
                <a:cs typeface="Noto Sans Bold"/>
                <a:sym typeface="Noto Sans Bold"/>
              </a:rPr>
              <a:t>401(k)</a:t>
            </a:r>
          </a:p>
        </p:txBody>
      </p:sp>
      <p:sp>
        <p:nvSpPr>
          <p:cNvPr name="TextBox 10" id="10"/>
          <p:cNvSpPr txBox="true"/>
          <p:nvPr/>
        </p:nvSpPr>
        <p:spPr>
          <a:xfrm rot="0">
            <a:off x="9950310" y="4593431"/>
            <a:ext cx="4234062" cy="2667000"/>
          </a:xfrm>
          <a:prstGeom prst="rect">
            <a:avLst/>
          </a:prstGeom>
        </p:spPr>
        <p:txBody>
          <a:bodyPr anchor="t" rtlCol="false" tIns="0" lIns="0" bIns="0" rIns="0">
            <a:spAutoFit/>
          </a:bodyPr>
          <a:lstStyle/>
          <a:p>
            <a:pPr algn="l" marL="0" indent="0" lvl="0">
              <a:lnSpc>
                <a:spcPts val="2640"/>
              </a:lnSpc>
              <a:spcBef>
                <a:spcPct val="0"/>
              </a:spcBef>
            </a:pPr>
            <a:r>
              <a:rPr lang="en-US" b="true" sz="2200" strike="noStrike" u="none">
                <a:solidFill>
                  <a:srgbClr val="212C68"/>
                </a:solidFill>
                <a:latin typeface="Noto Sans Bold"/>
                <a:ea typeface="Noto Sans Bold"/>
                <a:cs typeface="Noto Sans Bold"/>
                <a:sym typeface="Noto Sans Bold"/>
              </a:rPr>
              <a:t>Retiro por Dificultad Económica</a:t>
            </a:r>
          </a:p>
          <a:p>
            <a:pPr algn="l">
              <a:lnSpc>
                <a:spcPts val="2640"/>
              </a:lnSpc>
            </a:pPr>
            <a:r>
              <a:rPr lang="en-US" sz="2200" strike="noStrike" u="none">
                <a:solidFill>
                  <a:srgbClr val="000000"/>
                </a:solidFill>
                <a:latin typeface="Noto Sans"/>
                <a:ea typeface="Noto Sans"/>
                <a:cs typeface="Noto Sans"/>
                <a:sym typeface="Noto Sans"/>
              </a:rPr>
              <a:t>Permitido, sujeto a restricciones. Verifique los requisitos de elegibilidad y documentación en línea o llame a Servicios para Participantes de BPAS. </a:t>
            </a:r>
          </a:p>
        </p:txBody>
      </p:sp>
      <p:sp>
        <p:nvSpPr>
          <p:cNvPr name="TextBox 11" id="11"/>
          <p:cNvSpPr txBox="true"/>
          <p:nvPr/>
        </p:nvSpPr>
        <p:spPr>
          <a:xfrm rot="0">
            <a:off x="3453376" y="5352130"/>
            <a:ext cx="4398347" cy="1000125"/>
          </a:xfrm>
          <a:prstGeom prst="rect">
            <a:avLst/>
          </a:prstGeom>
        </p:spPr>
        <p:txBody>
          <a:bodyPr anchor="t" rtlCol="false" tIns="0" lIns="0" bIns="0" rIns="0">
            <a:spAutoFit/>
          </a:bodyPr>
          <a:lstStyle/>
          <a:p>
            <a:pPr algn="l" marL="0" indent="0" lvl="0">
              <a:lnSpc>
                <a:spcPts val="2640"/>
              </a:lnSpc>
              <a:spcBef>
                <a:spcPct val="0"/>
              </a:spcBef>
            </a:pPr>
            <a:r>
              <a:rPr lang="en-US" b="true" sz="2200" strike="noStrike" u="none">
                <a:solidFill>
                  <a:srgbClr val="212C68"/>
                </a:solidFill>
                <a:latin typeface="Noto Sans Bold"/>
                <a:ea typeface="Noto Sans Bold"/>
                <a:cs typeface="Noto Sans Bold"/>
                <a:sym typeface="Noto Sans Bold"/>
              </a:rPr>
              <a:t>Retiro Anticipado del 401(k)</a:t>
            </a:r>
          </a:p>
          <a:p>
            <a:pPr algn="l" marL="0" indent="0" lvl="0">
              <a:lnSpc>
                <a:spcPts val="2640"/>
              </a:lnSpc>
              <a:spcBef>
                <a:spcPct val="0"/>
              </a:spcBef>
            </a:pPr>
            <a:r>
              <a:rPr lang="en-US" sz="2200" strike="noStrike" u="none">
                <a:solidFill>
                  <a:srgbClr val="000000"/>
                </a:solidFill>
                <a:latin typeface="Noto Sans"/>
                <a:ea typeface="Noto Sans"/>
                <a:cs typeface="Noto Sans"/>
                <a:sym typeface="Noto Sans"/>
              </a:rPr>
              <a:t>Se aplican impuestos más una penalidad fiscal del 10%</a:t>
            </a:r>
          </a:p>
        </p:txBody>
      </p:sp>
      <p:sp>
        <p:nvSpPr>
          <p:cNvPr name="TextBox 12" id="12"/>
          <p:cNvSpPr txBox="true"/>
          <p:nvPr/>
        </p:nvSpPr>
        <p:spPr>
          <a:xfrm rot="0">
            <a:off x="9939936" y="7591425"/>
            <a:ext cx="3688414" cy="1333500"/>
          </a:xfrm>
          <a:prstGeom prst="rect">
            <a:avLst/>
          </a:prstGeom>
        </p:spPr>
        <p:txBody>
          <a:bodyPr anchor="t" rtlCol="false" tIns="0" lIns="0" bIns="0" rIns="0">
            <a:spAutoFit/>
          </a:bodyPr>
          <a:lstStyle/>
          <a:p>
            <a:pPr algn="l" marL="0" indent="0" lvl="0">
              <a:lnSpc>
                <a:spcPts val="2640"/>
              </a:lnSpc>
              <a:spcBef>
                <a:spcPct val="0"/>
              </a:spcBef>
            </a:pPr>
            <a:r>
              <a:rPr lang="en-US" b="true" sz="2200" strike="noStrike" u="none">
                <a:solidFill>
                  <a:srgbClr val="212C68"/>
                </a:solidFill>
                <a:latin typeface="Noto Sans Bold"/>
                <a:ea typeface="Noto Sans Bold"/>
                <a:cs typeface="Noto Sans Bold"/>
                <a:sym typeface="Noto Sans Bold"/>
              </a:rPr>
              <a:t>Retiro en Servicio</a:t>
            </a:r>
          </a:p>
          <a:p>
            <a:pPr algn="l" marL="0" indent="0" lvl="0">
              <a:lnSpc>
                <a:spcPts val="2640"/>
              </a:lnSpc>
              <a:spcBef>
                <a:spcPct val="0"/>
              </a:spcBef>
            </a:pPr>
            <a:r>
              <a:rPr lang="en-US" sz="2200" strike="noStrike" u="none">
                <a:solidFill>
                  <a:srgbClr val="000000"/>
                </a:solidFill>
                <a:latin typeface="Noto Sans"/>
                <a:ea typeface="Noto Sans"/>
                <a:cs typeface="Noto Sans"/>
                <a:sym typeface="Noto Sans"/>
              </a:rPr>
              <a:t>Permitido mientras aún está empleado si tiene más de 55 años</a:t>
            </a:r>
          </a:p>
        </p:txBody>
      </p:sp>
      <p:sp>
        <p:nvSpPr>
          <p:cNvPr name="TextBox 13" id="13"/>
          <p:cNvSpPr txBox="true"/>
          <p:nvPr/>
        </p:nvSpPr>
        <p:spPr>
          <a:xfrm rot="0">
            <a:off x="9950310" y="2762250"/>
            <a:ext cx="5213020" cy="1333500"/>
          </a:xfrm>
          <a:prstGeom prst="rect">
            <a:avLst/>
          </a:prstGeom>
        </p:spPr>
        <p:txBody>
          <a:bodyPr anchor="t" rtlCol="false" tIns="0" lIns="0" bIns="0" rIns="0">
            <a:spAutoFit/>
          </a:bodyPr>
          <a:lstStyle/>
          <a:p>
            <a:pPr algn="l" marL="0" indent="0" lvl="0">
              <a:lnSpc>
                <a:spcPts val="2640"/>
              </a:lnSpc>
              <a:spcBef>
                <a:spcPct val="0"/>
              </a:spcBef>
            </a:pPr>
            <a:r>
              <a:rPr lang="en-US" b="true" sz="2200" strike="noStrike" u="none">
                <a:solidFill>
                  <a:srgbClr val="212C68"/>
                </a:solidFill>
                <a:latin typeface="Noto Sans Bold"/>
                <a:ea typeface="Noto Sans Bold"/>
                <a:cs typeface="Noto Sans Bold"/>
                <a:sym typeface="Noto Sans Bold"/>
              </a:rPr>
              <a:t>Préstamo del Plan 401(k)</a:t>
            </a:r>
          </a:p>
          <a:p>
            <a:pPr algn="l" marL="0" indent="0" lvl="0">
              <a:lnSpc>
                <a:spcPts val="2640"/>
              </a:lnSpc>
              <a:spcBef>
                <a:spcPct val="0"/>
              </a:spcBef>
            </a:pPr>
            <a:r>
              <a:rPr lang="en-US" sz="2200" strike="noStrike" u="none">
                <a:solidFill>
                  <a:srgbClr val="000000"/>
                </a:solidFill>
                <a:latin typeface="Noto Sans"/>
                <a:ea typeface="Noto Sans"/>
                <a:cs typeface="Noto Sans"/>
                <a:sym typeface="Noto Sans"/>
              </a:rPr>
              <a:t>Pida prestado fondos con interés. El monto mínimo del préstamo es $1,000 con un préstamo vigente a la vez. </a:t>
            </a:r>
          </a:p>
        </p:txBody>
      </p:sp>
      <p:sp>
        <p:nvSpPr>
          <p:cNvPr name="TextBox 14" id="14"/>
          <p:cNvSpPr txBox="true"/>
          <p:nvPr/>
        </p:nvSpPr>
        <p:spPr>
          <a:xfrm rot="0">
            <a:off x="3453376" y="7591425"/>
            <a:ext cx="4157620" cy="1666875"/>
          </a:xfrm>
          <a:prstGeom prst="rect">
            <a:avLst/>
          </a:prstGeom>
        </p:spPr>
        <p:txBody>
          <a:bodyPr anchor="t" rtlCol="false" tIns="0" lIns="0" bIns="0" rIns="0">
            <a:spAutoFit/>
          </a:bodyPr>
          <a:lstStyle/>
          <a:p>
            <a:pPr algn="l" marL="0" indent="0" lvl="0">
              <a:lnSpc>
                <a:spcPts val="2645"/>
              </a:lnSpc>
              <a:spcBef>
                <a:spcPct val="0"/>
              </a:spcBef>
            </a:pPr>
            <a:r>
              <a:rPr lang="en-US" b="true" sz="2204" spc="20" strike="noStrike" u="none">
                <a:solidFill>
                  <a:srgbClr val="212C68"/>
                </a:solidFill>
                <a:latin typeface="Noto Sans Bold"/>
                <a:ea typeface="Noto Sans Bold"/>
                <a:cs typeface="Noto Sans Bold"/>
                <a:sym typeface="Noto Sans Bold"/>
              </a:rPr>
              <a:t>Transferencia del 401(k)</a:t>
            </a:r>
          </a:p>
          <a:p>
            <a:pPr algn="l" marL="0" indent="0" lvl="0">
              <a:lnSpc>
                <a:spcPts val="2645"/>
              </a:lnSpc>
              <a:spcBef>
                <a:spcPct val="0"/>
              </a:spcBef>
            </a:pPr>
            <a:r>
              <a:rPr lang="en-US" sz="2204" spc="19" strike="noStrike" u="none">
                <a:solidFill>
                  <a:srgbClr val="000000"/>
                </a:solidFill>
                <a:latin typeface="Noto Sans"/>
                <a:ea typeface="Noto Sans"/>
                <a:cs typeface="Noto Sans"/>
                <a:sym typeface="Noto Sans"/>
              </a:rPr>
              <a:t>Transferir a una IRA u </a:t>
            </a:r>
          </a:p>
          <a:p>
            <a:pPr algn="l" marL="0" indent="0" lvl="0">
              <a:lnSpc>
                <a:spcPts val="2645"/>
              </a:lnSpc>
              <a:spcBef>
                <a:spcPct val="0"/>
              </a:spcBef>
            </a:pPr>
            <a:r>
              <a:rPr lang="en-US" sz="2204" spc="19" strike="noStrike" u="none">
                <a:solidFill>
                  <a:srgbClr val="000000"/>
                </a:solidFill>
                <a:latin typeface="Noto Sans"/>
                <a:ea typeface="Noto Sans"/>
                <a:cs typeface="Noto Sans"/>
                <a:sym typeface="Noto Sans"/>
              </a:rPr>
              <a:t>otro plan de retiro </a:t>
            </a:r>
          </a:p>
          <a:p>
            <a:pPr algn="l" marL="0" indent="0" lvl="0">
              <a:lnSpc>
                <a:spcPts val="2645"/>
              </a:lnSpc>
              <a:spcBef>
                <a:spcPct val="0"/>
              </a:spcBef>
            </a:pPr>
            <a:r>
              <a:rPr lang="en-US" sz="2204" spc="19" strike="noStrike" u="none">
                <a:solidFill>
                  <a:srgbClr val="000000"/>
                </a:solidFill>
                <a:latin typeface="Noto Sans"/>
                <a:ea typeface="Noto Sans"/>
                <a:cs typeface="Noto Sans"/>
                <a:sym typeface="Noto Sans"/>
              </a:rPr>
              <a:t>del empleador.</a:t>
            </a:r>
            <a:r>
              <a:rPr lang="en-US" sz="2204" spc="19" strike="noStrike" u="none">
                <a:solidFill>
                  <a:srgbClr val="000000"/>
                </a:solidFill>
                <a:latin typeface="Noto Sans"/>
                <a:ea typeface="Noto Sans"/>
                <a:cs typeface="Noto Sans"/>
                <a:sym typeface="Noto Sans"/>
              </a:rPr>
              <a:t> </a:t>
            </a:r>
            <a:r>
              <a:rPr lang="en-US" sz="2204" spc="19" strike="noStrike" u="none">
                <a:solidFill>
                  <a:srgbClr val="000000"/>
                </a:solidFill>
                <a:latin typeface="Noto Sans"/>
                <a:ea typeface="Noto Sans"/>
                <a:cs typeface="Noto Sans"/>
                <a:sym typeface="Noto Sans"/>
              </a:rPr>
              <a:t>Sin impuestos. </a:t>
            </a:r>
          </a:p>
          <a:p>
            <a:pPr algn="l" marL="0" indent="0" lvl="0">
              <a:lnSpc>
                <a:spcPts val="2645"/>
              </a:lnSpc>
              <a:spcBef>
                <a:spcPct val="0"/>
              </a:spcBef>
            </a:pPr>
            <a:r>
              <a:rPr lang="en-US" sz="2204" spc="20" strike="noStrike" u="none">
                <a:solidFill>
                  <a:srgbClr val="000000"/>
                </a:solidFill>
                <a:latin typeface="Noto Sans"/>
                <a:ea typeface="Noto Sans"/>
                <a:cs typeface="Noto Sans"/>
                <a:sym typeface="Noto Sans"/>
              </a:rPr>
              <a:t>Sin penalidades.</a:t>
            </a:r>
            <a:r>
              <a:rPr lang="en-US" sz="2204" spc="20" strike="noStrike" u="none">
                <a:solidFill>
                  <a:srgbClr val="000000"/>
                </a:solidFill>
                <a:latin typeface="Noto Sans"/>
                <a:ea typeface="Noto Sans"/>
                <a:cs typeface="Noto Sans"/>
                <a:sym typeface="Noto Sans"/>
              </a:rPr>
              <a:t> </a:t>
            </a:r>
          </a:p>
        </p:txBody>
      </p:sp>
      <p:sp>
        <p:nvSpPr>
          <p:cNvPr name="TextBox 15" id="15"/>
          <p:cNvSpPr txBox="true"/>
          <p:nvPr/>
        </p:nvSpPr>
        <p:spPr>
          <a:xfrm rot="0">
            <a:off x="1035414" y="1619250"/>
            <a:ext cx="6191250" cy="485775"/>
          </a:xfrm>
          <a:prstGeom prst="rect">
            <a:avLst/>
          </a:prstGeom>
        </p:spPr>
        <p:txBody>
          <a:bodyPr anchor="t" rtlCol="false" tIns="0" lIns="0" bIns="0" rIns="0">
            <a:spAutoFit/>
          </a:bodyPr>
          <a:lstStyle/>
          <a:p>
            <a:pPr algn="l" marL="0" indent="0" lvl="0">
              <a:lnSpc>
                <a:spcPts val="3840"/>
              </a:lnSpc>
              <a:spcBef>
                <a:spcPct val="0"/>
              </a:spcBef>
            </a:pPr>
            <a:r>
              <a:rPr lang="en-US" b="true" sz="3200" spc="29" strike="noStrike" u="none">
                <a:solidFill>
                  <a:srgbClr val="60A644"/>
                </a:solidFill>
                <a:latin typeface="Noto Sans Bold"/>
                <a:ea typeface="Noto Sans Bold"/>
                <a:cs typeface="Noto Sans Bold"/>
                <a:sym typeface="Noto Sans Bold"/>
              </a:rPr>
              <a:t>CUANDO DEJA SU EMPLEO</a:t>
            </a:r>
          </a:p>
        </p:txBody>
      </p:sp>
      <p:sp>
        <p:nvSpPr>
          <p:cNvPr name="TextBox 16" id="16"/>
          <p:cNvSpPr txBox="true"/>
          <p:nvPr/>
        </p:nvSpPr>
        <p:spPr>
          <a:xfrm rot="0">
            <a:off x="9939936" y="1619250"/>
            <a:ext cx="7639050" cy="485775"/>
          </a:xfrm>
          <a:prstGeom prst="rect">
            <a:avLst/>
          </a:prstGeom>
        </p:spPr>
        <p:txBody>
          <a:bodyPr anchor="t" rtlCol="false" tIns="0" lIns="0" bIns="0" rIns="0">
            <a:spAutoFit/>
          </a:bodyPr>
          <a:lstStyle/>
          <a:p>
            <a:pPr algn="l" marL="0" indent="0" lvl="0">
              <a:lnSpc>
                <a:spcPts val="3840"/>
              </a:lnSpc>
              <a:spcBef>
                <a:spcPct val="0"/>
              </a:spcBef>
            </a:pPr>
            <a:r>
              <a:rPr lang="en-US" b="true" sz="3200" spc="29" strike="noStrike" u="none">
                <a:solidFill>
                  <a:srgbClr val="60A644"/>
                </a:solidFill>
                <a:latin typeface="Noto Sans Bold"/>
                <a:ea typeface="Noto Sans Bold"/>
                <a:cs typeface="Noto Sans Bold"/>
                <a:sym typeface="Noto Sans Bold"/>
              </a:rPr>
              <a:t>CUANDO AÚN ESTÁ EN SU EMPLEO</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102087" y="3573121"/>
            <a:ext cx="4509370" cy="4114800"/>
          </a:xfrm>
          <a:custGeom>
            <a:avLst/>
            <a:gdLst/>
            <a:ahLst/>
            <a:cxnLst/>
            <a:rect r="r" b="b" t="t" l="l"/>
            <a:pathLst>
              <a:path h="4114800" w="4509370">
                <a:moveTo>
                  <a:pt x="0" y="0"/>
                </a:moveTo>
                <a:lnTo>
                  <a:pt x="4509370" y="0"/>
                </a:lnTo>
                <a:lnTo>
                  <a:pt x="4509370"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10459231">
            <a:off x="13284277" y="6316646"/>
            <a:ext cx="4177116" cy="3091066"/>
          </a:xfrm>
          <a:custGeom>
            <a:avLst/>
            <a:gdLst/>
            <a:ahLst/>
            <a:cxnLst/>
            <a:rect r="r" b="b" t="t" l="l"/>
            <a:pathLst>
              <a:path h="3091066" w="4177116">
                <a:moveTo>
                  <a:pt x="0" y="0"/>
                </a:moveTo>
                <a:lnTo>
                  <a:pt x="4177116" y="0"/>
                </a:lnTo>
                <a:lnTo>
                  <a:pt x="4177116" y="3091066"/>
                </a:lnTo>
                <a:lnTo>
                  <a:pt x="0" y="309106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false" flipV="false" rot="0">
            <a:off x="15525857" y="1381125"/>
            <a:ext cx="2588948" cy="5088842"/>
          </a:xfrm>
          <a:custGeom>
            <a:avLst/>
            <a:gdLst/>
            <a:ahLst/>
            <a:cxnLst/>
            <a:rect r="r" b="b" t="t" l="l"/>
            <a:pathLst>
              <a:path h="5088842" w="2588948">
                <a:moveTo>
                  <a:pt x="0" y="0"/>
                </a:moveTo>
                <a:lnTo>
                  <a:pt x="2588949" y="0"/>
                </a:lnTo>
                <a:lnTo>
                  <a:pt x="2588949" y="5088842"/>
                </a:lnTo>
                <a:lnTo>
                  <a:pt x="0" y="508884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5" id="5"/>
          <p:cNvSpPr txBox="true"/>
          <p:nvPr/>
        </p:nvSpPr>
        <p:spPr>
          <a:xfrm rot="0">
            <a:off x="1028700" y="571500"/>
            <a:ext cx="11630025" cy="1152525"/>
          </a:xfrm>
          <a:prstGeom prst="rect">
            <a:avLst/>
          </a:prstGeom>
        </p:spPr>
        <p:txBody>
          <a:bodyPr anchor="t" rtlCol="false" tIns="0" lIns="0" bIns="0" rIns="0">
            <a:spAutoFit/>
          </a:bodyPr>
          <a:lstStyle/>
          <a:p>
            <a:pPr algn="l" marL="0" indent="0" lvl="0">
              <a:lnSpc>
                <a:spcPts val="9000"/>
              </a:lnSpc>
              <a:spcBef>
                <a:spcPct val="0"/>
              </a:spcBef>
            </a:pPr>
            <a:r>
              <a:rPr lang="en-US" b="true" sz="7500" strike="noStrike" u="none">
                <a:solidFill>
                  <a:srgbClr val="232C68"/>
                </a:solidFill>
                <a:latin typeface="Noto Sans Bold"/>
                <a:ea typeface="Noto Sans Bold"/>
                <a:cs typeface="Noto Sans Bold"/>
                <a:sym typeface="Noto Sans Bold"/>
              </a:rPr>
              <a:t>Préstamo del Plan</a:t>
            </a:r>
          </a:p>
        </p:txBody>
      </p:sp>
      <p:sp>
        <p:nvSpPr>
          <p:cNvPr name="TextBox 6" id="6"/>
          <p:cNvSpPr txBox="true"/>
          <p:nvPr/>
        </p:nvSpPr>
        <p:spPr>
          <a:xfrm rot="0">
            <a:off x="9096152" y="4933950"/>
            <a:ext cx="95696" cy="419100"/>
          </a:xfrm>
          <a:prstGeom prst="rect">
            <a:avLst/>
          </a:prstGeom>
        </p:spPr>
        <p:txBody>
          <a:bodyPr anchor="t" rtlCol="false" tIns="0" lIns="0" bIns="0" rIns="0">
            <a:spAutoFit/>
          </a:bodyPr>
          <a:lstStyle/>
          <a:p>
            <a:pPr algn="ctr">
              <a:lnSpc>
                <a:spcPts val="3359"/>
              </a:lnSpc>
              <a:spcBef>
                <a:spcPct val="0"/>
              </a:spcBef>
            </a:pPr>
            <a:r>
              <a:rPr lang="en-US" b="true" sz="2799" spc="26">
                <a:solidFill>
                  <a:srgbClr val="000000"/>
                </a:solidFill>
                <a:latin typeface="Noto Sans Bold"/>
                <a:ea typeface="Noto Sans Bold"/>
                <a:cs typeface="Noto Sans Bold"/>
                <a:sym typeface="Noto Sans Bold"/>
              </a:rPr>
              <a:t> </a:t>
            </a:r>
          </a:p>
        </p:txBody>
      </p:sp>
      <p:sp>
        <p:nvSpPr>
          <p:cNvPr name="TextBox 7" id="7"/>
          <p:cNvSpPr txBox="true"/>
          <p:nvPr/>
        </p:nvSpPr>
        <p:spPr>
          <a:xfrm rot="0">
            <a:off x="1028700" y="3004429"/>
            <a:ext cx="8296275" cy="4857750"/>
          </a:xfrm>
          <a:prstGeom prst="rect">
            <a:avLst/>
          </a:prstGeom>
        </p:spPr>
        <p:txBody>
          <a:bodyPr anchor="t" rtlCol="false" tIns="0" lIns="0" bIns="0" rIns="0">
            <a:spAutoFit/>
          </a:bodyPr>
          <a:lstStyle/>
          <a:p>
            <a:pPr algn="l" marL="690877" indent="-345439" lvl="1">
              <a:lnSpc>
                <a:spcPts val="3839"/>
              </a:lnSpc>
              <a:spcBef>
                <a:spcPct val="0"/>
              </a:spcBef>
              <a:buFont typeface="Arial"/>
              <a:buChar char="•"/>
            </a:pPr>
            <a:r>
              <a:rPr lang="en-US" sz="3199" spc="28" strike="noStrike" u="none">
                <a:solidFill>
                  <a:srgbClr val="232C68"/>
                </a:solidFill>
                <a:latin typeface="Noto Sans"/>
                <a:ea typeface="Noto Sans"/>
                <a:cs typeface="Noto Sans"/>
                <a:sym typeface="Noto Sans"/>
              </a:rPr>
              <a:t>Puede solicitar hasta el 50% del saldo de su cuenta, desde $1,000 hasta $50,000</a:t>
            </a:r>
          </a:p>
          <a:p>
            <a:pPr algn="l">
              <a:lnSpc>
                <a:spcPts val="3839"/>
              </a:lnSpc>
              <a:spcBef>
                <a:spcPct val="0"/>
              </a:spcBef>
            </a:pPr>
          </a:p>
          <a:p>
            <a:pPr algn="l" marL="690877" indent="-345439" lvl="1">
              <a:lnSpc>
                <a:spcPts val="3839"/>
              </a:lnSpc>
              <a:spcBef>
                <a:spcPct val="0"/>
              </a:spcBef>
              <a:buFont typeface="Arial"/>
              <a:buChar char="•"/>
            </a:pPr>
            <a:r>
              <a:rPr lang="en-US" sz="3199" spc="28" strike="noStrike" u="none">
                <a:solidFill>
                  <a:srgbClr val="232C68"/>
                </a:solidFill>
                <a:latin typeface="Noto Sans"/>
                <a:ea typeface="Noto Sans"/>
                <a:cs typeface="Noto Sans"/>
                <a:sym typeface="Noto Sans"/>
              </a:rPr>
              <a:t>Pague el préstamo con interés durante un período de tiempo, generalmente dentro de 0-5 años</a:t>
            </a:r>
          </a:p>
          <a:p>
            <a:pPr algn="l">
              <a:lnSpc>
                <a:spcPts val="3839"/>
              </a:lnSpc>
              <a:spcBef>
                <a:spcPct val="0"/>
              </a:spcBef>
            </a:pPr>
          </a:p>
          <a:p>
            <a:pPr algn="l" marL="690877" indent="-345439" lvl="1">
              <a:lnSpc>
                <a:spcPts val="3839"/>
              </a:lnSpc>
              <a:spcBef>
                <a:spcPct val="0"/>
              </a:spcBef>
              <a:buFont typeface="Arial"/>
              <a:buChar char="•"/>
            </a:pPr>
            <a:r>
              <a:rPr lang="en-US" sz="3199" spc="28" strike="noStrike" u="none">
                <a:solidFill>
                  <a:srgbClr val="232C68"/>
                </a:solidFill>
                <a:latin typeface="Noto Sans"/>
                <a:ea typeface="Noto Sans"/>
                <a:cs typeface="Noto Sans"/>
                <a:sym typeface="Noto Sans"/>
              </a:rPr>
              <a:t>Número Máximo de Préstamos Vigentes: </a:t>
            </a:r>
            <a:r>
              <a:rPr lang="en-US" b="true" sz="3199" spc="28" strike="noStrike" u="none">
                <a:solidFill>
                  <a:srgbClr val="F26422"/>
                </a:solidFill>
                <a:latin typeface="Noto Sans Bold"/>
                <a:ea typeface="Noto Sans Bold"/>
                <a:cs typeface="Noto Sans Bold"/>
                <a:sym typeface="Noto Sans Bold"/>
              </a:rPr>
              <a:t>1</a:t>
            </a:r>
          </a:p>
        </p:txBody>
      </p:sp>
      <p:sp>
        <p:nvSpPr>
          <p:cNvPr name="Freeform 8" id="8"/>
          <p:cNvSpPr/>
          <p:nvPr/>
        </p:nvSpPr>
        <p:spPr>
          <a:xfrm flipH="true" flipV="true" rot="-10459231">
            <a:off x="11960554" y="330892"/>
            <a:ext cx="4177116" cy="3091066"/>
          </a:xfrm>
          <a:custGeom>
            <a:avLst/>
            <a:gdLst/>
            <a:ahLst/>
            <a:cxnLst/>
            <a:rect r="r" b="b" t="t" l="l"/>
            <a:pathLst>
              <a:path h="3091066" w="4177116">
                <a:moveTo>
                  <a:pt x="4177116" y="3091066"/>
                </a:moveTo>
                <a:lnTo>
                  <a:pt x="0" y="3091066"/>
                </a:lnTo>
                <a:lnTo>
                  <a:pt x="0" y="0"/>
                </a:lnTo>
                <a:lnTo>
                  <a:pt x="4177116" y="0"/>
                </a:lnTo>
                <a:lnTo>
                  <a:pt x="4177116" y="3091066"/>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9" id="9"/>
          <p:cNvSpPr txBox="true"/>
          <p:nvPr/>
        </p:nvSpPr>
        <p:spPr>
          <a:xfrm rot="0">
            <a:off x="1942281" y="9176629"/>
            <a:ext cx="14878050" cy="542925"/>
          </a:xfrm>
          <a:prstGeom prst="rect">
            <a:avLst/>
          </a:prstGeom>
        </p:spPr>
        <p:txBody>
          <a:bodyPr anchor="t" rtlCol="false" tIns="0" lIns="0" bIns="0" rIns="0">
            <a:spAutoFit/>
          </a:bodyPr>
          <a:lstStyle/>
          <a:p>
            <a:pPr algn="ctr" marL="0" indent="0" lvl="0">
              <a:lnSpc>
                <a:spcPts val="1439"/>
              </a:lnSpc>
              <a:spcBef>
                <a:spcPct val="0"/>
              </a:spcBef>
            </a:pPr>
            <a:r>
              <a:rPr lang="en-US" sz="1200" i="true" spc="11" strike="noStrike" u="none">
                <a:solidFill>
                  <a:srgbClr val="000000"/>
                </a:solidFill>
                <a:latin typeface="Noto Sans Italics"/>
                <a:ea typeface="Noto Sans Italics"/>
                <a:cs typeface="Noto Sans Italics"/>
                <a:sym typeface="Noto Sans Italics"/>
              </a:rPr>
              <a:t>Los préstamos y distribuciones pueden incurrir en cargos, impuestos y penalidades.</a:t>
            </a:r>
          </a:p>
          <a:p>
            <a:pPr algn="ctr" marL="0" indent="0" lvl="0">
              <a:lnSpc>
                <a:spcPts val="1439"/>
              </a:lnSpc>
              <a:spcBef>
                <a:spcPct val="0"/>
              </a:spcBef>
            </a:pPr>
            <a:r>
              <a:rPr lang="en-US" sz="1200" i="true" spc="11" strike="noStrike" u="none">
                <a:solidFill>
                  <a:srgbClr val="000000"/>
                </a:solidFill>
                <a:latin typeface="Noto Sans Italics"/>
                <a:ea typeface="Noto Sans Italics"/>
                <a:cs typeface="Noto Sans Italics"/>
                <a:sym typeface="Noto Sans Italics"/>
              </a:rPr>
              <a:t>Regla de 30 Días: Después de pagar un préstamo en su totalidad, debe esperar 30 días antes de solicitar uno nuevo.</a:t>
            </a:r>
          </a:p>
          <a:p>
            <a:pPr algn="ctr" marL="0" indent="0" lvl="0">
              <a:lnSpc>
                <a:spcPts val="1439"/>
              </a:lnSpc>
              <a:spcBef>
                <a:spcPct val="0"/>
              </a:spcBef>
            </a:pPr>
            <a:r>
              <a:rPr lang="en-US" sz="1200" i="true" spc="11" strike="noStrike" u="none">
                <a:solidFill>
                  <a:srgbClr val="000000"/>
                </a:solidFill>
                <a:latin typeface="Noto Sans Italics"/>
                <a:ea typeface="Noto Sans Italics"/>
                <a:cs typeface="Noto Sans Italics"/>
                <a:sym typeface="Noto Sans Italics"/>
              </a:rPr>
              <a:t>Antes de hacer un retiro, revise cuidadosamente toda la documentación y consulte a su asesor financiero.</a:t>
            </a:r>
          </a:p>
        </p:txBody>
      </p:sp>
      <p:sp>
        <p:nvSpPr>
          <p:cNvPr name="Freeform 10" id="10"/>
          <p:cNvSpPr/>
          <p:nvPr/>
        </p:nvSpPr>
        <p:spPr>
          <a:xfrm flipH="false" flipV="false" rot="0">
            <a:off x="378787" y="9589134"/>
            <a:ext cx="1313254" cy="424556"/>
          </a:xfrm>
          <a:custGeom>
            <a:avLst/>
            <a:gdLst/>
            <a:ahLst/>
            <a:cxnLst/>
            <a:rect r="r" b="b" t="t" l="l"/>
            <a:pathLst>
              <a:path h="424556" w="1313254">
                <a:moveTo>
                  <a:pt x="0" y="0"/>
                </a:moveTo>
                <a:lnTo>
                  <a:pt x="1313254" y="0"/>
                </a:lnTo>
                <a:lnTo>
                  <a:pt x="1313254" y="424556"/>
                </a:lnTo>
                <a:lnTo>
                  <a:pt x="0" y="424556"/>
                </a:lnTo>
                <a:lnTo>
                  <a:pt x="0" y="0"/>
                </a:lnTo>
                <a:close/>
              </a:path>
            </a:pathLst>
          </a:custGeom>
          <a:blipFill>
            <a:blip r:embed="rId9"/>
            <a:stretch>
              <a:fillRect l="0" t="0" r="0" b="0"/>
            </a:stretch>
          </a:blipFill>
        </p:spPr>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232C68"/>
        </a:solidFill>
      </p:bgPr>
    </p:bg>
    <p:spTree>
      <p:nvGrpSpPr>
        <p:cNvPr id="1" name=""/>
        <p:cNvGrpSpPr/>
        <p:nvPr/>
      </p:nvGrpSpPr>
      <p:grpSpPr>
        <a:xfrm>
          <a:off x="0" y="0"/>
          <a:ext cx="0" cy="0"/>
          <a:chOff x="0" y="0"/>
          <a:chExt cx="0" cy="0"/>
        </a:xfrm>
      </p:grpSpPr>
      <p:sp>
        <p:nvSpPr>
          <p:cNvPr name="TextBox 2" id="2"/>
          <p:cNvSpPr txBox="true"/>
          <p:nvPr/>
        </p:nvSpPr>
        <p:spPr>
          <a:xfrm rot="0">
            <a:off x="1028700" y="7300763"/>
            <a:ext cx="9172575" cy="1152525"/>
          </a:xfrm>
          <a:prstGeom prst="rect">
            <a:avLst/>
          </a:prstGeom>
        </p:spPr>
        <p:txBody>
          <a:bodyPr anchor="t" rtlCol="false" tIns="0" lIns="0" bIns="0" rIns="0">
            <a:spAutoFit/>
          </a:bodyPr>
          <a:lstStyle/>
          <a:p>
            <a:pPr algn="l" marL="0" indent="0" lvl="0">
              <a:lnSpc>
                <a:spcPts val="9000"/>
              </a:lnSpc>
              <a:spcBef>
                <a:spcPct val="0"/>
              </a:spcBef>
            </a:pPr>
            <a:r>
              <a:rPr lang="en-US" b="true" sz="7500" strike="noStrike" u="none">
                <a:solidFill>
                  <a:srgbClr val="F9FCFF"/>
                </a:solidFill>
                <a:latin typeface="Noto Sans Bold"/>
                <a:ea typeface="Noto Sans Bold"/>
                <a:cs typeface="Noto Sans Bold"/>
                <a:sym typeface="Noto Sans Bold"/>
              </a:rPr>
              <a:t>Inversiones</a:t>
            </a:r>
          </a:p>
        </p:txBody>
      </p:sp>
      <p:sp>
        <p:nvSpPr>
          <p:cNvPr name="Freeform 3" id="3"/>
          <p:cNvSpPr/>
          <p:nvPr/>
        </p:nvSpPr>
        <p:spPr>
          <a:xfrm flipH="false" flipV="false" rot="0">
            <a:off x="9898150" y="1147922"/>
            <a:ext cx="7361150" cy="8229600"/>
          </a:xfrm>
          <a:custGeom>
            <a:avLst/>
            <a:gdLst/>
            <a:ahLst/>
            <a:cxnLst/>
            <a:rect r="r" b="b" t="t" l="l"/>
            <a:pathLst>
              <a:path h="8229600" w="7361150">
                <a:moveTo>
                  <a:pt x="0" y="0"/>
                </a:moveTo>
                <a:lnTo>
                  <a:pt x="7361150" y="0"/>
                </a:lnTo>
                <a:lnTo>
                  <a:pt x="7361150" y="8229600"/>
                </a:lnTo>
                <a:lnTo>
                  <a:pt x="0" y="82296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2315491"/>
            <a:chOff x="0" y="0"/>
            <a:chExt cx="4816593" cy="609841"/>
          </a:xfrm>
        </p:grpSpPr>
        <p:sp>
          <p:nvSpPr>
            <p:cNvPr name="Freeform 3" id="3"/>
            <p:cNvSpPr/>
            <p:nvPr/>
          </p:nvSpPr>
          <p:spPr>
            <a:xfrm flipH="false" flipV="false" rot="0">
              <a:off x="0" y="0"/>
              <a:ext cx="4816592" cy="609841"/>
            </a:xfrm>
            <a:custGeom>
              <a:avLst/>
              <a:gdLst/>
              <a:ahLst/>
              <a:cxnLst/>
              <a:rect r="r" b="b" t="t" l="l"/>
              <a:pathLst>
                <a:path h="609841" w="4816592">
                  <a:moveTo>
                    <a:pt x="0" y="0"/>
                  </a:moveTo>
                  <a:lnTo>
                    <a:pt x="4816592" y="0"/>
                  </a:lnTo>
                  <a:lnTo>
                    <a:pt x="4816592" y="609841"/>
                  </a:lnTo>
                  <a:lnTo>
                    <a:pt x="0" y="609841"/>
                  </a:lnTo>
                  <a:close/>
                </a:path>
              </a:pathLst>
            </a:custGeom>
            <a:solidFill>
              <a:srgbClr val="232C68"/>
            </a:solidFill>
          </p:spPr>
        </p:sp>
        <p:sp>
          <p:nvSpPr>
            <p:cNvPr name="TextBox 4" id="4"/>
            <p:cNvSpPr txBox="true"/>
            <p:nvPr/>
          </p:nvSpPr>
          <p:spPr>
            <a:xfrm>
              <a:off x="0" y="-38100"/>
              <a:ext cx="4816593" cy="647941"/>
            </a:xfrm>
            <a:prstGeom prst="rect">
              <a:avLst/>
            </a:prstGeom>
          </p:spPr>
          <p:txBody>
            <a:bodyPr anchor="ctr" rtlCol="false" tIns="50800" lIns="50800" bIns="50800" rIns="50800"/>
            <a:lstStyle/>
            <a:p>
              <a:pPr algn="ctr">
                <a:lnSpc>
                  <a:spcPts val="2659"/>
                </a:lnSpc>
              </a:pPr>
            </a:p>
          </p:txBody>
        </p:sp>
      </p:grpSp>
      <p:sp>
        <p:nvSpPr>
          <p:cNvPr name="TextBox 5" id="5"/>
          <p:cNvSpPr txBox="true"/>
          <p:nvPr/>
        </p:nvSpPr>
        <p:spPr>
          <a:xfrm rot="0">
            <a:off x="57150" y="542925"/>
            <a:ext cx="18230850" cy="1152525"/>
          </a:xfrm>
          <a:prstGeom prst="rect">
            <a:avLst/>
          </a:prstGeom>
        </p:spPr>
        <p:txBody>
          <a:bodyPr anchor="t" rtlCol="false" tIns="0" lIns="0" bIns="0" rIns="0">
            <a:spAutoFit/>
          </a:bodyPr>
          <a:lstStyle/>
          <a:p>
            <a:pPr algn="ctr" marL="0" indent="0" lvl="0">
              <a:lnSpc>
                <a:spcPts val="9000"/>
              </a:lnSpc>
              <a:spcBef>
                <a:spcPct val="0"/>
              </a:spcBef>
            </a:pPr>
            <a:r>
              <a:rPr lang="en-US" b="true" sz="7500" strike="noStrike" u="none">
                <a:solidFill>
                  <a:srgbClr val="FFFFFF"/>
                </a:solidFill>
                <a:latin typeface="Noto Sans Bold"/>
                <a:ea typeface="Noto Sans Bold"/>
                <a:cs typeface="Noto Sans Bold"/>
                <a:sym typeface="Noto Sans Bold"/>
              </a:rPr>
              <a:t>Estrategias de Inversión</a:t>
            </a:r>
          </a:p>
        </p:txBody>
      </p:sp>
      <p:sp>
        <p:nvSpPr>
          <p:cNvPr name="TextBox 6" id="6"/>
          <p:cNvSpPr txBox="true"/>
          <p:nvPr/>
        </p:nvSpPr>
        <p:spPr>
          <a:xfrm rot="0">
            <a:off x="142875" y="8950695"/>
            <a:ext cx="7096125" cy="314325"/>
          </a:xfrm>
          <a:prstGeom prst="rect">
            <a:avLst/>
          </a:prstGeom>
        </p:spPr>
        <p:txBody>
          <a:bodyPr anchor="t" rtlCol="false" tIns="0" lIns="0" bIns="0" rIns="0">
            <a:spAutoFit/>
          </a:bodyPr>
          <a:lstStyle/>
          <a:p>
            <a:pPr algn="ctr" marL="0" indent="0" lvl="0">
              <a:lnSpc>
                <a:spcPts val="2520"/>
              </a:lnSpc>
              <a:spcBef>
                <a:spcPct val="0"/>
              </a:spcBef>
            </a:pPr>
            <a:r>
              <a:rPr lang="en-US" sz="2100" spc="19" strike="noStrike" u="none">
                <a:solidFill>
                  <a:srgbClr val="FFFFFF"/>
                </a:solidFill>
                <a:latin typeface="Noto Sans"/>
                <a:ea typeface="Noto Sans"/>
                <a:cs typeface="Noto Sans"/>
                <a:sym typeface="Noto Sans"/>
              </a:rPr>
              <a:t>El enfoque 'Contratar a alguien'</a:t>
            </a:r>
          </a:p>
        </p:txBody>
      </p:sp>
      <p:pic>
        <p:nvPicPr>
          <p:cNvPr name="Picture 7" id="7"/>
          <p:cNvPicPr>
            <a:picLocks noChangeAspect="true"/>
          </p:cNvPicPr>
          <p:nvPr/>
        </p:nvPicPr>
        <p:blipFill>
          <a:blip r:embed="rId3"/>
          <a:stretch>
            <a:fillRect/>
          </a:stretch>
        </p:blipFill>
        <p:spPr>
          <a:xfrm rot="0">
            <a:off x="12555884" y="6078378"/>
            <a:ext cx="3985087" cy="3985087"/>
          </a:xfrm>
          <a:prstGeom prst="rect">
            <a:avLst/>
          </a:prstGeom>
        </p:spPr>
      </p:pic>
      <p:sp>
        <p:nvSpPr>
          <p:cNvPr name="TextBox 8" id="8"/>
          <p:cNvSpPr txBox="true"/>
          <p:nvPr/>
        </p:nvSpPr>
        <p:spPr>
          <a:xfrm rot="0">
            <a:off x="7124237" y="7385797"/>
            <a:ext cx="4391025" cy="314325"/>
          </a:xfrm>
          <a:prstGeom prst="rect">
            <a:avLst/>
          </a:prstGeom>
        </p:spPr>
        <p:txBody>
          <a:bodyPr anchor="t" rtlCol="false" tIns="0" lIns="0" bIns="0" rIns="0">
            <a:spAutoFit/>
          </a:bodyPr>
          <a:lstStyle/>
          <a:p>
            <a:pPr algn="ctr" marL="0" indent="0" lvl="0">
              <a:lnSpc>
                <a:spcPts val="2520"/>
              </a:lnSpc>
              <a:spcBef>
                <a:spcPct val="0"/>
              </a:spcBef>
            </a:pPr>
            <a:r>
              <a:rPr lang="en-US" b="true" sz="2100" spc="19" strike="noStrike" u="none">
                <a:solidFill>
                  <a:srgbClr val="60A644"/>
                </a:solidFill>
                <a:latin typeface="Noto Sans Bold"/>
                <a:ea typeface="Noto Sans Bold"/>
                <a:cs typeface="Noto Sans Bold"/>
                <a:sym typeface="Noto Sans Bold"/>
              </a:rPr>
              <a:t>Fondo de Fecha Objetivo/Riesgo</a:t>
            </a:r>
          </a:p>
        </p:txBody>
      </p:sp>
      <p:pic>
        <p:nvPicPr>
          <p:cNvPr name="Picture 9" id="9"/>
          <p:cNvPicPr>
            <a:picLocks noChangeAspect="true"/>
          </p:cNvPicPr>
          <p:nvPr/>
        </p:nvPicPr>
        <p:blipFill>
          <a:blip r:embed="rId4"/>
          <a:stretch>
            <a:fillRect/>
          </a:stretch>
        </p:blipFill>
        <p:spPr>
          <a:xfrm rot="0">
            <a:off x="12490622" y="2226482"/>
            <a:ext cx="3847219" cy="3847219"/>
          </a:xfrm>
          <a:prstGeom prst="rect">
            <a:avLst/>
          </a:prstGeom>
        </p:spPr>
      </p:pic>
      <p:sp>
        <p:nvSpPr>
          <p:cNvPr name="TextBox 10" id="10"/>
          <p:cNvSpPr txBox="true"/>
          <p:nvPr/>
        </p:nvSpPr>
        <p:spPr>
          <a:xfrm rot="0">
            <a:off x="7124237" y="3200200"/>
            <a:ext cx="5078850" cy="314325"/>
          </a:xfrm>
          <a:prstGeom prst="rect">
            <a:avLst/>
          </a:prstGeom>
        </p:spPr>
        <p:txBody>
          <a:bodyPr anchor="t" rtlCol="false" tIns="0" lIns="0" bIns="0" rIns="0">
            <a:spAutoFit/>
          </a:bodyPr>
          <a:lstStyle/>
          <a:p>
            <a:pPr algn="l">
              <a:lnSpc>
                <a:spcPts val="2520"/>
              </a:lnSpc>
            </a:pPr>
            <a:r>
              <a:rPr lang="en-US" b="true" sz="2100" spc="19" strike="noStrike" u="none">
                <a:solidFill>
                  <a:srgbClr val="081D58"/>
                </a:solidFill>
                <a:latin typeface="Noto Sans Bold"/>
                <a:ea typeface="Noto Sans Bold"/>
                <a:cs typeface="Noto Sans Bold"/>
                <a:sym typeface="Noto Sans Bold"/>
              </a:rPr>
              <a:t>Asignación de Activos</a:t>
            </a:r>
          </a:p>
        </p:txBody>
      </p:sp>
      <p:grpSp>
        <p:nvGrpSpPr>
          <p:cNvPr name="Group 11" id="11"/>
          <p:cNvGrpSpPr/>
          <p:nvPr/>
        </p:nvGrpSpPr>
        <p:grpSpPr>
          <a:xfrm rot="0">
            <a:off x="1009650" y="6052297"/>
            <a:ext cx="16268700" cy="38100"/>
            <a:chOff x="0" y="0"/>
            <a:chExt cx="21691600" cy="50800"/>
          </a:xfrm>
        </p:grpSpPr>
        <p:sp>
          <p:nvSpPr>
            <p:cNvPr name="Freeform 12" id="12"/>
            <p:cNvSpPr/>
            <p:nvPr/>
          </p:nvSpPr>
          <p:spPr>
            <a:xfrm flipH="false" flipV="false" rot="0">
              <a:off x="25400" y="0"/>
              <a:ext cx="21640800" cy="50800"/>
            </a:xfrm>
            <a:custGeom>
              <a:avLst/>
              <a:gdLst/>
              <a:ahLst/>
              <a:cxnLst/>
              <a:rect r="r" b="b" t="t" l="l"/>
              <a:pathLst>
                <a:path h="50800" w="21640800">
                  <a:moveTo>
                    <a:pt x="0" y="0"/>
                  </a:moveTo>
                  <a:lnTo>
                    <a:pt x="21640800" y="0"/>
                  </a:lnTo>
                  <a:lnTo>
                    <a:pt x="21640800" y="50800"/>
                  </a:lnTo>
                  <a:lnTo>
                    <a:pt x="0" y="50800"/>
                  </a:lnTo>
                  <a:close/>
                </a:path>
              </a:pathLst>
            </a:custGeom>
            <a:solidFill>
              <a:srgbClr val="232C68"/>
            </a:solidFill>
          </p:spPr>
        </p:sp>
      </p:grpSp>
      <p:sp>
        <p:nvSpPr>
          <p:cNvPr name="TextBox 13" id="13"/>
          <p:cNvSpPr txBox="true"/>
          <p:nvPr/>
        </p:nvSpPr>
        <p:spPr>
          <a:xfrm rot="0">
            <a:off x="1562100" y="5414122"/>
            <a:ext cx="4257675" cy="314325"/>
          </a:xfrm>
          <a:prstGeom prst="rect">
            <a:avLst/>
          </a:prstGeom>
        </p:spPr>
        <p:txBody>
          <a:bodyPr anchor="t" rtlCol="false" tIns="0" lIns="0" bIns="0" rIns="0">
            <a:spAutoFit/>
          </a:bodyPr>
          <a:lstStyle/>
          <a:p>
            <a:pPr algn="l" marL="0" indent="0" lvl="0">
              <a:lnSpc>
                <a:spcPts val="2520"/>
              </a:lnSpc>
              <a:spcBef>
                <a:spcPct val="0"/>
              </a:spcBef>
            </a:pPr>
            <a:r>
              <a:rPr lang="en-US" sz="2100" spc="19" strike="noStrike" u="none">
                <a:solidFill>
                  <a:srgbClr val="FFFFFF"/>
                </a:solidFill>
                <a:latin typeface="Noto Sans"/>
                <a:ea typeface="Noto Sans"/>
                <a:cs typeface="Noto Sans"/>
                <a:sym typeface="Noto Sans"/>
              </a:rPr>
              <a:t>El enfoque 'Hazlo tú mismo'</a:t>
            </a:r>
          </a:p>
        </p:txBody>
      </p:sp>
      <p:sp>
        <p:nvSpPr>
          <p:cNvPr name="TextBox 14" id="14"/>
          <p:cNvSpPr txBox="true"/>
          <p:nvPr/>
        </p:nvSpPr>
        <p:spPr>
          <a:xfrm rot="0">
            <a:off x="7124237" y="7853921"/>
            <a:ext cx="4872480" cy="942975"/>
          </a:xfrm>
          <a:prstGeom prst="rect">
            <a:avLst/>
          </a:prstGeom>
        </p:spPr>
        <p:txBody>
          <a:bodyPr anchor="t" rtlCol="false" tIns="0" lIns="0" bIns="0" rIns="0">
            <a:spAutoFit/>
          </a:bodyPr>
          <a:lstStyle/>
          <a:p>
            <a:pPr algn="l" marL="0" indent="0" lvl="0">
              <a:lnSpc>
                <a:spcPts val="2520"/>
              </a:lnSpc>
              <a:spcBef>
                <a:spcPct val="0"/>
              </a:spcBef>
            </a:pPr>
            <a:r>
              <a:rPr lang="en-US" sz="2100" spc="19" strike="noStrike" u="none">
                <a:solidFill>
                  <a:srgbClr val="000000"/>
                </a:solidFill>
                <a:latin typeface="Noto Sans"/>
                <a:ea typeface="Noto Sans"/>
                <a:cs typeface="Noto Sans"/>
                <a:sym typeface="Noto Sans"/>
              </a:rPr>
              <a:t>Eliges un fondo que ya está diversificado según tu fecha objetivo de retiro o tu tolerancia al riesgo.</a:t>
            </a:r>
          </a:p>
        </p:txBody>
      </p:sp>
      <p:sp>
        <p:nvSpPr>
          <p:cNvPr name="TextBox 15" id="15"/>
          <p:cNvSpPr txBox="true"/>
          <p:nvPr/>
        </p:nvSpPr>
        <p:spPr>
          <a:xfrm rot="0">
            <a:off x="7124237" y="3746593"/>
            <a:ext cx="5198533" cy="1257300"/>
          </a:xfrm>
          <a:prstGeom prst="rect">
            <a:avLst/>
          </a:prstGeom>
        </p:spPr>
        <p:txBody>
          <a:bodyPr anchor="t" rtlCol="false" tIns="0" lIns="0" bIns="0" rIns="0">
            <a:spAutoFit/>
          </a:bodyPr>
          <a:lstStyle/>
          <a:p>
            <a:pPr algn="l" marL="0" indent="0" lvl="0">
              <a:lnSpc>
                <a:spcPts val="2520"/>
              </a:lnSpc>
              <a:spcBef>
                <a:spcPct val="0"/>
              </a:spcBef>
            </a:pPr>
            <a:r>
              <a:rPr lang="en-US" sz="2100" spc="19" strike="noStrike" u="none">
                <a:solidFill>
                  <a:srgbClr val="000000"/>
                </a:solidFill>
                <a:latin typeface="Noto Sans"/>
                <a:ea typeface="Noto Sans"/>
                <a:cs typeface="Noto Sans"/>
                <a:sym typeface="Noto Sans"/>
              </a:rPr>
              <a:t>Eliges una combinación de fondos que incluyen efectivo, bonos y acciones según tus objetivos, tolerancia al riesgo y horizonte de tiempo.</a:t>
            </a:r>
          </a:p>
        </p:txBody>
      </p:sp>
      <p:sp>
        <p:nvSpPr>
          <p:cNvPr name="Freeform 16" id="16" descr="A hand holding a bag and a graph  Description automatically generated"/>
          <p:cNvSpPr/>
          <p:nvPr/>
        </p:nvSpPr>
        <p:spPr>
          <a:xfrm flipH="false" flipV="false" rot="0">
            <a:off x="2131209" y="2315491"/>
            <a:ext cx="3067203" cy="2862203"/>
          </a:xfrm>
          <a:custGeom>
            <a:avLst/>
            <a:gdLst/>
            <a:ahLst/>
            <a:cxnLst/>
            <a:rect r="r" b="b" t="t" l="l"/>
            <a:pathLst>
              <a:path h="2862203" w="3067203">
                <a:moveTo>
                  <a:pt x="0" y="0"/>
                </a:moveTo>
                <a:lnTo>
                  <a:pt x="3067203" y="0"/>
                </a:lnTo>
                <a:lnTo>
                  <a:pt x="3067203" y="2862203"/>
                </a:lnTo>
                <a:lnTo>
                  <a:pt x="0" y="2862203"/>
                </a:lnTo>
                <a:lnTo>
                  <a:pt x="0" y="0"/>
                </a:lnTo>
                <a:close/>
              </a:path>
            </a:pathLst>
          </a:custGeom>
          <a:blipFill>
            <a:blip r:embed="rId5"/>
            <a:stretch>
              <a:fillRect l="-262151" t="-64408" r="-17398" b="-64379"/>
            </a:stretch>
          </a:blipFill>
        </p:spPr>
      </p:sp>
      <p:sp>
        <p:nvSpPr>
          <p:cNvPr name="Freeform 17" id="17" descr="A hand holding a bag and a graph  Description automatically generated"/>
          <p:cNvSpPr/>
          <p:nvPr/>
        </p:nvSpPr>
        <p:spPr>
          <a:xfrm flipH="false" flipV="false" rot="0">
            <a:off x="2531579" y="6145013"/>
            <a:ext cx="2266463" cy="2481568"/>
          </a:xfrm>
          <a:custGeom>
            <a:avLst/>
            <a:gdLst/>
            <a:ahLst/>
            <a:cxnLst/>
            <a:rect r="r" b="b" t="t" l="l"/>
            <a:pathLst>
              <a:path h="2481568" w="2266463">
                <a:moveTo>
                  <a:pt x="0" y="0"/>
                </a:moveTo>
                <a:lnTo>
                  <a:pt x="2266463" y="0"/>
                </a:lnTo>
                <a:lnTo>
                  <a:pt x="2266463" y="2481568"/>
                </a:lnTo>
                <a:lnTo>
                  <a:pt x="0" y="2481568"/>
                </a:lnTo>
                <a:lnTo>
                  <a:pt x="0" y="0"/>
                </a:lnTo>
                <a:close/>
              </a:path>
            </a:pathLst>
          </a:custGeom>
          <a:blipFill>
            <a:blip r:embed="rId5"/>
            <a:stretch>
              <a:fillRect l="-128442" t="-56010" r="-103827" b="-14690"/>
            </a:stretch>
          </a:blipFill>
        </p:spPr>
      </p:sp>
      <p:sp>
        <p:nvSpPr>
          <p:cNvPr name="Freeform 18" id="18"/>
          <p:cNvSpPr/>
          <p:nvPr/>
        </p:nvSpPr>
        <p:spPr>
          <a:xfrm flipH="false" flipV="false" rot="0">
            <a:off x="378787" y="9589134"/>
            <a:ext cx="1313254" cy="424556"/>
          </a:xfrm>
          <a:custGeom>
            <a:avLst/>
            <a:gdLst/>
            <a:ahLst/>
            <a:cxnLst/>
            <a:rect r="r" b="b" t="t" l="l"/>
            <a:pathLst>
              <a:path h="424556" w="1313254">
                <a:moveTo>
                  <a:pt x="0" y="0"/>
                </a:moveTo>
                <a:lnTo>
                  <a:pt x="1313254" y="0"/>
                </a:lnTo>
                <a:lnTo>
                  <a:pt x="1313254" y="424556"/>
                </a:lnTo>
                <a:lnTo>
                  <a:pt x="0" y="424556"/>
                </a:lnTo>
                <a:lnTo>
                  <a:pt x="0" y="0"/>
                </a:lnTo>
                <a:close/>
              </a:path>
            </a:pathLst>
          </a:custGeom>
          <a:blipFill>
            <a:blip r:embed="rId6"/>
            <a:stretch>
              <a:fillRect l="0" t="0" r="0" b="0"/>
            </a:stretch>
          </a:blipFill>
        </p:spPr>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2315491"/>
            <a:chOff x="0" y="0"/>
            <a:chExt cx="4816593" cy="609841"/>
          </a:xfrm>
        </p:grpSpPr>
        <p:sp>
          <p:nvSpPr>
            <p:cNvPr name="Freeform 3" id="3"/>
            <p:cNvSpPr/>
            <p:nvPr/>
          </p:nvSpPr>
          <p:spPr>
            <a:xfrm flipH="false" flipV="false" rot="0">
              <a:off x="0" y="0"/>
              <a:ext cx="4816592" cy="609841"/>
            </a:xfrm>
            <a:custGeom>
              <a:avLst/>
              <a:gdLst/>
              <a:ahLst/>
              <a:cxnLst/>
              <a:rect r="r" b="b" t="t" l="l"/>
              <a:pathLst>
                <a:path h="609841" w="4816592">
                  <a:moveTo>
                    <a:pt x="0" y="0"/>
                  </a:moveTo>
                  <a:lnTo>
                    <a:pt x="4816592" y="0"/>
                  </a:lnTo>
                  <a:lnTo>
                    <a:pt x="4816592" y="609841"/>
                  </a:lnTo>
                  <a:lnTo>
                    <a:pt x="0" y="609841"/>
                  </a:lnTo>
                  <a:close/>
                </a:path>
              </a:pathLst>
            </a:custGeom>
            <a:solidFill>
              <a:srgbClr val="232C68"/>
            </a:solidFill>
          </p:spPr>
        </p:sp>
        <p:sp>
          <p:nvSpPr>
            <p:cNvPr name="TextBox 4" id="4"/>
            <p:cNvSpPr txBox="true"/>
            <p:nvPr/>
          </p:nvSpPr>
          <p:spPr>
            <a:xfrm>
              <a:off x="0" y="-38100"/>
              <a:ext cx="4816593" cy="647941"/>
            </a:xfrm>
            <a:prstGeom prst="rect">
              <a:avLst/>
            </a:prstGeom>
          </p:spPr>
          <p:txBody>
            <a:bodyPr anchor="ctr" rtlCol="false" tIns="50800" lIns="50800" bIns="50800" rIns="50800"/>
            <a:lstStyle/>
            <a:p>
              <a:pPr algn="ctr">
                <a:lnSpc>
                  <a:spcPts val="2659"/>
                </a:lnSpc>
              </a:pPr>
            </a:p>
          </p:txBody>
        </p:sp>
      </p:grpSp>
      <p:sp>
        <p:nvSpPr>
          <p:cNvPr name="Freeform 5" id="5"/>
          <p:cNvSpPr/>
          <p:nvPr/>
        </p:nvSpPr>
        <p:spPr>
          <a:xfrm flipH="false" flipV="false" rot="0">
            <a:off x="378787" y="9589134"/>
            <a:ext cx="1313254" cy="424556"/>
          </a:xfrm>
          <a:custGeom>
            <a:avLst/>
            <a:gdLst/>
            <a:ahLst/>
            <a:cxnLst/>
            <a:rect r="r" b="b" t="t" l="l"/>
            <a:pathLst>
              <a:path h="424556" w="1313254">
                <a:moveTo>
                  <a:pt x="0" y="0"/>
                </a:moveTo>
                <a:lnTo>
                  <a:pt x="1313254" y="0"/>
                </a:lnTo>
                <a:lnTo>
                  <a:pt x="1313254" y="424556"/>
                </a:lnTo>
                <a:lnTo>
                  <a:pt x="0" y="424556"/>
                </a:lnTo>
                <a:lnTo>
                  <a:pt x="0" y="0"/>
                </a:lnTo>
                <a:close/>
              </a:path>
            </a:pathLst>
          </a:custGeom>
          <a:blipFill>
            <a:blip r:embed="rId3"/>
            <a:stretch>
              <a:fillRect l="0" t="0" r="0" b="0"/>
            </a:stretch>
          </a:blipFill>
        </p:spPr>
      </p:sp>
      <p:sp>
        <p:nvSpPr>
          <p:cNvPr name="Freeform 6" id="6"/>
          <p:cNvSpPr/>
          <p:nvPr/>
        </p:nvSpPr>
        <p:spPr>
          <a:xfrm flipH="false" flipV="false" rot="0">
            <a:off x="9898649" y="6723178"/>
            <a:ext cx="3101300" cy="3101300"/>
          </a:xfrm>
          <a:custGeom>
            <a:avLst/>
            <a:gdLst/>
            <a:ahLst/>
            <a:cxnLst/>
            <a:rect r="r" b="b" t="t" l="l"/>
            <a:pathLst>
              <a:path h="3101300" w="3101300">
                <a:moveTo>
                  <a:pt x="0" y="0"/>
                </a:moveTo>
                <a:lnTo>
                  <a:pt x="3101300" y="0"/>
                </a:lnTo>
                <a:lnTo>
                  <a:pt x="3101300" y="3101300"/>
                </a:lnTo>
                <a:lnTo>
                  <a:pt x="0" y="3101300"/>
                </a:lnTo>
                <a:lnTo>
                  <a:pt x="0" y="0"/>
                </a:lnTo>
                <a:close/>
              </a:path>
            </a:pathLst>
          </a:custGeom>
          <a:blipFill>
            <a:blip r:embed="rId4"/>
            <a:stretch>
              <a:fillRect l="0" t="0" r="0" b="0"/>
            </a:stretch>
          </a:blipFill>
        </p:spPr>
      </p:sp>
      <p:sp>
        <p:nvSpPr>
          <p:cNvPr name="Freeform 7" id="7"/>
          <p:cNvSpPr/>
          <p:nvPr/>
        </p:nvSpPr>
        <p:spPr>
          <a:xfrm flipH="false" flipV="false" rot="-953055">
            <a:off x="169702" y="2481019"/>
            <a:ext cx="4521257" cy="3431311"/>
          </a:xfrm>
          <a:custGeom>
            <a:avLst/>
            <a:gdLst/>
            <a:ahLst/>
            <a:cxnLst/>
            <a:rect r="r" b="b" t="t" l="l"/>
            <a:pathLst>
              <a:path h="3431311" w="4521257">
                <a:moveTo>
                  <a:pt x="0" y="0"/>
                </a:moveTo>
                <a:lnTo>
                  <a:pt x="4521258" y="0"/>
                </a:lnTo>
                <a:lnTo>
                  <a:pt x="4521258" y="3431312"/>
                </a:lnTo>
                <a:lnTo>
                  <a:pt x="0" y="3431312"/>
                </a:lnTo>
                <a:lnTo>
                  <a:pt x="0" y="0"/>
                </a:lnTo>
                <a:close/>
              </a:path>
            </a:pathLst>
          </a:custGeom>
          <a:blipFill>
            <a:blip r:embed="rId5"/>
            <a:stretch>
              <a:fillRect l="0" t="0" r="0" b="0"/>
            </a:stretch>
          </a:blipFill>
        </p:spPr>
      </p:sp>
      <p:sp>
        <p:nvSpPr>
          <p:cNvPr name="Freeform 8" id="8"/>
          <p:cNvSpPr/>
          <p:nvPr/>
        </p:nvSpPr>
        <p:spPr>
          <a:xfrm flipH="false" flipV="false" rot="175423">
            <a:off x="4416652" y="3090249"/>
            <a:ext cx="4521257" cy="3431311"/>
          </a:xfrm>
          <a:custGeom>
            <a:avLst/>
            <a:gdLst/>
            <a:ahLst/>
            <a:cxnLst/>
            <a:rect r="r" b="b" t="t" l="l"/>
            <a:pathLst>
              <a:path h="3431311" w="4521257">
                <a:moveTo>
                  <a:pt x="0" y="0"/>
                </a:moveTo>
                <a:lnTo>
                  <a:pt x="4521257" y="0"/>
                </a:lnTo>
                <a:lnTo>
                  <a:pt x="4521257" y="3431312"/>
                </a:lnTo>
                <a:lnTo>
                  <a:pt x="0" y="3431312"/>
                </a:lnTo>
                <a:lnTo>
                  <a:pt x="0" y="0"/>
                </a:lnTo>
                <a:close/>
              </a:path>
            </a:pathLst>
          </a:custGeom>
          <a:blipFill>
            <a:blip r:embed="rId5"/>
            <a:stretch>
              <a:fillRect l="0" t="0" r="0" b="0"/>
            </a:stretch>
          </a:blipFill>
        </p:spPr>
      </p:sp>
      <p:sp>
        <p:nvSpPr>
          <p:cNvPr name="Freeform 9" id="9"/>
          <p:cNvSpPr/>
          <p:nvPr/>
        </p:nvSpPr>
        <p:spPr>
          <a:xfrm flipH="false" flipV="false" rot="680530">
            <a:off x="9061773" y="4749888"/>
            <a:ext cx="4521257" cy="3431311"/>
          </a:xfrm>
          <a:custGeom>
            <a:avLst/>
            <a:gdLst/>
            <a:ahLst/>
            <a:cxnLst/>
            <a:rect r="r" b="b" t="t" l="l"/>
            <a:pathLst>
              <a:path h="3431311" w="4521257">
                <a:moveTo>
                  <a:pt x="0" y="0"/>
                </a:moveTo>
                <a:lnTo>
                  <a:pt x="4521257" y="0"/>
                </a:lnTo>
                <a:lnTo>
                  <a:pt x="4521257" y="3431312"/>
                </a:lnTo>
                <a:lnTo>
                  <a:pt x="0" y="3431312"/>
                </a:lnTo>
                <a:lnTo>
                  <a:pt x="0" y="0"/>
                </a:lnTo>
                <a:close/>
              </a:path>
            </a:pathLst>
          </a:custGeom>
          <a:blipFill>
            <a:blip r:embed="rId5"/>
            <a:stretch>
              <a:fillRect l="0" t="0" r="0" b="0"/>
            </a:stretch>
          </a:blipFill>
        </p:spPr>
      </p:sp>
      <p:sp>
        <p:nvSpPr>
          <p:cNvPr name="Freeform 10" id="10"/>
          <p:cNvSpPr/>
          <p:nvPr/>
        </p:nvSpPr>
        <p:spPr>
          <a:xfrm flipH="false" flipV="false" rot="-953055">
            <a:off x="13756611" y="6876630"/>
            <a:ext cx="4521257" cy="3431311"/>
          </a:xfrm>
          <a:custGeom>
            <a:avLst/>
            <a:gdLst/>
            <a:ahLst/>
            <a:cxnLst/>
            <a:rect r="r" b="b" t="t" l="l"/>
            <a:pathLst>
              <a:path h="3431311" w="4521257">
                <a:moveTo>
                  <a:pt x="0" y="0"/>
                </a:moveTo>
                <a:lnTo>
                  <a:pt x="4521258" y="0"/>
                </a:lnTo>
                <a:lnTo>
                  <a:pt x="4521258" y="3431312"/>
                </a:lnTo>
                <a:lnTo>
                  <a:pt x="0" y="3431312"/>
                </a:lnTo>
                <a:lnTo>
                  <a:pt x="0" y="0"/>
                </a:lnTo>
                <a:close/>
              </a:path>
            </a:pathLst>
          </a:custGeom>
          <a:blipFill>
            <a:blip r:embed="rId5"/>
            <a:stretch>
              <a:fillRect l="0" t="0" r="0" b="0"/>
            </a:stretch>
          </a:blipFill>
        </p:spPr>
      </p:sp>
      <p:sp>
        <p:nvSpPr>
          <p:cNvPr name="Freeform 11" id="11"/>
          <p:cNvSpPr/>
          <p:nvPr/>
        </p:nvSpPr>
        <p:spPr>
          <a:xfrm flipH="false" flipV="false" rot="1817669">
            <a:off x="5406677" y="5182929"/>
            <a:ext cx="2188845" cy="2563801"/>
          </a:xfrm>
          <a:custGeom>
            <a:avLst/>
            <a:gdLst/>
            <a:ahLst/>
            <a:cxnLst/>
            <a:rect r="r" b="b" t="t" l="l"/>
            <a:pathLst>
              <a:path h="2563801" w="2188845">
                <a:moveTo>
                  <a:pt x="0" y="0"/>
                </a:moveTo>
                <a:lnTo>
                  <a:pt x="2188845" y="0"/>
                </a:lnTo>
                <a:lnTo>
                  <a:pt x="2188845" y="2563801"/>
                </a:lnTo>
                <a:lnTo>
                  <a:pt x="0" y="256380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2" id="12"/>
          <p:cNvSpPr/>
          <p:nvPr/>
        </p:nvSpPr>
        <p:spPr>
          <a:xfrm flipH="false" flipV="false" rot="0">
            <a:off x="1306128" y="4889606"/>
            <a:ext cx="2918403" cy="1575938"/>
          </a:xfrm>
          <a:custGeom>
            <a:avLst/>
            <a:gdLst/>
            <a:ahLst/>
            <a:cxnLst/>
            <a:rect r="r" b="b" t="t" l="l"/>
            <a:pathLst>
              <a:path h="1575938" w="2918403">
                <a:moveTo>
                  <a:pt x="0" y="0"/>
                </a:moveTo>
                <a:lnTo>
                  <a:pt x="2918403" y="0"/>
                </a:lnTo>
                <a:lnTo>
                  <a:pt x="2918403" y="1575938"/>
                </a:lnTo>
                <a:lnTo>
                  <a:pt x="0" y="157593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3" id="13"/>
          <p:cNvSpPr/>
          <p:nvPr/>
        </p:nvSpPr>
        <p:spPr>
          <a:xfrm flipH="false" flipV="false" rot="0">
            <a:off x="-3268" y="4196675"/>
            <a:ext cx="1966022" cy="1268084"/>
          </a:xfrm>
          <a:custGeom>
            <a:avLst/>
            <a:gdLst/>
            <a:ahLst/>
            <a:cxnLst/>
            <a:rect r="r" b="b" t="t" l="l"/>
            <a:pathLst>
              <a:path h="1268084" w="1966022">
                <a:moveTo>
                  <a:pt x="0" y="0"/>
                </a:moveTo>
                <a:lnTo>
                  <a:pt x="1966023" y="0"/>
                </a:lnTo>
                <a:lnTo>
                  <a:pt x="1966023" y="1268084"/>
                </a:lnTo>
                <a:lnTo>
                  <a:pt x="0" y="1268084"/>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4" id="14"/>
          <p:cNvSpPr/>
          <p:nvPr/>
        </p:nvSpPr>
        <p:spPr>
          <a:xfrm flipH="false" flipV="false" rot="0">
            <a:off x="5391106" y="2489574"/>
            <a:ext cx="1134898" cy="732009"/>
          </a:xfrm>
          <a:custGeom>
            <a:avLst/>
            <a:gdLst/>
            <a:ahLst/>
            <a:cxnLst/>
            <a:rect r="r" b="b" t="t" l="l"/>
            <a:pathLst>
              <a:path h="732009" w="1134898">
                <a:moveTo>
                  <a:pt x="0" y="0"/>
                </a:moveTo>
                <a:lnTo>
                  <a:pt x="1134898" y="0"/>
                </a:lnTo>
                <a:lnTo>
                  <a:pt x="1134898" y="732009"/>
                </a:lnTo>
                <a:lnTo>
                  <a:pt x="0" y="73200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AutoShape 15" id="15"/>
          <p:cNvSpPr/>
          <p:nvPr/>
        </p:nvSpPr>
        <p:spPr>
          <a:xfrm>
            <a:off x="33764" y="9239250"/>
            <a:ext cx="18254236" cy="0"/>
          </a:xfrm>
          <a:prstGeom prst="line">
            <a:avLst/>
          </a:prstGeom>
          <a:ln cap="flat" w="38100">
            <a:solidFill>
              <a:srgbClr val="232C68"/>
            </a:solidFill>
            <a:prstDash val="solid"/>
            <a:headEnd type="none" len="sm" w="sm"/>
            <a:tailEnd type="none" len="sm" w="sm"/>
          </a:ln>
        </p:spPr>
      </p:sp>
      <p:sp>
        <p:nvSpPr>
          <p:cNvPr name="Freeform 16" id="16"/>
          <p:cNvSpPr/>
          <p:nvPr/>
        </p:nvSpPr>
        <p:spPr>
          <a:xfrm flipH="false" flipV="false" rot="0">
            <a:off x="16565370" y="8907707"/>
            <a:ext cx="586766" cy="350593"/>
          </a:xfrm>
          <a:custGeom>
            <a:avLst/>
            <a:gdLst/>
            <a:ahLst/>
            <a:cxnLst/>
            <a:rect r="r" b="b" t="t" l="l"/>
            <a:pathLst>
              <a:path h="350593" w="586766">
                <a:moveTo>
                  <a:pt x="0" y="0"/>
                </a:moveTo>
                <a:lnTo>
                  <a:pt x="586766" y="0"/>
                </a:lnTo>
                <a:lnTo>
                  <a:pt x="586766" y="350593"/>
                </a:lnTo>
                <a:lnTo>
                  <a:pt x="0" y="350593"/>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17" id="17"/>
          <p:cNvSpPr txBox="true"/>
          <p:nvPr/>
        </p:nvSpPr>
        <p:spPr>
          <a:xfrm rot="0">
            <a:off x="0" y="485775"/>
            <a:ext cx="18288000" cy="1152525"/>
          </a:xfrm>
          <a:prstGeom prst="rect">
            <a:avLst/>
          </a:prstGeom>
        </p:spPr>
        <p:txBody>
          <a:bodyPr anchor="t" rtlCol="false" tIns="0" lIns="0" bIns="0" rIns="0">
            <a:spAutoFit/>
          </a:bodyPr>
          <a:lstStyle/>
          <a:p>
            <a:pPr algn="ctr" marL="0" indent="0" lvl="0">
              <a:lnSpc>
                <a:spcPts val="9000"/>
              </a:lnSpc>
              <a:spcBef>
                <a:spcPct val="0"/>
              </a:spcBef>
            </a:pPr>
            <a:r>
              <a:rPr lang="en-US" b="true" sz="7500" strike="noStrike" u="none">
                <a:solidFill>
                  <a:srgbClr val="FFFFFF"/>
                </a:solidFill>
                <a:latin typeface="Noto Sans Bold"/>
                <a:ea typeface="Noto Sans Bold"/>
                <a:cs typeface="Noto Sans Bold"/>
                <a:sym typeface="Noto Sans Bold"/>
              </a:rPr>
              <a:t>Horizonte de Tiempo</a:t>
            </a:r>
          </a:p>
        </p:txBody>
      </p:sp>
      <p:sp>
        <p:nvSpPr>
          <p:cNvPr name="TextBox 18" id="18"/>
          <p:cNvSpPr txBox="true"/>
          <p:nvPr/>
        </p:nvSpPr>
        <p:spPr>
          <a:xfrm rot="0">
            <a:off x="1962150" y="9467850"/>
            <a:ext cx="11811000" cy="542925"/>
          </a:xfrm>
          <a:prstGeom prst="rect">
            <a:avLst/>
          </a:prstGeom>
        </p:spPr>
        <p:txBody>
          <a:bodyPr anchor="t" rtlCol="false" tIns="0" lIns="0" bIns="0" rIns="0">
            <a:spAutoFit/>
          </a:bodyPr>
          <a:lstStyle/>
          <a:p>
            <a:pPr algn="l" marL="0" indent="0" lvl="0">
              <a:lnSpc>
                <a:spcPts val="1439"/>
              </a:lnSpc>
              <a:spcBef>
                <a:spcPct val="0"/>
              </a:spcBef>
            </a:pPr>
            <a:r>
              <a:rPr lang="en-US" sz="1200" i="true" spc="11" strike="noStrike" u="none">
                <a:solidFill>
                  <a:srgbClr val="000000"/>
                </a:solidFill>
                <a:latin typeface="Noto Sans Italics"/>
                <a:ea typeface="Noto Sans Italics"/>
                <a:cs typeface="Noto Sans Italics"/>
                <a:sym typeface="Noto Sans Italics"/>
              </a:rPr>
              <a:t>Solo con fines ilustrativos. Este proceso sugerido de asignación basada en riesgo no pretende representar asesoría de inversión apropiada para todos los inversionistas. La asignación de cada inversionista debe basarse en sus metas personales, horizonte de tiempo, recursos financieros, tolerancia al riesgo y otros factores pertinentes. Dado que la situación de cada persona es diferente, debe consultar a un asesor financiero para determinar la asignación óptima apropiada para usted.</a:t>
            </a:r>
          </a:p>
        </p:txBody>
      </p:sp>
      <p:sp>
        <p:nvSpPr>
          <p:cNvPr name="TextBox 19" id="19"/>
          <p:cNvSpPr txBox="true"/>
          <p:nvPr/>
        </p:nvSpPr>
        <p:spPr>
          <a:xfrm rot="0">
            <a:off x="1038225" y="2305050"/>
            <a:ext cx="2989060" cy="727710"/>
          </a:xfrm>
          <a:prstGeom prst="rect">
            <a:avLst/>
          </a:prstGeom>
        </p:spPr>
        <p:txBody>
          <a:bodyPr anchor="t" rtlCol="false" tIns="0" lIns="0" bIns="0" rIns="0">
            <a:spAutoFit/>
          </a:bodyPr>
          <a:lstStyle/>
          <a:p>
            <a:pPr algn="ctr" marL="0" indent="0" lvl="0">
              <a:lnSpc>
                <a:spcPts val="2940"/>
              </a:lnSpc>
              <a:spcBef>
                <a:spcPct val="0"/>
              </a:spcBef>
            </a:pPr>
            <a:r>
              <a:rPr lang="en-US" b="true" sz="2100" strike="noStrike" u="none">
                <a:solidFill>
                  <a:srgbClr val="232C68"/>
                </a:solidFill>
                <a:latin typeface="Noto Sans Bold"/>
                <a:ea typeface="Noto Sans Bold"/>
                <a:cs typeface="Noto Sans Bold"/>
                <a:sym typeface="Noto Sans Bold"/>
              </a:rPr>
              <a:t>Inicio de Carrera</a:t>
            </a:r>
          </a:p>
          <a:p>
            <a:pPr algn="ctr" marL="0" indent="0" lvl="0">
              <a:lnSpc>
                <a:spcPts val="2940"/>
              </a:lnSpc>
              <a:spcBef>
                <a:spcPct val="0"/>
              </a:spcBef>
            </a:pPr>
            <a:r>
              <a:rPr lang="en-US" b="true" sz="2100" strike="noStrike" u="none">
                <a:solidFill>
                  <a:srgbClr val="232C68"/>
                </a:solidFill>
                <a:latin typeface="Noto Sans Bold"/>
                <a:ea typeface="Noto Sans Bold"/>
                <a:cs typeface="Noto Sans Bold"/>
                <a:sym typeface="Noto Sans Bold"/>
              </a:rPr>
              <a:t>30,000 Pies</a:t>
            </a:r>
          </a:p>
        </p:txBody>
      </p:sp>
      <p:sp>
        <p:nvSpPr>
          <p:cNvPr name="TextBox 20" id="20"/>
          <p:cNvSpPr txBox="true"/>
          <p:nvPr/>
        </p:nvSpPr>
        <p:spPr>
          <a:xfrm rot="0">
            <a:off x="6829425" y="2647950"/>
            <a:ext cx="2511720" cy="815340"/>
          </a:xfrm>
          <a:prstGeom prst="rect">
            <a:avLst/>
          </a:prstGeom>
        </p:spPr>
        <p:txBody>
          <a:bodyPr anchor="t" rtlCol="false" tIns="0" lIns="0" bIns="0" rIns="0">
            <a:spAutoFit/>
          </a:bodyPr>
          <a:lstStyle/>
          <a:p>
            <a:pPr algn="ctr" marL="0" indent="0" lvl="0">
              <a:lnSpc>
                <a:spcPts val="3359"/>
              </a:lnSpc>
              <a:spcBef>
                <a:spcPct val="0"/>
              </a:spcBef>
            </a:pPr>
            <a:r>
              <a:rPr lang="en-US" b="true" sz="2400" strike="noStrike" u="none">
                <a:solidFill>
                  <a:srgbClr val="F26422"/>
                </a:solidFill>
                <a:latin typeface="Noto Sans Bold"/>
                <a:ea typeface="Noto Sans Bold"/>
                <a:cs typeface="Noto Sans Bold"/>
                <a:sym typeface="Noto Sans Bold"/>
              </a:rPr>
              <a:t>Media Carrera</a:t>
            </a:r>
          </a:p>
          <a:p>
            <a:pPr algn="ctr" marL="0" indent="0" lvl="0">
              <a:lnSpc>
                <a:spcPts val="3359"/>
              </a:lnSpc>
              <a:spcBef>
                <a:spcPct val="0"/>
              </a:spcBef>
            </a:pPr>
            <a:r>
              <a:rPr lang="en-US" b="true" sz="2400" strike="noStrike" u="none">
                <a:solidFill>
                  <a:srgbClr val="F26422"/>
                </a:solidFill>
                <a:latin typeface="Noto Sans Bold"/>
                <a:ea typeface="Noto Sans Bold"/>
                <a:cs typeface="Noto Sans Bold"/>
                <a:sym typeface="Noto Sans Bold"/>
              </a:rPr>
              <a:t>20,000 Pies</a:t>
            </a:r>
          </a:p>
        </p:txBody>
      </p:sp>
      <p:sp>
        <p:nvSpPr>
          <p:cNvPr name="TextBox 21" id="21"/>
          <p:cNvSpPr txBox="true"/>
          <p:nvPr/>
        </p:nvSpPr>
        <p:spPr>
          <a:xfrm rot="0">
            <a:off x="10820400" y="4343400"/>
            <a:ext cx="2683690" cy="815340"/>
          </a:xfrm>
          <a:prstGeom prst="rect">
            <a:avLst/>
          </a:prstGeom>
        </p:spPr>
        <p:txBody>
          <a:bodyPr anchor="t" rtlCol="false" tIns="0" lIns="0" bIns="0" rIns="0">
            <a:spAutoFit/>
          </a:bodyPr>
          <a:lstStyle/>
          <a:p>
            <a:pPr algn="ctr" marL="0" indent="0" lvl="0">
              <a:lnSpc>
                <a:spcPts val="3359"/>
              </a:lnSpc>
              <a:spcBef>
                <a:spcPct val="0"/>
              </a:spcBef>
            </a:pPr>
            <a:r>
              <a:rPr lang="en-US" b="true" sz="2400" strike="noStrike" u="none">
                <a:solidFill>
                  <a:srgbClr val="60A644"/>
                </a:solidFill>
                <a:latin typeface="Noto Sans Bold"/>
                <a:ea typeface="Noto Sans Bold"/>
                <a:cs typeface="Noto Sans Bold"/>
                <a:sym typeface="Noto Sans Bold"/>
              </a:rPr>
              <a:t>Final de Carrera</a:t>
            </a:r>
          </a:p>
          <a:p>
            <a:pPr algn="ctr" marL="0" indent="0" lvl="0">
              <a:lnSpc>
                <a:spcPts val="3359"/>
              </a:lnSpc>
              <a:spcBef>
                <a:spcPct val="0"/>
              </a:spcBef>
            </a:pPr>
            <a:r>
              <a:rPr lang="en-US" b="true" sz="2400" strike="noStrike" u="none">
                <a:solidFill>
                  <a:srgbClr val="60A644"/>
                </a:solidFill>
                <a:latin typeface="Noto Sans Bold"/>
                <a:ea typeface="Noto Sans Bold"/>
                <a:cs typeface="Noto Sans Bold"/>
                <a:sym typeface="Noto Sans Bold"/>
              </a:rPr>
              <a:t>10,000 Pies</a:t>
            </a:r>
          </a:p>
        </p:txBody>
      </p:sp>
      <p:sp>
        <p:nvSpPr>
          <p:cNvPr name="TextBox 22" id="22"/>
          <p:cNvSpPr txBox="true"/>
          <p:nvPr/>
        </p:nvSpPr>
        <p:spPr>
          <a:xfrm rot="0">
            <a:off x="14592300" y="6267450"/>
            <a:ext cx="3419475" cy="1099820"/>
          </a:xfrm>
          <a:prstGeom prst="rect">
            <a:avLst/>
          </a:prstGeom>
        </p:spPr>
        <p:txBody>
          <a:bodyPr anchor="t" rtlCol="false" tIns="0" lIns="0" bIns="0" rIns="0">
            <a:spAutoFit/>
          </a:bodyPr>
          <a:lstStyle/>
          <a:p>
            <a:pPr algn="ctr" marL="0" indent="0" lvl="0">
              <a:lnSpc>
                <a:spcPts val="4480"/>
              </a:lnSpc>
              <a:spcBef>
                <a:spcPct val="0"/>
              </a:spcBef>
            </a:pPr>
            <a:r>
              <a:rPr lang="en-US" b="true" sz="3200" strike="noStrike" u="none">
                <a:solidFill>
                  <a:srgbClr val="980539"/>
                </a:solidFill>
                <a:latin typeface="Noto Sans Bold"/>
                <a:ea typeface="Noto Sans Bold"/>
                <a:cs typeface="Noto Sans Bold"/>
                <a:sym typeface="Noto Sans Bold"/>
              </a:rPr>
              <a:t>El Retiro</a:t>
            </a:r>
          </a:p>
          <a:p>
            <a:pPr algn="ctr" marL="0" indent="0" lvl="0">
              <a:lnSpc>
                <a:spcPts val="4480"/>
              </a:lnSpc>
              <a:spcBef>
                <a:spcPct val="0"/>
              </a:spcBef>
            </a:pPr>
            <a:r>
              <a:rPr lang="en-US" b="true" sz="3200" strike="noStrike" u="none">
                <a:solidFill>
                  <a:srgbClr val="980539"/>
                </a:solidFill>
                <a:latin typeface="Noto Sans Bold"/>
                <a:ea typeface="Noto Sans Bold"/>
                <a:cs typeface="Noto Sans Bold"/>
                <a:sym typeface="Noto Sans Bold"/>
              </a:rPr>
              <a:t>Destino Final</a:t>
            </a:r>
          </a:p>
        </p:txBody>
      </p:sp>
      <p:sp>
        <p:nvSpPr>
          <p:cNvPr name="Freeform 23" id="23"/>
          <p:cNvSpPr/>
          <p:nvPr/>
        </p:nvSpPr>
        <p:spPr>
          <a:xfrm flipH="false" flipV="false" rot="1207817">
            <a:off x="2764468" y="7027934"/>
            <a:ext cx="1409166" cy="1650560"/>
          </a:xfrm>
          <a:custGeom>
            <a:avLst/>
            <a:gdLst/>
            <a:ahLst/>
            <a:cxnLst/>
            <a:rect r="r" b="b" t="t" l="l"/>
            <a:pathLst>
              <a:path h="1650560" w="1409166">
                <a:moveTo>
                  <a:pt x="0" y="0"/>
                </a:moveTo>
                <a:lnTo>
                  <a:pt x="1409166" y="0"/>
                </a:lnTo>
                <a:lnTo>
                  <a:pt x="1409166" y="1650560"/>
                </a:lnTo>
                <a:lnTo>
                  <a:pt x="0" y="165056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1114029" y="8303284"/>
            <a:ext cx="6524625" cy="367320"/>
            <a:chOff x="0" y="0"/>
            <a:chExt cx="8699500" cy="489760"/>
          </a:xfrm>
        </p:grpSpPr>
        <p:sp>
          <p:nvSpPr>
            <p:cNvPr name="Freeform 3" id="3"/>
            <p:cNvSpPr/>
            <p:nvPr/>
          </p:nvSpPr>
          <p:spPr>
            <a:xfrm flipH="false" flipV="false" rot="0">
              <a:off x="6350" y="6350"/>
              <a:ext cx="8686800" cy="477012"/>
            </a:xfrm>
            <a:custGeom>
              <a:avLst/>
              <a:gdLst/>
              <a:ahLst/>
              <a:cxnLst/>
              <a:rect r="r" b="b" t="t" l="l"/>
              <a:pathLst>
                <a:path h="477012" w="8686800">
                  <a:moveTo>
                    <a:pt x="0" y="0"/>
                  </a:moveTo>
                  <a:lnTo>
                    <a:pt x="8686800" y="0"/>
                  </a:lnTo>
                  <a:lnTo>
                    <a:pt x="8686800" y="477012"/>
                  </a:lnTo>
                  <a:lnTo>
                    <a:pt x="0" y="477012"/>
                  </a:lnTo>
                  <a:close/>
                </a:path>
              </a:pathLst>
            </a:custGeom>
            <a:solidFill>
              <a:srgbClr val="F26422"/>
            </a:solidFill>
          </p:spPr>
        </p:sp>
        <p:sp>
          <p:nvSpPr>
            <p:cNvPr name="Freeform 4" id="4"/>
            <p:cNvSpPr/>
            <p:nvPr/>
          </p:nvSpPr>
          <p:spPr>
            <a:xfrm flipH="false" flipV="false" rot="0">
              <a:off x="0" y="0"/>
              <a:ext cx="8699500" cy="489712"/>
            </a:xfrm>
            <a:custGeom>
              <a:avLst/>
              <a:gdLst/>
              <a:ahLst/>
              <a:cxnLst/>
              <a:rect r="r" b="b" t="t" l="l"/>
              <a:pathLst>
                <a:path h="489712" w="8699500">
                  <a:moveTo>
                    <a:pt x="6350" y="0"/>
                  </a:moveTo>
                  <a:lnTo>
                    <a:pt x="8693150" y="0"/>
                  </a:lnTo>
                  <a:cubicBezTo>
                    <a:pt x="8696706" y="0"/>
                    <a:pt x="8699500" y="2794"/>
                    <a:pt x="8699500" y="6350"/>
                  </a:cubicBezTo>
                  <a:lnTo>
                    <a:pt x="8699500" y="483362"/>
                  </a:lnTo>
                  <a:cubicBezTo>
                    <a:pt x="8699500" y="486918"/>
                    <a:pt x="8696706" y="489712"/>
                    <a:pt x="8693150" y="489712"/>
                  </a:cubicBezTo>
                  <a:lnTo>
                    <a:pt x="6350" y="489712"/>
                  </a:lnTo>
                  <a:cubicBezTo>
                    <a:pt x="2794" y="489712"/>
                    <a:pt x="0" y="486918"/>
                    <a:pt x="0" y="483362"/>
                  </a:cubicBezTo>
                  <a:lnTo>
                    <a:pt x="0" y="6350"/>
                  </a:lnTo>
                  <a:cubicBezTo>
                    <a:pt x="0" y="2794"/>
                    <a:pt x="2794" y="0"/>
                    <a:pt x="6350" y="0"/>
                  </a:cubicBezTo>
                  <a:moveTo>
                    <a:pt x="6350" y="12700"/>
                  </a:moveTo>
                  <a:lnTo>
                    <a:pt x="6350" y="6350"/>
                  </a:lnTo>
                  <a:lnTo>
                    <a:pt x="12700" y="6350"/>
                  </a:lnTo>
                  <a:lnTo>
                    <a:pt x="12700" y="483362"/>
                  </a:lnTo>
                  <a:lnTo>
                    <a:pt x="6350" y="483362"/>
                  </a:lnTo>
                  <a:lnTo>
                    <a:pt x="6350" y="477012"/>
                  </a:lnTo>
                  <a:lnTo>
                    <a:pt x="8693150" y="477012"/>
                  </a:lnTo>
                  <a:lnTo>
                    <a:pt x="8693150" y="483362"/>
                  </a:lnTo>
                  <a:lnTo>
                    <a:pt x="8686800" y="483362"/>
                  </a:lnTo>
                  <a:lnTo>
                    <a:pt x="8686800" y="6350"/>
                  </a:lnTo>
                  <a:lnTo>
                    <a:pt x="8693150" y="6350"/>
                  </a:lnTo>
                  <a:lnTo>
                    <a:pt x="8693150" y="12700"/>
                  </a:lnTo>
                  <a:lnTo>
                    <a:pt x="6350" y="12700"/>
                  </a:lnTo>
                  <a:close/>
                </a:path>
              </a:pathLst>
            </a:custGeom>
            <a:solidFill>
              <a:srgbClr val="F26422"/>
            </a:solidFill>
          </p:spPr>
        </p:sp>
      </p:grpSp>
      <p:grpSp>
        <p:nvGrpSpPr>
          <p:cNvPr name="Group 5" id="5"/>
          <p:cNvGrpSpPr/>
          <p:nvPr/>
        </p:nvGrpSpPr>
        <p:grpSpPr>
          <a:xfrm rot="0">
            <a:off x="1046104" y="8303284"/>
            <a:ext cx="10067925" cy="367320"/>
            <a:chOff x="0" y="0"/>
            <a:chExt cx="13423900" cy="489760"/>
          </a:xfrm>
        </p:grpSpPr>
        <p:sp>
          <p:nvSpPr>
            <p:cNvPr name="Freeform 6" id="6"/>
            <p:cNvSpPr/>
            <p:nvPr/>
          </p:nvSpPr>
          <p:spPr>
            <a:xfrm flipH="false" flipV="false" rot="0">
              <a:off x="6350" y="6350"/>
              <a:ext cx="13411200" cy="477012"/>
            </a:xfrm>
            <a:custGeom>
              <a:avLst/>
              <a:gdLst/>
              <a:ahLst/>
              <a:cxnLst/>
              <a:rect r="r" b="b" t="t" l="l"/>
              <a:pathLst>
                <a:path h="477012" w="13411200">
                  <a:moveTo>
                    <a:pt x="0" y="0"/>
                  </a:moveTo>
                  <a:lnTo>
                    <a:pt x="13411200" y="0"/>
                  </a:lnTo>
                  <a:lnTo>
                    <a:pt x="13411200" y="477012"/>
                  </a:lnTo>
                  <a:lnTo>
                    <a:pt x="0" y="477012"/>
                  </a:lnTo>
                  <a:close/>
                </a:path>
              </a:pathLst>
            </a:custGeom>
            <a:solidFill>
              <a:srgbClr val="212C68"/>
            </a:solidFill>
          </p:spPr>
        </p:sp>
        <p:sp>
          <p:nvSpPr>
            <p:cNvPr name="Freeform 7" id="7"/>
            <p:cNvSpPr/>
            <p:nvPr/>
          </p:nvSpPr>
          <p:spPr>
            <a:xfrm flipH="false" flipV="false" rot="0">
              <a:off x="0" y="0"/>
              <a:ext cx="13423900" cy="489712"/>
            </a:xfrm>
            <a:custGeom>
              <a:avLst/>
              <a:gdLst/>
              <a:ahLst/>
              <a:cxnLst/>
              <a:rect r="r" b="b" t="t" l="l"/>
              <a:pathLst>
                <a:path h="489712" w="13423900">
                  <a:moveTo>
                    <a:pt x="6350" y="0"/>
                  </a:moveTo>
                  <a:lnTo>
                    <a:pt x="13417550" y="0"/>
                  </a:lnTo>
                  <a:cubicBezTo>
                    <a:pt x="13421106" y="0"/>
                    <a:pt x="13423900" y="2794"/>
                    <a:pt x="13423900" y="6350"/>
                  </a:cubicBezTo>
                  <a:lnTo>
                    <a:pt x="13423900" y="483362"/>
                  </a:lnTo>
                  <a:cubicBezTo>
                    <a:pt x="13423900" y="486918"/>
                    <a:pt x="13421106" y="489712"/>
                    <a:pt x="13417550" y="489712"/>
                  </a:cubicBezTo>
                  <a:lnTo>
                    <a:pt x="6350" y="489712"/>
                  </a:lnTo>
                  <a:cubicBezTo>
                    <a:pt x="2794" y="489712"/>
                    <a:pt x="0" y="486918"/>
                    <a:pt x="0" y="483362"/>
                  </a:cubicBezTo>
                  <a:lnTo>
                    <a:pt x="0" y="6350"/>
                  </a:lnTo>
                  <a:cubicBezTo>
                    <a:pt x="0" y="2794"/>
                    <a:pt x="2794" y="0"/>
                    <a:pt x="6350" y="0"/>
                  </a:cubicBezTo>
                  <a:moveTo>
                    <a:pt x="6350" y="12700"/>
                  </a:moveTo>
                  <a:lnTo>
                    <a:pt x="6350" y="6350"/>
                  </a:lnTo>
                  <a:lnTo>
                    <a:pt x="12700" y="6350"/>
                  </a:lnTo>
                  <a:lnTo>
                    <a:pt x="12700" y="483362"/>
                  </a:lnTo>
                  <a:lnTo>
                    <a:pt x="6350" y="483362"/>
                  </a:lnTo>
                  <a:lnTo>
                    <a:pt x="6350" y="477012"/>
                  </a:lnTo>
                  <a:lnTo>
                    <a:pt x="13417550" y="477012"/>
                  </a:lnTo>
                  <a:lnTo>
                    <a:pt x="13417550" y="483362"/>
                  </a:lnTo>
                  <a:lnTo>
                    <a:pt x="13411200" y="483362"/>
                  </a:lnTo>
                  <a:lnTo>
                    <a:pt x="13411200" y="6350"/>
                  </a:lnTo>
                  <a:lnTo>
                    <a:pt x="13417550" y="6350"/>
                  </a:lnTo>
                  <a:lnTo>
                    <a:pt x="13417550" y="12700"/>
                  </a:lnTo>
                  <a:lnTo>
                    <a:pt x="6350" y="12700"/>
                  </a:lnTo>
                  <a:close/>
                </a:path>
              </a:pathLst>
            </a:custGeom>
            <a:solidFill>
              <a:srgbClr val="212C68"/>
            </a:solidFill>
          </p:spPr>
        </p:sp>
      </p:grpSp>
      <p:grpSp>
        <p:nvGrpSpPr>
          <p:cNvPr name="Group 8" id="8"/>
          <p:cNvGrpSpPr/>
          <p:nvPr/>
        </p:nvGrpSpPr>
        <p:grpSpPr>
          <a:xfrm rot="0">
            <a:off x="-2" y="0"/>
            <a:ext cx="18288002" cy="2315491"/>
            <a:chOff x="0" y="0"/>
            <a:chExt cx="4816593" cy="609841"/>
          </a:xfrm>
        </p:grpSpPr>
        <p:sp>
          <p:nvSpPr>
            <p:cNvPr name="Freeform 9" id="9"/>
            <p:cNvSpPr/>
            <p:nvPr/>
          </p:nvSpPr>
          <p:spPr>
            <a:xfrm flipH="false" flipV="false" rot="0">
              <a:off x="0" y="0"/>
              <a:ext cx="4816593" cy="609841"/>
            </a:xfrm>
            <a:custGeom>
              <a:avLst/>
              <a:gdLst/>
              <a:ahLst/>
              <a:cxnLst/>
              <a:rect r="r" b="b" t="t" l="l"/>
              <a:pathLst>
                <a:path h="609841" w="4816593">
                  <a:moveTo>
                    <a:pt x="0" y="0"/>
                  </a:moveTo>
                  <a:lnTo>
                    <a:pt x="4816593" y="0"/>
                  </a:lnTo>
                  <a:lnTo>
                    <a:pt x="4816593" y="609841"/>
                  </a:lnTo>
                  <a:lnTo>
                    <a:pt x="0" y="609841"/>
                  </a:lnTo>
                  <a:close/>
                </a:path>
              </a:pathLst>
            </a:custGeom>
            <a:solidFill>
              <a:srgbClr val="232C68"/>
            </a:solidFill>
          </p:spPr>
        </p:sp>
        <p:sp>
          <p:nvSpPr>
            <p:cNvPr name="TextBox 10" id="10"/>
            <p:cNvSpPr txBox="true"/>
            <p:nvPr/>
          </p:nvSpPr>
          <p:spPr>
            <a:xfrm>
              <a:off x="0" y="-38100"/>
              <a:ext cx="4816593" cy="647941"/>
            </a:xfrm>
            <a:prstGeom prst="rect">
              <a:avLst/>
            </a:prstGeom>
          </p:spPr>
          <p:txBody>
            <a:bodyPr anchor="ctr" rtlCol="false" tIns="50800" lIns="50800" bIns="50800" rIns="50800"/>
            <a:lstStyle/>
            <a:p>
              <a:pPr algn="ctr">
                <a:lnSpc>
                  <a:spcPts val="2659"/>
                </a:lnSpc>
              </a:pPr>
            </a:p>
          </p:txBody>
        </p:sp>
      </p:grpSp>
      <p:sp>
        <p:nvSpPr>
          <p:cNvPr name="TextBox 11" id="11"/>
          <p:cNvSpPr txBox="true"/>
          <p:nvPr/>
        </p:nvSpPr>
        <p:spPr>
          <a:xfrm rot="0">
            <a:off x="0" y="485775"/>
            <a:ext cx="18288000" cy="1152525"/>
          </a:xfrm>
          <a:prstGeom prst="rect">
            <a:avLst/>
          </a:prstGeom>
        </p:spPr>
        <p:txBody>
          <a:bodyPr anchor="t" rtlCol="false" tIns="0" lIns="0" bIns="0" rIns="0">
            <a:spAutoFit/>
          </a:bodyPr>
          <a:lstStyle/>
          <a:p>
            <a:pPr algn="ctr" marL="0" indent="0" lvl="0">
              <a:lnSpc>
                <a:spcPts val="9000"/>
              </a:lnSpc>
              <a:spcBef>
                <a:spcPct val="0"/>
              </a:spcBef>
            </a:pPr>
            <a:r>
              <a:rPr lang="en-US" b="true" sz="7500" strike="noStrike" u="none">
                <a:solidFill>
                  <a:srgbClr val="FFFFFF"/>
                </a:solidFill>
                <a:latin typeface="Noto Sans Bold"/>
                <a:ea typeface="Noto Sans Bold"/>
                <a:cs typeface="Noto Sans Bold"/>
                <a:sym typeface="Noto Sans Bold"/>
              </a:rPr>
              <a:t>Tipos Básicos de Inversiones</a:t>
            </a:r>
          </a:p>
        </p:txBody>
      </p:sp>
      <p:graphicFrame>
        <p:nvGraphicFramePr>
          <p:cNvPr name="Table 12" id="12"/>
          <p:cNvGraphicFramePr>
            <a:graphicFrameLocks noGrp="true"/>
          </p:cNvGraphicFramePr>
          <p:nvPr/>
        </p:nvGraphicFramePr>
        <p:xfrm>
          <a:off x="1046104" y="2400396"/>
          <a:ext cx="16573501" cy="5954943"/>
        </p:xfrm>
        <a:graphic>
          <a:graphicData uri="http://schemas.openxmlformats.org/drawingml/2006/table">
            <a:tbl>
              <a:tblPr/>
              <a:tblGrid>
                <a:gridCol w="5530844"/>
                <a:gridCol w="5524500"/>
                <a:gridCol w="5518157"/>
              </a:tblGrid>
              <a:tr h="1254732">
                <a:tc>
                  <a:txBody>
                    <a:bodyPr anchor="t" rtlCol="false"/>
                    <a:lstStyle/>
                    <a:p>
                      <a:pPr algn="ctr">
                        <a:lnSpc>
                          <a:spcPts val="3600"/>
                        </a:lnSpc>
                        <a:defRPr/>
                      </a:pPr>
                      <a:r>
                        <a:rPr lang="en-US" b="true" sz="3000" spc="28">
                          <a:solidFill>
                            <a:srgbClr val="FFFFFF"/>
                          </a:solidFill>
                          <a:latin typeface="Noto Sans Bold"/>
                          <a:ea typeface="Noto Sans Bold"/>
                          <a:cs typeface="Noto Sans Bold"/>
                          <a:sym typeface="Noto Sans Bold"/>
                        </a:rPr>
                        <a:t>Mercado Monetario</a:t>
                      </a:r>
                      <a:endParaRPr lang="en-US" sz="1100"/>
                    </a:p>
                  </a:txBody>
                  <a:tcPr marL="137160" marR="137160" marT="137160" marB="137160" anchor="ctr">
                    <a:lnL cmpd="sng" algn="ctr" cap="flat" w="6350">
                      <a:solidFill>
                        <a:srgbClr val="000000"/>
                      </a:solidFill>
                      <a:prstDash val="solid"/>
                      <a:round/>
                      <a:headEnd type="none" w="med" len="med"/>
                      <a:tailEnd type="none" w="med" len="med"/>
                    </a:lnL>
                    <a:lnR cmpd="sng" algn="ctr" cap="flat" w="6350">
                      <a:solidFill>
                        <a:srgbClr val="000000"/>
                      </a:solidFill>
                      <a:prstDash val="solid"/>
                      <a:round/>
                      <a:headEnd type="none" w="med" len="med"/>
                      <a:tailEnd type="none" w="med" len="med"/>
                    </a:lnR>
                    <a:lnT cmpd="sng" algn="ctr" cap="flat" w="6350">
                      <a:solidFill>
                        <a:srgbClr val="000000"/>
                      </a:solidFill>
                      <a:prstDash val="solid"/>
                      <a:round/>
                      <a:headEnd type="none" w="med" len="med"/>
                      <a:tailEnd type="none" w="med" len="med"/>
                    </a:lnT>
                    <a:lnB cmpd="sng" algn="ctr" cap="flat" w="6350">
                      <a:solidFill>
                        <a:srgbClr val="000000"/>
                      </a:solidFill>
                      <a:prstDash val="solid"/>
                      <a:round/>
                      <a:headEnd type="none" w="med" len="med"/>
                      <a:tailEnd type="none" w="med" len="med"/>
                    </a:lnB>
                    <a:solidFill>
                      <a:srgbClr val="232C68"/>
                    </a:solidFill>
                  </a:tcPr>
                </a:tc>
                <a:tc>
                  <a:txBody>
                    <a:bodyPr anchor="t" rtlCol="false"/>
                    <a:lstStyle/>
                    <a:p>
                      <a:pPr algn="ctr">
                        <a:lnSpc>
                          <a:spcPts val="3600"/>
                        </a:lnSpc>
                        <a:defRPr/>
                      </a:pPr>
                      <a:r>
                        <a:rPr lang="en-US" b="true" sz="3000" spc="28">
                          <a:solidFill>
                            <a:srgbClr val="FFFFFF"/>
                          </a:solidFill>
                          <a:latin typeface="Noto Sans Bold"/>
                          <a:ea typeface="Noto Sans Bold"/>
                          <a:cs typeface="Noto Sans Bold"/>
                          <a:sym typeface="Noto Sans Bold"/>
                        </a:rPr>
                        <a:t>Bonos</a:t>
                      </a:r>
                      <a:endParaRPr lang="en-US" sz="1100"/>
                    </a:p>
                  </a:txBody>
                  <a:tcPr marL="137160" marR="137160" marT="137160" marB="137160" anchor="ctr">
                    <a:lnL cmpd="sng" algn="ctr" cap="flat" w="6350">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60A644"/>
                    </a:solidFill>
                  </a:tcPr>
                </a:tc>
                <a:tc>
                  <a:txBody>
                    <a:bodyPr anchor="t" rtlCol="false"/>
                    <a:lstStyle/>
                    <a:p>
                      <a:pPr algn="ctr">
                        <a:lnSpc>
                          <a:spcPts val="3600"/>
                        </a:lnSpc>
                        <a:defRPr/>
                      </a:pPr>
                      <a:r>
                        <a:rPr lang="en-US" b="true" sz="3000" spc="28">
                          <a:solidFill>
                            <a:srgbClr val="FFFFFF"/>
                          </a:solidFill>
                          <a:latin typeface="Noto Sans Bold"/>
                          <a:ea typeface="Noto Sans Bold"/>
                          <a:cs typeface="Noto Sans Bold"/>
                          <a:sym typeface="Noto Sans Bold"/>
                        </a:rPr>
                        <a:t>Acciones</a:t>
                      </a:r>
                      <a:endParaRPr lang="en-US" sz="1100"/>
                    </a:p>
                  </a:txBody>
                  <a:tcPr marL="137160" marR="137160" marT="137160" marB="137160"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F26422"/>
                    </a:solidFill>
                  </a:tcPr>
                </a:tc>
              </a:tr>
              <a:tr h="4700211">
                <a:tc>
                  <a:txBody>
                    <a:bodyPr anchor="t" rtlCol="false"/>
                    <a:lstStyle/>
                    <a:p>
                      <a:pPr algn="l" marL="313690" indent="-156845" lvl="1">
                        <a:lnSpc>
                          <a:spcPts val="3120"/>
                        </a:lnSpc>
                        <a:buFont typeface="Arial"/>
                        <a:buChar char="•"/>
                        <a:defRPr/>
                      </a:pPr>
                      <a:r>
                        <a:rPr lang="en-US" sz="2600" spc="24">
                          <a:solidFill>
                            <a:srgbClr val="000000"/>
                          </a:solidFill>
                          <a:latin typeface="Noto Sans"/>
                          <a:ea typeface="Noto Sans"/>
                          <a:cs typeface="Noto Sans"/>
                          <a:sym typeface="Noto Sans"/>
                        </a:rPr>
                        <a:t>Por lo general, invierten en una variedad de inversiones que generan intereses.</a:t>
                      </a:r>
                      <a:endParaRPr lang="en-US" sz="1100"/>
                    </a:p>
                    <a:p>
                      <a:pPr algn="l" marL="313690" indent="-156845" lvl="1">
                        <a:lnSpc>
                          <a:spcPts val="3120"/>
                        </a:lnSpc>
                      </a:pPr>
                    </a:p>
                    <a:p>
                      <a:pPr algn="l" marL="313690" indent="-156845" lvl="1">
                        <a:lnSpc>
                          <a:spcPts val="3120"/>
                        </a:lnSpc>
                        <a:buFont typeface="Arial"/>
                        <a:buChar char="•"/>
                      </a:pPr>
                      <a:r>
                        <a:rPr lang="en-US" sz="2600" spc="24">
                          <a:solidFill>
                            <a:srgbClr val="000000"/>
                          </a:solidFill>
                          <a:latin typeface="Noto Sans"/>
                          <a:ea typeface="Noto Sans"/>
                          <a:cs typeface="Noto Sans"/>
                          <a:sym typeface="Noto Sans"/>
                        </a:rPr>
                        <a:t>Generalmente ofrecen un rendimiento más bajo, pero con muy poco o ningún riesgo relacionado con el mercado de valores.</a:t>
                      </a:r>
                    </a:p>
                  </a:txBody>
                  <a:tcPr marL="137160" marR="137160" marT="137160" marB="137160"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6350">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FFFFFF"/>
                    </a:solidFill>
                  </a:tcPr>
                </a:tc>
                <a:tc>
                  <a:txBody>
                    <a:bodyPr anchor="t" rtlCol="false"/>
                    <a:lstStyle/>
                    <a:p>
                      <a:pPr algn="l" marL="313690" indent="-156845" lvl="1">
                        <a:lnSpc>
                          <a:spcPts val="3120"/>
                        </a:lnSpc>
                        <a:buFont typeface="Arial"/>
                        <a:buChar char="•"/>
                        <a:defRPr/>
                      </a:pPr>
                      <a:r>
                        <a:rPr lang="en-US" sz="2600" spc="24">
                          <a:solidFill>
                            <a:srgbClr val="000000"/>
                          </a:solidFill>
                          <a:latin typeface="Noto Sans"/>
                          <a:ea typeface="Noto Sans"/>
                          <a:cs typeface="Noto Sans"/>
                          <a:sym typeface="Noto Sans"/>
                        </a:rPr>
                        <a:t>Son préstamos que un inversionista hace a una institución (una empresa o el gobierno) a cambio de una tasa de rendimiento previamente establecida.</a:t>
                      </a:r>
                      <a:endParaRPr lang="en-US" sz="1100"/>
                    </a:p>
                    <a:p>
                      <a:pPr algn="l" marL="313690" indent="-156845" lvl="1">
                        <a:lnSpc>
                          <a:spcPts val="3120"/>
                        </a:lnSpc>
                      </a:pPr>
                    </a:p>
                    <a:p>
                      <a:pPr algn="l" marL="313690" indent="-156845" lvl="1">
                        <a:lnSpc>
                          <a:spcPts val="3120"/>
                        </a:lnSpc>
                        <a:buFont typeface="Arial"/>
                        <a:buChar char="•"/>
                      </a:pPr>
                      <a:r>
                        <a:rPr lang="en-US" sz="2600" spc="24">
                          <a:solidFill>
                            <a:srgbClr val="000000"/>
                          </a:solidFill>
                          <a:latin typeface="Noto Sans"/>
                          <a:ea typeface="Noto Sans"/>
                          <a:cs typeface="Noto Sans"/>
                          <a:sym typeface="Noto Sans"/>
                        </a:rPr>
                        <a:t>Sus características pueden incluir: plazo, pagos de intereses y solidez financiera de la entidad.</a:t>
                      </a:r>
                    </a:p>
                  </a:txBody>
                  <a:tcPr marL="137160" marR="137160" marT="137160" marB="137160"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FFFFFF"/>
                    </a:solidFill>
                  </a:tcPr>
                </a:tc>
                <a:tc>
                  <a:txBody>
                    <a:bodyPr anchor="t" rtlCol="false"/>
                    <a:lstStyle/>
                    <a:p>
                      <a:pPr algn="l" marL="313690" indent="-156845" lvl="1">
                        <a:lnSpc>
                          <a:spcPts val="3120"/>
                        </a:lnSpc>
                        <a:buFont typeface="Arial"/>
                        <a:buChar char="•"/>
                        <a:defRPr/>
                      </a:pPr>
                      <a:r>
                        <a:rPr lang="en-US" sz="2600" spc="24">
                          <a:solidFill>
                            <a:srgbClr val="000000"/>
                          </a:solidFill>
                          <a:latin typeface="Noto Sans"/>
                          <a:ea typeface="Noto Sans"/>
                          <a:cs typeface="Noto Sans"/>
                          <a:sym typeface="Noto Sans"/>
                        </a:rPr>
                        <a:t>Representa la propiedad parcial de una empresa.</a:t>
                      </a:r>
                      <a:endParaRPr lang="en-US" sz="1100"/>
                    </a:p>
                    <a:p>
                      <a:pPr algn="l" marL="313690" indent="-156845" lvl="1">
                        <a:lnSpc>
                          <a:spcPts val="3120"/>
                        </a:lnSpc>
                      </a:pPr>
                    </a:p>
                    <a:p>
                      <a:pPr algn="l" marL="313690" indent="-156845" lvl="1">
                        <a:lnSpc>
                          <a:spcPts val="3120"/>
                        </a:lnSpc>
                        <a:buFont typeface="Arial"/>
                        <a:buChar char="•"/>
                      </a:pPr>
                      <a:r>
                        <a:rPr lang="en-US" sz="2600" spc="24">
                          <a:solidFill>
                            <a:srgbClr val="000000"/>
                          </a:solidFill>
                          <a:latin typeface="Noto Sans"/>
                          <a:ea typeface="Noto Sans"/>
                          <a:cs typeface="Noto Sans"/>
                          <a:sym typeface="Noto Sans"/>
                        </a:rPr>
                        <a:t>Es la inversión más propensa a cambios de valor a corto plazo. </a:t>
                      </a:r>
                    </a:p>
                    <a:p>
                      <a:pPr algn="l" marL="313690" indent="-156845" lvl="1">
                        <a:lnSpc>
                          <a:spcPts val="3120"/>
                        </a:lnSpc>
                      </a:pPr>
                    </a:p>
                    <a:p>
                      <a:pPr algn="l" marL="313690" indent="-156845" lvl="1">
                        <a:lnSpc>
                          <a:spcPts val="3120"/>
                        </a:lnSpc>
                        <a:buFont typeface="Arial"/>
                        <a:buChar char="•"/>
                      </a:pPr>
                      <a:r>
                        <a:rPr lang="en-US" sz="2600" spc="24">
                          <a:solidFill>
                            <a:srgbClr val="000000"/>
                          </a:solidFill>
                          <a:latin typeface="Noto Sans"/>
                          <a:ea typeface="Noto Sans"/>
                          <a:cs typeface="Noto Sans"/>
                          <a:sym typeface="Noto Sans"/>
                        </a:rPr>
                        <a:t>A menudo se clasifica según el tamaño y el estilo de la empresa.</a:t>
                      </a:r>
                    </a:p>
                  </a:txBody>
                  <a:tcPr marL="137160" marR="137160" marT="137160" marB="137160" anchor="ctr">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FFFFFF"/>
                    </a:solidFill>
                  </a:tcPr>
                </a:tc>
              </a:tr>
            </a:tbl>
          </a:graphicData>
        </a:graphic>
      </p:graphicFrame>
      <p:sp>
        <p:nvSpPr>
          <p:cNvPr name="TextBox 13" id="13"/>
          <p:cNvSpPr txBox="true"/>
          <p:nvPr/>
        </p:nvSpPr>
        <p:spPr>
          <a:xfrm rot="0">
            <a:off x="4981575" y="8334375"/>
            <a:ext cx="2457450" cy="314325"/>
          </a:xfrm>
          <a:prstGeom prst="rect">
            <a:avLst/>
          </a:prstGeom>
        </p:spPr>
        <p:txBody>
          <a:bodyPr anchor="t" rtlCol="false" tIns="0" lIns="0" bIns="0" rIns="0">
            <a:spAutoFit/>
          </a:bodyPr>
          <a:lstStyle/>
          <a:p>
            <a:pPr algn="l" marL="0" indent="0" lvl="0">
              <a:lnSpc>
                <a:spcPts val="2400"/>
              </a:lnSpc>
              <a:spcBef>
                <a:spcPct val="0"/>
              </a:spcBef>
            </a:pPr>
            <a:r>
              <a:rPr lang="en-US" sz="2000" spc="18" strike="noStrike" u="none">
                <a:solidFill>
                  <a:srgbClr val="FFFFFF"/>
                </a:solidFill>
                <a:latin typeface="Noto Sans"/>
                <a:ea typeface="Noto Sans"/>
                <a:cs typeface="Noto Sans"/>
                <a:sym typeface="Noto Sans"/>
              </a:rPr>
              <a:t>"Renta Fija"</a:t>
            </a:r>
          </a:p>
        </p:txBody>
      </p:sp>
      <p:sp>
        <p:nvSpPr>
          <p:cNvPr name="TextBox 14" id="14"/>
          <p:cNvSpPr txBox="true"/>
          <p:nvPr/>
        </p:nvSpPr>
        <p:spPr>
          <a:xfrm rot="0">
            <a:off x="13925550" y="8315325"/>
            <a:ext cx="1095375" cy="247650"/>
          </a:xfrm>
          <a:prstGeom prst="rect">
            <a:avLst/>
          </a:prstGeom>
        </p:spPr>
        <p:txBody>
          <a:bodyPr anchor="t" rtlCol="false" tIns="0" lIns="0" bIns="0" rIns="0">
            <a:spAutoFit/>
          </a:bodyPr>
          <a:lstStyle/>
          <a:p>
            <a:pPr algn="l" marL="0" indent="0" lvl="0">
              <a:lnSpc>
                <a:spcPts val="2053"/>
              </a:lnSpc>
              <a:spcBef>
                <a:spcPct val="0"/>
              </a:spcBef>
            </a:pPr>
            <a:r>
              <a:rPr lang="en-US" sz="1711" spc="16" strike="noStrike" u="none">
                <a:solidFill>
                  <a:srgbClr val="FFFFFF"/>
                </a:solidFill>
                <a:latin typeface="Noto Sans"/>
                <a:ea typeface="Noto Sans"/>
                <a:cs typeface="Noto Sans"/>
                <a:sym typeface="Noto Sans"/>
              </a:rPr>
              <a:t>"Acciones"</a:t>
            </a:r>
          </a:p>
        </p:txBody>
      </p:sp>
      <p:grpSp>
        <p:nvGrpSpPr>
          <p:cNvPr name="Group 15" id="15"/>
          <p:cNvGrpSpPr/>
          <p:nvPr/>
        </p:nvGrpSpPr>
        <p:grpSpPr>
          <a:xfrm rot="0">
            <a:off x="2030526" y="8720787"/>
            <a:ext cx="2452254" cy="868347"/>
            <a:chOff x="0" y="0"/>
            <a:chExt cx="3269672" cy="1157796"/>
          </a:xfrm>
        </p:grpSpPr>
        <p:sp>
          <p:nvSpPr>
            <p:cNvPr name="Freeform 16" id="16"/>
            <p:cNvSpPr/>
            <p:nvPr/>
          </p:nvSpPr>
          <p:spPr>
            <a:xfrm flipH="false" flipV="false" rot="0">
              <a:off x="0" y="0"/>
              <a:ext cx="3269615" cy="1157859"/>
            </a:xfrm>
            <a:custGeom>
              <a:avLst/>
              <a:gdLst/>
              <a:ahLst/>
              <a:cxnLst/>
              <a:rect r="r" b="b" t="t" l="l"/>
              <a:pathLst>
                <a:path h="1157859" w="3269615">
                  <a:moveTo>
                    <a:pt x="0" y="578866"/>
                  </a:moveTo>
                  <a:lnTo>
                    <a:pt x="578866" y="0"/>
                  </a:lnTo>
                  <a:lnTo>
                    <a:pt x="578866" y="289433"/>
                  </a:lnTo>
                  <a:lnTo>
                    <a:pt x="3269615" y="289433"/>
                  </a:lnTo>
                  <a:lnTo>
                    <a:pt x="3269615" y="868299"/>
                  </a:lnTo>
                  <a:lnTo>
                    <a:pt x="578866" y="868299"/>
                  </a:lnTo>
                  <a:lnTo>
                    <a:pt x="578866" y="1157859"/>
                  </a:lnTo>
                  <a:close/>
                </a:path>
              </a:pathLst>
            </a:custGeom>
            <a:solidFill>
              <a:srgbClr val="1F497D"/>
            </a:solidFill>
          </p:spPr>
        </p:sp>
        <p:sp>
          <p:nvSpPr>
            <p:cNvPr name="TextBox 17" id="17"/>
            <p:cNvSpPr txBox="true"/>
            <p:nvPr/>
          </p:nvSpPr>
          <p:spPr>
            <a:xfrm>
              <a:off x="0" y="-57150"/>
              <a:ext cx="3269672" cy="1214946"/>
            </a:xfrm>
            <a:prstGeom prst="rect">
              <a:avLst/>
            </a:prstGeom>
          </p:spPr>
          <p:txBody>
            <a:bodyPr anchor="ctr" rtlCol="false" tIns="50800" lIns="50800" bIns="50800" rIns="50800"/>
            <a:lstStyle/>
            <a:p>
              <a:pPr algn="ctr" marL="0" indent="0" lvl="0">
                <a:lnSpc>
                  <a:spcPts val="3779"/>
                </a:lnSpc>
                <a:spcBef>
                  <a:spcPct val="0"/>
                </a:spcBef>
              </a:pPr>
              <a:r>
                <a:rPr lang="en-US" b="true" sz="2700" spc="25" strike="noStrike" u="none">
                  <a:solidFill>
                    <a:srgbClr val="FFFFFF"/>
                  </a:solidFill>
                  <a:latin typeface="Noto Sans Bold"/>
                  <a:ea typeface="Noto Sans Bold"/>
                  <a:cs typeface="Noto Sans Bold"/>
                  <a:sym typeface="Noto Sans Bold"/>
                </a:rPr>
                <a:t>Menor</a:t>
              </a:r>
            </a:p>
          </p:txBody>
        </p:sp>
      </p:grpSp>
      <p:grpSp>
        <p:nvGrpSpPr>
          <p:cNvPr name="Group 18" id="18"/>
          <p:cNvGrpSpPr/>
          <p:nvPr/>
        </p:nvGrpSpPr>
        <p:grpSpPr>
          <a:xfrm rot="0">
            <a:off x="14188440" y="8720787"/>
            <a:ext cx="2279073" cy="868347"/>
            <a:chOff x="0" y="0"/>
            <a:chExt cx="3038764" cy="1157796"/>
          </a:xfrm>
        </p:grpSpPr>
        <p:sp>
          <p:nvSpPr>
            <p:cNvPr name="Freeform 19" id="19"/>
            <p:cNvSpPr/>
            <p:nvPr/>
          </p:nvSpPr>
          <p:spPr>
            <a:xfrm flipH="false" flipV="false" rot="0">
              <a:off x="0" y="0"/>
              <a:ext cx="3038729" cy="1157859"/>
            </a:xfrm>
            <a:custGeom>
              <a:avLst/>
              <a:gdLst/>
              <a:ahLst/>
              <a:cxnLst/>
              <a:rect r="r" b="b" t="t" l="l"/>
              <a:pathLst>
                <a:path h="1157859" w="3038729">
                  <a:moveTo>
                    <a:pt x="3038729" y="578866"/>
                  </a:moveTo>
                  <a:lnTo>
                    <a:pt x="2459863" y="0"/>
                  </a:lnTo>
                  <a:lnTo>
                    <a:pt x="2459863" y="289433"/>
                  </a:lnTo>
                  <a:lnTo>
                    <a:pt x="0" y="289433"/>
                  </a:lnTo>
                  <a:lnTo>
                    <a:pt x="0" y="868299"/>
                  </a:lnTo>
                  <a:lnTo>
                    <a:pt x="2459863" y="868299"/>
                  </a:lnTo>
                  <a:lnTo>
                    <a:pt x="2459863" y="1157859"/>
                  </a:lnTo>
                  <a:close/>
                </a:path>
              </a:pathLst>
            </a:custGeom>
            <a:solidFill>
              <a:srgbClr val="1F497D"/>
            </a:solidFill>
          </p:spPr>
        </p:sp>
        <p:sp>
          <p:nvSpPr>
            <p:cNvPr name="TextBox 20" id="20"/>
            <p:cNvSpPr txBox="true"/>
            <p:nvPr/>
          </p:nvSpPr>
          <p:spPr>
            <a:xfrm>
              <a:off x="0" y="-57150"/>
              <a:ext cx="3038764" cy="1214946"/>
            </a:xfrm>
            <a:prstGeom prst="rect">
              <a:avLst/>
            </a:prstGeom>
          </p:spPr>
          <p:txBody>
            <a:bodyPr anchor="ctr" rtlCol="false" tIns="50800" lIns="50800" bIns="50800" rIns="50800"/>
            <a:lstStyle/>
            <a:p>
              <a:pPr algn="ctr" marL="0" indent="0" lvl="0">
                <a:lnSpc>
                  <a:spcPts val="3779"/>
                </a:lnSpc>
                <a:spcBef>
                  <a:spcPct val="0"/>
                </a:spcBef>
              </a:pPr>
              <a:r>
                <a:rPr lang="en-US" b="true" sz="2700" spc="25" strike="noStrike" u="none">
                  <a:solidFill>
                    <a:srgbClr val="FFFFFF"/>
                  </a:solidFill>
                  <a:latin typeface="Noto Sans Bold"/>
                  <a:ea typeface="Noto Sans Bold"/>
                  <a:cs typeface="Noto Sans Bold"/>
                  <a:sym typeface="Noto Sans Bold"/>
                </a:rPr>
                <a:t>Mayor</a:t>
              </a:r>
            </a:p>
          </p:txBody>
        </p:sp>
      </p:grpSp>
      <p:sp>
        <p:nvSpPr>
          <p:cNvPr name="TextBox 21" id="21"/>
          <p:cNvSpPr txBox="true"/>
          <p:nvPr/>
        </p:nvSpPr>
        <p:spPr>
          <a:xfrm rot="0">
            <a:off x="6076950" y="9534525"/>
            <a:ext cx="6134100" cy="361950"/>
          </a:xfrm>
          <a:prstGeom prst="rect">
            <a:avLst/>
          </a:prstGeom>
        </p:spPr>
        <p:txBody>
          <a:bodyPr anchor="t" rtlCol="false" tIns="0" lIns="0" bIns="0" rIns="0">
            <a:spAutoFit/>
          </a:bodyPr>
          <a:lstStyle/>
          <a:p>
            <a:pPr algn="ctr" marL="0" indent="0" lvl="0">
              <a:lnSpc>
                <a:spcPts val="1439"/>
              </a:lnSpc>
              <a:spcBef>
                <a:spcPct val="0"/>
              </a:spcBef>
            </a:pPr>
            <a:r>
              <a:rPr lang="en-US" sz="1200" spc="11" strike="noStrike" u="none">
                <a:solidFill>
                  <a:srgbClr val="212C68"/>
                </a:solidFill>
                <a:latin typeface="Noto Sans"/>
                <a:ea typeface="Noto Sans"/>
                <a:cs typeface="Noto Sans"/>
                <a:sym typeface="Noto Sans"/>
              </a:rPr>
              <a:t>Solo con fines ilustrativos. Observaciones generales únicamente.</a:t>
            </a:r>
          </a:p>
          <a:p>
            <a:pPr algn="ctr" marL="0" indent="0" lvl="0">
              <a:lnSpc>
                <a:spcPts val="1439"/>
              </a:lnSpc>
              <a:spcBef>
                <a:spcPct val="0"/>
              </a:spcBef>
            </a:pPr>
            <a:r>
              <a:rPr lang="en-US" sz="1200" spc="11" strike="noStrike" u="none">
                <a:solidFill>
                  <a:srgbClr val="212C68"/>
                </a:solidFill>
                <a:latin typeface="Noto Sans"/>
                <a:ea typeface="Noto Sans"/>
                <a:cs typeface="Noto Sans"/>
                <a:sym typeface="Noto Sans"/>
              </a:rPr>
              <a:t>La volatilidad en cualquier período puede variar de lo anterior.</a:t>
            </a:r>
          </a:p>
        </p:txBody>
      </p:sp>
      <p:sp>
        <p:nvSpPr>
          <p:cNvPr name="TextBox 22" id="22"/>
          <p:cNvSpPr txBox="true"/>
          <p:nvPr/>
        </p:nvSpPr>
        <p:spPr>
          <a:xfrm rot="0">
            <a:off x="4610257" y="8905875"/>
            <a:ext cx="9452650" cy="457200"/>
          </a:xfrm>
          <a:prstGeom prst="rect">
            <a:avLst/>
          </a:prstGeom>
        </p:spPr>
        <p:txBody>
          <a:bodyPr anchor="t" rtlCol="false" tIns="0" lIns="0" bIns="0" rIns="0">
            <a:spAutoFit/>
          </a:bodyPr>
          <a:lstStyle/>
          <a:p>
            <a:pPr algn="ctr" marL="0" indent="0" lvl="0">
              <a:lnSpc>
                <a:spcPts val="3639"/>
              </a:lnSpc>
              <a:spcBef>
                <a:spcPct val="0"/>
              </a:spcBef>
            </a:pPr>
            <a:r>
              <a:rPr lang="en-US" b="true" sz="3033" spc="28" strike="noStrike" u="none">
                <a:solidFill>
                  <a:srgbClr val="212C68"/>
                </a:solidFill>
                <a:latin typeface="Noto Sans Bold"/>
                <a:ea typeface="Noto Sans Bold"/>
                <a:cs typeface="Noto Sans Bold"/>
                <a:sym typeface="Noto Sans Bold"/>
              </a:rPr>
              <a:t>Riesgo Potencial/Rendimiento Potencial</a:t>
            </a:r>
          </a:p>
        </p:txBody>
      </p:sp>
      <p:grpSp>
        <p:nvGrpSpPr>
          <p:cNvPr name="Group 23" id="23"/>
          <p:cNvGrpSpPr/>
          <p:nvPr/>
        </p:nvGrpSpPr>
        <p:grpSpPr>
          <a:xfrm rot="0">
            <a:off x="4482780" y="8934023"/>
            <a:ext cx="9705660" cy="441875"/>
            <a:chOff x="0" y="0"/>
            <a:chExt cx="12940880" cy="589167"/>
          </a:xfrm>
        </p:grpSpPr>
        <p:sp>
          <p:nvSpPr>
            <p:cNvPr name="Freeform 24" id="24"/>
            <p:cNvSpPr/>
            <p:nvPr/>
          </p:nvSpPr>
          <p:spPr>
            <a:xfrm flipH="false" flipV="false" rot="0">
              <a:off x="0" y="0"/>
              <a:ext cx="12940834" cy="589153"/>
            </a:xfrm>
            <a:custGeom>
              <a:avLst/>
              <a:gdLst/>
              <a:ahLst/>
              <a:cxnLst/>
              <a:rect r="r" b="b" t="t" l="l"/>
              <a:pathLst>
                <a:path h="589153" w="12940834">
                  <a:moveTo>
                    <a:pt x="9401" y="0"/>
                  </a:moveTo>
                  <a:lnTo>
                    <a:pt x="12931433" y="0"/>
                  </a:lnTo>
                  <a:cubicBezTo>
                    <a:pt x="12936698" y="0"/>
                    <a:pt x="12940834" y="2794"/>
                    <a:pt x="12940834" y="6350"/>
                  </a:cubicBezTo>
                  <a:lnTo>
                    <a:pt x="12940834" y="582803"/>
                  </a:lnTo>
                  <a:cubicBezTo>
                    <a:pt x="12940834" y="586359"/>
                    <a:pt x="12936698" y="589153"/>
                    <a:pt x="12931433" y="589153"/>
                  </a:cubicBezTo>
                  <a:lnTo>
                    <a:pt x="9401" y="589153"/>
                  </a:lnTo>
                  <a:cubicBezTo>
                    <a:pt x="4136" y="589153"/>
                    <a:pt x="0" y="586359"/>
                    <a:pt x="0" y="582803"/>
                  </a:cubicBezTo>
                  <a:lnTo>
                    <a:pt x="0" y="6350"/>
                  </a:lnTo>
                  <a:cubicBezTo>
                    <a:pt x="0" y="2794"/>
                    <a:pt x="4136" y="0"/>
                    <a:pt x="9401" y="0"/>
                  </a:cubicBezTo>
                  <a:moveTo>
                    <a:pt x="9401" y="12700"/>
                  </a:moveTo>
                  <a:lnTo>
                    <a:pt x="9401" y="6350"/>
                  </a:lnTo>
                  <a:lnTo>
                    <a:pt x="18802" y="6350"/>
                  </a:lnTo>
                  <a:lnTo>
                    <a:pt x="18802" y="582803"/>
                  </a:lnTo>
                  <a:lnTo>
                    <a:pt x="9401" y="582803"/>
                  </a:lnTo>
                  <a:lnTo>
                    <a:pt x="9401" y="576453"/>
                  </a:lnTo>
                  <a:lnTo>
                    <a:pt x="12931433" y="576453"/>
                  </a:lnTo>
                  <a:lnTo>
                    <a:pt x="12931433" y="582803"/>
                  </a:lnTo>
                  <a:lnTo>
                    <a:pt x="12922032" y="582803"/>
                  </a:lnTo>
                  <a:lnTo>
                    <a:pt x="12922032" y="6350"/>
                  </a:lnTo>
                  <a:lnTo>
                    <a:pt x="12931433" y="6350"/>
                  </a:lnTo>
                  <a:lnTo>
                    <a:pt x="12931433" y="12700"/>
                  </a:lnTo>
                  <a:lnTo>
                    <a:pt x="9401" y="12700"/>
                  </a:lnTo>
                  <a:close/>
                </a:path>
              </a:pathLst>
            </a:custGeom>
            <a:solidFill>
              <a:srgbClr val="212C68"/>
            </a:solidFill>
          </p:spPr>
        </p:sp>
      </p:grpSp>
      <p:sp>
        <p:nvSpPr>
          <p:cNvPr name="Freeform 25" id="25"/>
          <p:cNvSpPr/>
          <p:nvPr/>
        </p:nvSpPr>
        <p:spPr>
          <a:xfrm flipH="false" flipV="false" rot="0">
            <a:off x="378787" y="9589134"/>
            <a:ext cx="1313254" cy="424556"/>
          </a:xfrm>
          <a:custGeom>
            <a:avLst/>
            <a:gdLst/>
            <a:ahLst/>
            <a:cxnLst/>
            <a:rect r="r" b="b" t="t" l="l"/>
            <a:pathLst>
              <a:path h="424556" w="1313254">
                <a:moveTo>
                  <a:pt x="0" y="0"/>
                </a:moveTo>
                <a:lnTo>
                  <a:pt x="1313254" y="0"/>
                </a:lnTo>
                <a:lnTo>
                  <a:pt x="1313254" y="424556"/>
                </a:lnTo>
                <a:lnTo>
                  <a:pt x="0" y="424556"/>
                </a:lnTo>
                <a:lnTo>
                  <a:pt x="0" y="0"/>
                </a:lnTo>
                <a:close/>
              </a:path>
            </a:pathLst>
          </a:custGeom>
          <a:blipFill>
            <a:blip r:embed="rId3"/>
            <a:stretch>
              <a:fillRect l="0" t="0" r="0" b="0"/>
            </a:stretch>
          </a:blipFill>
        </p:spPr>
      </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8787" y="9589134"/>
            <a:ext cx="1313254" cy="424556"/>
          </a:xfrm>
          <a:custGeom>
            <a:avLst/>
            <a:gdLst/>
            <a:ahLst/>
            <a:cxnLst/>
            <a:rect r="r" b="b" t="t" l="l"/>
            <a:pathLst>
              <a:path h="424556" w="1313254">
                <a:moveTo>
                  <a:pt x="0" y="0"/>
                </a:moveTo>
                <a:lnTo>
                  <a:pt x="1313254" y="0"/>
                </a:lnTo>
                <a:lnTo>
                  <a:pt x="1313254" y="424556"/>
                </a:lnTo>
                <a:lnTo>
                  <a:pt x="0" y="424556"/>
                </a:lnTo>
                <a:lnTo>
                  <a:pt x="0" y="0"/>
                </a:lnTo>
                <a:close/>
              </a:path>
            </a:pathLst>
          </a:custGeom>
          <a:blipFill>
            <a:blip r:embed="rId3"/>
            <a:stretch>
              <a:fillRect l="0" t="0" r="0" b="0"/>
            </a:stretch>
          </a:blipFill>
        </p:spPr>
      </p:sp>
      <p:sp>
        <p:nvSpPr>
          <p:cNvPr name="TextBox 3" id="3"/>
          <p:cNvSpPr txBox="true"/>
          <p:nvPr/>
        </p:nvSpPr>
        <p:spPr>
          <a:xfrm rot="0">
            <a:off x="1028700" y="876300"/>
            <a:ext cx="14516100" cy="1152525"/>
          </a:xfrm>
          <a:prstGeom prst="rect">
            <a:avLst/>
          </a:prstGeom>
        </p:spPr>
        <p:txBody>
          <a:bodyPr anchor="t" rtlCol="false" tIns="0" lIns="0" bIns="0" rIns="0">
            <a:spAutoFit/>
          </a:bodyPr>
          <a:lstStyle/>
          <a:p>
            <a:pPr algn="l" marL="0" indent="0" lvl="0">
              <a:lnSpc>
                <a:spcPts val="9000"/>
              </a:lnSpc>
              <a:spcBef>
                <a:spcPct val="0"/>
              </a:spcBef>
            </a:pPr>
            <a:r>
              <a:rPr lang="en-US" b="true" sz="7500" strike="noStrike" u="none">
                <a:solidFill>
                  <a:srgbClr val="232C68"/>
                </a:solidFill>
                <a:latin typeface="Noto Sans Bold"/>
                <a:ea typeface="Noto Sans Bold"/>
                <a:cs typeface="Noto Sans Bold"/>
                <a:sym typeface="Noto Sans Bold"/>
              </a:rPr>
              <a:t>Asignación de Activos</a:t>
            </a:r>
          </a:p>
        </p:txBody>
      </p:sp>
      <p:sp>
        <p:nvSpPr>
          <p:cNvPr name="TextBox 4" id="4"/>
          <p:cNvSpPr txBox="true"/>
          <p:nvPr/>
        </p:nvSpPr>
        <p:spPr>
          <a:xfrm rot="0">
            <a:off x="1028700" y="2279954"/>
            <a:ext cx="16853447" cy="2200275"/>
          </a:xfrm>
          <a:prstGeom prst="rect">
            <a:avLst/>
          </a:prstGeom>
        </p:spPr>
        <p:txBody>
          <a:bodyPr anchor="t" rtlCol="false" tIns="0" lIns="0" bIns="0" rIns="0">
            <a:spAutoFit/>
          </a:bodyPr>
          <a:lstStyle/>
          <a:p>
            <a:pPr algn="l" marL="0" indent="0" lvl="0">
              <a:lnSpc>
                <a:spcPts val="2520"/>
              </a:lnSpc>
              <a:spcBef>
                <a:spcPct val="0"/>
              </a:spcBef>
            </a:pPr>
            <a:r>
              <a:rPr lang="en-US" sz="2100" spc="19" strike="noStrike" u="none">
                <a:solidFill>
                  <a:srgbClr val="081D58"/>
                </a:solidFill>
                <a:latin typeface="Noto Sans"/>
                <a:ea typeface="Noto Sans"/>
                <a:cs typeface="Noto Sans"/>
                <a:sym typeface="Noto Sans"/>
              </a:rPr>
              <a:t>La asignación de activos es la estrategia de crear un portafolio equilibrado de inversiones de</a:t>
            </a:r>
          </a:p>
          <a:p>
            <a:pPr algn="l" marL="0" indent="0" lvl="0">
              <a:lnSpc>
                <a:spcPts val="2520"/>
              </a:lnSpc>
              <a:spcBef>
                <a:spcPct val="0"/>
              </a:spcBef>
            </a:pPr>
            <a:r>
              <a:rPr lang="en-US" b="true" sz="2100" spc="19" strike="noStrike" u="none">
                <a:solidFill>
                  <a:srgbClr val="081D58"/>
                </a:solidFill>
                <a:latin typeface="Noto Sans Bold"/>
                <a:ea typeface="Noto Sans Bold"/>
                <a:cs typeface="Noto Sans Bold"/>
                <a:sym typeface="Noto Sans Bold"/>
              </a:rPr>
              <a:t>renta fija </a:t>
            </a:r>
            <a:r>
              <a:rPr lang="en-US" sz="2100" spc="19" strike="noStrike" u="none">
                <a:solidFill>
                  <a:srgbClr val="081D58"/>
                </a:solidFill>
                <a:latin typeface="Noto Sans"/>
                <a:ea typeface="Noto Sans"/>
                <a:cs typeface="Noto Sans"/>
                <a:sym typeface="Noto Sans"/>
              </a:rPr>
              <a:t>(bonos, efectivo, valor estable) e inversiones de </a:t>
            </a:r>
            <a:r>
              <a:rPr lang="en-US" b="true" sz="2100" spc="19" strike="noStrike" u="none">
                <a:solidFill>
                  <a:srgbClr val="081D58"/>
                </a:solidFill>
                <a:latin typeface="Noto Sans Bold"/>
                <a:ea typeface="Noto Sans Bold"/>
                <a:cs typeface="Noto Sans Bold"/>
                <a:sym typeface="Noto Sans Bold"/>
              </a:rPr>
              <a:t>acciones</a:t>
            </a:r>
            <a:r>
              <a:rPr lang="en-US" sz="2100" spc="19" strike="noStrike" u="none">
                <a:solidFill>
                  <a:srgbClr val="081D58"/>
                </a:solidFill>
                <a:latin typeface="Noto Sans"/>
                <a:ea typeface="Noto Sans"/>
                <a:cs typeface="Noto Sans"/>
                <a:sym typeface="Noto Sans"/>
              </a:rPr>
              <a:t> (acciones nacionales, acciones extranjeras) basado en el horizonte de tiempo, objetivos, tolerancia al riesgo y más.</a:t>
            </a:r>
          </a:p>
          <a:p>
            <a:pPr algn="l" marL="0" indent="0" lvl="0">
              <a:lnSpc>
                <a:spcPts val="2520"/>
              </a:lnSpc>
              <a:spcBef>
                <a:spcPct val="0"/>
              </a:spcBef>
            </a:pPr>
          </a:p>
          <a:p>
            <a:pPr algn="l" marL="0" indent="0" lvl="0">
              <a:lnSpc>
                <a:spcPts val="2520"/>
              </a:lnSpc>
              <a:spcBef>
                <a:spcPct val="0"/>
              </a:spcBef>
            </a:pPr>
            <a:r>
              <a:rPr lang="en-US" sz="2100" spc="19" strike="noStrike" u="none">
                <a:solidFill>
                  <a:srgbClr val="081D58"/>
                </a:solidFill>
                <a:latin typeface="Noto Sans"/>
                <a:ea typeface="Noto Sans"/>
                <a:cs typeface="Noto Sans"/>
                <a:sym typeface="Noto Sans"/>
              </a:rPr>
              <a:t>No existe una solución única para todos; tu asignación de activos es específica a tus necesidades, metas y preferencias.</a:t>
            </a:r>
          </a:p>
          <a:p>
            <a:pPr algn="l" marL="0" indent="0" lvl="0">
              <a:lnSpc>
                <a:spcPts val="2520"/>
              </a:lnSpc>
              <a:spcBef>
                <a:spcPct val="0"/>
              </a:spcBef>
            </a:pPr>
          </a:p>
          <a:p>
            <a:pPr algn="l" marL="0" indent="0" lvl="0">
              <a:lnSpc>
                <a:spcPts val="2520"/>
              </a:lnSpc>
              <a:spcBef>
                <a:spcPct val="0"/>
              </a:spcBef>
            </a:pPr>
            <a:r>
              <a:rPr lang="en-US" sz="2100" spc="19" strike="noStrike" u="none">
                <a:solidFill>
                  <a:srgbClr val="081D58"/>
                </a:solidFill>
                <a:latin typeface="Noto Sans"/>
                <a:ea typeface="Noto Sans"/>
                <a:cs typeface="Noto Sans"/>
                <a:sym typeface="Noto Sans"/>
              </a:rPr>
              <a:t>Tu asignación de activos debe cambiar con el tiempo a medida que tus metas o necesidades cambien.</a:t>
            </a:r>
          </a:p>
        </p:txBody>
      </p:sp>
      <p:grpSp>
        <p:nvGrpSpPr>
          <p:cNvPr name="Group 5" id="5"/>
          <p:cNvGrpSpPr/>
          <p:nvPr/>
        </p:nvGrpSpPr>
        <p:grpSpPr>
          <a:xfrm rot="0">
            <a:off x="794948" y="4606816"/>
            <a:ext cx="10586319" cy="5086776"/>
            <a:chOff x="0" y="0"/>
            <a:chExt cx="14115092" cy="6782368"/>
          </a:xfrm>
        </p:grpSpPr>
        <p:grpSp>
          <p:nvGrpSpPr>
            <p:cNvPr name="Group 6" id="6"/>
            <p:cNvGrpSpPr/>
            <p:nvPr/>
          </p:nvGrpSpPr>
          <p:grpSpPr>
            <a:xfrm rot="0">
              <a:off x="5444018" y="2559772"/>
              <a:ext cx="3488642" cy="4222596"/>
              <a:chOff x="0" y="0"/>
              <a:chExt cx="2173575" cy="2630860"/>
            </a:xfrm>
          </p:grpSpPr>
          <p:sp>
            <p:nvSpPr>
              <p:cNvPr name="Freeform 7" id="7"/>
              <p:cNvSpPr/>
              <p:nvPr/>
            </p:nvSpPr>
            <p:spPr>
              <a:xfrm flipH="false" flipV="false" rot="0">
                <a:off x="25400" y="25400"/>
                <a:ext cx="2122678" cy="2580005"/>
              </a:xfrm>
              <a:custGeom>
                <a:avLst/>
                <a:gdLst/>
                <a:ahLst/>
                <a:cxnLst/>
                <a:rect r="r" b="b" t="t" l="l"/>
                <a:pathLst>
                  <a:path h="2580005" w="2122678">
                    <a:moveTo>
                      <a:pt x="0" y="2580005"/>
                    </a:moveTo>
                    <a:lnTo>
                      <a:pt x="1061339" y="0"/>
                    </a:lnTo>
                    <a:lnTo>
                      <a:pt x="2122678" y="2580005"/>
                    </a:lnTo>
                    <a:close/>
                  </a:path>
                </a:pathLst>
              </a:custGeom>
              <a:solidFill>
                <a:srgbClr val="FFFFFF"/>
              </a:solidFill>
            </p:spPr>
          </p:sp>
          <p:sp>
            <p:nvSpPr>
              <p:cNvPr name="Freeform 8" id="8"/>
              <p:cNvSpPr/>
              <p:nvPr/>
            </p:nvSpPr>
            <p:spPr>
              <a:xfrm flipH="false" flipV="false" rot="0">
                <a:off x="29" y="0"/>
                <a:ext cx="2173547" cy="2630805"/>
              </a:xfrm>
              <a:custGeom>
                <a:avLst/>
                <a:gdLst/>
                <a:ahLst/>
                <a:cxnLst/>
                <a:rect r="r" b="b" t="t" l="l"/>
                <a:pathLst>
                  <a:path h="2630805" w="2173547">
                    <a:moveTo>
                      <a:pt x="1876" y="2595753"/>
                    </a:moveTo>
                    <a:lnTo>
                      <a:pt x="1063215" y="15748"/>
                    </a:lnTo>
                    <a:cubicBezTo>
                      <a:pt x="1067152" y="6223"/>
                      <a:pt x="1076423" y="0"/>
                      <a:pt x="1086710" y="0"/>
                    </a:cubicBezTo>
                    <a:cubicBezTo>
                      <a:pt x="1096997" y="0"/>
                      <a:pt x="1106268" y="6223"/>
                      <a:pt x="1110205" y="15748"/>
                    </a:cubicBezTo>
                    <a:lnTo>
                      <a:pt x="2171671" y="2595753"/>
                    </a:lnTo>
                    <a:cubicBezTo>
                      <a:pt x="2174846" y="2603627"/>
                      <a:pt x="2173957" y="2612517"/>
                      <a:pt x="2169258" y="2619502"/>
                    </a:cubicBezTo>
                    <a:cubicBezTo>
                      <a:pt x="2164559" y="2626487"/>
                      <a:pt x="2156685" y="2630805"/>
                      <a:pt x="2148176" y="2630805"/>
                    </a:cubicBezTo>
                    <a:lnTo>
                      <a:pt x="25371" y="2630805"/>
                    </a:lnTo>
                    <a:cubicBezTo>
                      <a:pt x="16862" y="2630805"/>
                      <a:pt x="8988" y="2626614"/>
                      <a:pt x="4289" y="2619502"/>
                    </a:cubicBezTo>
                    <a:cubicBezTo>
                      <a:pt x="-410" y="2612390"/>
                      <a:pt x="-1299" y="2603500"/>
                      <a:pt x="1876" y="2595753"/>
                    </a:cubicBezTo>
                    <a:moveTo>
                      <a:pt x="48866" y="2615057"/>
                    </a:moveTo>
                    <a:lnTo>
                      <a:pt x="25371" y="2605405"/>
                    </a:lnTo>
                    <a:lnTo>
                      <a:pt x="25371" y="2580005"/>
                    </a:lnTo>
                    <a:lnTo>
                      <a:pt x="2148176" y="2580005"/>
                    </a:lnTo>
                    <a:lnTo>
                      <a:pt x="2148176" y="2605405"/>
                    </a:lnTo>
                    <a:lnTo>
                      <a:pt x="2124681" y="2615057"/>
                    </a:lnTo>
                    <a:lnTo>
                      <a:pt x="1063215" y="35052"/>
                    </a:lnTo>
                    <a:lnTo>
                      <a:pt x="1086710" y="25400"/>
                    </a:lnTo>
                    <a:lnTo>
                      <a:pt x="1110205" y="35052"/>
                    </a:lnTo>
                    <a:lnTo>
                      <a:pt x="48866" y="2615184"/>
                    </a:lnTo>
                    <a:close/>
                  </a:path>
                </a:pathLst>
              </a:custGeom>
              <a:solidFill>
                <a:srgbClr val="212C68"/>
              </a:solidFill>
            </p:spPr>
          </p:sp>
        </p:grpSp>
        <p:grpSp>
          <p:nvGrpSpPr>
            <p:cNvPr name="Group 9" id="9"/>
            <p:cNvGrpSpPr/>
            <p:nvPr/>
          </p:nvGrpSpPr>
          <p:grpSpPr>
            <a:xfrm rot="0">
              <a:off x="3029620" y="2374613"/>
              <a:ext cx="8550133" cy="370317"/>
              <a:chOff x="0" y="0"/>
              <a:chExt cx="8550133" cy="370317"/>
            </a:xfrm>
          </p:grpSpPr>
          <p:sp>
            <p:nvSpPr>
              <p:cNvPr name="Freeform 10" id="10"/>
              <p:cNvSpPr/>
              <p:nvPr/>
            </p:nvSpPr>
            <p:spPr>
              <a:xfrm flipH="false" flipV="false" rot="0">
                <a:off x="16891" y="16891"/>
                <a:ext cx="8516366" cy="336550"/>
              </a:xfrm>
              <a:custGeom>
                <a:avLst/>
                <a:gdLst/>
                <a:ahLst/>
                <a:cxnLst/>
                <a:rect r="r" b="b" t="t" l="l"/>
                <a:pathLst>
                  <a:path h="336550" w="8516366">
                    <a:moveTo>
                      <a:pt x="0" y="0"/>
                    </a:moveTo>
                    <a:lnTo>
                      <a:pt x="8516366" y="0"/>
                    </a:lnTo>
                    <a:lnTo>
                      <a:pt x="8516366" y="336550"/>
                    </a:lnTo>
                    <a:lnTo>
                      <a:pt x="0" y="336550"/>
                    </a:lnTo>
                    <a:close/>
                  </a:path>
                </a:pathLst>
              </a:custGeom>
              <a:solidFill>
                <a:srgbClr val="212C68"/>
              </a:solidFill>
            </p:spPr>
          </p:sp>
          <p:sp>
            <p:nvSpPr>
              <p:cNvPr name="Freeform 11" id="11"/>
              <p:cNvSpPr/>
              <p:nvPr/>
            </p:nvSpPr>
            <p:spPr>
              <a:xfrm flipH="false" flipV="false" rot="0">
                <a:off x="0" y="0"/>
                <a:ext cx="8550148" cy="370332"/>
              </a:xfrm>
              <a:custGeom>
                <a:avLst/>
                <a:gdLst/>
                <a:ahLst/>
                <a:cxnLst/>
                <a:rect r="r" b="b" t="t" l="l"/>
                <a:pathLst>
                  <a:path h="370332" w="8550148">
                    <a:moveTo>
                      <a:pt x="16891" y="0"/>
                    </a:moveTo>
                    <a:lnTo>
                      <a:pt x="8533257" y="0"/>
                    </a:lnTo>
                    <a:cubicBezTo>
                      <a:pt x="8542655" y="0"/>
                      <a:pt x="8550148" y="7620"/>
                      <a:pt x="8550148" y="16891"/>
                    </a:cubicBezTo>
                    <a:lnTo>
                      <a:pt x="8550148" y="353441"/>
                    </a:lnTo>
                    <a:cubicBezTo>
                      <a:pt x="8550148" y="362839"/>
                      <a:pt x="8542527" y="370332"/>
                      <a:pt x="8533257" y="370332"/>
                    </a:cubicBezTo>
                    <a:lnTo>
                      <a:pt x="16891" y="370332"/>
                    </a:lnTo>
                    <a:cubicBezTo>
                      <a:pt x="7620" y="370332"/>
                      <a:pt x="0" y="362712"/>
                      <a:pt x="0" y="353441"/>
                    </a:cubicBezTo>
                    <a:lnTo>
                      <a:pt x="0" y="16891"/>
                    </a:lnTo>
                    <a:cubicBezTo>
                      <a:pt x="0" y="7620"/>
                      <a:pt x="7620" y="0"/>
                      <a:pt x="16891" y="0"/>
                    </a:cubicBezTo>
                    <a:moveTo>
                      <a:pt x="16891" y="33909"/>
                    </a:moveTo>
                    <a:lnTo>
                      <a:pt x="16891" y="16891"/>
                    </a:lnTo>
                    <a:lnTo>
                      <a:pt x="33909" y="16891"/>
                    </a:lnTo>
                    <a:lnTo>
                      <a:pt x="33909" y="353441"/>
                    </a:lnTo>
                    <a:lnTo>
                      <a:pt x="16891" y="353441"/>
                    </a:lnTo>
                    <a:lnTo>
                      <a:pt x="16891" y="336423"/>
                    </a:lnTo>
                    <a:lnTo>
                      <a:pt x="8533257" y="336423"/>
                    </a:lnTo>
                    <a:lnTo>
                      <a:pt x="8533257" y="353314"/>
                    </a:lnTo>
                    <a:lnTo>
                      <a:pt x="8516365" y="353314"/>
                    </a:lnTo>
                    <a:lnTo>
                      <a:pt x="8516365" y="16891"/>
                    </a:lnTo>
                    <a:lnTo>
                      <a:pt x="8533257" y="16891"/>
                    </a:lnTo>
                    <a:lnTo>
                      <a:pt x="8533257" y="33909"/>
                    </a:lnTo>
                    <a:lnTo>
                      <a:pt x="16891" y="33909"/>
                    </a:lnTo>
                    <a:close/>
                  </a:path>
                </a:pathLst>
              </a:custGeom>
              <a:solidFill>
                <a:srgbClr val="1F497D"/>
              </a:solidFill>
            </p:spPr>
          </p:sp>
        </p:grpSp>
        <p:sp>
          <p:nvSpPr>
            <p:cNvPr name="Freeform 12" id="12"/>
            <p:cNvSpPr/>
            <p:nvPr/>
          </p:nvSpPr>
          <p:spPr>
            <a:xfrm flipH="false" flipV="false" rot="0">
              <a:off x="5335462" y="302239"/>
              <a:ext cx="2442691" cy="2442691"/>
            </a:xfrm>
            <a:custGeom>
              <a:avLst/>
              <a:gdLst/>
              <a:ahLst/>
              <a:cxnLst/>
              <a:rect r="r" b="b" t="t" l="l"/>
              <a:pathLst>
                <a:path h="2442691" w="2442691">
                  <a:moveTo>
                    <a:pt x="0" y="0"/>
                  </a:moveTo>
                  <a:lnTo>
                    <a:pt x="2442691" y="0"/>
                  </a:lnTo>
                  <a:lnTo>
                    <a:pt x="2442691" y="2442691"/>
                  </a:lnTo>
                  <a:lnTo>
                    <a:pt x="0" y="2442691"/>
                  </a:lnTo>
                  <a:lnTo>
                    <a:pt x="0" y="0"/>
                  </a:lnTo>
                  <a:close/>
                </a:path>
              </a:pathLst>
            </a:custGeom>
            <a:blipFill>
              <a:blip r:embed="rId4"/>
              <a:stretch>
                <a:fillRect l="0" t="0" r="0" b="0"/>
              </a:stretch>
            </a:blipFill>
          </p:spPr>
        </p:sp>
        <p:sp>
          <p:nvSpPr>
            <p:cNvPr name="Freeform 13" id="13" descr="Money outline"/>
            <p:cNvSpPr/>
            <p:nvPr/>
          </p:nvSpPr>
          <p:spPr>
            <a:xfrm flipH="false" flipV="false" rot="0">
              <a:off x="3026925" y="0"/>
              <a:ext cx="2302550" cy="2302550"/>
            </a:xfrm>
            <a:custGeom>
              <a:avLst/>
              <a:gdLst/>
              <a:ahLst/>
              <a:cxnLst/>
              <a:rect r="r" b="b" t="t" l="l"/>
              <a:pathLst>
                <a:path h="2302550" w="2302550">
                  <a:moveTo>
                    <a:pt x="0" y="0"/>
                  </a:moveTo>
                  <a:lnTo>
                    <a:pt x="2302550" y="0"/>
                  </a:lnTo>
                  <a:lnTo>
                    <a:pt x="2302550" y="2302550"/>
                  </a:lnTo>
                  <a:lnTo>
                    <a:pt x="0" y="230255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4" id="14"/>
            <p:cNvSpPr/>
            <p:nvPr/>
          </p:nvSpPr>
          <p:spPr>
            <a:xfrm flipH="false" flipV="false" rot="0">
              <a:off x="7778153" y="127567"/>
              <a:ext cx="2309014" cy="2309014"/>
            </a:xfrm>
            <a:custGeom>
              <a:avLst/>
              <a:gdLst/>
              <a:ahLst/>
              <a:cxnLst/>
              <a:rect r="r" b="b" t="t" l="l"/>
              <a:pathLst>
                <a:path h="2309014" w="2309014">
                  <a:moveTo>
                    <a:pt x="0" y="0"/>
                  </a:moveTo>
                  <a:lnTo>
                    <a:pt x="2309014" y="0"/>
                  </a:lnTo>
                  <a:lnTo>
                    <a:pt x="2309014" y="2309013"/>
                  </a:lnTo>
                  <a:lnTo>
                    <a:pt x="0" y="2309013"/>
                  </a:lnTo>
                  <a:lnTo>
                    <a:pt x="0" y="0"/>
                  </a:lnTo>
                  <a:close/>
                </a:path>
              </a:pathLst>
            </a:custGeom>
            <a:blipFill>
              <a:blip r:embed="rId7"/>
              <a:stretch>
                <a:fillRect l="-12474" t="-15289" r="-10622" b="-7806"/>
              </a:stretch>
            </a:blipFill>
          </p:spPr>
        </p:sp>
        <p:sp>
          <p:nvSpPr>
            <p:cNvPr name="Freeform 15" id="15"/>
            <p:cNvSpPr/>
            <p:nvPr/>
          </p:nvSpPr>
          <p:spPr>
            <a:xfrm flipH="false" flipV="false" rot="0">
              <a:off x="10087167" y="195814"/>
              <a:ext cx="2200818" cy="2200818"/>
            </a:xfrm>
            <a:custGeom>
              <a:avLst/>
              <a:gdLst/>
              <a:ahLst/>
              <a:cxnLst/>
              <a:rect r="r" b="b" t="t" l="l"/>
              <a:pathLst>
                <a:path h="2200818" w="2200818">
                  <a:moveTo>
                    <a:pt x="0" y="0"/>
                  </a:moveTo>
                  <a:lnTo>
                    <a:pt x="2200817" y="0"/>
                  </a:lnTo>
                  <a:lnTo>
                    <a:pt x="2200817" y="2200818"/>
                  </a:lnTo>
                  <a:lnTo>
                    <a:pt x="0" y="2200818"/>
                  </a:lnTo>
                  <a:lnTo>
                    <a:pt x="0" y="0"/>
                  </a:lnTo>
                  <a:close/>
                </a:path>
              </a:pathLst>
            </a:custGeom>
            <a:blipFill>
              <a:blip r:embed="rId8"/>
              <a:stretch>
                <a:fillRect l="-8562" t="-10778" r="-12828" b="-10613"/>
              </a:stretch>
            </a:blipFill>
          </p:spPr>
        </p:sp>
        <p:sp>
          <p:nvSpPr>
            <p:cNvPr name="TextBox 16" id="16"/>
            <p:cNvSpPr txBox="true"/>
            <p:nvPr/>
          </p:nvSpPr>
          <p:spPr>
            <a:xfrm rot="0">
              <a:off x="5993129" y="5358241"/>
              <a:ext cx="2390420" cy="955675"/>
            </a:xfrm>
            <a:prstGeom prst="rect">
              <a:avLst/>
            </a:prstGeom>
          </p:spPr>
          <p:txBody>
            <a:bodyPr anchor="t" rtlCol="false" tIns="0" lIns="0" bIns="0" rIns="0">
              <a:spAutoFit/>
            </a:bodyPr>
            <a:lstStyle/>
            <a:p>
              <a:pPr algn="ctr" marL="0" indent="0" lvl="0">
                <a:lnSpc>
                  <a:spcPts val="2879"/>
                </a:lnSpc>
                <a:spcBef>
                  <a:spcPct val="0"/>
                </a:spcBef>
              </a:pPr>
              <a:r>
                <a:rPr lang="en-US" b="true" sz="2400" spc="22" strike="noStrike" u="none">
                  <a:solidFill>
                    <a:srgbClr val="081D58"/>
                  </a:solidFill>
                  <a:latin typeface="Noto Sans Bold"/>
                  <a:ea typeface="Noto Sans Bold"/>
                  <a:cs typeface="Noto Sans Bold"/>
                  <a:sym typeface="Noto Sans Bold"/>
                </a:rPr>
                <a:t>Tu Portafolio</a:t>
              </a:r>
            </a:p>
          </p:txBody>
        </p:sp>
        <p:sp>
          <p:nvSpPr>
            <p:cNvPr name="TextBox 17" id="17"/>
            <p:cNvSpPr txBox="true"/>
            <p:nvPr/>
          </p:nvSpPr>
          <p:spPr>
            <a:xfrm rot="0">
              <a:off x="0" y="1923557"/>
              <a:ext cx="2671325" cy="473075"/>
            </a:xfrm>
            <a:prstGeom prst="rect">
              <a:avLst/>
            </a:prstGeom>
          </p:spPr>
          <p:txBody>
            <a:bodyPr anchor="t" rtlCol="false" tIns="0" lIns="0" bIns="0" rIns="0">
              <a:spAutoFit/>
            </a:bodyPr>
            <a:lstStyle/>
            <a:p>
              <a:pPr algn="ctr" marL="0" indent="0" lvl="0">
                <a:lnSpc>
                  <a:spcPts val="2880"/>
                </a:lnSpc>
                <a:spcBef>
                  <a:spcPct val="0"/>
                </a:spcBef>
              </a:pPr>
              <a:r>
                <a:rPr lang="en-US" b="true" sz="2400" spc="22" strike="noStrike" u="none">
                  <a:solidFill>
                    <a:srgbClr val="081D58"/>
                  </a:solidFill>
                  <a:latin typeface="Noto Sans Bold"/>
                  <a:ea typeface="Noto Sans Bold"/>
                  <a:cs typeface="Noto Sans Bold"/>
                  <a:sym typeface="Noto Sans Bold"/>
                </a:rPr>
                <a:t>Renta Fija</a:t>
              </a:r>
            </a:p>
          </p:txBody>
        </p:sp>
        <p:sp>
          <p:nvSpPr>
            <p:cNvPr name="TextBox 18" id="18"/>
            <p:cNvSpPr txBox="true"/>
            <p:nvPr/>
          </p:nvSpPr>
          <p:spPr>
            <a:xfrm rot="0">
              <a:off x="12094725" y="2164857"/>
              <a:ext cx="2020367" cy="473075"/>
            </a:xfrm>
            <a:prstGeom prst="rect">
              <a:avLst/>
            </a:prstGeom>
          </p:spPr>
          <p:txBody>
            <a:bodyPr anchor="t" rtlCol="false" tIns="0" lIns="0" bIns="0" rIns="0">
              <a:spAutoFit/>
            </a:bodyPr>
            <a:lstStyle/>
            <a:p>
              <a:pPr algn="ctr" marL="0" indent="0" lvl="0">
                <a:lnSpc>
                  <a:spcPts val="2879"/>
                </a:lnSpc>
                <a:spcBef>
                  <a:spcPct val="0"/>
                </a:spcBef>
              </a:pPr>
              <a:r>
                <a:rPr lang="en-US" b="true" sz="2400" spc="22" strike="noStrike" u="none">
                  <a:solidFill>
                    <a:srgbClr val="081D58"/>
                  </a:solidFill>
                  <a:latin typeface="Noto Sans Bold"/>
                  <a:ea typeface="Noto Sans Bold"/>
                  <a:cs typeface="Noto Sans Bold"/>
                  <a:sym typeface="Noto Sans Bold"/>
                </a:rPr>
                <a:t>Acciones</a:t>
              </a:r>
            </a:p>
          </p:txBody>
        </p:sp>
      </p:grpSp>
      <p:grpSp>
        <p:nvGrpSpPr>
          <p:cNvPr name="Group 19" id="19"/>
          <p:cNvGrpSpPr/>
          <p:nvPr/>
        </p:nvGrpSpPr>
        <p:grpSpPr>
          <a:xfrm rot="0">
            <a:off x="13061586" y="5756579"/>
            <a:ext cx="5226414" cy="4530421"/>
            <a:chOff x="0" y="0"/>
            <a:chExt cx="6968552" cy="6040562"/>
          </a:xfrm>
        </p:grpSpPr>
        <p:grpSp>
          <p:nvGrpSpPr>
            <p:cNvPr name="Group 20" id="20"/>
            <p:cNvGrpSpPr/>
            <p:nvPr/>
          </p:nvGrpSpPr>
          <p:grpSpPr>
            <a:xfrm rot="0">
              <a:off x="0" y="0"/>
              <a:ext cx="6968552" cy="6040562"/>
              <a:chOff x="0" y="0"/>
              <a:chExt cx="1376504" cy="1193197"/>
            </a:xfrm>
          </p:grpSpPr>
          <p:sp>
            <p:nvSpPr>
              <p:cNvPr name="Freeform 21" id="21"/>
              <p:cNvSpPr/>
              <p:nvPr/>
            </p:nvSpPr>
            <p:spPr>
              <a:xfrm flipH="false" flipV="false" rot="0">
                <a:off x="0" y="0"/>
                <a:ext cx="1376504" cy="1193197"/>
              </a:xfrm>
              <a:custGeom>
                <a:avLst/>
                <a:gdLst/>
                <a:ahLst/>
                <a:cxnLst/>
                <a:rect r="r" b="b" t="t" l="l"/>
                <a:pathLst>
                  <a:path h="1193197" w="1376504">
                    <a:moveTo>
                      <a:pt x="0" y="0"/>
                    </a:moveTo>
                    <a:lnTo>
                      <a:pt x="1376504" y="0"/>
                    </a:lnTo>
                    <a:lnTo>
                      <a:pt x="1376504" y="1193197"/>
                    </a:lnTo>
                    <a:lnTo>
                      <a:pt x="0" y="1193197"/>
                    </a:lnTo>
                    <a:close/>
                  </a:path>
                </a:pathLst>
              </a:custGeom>
              <a:solidFill>
                <a:srgbClr val="232C68"/>
              </a:solidFill>
            </p:spPr>
          </p:sp>
          <p:sp>
            <p:nvSpPr>
              <p:cNvPr name="TextBox 22" id="22"/>
              <p:cNvSpPr txBox="true"/>
              <p:nvPr/>
            </p:nvSpPr>
            <p:spPr>
              <a:xfrm>
                <a:off x="0" y="-38100"/>
                <a:ext cx="1376504" cy="1231297"/>
              </a:xfrm>
              <a:prstGeom prst="rect">
                <a:avLst/>
              </a:prstGeom>
            </p:spPr>
            <p:txBody>
              <a:bodyPr anchor="ctr" rtlCol="false" tIns="50800" lIns="50800" bIns="50800" rIns="50800"/>
              <a:lstStyle/>
              <a:p>
                <a:pPr algn="ctr">
                  <a:lnSpc>
                    <a:spcPts val="3359"/>
                  </a:lnSpc>
                </a:pPr>
              </a:p>
            </p:txBody>
          </p:sp>
        </p:grpSp>
        <p:grpSp>
          <p:nvGrpSpPr>
            <p:cNvPr name="Group 23" id="23"/>
            <p:cNvGrpSpPr/>
            <p:nvPr/>
          </p:nvGrpSpPr>
          <p:grpSpPr>
            <a:xfrm rot="0">
              <a:off x="3575518" y="2214216"/>
              <a:ext cx="2643733" cy="2473359"/>
              <a:chOff x="0" y="0"/>
              <a:chExt cx="1932533" cy="1807992"/>
            </a:xfrm>
          </p:grpSpPr>
          <p:sp>
            <p:nvSpPr>
              <p:cNvPr name="Freeform 24" id="24"/>
              <p:cNvSpPr/>
              <p:nvPr/>
            </p:nvSpPr>
            <p:spPr>
              <a:xfrm flipH="false" flipV="false" rot="0">
                <a:off x="0" y="0"/>
                <a:ext cx="1932559" cy="1807972"/>
              </a:xfrm>
              <a:custGeom>
                <a:avLst/>
                <a:gdLst/>
                <a:ahLst/>
                <a:cxnLst/>
                <a:rect r="r" b="b" t="t" l="l"/>
                <a:pathLst>
                  <a:path h="1807972" w="1932559">
                    <a:moveTo>
                      <a:pt x="0" y="0"/>
                    </a:moveTo>
                    <a:lnTo>
                      <a:pt x="1932559" y="0"/>
                    </a:lnTo>
                    <a:lnTo>
                      <a:pt x="1932559" y="1807972"/>
                    </a:lnTo>
                    <a:lnTo>
                      <a:pt x="0" y="1807972"/>
                    </a:lnTo>
                    <a:lnTo>
                      <a:pt x="0" y="0"/>
                    </a:lnTo>
                    <a:close/>
                  </a:path>
                </a:pathLst>
              </a:custGeom>
              <a:blipFill>
                <a:blip r:embed="rId9"/>
                <a:stretch>
                  <a:fillRect l="0" t="-3612" r="-116" b="-3402"/>
                </a:stretch>
              </a:blipFill>
            </p:spPr>
          </p:sp>
        </p:grpSp>
        <p:sp>
          <p:nvSpPr>
            <p:cNvPr name="Freeform 25" id="25"/>
            <p:cNvSpPr/>
            <p:nvPr/>
          </p:nvSpPr>
          <p:spPr>
            <a:xfrm flipH="true" flipV="false" rot="-9119521">
              <a:off x="2025262" y="2534030"/>
              <a:ext cx="1223296" cy="738565"/>
            </a:xfrm>
            <a:custGeom>
              <a:avLst/>
              <a:gdLst/>
              <a:ahLst/>
              <a:cxnLst/>
              <a:rect r="r" b="b" t="t" l="l"/>
              <a:pathLst>
                <a:path h="738565" w="1223296">
                  <a:moveTo>
                    <a:pt x="1223296" y="0"/>
                  </a:moveTo>
                  <a:lnTo>
                    <a:pt x="0" y="0"/>
                  </a:lnTo>
                  <a:lnTo>
                    <a:pt x="0" y="738565"/>
                  </a:lnTo>
                  <a:lnTo>
                    <a:pt x="1223296" y="738565"/>
                  </a:lnTo>
                  <a:lnTo>
                    <a:pt x="1223296"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26" id="26"/>
            <p:cNvSpPr txBox="true"/>
            <p:nvPr/>
          </p:nvSpPr>
          <p:spPr>
            <a:xfrm rot="0">
              <a:off x="698146" y="580996"/>
              <a:ext cx="5629518" cy="1633220"/>
            </a:xfrm>
            <a:prstGeom prst="rect">
              <a:avLst/>
            </a:prstGeom>
          </p:spPr>
          <p:txBody>
            <a:bodyPr anchor="t" rtlCol="false" tIns="0" lIns="0" bIns="0" rIns="0">
              <a:spAutoFit/>
            </a:bodyPr>
            <a:lstStyle/>
            <a:p>
              <a:pPr algn="l">
                <a:lnSpc>
                  <a:spcPts val="3359"/>
                </a:lnSpc>
                <a:spcBef>
                  <a:spcPct val="0"/>
                </a:spcBef>
              </a:pPr>
              <a:r>
                <a:rPr lang="en-US" b="true" sz="2400">
                  <a:solidFill>
                    <a:srgbClr val="FFFFFF"/>
                  </a:solidFill>
                  <a:latin typeface="Noto Sans Bold"/>
                  <a:ea typeface="Noto Sans Bold"/>
                  <a:cs typeface="Noto Sans Bold"/>
                  <a:sym typeface="Noto Sans Bold"/>
                </a:rPr>
                <a:t>Toma el cuestionario de tolerancia al riesgo en u.bpas.com</a:t>
              </a:r>
            </a:p>
          </p:txBody>
        </p:sp>
      </p:gr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777211" y="3440605"/>
            <a:ext cx="2235532" cy="1572369"/>
            <a:chOff x="0" y="0"/>
            <a:chExt cx="2980709" cy="2096492"/>
          </a:xfrm>
        </p:grpSpPr>
        <p:sp>
          <p:nvSpPr>
            <p:cNvPr name="Freeform 3" id="3"/>
            <p:cNvSpPr/>
            <p:nvPr/>
          </p:nvSpPr>
          <p:spPr>
            <a:xfrm flipH="false" flipV="false" rot="0">
              <a:off x="12849" y="16891"/>
              <a:ext cx="2955060" cy="2062607"/>
            </a:xfrm>
            <a:custGeom>
              <a:avLst/>
              <a:gdLst/>
              <a:ahLst/>
              <a:cxnLst/>
              <a:rect r="r" b="b" t="t" l="l"/>
              <a:pathLst>
                <a:path h="2062607" w="2955060">
                  <a:moveTo>
                    <a:pt x="0" y="206248"/>
                  </a:moveTo>
                  <a:cubicBezTo>
                    <a:pt x="0" y="92329"/>
                    <a:pt x="70811" y="0"/>
                    <a:pt x="158142" y="0"/>
                  </a:cubicBezTo>
                  <a:lnTo>
                    <a:pt x="2796917" y="0"/>
                  </a:lnTo>
                  <a:cubicBezTo>
                    <a:pt x="2884248" y="0"/>
                    <a:pt x="2955059" y="92329"/>
                    <a:pt x="2955059" y="206248"/>
                  </a:cubicBezTo>
                  <a:lnTo>
                    <a:pt x="2955059" y="1856359"/>
                  </a:lnTo>
                  <a:cubicBezTo>
                    <a:pt x="2955059" y="1970278"/>
                    <a:pt x="2884248" y="2062607"/>
                    <a:pt x="2796917" y="2062607"/>
                  </a:cubicBezTo>
                  <a:lnTo>
                    <a:pt x="158142" y="2062607"/>
                  </a:lnTo>
                  <a:cubicBezTo>
                    <a:pt x="70811" y="2062607"/>
                    <a:pt x="0" y="1970278"/>
                    <a:pt x="0" y="1856359"/>
                  </a:cubicBezTo>
                  <a:close/>
                </a:path>
              </a:pathLst>
            </a:custGeom>
            <a:solidFill>
              <a:srgbClr val="212C68"/>
            </a:solidFill>
          </p:spPr>
        </p:sp>
        <p:sp>
          <p:nvSpPr>
            <p:cNvPr name="Freeform 4" id="4"/>
            <p:cNvSpPr/>
            <p:nvPr/>
          </p:nvSpPr>
          <p:spPr>
            <a:xfrm flipH="false" flipV="false" rot="0">
              <a:off x="0" y="0"/>
              <a:ext cx="2980772" cy="2096389"/>
            </a:xfrm>
            <a:custGeom>
              <a:avLst/>
              <a:gdLst/>
              <a:ahLst/>
              <a:cxnLst/>
              <a:rect r="r" b="b" t="t" l="l"/>
              <a:pathLst>
                <a:path h="2096389" w="2980772">
                  <a:moveTo>
                    <a:pt x="0" y="223139"/>
                  </a:moveTo>
                  <a:cubicBezTo>
                    <a:pt x="0" y="99822"/>
                    <a:pt x="76608" y="0"/>
                    <a:pt x="170991" y="0"/>
                  </a:cubicBezTo>
                  <a:lnTo>
                    <a:pt x="2809766" y="0"/>
                  </a:lnTo>
                  <a:lnTo>
                    <a:pt x="2809766" y="16891"/>
                  </a:lnTo>
                  <a:lnTo>
                    <a:pt x="2809766" y="0"/>
                  </a:lnTo>
                  <a:cubicBezTo>
                    <a:pt x="2904149" y="0"/>
                    <a:pt x="2980772" y="99822"/>
                    <a:pt x="2980772" y="223139"/>
                  </a:cubicBezTo>
                  <a:lnTo>
                    <a:pt x="2967908" y="223139"/>
                  </a:lnTo>
                  <a:lnTo>
                    <a:pt x="2980772" y="223139"/>
                  </a:lnTo>
                  <a:lnTo>
                    <a:pt x="2980772" y="1873250"/>
                  </a:lnTo>
                  <a:lnTo>
                    <a:pt x="2967908" y="1873250"/>
                  </a:lnTo>
                  <a:lnTo>
                    <a:pt x="2980772" y="1873250"/>
                  </a:lnTo>
                  <a:cubicBezTo>
                    <a:pt x="2980772" y="1996694"/>
                    <a:pt x="2904149" y="2096389"/>
                    <a:pt x="2809766" y="2096389"/>
                  </a:cubicBezTo>
                  <a:lnTo>
                    <a:pt x="2809766" y="2079498"/>
                  </a:lnTo>
                  <a:lnTo>
                    <a:pt x="2809766" y="2096389"/>
                  </a:lnTo>
                  <a:lnTo>
                    <a:pt x="170991" y="2096389"/>
                  </a:lnTo>
                  <a:lnTo>
                    <a:pt x="170991" y="2079498"/>
                  </a:lnTo>
                  <a:lnTo>
                    <a:pt x="170991" y="2096389"/>
                  </a:lnTo>
                  <a:cubicBezTo>
                    <a:pt x="76608" y="2096516"/>
                    <a:pt x="0" y="1996694"/>
                    <a:pt x="0" y="1873250"/>
                  </a:cubicBezTo>
                  <a:lnTo>
                    <a:pt x="0" y="223139"/>
                  </a:lnTo>
                  <a:lnTo>
                    <a:pt x="12849" y="223139"/>
                  </a:lnTo>
                  <a:lnTo>
                    <a:pt x="0" y="223139"/>
                  </a:lnTo>
                  <a:moveTo>
                    <a:pt x="25794" y="223139"/>
                  </a:moveTo>
                  <a:lnTo>
                    <a:pt x="25794" y="1873250"/>
                  </a:lnTo>
                  <a:lnTo>
                    <a:pt x="12849" y="1873250"/>
                  </a:lnTo>
                  <a:lnTo>
                    <a:pt x="25794" y="1873250"/>
                  </a:lnTo>
                  <a:cubicBezTo>
                    <a:pt x="25794" y="1977644"/>
                    <a:pt x="90712" y="2062607"/>
                    <a:pt x="170991" y="2062607"/>
                  </a:cubicBezTo>
                  <a:lnTo>
                    <a:pt x="2809766" y="2062607"/>
                  </a:lnTo>
                  <a:cubicBezTo>
                    <a:pt x="2890044" y="2062607"/>
                    <a:pt x="2954963" y="1977771"/>
                    <a:pt x="2954963" y="1873250"/>
                  </a:cubicBezTo>
                  <a:lnTo>
                    <a:pt x="2954963" y="223139"/>
                  </a:lnTo>
                  <a:cubicBezTo>
                    <a:pt x="2954963" y="118745"/>
                    <a:pt x="2890044" y="33782"/>
                    <a:pt x="2809766" y="33782"/>
                  </a:cubicBezTo>
                  <a:lnTo>
                    <a:pt x="170991" y="33782"/>
                  </a:lnTo>
                  <a:lnTo>
                    <a:pt x="170991" y="16891"/>
                  </a:lnTo>
                  <a:lnTo>
                    <a:pt x="170991" y="33909"/>
                  </a:lnTo>
                  <a:cubicBezTo>
                    <a:pt x="90712" y="33909"/>
                    <a:pt x="25794" y="118745"/>
                    <a:pt x="25794" y="223139"/>
                  </a:cubicBezTo>
                  <a:close/>
                </a:path>
              </a:pathLst>
            </a:custGeom>
            <a:solidFill>
              <a:srgbClr val="FFFFFF"/>
            </a:solidFill>
          </p:spPr>
        </p:sp>
      </p:grpSp>
      <p:sp>
        <p:nvSpPr>
          <p:cNvPr name="Freeform 5" id="5"/>
          <p:cNvSpPr/>
          <p:nvPr/>
        </p:nvSpPr>
        <p:spPr>
          <a:xfrm flipH="false" flipV="false" rot="0">
            <a:off x="3832427" y="1886099"/>
            <a:ext cx="1919371" cy="1919371"/>
          </a:xfrm>
          <a:custGeom>
            <a:avLst/>
            <a:gdLst/>
            <a:ahLst/>
            <a:cxnLst/>
            <a:rect r="r" b="b" t="t" l="l"/>
            <a:pathLst>
              <a:path h="1919371" w="1919371">
                <a:moveTo>
                  <a:pt x="0" y="0"/>
                </a:moveTo>
                <a:lnTo>
                  <a:pt x="1919371" y="0"/>
                </a:lnTo>
                <a:lnTo>
                  <a:pt x="1919371" y="1919371"/>
                </a:lnTo>
                <a:lnTo>
                  <a:pt x="0" y="1919371"/>
                </a:lnTo>
                <a:lnTo>
                  <a:pt x="0" y="0"/>
                </a:lnTo>
                <a:close/>
              </a:path>
            </a:pathLst>
          </a:custGeom>
          <a:blipFill>
            <a:blip r:embed="rId3"/>
            <a:stretch>
              <a:fillRect l="0" t="0" r="0" b="0"/>
            </a:stretch>
          </a:blipFill>
        </p:spPr>
      </p:sp>
      <p:sp>
        <p:nvSpPr>
          <p:cNvPr name="Freeform 6" id="6"/>
          <p:cNvSpPr/>
          <p:nvPr/>
        </p:nvSpPr>
        <p:spPr>
          <a:xfrm flipH="false" flipV="false" rot="0">
            <a:off x="9475749" y="2010607"/>
            <a:ext cx="1670355" cy="1670355"/>
          </a:xfrm>
          <a:custGeom>
            <a:avLst/>
            <a:gdLst/>
            <a:ahLst/>
            <a:cxnLst/>
            <a:rect r="r" b="b" t="t" l="l"/>
            <a:pathLst>
              <a:path h="1670355" w="1670355">
                <a:moveTo>
                  <a:pt x="0" y="0"/>
                </a:moveTo>
                <a:lnTo>
                  <a:pt x="1670355" y="0"/>
                </a:lnTo>
                <a:lnTo>
                  <a:pt x="1670355" y="1670355"/>
                </a:lnTo>
                <a:lnTo>
                  <a:pt x="0" y="1670355"/>
                </a:lnTo>
                <a:lnTo>
                  <a:pt x="0" y="0"/>
                </a:lnTo>
                <a:close/>
              </a:path>
            </a:pathLst>
          </a:custGeom>
          <a:blipFill>
            <a:blip r:embed="rId4"/>
            <a:stretch>
              <a:fillRect l="-12474" t="-15289" r="-10622" b="-7806"/>
            </a:stretch>
          </a:blipFill>
        </p:spPr>
      </p:sp>
      <p:sp>
        <p:nvSpPr>
          <p:cNvPr name="Freeform 7" id="7"/>
          <p:cNvSpPr/>
          <p:nvPr/>
        </p:nvSpPr>
        <p:spPr>
          <a:xfrm flipH="false" flipV="false" rot="0">
            <a:off x="12255725" y="2010607"/>
            <a:ext cx="1629218" cy="1629218"/>
          </a:xfrm>
          <a:custGeom>
            <a:avLst/>
            <a:gdLst/>
            <a:ahLst/>
            <a:cxnLst/>
            <a:rect r="r" b="b" t="t" l="l"/>
            <a:pathLst>
              <a:path h="1629218" w="1629218">
                <a:moveTo>
                  <a:pt x="0" y="0"/>
                </a:moveTo>
                <a:lnTo>
                  <a:pt x="1629217" y="0"/>
                </a:lnTo>
                <a:lnTo>
                  <a:pt x="1629217" y="1629218"/>
                </a:lnTo>
                <a:lnTo>
                  <a:pt x="0" y="1629218"/>
                </a:lnTo>
                <a:lnTo>
                  <a:pt x="0" y="0"/>
                </a:lnTo>
                <a:close/>
              </a:path>
            </a:pathLst>
          </a:custGeom>
          <a:blipFill>
            <a:blip r:embed="rId5"/>
            <a:stretch>
              <a:fillRect l="-8562" t="-10778" r="-12828" b="-10613"/>
            </a:stretch>
          </a:blipFill>
        </p:spPr>
      </p:sp>
      <p:sp>
        <p:nvSpPr>
          <p:cNvPr name="Freeform 8" id="8" descr="Pie chart outline"/>
          <p:cNvSpPr/>
          <p:nvPr/>
        </p:nvSpPr>
        <p:spPr>
          <a:xfrm flipH="false" flipV="false" rot="0">
            <a:off x="6674656" y="1886099"/>
            <a:ext cx="1753726" cy="1753726"/>
          </a:xfrm>
          <a:custGeom>
            <a:avLst/>
            <a:gdLst/>
            <a:ahLst/>
            <a:cxnLst/>
            <a:rect r="r" b="b" t="t" l="l"/>
            <a:pathLst>
              <a:path h="1753726" w="1753726">
                <a:moveTo>
                  <a:pt x="0" y="0"/>
                </a:moveTo>
                <a:lnTo>
                  <a:pt x="1753726" y="0"/>
                </a:lnTo>
                <a:lnTo>
                  <a:pt x="1753726" y="1753726"/>
                </a:lnTo>
                <a:lnTo>
                  <a:pt x="0" y="175372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9" id="9"/>
          <p:cNvGrpSpPr/>
          <p:nvPr/>
        </p:nvGrpSpPr>
        <p:grpSpPr>
          <a:xfrm rot="0">
            <a:off x="14711974" y="3526329"/>
            <a:ext cx="2235532" cy="1572369"/>
            <a:chOff x="0" y="0"/>
            <a:chExt cx="2980709" cy="2096492"/>
          </a:xfrm>
        </p:grpSpPr>
        <p:sp>
          <p:nvSpPr>
            <p:cNvPr name="Freeform 10" id="10"/>
            <p:cNvSpPr/>
            <p:nvPr/>
          </p:nvSpPr>
          <p:spPr>
            <a:xfrm flipH="false" flipV="false" rot="0">
              <a:off x="12849" y="16891"/>
              <a:ext cx="2955060" cy="2062607"/>
            </a:xfrm>
            <a:custGeom>
              <a:avLst/>
              <a:gdLst/>
              <a:ahLst/>
              <a:cxnLst/>
              <a:rect r="r" b="b" t="t" l="l"/>
              <a:pathLst>
                <a:path h="2062607" w="2955060">
                  <a:moveTo>
                    <a:pt x="0" y="206248"/>
                  </a:moveTo>
                  <a:cubicBezTo>
                    <a:pt x="0" y="92329"/>
                    <a:pt x="70811" y="0"/>
                    <a:pt x="158142" y="0"/>
                  </a:cubicBezTo>
                  <a:lnTo>
                    <a:pt x="2796917" y="0"/>
                  </a:lnTo>
                  <a:cubicBezTo>
                    <a:pt x="2884248" y="0"/>
                    <a:pt x="2955059" y="92329"/>
                    <a:pt x="2955059" y="206248"/>
                  </a:cubicBezTo>
                  <a:lnTo>
                    <a:pt x="2955059" y="1856359"/>
                  </a:lnTo>
                  <a:cubicBezTo>
                    <a:pt x="2955059" y="1970278"/>
                    <a:pt x="2884248" y="2062607"/>
                    <a:pt x="2796917" y="2062607"/>
                  </a:cubicBezTo>
                  <a:lnTo>
                    <a:pt x="158142" y="2062607"/>
                  </a:lnTo>
                  <a:cubicBezTo>
                    <a:pt x="70811" y="2062607"/>
                    <a:pt x="0" y="1970278"/>
                    <a:pt x="0" y="1856359"/>
                  </a:cubicBezTo>
                  <a:close/>
                </a:path>
              </a:pathLst>
            </a:custGeom>
            <a:solidFill>
              <a:srgbClr val="212C68"/>
            </a:solidFill>
          </p:spPr>
        </p:sp>
        <p:sp>
          <p:nvSpPr>
            <p:cNvPr name="Freeform 11" id="11"/>
            <p:cNvSpPr/>
            <p:nvPr/>
          </p:nvSpPr>
          <p:spPr>
            <a:xfrm flipH="false" flipV="false" rot="0">
              <a:off x="0" y="0"/>
              <a:ext cx="2980772" cy="2096389"/>
            </a:xfrm>
            <a:custGeom>
              <a:avLst/>
              <a:gdLst/>
              <a:ahLst/>
              <a:cxnLst/>
              <a:rect r="r" b="b" t="t" l="l"/>
              <a:pathLst>
                <a:path h="2096389" w="2980772">
                  <a:moveTo>
                    <a:pt x="0" y="223139"/>
                  </a:moveTo>
                  <a:cubicBezTo>
                    <a:pt x="0" y="99822"/>
                    <a:pt x="76608" y="0"/>
                    <a:pt x="170991" y="0"/>
                  </a:cubicBezTo>
                  <a:lnTo>
                    <a:pt x="2809766" y="0"/>
                  </a:lnTo>
                  <a:lnTo>
                    <a:pt x="2809766" y="16891"/>
                  </a:lnTo>
                  <a:lnTo>
                    <a:pt x="2809766" y="0"/>
                  </a:lnTo>
                  <a:cubicBezTo>
                    <a:pt x="2904149" y="0"/>
                    <a:pt x="2980772" y="99822"/>
                    <a:pt x="2980772" y="223139"/>
                  </a:cubicBezTo>
                  <a:lnTo>
                    <a:pt x="2967908" y="223139"/>
                  </a:lnTo>
                  <a:lnTo>
                    <a:pt x="2980772" y="223139"/>
                  </a:lnTo>
                  <a:lnTo>
                    <a:pt x="2980772" y="1873250"/>
                  </a:lnTo>
                  <a:lnTo>
                    <a:pt x="2967908" y="1873250"/>
                  </a:lnTo>
                  <a:lnTo>
                    <a:pt x="2980772" y="1873250"/>
                  </a:lnTo>
                  <a:cubicBezTo>
                    <a:pt x="2980772" y="1996694"/>
                    <a:pt x="2904149" y="2096389"/>
                    <a:pt x="2809766" y="2096389"/>
                  </a:cubicBezTo>
                  <a:lnTo>
                    <a:pt x="2809766" y="2079498"/>
                  </a:lnTo>
                  <a:lnTo>
                    <a:pt x="2809766" y="2096389"/>
                  </a:lnTo>
                  <a:lnTo>
                    <a:pt x="170991" y="2096389"/>
                  </a:lnTo>
                  <a:lnTo>
                    <a:pt x="170991" y="2079498"/>
                  </a:lnTo>
                  <a:lnTo>
                    <a:pt x="170991" y="2096389"/>
                  </a:lnTo>
                  <a:cubicBezTo>
                    <a:pt x="76608" y="2096516"/>
                    <a:pt x="0" y="1996694"/>
                    <a:pt x="0" y="1873250"/>
                  </a:cubicBezTo>
                  <a:lnTo>
                    <a:pt x="0" y="223139"/>
                  </a:lnTo>
                  <a:lnTo>
                    <a:pt x="12849" y="223139"/>
                  </a:lnTo>
                  <a:lnTo>
                    <a:pt x="0" y="223139"/>
                  </a:lnTo>
                  <a:moveTo>
                    <a:pt x="25794" y="223139"/>
                  </a:moveTo>
                  <a:lnTo>
                    <a:pt x="25794" y="1873250"/>
                  </a:lnTo>
                  <a:lnTo>
                    <a:pt x="12849" y="1873250"/>
                  </a:lnTo>
                  <a:lnTo>
                    <a:pt x="25794" y="1873250"/>
                  </a:lnTo>
                  <a:cubicBezTo>
                    <a:pt x="25794" y="1977644"/>
                    <a:pt x="90712" y="2062607"/>
                    <a:pt x="170991" y="2062607"/>
                  </a:cubicBezTo>
                  <a:lnTo>
                    <a:pt x="2809766" y="2062607"/>
                  </a:lnTo>
                  <a:cubicBezTo>
                    <a:pt x="2890044" y="2062607"/>
                    <a:pt x="2954963" y="1977771"/>
                    <a:pt x="2954963" y="1873250"/>
                  </a:cubicBezTo>
                  <a:lnTo>
                    <a:pt x="2954963" y="223139"/>
                  </a:lnTo>
                  <a:cubicBezTo>
                    <a:pt x="2954963" y="118745"/>
                    <a:pt x="2890044" y="33782"/>
                    <a:pt x="2809766" y="33782"/>
                  </a:cubicBezTo>
                  <a:lnTo>
                    <a:pt x="170991" y="33782"/>
                  </a:lnTo>
                  <a:lnTo>
                    <a:pt x="170991" y="16891"/>
                  </a:lnTo>
                  <a:lnTo>
                    <a:pt x="170991" y="33909"/>
                  </a:lnTo>
                  <a:cubicBezTo>
                    <a:pt x="90712" y="33909"/>
                    <a:pt x="25794" y="118745"/>
                    <a:pt x="25794" y="223139"/>
                  </a:cubicBezTo>
                  <a:close/>
                </a:path>
              </a:pathLst>
            </a:custGeom>
            <a:solidFill>
              <a:srgbClr val="FFFFFF"/>
            </a:solidFill>
          </p:spPr>
        </p:sp>
      </p:grpSp>
      <p:grpSp>
        <p:nvGrpSpPr>
          <p:cNvPr name="Group 12" id="12"/>
          <p:cNvGrpSpPr/>
          <p:nvPr/>
        </p:nvGrpSpPr>
        <p:grpSpPr>
          <a:xfrm rot="0">
            <a:off x="11952567" y="3504618"/>
            <a:ext cx="2235532" cy="1572369"/>
            <a:chOff x="0" y="0"/>
            <a:chExt cx="2980709" cy="2096492"/>
          </a:xfrm>
        </p:grpSpPr>
        <p:sp>
          <p:nvSpPr>
            <p:cNvPr name="Freeform 13" id="13"/>
            <p:cNvSpPr/>
            <p:nvPr/>
          </p:nvSpPr>
          <p:spPr>
            <a:xfrm flipH="false" flipV="false" rot="0">
              <a:off x="12849" y="16891"/>
              <a:ext cx="2955060" cy="2062607"/>
            </a:xfrm>
            <a:custGeom>
              <a:avLst/>
              <a:gdLst/>
              <a:ahLst/>
              <a:cxnLst/>
              <a:rect r="r" b="b" t="t" l="l"/>
              <a:pathLst>
                <a:path h="2062607" w="2955060">
                  <a:moveTo>
                    <a:pt x="0" y="206248"/>
                  </a:moveTo>
                  <a:cubicBezTo>
                    <a:pt x="0" y="92329"/>
                    <a:pt x="70811" y="0"/>
                    <a:pt x="158142" y="0"/>
                  </a:cubicBezTo>
                  <a:lnTo>
                    <a:pt x="2796917" y="0"/>
                  </a:lnTo>
                  <a:cubicBezTo>
                    <a:pt x="2884248" y="0"/>
                    <a:pt x="2955059" y="92329"/>
                    <a:pt x="2955059" y="206248"/>
                  </a:cubicBezTo>
                  <a:lnTo>
                    <a:pt x="2955059" y="1856359"/>
                  </a:lnTo>
                  <a:cubicBezTo>
                    <a:pt x="2955059" y="1970278"/>
                    <a:pt x="2884248" y="2062607"/>
                    <a:pt x="2796917" y="2062607"/>
                  </a:cubicBezTo>
                  <a:lnTo>
                    <a:pt x="158142" y="2062607"/>
                  </a:lnTo>
                  <a:cubicBezTo>
                    <a:pt x="70811" y="2062607"/>
                    <a:pt x="0" y="1970278"/>
                    <a:pt x="0" y="1856359"/>
                  </a:cubicBezTo>
                  <a:close/>
                </a:path>
              </a:pathLst>
            </a:custGeom>
            <a:solidFill>
              <a:srgbClr val="212C68"/>
            </a:solidFill>
          </p:spPr>
        </p:sp>
        <p:sp>
          <p:nvSpPr>
            <p:cNvPr name="Freeform 14" id="14"/>
            <p:cNvSpPr/>
            <p:nvPr/>
          </p:nvSpPr>
          <p:spPr>
            <a:xfrm flipH="false" flipV="false" rot="0">
              <a:off x="0" y="0"/>
              <a:ext cx="2980772" cy="2096389"/>
            </a:xfrm>
            <a:custGeom>
              <a:avLst/>
              <a:gdLst/>
              <a:ahLst/>
              <a:cxnLst/>
              <a:rect r="r" b="b" t="t" l="l"/>
              <a:pathLst>
                <a:path h="2096389" w="2980772">
                  <a:moveTo>
                    <a:pt x="0" y="223139"/>
                  </a:moveTo>
                  <a:cubicBezTo>
                    <a:pt x="0" y="99822"/>
                    <a:pt x="76608" y="0"/>
                    <a:pt x="170991" y="0"/>
                  </a:cubicBezTo>
                  <a:lnTo>
                    <a:pt x="2809766" y="0"/>
                  </a:lnTo>
                  <a:lnTo>
                    <a:pt x="2809766" y="16891"/>
                  </a:lnTo>
                  <a:lnTo>
                    <a:pt x="2809766" y="0"/>
                  </a:lnTo>
                  <a:cubicBezTo>
                    <a:pt x="2904149" y="0"/>
                    <a:pt x="2980772" y="99822"/>
                    <a:pt x="2980772" y="223139"/>
                  </a:cubicBezTo>
                  <a:lnTo>
                    <a:pt x="2967908" y="223139"/>
                  </a:lnTo>
                  <a:lnTo>
                    <a:pt x="2980772" y="223139"/>
                  </a:lnTo>
                  <a:lnTo>
                    <a:pt x="2980772" y="1873250"/>
                  </a:lnTo>
                  <a:lnTo>
                    <a:pt x="2967908" y="1873250"/>
                  </a:lnTo>
                  <a:lnTo>
                    <a:pt x="2980772" y="1873250"/>
                  </a:lnTo>
                  <a:cubicBezTo>
                    <a:pt x="2980772" y="1996694"/>
                    <a:pt x="2904149" y="2096389"/>
                    <a:pt x="2809766" y="2096389"/>
                  </a:cubicBezTo>
                  <a:lnTo>
                    <a:pt x="2809766" y="2079498"/>
                  </a:lnTo>
                  <a:lnTo>
                    <a:pt x="2809766" y="2096389"/>
                  </a:lnTo>
                  <a:lnTo>
                    <a:pt x="170991" y="2096389"/>
                  </a:lnTo>
                  <a:lnTo>
                    <a:pt x="170991" y="2079498"/>
                  </a:lnTo>
                  <a:lnTo>
                    <a:pt x="170991" y="2096389"/>
                  </a:lnTo>
                  <a:cubicBezTo>
                    <a:pt x="76608" y="2096516"/>
                    <a:pt x="0" y="1996694"/>
                    <a:pt x="0" y="1873250"/>
                  </a:cubicBezTo>
                  <a:lnTo>
                    <a:pt x="0" y="223139"/>
                  </a:lnTo>
                  <a:lnTo>
                    <a:pt x="12849" y="223139"/>
                  </a:lnTo>
                  <a:lnTo>
                    <a:pt x="0" y="223139"/>
                  </a:lnTo>
                  <a:moveTo>
                    <a:pt x="25794" y="223139"/>
                  </a:moveTo>
                  <a:lnTo>
                    <a:pt x="25794" y="1873250"/>
                  </a:lnTo>
                  <a:lnTo>
                    <a:pt x="12849" y="1873250"/>
                  </a:lnTo>
                  <a:lnTo>
                    <a:pt x="25794" y="1873250"/>
                  </a:lnTo>
                  <a:cubicBezTo>
                    <a:pt x="25794" y="1977644"/>
                    <a:pt x="90712" y="2062607"/>
                    <a:pt x="170991" y="2062607"/>
                  </a:cubicBezTo>
                  <a:lnTo>
                    <a:pt x="2809766" y="2062607"/>
                  </a:lnTo>
                  <a:cubicBezTo>
                    <a:pt x="2890044" y="2062607"/>
                    <a:pt x="2954963" y="1977771"/>
                    <a:pt x="2954963" y="1873250"/>
                  </a:cubicBezTo>
                  <a:lnTo>
                    <a:pt x="2954963" y="223139"/>
                  </a:lnTo>
                  <a:cubicBezTo>
                    <a:pt x="2954963" y="118745"/>
                    <a:pt x="2890044" y="33782"/>
                    <a:pt x="2809766" y="33782"/>
                  </a:cubicBezTo>
                  <a:lnTo>
                    <a:pt x="170991" y="33782"/>
                  </a:lnTo>
                  <a:lnTo>
                    <a:pt x="170991" y="16891"/>
                  </a:lnTo>
                  <a:lnTo>
                    <a:pt x="170991" y="33909"/>
                  </a:lnTo>
                  <a:cubicBezTo>
                    <a:pt x="90712" y="33909"/>
                    <a:pt x="25794" y="118745"/>
                    <a:pt x="25794" y="223139"/>
                  </a:cubicBezTo>
                  <a:close/>
                </a:path>
              </a:pathLst>
            </a:custGeom>
            <a:solidFill>
              <a:srgbClr val="FFFFFF"/>
            </a:solidFill>
          </p:spPr>
        </p:sp>
      </p:grpSp>
      <p:grpSp>
        <p:nvGrpSpPr>
          <p:cNvPr name="Group 15" id="15"/>
          <p:cNvGrpSpPr/>
          <p:nvPr/>
        </p:nvGrpSpPr>
        <p:grpSpPr>
          <a:xfrm rot="0">
            <a:off x="9193160" y="3504618"/>
            <a:ext cx="2235532" cy="1572369"/>
            <a:chOff x="0" y="0"/>
            <a:chExt cx="2980709" cy="2096492"/>
          </a:xfrm>
        </p:grpSpPr>
        <p:sp>
          <p:nvSpPr>
            <p:cNvPr name="Freeform 16" id="16"/>
            <p:cNvSpPr/>
            <p:nvPr/>
          </p:nvSpPr>
          <p:spPr>
            <a:xfrm flipH="false" flipV="false" rot="0">
              <a:off x="12849" y="16891"/>
              <a:ext cx="2955060" cy="2062607"/>
            </a:xfrm>
            <a:custGeom>
              <a:avLst/>
              <a:gdLst/>
              <a:ahLst/>
              <a:cxnLst/>
              <a:rect r="r" b="b" t="t" l="l"/>
              <a:pathLst>
                <a:path h="2062607" w="2955060">
                  <a:moveTo>
                    <a:pt x="0" y="206248"/>
                  </a:moveTo>
                  <a:cubicBezTo>
                    <a:pt x="0" y="92329"/>
                    <a:pt x="70811" y="0"/>
                    <a:pt x="158142" y="0"/>
                  </a:cubicBezTo>
                  <a:lnTo>
                    <a:pt x="2796917" y="0"/>
                  </a:lnTo>
                  <a:cubicBezTo>
                    <a:pt x="2884248" y="0"/>
                    <a:pt x="2955059" y="92329"/>
                    <a:pt x="2955059" y="206248"/>
                  </a:cubicBezTo>
                  <a:lnTo>
                    <a:pt x="2955059" y="1856359"/>
                  </a:lnTo>
                  <a:cubicBezTo>
                    <a:pt x="2955059" y="1970278"/>
                    <a:pt x="2884248" y="2062607"/>
                    <a:pt x="2796917" y="2062607"/>
                  </a:cubicBezTo>
                  <a:lnTo>
                    <a:pt x="158142" y="2062607"/>
                  </a:lnTo>
                  <a:cubicBezTo>
                    <a:pt x="70811" y="2062607"/>
                    <a:pt x="0" y="1970278"/>
                    <a:pt x="0" y="1856359"/>
                  </a:cubicBezTo>
                  <a:close/>
                </a:path>
              </a:pathLst>
            </a:custGeom>
            <a:solidFill>
              <a:srgbClr val="212C68"/>
            </a:solidFill>
          </p:spPr>
        </p:sp>
        <p:sp>
          <p:nvSpPr>
            <p:cNvPr name="Freeform 17" id="17"/>
            <p:cNvSpPr/>
            <p:nvPr/>
          </p:nvSpPr>
          <p:spPr>
            <a:xfrm flipH="false" flipV="false" rot="0">
              <a:off x="0" y="0"/>
              <a:ext cx="2980772" cy="2096389"/>
            </a:xfrm>
            <a:custGeom>
              <a:avLst/>
              <a:gdLst/>
              <a:ahLst/>
              <a:cxnLst/>
              <a:rect r="r" b="b" t="t" l="l"/>
              <a:pathLst>
                <a:path h="2096389" w="2980772">
                  <a:moveTo>
                    <a:pt x="0" y="223139"/>
                  </a:moveTo>
                  <a:cubicBezTo>
                    <a:pt x="0" y="99822"/>
                    <a:pt x="76608" y="0"/>
                    <a:pt x="170991" y="0"/>
                  </a:cubicBezTo>
                  <a:lnTo>
                    <a:pt x="2809766" y="0"/>
                  </a:lnTo>
                  <a:lnTo>
                    <a:pt x="2809766" y="16891"/>
                  </a:lnTo>
                  <a:lnTo>
                    <a:pt x="2809766" y="0"/>
                  </a:lnTo>
                  <a:cubicBezTo>
                    <a:pt x="2904149" y="0"/>
                    <a:pt x="2980772" y="99822"/>
                    <a:pt x="2980772" y="223139"/>
                  </a:cubicBezTo>
                  <a:lnTo>
                    <a:pt x="2967908" y="223139"/>
                  </a:lnTo>
                  <a:lnTo>
                    <a:pt x="2980772" y="223139"/>
                  </a:lnTo>
                  <a:lnTo>
                    <a:pt x="2980772" y="1873250"/>
                  </a:lnTo>
                  <a:lnTo>
                    <a:pt x="2967908" y="1873250"/>
                  </a:lnTo>
                  <a:lnTo>
                    <a:pt x="2980772" y="1873250"/>
                  </a:lnTo>
                  <a:cubicBezTo>
                    <a:pt x="2980772" y="1996694"/>
                    <a:pt x="2904149" y="2096389"/>
                    <a:pt x="2809766" y="2096389"/>
                  </a:cubicBezTo>
                  <a:lnTo>
                    <a:pt x="2809766" y="2079498"/>
                  </a:lnTo>
                  <a:lnTo>
                    <a:pt x="2809766" y="2096389"/>
                  </a:lnTo>
                  <a:lnTo>
                    <a:pt x="170991" y="2096389"/>
                  </a:lnTo>
                  <a:lnTo>
                    <a:pt x="170991" y="2079498"/>
                  </a:lnTo>
                  <a:lnTo>
                    <a:pt x="170991" y="2096389"/>
                  </a:lnTo>
                  <a:cubicBezTo>
                    <a:pt x="76608" y="2096516"/>
                    <a:pt x="0" y="1996694"/>
                    <a:pt x="0" y="1873250"/>
                  </a:cubicBezTo>
                  <a:lnTo>
                    <a:pt x="0" y="223139"/>
                  </a:lnTo>
                  <a:lnTo>
                    <a:pt x="12849" y="223139"/>
                  </a:lnTo>
                  <a:lnTo>
                    <a:pt x="0" y="223139"/>
                  </a:lnTo>
                  <a:moveTo>
                    <a:pt x="25794" y="223139"/>
                  </a:moveTo>
                  <a:lnTo>
                    <a:pt x="25794" y="1873250"/>
                  </a:lnTo>
                  <a:lnTo>
                    <a:pt x="12849" y="1873250"/>
                  </a:lnTo>
                  <a:lnTo>
                    <a:pt x="25794" y="1873250"/>
                  </a:lnTo>
                  <a:cubicBezTo>
                    <a:pt x="25794" y="1977644"/>
                    <a:pt x="90712" y="2062607"/>
                    <a:pt x="170991" y="2062607"/>
                  </a:cubicBezTo>
                  <a:lnTo>
                    <a:pt x="2809766" y="2062607"/>
                  </a:lnTo>
                  <a:cubicBezTo>
                    <a:pt x="2890044" y="2062607"/>
                    <a:pt x="2954963" y="1977771"/>
                    <a:pt x="2954963" y="1873250"/>
                  </a:cubicBezTo>
                  <a:lnTo>
                    <a:pt x="2954963" y="223139"/>
                  </a:lnTo>
                  <a:cubicBezTo>
                    <a:pt x="2954963" y="118745"/>
                    <a:pt x="2890044" y="33782"/>
                    <a:pt x="2809766" y="33782"/>
                  </a:cubicBezTo>
                  <a:lnTo>
                    <a:pt x="170991" y="33782"/>
                  </a:lnTo>
                  <a:lnTo>
                    <a:pt x="170991" y="16891"/>
                  </a:lnTo>
                  <a:lnTo>
                    <a:pt x="170991" y="33909"/>
                  </a:lnTo>
                  <a:cubicBezTo>
                    <a:pt x="90712" y="33909"/>
                    <a:pt x="25794" y="118745"/>
                    <a:pt x="25794" y="223139"/>
                  </a:cubicBezTo>
                  <a:close/>
                </a:path>
              </a:pathLst>
            </a:custGeom>
            <a:solidFill>
              <a:srgbClr val="FFFFFF"/>
            </a:solidFill>
          </p:spPr>
        </p:sp>
      </p:grpSp>
      <p:grpSp>
        <p:nvGrpSpPr>
          <p:cNvPr name="Group 18" id="18"/>
          <p:cNvGrpSpPr/>
          <p:nvPr/>
        </p:nvGrpSpPr>
        <p:grpSpPr>
          <a:xfrm rot="0">
            <a:off x="6433753" y="3491283"/>
            <a:ext cx="2235532" cy="1572369"/>
            <a:chOff x="0" y="0"/>
            <a:chExt cx="2980709" cy="2096492"/>
          </a:xfrm>
        </p:grpSpPr>
        <p:sp>
          <p:nvSpPr>
            <p:cNvPr name="Freeform 19" id="19"/>
            <p:cNvSpPr/>
            <p:nvPr/>
          </p:nvSpPr>
          <p:spPr>
            <a:xfrm flipH="false" flipV="false" rot="0">
              <a:off x="12849" y="16891"/>
              <a:ext cx="2955060" cy="2062607"/>
            </a:xfrm>
            <a:custGeom>
              <a:avLst/>
              <a:gdLst/>
              <a:ahLst/>
              <a:cxnLst/>
              <a:rect r="r" b="b" t="t" l="l"/>
              <a:pathLst>
                <a:path h="2062607" w="2955060">
                  <a:moveTo>
                    <a:pt x="0" y="206248"/>
                  </a:moveTo>
                  <a:cubicBezTo>
                    <a:pt x="0" y="92329"/>
                    <a:pt x="70811" y="0"/>
                    <a:pt x="158142" y="0"/>
                  </a:cubicBezTo>
                  <a:lnTo>
                    <a:pt x="2796917" y="0"/>
                  </a:lnTo>
                  <a:cubicBezTo>
                    <a:pt x="2884248" y="0"/>
                    <a:pt x="2955059" y="92329"/>
                    <a:pt x="2955059" y="206248"/>
                  </a:cubicBezTo>
                  <a:lnTo>
                    <a:pt x="2955059" y="1856359"/>
                  </a:lnTo>
                  <a:cubicBezTo>
                    <a:pt x="2955059" y="1970278"/>
                    <a:pt x="2884248" y="2062607"/>
                    <a:pt x="2796917" y="2062607"/>
                  </a:cubicBezTo>
                  <a:lnTo>
                    <a:pt x="158142" y="2062607"/>
                  </a:lnTo>
                  <a:cubicBezTo>
                    <a:pt x="70811" y="2062607"/>
                    <a:pt x="0" y="1970278"/>
                    <a:pt x="0" y="1856359"/>
                  </a:cubicBezTo>
                  <a:close/>
                </a:path>
              </a:pathLst>
            </a:custGeom>
            <a:solidFill>
              <a:srgbClr val="212C68"/>
            </a:solidFill>
          </p:spPr>
        </p:sp>
        <p:sp>
          <p:nvSpPr>
            <p:cNvPr name="Freeform 20" id="20"/>
            <p:cNvSpPr/>
            <p:nvPr/>
          </p:nvSpPr>
          <p:spPr>
            <a:xfrm flipH="false" flipV="false" rot="0">
              <a:off x="0" y="0"/>
              <a:ext cx="2980772" cy="2096389"/>
            </a:xfrm>
            <a:custGeom>
              <a:avLst/>
              <a:gdLst/>
              <a:ahLst/>
              <a:cxnLst/>
              <a:rect r="r" b="b" t="t" l="l"/>
              <a:pathLst>
                <a:path h="2096389" w="2980772">
                  <a:moveTo>
                    <a:pt x="0" y="223139"/>
                  </a:moveTo>
                  <a:cubicBezTo>
                    <a:pt x="0" y="99822"/>
                    <a:pt x="76608" y="0"/>
                    <a:pt x="170991" y="0"/>
                  </a:cubicBezTo>
                  <a:lnTo>
                    <a:pt x="2809766" y="0"/>
                  </a:lnTo>
                  <a:lnTo>
                    <a:pt x="2809766" y="16891"/>
                  </a:lnTo>
                  <a:lnTo>
                    <a:pt x="2809766" y="0"/>
                  </a:lnTo>
                  <a:cubicBezTo>
                    <a:pt x="2904149" y="0"/>
                    <a:pt x="2980772" y="99822"/>
                    <a:pt x="2980772" y="223139"/>
                  </a:cubicBezTo>
                  <a:lnTo>
                    <a:pt x="2967908" y="223139"/>
                  </a:lnTo>
                  <a:lnTo>
                    <a:pt x="2980772" y="223139"/>
                  </a:lnTo>
                  <a:lnTo>
                    <a:pt x="2980772" y="1873250"/>
                  </a:lnTo>
                  <a:lnTo>
                    <a:pt x="2967908" y="1873250"/>
                  </a:lnTo>
                  <a:lnTo>
                    <a:pt x="2980772" y="1873250"/>
                  </a:lnTo>
                  <a:cubicBezTo>
                    <a:pt x="2980772" y="1996694"/>
                    <a:pt x="2904149" y="2096389"/>
                    <a:pt x="2809766" y="2096389"/>
                  </a:cubicBezTo>
                  <a:lnTo>
                    <a:pt x="2809766" y="2079498"/>
                  </a:lnTo>
                  <a:lnTo>
                    <a:pt x="2809766" y="2096389"/>
                  </a:lnTo>
                  <a:lnTo>
                    <a:pt x="170991" y="2096389"/>
                  </a:lnTo>
                  <a:lnTo>
                    <a:pt x="170991" y="2079498"/>
                  </a:lnTo>
                  <a:lnTo>
                    <a:pt x="170991" y="2096389"/>
                  </a:lnTo>
                  <a:cubicBezTo>
                    <a:pt x="76608" y="2096516"/>
                    <a:pt x="0" y="1996694"/>
                    <a:pt x="0" y="1873250"/>
                  </a:cubicBezTo>
                  <a:lnTo>
                    <a:pt x="0" y="223139"/>
                  </a:lnTo>
                  <a:lnTo>
                    <a:pt x="12849" y="223139"/>
                  </a:lnTo>
                  <a:lnTo>
                    <a:pt x="0" y="223139"/>
                  </a:lnTo>
                  <a:moveTo>
                    <a:pt x="25794" y="223139"/>
                  </a:moveTo>
                  <a:lnTo>
                    <a:pt x="25794" y="1873250"/>
                  </a:lnTo>
                  <a:lnTo>
                    <a:pt x="12849" y="1873250"/>
                  </a:lnTo>
                  <a:lnTo>
                    <a:pt x="25794" y="1873250"/>
                  </a:lnTo>
                  <a:cubicBezTo>
                    <a:pt x="25794" y="1977644"/>
                    <a:pt x="90712" y="2062607"/>
                    <a:pt x="170991" y="2062607"/>
                  </a:cubicBezTo>
                  <a:lnTo>
                    <a:pt x="2809766" y="2062607"/>
                  </a:lnTo>
                  <a:cubicBezTo>
                    <a:pt x="2890044" y="2062607"/>
                    <a:pt x="2954963" y="1977771"/>
                    <a:pt x="2954963" y="1873250"/>
                  </a:cubicBezTo>
                  <a:lnTo>
                    <a:pt x="2954963" y="223139"/>
                  </a:lnTo>
                  <a:cubicBezTo>
                    <a:pt x="2954963" y="118745"/>
                    <a:pt x="2890044" y="33782"/>
                    <a:pt x="2809766" y="33782"/>
                  </a:cubicBezTo>
                  <a:lnTo>
                    <a:pt x="170991" y="33782"/>
                  </a:lnTo>
                  <a:lnTo>
                    <a:pt x="170991" y="16891"/>
                  </a:lnTo>
                  <a:lnTo>
                    <a:pt x="170991" y="33909"/>
                  </a:lnTo>
                  <a:cubicBezTo>
                    <a:pt x="90712" y="33909"/>
                    <a:pt x="25794" y="118745"/>
                    <a:pt x="25794" y="223139"/>
                  </a:cubicBezTo>
                  <a:close/>
                </a:path>
              </a:pathLst>
            </a:custGeom>
            <a:solidFill>
              <a:srgbClr val="FFFFFF"/>
            </a:solidFill>
          </p:spPr>
        </p:sp>
      </p:grpSp>
      <p:grpSp>
        <p:nvGrpSpPr>
          <p:cNvPr name="Group 21" id="21"/>
          <p:cNvGrpSpPr/>
          <p:nvPr/>
        </p:nvGrpSpPr>
        <p:grpSpPr>
          <a:xfrm rot="0">
            <a:off x="3674346" y="3464451"/>
            <a:ext cx="2235532" cy="1572369"/>
            <a:chOff x="0" y="0"/>
            <a:chExt cx="2980709" cy="2096492"/>
          </a:xfrm>
        </p:grpSpPr>
        <p:sp>
          <p:nvSpPr>
            <p:cNvPr name="Freeform 22" id="22"/>
            <p:cNvSpPr/>
            <p:nvPr/>
          </p:nvSpPr>
          <p:spPr>
            <a:xfrm flipH="false" flipV="false" rot="0">
              <a:off x="12849" y="16891"/>
              <a:ext cx="2955060" cy="2062607"/>
            </a:xfrm>
            <a:custGeom>
              <a:avLst/>
              <a:gdLst/>
              <a:ahLst/>
              <a:cxnLst/>
              <a:rect r="r" b="b" t="t" l="l"/>
              <a:pathLst>
                <a:path h="2062607" w="2955060">
                  <a:moveTo>
                    <a:pt x="0" y="206248"/>
                  </a:moveTo>
                  <a:cubicBezTo>
                    <a:pt x="0" y="92329"/>
                    <a:pt x="70811" y="0"/>
                    <a:pt x="158142" y="0"/>
                  </a:cubicBezTo>
                  <a:lnTo>
                    <a:pt x="2796917" y="0"/>
                  </a:lnTo>
                  <a:cubicBezTo>
                    <a:pt x="2884248" y="0"/>
                    <a:pt x="2955059" y="92329"/>
                    <a:pt x="2955059" y="206248"/>
                  </a:cubicBezTo>
                  <a:lnTo>
                    <a:pt x="2955059" y="1856359"/>
                  </a:lnTo>
                  <a:cubicBezTo>
                    <a:pt x="2955059" y="1970278"/>
                    <a:pt x="2884248" y="2062607"/>
                    <a:pt x="2796917" y="2062607"/>
                  </a:cubicBezTo>
                  <a:lnTo>
                    <a:pt x="158142" y="2062607"/>
                  </a:lnTo>
                  <a:cubicBezTo>
                    <a:pt x="70811" y="2062607"/>
                    <a:pt x="0" y="1970278"/>
                    <a:pt x="0" y="1856359"/>
                  </a:cubicBezTo>
                  <a:close/>
                </a:path>
              </a:pathLst>
            </a:custGeom>
            <a:solidFill>
              <a:srgbClr val="212C68"/>
            </a:solidFill>
          </p:spPr>
        </p:sp>
        <p:sp>
          <p:nvSpPr>
            <p:cNvPr name="Freeform 23" id="23"/>
            <p:cNvSpPr/>
            <p:nvPr/>
          </p:nvSpPr>
          <p:spPr>
            <a:xfrm flipH="false" flipV="false" rot="0">
              <a:off x="0" y="0"/>
              <a:ext cx="2980772" cy="2096389"/>
            </a:xfrm>
            <a:custGeom>
              <a:avLst/>
              <a:gdLst/>
              <a:ahLst/>
              <a:cxnLst/>
              <a:rect r="r" b="b" t="t" l="l"/>
              <a:pathLst>
                <a:path h="2096389" w="2980772">
                  <a:moveTo>
                    <a:pt x="0" y="223139"/>
                  </a:moveTo>
                  <a:cubicBezTo>
                    <a:pt x="0" y="99822"/>
                    <a:pt x="76608" y="0"/>
                    <a:pt x="170991" y="0"/>
                  </a:cubicBezTo>
                  <a:lnTo>
                    <a:pt x="2809766" y="0"/>
                  </a:lnTo>
                  <a:lnTo>
                    <a:pt x="2809766" y="16891"/>
                  </a:lnTo>
                  <a:lnTo>
                    <a:pt x="2809766" y="0"/>
                  </a:lnTo>
                  <a:cubicBezTo>
                    <a:pt x="2904149" y="0"/>
                    <a:pt x="2980772" y="99822"/>
                    <a:pt x="2980772" y="223139"/>
                  </a:cubicBezTo>
                  <a:lnTo>
                    <a:pt x="2967908" y="223139"/>
                  </a:lnTo>
                  <a:lnTo>
                    <a:pt x="2980772" y="223139"/>
                  </a:lnTo>
                  <a:lnTo>
                    <a:pt x="2980772" y="1873250"/>
                  </a:lnTo>
                  <a:lnTo>
                    <a:pt x="2967908" y="1873250"/>
                  </a:lnTo>
                  <a:lnTo>
                    <a:pt x="2980772" y="1873250"/>
                  </a:lnTo>
                  <a:cubicBezTo>
                    <a:pt x="2980772" y="1996694"/>
                    <a:pt x="2904149" y="2096389"/>
                    <a:pt x="2809766" y="2096389"/>
                  </a:cubicBezTo>
                  <a:lnTo>
                    <a:pt x="2809766" y="2079498"/>
                  </a:lnTo>
                  <a:lnTo>
                    <a:pt x="2809766" y="2096389"/>
                  </a:lnTo>
                  <a:lnTo>
                    <a:pt x="170991" y="2096389"/>
                  </a:lnTo>
                  <a:lnTo>
                    <a:pt x="170991" y="2079498"/>
                  </a:lnTo>
                  <a:lnTo>
                    <a:pt x="170991" y="2096389"/>
                  </a:lnTo>
                  <a:cubicBezTo>
                    <a:pt x="76608" y="2096516"/>
                    <a:pt x="0" y="1996694"/>
                    <a:pt x="0" y="1873250"/>
                  </a:cubicBezTo>
                  <a:lnTo>
                    <a:pt x="0" y="223139"/>
                  </a:lnTo>
                  <a:lnTo>
                    <a:pt x="12849" y="223139"/>
                  </a:lnTo>
                  <a:lnTo>
                    <a:pt x="0" y="223139"/>
                  </a:lnTo>
                  <a:moveTo>
                    <a:pt x="25794" y="223139"/>
                  </a:moveTo>
                  <a:lnTo>
                    <a:pt x="25794" y="1873250"/>
                  </a:lnTo>
                  <a:lnTo>
                    <a:pt x="12849" y="1873250"/>
                  </a:lnTo>
                  <a:lnTo>
                    <a:pt x="25794" y="1873250"/>
                  </a:lnTo>
                  <a:cubicBezTo>
                    <a:pt x="25794" y="1977644"/>
                    <a:pt x="90712" y="2062607"/>
                    <a:pt x="170991" y="2062607"/>
                  </a:cubicBezTo>
                  <a:lnTo>
                    <a:pt x="2809766" y="2062607"/>
                  </a:lnTo>
                  <a:cubicBezTo>
                    <a:pt x="2890044" y="2062607"/>
                    <a:pt x="2954963" y="1977771"/>
                    <a:pt x="2954963" y="1873250"/>
                  </a:cubicBezTo>
                  <a:lnTo>
                    <a:pt x="2954963" y="223139"/>
                  </a:lnTo>
                  <a:cubicBezTo>
                    <a:pt x="2954963" y="118745"/>
                    <a:pt x="2890044" y="33782"/>
                    <a:pt x="2809766" y="33782"/>
                  </a:cubicBezTo>
                  <a:lnTo>
                    <a:pt x="170991" y="33782"/>
                  </a:lnTo>
                  <a:lnTo>
                    <a:pt x="170991" y="16891"/>
                  </a:lnTo>
                  <a:lnTo>
                    <a:pt x="170991" y="33909"/>
                  </a:lnTo>
                  <a:cubicBezTo>
                    <a:pt x="90712" y="33909"/>
                    <a:pt x="25794" y="118745"/>
                    <a:pt x="25794" y="223139"/>
                  </a:cubicBezTo>
                  <a:close/>
                </a:path>
              </a:pathLst>
            </a:custGeom>
            <a:solidFill>
              <a:srgbClr val="FFFFFF"/>
            </a:solidFill>
          </p:spPr>
        </p:sp>
      </p:grpSp>
      <p:sp>
        <p:nvSpPr>
          <p:cNvPr name="Freeform 24" id="24"/>
          <p:cNvSpPr/>
          <p:nvPr/>
        </p:nvSpPr>
        <p:spPr>
          <a:xfrm flipH="false" flipV="false" rot="0">
            <a:off x="14873899" y="2164989"/>
            <a:ext cx="1920763" cy="1361341"/>
          </a:xfrm>
          <a:custGeom>
            <a:avLst/>
            <a:gdLst/>
            <a:ahLst/>
            <a:cxnLst/>
            <a:rect r="r" b="b" t="t" l="l"/>
            <a:pathLst>
              <a:path h="1361341" w="1920763">
                <a:moveTo>
                  <a:pt x="0" y="0"/>
                </a:moveTo>
                <a:lnTo>
                  <a:pt x="1920763" y="0"/>
                </a:lnTo>
                <a:lnTo>
                  <a:pt x="1920763" y="1361340"/>
                </a:lnTo>
                <a:lnTo>
                  <a:pt x="0" y="136134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25" id="25"/>
          <p:cNvSpPr/>
          <p:nvPr/>
        </p:nvSpPr>
        <p:spPr>
          <a:xfrm flipH="false" flipV="false" rot="0">
            <a:off x="378787" y="9589134"/>
            <a:ext cx="1313254" cy="424556"/>
          </a:xfrm>
          <a:custGeom>
            <a:avLst/>
            <a:gdLst/>
            <a:ahLst/>
            <a:cxnLst/>
            <a:rect r="r" b="b" t="t" l="l"/>
            <a:pathLst>
              <a:path h="424556" w="1313254">
                <a:moveTo>
                  <a:pt x="0" y="0"/>
                </a:moveTo>
                <a:lnTo>
                  <a:pt x="1313254" y="0"/>
                </a:lnTo>
                <a:lnTo>
                  <a:pt x="1313254" y="424556"/>
                </a:lnTo>
                <a:lnTo>
                  <a:pt x="0" y="424556"/>
                </a:lnTo>
                <a:lnTo>
                  <a:pt x="0" y="0"/>
                </a:lnTo>
                <a:close/>
              </a:path>
            </a:pathLst>
          </a:custGeom>
          <a:blipFill>
            <a:blip r:embed="rId10"/>
            <a:stretch>
              <a:fillRect l="0" t="0" r="0" b="0"/>
            </a:stretch>
          </a:blipFill>
        </p:spPr>
      </p:sp>
      <p:sp>
        <p:nvSpPr>
          <p:cNvPr name="TextBox 26" id="26"/>
          <p:cNvSpPr txBox="true"/>
          <p:nvPr/>
        </p:nvSpPr>
        <p:spPr>
          <a:xfrm rot="0">
            <a:off x="600075" y="5629275"/>
            <a:ext cx="16849725" cy="3143250"/>
          </a:xfrm>
          <a:prstGeom prst="rect">
            <a:avLst/>
          </a:prstGeom>
        </p:spPr>
        <p:txBody>
          <a:bodyPr anchor="t" rtlCol="false" tIns="0" lIns="0" bIns="0" rIns="0">
            <a:spAutoFit/>
          </a:bodyPr>
          <a:lstStyle/>
          <a:p>
            <a:pPr algn="l" marL="906780" indent="-302260" lvl="2">
              <a:lnSpc>
                <a:spcPts val="2520"/>
              </a:lnSpc>
              <a:spcBef>
                <a:spcPct val="0"/>
              </a:spcBef>
              <a:buFont typeface="Arial"/>
              <a:buChar char="⚬"/>
            </a:pPr>
            <a:r>
              <a:rPr lang="en-US" sz="2100" spc="18" strike="noStrike" u="none">
                <a:solidFill>
                  <a:srgbClr val="212C68"/>
                </a:solidFill>
                <a:latin typeface="Noto Sans"/>
                <a:ea typeface="Noto Sans"/>
                <a:cs typeface="Noto Sans"/>
                <a:sym typeface="Noto Sans"/>
              </a:rPr>
              <a:t>El </a:t>
            </a:r>
            <a:r>
              <a:rPr lang="en-US" b="true" sz="2100" spc="18" strike="noStrike" u="none">
                <a:solidFill>
                  <a:srgbClr val="212C68"/>
                </a:solidFill>
                <a:latin typeface="Noto Sans Bold"/>
                <a:ea typeface="Noto Sans Bold"/>
                <a:cs typeface="Noto Sans Bold"/>
                <a:sym typeface="Noto Sans Bold"/>
              </a:rPr>
              <a:t>portal de BPAS</a:t>
            </a:r>
            <a:r>
              <a:rPr lang="en-US" sz="2100" spc="18" strike="noStrike" u="none">
                <a:solidFill>
                  <a:srgbClr val="212C68"/>
                </a:solidFill>
                <a:latin typeface="Noto Sans"/>
                <a:ea typeface="Noto Sans"/>
                <a:cs typeface="Noto Sans"/>
                <a:sym typeface="Noto Sans"/>
              </a:rPr>
              <a:t> tiene una gran cantidad de información sobre las inversiones disponibles en tu plan.</a:t>
            </a:r>
          </a:p>
          <a:p>
            <a:pPr algn="l" marL="906780" indent="-302260" lvl="2">
              <a:lnSpc>
                <a:spcPts val="2520"/>
              </a:lnSpc>
              <a:spcBef>
                <a:spcPct val="0"/>
              </a:spcBef>
              <a:buFont typeface="Arial"/>
              <a:buChar char="⚬"/>
            </a:pPr>
            <a:r>
              <a:rPr lang="en-US" sz="2100" spc="18" strike="noStrike" u="none">
                <a:solidFill>
                  <a:srgbClr val="212C68"/>
                </a:solidFill>
                <a:latin typeface="Noto Sans"/>
                <a:ea typeface="Noto Sans"/>
                <a:cs typeface="Noto Sans"/>
                <a:sym typeface="Noto Sans"/>
              </a:rPr>
              <a:t>Para obtener más información, inicia sesión en tu cuenta y navega a la pestaña de </a:t>
            </a:r>
            <a:r>
              <a:rPr lang="en-US" b="true" sz="2100" spc="18" strike="noStrike" u="none">
                <a:solidFill>
                  <a:srgbClr val="212C68"/>
                </a:solidFill>
                <a:latin typeface="Noto Sans Bold"/>
                <a:ea typeface="Noto Sans Bold"/>
                <a:cs typeface="Noto Sans Bold"/>
                <a:sym typeface="Noto Sans Bold"/>
              </a:rPr>
              <a:t>Investigación</a:t>
            </a:r>
            <a:r>
              <a:rPr lang="en-US" sz="2100" spc="18" strike="noStrike" u="none">
                <a:solidFill>
                  <a:srgbClr val="212C68"/>
                </a:solidFill>
                <a:latin typeface="Noto Sans"/>
                <a:ea typeface="Noto Sans"/>
                <a:cs typeface="Noto Sans"/>
                <a:sym typeface="Noto Sans"/>
              </a:rPr>
              <a:t> bajo </a:t>
            </a:r>
            <a:r>
              <a:rPr lang="en-US" b="true" sz="2100" spc="18" strike="noStrike" u="none">
                <a:solidFill>
                  <a:srgbClr val="212C68"/>
                </a:solidFill>
                <a:latin typeface="Noto Sans Bold"/>
                <a:ea typeface="Noto Sans Bold"/>
                <a:cs typeface="Noto Sans Bold"/>
                <a:sym typeface="Noto Sans Bold"/>
              </a:rPr>
              <a:t>Inversiones</a:t>
            </a:r>
            <a:r>
              <a:rPr lang="en-US" sz="2100" spc="18" strike="noStrike" u="none">
                <a:solidFill>
                  <a:srgbClr val="212C68"/>
                </a:solidFill>
                <a:latin typeface="Noto Sans"/>
                <a:ea typeface="Noto Sans"/>
                <a:cs typeface="Noto Sans"/>
                <a:sym typeface="Noto Sans"/>
              </a:rPr>
              <a:t>.</a:t>
            </a:r>
          </a:p>
          <a:p>
            <a:pPr algn="l" marL="906780" indent="-302260" lvl="2">
              <a:lnSpc>
                <a:spcPts val="2520"/>
              </a:lnSpc>
              <a:spcBef>
                <a:spcPct val="0"/>
              </a:spcBef>
              <a:buFont typeface="Arial"/>
              <a:buChar char="⚬"/>
            </a:pPr>
            <a:r>
              <a:rPr lang="en-US" sz="2100" spc="18" strike="noStrike" u="none">
                <a:solidFill>
                  <a:srgbClr val="212C68"/>
                </a:solidFill>
                <a:latin typeface="Noto Sans"/>
                <a:ea typeface="Noto Sans"/>
                <a:cs typeface="Noto Sans"/>
                <a:sym typeface="Noto Sans"/>
              </a:rPr>
              <a:t>Podrás completar la siguiente investigación:</a:t>
            </a:r>
          </a:p>
          <a:p>
            <a:pPr algn="l" marL="1360170" indent="-340042" lvl="3">
              <a:lnSpc>
                <a:spcPts val="2520"/>
              </a:lnSpc>
              <a:spcBef>
                <a:spcPct val="0"/>
              </a:spcBef>
              <a:buFont typeface="Arial"/>
              <a:buChar char="￭"/>
            </a:pPr>
            <a:r>
              <a:rPr lang="en-US" b="true" sz="2100" spc="18" strike="noStrike" u="none">
                <a:solidFill>
                  <a:srgbClr val="212C68"/>
                </a:solidFill>
                <a:latin typeface="Noto Sans Bold"/>
                <a:ea typeface="Noto Sans Bold"/>
                <a:cs typeface="Noto Sans Bold"/>
                <a:sym typeface="Noto Sans Bold"/>
              </a:rPr>
              <a:t>Enlaces de Fondos:</a:t>
            </a:r>
            <a:r>
              <a:rPr lang="en-US" sz="2100" spc="18" strike="noStrike" u="none">
                <a:solidFill>
                  <a:srgbClr val="212C68"/>
                </a:solidFill>
                <a:latin typeface="Noto Sans"/>
                <a:ea typeface="Noto Sans"/>
                <a:cs typeface="Noto Sans"/>
                <a:sym typeface="Noto Sans"/>
              </a:rPr>
              <a:t> Junto a cada nombre de inversión, puedes ver el prospecto haciendo clic en el ícono </a:t>
            </a:r>
            <a:r>
              <a:rPr lang="en-US" sz="2100" i="true" spc="18" strike="noStrike" u="none">
                <a:solidFill>
                  <a:srgbClr val="212C68"/>
                </a:solidFill>
                <a:latin typeface="Noto Sans Italics"/>
                <a:ea typeface="Noto Sans Italics"/>
                <a:cs typeface="Noto Sans Italics"/>
                <a:sym typeface="Noto Sans Italics"/>
              </a:rPr>
              <a:t>P</a:t>
            </a:r>
            <a:r>
              <a:rPr lang="en-US" sz="2100" spc="18" strike="noStrike" u="none">
                <a:solidFill>
                  <a:srgbClr val="212C68"/>
                </a:solidFill>
                <a:latin typeface="Noto Sans"/>
                <a:ea typeface="Noto Sans"/>
                <a:cs typeface="Noto Sans"/>
                <a:sym typeface="Noto Sans"/>
              </a:rPr>
              <a:t> o una hoja informativa del fondo haciendo clic en el ícono </a:t>
            </a:r>
            <a:r>
              <a:rPr lang="en-US" sz="2100" i="true" spc="18" strike="noStrike" u="none">
                <a:solidFill>
                  <a:srgbClr val="212C68"/>
                </a:solidFill>
                <a:latin typeface="Noto Sans Italics"/>
                <a:ea typeface="Noto Sans Italics"/>
                <a:cs typeface="Noto Sans Italics"/>
                <a:sym typeface="Noto Sans Italics"/>
              </a:rPr>
              <a:t>F</a:t>
            </a:r>
            <a:r>
              <a:rPr lang="en-US" sz="2100" spc="18" strike="noStrike" u="none">
                <a:solidFill>
                  <a:srgbClr val="212C68"/>
                </a:solidFill>
                <a:latin typeface="Noto Sans"/>
                <a:ea typeface="Noto Sans"/>
                <a:cs typeface="Noto Sans"/>
                <a:sym typeface="Noto Sans"/>
              </a:rPr>
              <a:t>. Es importante revisar cuidadosamente la información de inversión antes de seleccionar tus opciones de inversión.</a:t>
            </a:r>
          </a:p>
          <a:p>
            <a:pPr algn="l">
              <a:lnSpc>
                <a:spcPts val="2520"/>
              </a:lnSpc>
              <a:spcBef>
                <a:spcPct val="0"/>
              </a:spcBef>
            </a:pPr>
          </a:p>
          <a:p>
            <a:pPr algn="l" marL="1360170" indent="-340042" lvl="3">
              <a:lnSpc>
                <a:spcPts val="2520"/>
              </a:lnSpc>
              <a:spcBef>
                <a:spcPct val="0"/>
              </a:spcBef>
              <a:buFont typeface="Arial"/>
              <a:buChar char="￭"/>
            </a:pPr>
            <a:r>
              <a:rPr lang="en-US" b="true" sz="2100" spc="18" strike="noStrike" u="none">
                <a:solidFill>
                  <a:srgbClr val="212C68"/>
                </a:solidFill>
                <a:latin typeface="Noto Sans Bold"/>
                <a:ea typeface="Noto Sans Bold"/>
                <a:cs typeface="Noto Sans Bold"/>
                <a:sym typeface="Noto Sans Bold"/>
              </a:rPr>
              <a:t>Rendimiento de Fondos:</a:t>
            </a:r>
            <a:r>
              <a:rPr lang="en-US" sz="2100" spc="18" strike="noStrike" u="none">
                <a:solidFill>
                  <a:srgbClr val="212C68"/>
                </a:solidFill>
                <a:latin typeface="Noto Sans"/>
                <a:ea typeface="Noto Sans"/>
                <a:cs typeface="Noto Sans"/>
                <a:sym typeface="Noto Sans"/>
              </a:rPr>
              <a:t> Al expandir cada opción de inversión podrás ver Precios Históricos, Datos de Referencia y el Ratio de Gastos Netos.</a:t>
            </a:r>
          </a:p>
          <a:p>
            <a:pPr algn="l">
              <a:lnSpc>
                <a:spcPts val="2520"/>
              </a:lnSpc>
            </a:pPr>
          </a:p>
        </p:txBody>
      </p:sp>
      <p:sp>
        <p:nvSpPr>
          <p:cNvPr name="Freeform 27" id="27"/>
          <p:cNvSpPr/>
          <p:nvPr/>
        </p:nvSpPr>
        <p:spPr>
          <a:xfrm flipH="false" flipV="false" rot="0">
            <a:off x="1013643" y="2187691"/>
            <a:ext cx="1762668" cy="1150542"/>
          </a:xfrm>
          <a:custGeom>
            <a:avLst/>
            <a:gdLst/>
            <a:ahLst/>
            <a:cxnLst/>
            <a:rect r="r" b="b" t="t" l="l"/>
            <a:pathLst>
              <a:path h="1150542" w="1762668">
                <a:moveTo>
                  <a:pt x="0" y="0"/>
                </a:moveTo>
                <a:lnTo>
                  <a:pt x="1762668" y="0"/>
                </a:lnTo>
                <a:lnTo>
                  <a:pt x="1762668" y="1150542"/>
                </a:lnTo>
                <a:lnTo>
                  <a:pt x="0" y="1150542"/>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28" id="28"/>
          <p:cNvSpPr txBox="true"/>
          <p:nvPr/>
        </p:nvSpPr>
        <p:spPr>
          <a:xfrm rot="0">
            <a:off x="0" y="476250"/>
            <a:ext cx="18297525" cy="1152525"/>
          </a:xfrm>
          <a:prstGeom prst="rect">
            <a:avLst/>
          </a:prstGeom>
        </p:spPr>
        <p:txBody>
          <a:bodyPr anchor="t" rtlCol="false" tIns="0" lIns="0" bIns="0" rIns="0">
            <a:spAutoFit/>
          </a:bodyPr>
          <a:lstStyle/>
          <a:p>
            <a:pPr algn="ctr" marL="0" indent="0" lvl="0">
              <a:lnSpc>
                <a:spcPts val="9000"/>
              </a:lnSpc>
              <a:spcBef>
                <a:spcPct val="0"/>
              </a:spcBef>
            </a:pPr>
            <a:r>
              <a:rPr lang="en-US" b="true" sz="7500" strike="noStrike" u="none">
                <a:solidFill>
                  <a:srgbClr val="232C68"/>
                </a:solidFill>
                <a:latin typeface="Noto Sans Bold"/>
                <a:ea typeface="Noto Sans Bold"/>
                <a:cs typeface="Noto Sans Bold"/>
                <a:sym typeface="Noto Sans Bold"/>
              </a:rPr>
              <a:t>Tu Menú de Inversiones</a:t>
            </a:r>
          </a:p>
        </p:txBody>
      </p:sp>
      <p:sp>
        <p:nvSpPr>
          <p:cNvPr name="TextBox 29" id="29"/>
          <p:cNvSpPr txBox="true"/>
          <p:nvPr/>
        </p:nvSpPr>
        <p:spPr>
          <a:xfrm rot="0">
            <a:off x="875802" y="3661923"/>
            <a:ext cx="2038350" cy="1146429"/>
          </a:xfrm>
          <a:prstGeom prst="rect">
            <a:avLst/>
          </a:prstGeom>
        </p:spPr>
        <p:txBody>
          <a:bodyPr anchor="t" rtlCol="false" tIns="0" lIns="0" bIns="0" rIns="0">
            <a:spAutoFit/>
          </a:bodyPr>
          <a:lstStyle/>
          <a:p>
            <a:pPr algn="ctr" marL="0" indent="0" lvl="0">
              <a:lnSpc>
                <a:spcPts val="2268"/>
              </a:lnSpc>
              <a:spcBef>
                <a:spcPct val="0"/>
              </a:spcBef>
            </a:pPr>
            <a:r>
              <a:rPr lang="en-US" sz="2100" spc="18" strike="noStrike" u="none">
                <a:solidFill>
                  <a:srgbClr val="FFFFFF"/>
                </a:solidFill>
                <a:latin typeface="Noto Sans"/>
                <a:ea typeface="Noto Sans"/>
                <a:cs typeface="Noto Sans"/>
                <a:sym typeface="Noto Sans"/>
              </a:rPr>
              <a:t>Mercado Monetario/</a:t>
            </a:r>
          </a:p>
          <a:p>
            <a:pPr algn="ctr" marL="0" indent="0" lvl="0">
              <a:lnSpc>
                <a:spcPts val="2268"/>
              </a:lnSpc>
              <a:spcBef>
                <a:spcPct val="0"/>
              </a:spcBef>
            </a:pPr>
            <a:r>
              <a:rPr lang="en-US" sz="2100" spc="19" strike="noStrike" u="none">
                <a:solidFill>
                  <a:srgbClr val="FFFFFF"/>
                </a:solidFill>
                <a:latin typeface="Noto Sans"/>
                <a:ea typeface="Noto Sans"/>
                <a:cs typeface="Noto Sans"/>
                <a:sym typeface="Noto Sans"/>
              </a:rPr>
              <a:t>Reservas de Efectivo</a:t>
            </a:r>
          </a:p>
        </p:txBody>
      </p:sp>
      <p:sp>
        <p:nvSpPr>
          <p:cNvPr name="TextBox 30" id="30"/>
          <p:cNvSpPr txBox="true"/>
          <p:nvPr/>
        </p:nvSpPr>
        <p:spPr>
          <a:xfrm rot="0">
            <a:off x="12001500" y="4095750"/>
            <a:ext cx="2133600" cy="372999"/>
          </a:xfrm>
          <a:prstGeom prst="rect">
            <a:avLst/>
          </a:prstGeom>
        </p:spPr>
        <p:txBody>
          <a:bodyPr anchor="t" rtlCol="false" tIns="0" lIns="0" bIns="0" rIns="0">
            <a:spAutoFit/>
          </a:bodyPr>
          <a:lstStyle/>
          <a:p>
            <a:pPr algn="ctr" marL="0" indent="0" lvl="0">
              <a:lnSpc>
                <a:spcPts val="2808"/>
              </a:lnSpc>
              <a:spcBef>
                <a:spcPct val="0"/>
              </a:spcBef>
            </a:pPr>
            <a:r>
              <a:rPr lang="en-US" sz="2600" spc="24" strike="noStrike" u="none">
                <a:solidFill>
                  <a:srgbClr val="FFFFFF"/>
                </a:solidFill>
                <a:latin typeface="Noto Sans"/>
                <a:ea typeface="Noto Sans"/>
                <a:cs typeface="Noto Sans"/>
                <a:sym typeface="Noto Sans"/>
              </a:rPr>
              <a:t>Internacional</a:t>
            </a:r>
          </a:p>
        </p:txBody>
      </p:sp>
      <p:sp>
        <p:nvSpPr>
          <p:cNvPr name="TextBox 31" id="31"/>
          <p:cNvSpPr txBox="true"/>
          <p:nvPr/>
        </p:nvSpPr>
        <p:spPr>
          <a:xfrm rot="0">
            <a:off x="9229725" y="4133850"/>
            <a:ext cx="2133600" cy="372999"/>
          </a:xfrm>
          <a:prstGeom prst="rect">
            <a:avLst/>
          </a:prstGeom>
        </p:spPr>
        <p:txBody>
          <a:bodyPr anchor="t" rtlCol="false" tIns="0" lIns="0" bIns="0" rIns="0">
            <a:spAutoFit/>
          </a:bodyPr>
          <a:lstStyle/>
          <a:p>
            <a:pPr algn="ctr" marL="0" indent="0" lvl="0">
              <a:lnSpc>
                <a:spcPts val="2808"/>
              </a:lnSpc>
              <a:spcBef>
                <a:spcPct val="0"/>
              </a:spcBef>
            </a:pPr>
            <a:r>
              <a:rPr lang="en-US" sz="2600" spc="24" strike="noStrike" u="none">
                <a:solidFill>
                  <a:srgbClr val="FFFFFF"/>
                </a:solidFill>
                <a:latin typeface="Noto Sans"/>
                <a:ea typeface="Noto Sans"/>
                <a:cs typeface="Noto Sans"/>
                <a:sym typeface="Noto Sans"/>
              </a:rPr>
              <a:t>Acciones</a:t>
            </a:r>
          </a:p>
        </p:txBody>
      </p:sp>
      <p:sp>
        <p:nvSpPr>
          <p:cNvPr name="TextBox 32" id="32"/>
          <p:cNvSpPr txBox="true"/>
          <p:nvPr/>
        </p:nvSpPr>
        <p:spPr>
          <a:xfrm rot="0">
            <a:off x="6486525" y="4133850"/>
            <a:ext cx="2181225" cy="372999"/>
          </a:xfrm>
          <a:prstGeom prst="rect">
            <a:avLst/>
          </a:prstGeom>
        </p:spPr>
        <p:txBody>
          <a:bodyPr anchor="t" rtlCol="false" tIns="0" lIns="0" bIns="0" rIns="0">
            <a:spAutoFit/>
          </a:bodyPr>
          <a:lstStyle/>
          <a:p>
            <a:pPr algn="ctr" marL="0" indent="0" lvl="0">
              <a:lnSpc>
                <a:spcPts val="2808"/>
              </a:lnSpc>
              <a:spcBef>
                <a:spcPct val="0"/>
              </a:spcBef>
            </a:pPr>
            <a:r>
              <a:rPr lang="en-US" sz="2600" spc="24" strike="noStrike" u="none">
                <a:solidFill>
                  <a:srgbClr val="FFFFFF"/>
                </a:solidFill>
                <a:latin typeface="Noto Sans"/>
                <a:ea typeface="Noto Sans"/>
                <a:cs typeface="Noto Sans"/>
                <a:sym typeface="Noto Sans"/>
              </a:rPr>
              <a:t>Mixto</a:t>
            </a:r>
          </a:p>
        </p:txBody>
      </p:sp>
      <p:sp>
        <p:nvSpPr>
          <p:cNvPr name="TextBox 33" id="33"/>
          <p:cNvSpPr txBox="true"/>
          <p:nvPr/>
        </p:nvSpPr>
        <p:spPr>
          <a:xfrm rot="0">
            <a:off x="3638550" y="4133850"/>
            <a:ext cx="2162175" cy="372999"/>
          </a:xfrm>
          <a:prstGeom prst="rect">
            <a:avLst/>
          </a:prstGeom>
        </p:spPr>
        <p:txBody>
          <a:bodyPr anchor="t" rtlCol="false" tIns="0" lIns="0" bIns="0" rIns="0">
            <a:spAutoFit/>
          </a:bodyPr>
          <a:lstStyle/>
          <a:p>
            <a:pPr algn="ctr" marL="0" indent="0" lvl="0">
              <a:lnSpc>
                <a:spcPts val="2808"/>
              </a:lnSpc>
              <a:spcBef>
                <a:spcPct val="0"/>
              </a:spcBef>
            </a:pPr>
            <a:r>
              <a:rPr lang="en-US" sz="2600" spc="24" strike="noStrike" u="none">
                <a:solidFill>
                  <a:srgbClr val="FFFFFF"/>
                </a:solidFill>
                <a:latin typeface="Noto Sans"/>
                <a:ea typeface="Noto Sans"/>
                <a:cs typeface="Noto Sans"/>
                <a:sym typeface="Noto Sans"/>
              </a:rPr>
              <a:t>Bonos</a:t>
            </a:r>
          </a:p>
        </p:txBody>
      </p:sp>
      <p:sp>
        <p:nvSpPr>
          <p:cNvPr name="TextBox 34" id="34"/>
          <p:cNvSpPr txBox="true"/>
          <p:nvPr/>
        </p:nvSpPr>
        <p:spPr>
          <a:xfrm rot="0">
            <a:off x="14763750" y="3962400"/>
            <a:ext cx="2133600" cy="725424"/>
          </a:xfrm>
          <a:prstGeom prst="rect">
            <a:avLst/>
          </a:prstGeom>
        </p:spPr>
        <p:txBody>
          <a:bodyPr anchor="t" rtlCol="false" tIns="0" lIns="0" bIns="0" rIns="0">
            <a:spAutoFit/>
          </a:bodyPr>
          <a:lstStyle/>
          <a:p>
            <a:pPr algn="ctr" marL="0" indent="0" lvl="0">
              <a:lnSpc>
                <a:spcPts val="2808"/>
              </a:lnSpc>
              <a:spcBef>
                <a:spcPct val="0"/>
              </a:spcBef>
            </a:pPr>
            <a:r>
              <a:rPr lang="en-US" sz="2600" spc="24" strike="noStrike" u="none">
                <a:solidFill>
                  <a:srgbClr val="FFFFFF"/>
                </a:solidFill>
                <a:latin typeface="Noto Sans"/>
                <a:ea typeface="Noto Sans"/>
                <a:cs typeface="Noto Sans"/>
                <a:sym typeface="Noto Sans"/>
              </a:rPr>
              <a:t>Sector/</a:t>
            </a:r>
          </a:p>
          <a:p>
            <a:pPr algn="ctr" marL="0" indent="0" lvl="0">
              <a:lnSpc>
                <a:spcPts val="2808"/>
              </a:lnSpc>
              <a:spcBef>
                <a:spcPct val="0"/>
              </a:spcBef>
            </a:pPr>
            <a:r>
              <a:rPr lang="en-US" sz="2600" spc="24" strike="noStrike" u="none">
                <a:solidFill>
                  <a:srgbClr val="FFFFFF"/>
                </a:solidFill>
                <a:latin typeface="Noto Sans"/>
                <a:ea typeface="Noto Sans"/>
                <a:cs typeface="Noto Sans"/>
                <a:sym typeface="Noto Sans"/>
              </a:rPr>
              <a:t>Especialidad</a:t>
            </a:r>
          </a:p>
        </p:txBody>
      </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8787" y="9589134"/>
            <a:ext cx="1313254" cy="424556"/>
          </a:xfrm>
          <a:custGeom>
            <a:avLst/>
            <a:gdLst/>
            <a:ahLst/>
            <a:cxnLst/>
            <a:rect r="r" b="b" t="t" l="l"/>
            <a:pathLst>
              <a:path h="424556" w="1313254">
                <a:moveTo>
                  <a:pt x="0" y="0"/>
                </a:moveTo>
                <a:lnTo>
                  <a:pt x="1313254" y="0"/>
                </a:lnTo>
                <a:lnTo>
                  <a:pt x="1313254" y="424556"/>
                </a:lnTo>
                <a:lnTo>
                  <a:pt x="0" y="424556"/>
                </a:lnTo>
                <a:lnTo>
                  <a:pt x="0" y="0"/>
                </a:lnTo>
                <a:close/>
              </a:path>
            </a:pathLst>
          </a:custGeom>
          <a:blipFill>
            <a:blip r:embed="rId3"/>
            <a:stretch>
              <a:fillRect l="0" t="0" r="0" b="0"/>
            </a:stretch>
          </a:blipFill>
        </p:spPr>
      </p:sp>
      <p:sp>
        <p:nvSpPr>
          <p:cNvPr name="Freeform 3" id="3"/>
          <p:cNvSpPr/>
          <p:nvPr/>
        </p:nvSpPr>
        <p:spPr>
          <a:xfrm flipH="false" flipV="false" rot="0">
            <a:off x="2669830" y="1660003"/>
            <a:ext cx="12948340" cy="7803030"/>
          </a:xfrm>
          <a:custGeom>
            <a:avLst/>
            <a:gdLst/>
            <a:ahLst/>
            <a:cxnLst/>
            <a:rect r="r" b="b" t="t" l="l"/>
            <a:pathLst>
              <a:path h="7803030" w="12948340">
                <a:moveTo>
                  <a:pt x="0" y="0"/>
                </a:moveTo>
                <a:lnTo>
                  <a:pt x="12948340" y="0"/>
                </a:lnTo>
                <a:lnTo>
                  <a:pt x="12948340" y="7803030"/>
                </a:lnTo>
                <a:lnTo>
                  <a:pt x="0" y="7803030"/>
                </a:lnTo>
                <a:lnTo>
                  <a:pt x="0" y="0"/>
                </a:lnTo>
                <a:close/>
              </a:path>
            </a:pathLst>
          </a:custGeom>
          <a:blipFill>
            <a:blip r:embed="rId4"/>
            <a:stretch>
              <a:fillRect l="0" t="-480" r="-151" b="-480"/>
            </a:stretch>
          </a:blipFill>
        </p:spPr>
      </p:sp>
      <p:sp>
        <p:nvSpPr>
          <p:cNvPr name="Freeform 4" id="4"/>
          <p:cNvSpPr/>
          <p:nvPr/>
        </p:nvSpPr>
        <p:spPr>
          <a:xfrm flipH="false" flipV="false" rot="0">
            <a:off x="13070140" y="2015447"/>
            <a:ext cx="138790" cy="6966994"/>
          </a:xfrm>
          <a:custGeom>
            <a:avLst/>
            <a:gdLst/>
            <a:ahLst/>
            <a:cxnLst/>
            <a:rect r="r" b="b" t="t" l="l"/>
            <a:pathLst>
              <a:path h="6966994" w="138790">
                <a:moveTo>
                  <a:pt x="0" y="0"/>
                </a:moveTo>
                <a:lnTo>
                  <a:pt x="138790" y="0"/>
                </a:lnTo>
                <a:lnTo>
                  <a:pt x="138790" y="6966995"/>
                </a:lnTo>
                <a:lnTo>
                  <a:pt x="0" y="6966995"/>
                </a:lnTo>
                <a:lnTo>
                  <a:pt x="0" y="0"/>
                </a:lnTo>
                <a:close/>
              </a:path>
            </a:pathLst>
          </a:custGeom>
          <a:blipFill>
            <a:blip r:embed="rId5"/>
            <a:stretch>
              <a:fillRect l="0" t="-68443" r="0" b="0"/>
            </a:stretch>
          </a:blipFill>
        </p:spPr>
      </p:sp>
      <p:sp>
        <p:nvSpPr>
          <p:cNvPr name="Freeform 5" id="5"/>
          <p:cNvSpPr/>
          <p:nvPr/>
        </p:nvSpPr>
        <p:spPr>
          <a:xfrm flipH="false" flipV="false" rot="-10800000">
            <a:off x="12952974" y="1692231"/>
            <a:ext cx="373121" cy="323216"/>
          </a:xfrm>
          <a:custGeom>
            <a:avLst/>
            <a:gdLst/>
            <a:ahLst/>
            <a:cxnLst/>
            <a:rect r="r" b="b" t="t" l="l"/>
            <a:pathLst>
              <a:path h="323216" w="373121">
                <a:moveTo>
                  <a:pt x="0" y="0"/>
                </a:moveTo>
                <a:lnTo>
                  <a:pt x="373122" y="0"/>
                </a:lnTo>
                <a:lnTo>
                  <a:pt x="373122" y="323216"/>
                </a:lnTo>
                <a:lnTo>
                  <a:pt x="0" y="32321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6" id="6"/>
          <p:cNvSpPr txBox="true"/>
          <p:nvPr/>
        </p:nvSpPr>
        <p:spPr>
          <a:xfrm rot="0">
            <a:off x="0" y="180975"/>
            <a:ext cx="18297525" cy="1152525"/>
          </a:xfrm>
          <a:prstGeom prst="rect">
            <a:avLst/>
          </a:prstGeom>
        </p:spPr>
        <p:txBody>
          <a:bodyPr anchor="t" rtlCol="false" tIns="0" lIns="0" bIns="0" rIns="0">
            <a:spAutoFit/>
          </a:bodyPr>
          <a:lstStyle/>
          <a:p>
            <a:pPr algn="ctr" marL="0" indent="0" lvl="0">
              <a:lnSpc>
                <a:spcPts val="9000"/>
              </a:lnSpc>
              <a:spcBef>
                <a:spcPct val="0"/>
              </a:spcBef>
            </a:pPr>
            <a:r>
              <a:rPr lang="en-US" b="true" sz="7500" strike="noStrike" u="none">
                <a:solidFill>
                  <a:srgbClr val="232C68"/>
                </a:solidFill>
                <a:latin typeface="Noto Sans Bold"/>
                <a:ea typeface="Noto Sans Bold"/>
                <a:cs typeface="Noto Sans Bold"/>
                <a:sym typeface="Noto Sans Bold"/>
              </a:rPr>
              <a:t>Fondos con Fecha Objetivo</a:t>
            </a:r>
          </a:p>
        </p:txBody>
      </p:sp>
      <p:sp>
        <p:nvSpPr>
          <p:cNvPr name="TextBox 7" id="7"/>
          <p:cNvSpPr txBox="true"/>
          <p:nvPr/>
        </p:nvSpPr>
        <p:spPr>
          <a:xfrm rot="0">
            <a:off x="3476625" y="9867900"/>
            <a:ext cx="12153900" cy="163421"/>
          </a:xfrm>
          <a:prstGeom prst="rect">
            <a:avLst/>
          </a:prstGeom>
        </p:spPr>
        <p:txBody>
          <a:bodyPr anchor="t" rtlCol="false" tIns="0" lIns="0" bIns="0" rIns="0">
            <a:spAutoFit/>
          </a:bodyPr>
          <a:lstStyle/>
          <a:p>
            <a:pPr algn="ctr" marL="0" indent="0" lvl="0">
              <a:lnSpc>
                <a:spcPts val="1492"/>
              </a:lnSpc>
              <a:spcBef>
                <a:spcPct val="0"/>
              </a:spcBef>
            </a:pPr>
            <a:r>
              <a:rPr lang="en-US" sz="1066" strike="noStrike" u="none">
                <a:solidFill>
                  <a:srgbClr val="000000"/>
                </a:solidFill>
                <a:latin typeface="Noto Sans"/>
                <a:ea typeface="Noto Sans"/>
                <a:cs typeface="Noto Sans"/>
                <a:sym typeface="Noto Sans"/>
              </a:rPr>
              <a:t>Con fines ilustrativos. No es específico de ninguna serie de Fecha Objetivo.​ Los tipos de fondos, la edad esperada de retiro y los porcentajes de renta variable y renta fija varían según el fondo.</a:t>
            </a:r>
          </a:p>
        </p:txBody>
      </p:sp>
      <p:sp>
        <p:nvSpPr>
          <p:cNvPr name="TextBox 8" id="8"/>
          <p:cNvSpPr txBox="true"/>
          <p:nvPr/>
        </p:nvSpPr>
        <p:spPr>
          <a:xfrm rot="0">
            <a:off x="5314950" y="6524625"/>
            <a:ext cx="1438275" cy="523639"/>
          </a:xfrm>
          <a:prstGeom prst="rect">
            <a:avLst/>
          </a:prstGeom>
        </p:spPr>
        <p:txBody>
          <a:bodyPr anchor="t" rtlCol="false" tIns="0" lIns="0" bIns="0" rIns="0">
            <a:spAutoFit/>
          </a:bodyPr>
          <a:lstStyle/>
          <a:p>
            <a:pPr algn="ctr" marL="0" indent="0" lvl="0">
              <a:lnSpc>
                <a:spcPts val="2113"/>
              </a:lnSpc>
              <a:spcBef>
                <a:spcPct val="0"/>
              </a:spcBef>
            </a:pPr>
            <a:r>
              <a:rPr lang="en-US" b="true" sz="1509" strike="noStrike" u="none">
                <a:solidFill>
                  <a:srgbClr val="FFFFFF"/>
                </a:solidFill>
                <a:latin typeface="Noto Sans Bold"/>
                <a:ea typeface="Noto Sans Bold"/>
                <a:cs typeface="Noto Sans Bold"/>
                <a:sym typeface="Noto Sans Bold"/>
              </a:rPr>
              <a:t>Acciones EE.UU.</a:t>
            </a:r>
          </a:p>
        </p:txBody>
      </p:sp>
      <p:sp>
        <p:nvSpPr>
          <p:cNvPr name="TextBox 9" id="9"/>
          <p:cNvSpPr txBox="true"/>
          <p:nvPr/>
        </p:nvSpPr>
        <p:spPr>
          <a:xfrm rot="0">
            <a:off x="6743700" y="4048125"/>
            <a:ext cx="1952625" cy="550324"/>
          </a:xfrm>
          <a:prstGeom prst="rect">
            <a:avLst/>
          </a:prstGeom>
        </p:spPr>
        <p:txBody>
          <a:bodyPr anchor="t" rtlCol="false" tIns="0" lIns="0" bIns="0" rIns="0">
            <a:spAutoFit/>
          </a:bodyPr>
          <a:lstStyle/>
          <a:p>
            <a:pPr algn="ctr" marL="0" indent="0" lvl="0">
              <a:lnSpc>
                <a:spcPts val="2217"/>
              </a:lnSpc>
              <a:spcBef>
                <a:spcPct val="0"/>
              </a:spcBef>
            </a:pPr>
            <a:r>
              <a:rPr lang="en-US" b="true" sz="1583" strike="noStrike" u="none">
                <a:solidFill>
                  <a:srgbClr val="FFFFFF"/>
                </a:solidFill>
                <a:latin typeface="Noto Sans Bold"/>
                <a:ea typeface="Noto Sans Bold"/>
                <a:cs typeface="Noto Sans Bold"/>
                <a:sym typeface="Noto Sans Bold"/>
              </a:rPr>
              <a:t>Acciones Extranjeras</a:t>
            </a:r>
          </a:p>
        </p:txBody>
      </p:sp>
      <p:sp>
        <p:nvSpPr>
          <p:cNvPr name="TextBox 10" id="10"/>
          <p:cNvSpPr txBox="true"/>
          <p:nvPr/>
        </p:nvSpPr>
        <p:spPr>
          <a:xfrm rot="0">
            <a:off x="10001250" y="3286125"/>
            <a:ext cx="1400175" cy="593971"/>
          </a:xfrm>
          <a:prstGeom prst="rect">
            <a:avLst/>
          </a:prstGeom>
        </p:spPr>
        <p:txBody>
          <a:bodyPr anchor="t" rtlCol="false" tIns="0" lIns="0" bIns="0" rIns="0">
            <a:spAutoFit/>
          </a:bodyPr>
          <a:lstStyle/>
          <a:p>
            <a:pPr algn="ctr" marL="0" indent="0" lvl="0">
              <a:lnSpc>
                <a:spcPts val="2436"/>
              </a:lnSpc>
              <a:spcBef>
                <a:spcPct val="0"/>
              </a:spcBef>
            </a:pPr>
            <a:r>
              <a:rPr lang="en-US" b="true" sz="1740" strike="noStrike" u="none">
                <a:solidFill>
                  <a:srgbClr val="FFFFFF"/>
                </a:solidFill>
                <a:latin typeface="Noto Sans Bold"/>
                <a:ea typeface="Noto Sans Bold"/>
                <a:cs typeface="Noto Sans Bold"/>
                <a:sym typeface="Noto Sans Bold"/>
              </a:rPr>
              <a:t>Bonos EE.UU.</a:t>
            </a:r>
          </a:p>
        </p:txBody>
      </p:sp>
      <p:sp>
        <p:nvSpPr>
          <p:cNvPr name="TextBox 11" id="11"/>
          <p:cNvSpPr txBox="true"/>
          <p:nvPr/>
        </p:nvSpPr>
        <p:spPr>
          <a:xfrm rot="0">
            <a:off x="10696575" y="2343150"/>
            <a:ext cx="1914525" cy="593568"/>
          </a:xfrm>
          <a:prstGeom prst="rect">
            <a:avLst/>
          </a:prstGeom>
        </p:spPr>
        <p:txBody>
          <a:bodyPr anchor="t" rtlCol="false" tIns="0" lIns="0" bIns="0" rIns="0">
            <a:spAutoFit/>
          </a:bodyPr>
          <a:lstStyle/>
          <a:p>
            <a:pPr algn="ctr" marL="0" indent="0" lvl="0">
              <a:lnSpc>
                <a:spcPts val="2458"/>
              </a:lnSpc>
              <a:spcBef>
                <a:spcPct val="0"/>
              </a:spcBef>
            </a:pPr>
            <a:r>
              <a:rPr lang="en-US" b="true" sz="1756" strike="noStrike" u="none">
                <a:solidFill>
                  <a:srgbClr val="FFFFFF"/>
                </a:solidFill>
                <a:latin typeface="Noto Sans Bold"/>
                <a:ea typeface="Noto Sans Bold"/>
                <a:cs typeface="Noto Sans Bold"/>
                <a:sym typeface="Noto Sans Bold"/>
              </a:rPr>
              <a:t>Bonos Extranjeros</a:t>
            </a:r>
          </a:p>
        </p:txBody>
      </p:sp>
      <p:sp>
        <p:nvSpPr>
          <p:cNvPr name="TextBox 12" id="12"/>
          <p:cNvSpPr txBox="true"/>
          <p:nvPr/>
        </p:nvSpPr>
        <p:spPr>
          <a:xfrm rot="0">
            <a:off x="11372715" y="1828800"/>
            <a:ext cx="1447935" cy="231511"/>
          </a:xfrm>
          <a:prstGeom prst="rect">
            <a:avLst/>
          </a:prstGeom>
        </p:spPr>
        <p:txBody>
          <a:bodyPr anchor="t" rtlCol="false" tIns="0" lIns="0" bIns="0" rIns="0">
            <a:spAutoFit/>
          </a:bodyPr>
          <a:lstStyle/>
          <a:p>
            <a:pPr algn="ctr" marL="0" indent="0" lvl="0">
              <a:lnSpc>
                <a:spcPts val="1939"/>
              </a:lnSpc>
              <a:spcBef>
                <a:spcPct val="0"/>
              </a:spcBef>
            </a:pPr>
            <a:r>
              <a:rPr lang="en-US" b="true" sz="1385" strike="noStrike" u="none">
                <a:solidFill>
                  <a:srgbClr val="FFFFFF"/>
                </a:solidFill>
                <a:latin typeface="Noto Sans Bold"/>
                <a:ea typeface="Noto Sans Bold"/>
                <a:cs typeface="Noto Sans Bold"/>
                <a:sym typeface="Noto Sans Bold"/>
              </a:rPr>
              <a:t>Efectivo</a:t>
            </a:r>
          </a:p>
        </p:txBody>
      </p:sp>
      <p:sp>
        <p:nvSpPr>
          <p:cNvPr name="TextBox 13" id="13"/>
          <p:cNvSpPr txBox="true"/>
          <p:nvPr/>
        </p:nvSpPr>
        <p:spPr>
          <a:xfrm rot="0">
            <a:off x="13068300" y="1333500"/>
            <a:ext cx="2876550" cy="356235"/>
          </a:xfrm>
          <a:prstGeom prst="rect">
            <a:avLst/>
          </a:prstGeom>
        </p:spPr>
        <p:txBody>
          <a:bodyPr anchor="t" rtlCol="false" tIns="0" lIns="0" bIns="0" rIns="0">
            <a:spAutoFit/>
          </a:bodyPr>
          <a:lstStyle/>
          <a:p>
            <a:pPr algn="ctr" marL="0" indent="0" lvl="0">
              <a:lnSpc>
                <a:spcPts val="2940"/>
              </a:lnSpc>
              <a:spcBef>
                <a:spcPct val="0"/>
              </a:spcBef>
            </a:pPr>
            <a:r>
              <a:rPr lang="en-US" b="true" sz="2100" strike="noStrike" u="none">
                <a:solidFill>
                  <a:srgbClr val="F26422"/>
                </a:solidFill>
                <a:latin typeface="Noto Sans Bold"/>
                <a:ea typeface="Noto Sans Bold"/>
                <a:cs typeface="Noto Sans Bold"/>
                <a:sym typeface="Noto Sans Bold"/>
              </a:rPr>
              <a:t>Retiro Esperado</a:t>
            </a:r>
          </a:p>
        </p:txBody>
      </p:sp>
      <p:sp>
        <p:nvSpPr>
          <p:cNvPr name="TextBox 14" id="14"/>
          <p:cNvSpPr txBox="true"/>
          <p:nvPr/>
        </p:nvSpPr>
        <p:spPr>
          <a:xfrm rot="0">
            <a:off x="8467725" y="9404712"/>
            <a:ext cx="1352550" cy="330744"/>
          </a:xfrm>
          <a:prstGeom prst="rect">
            <a:avLst/>
          </a:prstGeom>
        </p:spPr>
        <p:txBody>
          <a:bodyPr anchor="t" rtlCol="false" tIns="0" lIns="0" bIns="0" rIns="0">
            <a:spAutoFit/>
          </a:bodyPr>
          <a:lstStyle/>
          <a:p>
            <a:pPr algn="ctr" marL="0" indent="0" lvl="0">
              <a:lnSpc>
                <a:spcPts val="2770"/>
              </a:lnSpc>
              <a:spcBef>
                <a:spcPct val="0"/>
              </a:spcBef>
            </a:pPr>
            <a:r>
              <a:rPr lang="en-US" b="true" sz="1978" strike="noStrike" u="none">
                <a:solidFill>
                  <a:srgbClr val="232C68"/>
                </a:solidFill>
                <a:latin typeface="Noto Sans Bold"/>
                <a:ea typeface="Noto Sans Bold"/>
                <a:cs typeface="Noto Sans Bold"/>
                <a:sym typeface="Noto Sans Bold"/>
              </a:rPr>
              <a:t>Edad</a:t>
            </a:r>
          </a:p>
        </p:txBody>
      </p:sp>
      <p:sp>
        <p:nvSpPr>
          <p:cNvPr name="TextBox 15" id="15"/>
          <p:cNvSpPr txBox="true"/>
          <p:nvPr/>
        </p:nvSpPr>
        <p:spPr>
          <a:xfrm rot="-5400000">
            <a:off x="-2854643" y="7579043"/>
            <a:ext cx="5267325" cy="396240"/>
          </a:xfrm>
          <a:prstGeom prst="rect">
            <a:avLst/>
          </a:prstGeom>
        </p:spPr>
        <p:txBody>
          <a:bodyPr anchor="t" rtlCol="false" tIns="0" lIns="0" bIns="0" rIns="0">
            <a:spAutoFit/>
          </a:bodyPr>
          <a:lstStyle/>
          <a:p>
            <a:pPr algn="ctr" marL="0" indent="0" lvl="0">
              <a:lnSpc>
                <a:spcPts val="3359"/>
              </a:lnSpc>
              <a:spcBef>
                <a:spcPct val="0"/>
              </a:spcBef>
            </a:pPr>
            <a:r>
              <a:rPr lang="en-US" b="true" sz="2400" strike="noStrike" u="none">
                <a:solidFill>
                  <a:srgbClr val="232C68"/>
                </a:solidFill>
                <a:latin typeface="Noto Sans Bold"/>
                <a:ea typeface="Noto Sans Bold"/>
                <a:cs typeface="Noto Sans Bold"/>
                <a:sym typeface="Noto Sans Bold"/>
              </a:rPr>
              <a:t>Porcentaje de Asignación</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287000" y="0"/>
            <a:ext cx="10287000" cy="10287000"/>
          </a:xfrm>
          <a:custGeom>
            <a:avLst/>
            <a:gdLst/>
            <a:ahLst/>
            <a:cxnLst/>
            <a:rect r="r" b="b" t="t" l="l"/>
            <a:pathLst>
              <a:path h="10287000" w="10287000">
                <a:moveTo>
                  <a:pt x="0" y="0"/>
                </a:moveTo>
                <a:lnTo>
                  <a:pt x="10287000" y="0"/>
                </a:lnTo>
                <a:lnTo>
                  <a:pt x="10287000" y="10287000"/>
                </a:lnTo>
                <a:lnTo>
                  <a:pt x="0" y="102870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0">
            <a:off x="0" y="0"/>
            <a:ext cx="10287000" cy="10287000"/>
          </a:xfrm>
          <a:custGeom>
            <a:avLst/>
            <a:gdLst/>
            <a:ahLst/>
            <a:cxnLst/>
            <a:rect r="r" b="b" t="t" l="l"/>
            <a:pathLst>
              <a:path h="10287000" w="10287000">
                <a:moveTo>
                  <a:pt x="0" y="0"/>
                </a:moveTo>
                <a:lnTo>
                  <a:pt x="10287000" y="0"/>
                </a:lnTo>
                <a:lnTo>
                  <a:pt x="10287000" y="10287000"/>
                </a:lnTo>
                <a:lnTo>
                  <a:pt x="0" y="102870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016494" y="1547936"/>
            <a:ext cx="14960982" cy="6830147"/>
          </a:xfrm>
          <a:custGeom>
            <a:avLst/>
            <a:gdLst/>
            <a:ahLst/>
            <a:cxnLst/>
            <a:rect r="r" b="b" t="t" l="l"/>
            <a:pathLst>
              <a:path h="6830147" w="14960982">
                <a:moveTo>
                  <a:pt x="0" y="0"/>
                </a:moveTo>
                <a:lnTo>
                  <a:pt x="14960982" y="0"/>
                </a:lnTo>
                <a:lnTo>
                  <a:pt x="14960982" y="6830147"/>
                </a:lnTo>
                <a:lnTo>
                  <a:pt x="0" y="683014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5" id="5"/>
          <p:cNvSpPr txBox="true"/>
          <p:nvPr/>
        </p:nvSpPr>
        <p:spPr>
          <a:xfrm rot="0">
            <a:off x="2828925" y="2667000"/>
            <a:ext cx="13335000" cy="4067149"/>
          </a:xfrm>
          <a:prstGeom prst="rect">
            <a:avLst/>
          </a:prstGeom>
        </p:spPr>
        <p:txBody>
          <a:bodyPr anchor="t" rtlCol="false" tIns="0" lIns="0" bIns="0" rIns="0">
            <a:spAutoFit/>
          </a:bodyPr>
          <a:lstStyle/>
          <a:p>
            <a:pPr algn="ctr" marL="0" indent="0" lvl="0">
              <a:lnSpc>
                <a:spcPts val="16080"/>
              </a:lnSpc>
              <a:spcBef>
                <a:spcPct val="0"/>
              </a:spcBef>
            </a:pPr>
            <a:r>
              <a:rPr lang="en-US" sz="13400" strike="noStrike" u="none">
                <a:solidFill>
                  <a:srgbClr val="232C68"/>
                </a:solidFill>
                <a:latin typeface="Noto Sans"/>
                <a:ea typeface="Noto Sans"/>
                <a:cs typeface="Noto Sans"/>
                <a:sym typeface="Noto Sans"/>
              </a:rPr>
              <a:t>¿Cuál es tu</a:t>
            </a:r>
            <a:r>
              <a:rPr lang="en-US" sz="13400" strike="noStrike" u="none">
                <a:solidFill>
                  <a:srgbClr val="000000"/>
                </a:solidFill>
                <a:latin typeface="Noto Sans"/>
                <a:ea typeface="Noto Sans"/>
                <a:cs typeface="Noto Sans"/>
                <a:sym typeface="Noto Sans"/>
              </a:rPr>
              <a:t> </a:t>
            </a:r>
          </a:p>
          <a:p>
            <a:pPr algn="ctr" marL="0" indent="0" lvl="0">
              <a:lnSpc>
                <a:spcPts val="16080"/>
              </a:lnSpc>
              <a:spcBef>
                <a:spcPct val="0"/>
              </a:spcBef>
            </a:pPr>
            <a:r>
              <a:rPr lang="en-US" b="true" sz="13400" strike="noStrike" u="none">
                <a:solidFill>
                  <a:srgbClr val="60A644"/>
                </a:solidFill>
                <a:latin typeface="Noto Sans Bold"/>
                <a:ea typeface="Noto Sans Bold"/>
                <a:cs typeface="Noto Sans Bold"/>
                <a:sym typeface="Noto Sans Bold"/>
              </a:rPr>
              <a:t>POR QUÉ?</a:t>
            </a:r>
          </a:p>
        </p:txBody>
      </p:sp>
      <p:grpSp>
        <p:nvGrpSpPr>
          <p:cNvPr name="Group 6" id="6"/>
          <p:cNvGrpSpPr/>
          <p:nvPr/>
        </p:nvGrpSpPr>
        <p:grpSpPr>
          <a:xfrm rot="0">
            <a:off x="27167" y="9505004"/>
            <a:ext cx="2016494" cy="781996"/>
            <a:chOff x="0" y="0"/>
            <a:chExt cx="531093" cy="205958"/>
          </a:xfrm>
        </p:grpSpPr>
        <p:sp>
          <p:nvSpPr>
            <p:cNvPr name="Freeform 7" id="7"/>
            <p:cNvSpPr/>
            <p:nvPr/>
          </p:nvSpPr>
          <p:spPr>
            <a:xfrm flipH="false" flipV="false" rot="0">
              <a:off x="0" y="0"/>
              <a:ext cx="531093" cy="205958"/>
            </a:xfrm>
            <a:custGeom>
              <a:avLst/>
              <a:gdLst/>
              <a:ahLst/>
              <a:cxnLst/>
              <a:rect r="r" b="b" t="t" l="l"/>
              <a:pathLst>
                <a:path h="205958" w="531093">
                  <a:moveTo>
                    <a:pt x="0" y="0"/>
                  </a:moveTo>
                  <a:lnTo>
                    <a:pt x="531093" y="0"/>
                  </a:lnTo>
                  <a:lnTo>
                    <a:pt x="531093" y="205958"/>
                  </a:lnTo>
                  <a:lnTo>
                    <a:pt x="0" y="205958"/>
                  </a:lnTo>
                  <a:close/>
                </a:path>
              </a:pathLst>
            </a:custGeom>
            <a:solidFill>
              <a:srgbClr val="FFFFFF">
                <a:alpha val="85882"/>
              </a:srgbClr>
            </a:solidFill>
          </p:spPr>
        </p:sp>
        <p:sp>
          <p:nvSpPr>
            <p:cNvPr name="TextBox 8" id="8"/>
            <p:cNvSpPr txBox="true"/>
            <p:nvPr/>
          </p:nvSpPr>
          <p:spPr>
            <a:xfrm>
              <a:off x="0" y="-38100"/>
              <a:ext cx="531093" cy="244058"/>
            </a:xfrm>
            <a:prstGeom prst="rect">
              <a:avLst/>
            </a:prstGeom>
          </p:spPr>
          <p:txBody>
            <a:bodyPr anchor="ctr" rtlCol="false" tIns="50800" lIns="50800" bIns="50800" rIns="50800"/>
            <a:lstStyle/>
            <a:p>
              <a:pPr algn="ctr">
                <a:lnSpc>
                  <a:spcPts val="2659"/>
                </a:lnSpc>
              </a:pPr>
            </a:p>
            <a:p>
              <a:pPr algn="ctr">
                <a:lnSpc>
                  <a:spcPts val="2659"/>
                </a:lnSpc>
              </a:pPr>
            </a:p>
          </p:txBody>
        </p:sp>
      </p:grpSp>
      <p:sp>
        <p:nvSpPr>
          <p:cNvPr name="Freeform 9" id="9"/>
          <p:cNvSpPr/>
          <p:nvPr/>
        </p:nvSpPr>
        <p:spPr>
          <a:xfrm flipH="false" flipV="false" rot="0">
            <a:off x="378787" y="9589134"/>
            <a:ext cx="1313254" cy="424556"/>
          </a:xfrm>
          <a:custGeom>
            <a:avLst/>
            <a:gdLst/>
            <a:ahLst/>
            <a:cxnLst/>
            <a:rect r="r" b="b" t="t" l="l"/>
            <a:pathLst>
              <a:path h="424556" w="1313254">
                <a:moveTo>
                  <a:pt x="0" y="0"/>
                </a:moveTo>
                <a:lnTo>
                  <a:pt x="1313254" y="0"/>
                </a:lnTo>
                <a:lnTo>
                  <a:pt x="1313254" y="424556"/>
                </a:lnTo>
                <a:lnTo>
                  <a:pt x="0" y="424556"/>
                </a:lnTo>
                <a:lnTo>
                  <a:pt x="0" y="0"/>
                </a:lnTo>
                <a:close/>
              </a:path>
            </a:pathLst>
          </a:custGeom>
          <a:blipFill>
            <a:blip r:embed="rId7"/>
            <a:stretch>
              <a:fillRect l="0" t="0" r="0" b="0"/>
            </a:stretch>
          </a:blipFill>
        </p:spPr>
      </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0" y="342900"/>
            <a:ext cx="18288000" cy="1152525"/>
          </a:xfrm>
          <a:prstGeom prst="rect">
            <a:avLst/>
          </a:prstGeom>
        </p:spPr>
        <p:txBody>
          <a:bodyPr anchor="t" rtlCol="false" tIns="0" lIns="0" bIns="0" rIns="0">
            <a:spAutoFit/>
          </a:bodyPr>
          <a:lstStyle/>
          <a:p>
            <a:pPr algn="ctr" marL="0" indent="0" lvl="0">
              <a:lnSpc>
                <a:spcPts val="9000"/>
              </a:lnSpc>
              <a:spcBef>
                <a:spcPct val="0"/>
              </a:spcBef>
            </a:pPr>
            <a:r>
              <a:rPr lang="en-US" b="true" sz="7500" strike="noStrike" u="none">
                <a:solidFill>
                  <a:srgbClr val="232C68"/>
                </a:solidFill>
                <a:latin typeface="Noto Sans Bold"/>
                <a:ea typeface="Noto Sans Bold"/>
                <a:cs typeface="Noto Sans Bold"/>
                <a:sym typeface="Noto Sans Bold"/>
              </a:rPr>
              <a:t>Menú de Fondos con Fecha Objetivo</a:t>
            </a:r>
          </a:p>
        </p:txBody>
      </p:sp>
      <p:graphicFrame>
        <p:nvGraphicFramePr>
          <p:cNvPr name="Table 3" id="3"/>
          <p:cNvGraphicFramePr>
            <a:graphicFrameLocks noGrp="true"/>
          </p:cNvGraphicFramePr>
          <p:nvPr/>
        </p:nvGraphicFramePr>
        <p:xfrm>
          <a:off x="4046424" y="1552315"/>
          <a:ext cx="13053405" cy="7841180"/>
        </p:xfrm>
        <a:graphic>
          <a:graphicData uri="http://schemas.openxmlformats.org/drawingml/2006/table">
            <a:tbl>
              <a:tblPr/>
              <a:tblGrid>
                <a:gridCol w="3323063"/>
                <a:gridCol w="5332690"/>
                <a:gridCol w="4397652"/>
              </a:tblGrid>
              <a:tr h="1315510">
                <a:tc>
                  <a:txBody>
                    <a:bodyPr anchor="t" rtlCol="false"/>
                    <a:lstStyle/>
                    <a:p>
                      <a:pPr algn="ctr">
                        <a:lnSpc>
                          <a:spcPts val="3480"/>
                        </a:lnSpc>
                        <a:defRPr/>
                      </a:pPr>
                      <a:r>
                        <a:rPr lang="en-US" b="true" sz="2900" spc="27">
                          <a:solidFill>
                            <a:srgbClr val="FFFFFF"/>
                          </a:solidFill>
                          <a:latin typeface="Noto Sans Bold"/>
                          <a:ea typeface="Noto Sans Bold"/>
                          <a:cs typeface="Noto Sans Bold"/>
                          <a:sym typeface="Noto Sans Bold"/>
                        </a:rPr>
                        <a:t>Si Naciste</a:t>
                      </a:r>
                      <a:endParaRPr lang="en-US" sz="1100"/>
                    </a:p>
                  </a:txBody>
                  <a:tcPr marL="14068" marR="14068" marT="14068" marB="14068" anchor="ctr">
                    <a:lnL cmpd="sng" algn="ctr" cap="flat" w="12700">
                      <a:solidFill>
                        <a:srgbClr val="FFFFFF"/>
                      </a:solidFill>
                      <a:prstDash val="solid"/>
                      <a:round/>
                      <a:headEnd type="none" w="med" len="med"/>
                      <a:tailEnd type="none" w="med" len="med"/>
                    </a:lnL>
                    <a:lnR cmpd="sng" algn="ctr" cap="flat" w="12700">
                      <a:solidFill>
                        <a:srgbClr val="FFFFFF"/>
                      </a:solidFill>
                      <a:prstDash val="solid"/>
                      <a:round/>
                      <a:headEnd type="none" w="med" len="med"/>
                      <a:tailEnd type="none" w="med" len="med"/>
                    </a:lnR>
                    <a:lnT cmpd="sng" algn="ctr" cap="flat" w="12700">
                      <a:solidFill>
                        <a:srgbClr val="FFFFFF"/>
                      </a:solidFill>
                      <a:prstDash val="solid"/>
                      <a:round/>
                      <a:headEnd type="none" w="med" len="med"/>
                      <a:tailEnd type="none" w="med" len="med"/>
                    </a:lnT>
                    <a:lnB cmpd="sng" algn="ctr" cap="flat" w="12700">
                      <a:solidFill>
                        <a:srgbClr val="FFFFFF"/>
                      </a:solidFill>
                      <a:prstDash val="solid"/>
                      <a:round/>
                      <a:headEnd type="none" w="med" len="med"/>
                      <a:tailEnd type="none" w="med" len="med"/>
                    </a:lnB>
                    <a:solidFill>
                      <a:srgbClr val="212C68"/>
                    </a:solidFill>
                  </a:tcPr>
                </a:tc>
                <a:tc>
                  <a:txBody>
                    <a:bodyPr anchor="t" rtlCol="false"/>
                    <a:lstStyle/>
                    <a:p>
                      <a:pPr algn="ctr">
                        <a:lnSpc>
                          <a:spcPts val="3480"/>
                        </a:lnSpc>
                        <a:defRPr/>
                      </a:pPr>
                      <a:r>
                        <a:rPr lang="en-US" sz="2900" spc="27">
                          <a:solidFill>
                            <a:srgbClr val="FFFFFF"/>
                          </a:solidFill>
                          <a:latin typeface="Noto Sans"/>
                          <a:ea typeface="Noto Sans"/>
                          <a:cs typeface="Noto Sans"/>
                          <a:sym typeface="Noto Sans"/>
                        </a:rPr>
                        <a:t>Fondo que deberias considerar</a:t>
                      </a:r>
                      <a:endParaRPr lang="en-US" sz="1100"/>
                    </a:p>
                  </a:txBody>
                  <a:tcPr marL="14068" marR="14068" marT="14068" marB="14068" anchor="ctr">
                    <a:lnL cmpd="sng" algn="ctr" cap="flat" w="12700">
                      <a:solidFill>
                        <a:srgbClr val="FFFFFF"/>
                      </a:solidFill>
                      <a:prstDash val="solid"/>
                      <a:round/>
                      <a:headEnd type="none" w="med" len="med"/>
                      <a:tailEnd type="none" w="med" len="med"/>
                    </a:lnL>
                    <a:lnR cmpd="sng" algn="ctr" cap="flat" w="12700">
                      <a:solidFill>
                        <a:srgbClr val="FFFFFF"/>
                      </a:solidFill>
                      <a:prstDash val="solid"/>
                      <a:round/>
                      <a:headEnd type="none" w="med" len="med"/>
                      <a:tailEnd type="none" w="med" len="med"/>
                    </a:lnR>
                    <a:lnT cmpd="sng" algn="ctr" cap="flat" w="12700">
                      <a:solidFill>
                        <a:srgbClr val="FFFFFF"/>
                      </a:solidFill>
                      <a:prstDash val="solid"/>
                      <a:round/>
                      <a:headEnd type="none" w="med" len="med"/>
                      <a:tailEnd type="none" w="med" len="med"/>
                    </a:lnT>
                    <a:lnB cmpd="sng" algn="ctr" cap="flat" w="12700">
                      <a:solidFill>
                        <a:srgbClr val="FFFFFF"/>
                      </a:solidFill>
                      <a:prstDash val="solid"/>
                      <a:round/>
                      <a:headEnd type="none" w="med" len="med"/>
                      <a:tailEnd type="none" w="med" len="med"/>
                    </a:lnB>
                    <a:solidFill>
                      <a:srgbClr val="212C68"/>
                    </a:solidFill>
                  </a:tcPr>
                </a:tc>
                <a:tc>
                  <a:txBody>
                    <a:bodyPr anchor="t" rtlCol="false"/>
                    <a:lstStyle/>
                    <a:p>
                      <a:pPr algn="ctr">
                        <a:lnSpc>
                          <a:spcPts val="3480"/>
                        </a:lnSpc>
                        <a:defRPr/>
                      </a:pPr>
                      <a:r>
                        <a:rPr lang="en-US" b="true" sz="2900" spc="27">
                          <a:solidFill>
                            <a:srgbClr val="FFFFFF"/>
                          </a:solidFill>
                          <a:latin typeface="Noto Sans Bold"/>
                          <a:ea typeface="Noto Sans Bold"/>
                          <a:cs typeface="Noto Sans Bold"/>
                          <a:sym typeface="Noto Sans Bold"/>
                        </a:rPr>
                        <a:t>Numero estimado a tu fecha de retiro</a:t>
                      </a:r>
                      <a:endParaRPr lang="en-US" sz="1100"/>
                    </a:p>
                  </a:txBody>
                  <a:tcPr marL="14068" marR="14068" marT="14068" marB="14068" anchor="ctr">
                    <a:lnL cmpd="sng" algn="ctr" cap="flat" w="12700">
                      <a:solidFill>
                        <a:srgbClr val="FFFFFF"/>
                      </a:solidFill>
                      <a:prstDash val="solid"/>
                      <a:round/>
                      <a:headEnd type="none" w="med" len="med"/>
                      <a:tailEnd type="none" w="med" len="med"/>
                    </a:lnL>
                    <a:lnR cmpd="sng" algn="ctr" cap="flat" w="12700">
                      <a:solidFill>
                        <a:srgbClr val="FFFFFF"/>
                      </a:solidFill>
                      <a:prstDash val="solid"/>
                      <a:round/>
                      <a:headEnd type="none" w="med" len="med"/>
                      <a:tailEnd type="none" w="med" len="med"/>
                    </a:lnR>
                    <a:lnT cmpd="sng" algn="ctr" cap="flat" w="12700">
                      <a:solidFill>
                        <a:srgbClr val="FFFFFF"/>
                      </a:solidFill>
                      <a:prstDash val="solid"/>
                      <a:round/>
                      <a:headEnd type="none" w="med" len="med"/>
                      <a:tailEnd type="none" w="med" len="med"/>
                    </a:lnT>
                    <a:lnB cmpd="sng" algn="ctr" cap="flat" w="12700">
                      <a:solidFill>
                        <a:srgbClr val="FFFFFF"/>
                      </a:solidFill>
                      <a:prstDash val="solid"/>
                      <a:round/>
                      <a:headEnd type="none" w="med" len="med"/>
                      <a:tailEnd type="none" w="med" len="med"/>
                    </a:lnB>
                    <a:solidFill>
                      <a:srgbClr val="212C68"/>
                    </a:solidFill>
                  </a:tcPr>
                </a:tc>
              </a:tr>
              <a:tr h="543806">
                <a:tc>
                  <a:txBody>
                    <a:bodyPr anchor="t" rtlCol="false"/>
                    <a:lstStyle/>
                    <a:p>
                      <a:pPr algn="ctr">
                        <a:lnSpc>
                          <a:spcPts val="3000"/>
                        </a:lnSpc>
                        <a:defRPr/>
                      </a:pPr>
                      <a:r>
                        <a:rPr lang="en-US" sz="2500" spc="23">
                          <a:solidFill>
                            <a:srgbClr val="404040"/>
                          </a:solidFill>
                          <a:latin typeface="Noto Sans"/>
                          <a:ea typeface="Noto Sans"/>
                          <a:cs typeface="Noto Sans"/>
                          <a:sym typeface="Noto Sans"/>
                        </a:rPr>
                        <a:t>2003-2007</a:t>
                      </a:r>
                      <a:endParaRPr lang="en-US" sz="1100"/>
                    </a:p>
                  </a:txBody>
                  <a:tcPr marL="14068" marR="14068" marT="14068" marB="14068" anchor="ctr">
                    <a:lnL cmpd="sng" algn="ctr" cap="flat" w="12700">
                      <a:solidFill>
                        <a:srgbClr val="212C68"/>
                      </a:solidFill>
                      <a:prstDash val="solid"/>
                      <a:round/>
                      <a:headEnd type="none" w="med" len="med"/>
                      <a:tailEnd type="none" w="med" len="med"/>
                    </a:lnL>
                    <a:lnR cmpd="sng" algn="ctr" cap="flat" w="12700">
                      <a:solidFill>
                        <a:srgbClr val="212C68"/>
                      </a:solidFill>
                      <a:prstDash val="solid"/>
                      <a:round/>
                      <a:headEnd type="none" w="med" len="med"/>
                      <a:tailEnd type="none" w="med" len="med"/>
                    </a:lnR>
                    <a:lnT cmpd="sng" algn="ctr" cap="flat" w="12700">
                      <a:solidFill>
                        <a:srgbClr val="FFFFFF"/>
                      </a:solidFill>
                      <a:prstDash val="solid"/>
                      <a:round/>
                      <a:headEnd type="none" w="med" len="med"/>
                      <a:tailEnd type="none" w="med" len="med"/>
                    </a:lnT>
                    <a:lnB cmpd="sng" algn="ctr" cap="flat" w="12700">
                      <a:solidFill>
                        <a:srgbClr val="212C68"/>
                      </a:solidFill>
                      <a:prstDash val="solid"/>
                      <a:round/>
                      <a:headEnd type="none" w="med" len="med"/>
                      <a:tailEnd type="none" w="med" len="med"/>
                    </a:lnB>
                    <a:solidFill>
                      <a:srgbClr val="D0D8E8"/>
                    </a:solidFill>
                  </a:tcPr>
                </a:tc>
                <a:tc>
                  <a:txBody>
                    <a:bodyPr anchor="t" rtlCol="false"/>
                    <a:lstStyle/>
                    <a:p>
                      <a:pPr algn="l">
                        <a:lnSpc>
                          <a:spcPts val="3000"/>
                        </a:lnSpc>
                        <a:defRPr/>
                      </a:pPr>
                      <a:r>
                        <a:rPr lang="en-US" sz="2500" spc="23">
                          <a:solidFill>
                            <a:srgbClr val="404040"/>
                          </a:solidFill>
                          <a:latin typeface="Noto Sans"/>
                          <a:ea typeface="Noto Sans"/>
                          <a:cs typeface="Noto Sans"/>
                          <a:sym typeface="Noto Sans"/>
                        </a:rPr>
                        <a:t>Target Retirement 2070</a:t>
                      </a:r>
                      <a:endParaRPr lang="en-US" sz="1100"/>
                    </a:p>
                  </a:txBody>
                  <a:tcPr marL="14068" marR="14068" marT="14068" marB="14068" anchor="ctr">
                    <a:lnL cmpd="sng" algn="ctr" cap="flat" w="12700">
                      <a:solidFill>
                        <a:srgbClr val="212C68"/>
                      </a:solidFill>
                      <a:prstDash val="solid"/>
                      <a:round/>
                      <a:headEnd type="none" w="med" len="med"/>
                      <a:tailEnd type="none" w="med" len="med"/>
                    </a:lnL>
                    <a:lnR cmpd="sng" algn="ctr" cap="flat" w="12700">
                      <a:solidFill>
                        <a:srgbClr val="212C68"/>
                      </a:solidFill>
                      <a:prstDash val="solid"/>
                      <a:round/>
                      <a:headEnd type="none" w="med" len="med"/>
                      <a:tailEnd type="none" w="med" len="med"/>
                    </a:lnR>
                    <a:lnT cmpd="sng" algn="ctr" cap="flat" w="12700">
                      <a:solidFill>
                        <a:srgbClr val="FFFFFF"/>
                      </a:solidFill>
                      <a:prstDash val="solid"/>
                      <a:round/>
                      <a:headEnd type="none" w="med" len="med"/>
                      <a:tailEnd type="none" w="med" len="med"/>
                    </a:lnT>
                    <a:lnB cmpd="sng" algn="ctr" cap="flat" w="12700">
                      <a:solidFill>
                        <a:srgbClr val="212C68"/>
                      </a:solidFill>
                      <a:prstDash val="solid"/>
                      <a:round/>
                      <a:headEnd type="none" w="med" len="med"/>
                      <a:tailEnd type="none" w="med" len="med"/>
                    </a:lnB>
                    <a:solidFill>
                      <a:srgbClr val="D0D8E8"/>
                    </a:solidFill>
                  </a:tcPr>
                </a:tc>
                <a:tc>
                  <a:txBody>
                    <a:bodyPr anchor="t" rtlCol="false"/>
                    <a:lstStyle/>
                    <a:p>
                      <a:pPr algn="l">
                        <a:lnSpc>
                          <a:spcPts val="3000"/>
                        </a:lnSpc>
                        <a:defRPr/>
                      </a:pPr>
                      <a:r>
                        <a:rPr lang="en-US" sz="2500" spc="23">
                          <a:solidFill>
                            <a:srgbClr val="404040"/>
                          </a:solidFill>
                          <a:latin typeface="Noto Sans"/>
                          <a:ea typeface="Noto Sans"/>
                          <a:cs typeface="Noto Sans"/>
                          <a:sym typeface="Noto Sans"/>
                        </a:rPr>
                        <a:t>45 Años</a:t>
                      </a:r>
                      <a:endParaRPr lang="en-US" sz="1100"/>
                    </a:p>
                  </a:txBody>
                  <a:tcPr marL="14068" marR="14068" marT="14068" marB="14068" anchor="ctr">
                    <a:lnL cmpd="sng" algn="ctr" cap="flat" w="12700">
                      <a:solidFill>
                        <a:srgbClr val="212C68"/>
                      </a:solidFill>
                      <a:prstDash val="solid"/>
                      <a:round/>
                      <a:headEnd type="none" w="med" len="med"/>
                      <a:tailEnd type="none" w="med" len="med"/>
                    </a:lnL>
                    <a:lnR cmpd="sng" algn="ctr" cap="flat" w="12700">
                      <a:solidFill>
                        <a:srgbClr val="212C68"/>
                      </a:solidFill>
                      <a:prstDash val="solid"/>
                      <a:round/>
                      <a:headEnd type="none" w="med" len="med"/>
                      <a:tailEnd type="none" w="med" len="med"/>
                    </a:lnR>
                    <a:lnT cmpd="sng" algn="ctr" cap="flat" w="12700">
                      <a:solidFill>
                        <a:srgbClr val="FFFFFF"/>
                      </a:solidFill>
                      <a:prstDash val="solid"/>
                      <a:round/>
                      <a:headEnd type="none" w="med" len="med"/>
                      <a:tailEnd type="none" w="med" len="med"/>
                    </a:lnT>
                    <a:lnB cmpd="sng" algn="ctr" cap="flat" w="12700">
                      <a:solidFill>
                        <a:srgbClr val="212C68"/>
                      </a:solidFill>
                      <a:prstDash val="solid"/>
                      <a:round/>
                      <a:headEnd type="none" w="med" len="med"/>
                      <a:tailEnd type="none" w="med" len="med"/>
                    </a:lnB>
                    <a:solidFill>
                      <a:srgbClr val="D0D8E8"/>
                    </a:solidFill>
                  </a:tcPr>
                </a:tc>
              </a:tr>
              <a:tr h="543806">
                <a:tc>
                  <a:txBody>
                    <a:bodyPr anchor="t" rtlCol="false"/>
                    <a:lstStyle/>
                    <a:p>
                      <a:pPr algn="ctr">
                        <a:lnSpc>
                          <a:spcPts val="3000"/>
                        </a:lnSpc>
                        <a:defRPr/>
                      </a:pPr>
                      <a:r>
                        <a:rPr lang="en-US" sz="2500" spc="23">
                          <a:solidFill>
                            <a:srgbClr val="404040"/>
                          </a:solidFill>
                          <a:latin typeface="Noto Sans"/>
                          <a:ea typeface="Noto Sans"/>
                          <a:cs typeface="Noto Sans"/>
                          <a:sym typeface="Noto Sans"/>
                        </a:rPr>
                        <a:t>1998-2002</a:t>
                      </a:r>
                      <a:endParaRPr lang="en-US" sz="1100"/>
                    </a:p>
                  </a:txBody>
                  <a:tcPr marL="14068" marR="14068" marT="14068" marB="14068" anchor="ctr">
                    <a:lnL cmpd="sng" algn="ctr" cap="flat" w="12700">
                      <a:solidFill>
                        <a:srgbClr val="212C68"/>
                      </a:solidFill>
                      <a:prstDash val="solid"/>
                      <a:round/>
                      <a:headEnd type="none" w="med" len="med"/>
                      <a:tailEnd type="none" w="med" len="med"/>
                    </a:lnL>
                    <a:lnR cmpd="sng" algn="ctr" cap="flat" w="12700">
                      <a:solidFill>
                        <a:srgbClr val="212C68"/>
                      </a:solidFill>
                      <a:prstDash val="solid"/>
                      <a:round/>
                      <a:headEnd type="none" w="med" len="med"/>
                      <a:tailEnd type="none" w="med" len="med"/>
                    </a:lnR>
                    <a:lnT cmpd="sng" algn="ctr" cap="flat" w="12700">
                      <a:solidFill>
                        <a:srgbClr val="212C68"/>
                      </a:solidFill>
                      <a:prstDash val="solid"/>
                      <a:round/>
                      <a:headEnd type="none" w="med" len="med"/>
                      <a:tailEnd type="none" w="med" len="med"/>
                    </a:lnT>
                    <a:lnB cmpd="sng" algn="ctr" cap="flat" w="12700">
                      <a:solidFill>
                        <a:srgbClr val="212C68"/>
                      </a:solidFill>
                      <a:prstDash val="solid"/>
                      <a:round/>
                      <a:headEnd type="none" w="med" len="med"/>
                      <a:tailEnd type="none" w="med" len="med"/>
                    </a:lnB>
                    <a:solidFill>
                      <a:srgbClr val="E9EDF4"/>
                    </a:solidFill>
                  </a:tcPr>
                </a:tc>
                <a:tc>
                  <a:txBody>
                    <a:bodyPr anchor="t" rtlCol="false"/>
                    <a:lstStyle/>
                    <a:p>
                      <a:pPr algn="l">
                        <a:lnSpc>
                          <a:spcPts val="3000"/>
                        </a:lnSpc>
                        <a:defRPr/>
                      </a:pPr>
                      <a:r>
                        <a:rPr lang="en-US" sz="2500" spc="23">
                          <a:solidFill>
                            <a:srgbClr val="404040"/>
                          </a:solidFill>
                          <a:latin typeface="Noto Sans"/>
                          <a:ea typeface="Noto Sans"/>
                          <a:cs typeface="Noto Sans"/>
                          <a:sym typeface="Noto Sans"/>
                        </a:rPr>
                        <a:t>Target Retirement 2065</a:t>
                      </a:r>
                      <a:endParaRPr lang="en-US" sz="1100"/>
                    </a:p>
                  </a:txBody>
                  <a:tcPr marL="14068" marR="14068" marT="14068" marB="14068" anchor="ctr">
                    <a:lnL cmpd="sng" algn="ctr" cap="flat" w="12700">
                      <a:solidFill>
                        <a:srgbClr val="212C68"/>
                      </a:solidFill>
                      <a:prstDash val="solid"/>
                      <a:round/>
                      <a:headEnd type="none" w="med" len="med"/>
                      <a:tailEnd type="none" w="med" len="med"/>
                    </a:lnL>
                    <a:lnR cmpd="sng" algn="ctr" cap="flat" w="12700">
                      <a:solidFill>
                        <a:srgbClr val="212C68"/>
                      </a:solidFill>
                      <a:prstDash val="solid"/>
                      <a:round/>
                      <a:headEnd type="none" w="med" len="med"/>
                      <a:tailEnd type="none" w="med" len="med"/>
                    </a:lnR>
                    <a:lnT cmpd="sng" algn="ctr" cap="flat" w="12700">
                      <a:solidFill>
                        <a:srgbClr val="212C68"/>
                      </a:solidFill>
                      <a:prstDash val="solid"/>
                      <a:round/>
                      <a:headEnd type="none" w="med" len="med"/>
                      <a:tailEnd type="none" w="med" len="med"/>
                    </a:lnT>
                    <a:lnB cmpd="sng" algn="ctr" cap="flat" w="12700">
                      <a:solidFill>
                        <a:srgbClr val="212C68"/>
                      </a:solidFill>
                      <a:prstDash val="solid"/>
                      <a:round/>
                      <a:headEnd type="none" w="med" len="med"/>
                      <a:tailEnd type="none" w="med" len="med"/>
                    </a:lnB>
                    <a:solidFill>
                      <a:srgbClr val="E9EDF4"/>
                    </a:solidFill>
                  </a:tcPr>
                </a:tc>
                <a:tc>
                  <a:txBody>
                    <a:bodyPr anchor="t" rtlCol="false"/>
                    <a:lstStyle/>
                    <a:p>
                      <a:pPr algn="l">
                        <a:lnSpc>
                          <a:spcPts val="3000"/>
                        </a:lnSpc>
                        <a:defRPr/>
                      </a:pPr>
                      <a:r>
                        <a:rPr lang="en-US" sz="2500" spc="23">
                          <a:solidFill>
                            <a:srgbClr val="404040"/>
                          </a:solidFill>
                          <a:latin typeface="Noto Sans"/>
                          <a:ea typeface="Noto Sans"/>
                          <a:cs typeface="Noto Sans"/>
                          <a:sym typeface="Noto Sans"/>
                        </a:rPr>
                        <a:t>40 Años</a:t>
                      </a:r>
                      <a:endParaRPr lang="en-US" sz="1100"/>
                    </a:p>
                  </a:txBody>
                  <a:tcPr marL="14068" marR="14068" marT="14068" marB="14068" anchor="ctr">
                    <a:lnL cmpd="sng" algn="ctr" cap="flat" w="12700">
                      <a:solidFill>
                        <a:srgbClr val="212C68"/>
                      </a:solidFill>
                      <a:prstDash val="solid"/>
                      <a:round/>
                      <a:headEnd type="none" w="med" len="med"/>
                      <a:tailEnd type="none" w="med" len="med"/>
                    </a:lnL>
                    <a:lnR cmpd="sng" algn="ctr" cap="flat" w="12700">
                      <a:solidFill>
                        <a:srgbClr val="212C68"/>
                      </a:solidFill>
                      <a:prstDash val="solid"/>
                      <a:round/>
                      <a:headEnd type="none" w="med" len="med"/>
                      <a:tailEnd type="none" w="med" len="med"/>
                    </a:lnR>
                    <a:lnT cmpd="sng" algn="ctr" cap="flat" w="12700">
                      <a:solidFill>
                        <a:srgbClr val="212C68"/>
                      </a:solidFill>
                      <a:prstDash val="solid"/>
                      <a:round/>
                      <a:headEnd type="none" w="med" len="med"/>
                      <a:tailEnd type="none" w="med" len="med"/>
                    </a:lnT>
                    <a:lnB cmpd="sng" algn="ctr" cap="flat" w="12700">
                      <a:solidFill>
                        <a:srgbClr val="212C68"/>
                      </a:solidFill>
                      <a:prstDash val="solid"/>
                      <a:round/>
                      <a:headEnd type="none" w="med" len="med"/>
                      <a:tailEnd type="none" w="med" len="med"/>
                    </a:lnB>
                    <a:solidFill>
                      <a:srgbClr val="E9EDF4"/>
                    </a:solidFill>
                  </a:tcPr>
                </a:tc>
              </a:tr>
              <a:tr h="543806">
                <a:tc>
                  <a:txBody>
                    <a:bodyPr anchor="t" rtlCol="false"/>
                    <a:lstStyle/>
                    <a:p>
                      <a:pPr algn="ctr">
                        <a:lnSpc>
                          <a:spcPts val="3000"/>
                        </a:lnSpc>
                        <a:defRPr/>
                      </a:pPr>
                      <a:r>
                        <a:rPr lang="en-US" sz="2500" spc="23">
                          <a:solidFill>
                            <a:srgbClr val="404040"/>
                          </a:solidFill>
                          <a:latin typeface="Noto Sans"/>
                          <a:ea typeface="Noto Sans"/>
                          <a:cs typeface="Noto Sans"/>
                          <a:sym typeface="Noto Sans"/>
                        </a:rPr>
                        <a:t>1993-1997</a:t>
                      </a:r>
                      <a:endParaRPr lang="en-US" sz="1100"/>
                    </a:p>
                  </a:txBody>
                  <a:tcPr marL="14068" marR="14068" marT="14068" marB="14068" anchor="ctr">
                    <a:lnL cmpd="sng" algn="ctr" cap="flat" w="12700">
                      <a:solidFill>
                        <a:srgbClr val="212C68"/>
                      </a:solidFill>
                      <a:prstDash val="solid"/>
                      <a:round/>
                      <a:headEnd type="none" w="med" len="med"/>
                      <a:tailEnd type="none" w="med" len="med"/>
                    </a:lnL>
                    <a:lnR cmpd="sng" algn="ctr" cap="flat" w="12700">
                      <a:solidFill>
                        <a:srgbClr val="212C68"/>
                      </a:solidFill>
                      <a:prstDash val="solid"/>
                      <a:round/>
                      <a:headEnd type="none" w="med" len="med"/>
                      <a:tailEnd type="none" w="med" len="med"/>
                    </a:lnR>
                    <a:lnT cmpd="sng" algn="ctr" cap="flat" w="12700">
                      <a:solidFill>
                        <a:srgbClr val="212C68"/>
                      </a:solidFill>
                      <a:prstDash val="solid"/>
                      <a:round/>
                      <a:headEnd type="none" w="med" len="med"/>
                      <a:tailEnd type="none" w="med" len="med"/>
                    </a:lnT>
                    <a:lnB cmpd="sng" algn="ctr" cap="flat" w="12700">
                      <a:solidFill>
                        <a:srgbClr val="212C68"/>
                      </a:solidFill>
                      <a:prstDash val="solid"/>
                      <a:round/>
                      <a:headEnd type="none" w="med" len="med"/>
                      <a:tailEnd type="none" w="med" len="med"/>
                    </a:lnB>
                    <a:solidFill>
                      <a:srgbClr val="D0D8E8"/>
                    </a:solidFill>
                  </a:tcPr>
                </a:tc>
                <a:tc>
                  <a:txBody>
                    <a:bodyPr anchor="t" rtlCol="false"/>
                    <a:lstStyle/>
                    <a:p>
                      <a:pPr algn="l">
                        <a:lnSpc>
                          <a:spcPts val="3000"/>
                        </a:lnSpc>
                        <a:defRPr/>
                      </a:pPr>
                      <a:r>
                        <a:rPr lang="en-US" sz="2500" spc="23">
                          <a:solidFill>
                            <a:srgbClr val="404040"/>
                          </a:solidFill>
                          <a:latin typeface="Noto Sans"/>
                          <a:ea typeface="Noto Sans"/>
                          <a:cs typeface="Noto Sans"/>
                          <a:sym typeface="Noto Sans"/>
                        </a:rPr>
                        <a:t>Target Retirement 2060</a:t>
                      </a:r>
                      <a:endParaRPr lang="en-US" sz="1100"/>
                    </a:p>
                  </a:txBody>
                  <a:tcPr marL="14068" marR="14068" marT="14068" marB="14068" anchor="ctr">
                    <a:lnL cmpd="sng" algn="ctr" cap="flat" w="12700">
                      <a:solidFill>
                        <a:srgbClr val="212C68"/>
                      </a:solidFill>
                      <a:prstDash val="solid"/>
                      <a:round/>
                      <a:headEnd type="none" w="med" len="med"/>
                      <a:tailEnd type="none" w="med" len="med"/>
                    </a:lnL>
                    <a:lnR cmpd="sng" algn="ctr" cap="flat" w="12700">
                      <a:solidFill>
                        <a:srgbClr val="212C68"/>
                      </a:solidFill>
                      <a:prstDash val="solid"/>
                      <a:round/>
                      <a:headEnd type="none" w="med" len="med"/>
                      <a:tailEnd type="none" w="med" len="med"/>
                    </a:lnR>
                    <a:lnT cmpd="sng" algn="ctr" cap="flat" w="12700">
                      <a:solidFill>
                        <a:srgbClr val="212C68"/>
                      </a:solidFill>
                      <a:prstDash val="solid"/>
                      <a:round/>
                      <a:headEnd type="none" w="med" len="med"/>
                      <a:tailEnd type="none" w="med" len="med"/>
                    </a:lnT>
                    <a:lnB cmpd="sng" algn="ctr" cap="flat" w="12700">
                      <a:solidFill>
                        <a:srgbClr val="212C68"/>
                      </a:solidFill>
                      <a:prstDash val="solid"/>
                      <a:round/>
                      <a:headEnd type="none" w="med" len="med"/>
                      <a:tailEnd type="none" w="med" len="med"/>
                    </a:lnB>
                    <a:solidFill>
                      <a:srgbClr val="D0D8E8"/>
                    </a:solidFill>
                  </a:tcPr>
                </a:tc>
                <a:tc>
                  <a:txBody>
                    <a:bodyPr anchor="t" rtlCol="false"/>
                    <a:lstStyle/>
                    <a:p>
                      <a:pPr algn="l">
                        <a:lnSpc>
                          <a:spcPts val="3000"/>
                        </a:lnSpc>
                        <a:defRPr/>
                      </a:pPr>
                      <a:r>
                        <a:rPr lang="en-US" sz="2500" spc="23">
                          <a:solidFill>
                            <a:srgbClr val="404040"/>
                          </a:solidFill>
                          <a:latin typeface="Noto Sans"/>
                          <a:ea typeface="Noto Sans"/>
                          <a:cs typeface="Noto Sans"/>
                          <a:sym typeface="Noto Sans"/>
                        </a:rPr>
                        <a:t>35 Años</a:t>
                      </a:r>
                      <a:endParaRPr lang="en-US" sz="1100"/>
                    </a:p>
                  </a:txBody>
                  <a:tcPr marL="14068" marR="14068" marT="14068" marB="14068" anchor="ctr">
                    <a:lnL cmpd="sng" algn="ctr" cap="flat" w="12700">
                      <a:solidFill>
                        <a:srgbClr val="212C68"/>
                      </a:solidFill>
                      <a:prstDash val="solid"/>
                      <a:round/>
                      <a:headEnd type="none" w="med" len="med"/>
                      <a:tailEnd type="none" w="med" len="med"/>
                    </a:lnL>
                    <a:lnR cmpd="sng" algn="ctr" cap="flat" w="12700">
                      <a:solidFill>
                        <a:srgbClr val="212C68"/>
                      </a:solidFill>
                      <a:prstDash val="solid"/>
                      <a:round/>
                      <a:headEnd type="none" w="med" len="med"/>
                      <a:tailEnd type="none" w="med" len="med"/>
                    </a:lnR>
                    <a:lnT cmpd="sng" algn="ctr" cap="flat" w="12700">
                      <a:solidFill>
                        <a:srgbClr val="212C68"/>
                      </a:solidFill>
                      <a:prstDash val="solid"/>
                      <a:round/>
                      <a:headEnd type="none" w="med" len="med"/>
                      <a:tailEnd type="none" w="med" len="med"/>
                    </a:lnT>
                    <a:lnB cmpd="sng" algn="ctr" cap="flat" w="12700">
                      <a:solidFill>
                        <a:srgbClr val="212C68"/>
                      </a:solidFill>
                      <a:prstDash val="solid"/>
                      <a:round/>
                      <a:headEnd type="none" w="med" len="med"/>
                      <a:tailEnd type="none" w="med" len="med"/>
                    </a:lnB>
                    <a:solidFill>
                      <a:srgbClr val="D0D8E8"/>
                    </a:solidFill>
                  </a:tcPr>
                </a:tc>
              </a:tr>
              <a:tr h="543806">
                <a:tc>
                  <a:txBody>
                    <a:bodyPr anchor="t" rtlCol="false"/>
                    <a:lstStyle/>
                    <a:p>
                      <a:pPr algn="ctr">
                        <a:lnSpc>
                          <a:spcPts val="3000"/>
                        </a:lnSpc>
                        <a:defRPr/>
                      </a:pPr>
                      <a:r>
                        <a:rPr lang="en-US" sz="2500" spc="23">
                          <a:solidFill>
                            <a:srgbClr val="404040"/>
                          </a:solidFill>
                          <a:latin typeface="Noto Sans"/>
                          <a:ea typeface="Noto Sans"/>
                          <a:cs typeface="Noto Sans"/>
                          <a:sym typeface="Noto Sans"/>
                        </a:rPr>
                        <a:t>1988-1992</a:t>
                      </a:r>
                      <a:endParaRPr lang="en-US" sz="1100"/>
                    </a:p>
                  </a:txBody>
                  <a:tcPr marL="14068" marR="14068" marT="14068" marB="14068" anchor="ctr">
                    <a:lnL cmpd="sng" algn="ctr" cap="flat" w="12700">
                      <a:solidFill>
                        <a:srgbClr val="212C68"/>
                      </a:solidFill>
                      <a:prstDash val="solid"/>
                      <a:round/>
                      <a:headEnd type="none" w="med" len="med"/>
                      <a:tailEnd type="none" w="med" len="med"/>
                    </a:lnL>
                    <a:lnR cmpd="sng" algn="ctr" cap="flat" w="12700">
                      <a:solidFill>
                        <a:srgbClr val="212C68"/>
                      </a:solidFill>
                      <a:prstDash val="solid"/>
                      <a:round/>
                      <a:headEnd type="none" w="med" len="med"/>
                      <a:tailEnd type="none" w="med" len="med"/>
                    </a:lnR>
                    <a:lnT cmpd="sng" algn="ctr" cap="flat" w="12700">
                      <a:solidFill>
                        <a:srgbClr val="212C68"/>
                      </a:solidFill>
                      <a:prstDash val="solid"/>
                      <a:round/>
                      <a:headEnd type="none" w="med" len="med"/>
                      <a:tailEnd type="none" w="med" len="med"/>
                    </a:lnT>
                    <a:lnB cmpd="sng" algn="ctr" cap="flat" w="12700">
                      <a:solidFill>
                        <a:srgbClr val="212C68"/>
                      </a:solidFill>
                      <a:prstDash val="solid"/>
                      <a:round/>
                      <a:headEnd type="none" w="med" len="med"/>
                      <a:tailEnd type="none" w="med" len="med"/>
                    </a:lnB>
                    <a:solidFill>
                      <a:srgbClr val="E9EDF4"/>
                    </a:solidFill>
                  </a:tcPr>
                </a:tc>
                <a:tc>
                  <a:txBody>
                    <a:bodyPr anchor="t" rtlCol="false"/>
                    <a:lstStyle/>
                    <a:p>
                      <a:pPr algn="l">
                        <a:lnSpc>
                          <a:spcPts val="3000"/>
                        </a:lnSpc>
                        <a:defRPr/>
                      </a:pPr>
                      <a:r>
                        <a:rPr lang="en-US" sz="2500" spc="23">
                          <a:solidFill>
                            <a:srgbClr val="404040"/>
                          </a:solidFill>
                          <a:latin typeface="Noto Sans"/>
                          <a:ea typeface="Noto Sans"/>
                          <a:cs typeface="Noto Sans"/>
                          <a:sym typeface="Noto Sans"/>
                        </a:rPr>
                        <a:t>Target Retirement 2055</a:t>
                      </a:r>
                      <a:endParaRPr lang="en-US" sz="1100"/>
                    </a:p>
                  </a:txBody>
                  <a:tcPr marL="14068" marR="14068" marT="14068" marB="14068" anchor="ctr">
                    <a:lnL cmpd="sng" algn="ctr" cap="flat" w="12700">
                      <a:solidFill>
                        <a:srgbClr val="212C68"/>
                      </a:solidFill>
                      <a:prstDash val="solid"/>
                      <a:round/>
                      <a:headEnd type="none" w="med" len="med"/>
                      <a:tailEnd type="none" w="med" len="med"/>
                    </a:lnL>
                    <a:lnR cmpd="sng" algn="ctr" cap="flat" w="12700">
                      <a:solidFill>
                        <a:srgbClr val="212C68"/>
                      </a:solidFill>
                      <a:prstDash val="solid"/>
                      <a:round/>
                      <a:headEnd type="none" w="med" len="med"/>
                      <a:tailEnd type="none" w="med" len="med"/>
                    </a:lnR>
                    <a:lnT cmpd="sng" algn="ctr" cap="flat" w="12700">
                      <a:solidFill>
                        <a:srgbClr val="212C68"/>
                      </a:solidFill>
                      <a:prstDash val="solid"/>
                      <a:round/>
                      <a:headEnd type="none" w="med" len="med"/>
                      <a:tailEnd type="none" w="med" len="med"/>
                    </a:lnT>
                    <a:lnB cmpd="sng" algn="ctr" cap="flat" w="12700">
                      <a:solidFill>
                        <a:srgbClr val="212C68"/>
                      </a:solidFill>
                      <a:prstDash val="solid"/>
                      <a:round/>
                      <a:headEnd type="none" w="med" len="med"/>
                      <a:tailEnd type="none" w="med" len="med"/>
                    </a:lnB>
                    <a:solidFill>
                      <a:srgbClr val="E9EDF4"/>
                    </a:solidFill>
                  </a:tcPr>
                </a:tc>
                <a:tc>
                  <a:txBody>
                    <a:bodyPr anchor="t" rtlCol="false"/>
                    <a:lstStyle/>
                    <a:p>
                      <a:pPr algn="l">
                        <a:lnSpc>
                          <a:spcPts val="3000"/>
                        </a:lnSpc>
                        <a:defRPr/>
                      </a:pPr>
                      <a:r>
                        <a:rPr lang="en-US" sz="2500" spc="23">
                          <a:solidFill>
                            <a:srgbClr val="404040"/>
                          </a:solidFill>
                          <a:latin typeface="Noto Sans"/>
                          <a:ea typeface="Noto Sans"/>
                          <a:cs typeface="Noto Sans"/>
                          <a:sym typeface="Noto Sans"/>
                        </a:rPr>
                        <a:t>30 Años</a:t>
                      </a:r>
                      <a:endParaRPr lang="en-US" sz="1100"/>
                    </a:p>
                  </a:txBody>
                  <a:tcPr marL="14068" marR="14068" marT="14068" marB="14068" anchor="ctr">
                    <a:lnL cmpd="sng" algn="ctr" cap="flat" w="12700">
                      <a:solidFill>
                        <a:srgbClr val="212C68"/>
                      </a:solidFill>
                      <a:prstDash val="solid"/>
                      <a:round/>
                      <a:headEnd type="none" w="med" len="med"/>
                      <a:tailEnd type="none" w="med" len="med"/>
                    </a:lnL>
                    <a:lnR cmpd="sng" algn="ctr" cap="flat" w="12700">
                      <a:solidFill>
                        <a:srgbClr val="212C68"/>
                      </a:solidFill>
                      <a:prstDash val="solid"/>
                      <a:round/>
                      <a:headEnd type="none" w="med" len="med"/>
                      <a:tailEnd type="none" w="med" len="med"/>
                    </a:lnR>
                    <a:lnT cmpd="sng" algn="ctr" cap="flat" w="12700">
                      <a:solidFill>
                        <a:srgbClr val="212C68"/>
                      </a:solidFill>
                      <a:prstDash val="solid"/>
                      <a:round/>
                      <a:headEnd type="none" w="med" len="med"/>
                      <a:tailEnd type="none" w="med" len="med"/>
                    </a:lnT>
                    <a:lnB cmpd="sng" algn="ctr" cap="flat" w="12700">
                      <a:solidFill>
                        <a:srgbClr val="212C68"/>
                      </a:solidFill>
                      <a:prstDash val="solid"/>
                      <a:round/>
                      <a:headEnd type="none" w="med" len="med"/>
                      <a:tailEnd type="none" w="med" len="med"/>
                    </a:lnB>
                    <a:solidFill>
                      <a:srgbClr val="E9EDF4"/>
                    </a:solidFill>
                  </a:tcPr>
                </a:tc>
              </a:tr>
              <a:tr h="543806">
                <a:tc>
                  <a:txBody>
                    <a:bodyPr anchor="t" rtlCol="false"/>
                    <a:lstStyle/>
                    <a:p>
                      <a:pPr algn="ctr">
                        <a:lnSpc>
                          <a:spcPts val="3000"/>
                        </a:lnSpc>
                        <a:defRPr/>
                      </a:pPr>
                      <a:r>
                        <a:rPr lang="en-US" sz="2500" spc="23">
                          <a:solidFill>
                            <a:srgbClr val="404040"/>
                          </a:solidFill>
                          <a:latin typeface="Noto Sans"/>
                          <a:ea typeface="Noto Sans"/>
                          <a:cs typeface="Noto Sans"/>
                          <a:sym typeface="Noto Sans"/>
                        </a:rPr>
                        <a:t>1983-1987</a:t>
                      </a:r>
                      <a:endParaRPr lang="en-US" sz="1100"/>
                    </a:p>
                  </a:txBody>
                  <a:tcPr marL="14068" marR="14068" marT="14068" marB="14068" anchor="ctr">
                    <a:lnL cmpd="sng" algn="ctr" cap="flat" w="12700">
                      <a:solidFill>
                        <a:srgbClr val="212C68"/>
                      </a:solidFill>
                      <a:prstDash val="solid"/>
                      <a:round/>
                      <a:headEnd type="none" w="med" len="med"/>
                      <a:tailEnd type="none" w="med" len="med"/>
                    </a:lnL>
                    <a:lnR cmpd="sng" algn="ctr" cap="flat" w="12700">
                      <a:solidFill>
                        <a:srgbClr val="212C68"/>
                      </a:solidFill>
                      <a:prstDash val="solid"/>
                      <a:round/>
                      <a:headEnd type="none" w="med" len="med"/>
                      <a:tailEnd type="none" w="med" len="med"/>
                    </a:lnR>
                    <a:lnT cmpd="sng" algn="ctr" cap="flat" w="12700">
                      <a:solidFill>
                        <a:srgbClr val="212C68"/>
                      </a:solidFill>
                      <a:prstDash val="solid"/>
                      <a:round/>
                      <a:headEnd type="none" w="med" len="med"/>
                      <a:tailEnd type="none" w="med" len="med"/>
                    </a:lnT>
                    <a:lnB cmpd="sng" algn="ctr" cap="flat" w="12700">
                      <a:solidFill>
                        <a:srgbClr val="212C68"/>
                      </a:solidFill>
                      <a:prstDash val="solid"/>
                      <a:round/>
                      <a:headEnd type="none" w="med" len="med"/>
                      <a:tailEnd type="none" w="med" len="med"/>
                    </a:lnB>
                    <a:solidFill>
                      <a:srgbClr val="D0D8E8"/>
                    </a:solidFill>
                  </a:tcPr>
                </a:tc>
                <a:tc>
                  <a:txBody>
                    <a:bodyPr anchor="t" rtlCol="false"/>
                    <a:lstStyle/>
                    <a:p>
                      <a:pPr algn="l">
                        <a:lnSpc>
                          <a:spcPts val="3000"/>
                        </a:lnSpc>
                        <a:defRPr/>
                      </a:pPr>
                      <a:r>
                        <a:rPr lang="en-US" sz="2500" spc="23">
                          <a:solidFill>
                            <a:srgbClr val="404040"/>
                          </a:solidFill>
                          <a:latin typeface="Noto Sans"/>
                          <a:ea typeface="Noto Sans"/>
                          <a:cs typeface="Noto Sans"/>
                          <a:sym typeface="Noto Sans"/>
                        </a:rPr>
                        <a:t>Target Retirement 2050</a:t>
                      </a:r>
                      <a:endParaRPr lang="en-US" sz="1100"/>
                    </a:p>
                  </a:txBody>
                  <a:tcPr marL="14068" marR="14068" marT="14068" marB="14068" anchor="ctr">
                    <a:lnL cmpd="sng" algn="ctr" cap="flat" w="12700">
                      <a:solidFill>
                        <a:srgbClr val="212C68"/>
                      </a:solidFill>
                      <a:prstDash val="solid"/>
                      <a:round/>
                      <a:headEnd type="none" w="med" len="med"/>
                      <a:tailEnd type="none" w="med" len="med"/>
                    </a:lnL>
                    <a:lnR cmpd="sng" algn="ctr" cap="flat" w="12700">
                      <a:solidFill>
                        <a:srgbClr val="212C68"/>
                      </a:solidFill>
                      <a:prstDash val="solid"/>
                      <a:round/>
                      <a:headEnd type="none" w="med" len="med"/>
                      <a:tailEnd type="none" w="med" len="med"/>
                    </a:lnR>
                    <a:lnT cmpd="sng" algn="ctr" cap="flat" w="12700">
                      <a:solidFill>
                        <a:srgbClr val="212C68"/>
                      </a:solidFill>
                      <a:prstDash val="solid"/>
                      <a:round/>
                      <a:headEnd type="none" w="med" len="med"/>
                      <a:tailEnd type="none" w="med" len="med"/>
                    </a:lnT>
                    <a:lnB cmpd="sng" algn="ctr" cap="flat" w="12700">
                      <a:solidFill>
                        <a:srgbClr val="212C68"/>
                      </a:solidFill>
                      <a:prstDash val="solid"/>
                      <a:round/>
                      <a:headEnd type="none" w="med" len="med"/>
                      <a:tailEnd type="none" w="med" len="med"/>
                    </a:lnB>
                    <a:solidFill>
                      <a:srgbClr val="D0D8E8"/>
                    </a:solidFill>
                  </a:tcPr>
                </a:tc>
                <a:tc>
                  <a:txBody>
                    <a:bodyPr anchor="t" rtlCol="false"/>
                    <a:lstStyle/>
                    <a:p>
                      <a:pPr algn="l">
                        <a:lnSpc>
                          <a:spcPts val="3000"/>
                        </a:lnSpc>
                        <a:defRPr/>
                      </a:pPr>
                      <a:r>
                        <a:rPr lang="en-US" sz="2500" spc="23">
                          <a:solidFill>
                            <a:srgbClr val="404040"/>
                          </a:solidFill>
                          <a:latin typeface="Noto Sans"/>
                          <a:ea typeface="Noto Sans"/>
                          <a:cs typeface="Noto Sans"/>
                          <a:sym typeface="Noto Sans"/>
                        </a:rPr>
                        <a:t>25 Años</a:t>
                      </a:r>
                      <a:endParaRPr lang="en-US" sz="1100"/>
                    </a:p>
                  </a:txBody>
                  <a:tcPr marL="14068" marR="14068" marT="14068" marB="14068" anchor="ctr">
                    <a:lnL cmpd="sng" algn="ctr" cap="flat" w="12700">
                      <a:solidFill>
                        <a:srgbClr val="212C68"/>
                      </a:solidFill>
                      <a:prstDash val="solid"/>
                      <a:round/>
                      <a:headEnd type="none" w="med" len="med"/>
                      <a:tailEnd type="none" w="med" len="med"/>
                    </a:lnL>
                    <a:lnR cmpd="sng" algn="ctr" cap="flat" w="12700">
                      <a:solidFill>
                        <a:srgbClr val="212C68"/>
                      </a:solidFill>
                      <a:prstDash val="solid"/>
                      <a:round/>
                      <a:headEnd type="none" w="med" len="med"/>
                      <a:tailEnd type="none" w="med" len="med"/>
                    </a:lnR>
                    <a:lnT cmpd="sng" algn="ctr" cap="flat" w="12700">
                      <a:solidFill>
                        <a:srgbClr val="212C68"/>
                      </a:solidFill>
                      <a:prstDash val="solid"/>
                      <a:round/>
                      <a:headEnd type="none" w="med" len="med"/>
                      <a:tailEnd type="none" w="med" len="med"/>
                    </a:lnT>
                    <a:lnB cmpd="sng" algn="ctr" cap="flat" w="12700">
                      <a:solidFill>
                        <a:srgbClr val="212C68"/>
                      </a:solidFill>
                      <a:prstDash val="solid"/>
                      <a:round/>
                      <a:headEnd type="none" w="med" len="med"/>
                      <a:tailEnd type="none" w="med" len="med"/>
                    </a:lnB>
                    <a:solidFill>
                      <a:srgbClr val="D0D8E8"/>
                    </a:solidFill>
                  </a:tcPr>
                </a:tc>
              </a:tr>
              <a:tr h="543806">
                <a:tc>
                  <a:txBody>
                    <a:bodyPr anchor="t" rtlCol="false"/>
                    <a:lstStyle/>
                    <a:p>
                      <a:pPr algn="ctr">
                        <a:lnSpc>
                          <a:spcPts val="3000"/>
                        </a:lnSpc>
                        <a:defRPr/>
                      </a:pPr>
                      <a:r>
                        <a:rPr lang="en-US" sz="2500" spc="23">
                          <a:solidFill>
                            <a:srgbClr val="404040"/>
                          </a:solidFill>
                          <a:latin typeface="Noto Sans"/>
                          <a:ea typeface="Noto Sans"/>
                          <a:cs typeface="Noto Sans"/>
                          <a:sym typeface="Noto Sans"/>
                        </a:rPr>
                        <a:t>1978-1982</a:t>
                      </a:r>
                      <a:endParaRPr lang="en-US" sz="1100"/>
                    </a:p>
                  </a:txBody>
                  <a:tcPr marL="14068" marR="14068" marT="14068" marB="14068" anchor="ctr">
                    <a:lnL cmpd="sng" algn="ctr" cap="flat" w="12700">
                      <a:solidFill>
                        <a:srgbClr val="212C68"/>
                      </a:solidFill>
                      <a:prstDash val="solid"/>
                      <a:round/>
                      <a:headEnd type="none" w="med" len="med"/>
                      <a:tailEnd type="none" w="med" len="med"/>
                    </a:lnL>
                    <a:lnR cmpd="sng" algn="ctr" cap="flat" w="12700">
                      <a:solidFill>
                        <a:srgbClr val="212C68"/>
                      </a:solidFill>
                      <a:prstDash val="solid"/>
                      <a:round/>
                      <a:headEnd type="none" w="med" len="med"/>
                      <a:tailEnd type="none" w="med" len="med"/>
                    </a:lnR>
                    <a:lnT cmpd="sng" algn="ctr" cap="flat" w="12700">
                      <a:solidFill>
                        <a:srgbClr val="212C68"/>
                      </a:solidFill>
                      <a:prstDash val="solid"/>
                      <a:round/>
                      <a:headEnd type="none" w="med" len="med"/>
                      <a:tailEnd type="none" w="med" len="med"/>
                    </a:lnT>
                    <a:lnB cmpd="sng" algn="ctr" cap="flat" w="12700">
                      <a:solidFill>
                        <a:srgbClr val="212C68"/>
                      </a:solidFill>
                      <a:prstDash val="solid"/>
                      <a:round/>
                      <a:headEnd type="none" w="med" len="med"/>
                      <a:tailEnd type="none" w="med" len="med"/>
                    </a:lnB>
                    <a:solidFill>
                      <a:srgbClr val="E9EDF4"/>
                    </a:solidFill>
                  </a:tcPr>
                </a:tc>
                <a:tc>
                  <a:txBody>
                    <a:bodyPr anchor="t" rtlCol="false"/>
                    <a:lstStyle/>
                    <a:p>
                      <a:pPr algn="l">
                        <a:lnSpc>
                          <a:spcPts val="3000"/>
                        </a:lnSpc>
                        <a:defRPr/>
                      </a:pPr>
                      <a:r>
                        <a:rPr lang="en-US" sz="2500" spc="23">
                          <a:solidFill>
                            <a:srgbClr val="404040"/>
                          </a:solidFill>
                          <a:latin typeface="Noto Sans"/>
                          <a:ea typeface="Noto Sans"/>
                          <a:cs typeface="Noto Sans"/>
                          <a:sym typeface="Noto Sans"/>
                        </a:rPr>
                        <a:t>Target Retirement 2045</a:t>
                      </a:r>
                      <a:endParaRPr lang="en-US" sz="1100"/>
                    </a:p>
                  </a:txBody>
                  <a:tcPr marL="14068" marR="14068" marT="14068" marB="14068" anchor="ctr">
                    <a:lnL cmpd="sng" algn="ctr" cap="flat" w="12700">
                      <a:solidFill>
                        <a:srgbClr val="212C68"/>
                      </a:solidFill>
                      <a:prstDash val="solid"/>
                      <a:round/>
                      <a:headEnd type="none" w="med" len="med"/>
                      <a:tailEnd type="none" w="med" len="med"/>
                    </a:lnL>
                    <a:lnR cmpd="sng" algn="ctr" cap="flat" w="12700">
                      <a:solidFill>
                        <a:srgbClr val="212C68"/>
                      </a:solidFill>
                      <a:prstDash val="solid"/>
                      <a:round/>
                      <a:headEnd type="none" w="med" len="med"/>
                      <a:tailEnd type="none" w="med" len="med"/>
                    </a:lnR>
                    <a:lnT cmpd="sng" algn="ctr" cap="flat" w="12700">
                      <a:solidFill>
                        <a:srgbClr val="212C68"/>
                      </a:solidFill>
                      <a:prstDash val="solid"/>
                      <a:round/>
                      <a:headEnd type="none" w="med" len="med"/>
                      <a:tailEnd type="none" w="med" len="med"/>
                    </a:lnT>
                    <a:lnB cmpd="sng" algn="ctr" cap="flat" w="12700">
                      <a:solidFill>
                        <a:srgbClr val="212C68"/>
                      </a:solidFill>
                      <a:prstDash val="solid"/>
                      <a:round/>
                      <a:headEnd type="none" w="med" len="med"/>
                      <a:tailEnd type="none" w="med" len="med"/>
                    </a:lnB>
                    <a:solidFill>
                      <a:srgbClr val="E9EDF4"/>
                    </a:solidFill>
                  </a:tcPr>
                </a:tc>
                <a:tc>
                  <a:txBody>
                    <a:bodyPr anchor="t" rtlCol="false"/>
                    <a:lstStyle/>
                    <a:p>
                      <a:pPr algn="l">
                        <a:lnSpc>
                          <a:spcPts val="3000"/>
                        </a:lnSpc>
                        <a:defRPr/>
                      </a:pPr>
                      <a:r>
                        <a:rPr lang="en-US" sz="2500" spc="23">
                          <a:solidFill>
                            <a:srgbClr val="404040"/>
                          </a:solidFill>
                          <a:latin typeface="Noto Sans"/>
                          <a:ea typeface="Noto Sans"/>
                          <a:cs typeface="Noto Sans"/>
                          <a:sym typeface="Noto Sans"/>
                        </a:rPr>
                        <a:t>20 Años</a:t>
                      </a:r>
                      <a:endParaRPr lang="en-US" sz="1100"/>
                    </a:p>
                  </a:txBody>
                  <a:tcPr marL="14068" marR="14068" marT="14068" marB="14068" anchor="ctr">
                    <a:lnL cmpd="sng" algn="ctr" cap="flat" w="12700">
                      <a:solidFill>
                        <a:srgbClr val="212C68"/>
                      </a:solidFill>
                      <a:prstDash val="solid"/>
                      <a:round/>
                      <a:headEnd type="none" w="med" len="med"/>
                      <a:tailEnd type="none" w="med" len="med"/>
                    </a:lnL>
                    <a:lnR cmpd="sng" algn="ctr" cap="flat" w="12700">
                      <a:solidFill>
                        <a:srgbClr val="212C68"/>
                      </a:solidFill>
                      <a:prstDash val="solid"/>
                      <a:round/>
                      <a:headEnd type="none" w="med" len="med"/>
                      <a:tailEnd type="none" w="med" len="med"/>
                    </a:lnR>
                    <a:lnT cmpd="sng" algn="ctr" cap="flat" w="12700">
                      <a:solidFill>
                        <a:srgbClr val="212C68"/>
                      </a:solidFill>
                      <a:prstDash val="solid"/>
                      <a:round/>
                      <a:headEnd type="none" w="med" len="med"/>
                      <a:tailEnd type="none" w="med" len="med"/>
                    </a:lnT>
                    <a:lnB cmpd="sng" algn="ctr" cap="flat" w="12700">
                      <a:solidFill>
                        <a:srgbClr val="212C68"/>
                      </a:solidFill>
                      <a:prstDash val="solid"/>
                      <a:round/>
                      <a:headEnd type="none" w="med" len="med"/>
                      <a:tailEnd type="none" w="med" len="med"/>
                    </a:lnB>
                    <a:solidFill>
                      <a:srgbClr val="E9EDF4"/>
                    </a:solidFill>
                  </a:tcPr>
                </a:tc>
              </a:tr>
              <a:tr h="543806">
                <a:tc>
                  <a:txBody>
                    <a:bodyPr anchor="t" rtlCol="false"/>
                    <a:lstStyle/>
                    <a:p>
                      <a:pPr algn="ctr">
                        <a:lnSpc>
                          <a:spcPts val="3000"/>
                        </a:lnSpc>
                        <a:defRPr/>
                      </a:pPr>
                      <a:r>
                        <a:rPr lang="en-US" sz="2500" spc="23">
                          <a:solidFill>
                            <a:srgbClr val="404040"/>
                          </a:solidFill>
                          <a:latin typeface="Noto Sans"/>
                          <a:ea typeface="Noto Sans"/>
                          <a:cs typeface="Noto Sans"/>
                          <a:sym typeface="Noto Sans"/>
                        </a:rPr>
                        <a:t>1973-1977</a:t>
                      </a:r>
                      <a:endParaRPr lang="en-US" sz="1100"/>
                    </a:p>
                  </a:txBody>
                  <a:tcPr marL="14068" marR="14068" marT="14068" marB="14068" anchor="ctr">
                    <a:lnL cmpd="sng" algn="ctr" cap="flat" w="12700">
                      <a:solidFill>
                        <a:srgbClr val="212C68"/>
                      </a:solidFill>
                      <a:prstDash val="solid"/>
                      <a:round/>
                      <a:headEnd type="none" w="med" len="med"/>
                      <a:tailEnd type="none" w="med" len="med"/>
                    </a:lnL>
                    <a:lnR cmpd="sng" algn="ctr" cap="flat" w="12700">
                      <a:solidFill>
                        <a:srgbClr val="212C68"/>
                      </a:solidFill>
                      <a:prstDash val="solid"/>
                      <a:round/>
                      <a:headEnd type="none" w="med" len="med"/>
                      <a:tailEnd type="none" w="med" len="med"/>
                    </a:lnR>
                    <a:lnT cmpd="sng" algn="ctr" cap="flat" w="12700">
                      <a:solidFill>
                        <a:srgbClr val="212C68"/>
                      </a:solidFill>
                      <a:prstDash val="solid"/>
                      <a:round/>
                      <a:headEnd type="none" w="med" len="med"/>
                      <a:tailEnd type="none" w="med" len="med"/>
                    </a:lnT>
                    <a:lnB cmpd="sng" algn="ctr" cap="flat" w="12700">
                      <a:solidFill>
                        <a:srgbClr val="212C68"/>
                      </a:solidFill>
                      <a:prstDash val="solid"/>
                      <a:round/>
                      <a:headEnd type="none" w="med" len="med"/>
                      <a:tailEnd type="none" w="med" len="med"/>
                    </a:lnB>
                    <a:solidFill>
                      <a:srgbClr val="D0D8E8"/>
                    </a:solidFill>
                  </a:tcPr>
                </a:tc>
                <a:tc>
                  <a:txBody>
                    <a:bodyPr anchor="t" rtlCol="false"/>
                    <a:lstStyle/>
                    <a:p>
                      <a:pPr algn="l">
                        <a:lnSpc>
                          <a:spcPts val="3000"/>
                        </a:lnSpc>
                        <a:defRPr/>
                      </a:pPr>
                      <a:r>
                        <a:rPr lang="en-US" sz="2500" spc="23">
                          <a:solidFill>
                            <a:srgbClr val="404040"/>
                          </a:solidFill>
                          <a:latin typeface="Noto Sans"/>
                          <a:ea typeface="Noto Sans"/>
                          <a:cs typeface="Noto Sans"/>
                          <a:sym typeface="Noto Sans"/>
                        </a:rPr>
                        <a:t>Target Retirement 2040</a:t>
                      </a:r>
                      <a:endParaRPr lang="en-US" sz="1100"/>
                    </a:p>
                  </a:txBody>
                  <a:tcPr marL="14068" marR="14068" marT="14068" marB="14068" anchor="ctr">
                    <a:lnL cmpd="sng" algn="ctr" cap="flat" w="12700">
                      <a:solidFill>
                        <a:srgbClr val="212C68"/>
                      </a:solidFill>
                      <a:prstDash val="solid"/>
                      <a:round/>
                      <a:headEnd type="none" w="med" len="med"/>
                      <a:tailEnd type="none" w="med" len="med"/>
                    </a:lnL>
                    <a:lnR cmpd="sng" algn="ctr" cap="flat" w="12700">
                      <a:solidFill>
                        <a:srgbClr val="212C68"/>
                      </a:solidFill>
                      <a:prstDash val="solid"/>
                      <a:round/>
                      <a:headEnd type="none" w="med" len="med"/>
                      <a:tailEnd type="none" w="med" len="med"/>
                    </a:lnR>
                    <a:lnT cmpd="sng" algn="ctr" cap="flat" w="12700">
                      <a:solidFill>
                        <a:srgbClr val="212C68"/>
                      </a:solidFill>
                      <a:prstDash val="solid"/>
                      <a:round/>
                      <a:headEnd type="none" w="med" len="med"/>
                      <a:tailEnd type="none" w="med" len="med"/>
                    </a:lnT>
                    <a:lnB cmpd="sng" algn="ctr" cap="flat" w="12700">
                      <a:solidFill>
                        <a:srgbClr val="212C68"/>
                      </a:solidFill>
                      <a:prstDash val="solid"/>
                      <a:round/>
                      <a:headEnd type="none" w="med" len="med"/>
                      <a:tailEnd type="none" w="med" len="med"/>
                    </a:lnB>
                    <a:solidFill>
                      <a:srgbClr val="D0D8E8"/>
                    </a:solidFill>
                  </a:tcPr>
                </a:tc>
                <a:tc>
                  <a:txBody>
                    <a:bodyPr anchor="t" rtlCol="false"/>
                    <a:lstStyle/>
                    <a:p>
                      <a:pPr algn="l">
                        <a:lnSpc>
                          <a:spcPts val="3000"/>
                        </a:lnSpc>
                        <a:defRPr/>
                      </a:pPr>
                      <a:r>
                        <a:rPr lang="en-US" sz="2500" spc="23">
                          <a:solidFill>
                            <a:srgbClr val="404040"/>
                          </a:solidFill>
                          <a:latin typeface="Noto Sans"/>
                          <a:ea typeface="Noto Sans"/>
                          <a:cs typeface="Noto Sans"/>
                          <a:sym typeface="Noto Sans"/>
                        </a:rPr>
                        <a:t>15 Años</a:t>
                      </a:r>
                      <a:endParaRPr lang="en-US" sz="1100"/>
                    </a:p>
                  </a:txBody>
                  <a:tcPr marL="14068" marR="14068" marT="14068" marB="14068" anchor="ctr">
                    <a:lnL cmpd="sng" algn="ctr" cap="flat" w="12700">
                      <a:solidFill>
                        <a:srgbClr val="212C68"/>
                      </a:solidFill>
                      <a:prstDash val="solid"/>
                      <a:round/>
                      <a:headEnd type="none" w="med" len="med"/>
                      <a:tailEnd type="none" w="med" len="med"/>
                    </a:lnL>
                    <a:lnR cmpd="sng" algn="ctr" cap="flat" w="12700">
                      <a:solidFill>
                        <a:srgbClr val="212C68"/>
                      </a:solidFill>
                      <a:prstDash val="solid"/>
                      <a:round/>
                      <a:headEnd type="none" w="med" len="med"/>
                      <a:tailEnd type="none" w="med" len="med"/>
                    </a:lnR>
                    <a:lnT cmpd="sng" algn="ctr" cap="flat" w="12700">
                      <a:solidFill>
                        <a:srgbClr val="212C68"/>
                      </a:solidFill>
                      <a:prstDash val="solid"/>
                      <a:round/>
                      <a:headEnd type="none" w="med" len="med"/>
                      <a:tailEnd type="none" w="med" len="med"/>
                    </a:lnT>
                    <a:lnB cmpd="sng" algn="ctr" cap="flat" w="12700">
                      <a:solidFill>
                        <a:srgbClr val="212C68"/>
                      </a:solidFill>
                      <a:prstDash val="solid"/>
                      <a:round/>
                      <a:headEnd type="none" w="med" len="med"/>
                      <a:tailEnd type="none" w="med" len="med"/>
                    </a:lnB>
                    <a:solidFill>
                      <a:srgbClr val="D0D8E8"/>
                    </a:solidFill>
                  </a:tcPr>
                </a:tc>
              </a:tr>
              <a:tr h="543806">
                <a:tc>
                  <a:txBody>
                    <a:bodyPr anchor="t" rtlCol="false"/>
                    <a:lstStyle/>
                    <a:p>
                      <a:pPr algn="ctr">
                        <a:lnSpc>
                          <a:spcPts val="3000"/>
                        </a:lnSpc>
                        <a:defRPr/>
                      </a:pPr>
                      <a:r>
                        <a:rPr lang="en-US" sz="2500" spc="23">
                          <a:solidFill>
                            <a:srgbClr val="404040"/>
                          </a:solidFill>
                          <a:latin typeface="Noto Sans"/>
                          <a:ea typeface="Noto Sans"/>
                          <a:cs typeface="Noto Sans"/>
                          <a:sym typeface="Noto Sans"/>
                        </a:rPr>
                        <a:t>1968-1972</a:t>
                      </a:r>
                      <a:endParaRPr lang="en-US" sz="1100"/>
                    </a:p>
                  </a:txBody>
                  <a:tcPr marL="14068" marR="14068" marT="14068" marB="14068" anchor="ctr">
                    <a:lnL cmpd="sng" algn="ctr" cap="flat" w="12700">
                      <a:solidFill>
                        <a:srgbClr val="212C68"/>
                      </a:solidFill>
                      <a:prstDash val="solid"/>
                      <a:round/>
                      <a:headEnd type="none" w="med" len="med"/>
                      <a:tailEnd type="none" w="med" len="med"/>
                    </a:lnL>
                    <a:lnR cmpd="sng" algn="ctr" cap="flat" w="12700">
                      <a:solidFill>
                        <a:srgbClr val="212C68"/>
                      </a:solidFill>
                      <a:prstDash val="solid"/>
                      <a:round/>
                      <a:headEnd type="none" w="med" len="med"/>
                      <a:tailEnd type="none" w="med" len="med"/>
                    </a:lnR>
                    <a:lnT cmpd="sng" algn="ctr" cap="flat" w="12700">
                      <a:solidFill>
                        <a:srgbClr val="212C68"/>
                      </a:solidFill>
                      <a:prstDash val="solid"/>
                      <a:round/>
                      <a:headEnd type="none" w="med" len="med"/>
                      <a:tailEnd type="none" w="med" len="med"/>
                    </a:lnT>
                    <a:lnB cmpd="sng" algn="ctr" cap="flat" w="12700">
                      <a:solidFill>
                        <a:srgbClr val="212C68"/>
                      </a:solidFill>
                      <a:prstDash val="solid"/>
                      <a:round/>
                      <a:headEnd type="none" w="med" len="med"/>
                      <a:tailEnd type="none" w="med" len="med"/>
                    </a:lnB>
                    <a:solidFill>
                      <a:srgbClr val="E9EDF4"/>
                    </a:solidFill>
                  </a:tcPr>
                </a:tc>
                <a:tc>
                  <a:txBody>
                    <a:bodyPr anchor="t" rtlCol="false"/>
                    <a:lstStyle/>
                    <a:p>
                      <a:pPr algn="l">
                        <a:lnSpc>
                          <a:spcPts val="3000"/>
                        </a:lnSpc>
                        <a:defRPr/>
                      </a:pPr>
                      <a:r>
                        <a:rPr lang="en-US" sz="2500" spc="23">
                          <a:solidFill>
                            <a:srgbClr val="404040"/>
                          </a:solidFill>
                          <a:latin typeface="Noto Sans"/>
                          <a:ea typeface="Noto Sans"/>
                          <a:cs typeface="Noto Sans"/>
                          <a:sym typeface="Noto Sans"/>
                        </a:rPr>
                        <a:t>Target Retirement 2035</a:t>
                      </a:r>
                      <a:endParaRPr lang="en-US" sz="1100"/>
                    </a:p>
                  </a:txBody>
                  <a:tcPr marL="14068" marR="14068" marT="14068" marB="14068" anchor="ctr">
                    <a:lnL cmpd="sng" algn="ctr" cap="flat" w="12700">
                      <a:solidFill>
                        <a:srgbClr val="212C68"/>
                      </a:solidFill>
                      <a:prstDash val="solid"/>
                      <a:round/>
                      <a:headEnd type="none" w="med" len="med"/>
                      <a:tailEnd type="none" w="med" len="med"/>
                    </a:lnL>
                    <a:lnR cmpd="sng" algn="ctr" cap="flat" w="12700">
                      <a:solidFill>
                        <a:srgbClr val="212C68"/>
                      </a:solidFill>
                      <a:prstDash val="solid"/>
                      <a:round/>
                      <a:headEnd type="none" w="med" len="med"/>
                      <a:tailEnd type="none" w="med" len="med"/>
                    </a:lnR>
                    <a:lnT cmpd="sng" algn="ctr" cap="flat" w="12700">
                      <a:solidFill>
                        <a:srgbClr val="212C68"/>
                      </a:solidFill>
                      <a:prstDash val="solid"/>
                      <a:round/>
                      <a:headEnd type="none" w="med" len="med"/>
                      <a:tailEnd type="none" w="med" len="med"/>
                    </a:lnT>
                    <a:lnB cmpd="sng" algn="ctr" cap="flat" w="12700">
                      <a:solidFill>
                        <a:srgbClr val="212C68"/>
                      </a:solidFill>
                      <a:prstDash val="solid"/>
                      <a:round/>
                      <a:headEnd type="none" w="med" len="med"/>
                      <a:tailEnd type="none" w="med" len="med"/>
                    </a:lnB>
                    <a:solidFill>
                      <a:srgbClr val="E9EDF4"/>
                    </a:solidFill>
                  </a:tcPr>
                </a:tc>
                <a:tc>
                  <a:txBody>
                    <a:bodyPr anchor="t" rtlCol="false"/>
                    <a:lstStyle/>
                    <a:p>
                      <a:pPr algn="l">
                        <a:lnSpc>
                          <a:spcPts val="3000"/>
                        </a:lnSpc>
                        <a:defRPr/>
                      </a:pPr>
                      <a:r>
                        <a:rPr lang="en-US" sz="2500" spc="23">
                          <a:solidFill>
                            <a:srgbClr val="404040"/>
                          </a:solidFill>
                          <a:latin typeface="Noto Sans"/>
                          <a:ea typeface="Noto Sans"/>
                          <a:cs typeface="Noto Sans"/>
                          <a:sym typeface="Noto Sans"/>
                        </a:rPr>
                        <a:t>10 Años</a:t>
                      </a:r>
                      <a:endParaRPr lang="en-US" sz="1100"/>
                    </a:p>
                  </a:txBody>
                  <a:tcPr marL="14068" marR="14068" marT="14068" marB="14068" anchor="ctr">
                    <a:lnL cmpd="sng" algn="ctr" cap="flat" w="12700">
                      <a:solidFill>
                        <a:srgbClr val="212C68"/>
                      </a:solidFill>
                      <a:prstDash val="solid"/>
                      <a:round/>
                      <a:headEnd type="none" w="med" len="med"/>
                      <a:tailEnd type="none" w="med" len="med"/>
                    </a:lnL>
                    <a:lnR cmpd="sng" algn="ctr" cap="flat" w="12700">
                      <a:solidFill>
                        <a:srgbClr val="212C68"/>
                      </a:solidFill>
                      <a:prstDash val="solid"/>
                      <a:round/>
                      <a:headEnd type="none" w="med" len="med"/>
                      <a:tailEnd type="none" w="med" len="med"/>
                    </a:lnR>
                    <a:lnT cmpd="sng" algn="ctr" cap="flat" w="12700">
                      <a:solidFill>
                        <a:srgbClr val="212C68"/>
                      </a:solidFill>
                      <a:prstDash val="solid"/>
                      <a:round/>
                      <a:headEnd type="none" w="med" len="med"/>
                      <a:tailEnd type="none" w="med" len="med"/>
                    </a:lnT>
                    <a:lnB cmpd="sng" algn="ctr" cap="flat" w="12700">
                      <a:solidFill>
                        <a:srgbClr val="212C68"/>
                      </a:solidFill>
                      <a:prstDash val="solid"/>
                      <a:round/>
                      <a:headEnd type="none" w="med" len="med"/>
                      <a:tailEnd type="none" w="med" len="med"/>
                    </a:lnB>
                    <a:solidFill>
                      <a:srgbClr val="E9EDF4"/>
                    </a:solidFill>
                  </a:tcPr>
                </a:tc>
              </a:tr>
              <a:tr h="543806">
                <a:tc>
                  <a:txBody>
                    <a:bodyPr anchor="t" rtlCol="false"/>
                    <a:lstStyle/>
                    <a:p>
                      <a:pPr algn="ctr">
                        <a:lnSpc>
                          <a:spcPts val="3000"/>
                        </a:lnSpc>
                        <a:defRPr/>
                      </a:pPr>
                      <a:r>
                        <a:rPr lang="en-US" sz="2500" spc="23">
                          <a:solidFill>
                            <a:srgbClr val="404040"/>
                          </a:solidFill>
                          <a:latin typeface="Noto Sans"/>
                          <a:ea typeface="Noto Sans"/>
                          <a:cs typeface="Noto Sans"/>
                          <a:sym typeface="Noto Sans"/>
                        </a:rPr>
                        <a:t>1963-1967</a:t>
                      </a:r>
                      <a:endParaRPr lang="en-US" sz="1100"/>
                    </a:p>
                  </a:txBody>
                  <a:tcPr marL="14068" marR="14068" marT="14068" marB="14068" anchor="ctr">
                    <a:lnL cmpd="sng" algn="ctr" cap="flat" w="12700">
                      <a:solidFill>
                        <a:srgbClr val="212C68"/>
                      </a:solidFill>
                      <a:prstDash val="solid"/>
                      <a:round/>
                      <a:headEnd type="none" w="med" len="med"/>
                      <a:tailEnd type="none" w="med" len="med"/>
                    </a:lnL>
                    <a:lnR cmpd="sng" algn="ctr" cap="flat" w="12700">
                      <a:solidFill>
                        <a:srgbClr val="212C68"/>
                      </a:solidFill>
                      <a:prstDash val="solid"/>
                      <a:round/>
                      <a:headEnd type="none" w="med" len="med"/>
                      <a:tailEnd type="none" w="med" len="med"/>
                    </a:lnR>
                    <a:lnT cmpd="sng" algn="ctr" cap="flat" w="12700">
                      <a:solidFill>
                        <a:srgbClr val="212C68"/>
                      </a:solidFill>
                      <a:prstDash val="solid"/>
                      <a:round/>
                      <a:headEnd type="none" w="med" len="med"/>
                      <a:tailEnd type="none" w="med" len="med"/>
                    </a:lnT>
                    <a:lnB cmpd="sng" algn="ctr" cap="flat" w="12700">
                      <a:solidFill>
                        <a:srgbClr val="212C68"/>
                      </a:solidFill>
                      <a:prstDash val="solid"/>
                      <a:round/>
                      <a:headEnd type="none" w="med" len="med"/>
                      <a:tailEnd type="none" w="med" len="med"/>
                    </a:lnB>
                    <a:solidFill>
                      <a:srgbClr val="D0D8E8"/>
                    </a:solidFill>
                  </a:tcPr>
                </a:tc>
                <a:tc>
                  <a:txBody>
                    <a:bodyPr anchor="t" rtlCol="false"/>
                    <a:lstStyle/>
                    <a:p>
                      <a:pPr algn="l">
                        <a:lnSpc>
                          <a:spcPts val="3000"/>
                        </a:lnSpc>
                        <a:defRPr/>
                      </a:pPr>
                      <a:r>
                        <a:rPr lang="en-US" sz="2500" spc="23">
                          <a:solidFill>
                            <a:srgbClr val="404040"/>
                          </a:solidFill>
                          <a:latin typeface="Noto Sans"/>
                          <a:ea typeface="Noto Sans"/>
                          <a:cs typeface="Noto Sans"/>
                          <a:sym typeface="Noto Sans"/>
                        </a:rPr>
                        <a:t>Target Retirement 2030</a:t>
                      </a:r>
                      <a:endParaRPr lang="en-US" sz="1100"/>
                    </a:p>
                  </a:txBody>
                  <a:tcPr marL="14068" marR="14068" marT="14068" marB="14068" anchor="ctr">
                    <a:lnL cmpd="sng" algn="ctr" cap="flat" w="12700">
                      <a:solidFill>
                        <a:srgbClr val="212C68"/>
                      </a:solidFill>
                      <a:prstDash val="solid"/>
                      <a:round/>
                      <a:headEnd type="none" w="med" len="med"/>
                      <a:tailEnd type="none" w="med" len="med"/>
                    </a:lnL>
                    <a:lnR cmpd="sng" algn="ctr" cap="flat" w="12700">
                      <a:solidFill>
                        <a:srgbClr val="212C68"/>
                      </a:solidFill>
                      <a:prstDash val="solid"/>
                      <a:round/>
                      <a:headEnd type="none" w="med" len="med"/>
                      <a:tailEnd type="none" w="med" len="med"/>
                    </a:lnR>
                    <a:lnT cmpd="sng" algn="ctr" cap="flat" w="12700">
                      <a:solidFill>
                        <a:srgbClr val="212C68"/>
                      </a:solidFill>
                      <a:prstDash val="solid"/>
                      <a:round/>
                      <a:headEnd type="none" w="med" len="med"/>
                      <a:tailEnd type="none" w="med" len="med"/>
                    </a:lnT>
                    <a:lnB cmpd="sng" algn="ctr" cap="flat" w="12700">
                      <a:solidFill>
                        <a:srgbClr val="212C68"/>
                      </a:solidFill>
                      <a:prstDash val="solid"/>
                      <a:round/>
                      <a:headEnd type="none" w="med" len="med"/>
                      <a:tailEnd type="none" w="med" len="med"/>
                    </a:lnB>
                    <a:solidFill>
                      <a:srgbClr val="D0D8E8"/>
                    </a:solidFill>
                  </a:tcPr>
                </a:tc>
                <a:tc>
                  <a:txBody>
                    <a:bodyPr anchor="t" rtlCol="false"/>
                    <a:lstStyle/>
                    <a:p>
                      <a:pPr algn="l">
                        <a:lnSpc>
                          <a:spcPts val="3000"/>
                        </a:lnSpc>
                        <a:defRPr/>
                      </a:pPr>
                      <a:r>
                        <a:rPr lang="en-US" sz="2500" spc="23">
                          <a:solidFill>
                            <a:srgbClr val="404040"/>
                          </a:solidFill>
                          <a:latin typeface="Noto Sans"/>
                          <a:ea typeface="Noto Sans"/>
                          <a:cs typeface="Noto Sans"/>
                          <a:sym typeface="Noto Sans"/>
                        </a:rPr>
                        <a:t>5 Años</a:t>
                      </a:r>
                      <a:endParaRPr lang="en-US" sz="1100"/>
                    </a:p>
                  </a:txBody>
                  <a:tcPr marL="14068" marR="14068" marT="14068" marB="14068" anchor="ctr">
                    <a:lnL cmpd="sng" algn="ctr" cap="flat" w="12700">
                      <a:solidFill>
                        <a:srgbClr val="212C68"/>
                      </a:solidFill>
                      <a:prstDash val="solid"/>
                      <a:round/>
                      <a:headEnd type="none" w="med" len="med"/>
                      <a:tailEnd type="none" w="med" len="med"/>
                    </a:lnL>
                    <a:lnR cmpd="sng" algn="ctr" cap="flat" w="12700">
                      <a:solidFill>
                        <a:srgbClr val="212C68"/>
                      </a:solidFill>
                      <a:prstDash val="solid"/>
                      <a:round/>
                      <a:headEnd type="none" w="med" len="med"/>
                      <a:tailEnd type="none" w="med" len="med"/>
                    </a:lnR>
                    <a:lnT cmpd="sng" algn="ctr" cap="flat" w="12700">
                      <a:solidFill>
                        <a:srgbClr val="212C68"/>
                      </a:solidFill>
                      <a:prstDash val="solid"/>
                      <a:round/>
                      <a:headEnd type="none" w="med" len="med"/>
                      <a:tailEnd type="none" w="med" len="med"/>
                    </a:lnT>
                    <a:lnB cmpd="sng" algn="ctr" cap="flat" w="12700">
                      <a:solidFill>
                        <a:srgbClr val="212C68"/>
                      </a:solidFill>
                      <a:prstDash val="solid"/>
                      <a:round/>
                      <a:headEnd type="none" w="med" len="med"/>
                      <a:tailEnd type="none" w="med" len="med"/>
                    </a:lnB>
                    <a:solidFill>
                      <a:srgbClr val="D0D8E8"/>
                    </a:solidFill>
                  </a:tcPr>
                </a:tc>
              </a:tr>
              <a:tr h="543806">
                <a:tc>
                  <a:txBody>
                    <a:bodyPr anchor="t" rtlCol="false"/>
                    <a:lstStyle/>
                    <a:p>
                      <a:pPr algn="ctr">
                        <a:lnSpc>
                          <a:spcPts val="3000"/>
                        </a:lnSpc>
                        <a:defRPr/>
                      </a:pPr>
                      <a:r>
                        <a:rPr lang="en-US" sz="2500" spc="23">
                          <a:solidFill>
                            <a:srgbClr val="404040"/>
                          </a:solidFill>
                          <a:latin typeface="Noto Sans"/>
                          <a:ea typeface="Noto Sans"/>
                          <a:cs typeface="Noto Sans"/>
                          <a:sym typeface="Noto Sans"/>
                        </a:rPr>
                        <a:t>1958-1962</a:t>
                      </a:r>
                      <a:endParaRPr lang="en-US" sz="1100"/>
                    </a:p>
                  </a:txBody>
                  <a:tcPr marL="14068" marR="14068" marT="14068" marB="14068" anchor="ctr">
                    <a:lnL cmpd="sng" algn="ctr" cap="flat" w="12700">
                      <a:solidFill>
                        <a:srgbClr val="212C68"/>
                      </a:solidFill>
                      <a:prstDash val="solid"/>
                      <a:round/>
                      <a:headEnd type="none" w="med" len="med"/>
                      <a:tailEnd type="none" w="med" len="med"/>
                    </a:lnL>
                    <a:lnR cmpd="sng" algn="ctr" cap="flat" w="12700">
                      <a:solidFill>
                        <a:srgbClr val="212C68"/>
                      </a:solidFill>
                      <a:prstDash val="solid"/>
                      <a:round/>
                      <a:headEnd type="none" w="med" len="med"/>
                      <a:tailEnd type="none" w="med" len="med"/>
                    </a:lnR>
                    <a:lnT cmpd="sng" algn="ctr" cap="flat" w="12700">
                      <a:solidFill>
                        <a:srgbClr val="212C68"/>
                      </a:solidFill>
                      <a:prstDash val="solid"/>
                      <a:round/>
                      <a:headEnd type="none" w="med" len="med"/>
                      <a:tailEnd type="none" w="med" len="med"/>
                    </a:lnT>
                    <a:lnB cmpd="sng" algn="ctr" cap="flat" w="12700">
                      <a:solidFill>
                        <a:srgbClr val="212C68"/>
                      </a:solidFill>
                      <a:prstDash val="solid"/>
                      <a:round/>
                      <a:headEnd type="none" w="med" len="med"/>
                      <a:tailEnd type="none" w="med" len="med"/>
                    </a:lnB>
                    <a:solidFill>
                      <a:srgbClr val="E9EDF4"/>
                    </a:solidFill>
                  </a:tcPr>
                </a:tc>
                <a:tc>
                  <a:txBody>
                    <a:bodyPr anchor="t" rtlCol="false"/>
                    <a:lstStyle/>
                    <a:p>
                      <a:pPr algn="l">
                        <a:lnSpc>
                          <a:spcPts val="3000"/>
                        </a:lnSpc>
                        <a:defRPr/>
                      </a:pPr>
                      <a:r>
                        <a:rPr lang="en-US" sz="2500" spc="23">
                          <a:solidFill>
                            <a:srgbClr val="404040"/>
                          </a:solidFill>
                          <a:latin typeface="Noto Sans"/>
                          <a:ea typeface="Noto Sans"/>
                          <a:cs typeface="Noto Sans"/>
                          <a:sym typeface="Noto Sans"/>
                        </a:rPr>
                        <a:t>Target Retirement 2025</a:t>
                      </a:r>
                      <a:endParaRPr lang="en-US" sz="1100"/>
                    </a:p>
                  </a:txBody>
                  <a:tcPr marL="14068" marR="14068" marT="14068" marB="14068" anchor="ctr">
                    <a:lnL cmpd="sng" algn="ctr" cap="flat" w="12700">
                      <a:solidFill>
                        <a:srgbClr val="212C68"/>
                      </a:solidFill>
                      <a:prstDash val="solid"/>
                      <a:round/>
                      <a:headEnd type="none" w="med" len="med"/>
                      <a:tailEnd type="none" w="med" len="med"/>
                    </a:lnL>
                    <a:lnR cmpd="sng" algn="ctr" cap="flat" w="12700">
                      <a:solidFill>
                        <a:srgbClr val="212C68"/>
                      </a:solidFill>
                      <a:prstDash val="solid"/>
                      <a:round/>
                      <a:headEnd type="none" w="med" len="med"/>
                      <a:tailEnd type="none" w="med" len="med"/>
                    </a:lnR>
                    <a:lnT cmpd="sng" algn="ctr" cap="flat" w="12700">
                      <a:solidFill>
                        <a:srgbClr val="212C68"/>
                      </a:solidFill>
                      <a:prstDash val="solid"/>
                      <a:round/>
                      <a:headEnd type="none" w="med" len="med"/>
                      <a:tailEnd type="none" w="med" len="med"/>
                    </a:lnT>
                    <a:lnB cmpd="sng" algn="ctr" cap="flat" w="12700">
                      <a:solidFill>
                        <a:srgbClr val="212C68"/>
                      </a:solidFill>
                      <a:prstDash val="solid"/>
                      <a:round/>
                      <a:headEnd type="none" w="med" len="med"/>
                      <a:tailEnd type="none" w="med" len="med"/>
                    </a:lnB>
                    <a:solidFill>
                      <a:srgbClr val="E9EDF4"/>
                    </a:solidFill>
                  </a:tcPr>
                </a:tc>
                <a:tc>
                  <a:txBody>
                    <a:bodyPr anchor="t" rtlCol="false"/>
                    <a:lstStyle/>
                    <a:p>
                      <a:pPr algn="l">
                        <a:lnSpc>
                          <a:spcPts val="3000"/>
                        </a:lnSpc>
                        <a:defRPr/>
                      </a:pPr>
                      <a:r>
                        <a:rPr lang="en-US" sz="2500" spc="23">
                          <a:solidFill>
                            <a:srgbClr val="404040"/>
                          </a:solidFill>
                          <a:latin typeface="Noto Sans"/>
                          <a:ea typeface="Noto Sans"/>
                          <a:cs typeface="Noto Sans"/>
                          <a:sym typeface="Noto Sans"/>
                        </a:rPr>
                        <a:t>Cerca del Retiro</a:t>
                      </a:r>
                      <a:endParaRPr lang="en-US" sz="1100"/>
                    </a:p>
                  </a:txBody>
                  <a:tcPr marL="14068" marR="14068" marT="14068" marB="14068" anchor="ctr">
                    <a:lnL cmpd="sng" algn="ctr" cap="flat" w="12700">
                      <a:solidFill>
                        <a:srgbClr val="212C68"/>
                      </a:solidFill>
                      <a:prstDash val="solid"/>
                      <a:round/>
                      <a:headEnd type="none" w="med" len="med"/>
                      <a:tailEnd type="none" w="med" len="med"/>
                    </a:lnL>
                    <a:lnR cmpd="sng" algn="ctr" cap="flat" w="12700">
                      <a:solidFill>
                        <a:srgbClr val="212C68"/>
                      </a:solidFill>
                      <a:prstDash val="solid"/>
                      <a:round/>
                      <a:headEnd type="none" w="med" len="med"/>
                      <a:tailEnd type="none" w="med" len="med"/>
                    </a:lnR>
                    <a:lnT cmpd="sng" algn="ctr" cap="flat" w="12700">
                      <a:solidFill>
                        <a:srgbClr val="212C68"/>
                      </a:solidFill>
                      <a:prstDash val="solid"/>
                      <a:round/>
                      <a:headEnd type="none" w="med" len="med"/>
                      <a:tailEnd type="none" w="med" len="med"/>
                    </a:lnT>
                    <a:lnB cmpd="sng" algn="ctr" cap="flat" w="12700">
                      <a:solidFill>
                        <a:srgbClr val="212C68"/>
                      </a:solidFill>
                      <a:prstDash val="solid"/>
                      <a:round/>
                      <a:headEnd type="none" w="med" len="med"/>
                      <a:tailEnd type="none" w="med" len="med"/>
                    </a:lnB>
                    <a:solidFill>
                      <a:srgbClr val="E9EDF4"/>
                    </a:solidFill>
                  </a:tcPr>
                </a:tc>
              </a:tr>
              <a:tr h="543806">
                <a:tc>
                  <a:txBody>
                    <a:bodyPr anchor="t" rtlCol="false"/>
                    <a:lstStyle/>
                    <a:p>
                      <a:pPr algn="ctr">
                        <a:lnSpc>
                          <a:spcPts val="3000"/>
                        </a:lnSpc>
                        <a:defRPr/>
                      </a:pPr>
                      <a:r>
                        <a:rPr lang="en-US" sz="2500" spc="23">
                          <a:solidFill>
                            <a:srgbClr val="404040"/>
                          </a:solidFill>
                          <a:latin typeface="Noto Sans"/>
                          <a:ea typeface="Noto Sans"/>
                          <a:cs typeface="Noto Sans"/>
                          <a:sym typeface="Noto Sans"/>
                        </a:rPr>
                        <a:t>1953-1957</a:t>
                      </a:r>
                      <a:endParaRPr lang="en-US" sz="1100"/>
                    </a:p>
                  </a:txBody>
                  <a:tcPr marL="14068" marR="14068" marT="14068" marB="14068" anchor="ctr">
                    <a:lnL cmpd="sng" algn="ctr" cap="flat" w="12700">
                      <a:solidFill>
                        <a:srgbClr val="212C68"/>
                      </a:solidFill>
                      <a:prstDash val="solid"/>
                      <a:round/>
                      <a:headEnd type="none" w="med" len="med"/>
                      <a:tailEnd type="none" w="med" len="med"/>
                    </a:lnL>
                    <a:lnR cmpd="sng" algn="ctr" cap="flat" w="12700">
                      <a:solidFill>
                        <a:srgbClr val="212C68"/>
                      </a:solidFill>
                      <a:prstDash val="solid"/>
                      <a:round/>
                      <a:headEnd type="none" w="med" len="med"/>
                      <a:tailEnd type="none" w="med" len="med"/>
                    </a:lnR>
                    <a:lnT cmpd="sng" algn="ctr" cap="flat" w="12700">
                      <a:solidFill>
                        <a:srgbClr val="212C68"/>
                      </a:solidFill>
                      <a:prstDash val="solid"/>
                      <a:round/>
                      <a:headEnd type="none" w="med" len="med"/>
                      <a:tailEnd type="none" w="med" len="med"/>
                    </a:lnT>
                    <a:lnB cmpd="sng" algn="ctr" cap="flat" w="12700">
                      <a:solidFill>
                        <a:srgbClr val="212C68"/>
                      </a:solidFill>
                      <a:prstDash val="solid"/>
                      <a:round/>
                      <a:headEnd type="none" w="med" len="med"/>
                      <a:tailEnd type="none" w="med" len="med"/>
                    </a:lnB>
                    <a:solidFill>
                      <a:srgbClr val="D0D8E8"/>
                    </a:solidFill>
                  </a:tcPr>
                </a:tc>
                <a:tc>
                  <a:txBody>
                    <a:bodyPr anchor="t" rtlCol="false"/>
                    <a:lstStyle/>
                    <a:p>
                      <a:pPr algn="l">
                        <a:lnSpc>
                          <a:spcPts val="3000"/>
                        </a:lnSpc>
                        <a:defRPr/>
                      </a:pPr>
                      <a:r>
                        <a:rPr lang="en-US" sz="2500" spc="23">
                          <a:solidFill>
                            <a:srgbClr val="404040"/>
                          </a:solidFill>
                          <a:latin typeface="Noto Sans"/>
                          <a:ea typeface="Noto Sans"/>
                          <a:cs typeface="Noto Sans"/>
                          <a:sym typeface="Noto Sans"/>
                        </a:rPr>
                        <a:t>Target Retirement 2020</a:t>
                      </a:r>
                      <a:endParaRPr lang="en-US" sz="1100"/>
                    </a:p>
                  </a:txBody>
                  <a:tcPr marL="14068" marR="14068" marT="14068" marB="14068" anchor="ctr">
                    <a:lnL cmpd="sng" algn="ctr" cap="flat" w="12700">
                      <a:solidFill>
                        <a:srgbClr val="212C68"/>
                      </a:solidFill>
                      <a:prstDash val="solid"/>
                      <a:round/>
                      <a:headEnd type="none" w="med" len="med"/>
                      <a:tailEnd type="none" w="med" len="med"/>
                    </a:lnL>
                    <a:lnR cmpd="sng" algn="ctr" cap="flat" w="12700">
                      <a:solidFill>
                        <a:srgbClr val="212C68"/>
                      </a:solidFill>
                      <a:prstDash val="solid"/>
                      <a:round/>
                      <a:headEnd type="none" w="med" len="med"/>
                      <a:tailEnd type="none" w="med" len="med"/>
                    </a:lnR>
                    <a:lnT cmpd="sng" algn="ctr" cap="flat" w="12700">
                      <a:solidFill>
                        <a:srgbClr val="212C68"/>
                      </a:solidFill>
                      <a:prstDash val="solid"/>
                      <a:round/>
                      <a:headEnd type="none" w="med" len="med"/>
                      <a:tailEnd type="none" w="med" len="med"/>
                    </a:lnT>
                    <a:lnB cmpd="sng" algn="ctr" cap="flat" w="12700">
                      <a:solidFill>
                        <a:srgbClr val="212C68"/>
                      </a:solidFill>
                      <a:prstDash val="solid"/>
                      <a:round/>
                      <a:headEnd type="none" w="med" len="med"/>
                      <a:tailEnd type="none" w="med" len="med"/>
                    </a:lnB>
                    <a:solidFill>
                      <a:srgbClr val="D0D8E8"/>
                    </a:solidFill>
                  </a:tcPr>
                </a:tc>
                <a:tc>
                  <a:txBody>
                    <a:bodyPr anchor="t" rtlCol="false"/>
                    <a:lstStyle/>
                    <a:p>
                      <a:pPr algn="l">
                        <a:lnSpc>
                          <a:spcPts val="3000"/>
                        </a:lnSpc>
                        <a:defRPr/>
                      </a:pPr>
                      <a:r>
                        <a:rPr lang="en-US" sz="2500" spc="23">
                          <a:solidFill>
                            <a:srgbClr val="404040"/>
                          </a:solidFill>
                          <a:latin typeface="Noto Sans"/>
                          <a:ea typeface="Noto Sans"/>
                          <a:cs typeface="Noto Sans"/>
                          <a:sym typeface="Noto Sans"/>
                        </a:rPr>
                        <a:t>En Retiro</a:t>
                      </a:r>
                      <a:endParaRPr lang="en-US" sz="1100"/>
                    </a:p>
                  </a:txBody>
                  <a:tcPr marL="14068" marR="14068" marT="14068" marB="14068" anchor="ctr">
                    <a:lnL cmpd="sng" algn="ctr" cap="flat" w="12700">
                      <a:solidFill>
                        <a:srgbClr val="212C68"/>
                      </a:solidFill>
                      <a:prstDash val="solid"/>
                      <a:round/>
                      <a:headEnd type="none" w="med" len="med"/>
                      <a:tailEnd type="none" w="med" len="med"/>
                    </a:lnL>
                    <a:lnR cmpd="sng" algn="ctr" cap="flat" w="12700">
                      <a:solidFill>
                        <a:srgbClr val="212C68"/>
                      </a:solidFill>
                      <a:prstDash val="solid"/>
                      <a:round/>
                      <a:headEnd type="none" w="med" len="med"/>
                      <a:tailEnd type="none" w="med" len="med"/>
                    </a:lnR>
                    <a:lnT cmpd="sng" algn="ctr" cap="flat" w="12700">
                      <a:solidFill>
                        <a:srgbClr val="212C68"/>
                      </a:solidFill>
                      <a:prstDash val="solid"/>
                      <a:round/>
                      <a:headEnd type="none" w="med" len="med"/>
                      <a:tailEnd type="none" w="med" len="med"/>
                    </a:lnT>
                    <a:lnB cmpd="sng" algn="ctr" cap="flat" w="12700">
                      <a:solidFill>
                        <a:srgbClr val="212C68"/>
                      </a:solidFill>
                      <a:prstDash val="solid"/>
                      <a:round/>
                      <a:headEnd type="none" w="med" len="med"/>
                      <a:tailEnd type="none" w="med" len="med"/>
                    </a:lnB>
                    <a:solidFill>
                      <a:srgbClr val="D0D8E8"/>
                    </a:solidFill>
                  </a:tcPr>
                </a:tc>
              </a:tr>
              <a:tr h="543806">
                <a:tc>
                  <a:txBody>
                    <a:bodyPr anchor="t" rtlCol="false"/>
                    <a:lstStyle/>
                    <a:p>
                      <a:pPr algn="ctr">
                        <a:lnSpc>
                          <a:spcPts val="3000"/>
                        </a:lnSpc>
                        <a:defRPr/>
                      </a:pPr>
                      <a:r>
                        <a:rPr lang="en-US" sz="2500" spc="23">
                          <a:solidFill>
                            <a:srgbClr val="404040"/>
                          </a:solidFill>
                          <a:latin typeface="Noto Sans"/>
                          <a:ea typeface="Noto Sans"/>
                          <a:cs typeface="Noto Sans"/>
                          <a:sym typeface="Noto Sans"/>
                        </a:rPr>
                        <a:t>Antes de</a:t>
                      </a:r>
                      <a:r>
                        <a:rPr lang="en-US" sz="2500" spc="23">
                          <a:solidFill>
                            <a:srgbClr val="404040"/>
                          </a:solidFill>
                          <a:latin typeface="Noto Sans"/>
                          <a:ea typeface="Noto Sans"/>
                          <a:cs typeface="Noto Sans"/>
                          <a:sym typeface="Noto Sans"/>
                        </a:rPr>
                        <a:t> 1953</a:t>
                      </a:r>
                      <a:endParaRPr lang="en-US" sz="1100"/>
                    </a:p>
                  </a:txBody>
                  <a:tcPr marL="14068" marR="14068" marT="14068" marB="14068" anchor="ctr">
                    <a:lnL cmpd="sng" algn="ctr" cap="flat" w="12700">
                      <a:solidFill>
                        <a:srgbClr val="212C68"/>
                      </a:solidFill>
                      <a:prstDash val="solid"/>
                      <a:round/>
                      <a:headEnd type="none" w="med" len="med"/>
                      <a:tailEnd type="none" w="med" len="med"/>
                    </a:lnL>
                    <a:lnR cmpd="sng" algn="ctr" cap="flat" w="12700">
                      <a:solidFill>
                        <a:srgbClr val="212C68"/>
                      </a:solidFill>
                      <a:prstDash val="solid"/>
                      <a:round/>
                      <a:headEnd type="none" w="med" len="med"/>
                      <a:tailEnd type="none" w="med" len="med"/>
                    </a:lnR>
                    <a:lnT cmpd="sng" algn="ctr" cap="flat" w="12700">
                      <a:solidFill>
                        <a:srgbClr val="212C68"/>
                      </a:solidFill>
                      <a:prstDash val="solid"/>
                      <a:round/>
                      <a:headEnd type="none" w="med" len="med"/>
                      <a:tailEnd type="none" w="med" len="med"/>
                    </a:lnT>
                    <a:lnB cmpd="sng" algn="ctr" cap="flat" w="12700">
                      <a:solidFill>
                        <a:srgbClr val="212C68"/>
                      </a:solidFill>
                      <a:prstDash val="solid"/>
                      <a:round/>
                      <a:headEnd type="none" w="med" len="med"/>
                      <a:tailEnd type="none" w="med" len="med"/>
                    </a:lnB>
                    <a:solidFill>
                      <a:srgbClr val="E9EDF4"/>
                    </a:solidFill>
                  </a:tcPr>
                </a:tc>
                <a:tc>
                  <a:txBody>
                    <a:bodyPr anchor="t" rtlCol="false"/>
                    <a:lstStyle/>
                    <a:p>
                      <a:pPr algn="l">
                        <a:lnSpc>
                          <a:spcPts val="3000"/>
                        </a:lnSpc>
                        <a:defRPr/>
                      </a:pPr>
                      <a:r>
                        <a:rPr lang="en-US" sz="2500" spc="23">
                          <a:solidFill>
                            <a:srgbClr val="404040"/>
                          </a:solidFill>
                          <a:latin typeface="Noto Sans"/>
                          <a:ea typeface="Noto Sans"/>
                          <a:cs typeface="Noto Sans"/>
                          <a:sym typeface="Noto Sans"/>
                        </a:rPr>
                        <a:t>Target Retirement Income Fund</a:t>
                      </a:r>
                      <a:endParaRPr lang="en-US" sz="1100"/>
                    </a:p>
                  </a:txBody>
                  <a:tcPr marL="14068" marR="14068" marT="14068" marB="14068" anchor="ctr">
                    <a:lnL cmpd="sng" algn="ctr" cap="flat" w="12700">
                      <a:solidFill>
                        <a:srgbClr val="212C68"/>
                      </a:solidFill>
                      <a:prstDash val="solid"/>
                      <a:round/>
                      <a:headEnd type="none" w="med" len="med"/>
                      <a:tailEnd type="none" w="med" len="med"/>
                    </a:lnL>
                    <a:lnR cmpd="sng" algn="ctr" cap="flat" w="12700">
                      <a:solidFill>
                        <a:srgbClr val="212C68"/>
                      </a:solidFill>
                      <a:prstDash val="solid"/>
                      <a:round/>
                      <a:headEnd type="none" w="med" len="med"/>
                      <a:tailEnd type="none" w="med" len="med"/>
                    </a:lnR>
                    <a:lnT cmpd="sng" algn="ctr" cap="flat" w="12700">
                      <a:solidFill>
                        <a:srgbClr val="212C68"/>
                      </a:solidFill>
                      <a:prstDash val="solid"/>
                      <a:round/>
                      <a:headEnd type="none" w="med" len="med"/>
                      <a:tailEnd type="none" w="med" len="med"/>
                    </a:lnT>
                    <a:lnB cmpd="sng" algn="ctr" cap="flat" w="12700">
                      <a:solidFill>
                        <a:srgbClr val="212C68"/>
                      </a:solidFill>
                      <a:prstDash val="solid"/>
                      <a:round/>
                      <a:headEnd type="none" w="med" len="med"/>
                      <a:tailEnd type="none" w="med" len="med"/>
                    </a:lnB>
                    <a:solidFill>
                      <a:srgbClr val="E9EDF4"/>
                    </a:solidFill>
                  </a:tcPr>
                </a:tc>
                <a:tc>
                  <a:txBody>
                    <a:bodyPr anchor="t" rtlCol="false"/>
                    <a:lstStyle/>
                    <a:p>
                      <a:pPr algn="l">
                        <a:lnSpc>
                          <a:spcPts val="3000"/>
                        </a:lnSpc>
                        <a:defRPr/>
                      </a:pPr>
                      <a:r>
                        <a:rPr lang="en-US" sz="2500" spc="23">
                          <a:solidFill>
                            <a:srgbClr val="404040"/>
                          </a:solidFill>
                          <a:latin typeface="Noto Sans"/>
                          <a:ea typeface="Noto Sans"/>
                          <a:cs typeface="Noto Sans"/>
                          <a:sym typeface="Noto Sans"/>
                        </a:rPr>
                        <a:t>En Retiro</a:t>
                      </a:r>
                      <a:endParaRPr lang="en-US" sz="1100"/>
                    </a:p>
                  </a:txBody>
                  <a:tcPr marL="14068" marR="14068" marT="14068" marB="14068" anchor="ctr">
                    <a:lnL cmpd="sng" algn="ctr" cap="flat" w="12700">
                      <a:solidFill>
                        <a:srgbClr val="212C68"/>
                      </a:solidFill>
                      <a:prstDash val="solid"/>
                      <a:round/>
                      <a:headEnd type="none" w="med" len="med"/>
                      <a:tailEnd type="none" w="med" len="med"/>
                    </a:lnL>
                    <a:lnR cmpd="sng" algn="ctr" cap="flat" w="12700">
                      <a:solidFill>
                        <a:srgbClr val="212C68"/>
                      </a:solidFill>
                      <a:prstDash val="solid"/>
                      <a:round/>
                      <a:headEnd type="none" w="med" len="med"/>
                      <a:tailEnd type="none" w="med" len="med"/>
                    </a:lnR>
                    <a:lnT cmpd="sng" algn="ctr" cap="flat" w="12700">
                      <a:solidFill>
                        <a:srgbClr val="212C68"/>
                      </a:solidFill>
                      <a:prstDash val="solid"/>
                      <a:round/>
                      <a:headEnd type="none" w="med" len="med"/>
                      <a:tailEnd type="none" w="med" len="med"/>
                    </a:lnT>
                    <a:lnB cmpd="sng" algn="ctr" cap="flat" w="12700">
                      <a:solidFill>
                        <a:srgbClr val="212C68"/>
                      </a:solidFill>
                      <a:prstDash val="solid"/>
                      <a:round/>
                      <a:headEnd type="none" w="med" len="med"/>
                      <a:tailEnd type="none" w="med" len="med"/>
                    </a:lnB>
                    <a:solidFill>
                      <a:srgbClr val="E9EDF4"/>
                    </a:solidFill>
                  </a:tcPr>
                </a:tc>
              </a:tr>
            </a:tbl>
          </a:graphicData>
        </a:graphic>
      </p:graphicFrame>
      <p:grpSp>
        <p:nvGrpSpPr>
          <p:cNvPr name="Group 4" id="4"/>
          <p:cNvGrpSpPr/>
          <p:nvPr/>
        </p:nvGrpSpPr>
        <p:grpSpPr>
          <a:xfrm rot="0">
            <a:off x="220572" y="5143500"/>
            <a:ext cx="3619500" cy="3603815"/>
            <a:chOff x="0" y="0"/>
            <a:chExt cx="4826000" cy="4805087"/>
          </a:xfrm>
        </p:grpSpPr>
        <p:sp>
          <p:nvSpPr>
            <p:cNvPr name="Freeform 5" id="5"/>
            <p:cNvSpPr/>
            <p:nvPr/>
          </p:nvSpPr>
          <p:spPr>
            <a:xfrm flipH="false" flipV="false" rot="0">
              <a:off x="0" y="0"/>
              <a:ext cx="4826000" cy="4805087"/>
            </a:xfrm>
            <a:custGeom>
              <a:avLst/>
              <a:gdLst/>
              <a:ahLst/>
              <a:cxnLst/>
              <a:rect r="r" b="b" t="t" l="l"/>
              <a:pathLst>
                <a:path h="4805087" w="4826000">
                  <a:moveTo>
                    <a:pt x="0" y="0"/>
                  </a:moveTo>
                  <a:lnTo>
                    <a:pt x="4826000" y="0"/>
                  </a:lnTo>
                  <a:lnTo>
                    <a:pt x="4826000" y="4805087"/>
                  </a:lnTo>
                  <a:lnTo>
                    <a:pt x="0" y="4805087"/>
                  </a:lnTo>
                  <a:close/>
                </a:path>
              </a:pathLst>
            </a:custGeom>
            <a:solidFill>
              <a:srgbClr val="212C68"/>
            </a:solidFill>
          </p:spPr>
        </p:sp>
      </p:grpSp>
      <p:sp>
        <p:nvSpPr>
          <p:cNvPr name="TextBox 6" id="6"/>
          <p:cNvSpPr txBox="true"/>
          <p:nvPr/>
        </p:nvSpPr>
        <p:spPr>
          <a:xfrm rot="0">
            <a:off x="663821" y="5488082"/>
            <a:ext cx="2733002" cy="2914650"/>
          </a:xfrm>
          <a:prstGeom prst="rect">
            <a:avLst/>
          </a:prstGeom>
        </p:spPr>
        <p:txBody>
          <a:bodyPr anchor="t" rtlCol="false" tIns="0" lIns="0" bIns="0" rIns="0">
            <a:spAutoFit/>
          </a:bodyPr>
          <a:lstStyle/>
          <a:p>
            <a:pPr algn="ctr" marL="0" indent="0" lvl="0">
              <a:lnSpc>
                <a:spcPts val="3840"/>
              </a:lnSpc>
              <a:spcBef>
                <a:spcPct val="0"/>
              </a:spcBef>
            </a:pPr>
            <a:r>
              <a:rPr lang="en-US" sz="3200" spc="29" strike="noStrike" u="none">
                <a:solidFill>
                  <a:srgbClr val="FFFFFF"/>
                </a:solidFill>
                <a:latin typeface="Noto Sans"/>
                <a:ea typeface="Noto Sans"/>
                <a:cs typeface="Noto Sans"/>
                <a:sym typeface="Noto Sans"/>
              </a:rPr>
              <a:t>Fondos con fecha objetivo basados en la edad normal de retiro</a:t>
            </a:r>
          </a:p>
        </p:txBody>
      </p:sp>
      <p:sp>
        <p:nvSpPr>
          <p:cNvPr name="Freeform 7" id="7" descr="A hand holding a bag and a graph  Description automatically generated"/>
          <p:cNvSpPr/>
          <p:nvPr/>
        </p:nvSpPr>
        <p:spPr>
          <a:xfrm flipH="false" flipV="false" rot="0">
            <a:off x="772589" y="2311400"/>
            <a:ext cx="2515465" cy="2438400"/>
          </a:xfrm>
          <a:custGeom>
            <a:avLst/>
            <a:gdLst/>
            <a:ahLst/>
            <a:cxnLst/>
            <a:rect r="r" b="b" t="t" l="l"/>
            <a:pathLst>
              <a:path h="2438400" w="2515465">
                <a:moveTo>
                  <a:pt x="0" y="0"/>
                </a:moveTo>
                <a:lnTo>
                  <a:pt x="2515465" y="0"/>
                </a:lnTo>
                <a:lnTo>
                  <a:pt x="2515465" y="2438400"/>
                </a:lnTo>
                <a:lnTo>
                  <a:pt x="0" y="2438400"/>
                </a:lnTo>
                <a:lnTo>
                  <a:pt x="0" y="0"/>
                </a:lnTo>
                <a:close/>
              </a:path>
            </a:pathLst>
          </a:custGeom>
          <a:blipFill>
            <a:blip r:embed="rId3"/>
            <a:stretch>
              <a:fillRect l="-22291" t="-47481" r="-274360" b="-82686"/>
            </a:stretch>
          </a:blipFill>
        </p:spPr>
      </p:sp>
      <p:sp>
        <p:nvSpPr>
          <p:cNvPr name="Freeform 8" id="8"/>
          <p:cNvSpPr/>
          <p:nvPr/>
        </p:nvSpPr>
        <p:spPr>
          <a:xfrm flipH="false" flipV="false" rot="0">
            <a:off x="378787" y="9589134"/>
            <a:ext cx="1313254" cy="424556"/>
          </a:xfrm>
          <a:custGeom>
            <a:avLst/>
            <a:gdLst/>
            <a:ahLst/>
            <a:cxnLst/>
            <a:rect r="r" b="b" t="t" l="l"/>
            <a:pathLst>
              <a:path h="424556" w="1313254">
                <a:moveTo>
                  <a:pt x="0" y="0"/>
                </a:moveTo>
                <a:lnTo>
                  <a:pt x="1313254" y="0"/>
                </a:lnTo>
                <a:lnTo>
                  <a:pt x="1313254" y="424556"/>
                </a:lnTo>
                <a:lnTo>
                  <a:pt x="0" y="424556"/>
                </a:lnTo>
                <a:lnTo>
                  <a:pt x="0" y="0"/>
                </a:lnTo>
                <a:close/>
              </a:path>
            </a:pathLst>
          </a:custGeom>
          <a:blipFill>
            <a:blip r:embed="rId4"/>
            <a:stretch>
              <a:fillRect l="0" t="0" r="0" b="0"/>
            </a:stretch>
          </a:blipFill>
        </p:spPr>
      </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2315491"/>
            <a:chOff x="0" y="0"/>
            <a:chExt cx="4816593" cy="609841"/>
          </a:xfrm>
        </p:grpSpPr>
        <p:sp>
          <p:nvSpPr>
            <p:cNvPr name="Freeform 3" id="3"/>
            <p:cNvSpPr/>
            <p:nvPr/>
          </p:nvSpPr>
          <p:spPr>
            <a:xfrm flipH="false" flipV="false" rot="0">
              <a:off x="0" y="0"/>
              <a:ext cx="4816592" cy="609841"/>
            </a:xfrm>
            <a:custGeom>
              <a:avLst/>
              <a:gdLst/>
              <a:ahLst/>
              <a:cxnLst/>
              <a:rect r="r" b="b" t="t" l="l"/>
              <a:pathLst>
                <a:path h="609841" w="4816592">
                  <a:moveTo>
                    <a:pt x="0" y="0"/>
                  </a:moveTo>
                  <a:lnTo>
                    <a:pt x="4816592" y="0"/>
                  </a:lnTo>
                  <a:lnTo>
                    <a:pt x="4816592" y="609841"/>
                  </a:lnTo>
                  <a:lnTo>
                    <a:pt x="0" y="609841"/>
                  </a:lnTo>
                  <a:close/>
                </a:path>
              </a:pathLst>
            </a:custGeom>
            <a:solidFill>
              <a:srgbClr val="232C68"/>
            </a:solidFill>
          </p:spPr>
        </p:sp>
        <p:sp>
          <p:nvSpPr>
            <p:cNvPr name="TextBox 4" id="4"/>
            <p:cNvSpPr txBox="true"/>
            <p:nvPr/>
          </p:nvSpPr>
          <p:spPr>
            <a:xfrm>
              <a:off x="0" y="-38100"/>
              <a:ext cx="4816593" cy="647941"/>
            </a:xfrm>
            <a:prstGeom prst="rect">
              <a:avLst/>
            </a:prstGeom>
          </p:spPr>
          <p:txBody>
            <a:bodyPr anchor="ctr" rtlCol="false" tIns="50800" lIns="50800" bIns="50800" rIns="50800"/>
            <a:lstStyle/>
            <a:p>
              <a:pPr algn="ctr">
                <a:lnSpc>
                  <a:spcPts val="2659"/>
                </a:lnSpc>
              </a:pPr>
            </a:p>
          </p:txBody>
        </p:sp>
      </p:grpSp>
      <p:sp>
        <p:nvSpPr>
          <p:cNvPr name="Freeform 5" id="5"/>
          <p:cNvSpPr/>
          <p:nvPr/>
        </p:nvSpPr>
        <p:spPr>
          <a:xfrm flipH="false" flipV="false" rot="0">
            <a:off x="378787" y="9589134"/>
            <a:ext cx="1313254" cy="424556"/>
          </a:xfrm>
          <a:custGeom>
            <a:avLst/>
            <a:gdLst/>
            <a:ahLst/>
            <a:cxnLst/>
            <a:rect r="r" b="b" t="t" l="l"/>
            <a:pathLst>
              <a:path h="424556" w="1313254">
                <a:moveTo>
                  <a:pt x="0" y="0"/>
                </a:moveTo>
                <a:lnTo>
                  <a:pt x="1313254" y="0"/>
                </a:lnTo>
                <a:lnTo>
                  <a:pt x="1313254" y="424556"/>
                </a:lnTo>
                <a:lnTo>
                  <a:pt x="0" y="424556"/>
                </a:lnTo>
                <a:lnTo>
                  <a:pt x="0" y="0"/>
                </a:lnTo>
                <a:close/>
              </a:path>
            </a:pathLst>
          </a:custGeom>
          <a:blipFill>
            <a:blip r:embed="rId3"/>
            <a:stretch>
              <a:fillRect l="0" t="0" r="0" b="0"/>
            </a:stretch>
          </a:blipFill>
        </p:spPr>
      </p:sp>
      <p:sp>
        <p:nvSpPr>
          <p:cNvPr name="Freeform 6" id="6"/>
          <p:cNvSpPr/>
          <p:nvPr/>
        </p:nvSpPr>
        <p:spPr>
          <a:xfrm flipH="false" flipV="false" rot="0">
            <a:off x="8551578" y="4738796"/>
            <a:ext cx="1832047" cy="1988653"/>
          </a:xfrm>
          <a:custGeom>
            <a:avLst/>
            <a:gdLst/>
            <a:ahLst/>
            <a:cxnLst/>
            <a:rect r="r" b="b" t="t" l="l"/>
            <a:pathLst>
              <a:path h="1988653" w="1832047">
                <a:moveTo>
                  <a:pt x="0" y="0"/>
                </a:moveTo>
                <a:lnTo>
                  <a:pt x="1832047" y="0"/>
                </a:lnTo>
                <a:lnTo>
                  <a:pt x="1832047" y="1988653"/>
                </a:lnTo>
                <a:lnTo>
                  <a:pt x="0" y="198865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2509553" y="4645101"/>
            <a:ext cx="2027686" cy="2082348"/>
          </a:xfrm>
          <a:custGeom>
            <a:avLst/>
            <a:gdLst/>
            <a:ahLst/>
            <a:cxnLst/>
            <a:rect r="r" b="b" t="t" l="l"/>
            <a:pathLst>
              <a:path h="2082348" w="2027686">
                <a:moveTo>
                  <a:pt x="0" y="0"/>
                </a:moveTo>
                <a:lnTo>
                  <a:pt x="2027686" y="0"/>
                </a:lnTo>
                <a:lnTo>
                  <a:pt x="2027686" y="2082348"/>
                </a:lnTo>
                <a:lnTo>
                  <a:pt x="0" y="208234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0">
            <a:off x="15012698" y="4543161"/>
            <a:ext cx="2099647" cy="2184288"/>
          </a:xfrm>
          <a:custGeom>
            <a:avLst/>
            <a:gdLst/>
            <a:ahLst/>
            <a:cxnLst/>
            <a:rect r="r" b="b" t="t" l="l"/>
            <a:pathLst>
              <a:path h="2184288" w="2099647">
                <a:moveTo>
                  <a:pt x="0" y="0"/>
                </a:moveTo>
                <a:lnTo>
                  <a:pt x="2099647" y="0"/>
                </a:lnTo>
                <a:lnTo>
                  <a:pt x="2099647" y="2184288"/>
                </a:lnTo>
                <a:lnTo>
                  <a:pt x="0" y="218428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9" id="9"/>
          <p:cNvSpPr/>
          <p:nvPr/>
        </p:nvSpPr>
        <p:spPr>
          <a:xfrm flipH="false" flipV="false" rot="0">
            <a:off x="6120052" y="4249452"/>
            <a:ext cx="848714" cy="2477996"/>
          </a:xfrm>
          <a:custGeom>
            <a:avLst/>
            <a:gdLst/>
            <a:ahLst/>
            <a:cxnLst/>
            <a:rect r="r" b="b" t="t" l="l"/>
            <a:pathLst>
              <a:path h="2477996" w="848714">
                <a:moveTo>
                  <a:pt x="0" y="0"/>
                </a:moveTo>
                <a:lnTo>
                  <a:pt x="848713" y="0"/>
                </a:lnTo>
                <a:lnTo>
                  <a:pt x="848713" y="2477997"/>
                </a:lnTo>
                <a:lnTo>
                  <a:pt x="0" y="2477997"/>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0" id="10"/>
          <p:cNvSpPr/>
          <p:nvPr/>
        </p:nvSpPr>
        <p:spPr>
          <a:xfrm flipH="false" flipV="false" rot="0">
            <a:off x="11418489" y="4899650"/>
            <a:ext cx="2559345" cy="1827799"/>
          </a:xfrm>
          <a:custGeom>
            <a:avLst/>
            <a:gdLst/>
            <a:ahLst/>
            <a:cxnLst/>
            <a:rect r="r" b="b" t="t" l="l"/>
            <a:pathLst>
              <a:path h="1827799" w="2559345">
                <a:moveTo>
                  <a:pt x="0" y="0"/>
                </a:moveTo>
                <a:lnTo>
                  <a:pt x="2559345" y="0"/>
                </a:lnTo>
                <a:lnTo>
                  <a:pt x="2559345" y="1827799"/>
                </a:lnTo>
                <a:lnTo>
                  <a:pt x="0" y="1827799"/>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11" id="11"/>
          <p:cNvSpPr txBox="true"/>
          <p:nvPr/>
        </p:nvSpPr>
        <p:spPr>
          <a:xfrm rot="0">
            <a:off x="0" y="447675"/>
            <a:ext cx="18297525" cy="1152525"/>
          </a:xfrm>
          <a:prstGeom prst="rect">
            <a:avLst/>
          </a:prstGeom>
        </p:spPr>
        <p:txBody>
          <a:bodyPr anchor="t" rtlCol="false" tIns="0" lIns="0" bIns="0" rIns="0">
            <a:spAutoFit/>
          </a:bodyPr>
          <a:lstStyle/>
          <a:p>
            <a:pPr algn="ctr" marL="0" indent="0" lvl="0">
              <a:lnSpc>
                <a:spcPts val="9000"/>
              </a:lnSpc>
              <a:spcBef>
                <a:spcPct val="0"/>
              </a:spcBef>
            </a:pPr>
            <a:r>
              <a:rPr lang="en-US" b="true" sz="7500" strike="noStrike" u="none">
                <a:solidFill>
                  <a:srgbClr val="FFFFFF"/>
                </a:solidFill>
                <a:latin typeface="Noto Sans Bold"/>
                <a:ea typeface="Noto Sans Bold"/>
                <a:cs typeface="Noto Sans Bold"/>
                <a:sym typeface="Noto Sans Bold"/>
              </a:rPr>
              <a:t>Diversificación</a:t>
            </a:r>
          </a:p>
        </p:txBody>
      </p:sp>
      <p:sp>
        <p:nvSpPr>
          <p:cNvPr name="TextBox 12" id="12"/>
          <p:cNvSpPr txBox="true"/>
          <p:nvPr/>
        </p:nvSpPr>
        <p:spPr>
          <a:xfrm rot="0">
            <a:off x="381000" y="2458752"/>
            <a:ext cx="17592675" cy="1457325"/>
          </a:xfrm>
          <a:prstGeom prst="rect">
            <a:avLst/>
          </a:prstGeom>
        </p:spPr>
        <p:txBody>
          <a:bodyPr anchor="t" rtlCol="false" tIns="0" lIns="0" bIns="0" rIns="0">
            <a:spAutoFit/>
          </a:bodyPr>
          <a:lstStyle/>
          <a:p>
            <a:pPr algn="ctr" marL="0" indent="0" lvl="0">
              <a:lnSpc>
                <a:spcPts val="3840"/>
              </a:lnSpc>
              <a:spcBef>
                <a:spcPct val="0"/>
              </a:spcBef>
            </a:pPr>
            <a:r>
              <a:rPr lang="en-US" b="true" sz="3200" spc="29" strike="noStrike" u="none">
                <a:solidFill>
                  <a:srgbClr val="232C68"/>
                </a:solidFill>
                <a:latin typeface="Noto Sans Bold"/>
                <a:ea typeface="Noto Sans Bold"/>
                <a:cs typeface="Noto Sans Bold"/>
                <a:sym typeface="Noto Sans Bold"/>
              </a:rPr>
              <a:t>La diversificación es como una dieta balanceada.</a:t>
            </a:r>
          </a:p>
          <a:p>
            <a:pPr algn="ctr" marL="0" indent="0" lvl="0">
              <a:lnSpc>
                <a:spcPts val="3840"/>
              </a:lnSpc>
              <a:spcBef>
                <a:spcPct val="0"/>
              </a:spcBef>
            </a:pPr>
            <a:r>
              <a:rPr lang="en-US" b="true" sz="3200" spc="29" strike="noStrike" u="none">
                <a:solidFill>
                  <a:srgbClr val="232C68"/>
                </a:solidFill>
                <a:latin typeface="Noto Sans Bold"/>
                <a:ea typeface="Noto Sans Bold"/>
                <a:cs typeface="Noto Sans Bold"/>
                <a:sym typeface="Noto Sans Bold"/>
              </a:rPr>
              <a:t>Distribuye tus inversiones en diferentes activos para</a:t>
            </a:r>
          </a:p>
          <a:p>
            <a:pPr algn="ctr" marL="0" indent="0" lvl="0">
              <a:lnSpc>
                <a:spcPts val="3840"/>
              </a:lnSpc>
              <a:spcBef>
                <a:spcPct val="0"/>
              </a:spcBef>
            </a:pPr>
            <a:r>
              <a:rPr lang="en-US" b="true" sz="3200" spc="29" strike="noStrike" u="none">
                <a:solidFill>
                  <a:srgbClr val="232C68"/>
                </a:solidFill>
                <a:latin typeface="Noto Sans Bold"/>
                <a:ea typeface="Noto Sans Bold"/>
                <a:cs typeface="Noto Sans Bold"/>
                <a:sym typeface="Noto Sans Bold"/>
              </a:rPr>
              <a:t>promover el crecimiento y minimizar los riesgos.</a:t>
            </a:r>
          </a:p>
        </p:txBody>
      </p:sp>
      <p:sp>
        <p:nvSpPr>
          <p:cNvPr name="TextBox 13" id="13"/>
          <p:cNvSpPr txBox="true"/>
          <p:nvPr/>
        </p:nvSpPr>
        <p:spPr>
          <a:xfrm rot="0">
            <a:off x="2009775" y="8772525"/>
            <a:ext cx="14335125" cy="485775"/>
          </a:xfrm>
          <a:prstGeom prst="rect">
            <a:avLst/>
          </a:prstGeom>
        </p:spPr>
        <p:txBody>
          <a:bodyPr anchor="t" rtlCol="false" tIns="0" lIns="0" bIns="0" rIns="0">
            <a:spAutoFit/>
          </a:bodyPr>
          <a:lstStyle/>
          <a:p>
            <a:pPr algn="ctr" marL="0" indent="0" lvl="0">
              <a:lnSpc>
                <a:spcPts val="3840"/>
              </a:lnSpc>
              <a:spcBef>
                <a:spcPct val="0"/>
              </a:spcBef>
            </a:pPr>
            <a:r>
              <a:rPr lang="en-US" b="true" sz="3200" spc="29" strike="noStrike" u="sng">
                <a:solidFill>
                  <a:srgbClr val="F26422"/>
                </a:solidFill>
                <a:latin typeface="Noto Sans Bold"/>
                <a:ea typeface="Noto Sans Bold"/>
                <a:cs typeface="Noto Sans Bold"/>
                <a:sym typeface="Noto Sans Bold"/>
              </a:rPr>
              <a:t>¡La revisión regular de tu cuenta es importante!</a:t>
            </a:r>
            <a:r>
              <a:rPr lang="en-US" sz="3200" spc="29" strike="noStrike" u="sng">
                <a:solidFill>
                  <a:srgbClr val="F26422"/>
                </a:solidFill>
                <a:latin typeface="Noto Sans"/>
                <a:ea typeface="Noto Sans"/>
                <a:cs typeface="Noto Sans"/>
                <a:sym typeface="Noto Sans"/>
              </a:rPr>
              <a:t>​</a:t>
            </a:r>
          </a:p>
        </p:txBody>
      </p:sp>
      <p:sp>
        <p:nvSpPr>
          <p:cNvPr name="TextBox 14" id="14"/>
          <p:cNvSpPr txBox="true"/>
          <p:nvPr/>
        </p:nvSpPr>
        <p:spPr>
          <a:xfrm rot="0">
            <a:off x="789213" y="7161977"/>
            <a:ext cx="16776248" cy="1109345"/>
          </a:xfrm>
          <a:prstGeom prst="rect">
            <a:avLst/>
          </a:prstGeom>
        </p:spPr>
        <p:txBody>
          <a:bodyPr anchor="t" rtlCol="false" tIns="0" lIns="0" bIns="0" rIns="0">
            <a:spAutoFit/>
          </a:bodyPr>
          <a:lstStyle/>
          <a:p>
            <a:pPr algn="ctr" marL="0" indent="0" lvl="0">
              <a:lnSpc>
                <a:spcPts val="4480"/>
              </a:lnSpc>
              <a:spcBef>
                <a:spcPct val="0"/>
              </a:spcBef>
            </a:pPr>
            <a:r>
              <a:rPr lang="en-US" b="true" sz="3200" strike="noStrike" u="none">
                <a:solidFill>
                  <a:srgbClr val="232C68"/>
                </a:solidFill>
                <a:latin typeface="Lato Bold"/>
                <a:ea typeface="Lato Bold"/>
                <a:cs typeface="Lato Bold"/>
                <a:sym typeface="Lato Bold"/>
              </a:rPr>
              <a:t>Diversificar tu portafolio es esencial para </a:t>
            </a:r>
            <a:r>
              <a:rPr lang="en-US" b="true" sz="3200" strike="noStrike" u="none">
                <a:solidFill>
                  <a:srgbClr val="F26422"/>
                </a:solidFill>
                <a:latin typeface="Lato Bold"/>
                <a:ea typeface="Lato Bold"/>
                <a:cs typeface="Lato Bold"/>
                <a:sym typeface="Lato Bold"/>
              </a:rPr>
              <a:t>mantener la estabilidad financiera.</a:t>
            </a:r>
            <a:r>
              <a:rPr lang="en-US" b="true" sz="3200" strike="noStrike" u="none">
                <a:solidFill>
                  <a:srgbClr val="232C68"/>
                </a:solidFill>
                <a:latin typeface="Lato Bold"/>
                <a:ea typeface="Lato Bold"/>
                <a:cs typeface="Lato Bold"/>
                <a:sym typeface="Lato Bold"/>
              </a:rPr>
              <a:t> </a:t>
            </a:r>
          </a:p>
          <a:p>
            <a:pPr algn="ctr" marL="0" indent="0" lvl="0">
              <a:lnSpc>
                <a:spcPts val="4480"/>
              </a:lnSpc>
              <a:spcBef>
                <a:spcPct val="0"/>
              </a:spcBef>
            </a:pPr>
            <a:r>
              <a:rPr lang="en-US" b="true" sz="3200" strike="noStrike" u="none">
                <a:solidFill>
                  <a:srgbClr val="232C68"/>
                </a:solidFill>
                <a:latin typeface="Lato Bold"/>
                <a:ea typeface="Lato Bold"/>
                <a:cs typeface="Lato Bold"/>
                <a:sym typeface="Lato Bold"/>
              </a:rPr>
              <a:t>Actúa como un escudo contra el colapso financiero total, </a:t>
            </a:r>
            <a:r>
              <a:rPr lang="en-US" b="true" sz="3200" strike="noStrike" u="none">
                <a:solidFill>
                  <a:srgbClr val="F26422"/>
                </a:solidFill>
                <a:latin typeface="Lato Bold"/>
                <a:ea typeface="Lato Bold"/>
                <a:cs typeface="Lato Bold"/>
                <a:sym typeface="Lato Bold"/>
              </a:rPr>
              <a:t>asegurando la riqueza a largo plazo.</a:t>
            </a:r>
          </a:p>
        </p:txBody>
      </p:sp>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2315491"/>
            <a:chOff x="0" y="0"/>
            <a:chExt cx="4816593" cy="609841"/>
          </a:xfrm>
        </p:grpSpPr>
        <p:sp>
          <p:nvSpPr>
            <p:cNvPr name="Freeform 3" id="3"/>
            <p:cNvSpPr/>
            <p:nvPr/>
          </p:nvSpPr>
          <p:spPr>
            <a:xfrm flipH="false" flipV="false" rot="0">
              <a:off x="0" y="0"/>
              <a:ext cx="4816592" cy="609841"/>
            </a:xfrm>
            <a:custGeom>
              <a:avLst/>
              <a:gdLst/>
              <a:ahLst/>
              <a:cxnLst/>
              <a:rect r="r" b="b" t="t" l="l"/>
              <a:pathLst>
                <a:path h="609841" w="4816592">
                  <a:moveTo>
                    <a:pt x="0" y="0"/>
                  </a:moveTo>
                  <a:lnTo>
                    <a:pt x="4816592" y="0"/>
                  </a:lnTo>
                  <a:lnTo>
                    <a:pt x="4816592" y="609841"/>
                  </a:lnTo>
                  <a:lnTo>
                    <a:pt x="0" y="609841"/>
                  </a:lnTo>
                  <a:close/>
                </a:path>
              </a:pathLst>
            </a:custGeom>
            <a:solidFill>
              <a:srgbClr val="232C68"/>
            </a:solidFill>
          </p:spPr>
        </p:sp>
        <p:sp>
          <p:nvSpPr>
            <p:cNvPr name="TextBox 4" id="4"/>
            <p:cNvSpPr txBox="true"/>
            <p:nvPr/>
          </p:nvSpPr>
          <p:spPr>
            <a:xfrm>
              <a:off x="0" y="-38100"/>
              <a:ext cx="4816593" cy="647941"/>
            </a:xfrm>
            <a:prstGeom prst="rect">
              <a:avLst/>
            </a:prstGeom>
          </p:spPr>
          <p:txBody>
            <a:bodyPr anchor="ctr" rtlCol="false" tIns="50800" lIns="50800" bIns="50800" rIns="50800"/>
            <a:lstStyle/>
            <a:p>
              <a:pPr algn="ctr">
                <a:lnSpc>
                  <a:spcPts val="2659"/>
                </a:lnSpc>
              </a:pPr>
            </a:p>
          </p:txBody>
        </p:sp>
      </p:grpSp>
      <p:sp>
        <p:nvSpPr>
          <p:cNvPr name="Freeform 5" id="5"/>
          <p:cNvSpPr/>
          <p:nvPr/>
        </p:nvSpPr>
        <p:spPr>
          <a:xfrm flipH="false" flipV="false" rot="0">
            <a:off x="378787" y="9589134"/>
            <a:ext cx="1313254" cy="424556"/>
          </a:xfrm>
          <a:custGeom>
            <a:avLst/>
            <a:gdLst/>
            <a:ahLst/>
            <a:cxnLst/>
            <a:rect r="r" b="b" t="t" l="l"/>
            <a:pathLst>
              <a:path h="424556" w="1313254">
                <a:moveTo>
                  <a:pt x="0" y="0"/>
                </a:moveTo>
                <a:lnTo>
                  <a:pt x="1313254" y="0"/>
                </a:lnTo>
                <a:lnTo>
                  <a:pt x="1313254" y="424556"/>
                </a:lnTo>
                <a:lnTo>
                  <a:pt x="0" y="424556"/>
                </a:lnTo>
                <a:lnTo>
                  <a:pt x="0" y="0"/>
                </a:lnTo>
                <a:close/>
              </a:path>
            </a:pathLst>
          </a:custGeom>
          <a:blipFill>
            <a:blip r:embed="rId3"/>
            <a:stretch>
              <a:fillRect l="0" t="0" r="0" b="0"/>
            </a:stretch>
          </a:blipFill>
        </p:spPr>
      </p:sp>
      <p:sp>
        <p:nvSpPr>
          <p:cNvPr name="Freeform 6" id="6"/>
          <p:cNvSpPr/>
          <p:nvPr/>
        </p:nvSpPr>
        <p:spPr>
          <a:xfrm flipH="false" flipV="false" rot="0">
            <a:off x="54954" y="5648133"/>
            <a:ext cx="1502566" cy="2953447"/>
          </a:xfrm>
          <a:custGeom>
            <a:avLst/>
            <a:gdLst/>
            <a:ahLst/>
            <a:cxnLst/>
            <a:rect r="r" b="b" t="t" l="l"/>
            <a:pathLst>
              <a:path h="2953447" w="1502566">
                <a:moveTo>
                  <a:pt x="0" y="0"/>
                </a:moveTo>
                <a:lnTo>
                  <a:pt x="1502566" y="0"/>
                </a:lnTo>
                <a:lnTo>
                  <a:pt x="1502566" y="2953448"/>
                </a:lnTo>
                <a:lnTo>
                  <a:pt x="0" y="295344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1557520" y="5648133"/>
            <a:ext cx="1502566" cy="2953447"/>
          </a:xfrm>
          <a:custGeom>
            <a:avLst/>
            <a:gdLst/>
            <a:ahLst/>
            <a:cxnLst/>
            <a:rect r="r" b="b" t="t" l="l"/>
            <a:pathLst>
              <a:path h="2953447" w="1502566">
                <a:moveTo>
                  <a:pt x="0" y="0"/>
                </a:moveTo>
                <a:lnTo>
                  <a:pt x="1502566" y="0"/>
                </a:lnTo>
                <a:lnTo>
                  <a:pt x="1502566" y="2953448"/>
                </a:lnTo>
                <a:lnTo>
                  <a:pt x="0" y="295344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0">
            <a:off x="13998152" y="6181822"/>
            <a:ext cx="1934307" cy="3626825"/>
          </a:xfrm>
          <a:custGeom>
            <a:avLst/>
            <a:gdLst/>
            <a:ahLst/>
            <a:cxnLst/>
            <a:rect r="r" b="b" t="t" l="l"/>
            <a:pathLst>
              <a:path h="3626825" w="1934307">
                <a:moveTo>
                  <a:pt x="0" y="0"/>
                </a:moveTo>
                <a:lnTo>
                  <a:pt x="1934307" y="0"/>
                </a:lnTo>
                <a:lnTo>
                  <a:pt x="1934307" y="3626825"/>
                </a:lnTo>
                <a:lnTo>
                  <a:pt x="0" y="362682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9" id="9"/>
          <p:cNvSpPr/>
          <p:nvPr/>
        </p:nvSpPr>
        <p:spPr>
          <a:xfrm flipH="false" flipV="false" rot="0">
            <a:off x="16155094" y="6181822"/>
            <a:ext cx="1900285" cy="3619590"/>
          </a:xfrm>
          <a:custGeom>
            <a:avLst/>
            <a:gdLst/>
            <a:ahLst/>
            <a:cxnLst/>
            <a:rect r="r" b="b" t="t" l="l"/>
            <a:pathLst>
              <a:path h="3619590" w="1900285">
                <a:moveTo>
                  <a:pt x="0" y="0"/>
                </a:moveTo>
                <a:lnTo>
                  <a:pt x="1900285" y="0"/>
                </a:lnTo>
                <a:lnTo>
                  <a:pt x="1900285" y="3619590"/>
                </a:lnTo>
                <a:lnTo>
                  <a:pt x="0" y="361959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AutoShape 10" id="10"/>
          <p:cNvSpPr/>
          <p:nvPr/>
        </p:nvSpPr>
        <p:spPr>
          <a:xfrm flipV="true">
            <a:off x="3016613" y="4855687"/>
            <a:ext cx="1308467" cy="3435921"/>
          </a:xfrm>
          <a:prstGeom prst="line">
            <a:avLst/>
          </a:prstGeom>
          <a:ln cap="flat" w="180975">
            <a:solidFill>
              <a:srgbClr val="60A644"/>
            </a:solidFill>
            <a:prstDash val="solid"/>
            <a:headEnd type="none" len="sm" w="sm"/>
            <a:tailEnd type="triangle" len="med" w="lg"/>
          </a:ln>
        </p:spPr>
      </p:sp>
      <p:sp>
        <p:nvSpPr>
          <p:cNvPr name="AutoShape 11" id="11"/>
          <p:cNvSpPr/>
          <p:nvPr/>
        </p:nvSpPr>
        <p:spPr>
          <a:xfrm>
            <a:off x="4325080" y="5143500"/>
            <a:ext cx="3588029" cy="2114243"/>
          </a:xfrm>
          <a:prstGeom prst="line">
            <a:avLst/>
          </a:prstGeom>
          <a:ln cap="flat" w="180975">
            <a:solidFill>
              <a:srgbClr val="60A644"/>
            </a:solidFill>
            <a:prstDash val="solid"/>
            <a:headEnd type="none" len="sm" w="sm"/>
            <a:tailEnd type="triangle" len="med" w="lg"/>
          </a:ln>
        </p:spPr>
      </p:sp>
      <p:sp>
        <p:nvSpPr>
          <p:cNvPr name="AutoShape 12" id="12"/>
          <p:cNvSpPr/>
          <p:nvPr/>
        </p:nvSpPr>
        <p:spPr>
          <a:xfrm flipV="true">
            <a:off x="7660237" y="4706239"/>
            <a:ext cx="252872" cy="2551503"/>
          </a:xfrm>
          <a:prstGeom prst="line">
            <a:avLst/>
          </a:prstGeom>
          <a:ln cap="flat" w="180975">
            <a:solidFill>
              <a:srgbClr val="60A644"/>
            </a:solidFill>
            <a:prstDash val="solid"/>
            <a:headEnd type="none" len="sm" w="sm"/>
            <a:tailEnd type="triangle" len="med" w="lg"/>
          </a:ln>
        </p:spPr>
      </p:sp>
      <p:sp>
        <p:nvSpPr>
          <p:cNvPr name="AutoShape 13" id="13"/>
          <p:cNvSpPr/>
          <p:nvPr/>
        </p:nvSpPr>
        <p:spPr>
          <a:xfrm flipV="true">
            <a:off x="7944224" y="3818970"/>
            <a:ext cx="2399551" cy="1038900"/>
          </a:xfrm>
          <a:prstGeom prst="line">
            <a:avLst/>
          </a:prstGeom>
          <a:ln cap="flat" w="180975">
            <a:solidFill>
              <a:srgbClr val="60A644"/>
            </a:solidFill>
            <a:prstDash val="solid"/>
            <a:headEnd type="none" len="sm" w="sm"/>
            <a:tailEnd type="triangle" len="med" w="lg"/>
          </a:ln>
        </p:spPr>
      </p:sp>
      <p:sp>
        <p:nvSpPr>
          <p:cNvPr name="AutoShape 14" id="14"/>
          <p:cNvSpPr/>
          <p:nvPr/>
        </p:nvSpPr>
        <p:spPr>
          <a:xfrm>
            <a:off x="10012806" y="3961995"/>
            <a:ext cx="2752480" cy="3372277"/>
          </a:xfrm>
          <a:prstGeom prst="line">
            <a:avLst/>
          </a:prstGeom>
          <a:ln cap="flat" w="180975">
            <a:solidFill>
              <a:srgbClr val="60A644"/>
            </a:solidFill>
            <a:prstDash val="solid"/>
            <a:headEnd type="none" len="sm" w="sm"/>
            <a:tailEnd type="triangle" len="med" w="lg"/>
          </a:ln>
        </p:spPr>
      </p:sp>
      <p:sp>
        <p:nvSpPr>
          <p:cNvPr name="AutoShape 15" id="15"/>
          <p:cNvSpPr/>
          <p:nvPr/>
        </p:nvSpPr>
        <p:spPr>
          <a:xfrm flipV="true">
            <a:off x="12692587" y="2909306"/>
            <a:ext cx="625525" cy="4178004"/>
          </a:xfrm>
          <a:prstGeom prst="line">
            <a:avLst/>
          </a:prstGeom>
          <a:ln cap="flat" w="180975">
            <a:solidFill>
              <a:srgbClr val="60A644"/>
            </a:solidFill>
            <a:prstDash val="solid"/>
            <a:headEnd type="none" len="sm" w="sm"/>
            <a:tailEnd type="triangle" len="med" w="lg"/>
          </a:ln>
        </p:spPr>
      </p:sp>
      <p:sp>
        <p:nvSpPr>
          <p:cNvPr name="AutoShape 16" id="16"/>
          <p:cNvSpPr/>
          <p:nvPr/>
        </p:nvSpPr>
        <p:spPr>
          <a:xfrm>
            <a:off x="13318112" y="3266901"/>
            <a:ext cx="2341177" cy="2140740"/>
          </a:xfrm>
          <a:prstGeom prst="line">
            <a:avLst/>
          </a:prstGeom>
          <a:ln cap="flat" w="180975">
            <a:solidFill>
              <a:srgbClr val="60A644"/>
            </a:solidFill>
            <a:prstDash val="solid"/>
            <a:headEnd type="none" len="sm" w="sm"/>
            <a:tailEnd type="triangle" len="med" w="lg"/>
          </a:ln>
        </p:spPr>
      </p:sp>
      <p:grpSp>
        <p:nvGrpSpPr>
          <p:cNvPr name="Group 17" id="17"/>
          <p:cNvGrpSpPr/>
          <p:nvPr/>
        </p:nvGrpSpPr>
        <p:grpSpPr>
          <a:xfrm rot="0">
            <a:off x="2827275" y="8130137"/>
            <a:ext cx="316054" cy="316054"/>
            <a:chOff x="0" y="0"/>
            <a:chExt cx="812800" cy="812800"/>
          </a:xfrm>
        </p:grpSpPr>
        <p:sp>
          <p:nvSpPr>
            <p:cNvPr name="Freeform 18" id="1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32C68"/>
            </a:solidFill>
          </p:spPr>
        </p:sp>
        <p:sp>
          <p:nvSpPr>
            <p:cNvPr name="TextBox 19" id="19"/>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sp>
        <p:nvSpPr>
          <p:cNvPr name="TextBox 20" id="20"/>
          <p:cNvSpPr txBox="true"/>
          <p:nvPr/>
        </p:nvSpPr>
        <p:spPr>
          <a:xfrm rot="0">
            <a:off x="0" y="561975"/>
            <a:ext cx="18288000" cy="1152525"/>
          </a:xfrm>
          <a:prstGeom prst="rect">
            <a:avLst/>
          </a:prstGeom>
        </p:spPr>
        <p:txBody>
          <a:bodyPr anchor="t" rtlCol="false" tIns="0" lIns="0" bIns="0" rIns="0">
            <a:spAutoFit/>
          </a:bodyPr>
          <a:lstStyle/>
          <a:p>
            <a:pPr algn="ctr">
              <a:lnSpc>
                <a:spcPts val="9000"/>
              </a:lnSpc>
            </a:pPr>
            <a:r>
              <a:rPr lang="en-US" b="true" sz="7500">
                <a:solidFill>
                  <a:srgbClr val="FFFFFF"/>
                </a:solidFill>
                <a:latin typeface="Noto Sans Bold"/>
                <a:ea typeface="Noto Sans Bold"/>
                <a:cs typeface="Noto Sans Bold"/>
                <a:sym typeface="Noto Sans Bold"/>
              </a:rPr>
              <a:t>Enfóquese en las metas a largo plazo</a:t>
            </a:r>
          </a:p>
        </p:txBody>
      </p:sp>
      <p:sp>
        <p:nvSpPr>
          <p:cNvPr name="TextBox 21" id="21"/>
          <p:cNvSpPr txBox="true"/>
          <p:nvPr/>
        </p:nvSpPr>
        <p:spPr>
          <a:xfrm rot="0">
            <a:off x="2434562" y="8534906"/>
            <a:ext cx="1251049" cy="539115"/>
          </a:xfrm>
          <a:prstGeom prst="rect">
            <a:avLst/>
          </a:prstGeom>
        </p:spPr>
        <p:txBody>
          <a:bodyPr anchor="t" rtlCol="false" tIns="0" lIns="0" bIns="0" rIns="0">
            <a:spAutoFit/>
          </a:bodyPr>
          <a:lstStyle/>
          <a:p>
            <a:pPr algn="ctr">
              <a:lnSpc>
                <a:spcPts val="4409"/>
              </a:lnSpc>
            </a:pPr>
            <a:r>
              <a:rPr lang="en-US" sz="3150">
                <a:solidFill>
                  <a:srgbClr val="F26422"/>
                </a:solidFill>
                <a:latin typeface="Noto Sans"/>
                <a:ea typeface="Noto Sans"/>
                <a:cs typeface="Noto Sans"/>
                <a:sym typeface="Noto Sans"/>
              </a:rPr>
              <a:t>$1,000</a:t>
            </a:r>
          </a:p>
        </p:txBody>
      </p:sp>
      <p:sp>
        <p:nvSpPr>
          <p:cNvPr name="TextBox 22" id="22"/>
          <p:cNvSpPr txBox="true"/>
          <p:nvPr/>
        </p:nvSpPr>
        <p:spPr>
          <a:xfrm rot="0">
            <a:off x="16155094" y="2842631"/>
            <a:ext cx="1251049" cy="539115"/>
          </a:xfrm>
          <a:prstGeom prst="rect">
            <a:avLst/>
          </a:prstGeom>
        </p:spPr>
        <p:txBody>
          <a:bodyPr anchor="t" rtlCol="false" tIns="0" lIns="0" bIns="0" rIns="0">
            <a:spAutoFit/>
          </a:bodyPr>
          <a:lstStyle/>
          <a:p>
            <a:pPr algn="ctr">
              <a:lnSpc>
                <a:spcPts val="4409"/>
              </a:lnSpc>
            </a:pPr>
            <a:r>
              <a:rPr lang="en-US" sz="3150">
                <a:solidFill>
                  <a:srgbClr val="F26422"/>
                </a:solidFill>
                <a:latin typeface="Noto Sans"/>
                <a:ea typeface="Noto Sans"/>
                <a:cs typeface="Noto Sans"/>
                <a:sym typeface="Noto Sans"/>
              </a:rPr>
              <a:t>$3,000</a:t>
            </a:r>
          </a:p>
        </p:txBody>
      </p:sp>
      <p:sp>
        <p:nvSpPr>
          <p:cNvPr name="AutoShape 23" id="23"/>
          <p:cNvSpPr/>
          <p:nvPr/>
        </p:nvSpPr>
        <p:spPr>
          <a:xfrm flipV="true">
            <a:off x="15513038" y="3381746"/>
            <a:ext cx="1267581" cy="1921494"/>
          </a:xfrm>
          <a:prstGeom prst="line">
            <a:avLst/>
          </a:prstGeom>
          <a:ln cap="flat" w="180975">
            <a:solidFill>
              <a:srgbClr val="60A644"/>
            </a:solidFill>
            <a:prstDash val="solid"/>
            <a:headEnd type="none" len="sm" w="sm"/>
            <a:tailEnd type="triangle" len="med" w="lg"/>
          </a:ln>
        </p:spPr>
      </p:sp>
      <p:sp>
        <p:nvSpPr>
          <p:cNvPr name="AutoShape 24" id="24"/>
          <p:cNvSpPr/>
          <p:nvPr/>
        </p:nvSpPr>
        <p:spPr>
          <a:xfrm flipV="true">
            <a:off x="3016613" y="3145526"/>
            <a:ext cx="13138481" cy="5146082"/>
          </a:xfrm>
          <a:prstGeom prst="line">
            <a:avLst/>
          </a:prstGeom>
          <a:ln cap="flat" w="180975">
            <a:solidFill>
              <a:srgbClr val="232C68"/>
            </a:solidFill>
            <a:prstDash val="solid"/>
            <a:headEnd type="none" len="sm" w="sm"/>
            <a:tailEnd type="triangle" len="med" w="lg"/>
          </a:ln>
        </p:spPr>
      </p:sp>
      <p:sp>
        <p:nvSpPr>
          <p:cNvPr name="TextBox 25" id="25"/>
          <p:cNvSpPr txBox="true"/>
          <p:nvPr/>
        </p:nvSpPr>
        <p:spPr>
          <a:xfrm rot="0">
            <a:off x="7297384" y="7340516"/>
            <a:ext cx="914995" cy="539115"/>
          </a:xfrm>
          <a:prstGeom prst="rect">
            <a:avLst/>
          </a:prstGeom>
        </p:spPr>
        <p:txBody>
          <a:bodyPr anchor="t" rtlCol="false" tIns="0" lIns="0" bIns="0" rIns="0">
            <a:spAutoFit/>
          </a:bodyPr>
          <a:lstStyle/>
          <a:p>
            <a:pPr algn="ctr">
              <a:lnSpc>
                <a:spcPts val="4409"/>
              </a:lnSpc>
            </a:pPr>
            <a:r>
              <a:rPr lang="en-US" sz="3150">
                <a:solidFill>
                  <a:srgbClr val="60A644"/>
                </a:solidFill>
                <a:latin typeface="Noto Sans"/>
                <a:ea typeface="Noto Sans"/>
                <a:cs typeface="Noto Sans"/>
                <a:sym typeface="Noto Sans"/>
              </a:rPr>
              <a:t>$700</a:t>
            </a:r>
          </a:p>
        </p:txBody>
      </p:sp>
      <p:sp>
        <p:nvSpPr>
          <p:cNvPr name="TextBox 26" id="26"/>
          <p:cNvSpPr txBox="true"/>
          <p:nvPr/>
        </p:nvSpPr>
        <p:spPr>
          <a:xfrm rot="0">
            <a:off x="9222355" y="2964006"/>
            <a:ext cx="1251049" cy="539115"/>
          </a:xfrm>
          <a:prstGeom prst="rect">
            <a:avLst/>
          </a:prstGeom>
        </p:spPr>
        <p:txBody>
          <a:bodyPr anchor="t" rtlCol="false" tIns="0" lIns="0" bIns="0" rIns="0">
            <a:spAutoFit/>
          </a:bodyPr>
          <a:lstStyle/>
          <a:p>
            <a:pPr algn="ctr">
              <a:lnSpc>
                <a:spcPts val="4409"/>
              </a:lnSpc>
            </a:pPr>
            <a:r>
              <a:rPr lang="en-US" sz="3150">
                <a:solidFill>
                  <a:srgbClr val="60A644"/>
                </a:solidFill>
                <a:latin typeface="Noto Sans"/>
                <a:ea typeface="Noto Sans"/>
                <a:cs typeface="Noto Sans"/>
                <a:sym typeface="Noto Sans"/>
              </a:rPr>
              <a:t>$2,500</a:t>
            </a:r>
          </a:p>
        </p:txBody>
      </p:sp>
      <p:sp>
        <p:nvSpPr>
          <p:cNvPr name="TextBox 27" id="27"/>
          <p:cNvSpPr txBox="true"/>
          <p:nvPr/>
        </p:nvSpPr>
        <p:spPr>
          <a:xfrm rot="0">
            <a:off x="9222355" y="5819604"/>
            <a:ext cx="1251049" cy="539115"/>
          </a:xfrm>
          <a:prstGeom prst="rect">
            <a:avLst/>
          </a:prstGeom>
        </p:spPr>
        <p:txBody>
          <a:bodyPr anchor="t" rtlCol="false" tIns="0" lIns="0" bIns="0" rIns="0">
            <a:spAutoFit/>
          </a:bodyPr>
          <a:lstStyle/>
          <a:p>
            <a:pPr algn="ctr">
              <a:lnSpc>
                <a:spcPts val="4409"/>
              </a:lnSpc>
            </a:pPr>
            <a:r>
              <a:rPr lang="en-US" sz="3150">
                <a:solidFill>
                  <a:srgbClr val="232C68"/>
                </a:solidFill>
                <a:latin typeface="Noto Sans"/>
                <a:ea typeface="Noto Sans"/>
                <a:cs typeface="Noto Sans"/>
                <a:sym typeface="Noto Sans"/>
              </a:rPr>
              <a:t>$1,500</a:t>
            </a:r>
          </a:p>
        </p:txBody>
      </p:sp>
      <p:sp>
        <p:nvSpPr>
          <p:cNvPr name="TextBox 28" id="28"/>
          <p:cNvSpPr txBox="true"/>
          <p:nvPr/>
        </p:nvSpPr>
        <p:spPr>
          <a:xfrm rot="0">
            <a:off x="12692587" y="2302804"/>
            <a:ext cx="1251049" cy="539115"/>
          </a:xfrm>
          <a:prstGeom prst="rect">
            <a:avLst/>
          </a:prstGeom>
        </p:spPr>
        <p:txBody>
          <a:bodyPr anchor="t" rtlCol="false" tIns="0" lIns="0" bIns="0" rIns="0">
            <a:spAutoFit/>
          </a:bodyPr>
          <a:lstStyle/>
          <a:p>
            <a:pPr algn="ctr">
              <a:lnSpc>
                <a:spcPts val="4409"/>
              </a:lnSpc>
            </a:pPr>
            <a:r>
              <a:rPr lang="en-US" sz="3150">
                <a:solidFill>
                  <a:srgbClr val="60A644"/>
                </a:solidFill>
                <a:latin typeface="Noto Sans"/>
                <a:ea typeface="Noto Sans"/>
                <a:cs typeface="Noto Sans"/>
                <a:sym typeface="Noto Sans"/>
              </a:rPr>
              <a:t>$3,500</a:t>
            </a:r>
          </a:p>
        </p:txBody>
      </p:sp>
      <p:sp>
        <p:nvSpPr>
          <p:cNvPr name="TextBox 29" id="29"/>
          <p:cNvSpPr txBox="true"/>
          <p:nvPr/>
        </p:nvSpPr>
        <p:spPr>
          <a:xfrm rot="0">
            <a:off x="12235090" y="7452502"/>
            <a:ext cx="914995" cy="539115"/>
          </a:xfrm>
          <a:prstGeom prst="rect">
            <a:avLst/>
          </a:prstGeom>
        </p:spPr>
        <p:txBody>
          <a:bodyPr anchor="t" rtlCol="false" tIns="0" lIns="0" bIns="0" rIns="0">
            <a:spAutoFit/>
          </a:bodyPr>
          <a:lstStyle/>
          <a:p>
            <a:pPr algn="ctr">
              <a:lnSpc>
                <a:spcPts val="4409"/>
              </a:lnSpc>
            </a:pPr>
            <a:r>
              <a:rPr lang="en-US" sz="3150">
                <a:solidFill>
                  <a:srgbClr val="60A644"/>
                </a:solidFill>
                <a:latin typeface="Noto Sans"/>
                <a:ea typeface="Noto Sans"/>
                <a:cs typeface="Noto Sans"/>
                <a:sym typeface="Noto Sans"/>
              </a:rPr>
              <a:t>$500</a:t>
            </a:r>
          </a:p>
        </p:txBody>
      </p:sp>
    </p:spTree>
  </p:cSld>
  <p:clrMapOvr>
    <a:masterClrMapping/>
  </p:clrMapOvr>
</p:sld>
</file>

<file path=ppt/slides/slide33.xml><?xml version="1.0" encoding="utf-8"?>
<p:sld xmlns:p="http://schemas.openxmlformats.org/presentationml/2006/main" xmlns:a="http://schemas.openxmlformats.org/drawingml/2006/main" xmlns:r="http://schemas.openxmlformats.org/officeDocument/2006/relationships">
  <p:cSld>
    <p:bg>
      <p:bgPr>
        <a:solidFill>
          <a:srgbClr val="232C68"/>
        </a:solidFill>
      </p:bgPr>
    </p:bg>
    <p:spTree>
      <p:nvGrpSpPr>
        <p:cNvPr id="1" name=""/>
        <p:cNvGrpSpPr/>
        <p:nvPr/>
      </p:nvGrpSpPr>
      <p:grpSpPr>
        <a:xfrm>
          <a:off x="0" y="0"/>
          <a:ext cx="0" cy="0"/>
          <a:chOff x="0" y="0"/>
          <a:chExt cx="0" cy="0"/>
        </a:xfrm>
      </p:grpSpPr>
      <p:sp>
        <p:nvSpPr>
          <p:cNvPr name="TextBox 2" id="2"/>
          <p:cNvSpPr txBox="true"/>
          <p:nvPr/>
        </p:nvSpPr>
        <p:spPr>
          <a:xfrm rot="0">
            <a:off x="1149923" y="7191374"/>
            <a:ext cx="9172575" cy="1152525"/>
          </a:xfrm>
          <a:prstGeom prst="rect">
            <a:avLst/>
          </a:prstGeom>
        </p:spPr>
        <p:txBody>
          <a:bodyPr anchor="t" rtlCol="false" tIns="0" lIns="0" bIns="0" rIns="0">
            <a:spAutoFit/>
          </a:bodyPr>
          <a:lstStyle/>
          <a:p>
            <a:pPr algn="l" marL="0" indent="0" lvl="0">
              <a:lnSpc>
                <a:spcPts val="9000"/>
              </a:lnSpc>
              <a:spcBef>
                <a:spcPct val="0"/>
              </a:spcBef>
            </a:pPr>
            <a:r>
              <a:rPr lang="en-US" b="true" sz="7500" strike="noStrike" u="none">
                <a:solidFill>
                  <a:srgbClr val="F9FCFF"/>
                </a:solidFill>
                <a:latin typeface="Noto Sans Bold"/>
                <a:ea typeface="Noto Sans Bold"/>
                <a:cs typeface="Noto Sans Bold"/>
                <a:sym typeface="Noto Sans Bold"/>
              </a:rPr>
              <a:t>Tu Cuenta en Línea</a:t>
            </a:r>
          </a:p>
        </p:txBody>
      </p:sp>
      <p:sp>
        <p:nvSpPr>
          <p:cNvPr name="Freeform 3" id="3" descr="Computer outline"/>
          <p:cNvSpPr/>
          <p:nvPr/>
        </p:nvSpPr>
        <p:spPr>
          <a:xfrm flipH="false" flipV="false" rot="0">
            <a:off x="10058401" y="952500"/>
            <a:ext cx="7391399" cy="7391399"/>
          </a:xfrm>
          <a:custGeom>
            <a:avLst/>
            <a:gdLst/>
            <a:ahLst/>
            <a:cxnLst/>
            <a:rect r="r" b="b" t="t" l="l"/>
            <a:pathLst>
              <a:path h="7391399" w="7391399">
                <a:moveTo>
                  <a:pt x="0" y="0"/>
                </a:moveTo>
                <a:lnTo>
                  <a:pt x="7391399" y="0"/>
                </a:lnTo>
                <a:lnTo>
                  <a:pt x="7391399" y="7391399"/>
                </a:lnTo>
                <a:lnTo>
                  <a:pt x="0" y="739139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descr="User with solid fill"/>
          <p:cNvSpPr/>
          <p:nvPr/>
        </p:nvSpPr>
        <p:spPr>
          <a:xfrm flipH="false" flipV="false" rot="0">
            <a:off x="11430000" y="3251999"/>
            <a:ext cx="2057400" cy="2057400"/>
          </a:xfrm>
          <a:custGeom>
            <a:avLst/>
            <a:gdLst/>
            <a:ahLst/>
            <a:cxnLst/>
            <a:rect r="r" b="b" t="t" l="l"/>
            <a:pathLst>
              <a:path h="2057400" w="2057400">
                <a:moveTo>
                  <a:pt x="0" y="0"/>
                </a:moveTo>
                <a:lnTo>
                  <a:pt x="2057400" y="0"/>
                </a:lnTo>
                <a:lnTo>
                  <a:pt x="2057400" y="2057400"/>
                </a:lnTo>
                <a:lnTo>
                  <a:pt x="0" y="20574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descr="User with solid fill"/>
          <p:cNvSpPr/>
          <p:nvPr/>
        </p:nvSpPr>
        <p:spPr>
          <a:xfrm flipH="false" flipV="false" rot="0">
            <a:off x="15392400" y="3855980"/>
            <a:ext cx="1600199" cy="1600199"/>
          </a:xfrm>
          <a:custGeom>
            <a:avLst/>
            <a:gdLst/>
            <a:ahLst/>
            <a:cxnLst/>
            <a:rect r="r" b="b" t="t" l="l"/>
            <a:pathLst>
              <a:path h="1600199" w="1600199">
                <a:moveTo>
                  <a:pt x="0" y="0"/>
                </a:moveTo>
                <a:lnTo>
                  <a:pt x="1600199" y="0"/>
                </a:lnTo>
                <a:lnTo>
                  <a:pt x="1600199" y="1600199"/>
                </a:lnTo>
                <a:lnTo>
                  <a:pt x="0" y="1600199"/>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3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981075" y="533400"/>
            <a:ext cx="14516100" cy="2295525"/>
          </a:xfrm>
          <a:prstGeom prst="rect">
            <a:avLst/>
          </a:prstGeom>
        </p:spPr>
        <p:txBody>
          <a:bodyPr anchor="t" rtlCol="false" tIns="0" lIns="0" bIns="0" rIns="0">
            <a:spAutoFit/>
          </a:bodyPr>
          <a:lstStyle/>
          <a:p>
            <a:pPr algn="l" marL="0" indent="0" lvl="0">
              <a:lnSpc>
                <a:spcPts val="9000"/>
              </a:lnSpc>
              <a:spcBef>
                <a:spcPct val="0"/>
              </a:spcBef>
            </a:pPr>
            <a:r>
              <a:rPr lang="en-US" b="true" sz="7500" strike="noStrike" u="none">
                <a:solidFill>
                  <a:srgbClr val="232C68"/>
                </a:solidFill>
                <a:latin typeface="Noto Sans Bold"/>
                <a:ea typeface="Noto Sans Bold"/>
                <a:cs typeface="Noto Sans Bold"/>
                <a:sym typeface="Noto Sans Bold"/>
              </a:rPr>
              <a:t>Crea Tu </a:t>
            </a:r>
          </a:p>
          <a:p>
            <a:pPr algn="l" marL="0" indent="0" lvl="0">
              <a:lnSpc>
                <a:spcPts val="9000"/>
              </a:lnSpc>
              <a:spcBef>
                <a:spcPct val="0"/>
              </a:spcBef>
            </a:pPr>
            <a:r>
              <a:rPr lang="en-US" b="true" sz="7500" strike="noStrike" u="none">
                <a:solidFill>
                  <a:srgbClr val="232C68"/>
                </a:solidFill>
                <a:latin typeface="Noto Sans Bold"/>
                <a:ea typeface="Noto Sans Bold"/>
                <a:cs typeface="Noto Sans Bold"/>
                <a:sym typeface="Noto Sans Bold"/>
              </a:rPr>
              <a:t>Cuenta en Línea</a:t>
            </a:r>
          </a:p>
        </p:txBody>
      </p:sp>
      <p:sp>
        <p:nvSpPr>
          <p:cNvPr name="Freeform 3" id="3"/>
          <p:cNvSpPr/>
          <p:nvPr/>
        </p:nvSpPr>
        <p:spPr>
          <a:xfrm flipH="false" flipV="false" rot="0">
            <a:off x="1276350" y="2238424"/>
            <a:ext cx="14493740" cy="6734126"/>
          </a:xfrm>
          <a:custGeom>
            <a:avLst/>
            <a:gdLst/>
            <a:ahLst/>
            <a:cxnLst/>
            <a:rect r="r" b="b" t="t" l="l"/>
            <a:pathLst>
              <a:path h="6734126" w="14493740">
                <a:moveTo>
                  <a:pt x="0" y="0"/>
                </a:moveTo>
                <a:lnTo>
                  <a:pt x="14493740" y="0"/>
                </a:lnTo>
                <a:lnTo>
                  <a:pt x="14493740" y="6734126"/>
                </a:lnTo>
                <a:lnTo>
                  <a:pt x="0" y="673412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a:ln cap="sq">
            <a:noFill/>
            <a:prstDash val="solid"/>
            <a:miter/>
          </a:ln>
        </p:spPr>
      </p:sp>
      <p:sp>
        <p:nvSpPr>
          <p:cNvPr name="Freeform 4" id="4"/>
          <p:cNvSpPr/>
          <p:nvPr/>
        </p:nvSpPr>
        <p:spPr>
          <a:xfrm flipH="false" flipV="false" rot="0">
            <a:off x="1046986" y="4115132"/>
            <a:ext cx="2560320" cy="2926080"/>
          </a:xfrm>
          <a:custGeom>
            <a:avLst/>
            <a:gdLst/>
            <a:ahLst/>
            <a:cxnLst/>
            <a:rect r="r" b="b" t="t" l="l"/>
            <a:pathLst>
              <a:path h="2926080" w="2560320">
                <a:moveTo>
                  <a:pt x="0" y="0"/>
                </a:moveTo>
                <a:lnTo>
                  <a:pt x="2560320" y="0"/>
                </a:lnTo>
                <a:lnTo>
                  <a:pt x="2560320" y="2926080"/>
                </a:lnTo>
                <a:lnTo>
                  <a:pt x="0" y="292608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5" id="5"/>
          <p:cNvSpPr txBox="true"/>
          <p:nvPr/>
        </p:nvSpPr>
        <p:spPr>
          <a:xfrm rot="0">
            <a:off x="1247775" y="4838700"/>
            <a:ext cx="2181225" cy="1001908"/>
          </a:xfrm>
          <a:prstGeom prst="rect">
            <a:avLst/>
          </a:prstGeom>
        </p:spPr>
        <p:txBody>
          <a:bodyPr anchor="t" rtlCol="false" tIns="0" lIns="0" bIns="0" rIns="0">
            <a:spAutoFit/>
          </a:bodyPr>
          <a:lstStyle/>
          <a:p>
            <a:pPr algn="ctr" marL="0" indent="0" lvl="0">
              <a:lnSpc>
                <a:spcPts val="2640"/>
              </a:lnSpc>
              <a:spcBef>
                <a:spcPct val="0"/>
              </a:spcBef>
            </a:pPr>
            <a:r>
              <a:rPr lang="en-US" sz="2400" spc="16" strike="noStrike" u="none">
                <a:solidFill>
                  <a:srgbClr val="FFFFFF"/>
                </a:solidFill>
                <a:latin typeface="Noto Sans"/>
                <a:ea typeface="Noto Sans"/>
                <a:cs typeface="Noto Sans"/>
                <a:sym typeface="Noto Sans"/>
              </a:rPr>
              <a:t>Ten Tu Carta de Bienvenida a Mano</a:t>
            </a:r>
          </a:p>
        </p:txBody>
      </p:sp>
      <p:sp>
        <p:nvSpPr>
          <p:cNvPr name="Freeform 6" id="6"/>
          <p:cNvSpPr/>
          <p:nvPr/>
        </p:nvSpPr>
        <p:spPr>
          <a:xfrm flipH="false" flipV="false" rot="0">
            <a:off x="3797046" y="4102178"/>
            <a:ext cx="2586228" cy="2951988"/>
          </a:xfrm>
          <a:custGeom>
            <a:avLst/>
            <a:gdLst/>
            <a:ahLst/>
            <a:cxnLst/>
            <a:rect r="r" b="b" t="t" l="l"/>
            <a:pathLst>
              <a:path h="2951988" w="2586228">
                <a:moveTo>
                  <a:pt x="0" y="0"/>
                </a:moveTo>
                <a:lnTo>
                  <a:pt x="2586228" y="0"/>
                </a:lnTo>
                <a:lnTo>
                  <a:pt x="2586228" y="2951988"/>
                </a:lnTo>
                <a:lnTo>
                  <a:pt x="0" y="295198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7" id="7"/>
          <p:cNvSpPr txBox="true"/>
          <p:nvPr/>
        </p:nvSpPr>
        <p:spPr>
          <a:xfrm rot="0">
            <a:off x="3914775" y="4838700"/>
            <a:ext cx="2333625" cy="1001908"/>
          </a:xfrm>
          <a:prstGeom prst="rect">
            <a:avLst/>
          </a:prstGeom>
        </p:spPr>
        <p:txBody>
          <a:bodyPr anchor="t" rtlCol="false" tIns="0" lIns="0" bIns="0" rIns="0">
            <a:spAutoFit/>
          </a:bodyPr>
          <a:lstStyle/>
          <a:p>
            <a:pPr algn="ctr" marL="0" indent="0" lvl="0">
              <a:lnSpc>
                <a:spcPts val="2640"/>
              </a:lnSpc>
              <a:spcBef>
                <a:spcPct val="0"/>
              </a:spcBef>
            </a:pPr>
            <a:r>
              <a:rPr lang="en-US" sz="2400" spc="22" strike="noStrike" u="none">
                <a:solidFill>
                  <a:srgbClr val="FFFFFF"/>
                </a:solidFill>
                <a:latin typeface="Noto Sans"/>
                <a:ea typeface="Noto Sans"/>
                <a:cs typeface="Noto Sans"/>
                <a:sym typeface="Noto Sans"/>
              </a:rPr>
              <a:t>Configura Tu Cuenta en u.bpas.com</a:t>
            </a:r>
          </a:p>
        </p:txBody>
      </p:sp>
      <p:sp>
        <p:nvSpPr>
          <p:cNvPr name="Freeform 8" id="8"/>
          <p:cNvSpPr/>
          <p:nvPr/>
        </p:nvSpPr>
        <p:spPr>
          <a:xfrm flipH="false" flipV="false" rot="0">
            <a:off x="6542531" y="4102178"/>
            <a:ext cx="2586228" cy="2951988"/>
          </a:xfrm>
          <a:custGeom>
            <a:avLst/>
            <a:gdLst/>
            <a:ahLst/>
            <a:cxnLst/>
            <a:rect r="r" b="b" t="t" l="l"/>
            <a:pathLst>
              <a:path h="2951988" w="2586228">
                <a:moveTo>
                  <a:pt x="0" y="0"/>
                </a:moveTo>
                <a:lnTo>
                  <a:pt x="2586228" y="0"/>
                </a:lnTo>
                <a:lnTo>
                  <a:pt x="2586228" y="2951988"/>
                </a:lnTo>
                <a:lnTo>
                  <a:pt x="0" y="295198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9" id="9"/>
          <p:cNvSpPr txBox="true"/>
          <p:nvPr/>
        </p:nvSpPr>
        <p:spPr>
          <a:xfrm rot="0">
            <a:off x="6657975" y="4838700"/>
            <a:ext cx="2419350" cy="1001908"/>
          </a:xfrm>
          <a:prstGeom prst="rect">
            <a:avLst/>
          </a:prstGeom>
        </p:spPr>
        <p:txBody>
          <a:bodyPr anchor="t" rtlCol="false" tIns="0" lIns="0" bIns="0" rIns="0">
            <a:spAutoFit/>
          </a:bodyPr>
          <a:lstStyle/>
          <a:p>
            <a:pPr algn="ctr" marL="0" indent="0" lvl="0">
              <a:lnSpc>
                <a:spcPts val="2640"/>
              </a:lnSpc>
              <a:spcBef>
                <a:spcPct val="0"/>
              </a:spcBef>
            </a:pPr>
            <a:r>
              <a:rPr lang="en-US" sz="2400" spc="22" strike="noStrike" u="none">
                <a:solidFill>
                  <a:srgbClr val="FFFFFF"/>
                </a:solidFill>
                <a:latin typeface="Noto Sans"/>
                <a:ea typeface="Noto Sans"/>
                <a:cs typeface="Noto Sans"/>
                <a:sym typeface="Noto Sans"/>
              </a:rPr>
              <a:t>Selecciona Tu</a:t>
            </a:r>
          </a:p>
          <a:p>
            <a:pPr algn="ctr" marL="0" indent="0" lvl="0">
              <a:lnSpc>
                <a:spcPts val="2640"/>
              </a:lnSpc>
              <a:spcBef>
                <a:spcPct val="0"/>
              </a:spcBef>
            </a:pPr>
            <a:r>
              <a:rPr lang="en-US" sz="2400" spc="22" strike="noStrike" u="none">
                <a:solidFill>
                  <a:srgbClr val="FFFFFF"/>
                </a:solidFill>
                <a:latin typeface="Noto Sans"/>
                <a:ea typeface="Noto Sans"/>
                <a:cs typeface="Noto Sans"/>
                <a:sym typeface="Noto Sans"/>
              </a:rPr>
              <a:t>Monto de</a:t>
            </a:r>
          </a:p>
          <a:p>
            <a:pPr algn="ctr" marL="0" indent="0" lvl="0">
              <a:lnSpc>
                <a:spcPts val="2640"/>
              </a:lnSpc>
              <a:spcBef>
                <a:spcPct val="0"/>
              </a:spcBef>
            </a:pPr>
            <a:r>
              <a:rPr lang="en-US" sz="2400" spc="22" strike="noStrike" u="none">
                <a:solidFill>
                  <a:srgbClr val="FFFFFF"/>
                </a:solidFill>
                <a:latin typeface="Noto Sans"/>
                <a:ea typeface="Noto Sans"/>
                <a:cs typeface="Noto Sans"/>
                <a:sym typeface="Noto Sans"/>
              </a:rPr>
              <a:t>Aportación</a:t>
            </a:r>
          </a:p>
        </p:txBody>
      </p:sp>
      <p:sp>
        <p:nvSpPr>
          <p:cNvPr name="Freeform 10" id="10"/>
          <p:cNvSpPr/>
          <p:nvPr/>
        </p:nvSpPr>
        <p:spPr>
          <a:xfrm flipH="false" flipV="false" rot="0">
            <a:off x="9352024" y="4115132"/>
            <a:ext cx="2560320" cy="2926080"/>
          </a:xfrm>
          <a:custGeom>
            <a:avLst/>
            <a:gdLst/>
            <a:ahLst/>
            <a:cxnLst/>
            <a:rect r="r" b="b" t="t" l="l"/>
            <a:pathLst>
              <a:path h="2926080" w="2560320">
                <a:moveTo>
                  <a:pt x="0" y="0"/>
                </a:moveTo>
                <a:lnTo>
                  <a:pt x="2560320" y="0"/>
                </a:lnTo>
                <a:lnTo>
                  <a:pt x="2560320" y="2926080"/>
                </a:lnTo>
                <a:lnTo>
                  <a:pt x="0" y="292608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11" id="11"/>
          <p:cNvSpPr txBox="true"/>
          <p:nvPr/>
        </p:nvSpPr>
        <p:spPr>
          <a:xfrm rot="0">
            <a:off x="9500234" y="5005387"/>
            <a:ext cx="2286000" cy="668533"/>
          </a:xfrm>
          <a:prstGeom prst="rect">
            <a:avLst/>
          </a:prstGeom>
        </p:spPr>
        <p:txBody>
          <a:bodyPr anchor="t" rtlCol="false" tIns="0" lIns="0" bIns="0" rIns="0">
            <a:spAutoFit/>
          </a:bodyPr>
          <a:lstStyle/>
          <a:p>
            <a:pPr algn="ctr" marL="0" indent="0" lvl="0">
              <a:lnSpc>
                <a:spcPts val="2640"/>
              </a:lnSpc>
              <a:spcBef>
                <a:spcPct val="0"/>
              </a:spcBef>
            </a:pPr>
            <a:r>
              <a:rPr lang="en-US" sz="2400" spc="16" strike="noStrike" u="none">
                <a:solidFill>
                  <a:srgbClr val="FFFFFF"/>
                </a:solidFill>
                <a:latin typeface="Noto Sans"/>
                <a:ea typeface="Noto Sans"/>
                <a:cs typeface="Noto Sans"/>
                <a:sym typeface="Noto Sans"/>
              </a:rPr>
              <a:t>Elige </a:t>
            </a:r>
          </a:p>
          <a:p>
            <a:pPr algn="ctr" marL="0" indent="0" lvl="0">
              <a:lnSpc>
                <a:spcPts val="2640"/>
              </a:lnSpc>
              <a:spcBef>
                <a:spcPct val="0"/>
              </a:spcBef>
            </a:pPr>
            <a:r>
              <a:rPr lang="en-US" sz="2400" spc="16" strike="noStrike" u="none">
                <a:solidFill>
                  <a:srgbClr val="FFFFFF"/>
                </a:solidFill>
                <a:latin typeface="Noto Sans"/>
                <a:ea typeface="Noto Sans"/>
                <a:cs typeface="Noto Sans"/>
                <a:sym typeface="Noto Sans"/>
              </a:rPr>
              <a:t>Tus Inversiones</a:t>
            </a:r>
          </a:p>
        </p:txBody>
      </p:sp>
      <p:sp>
        <p:nvSpPr>
          <p:cNvPr name="Freeform 12" id="12"/>
          <p:cNvSpPr/>
          <p:nvPr/>
        </p:nvSpPr>
        <p:spPr>
          <a:xfrm flipH="false" flipV="false" rot="0">
            <a:off x="12070080" y="4115132"/>
            <a:ext cx="2560320" cy="2926080"/>
          </a:xfrm>
          <a:custGeom>
            <a:avLst/>
            <a:gdLst/>
            <a:ahLst/>
            <a:cxnLst/>
            <a:rect r="r" b="b" t="t" l="l"/>
            <a:pathLst>
              <a:path h="2926080" w="2560320">
                <a:moveTo>
                  <a:pt x="0" y="0"/>
                </a:moveTo>
                <a:lnTo>
                  <a:pt x="2560320" y="0"/>
                </a:lnTo>
                <a:lnTo>
                  <a:pt x="2560320" y="2926080"/>
                </a:lnTo>
                <a:lnTo>
                  <a:pt x="0" y="2926080"/>
                </a:lnTo>
                <a:lnTo>
                  <a:pt x="0" y="0"/>
                </a:lnTo>
                <a:close/>
              </a:path>
            </a:pathLst>
          </a:custGeom>
          <a:blipFill>
            <a:blip r:embed="rId5">
              <a:extLst>
                <a:ext uri="{96DAC541-7B7A-43D3-8B79-37D633B846F1}">
                  <asvg:svgBlip xmlns:asvg="http://schemas.microsoft.com/office/drawing/2016/SVG/main" r:embed="rId13"/>
                </a:ext>
              </a:extLst>
            </a:blip>
            <a:stretch>
              <a:fillRect l="0" t="0" r="0" b="0"/>
            </a:stretch>
          </a:blipFill>
        </p:spPr>
      </p:sp>
      <p:sp>
        <p:nvSpPr>
          <p:cNvPr name="TextBox 13" id="13"/>
          <p:cNvSpPr txBox="true"/>
          <p:nvPr/>
        </p:nvSpPr>
        <p:spPr>
          <a:xfrm rot="0">
            <a:off x="12316778" y="5005388"/>
            <a:ext cx="2066925" cy="668533"/>
          </a:xfrm>
          <a:prstGeom prst="rect">
            <a:avLst/>
          </a:prstGeom>
        </p:spPr>
        <p:txBody>
          <a:bodyPr anchor="t" rtlCol="false" tIns="0" lIns="0" bIns="0" rIns="0">
            <a:spAutoFit/>
          </a:bodyPr>
          <a:lstStyle/>
          <a:p>
            <a:pPr algn="ctr" marL="0" indent="0" lvl="0">
              <a:lnSpc>
                <a:spcPts val="2640"/>
              </a:lnSpc>
              <a:spcBef>
                <a:spcPct val="0"/>
              </a:spcBef>
            </a:pPr>
            <a:r>
              <a:rPr lang="en-US" sz="2400" spc="16" strike="noStrike" u="none">
                <a:solidFill>
                  <a:srgbClr val="FFFFFF"/>
                </a:solidFill>
                <a:latin typeface="Noto Sans"/>
                <a:ea typeface="Noto Sans"/>
                <a:cs typeface="Noto Sans"/>
                <a:sym typeface="Noto Sans"/>
              </a:rPr>
              <a:t>Designa a Tu Beneficiario</a:t>
            </a:r>
          </a:p>
        </p:txBody>
      </p:sp>
      <p:sp>
        <p:nvSpPr>
          <p:cNvPr name="TextBox 14" id="14"/>
          <p:cNvSpPr txBox="true"/>
          <p:nvPr/>
        </p:nvSpPr>
        <p:spPr>
          <a:xfrm rot="0">
            <a:off x="1247775" y="7791450"/>
            <a:ext cx="9696450" cy="971550"/>
          </a:xfrm>
          <a:prstGeom prst="rect">
            <a:avLst/>
          </a:prstGeom>
        </p:spPr>
        <p:txBody>
          <a:bodyPr anchor="t" rtlCol="false" tIns="0" lIns="0" bIns="0" rIns="0">
            <a:spAutoFit/>
          </a:bodyPr>
          <a:lstStyle/>
          <a:p>
            <a:pPr algn="l" marL="0" indent="0" lvl="0">
              <a:lnSpc>
                <a:spcPts val="3840"/>
              </a:lnSpc>
              <a:spcBef>
                <a:spcPct val="0"/>
              </a:spcBef>
            </a:pPr>
            <a:r>
              <a:rPr lang="en-US" b="true" sz="3200" spc="29" strike="noStrike" u="none">
                <a:solidFill>
                  <a:srgbClr val="081D58"/>
                </a:solidFill>
                <a:latin typeface="Noto Sans Bold"/>
                <a:ea typeface="Noto Sans Bold"/>
                <a:cs typeface="Noto Sans Bold"/>
                <a:sym typeface="Noto Sans Bold"/>
              </a:rPr>
              <a:t>El código del plan para inscripción </a:t>
            </a:r>
            <a:r>
              <a:rPr lang="en-US" sz="3200" i="true" spc="29" strike="noStrike" u="none">
                <a:solidFill>
                  <a:srgbClr val="081D58"/>
                </a:solidFill>
                <a:latin typeface="Noto Sans Italics"/>
                <a:ea typeface="Noto Sans Italics"/>
                <a:cs typeface="Noto Sans Italics"/>
                <a:sym typeface="Noto Sans Italics"/>
              </a:rPr>
              <a:t>se encuentra en tu carta de bienvenida.</a:t>
            </a:r>
          </a:p>
        </p:txBody>
      </p:sp>
      <p:grpSp>
        <p:nvGrpSpPr>
          <p:cNvPr name="Group 15" id="15"/>
          <p:cNvGrpSpPr/>
          <p:nvPr/>
        </p:nvGrpSpPr>
        <p:grpSpPr>
          <a:xfrm rot="0">
            <a:off x="12455472" y="1070029"/>
            <a:ext cx="5600700" cy="2090746"/>
            <a:chOff x="0" y="0"/>
            <a:chExt cx="7467600" cy="2787661"/>
          </a:xfrm>
        </p:grpSpPr>
        <p:sp>
          <p:nvSpPr>
            <p:cNvPr name="Freeform 16" id="16"/>
            <p:cNvSpPr/>
            <p:nvPr/>
          </p:nvSpPr>
          <p:spPr>
            <a:xfrm flipH="false" flipV="false" rot="0">
              <a:off x="0" y="0"/>
              <a:ext cx="7467600" cy="2787650"/>
            </a:xfrm>
            <a:custGeom>
              <a:avLst/>
              <a:gdLst/>
              <a:ahLst/>
              <a:cxnLst/>
              <a:rect r="r" b="b" t="t" l="l"/>
              <a:pathLst>
                <a:path h="2787650" w="7467600">
                  <a:moveTo>
                    <a:pt x="0" y="481584"/>
                  </a:moveTo>
                  <a:cubicBezTo>
                    <a:pt x="0" y="215265"/>
                    <a:pt x="218313" y="0"/>
                    <a:pt x="486918" y="0"/>
                  </a:cubicBezTo>
                  <a:lnTo>
                    <a:pt x="6980682" y="0"/>
                  </a:lnTo>
                  <a:lnTo>
                    <a:pt x="6980682" y="25400"/>
                  </a:lnTo>
                  <a:lnTo>
                    <a:pt x="6980682" y="0"/>
                  </a:lnTo>
                  <a:cubicBezTo>
                    <a:pt x="7249287" y="0"/>
                    <a:pt x="7467600" y="215265"/>
                    <a:pt x="7467600" y="481584"/>
                  </a:cubicBezTo>
                  <a:lnTo>
                    <a:pt x="7442200" y="481584"/>
                  </a:lnTo>
                  <a:lnTo>
                    <a:pt x="7467600" y="481584"/>
                  </a:lnTo>
                  <a:lnTo>
                    <a:pt x="7467600" y="2306066"/>
                  </a:lnTo>
                  <a:lnTo>
                    <a:pt x="7442200" y="2306066"/>
                  </a:lnTo>
                  <a:lnTo>
                    <a:pt x="7467600" y="2306066"/>
                  </a:lnTo>
                  <a:cubicBezTo>
                    <a:pt x="7467600" y="2572258"/>
                    <a:pt x="7249287" y="2787650"/>
                    <a:pt x="6980682" y="2787650"/>
                  </a:cubicBezTo>
                  <a:lnTo>
                    <a:pt x="6980682" y="2762250"/>
                  </a:lnTo>
                  <a:lnTo>
                    <a:pt x="6980682" y="2787650"/>
                  </a:lnTo>
                  <a:lnTo>
                    <a:pt x="486918" y="2787650"/>
                  </a:lnTo>
                  <a:lnTo>
                    <a:pt x="486918" y="2762250"/>
                  </a:lnTo>
                  <a:lnTo>
                    <a:pt x="486918" y="2787650"/>
                  </a:lnTo>
                  <a:cubicBezTo>
                    <a:pt x="218313" y="2787650"/>
                    <a:pt x="0" y="2572385"/>
                    <a:pt x="0" y="2306066"/>
                  </a:cubicBezTo>
                  <a:lnTo>
                    <a:pt x="0" y="481584"/>
                  </a:lnTo>
                  <a:lnTo>
                    <a:pt x="25400" y="481584"/>
                  </a:lnTo>
                  <a:lnTo>
                    <a:pt x="0" y="481584"/>
                  </a:lnTo>
                  <a:moveTo>
                    <a:pt x="50800" y="481584"/>
                  </a:moveTo>
                  <a:lnTo>
                    <a:pt x="50800" y="2306066"/>
                  </a:lnTo>
                  <a:lnTo>
                    <a:pt x="25400" y="2306066"/>
                  </a:lnTo>
                  <a:lnTo>
                    <a:pt x="50800" y="2306066"/>
                  </a:lnTo>
                  <a:cubicBezTo>
                    <a:pt x="50800" y="2543683"/>
                    <a:pt x="245745" y="2736850"/>
                    <a:pt x="486918" y="2736850"/>
                  </a:cubicBezTo>
                  <a:lnTo>
                    <a:pt x="6980682" y="2736850"/>
                  </a:lnTo>
                  <a:cubicBezTo>
                    <a:pt x="7221727" y="2736850"/>
                    <a:pt x="7416800" y="2543683"/>
                    <a:pt x="7416800" y="2306066"/>
                  </a:cubicBezTo>
                  <a:lnTo>
                    <a:pt x="7416800" y="481584"/>
                  </a:lnTo>
                  <a:cubicBezTo>
                    <a:pt x="7416800" y="243967"/>
                    <a:pt x="7221855" y="50800"/>
                    <a:pt x="6980682" y="50800"/>
                  </a:cubicBezTo>
                  <a:lnTo>
                    <a:pt x="486918" y="50800"/>
                  </a:lnTo>
                  <a:lnTo>
                    <a:pt x="486918" y="25400"/>
                  </a:lnTo>
                  <a:lnTo>
                    <a:pt x="486918" y="50800"/>
                  </a:lnTo>
                  <a:cubicBezTo>
                    <a:pt x="245745" y="50800"/>
                    <a:pt x="50800" y="243967"/>
                    <a:pt x="50800" y="481584"/>
                  </a:cubicBezTo>
                  <a:close/>
                </a:path>
              </a:pathLst>
            </a:custGeom>
            <a:solidFill>
              <a:srgbClr val="60A644"/>
            </a:solidFill>
          </p:spPr>
        </p:sp>
      </p:grpSp>
      <p:sp>
        <p:nvSpPr>
          <p:cNvPr name="TextBox 17" id="17"/>
          <p:cNvSpPr txBox="true"/>
          <p:nvPr/>
        </p:nvSpPr>
        <p:spPr>
          <a:xfrm rot="0">
            <a:off x="12955535" y="1390650"/>
            <a:ext cx="4600575" cy="1438275"/>
          </a:xfrm>
          <a:prstGeom prst="rect">
            <a:avLst/>
          </a:prstGeom>
        </p:spPr>
        <p:txBody>
          <a:bodyPr anchor="t" rtlCol="false" tIns="0" lIns="0" bIns="0" rIns="0">
            <a:spAutoFit/>
          </a:bodyPr>
          <a:lstStyle/>
          <a:p>
            <a:pPr algn="ctr" marL="0" indent="0" lvl="0">
              <a:lnSpc>
                <a:spcPts val="2879"/>
              </a:lnSpc>
              <a:spcBef>
                <a:spcPct val="0"/>
              </a:spcBef>
            </a:pPr>
            <a:r>
              <a:rPr lang="en-US" sz="2400" spc="22" strike="noStrike" u="none">
                <a:solidFill>
                  <a:srgbClr val="081D58"/>
                </a:solidFill>
                <a:latin typeface="Noto Sans"/>
                <a:ea typeface="Noto Sans"/>
                <a:cs typeface="Noto Sans"/>
                <a:sym typeface="Noto Sans"/>
              </a:rPr>
              <a:t>Aunque no estés aportando hoy, deberías seguir estos pasos para proteger tu identidad.</a:t>
            </a:r>
          </a:p>
        </p:txBody>
      </p:sp>
      <p:sp>
        <p:nvSpPr>
          <p:cNvPr name="Freeform 18" id="18" descr="Pin with solid fill"/>
          <p:cNvSpPr/>
          <p:nvPr/>
        </p:nvSpPr>
        <p:spPr>
          <a:xfrm flipH="false" flipV="false" rot="0">
            <a:off x="11804543" y="419100"/>
            <a:ext cx="1301858" cy="1301858"/>
          </a:xfrm>
          <a:custGeom>
            <a:avLst/>
            <a:gdLst/>
            <a:ahLst/>
            <a:cxnLst/>
            <a:rect r="r" b="b" t="t" l="l"/>
            <a:pathLst>
              <a:path h="1301858" w="1301858">
                <a:moveTo>
                  <a:pt x="0" y="0"/>
                </a:moveTo>
                <a:lnTo>
                  <a:pt x="1301858" y="0"/>
                </a:lnTo>
                <a:lnTo>
                  <a:pt x="1301858" y="1301858"/>
                </a:lnTo>
                <a:lnTo>
                  <a:pt x="0" y="1301858"/>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9" id="19"/>
          <p:cNvSpPr/>
          <p:nvPr/>
        </p:nvSpPr>
        <p:spPr>
          <a:xfrm flipH="false" flipV="false" rot="0">
            <a:off x="378787" y="9589134"/>
            <a:ext cx="1313254" cy="424556"/>
          </a:xfrm>
          <a:custGeom>
            <a:avLst/>
            <a:gdLst/>
            <a:ahLst/>
            <a:cxnLst/>
            <a:rect r="r" b="b" t="t" l="l"/>
            <a:pathLst>
              <a:path h="424556" w="1313254">
                <a:moveTo>
                  <a:pt x="0" y="0"/>
                </a:moveTo>
                <a:lnTo>
                  <a:pt x="1313254" y="0"/>
                </a:lnTo>
                <a:lnTo>
                  <a:pt x="1313254" y="424556"/>
                </a:lnTo>
                <a:lnTo>
                  <a:pt x="0" y="424556"/>
                </a:lnTo>
                <a:lnTo>
                  <a:pt x="0" y="0"/>
                </a:lnTo>
                <a:close/>
              </a:path>
            </a:pathLst>
          </a:custGeom>
          <a:blipFill>
            <a:blip r:embed="rId16"/>
            <a:stretch>
              <a:fillRect l="0" t="0" r="0" b="0"/>
            </a:stretch>
          </a:blipFill>
        </p:spPr>
      </p:sp>
    </p:spTree>
  </p:cSld>
  <p:clrMapOvr>
    <a:masterClrMapping/>
  </p:clrMapOvr>
</p:sld>
</file>

<file path=ppt/slides/slide3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433255"/>
          </a:xfrm>
          <a:custGeom>
            <a:avLst/>
            <a:gdLst/>
            <a:ahLst/>
            <a:cxnLst/>
            <a:rect r="r" b="b" t="t" l="l"/>
            <a:pathLst>
              <a:path h="10433255" w="18288000">
                <a:moveTo>
                  <a:pt x="0" y="0"/>
                </a:moveTo>
                <a:lnTo>
                  <a:pt x="18288000" y="0"/>
                </a:lnTo>
                <a:lnTo>
                  <a:pt x="18288000" y="10433255"/>
                </a:lnTo>
                <a:lnTo>
                  <a:pt x="0" y="10433255"/>
                </a:lnTo>
                <a:lnTo>
                  <a:pt x="0" y="0"/>
                </a:lnTo>
                <a:close/>
              </a:path>
            </a:pathLst>
          </a:custGeom>
          <a:blipFill>
            <a:blip r:embed="rId3"/>
            <a:stretch>
              <a:fillRect l="-13629" t="-12912" r="-12576" b="-4611"/>
            </a:stretch>
          </a:blipFill>
        </p:spPr>
      </p:sp>
    </p:spTree>
  </p:cSld>
  <p:clrMapOvr>
    <a:masterClrMapping/>
  </p:clrMapOvr>
</p:sld>
</file>

<file path=ppt/slides/slide3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8787" y="9589134"/>
            <a:ext cx="1313254" cy="424556"/>
          </a:xfrm>
          <a:custGeom>
            <a:avLst/>
            <a:gdLst/>
            <a:ahLst/>
            <a:cxnLst/>
            <a:rect r="r" b="b" t="t" l="l"/>
            <a:pathLst>
              <a:path h="424556" w="1313254">
                <a:moveTo>
                  <a:pt x="0" y="0"/>
                </a:moveTo>
                <a:lnTo>
                  <a:pt x="1313254" y="0"/>
                </a:lnTo>
                <a:lnTo>
                  <a:pt x="1313254" y="424556"/>
                </a:lnTo>
                <a:lnTo>
                  <a:pt x="0" y="424556"/>
                </a:lnTo>
                <a:lnTo>
                  <a:pt x="0" y="0"/>
                </a:lnTo>
                <a:close/>
              </a:path>
            </a:pathLst>
          </a:custGeom>
          <a:blipFill>
            <a:blip r:embed="rId3"/>
            <a:stretch>
              <a:fillRect l="0" t="0" r="0" b="0"/>
            </a:stretch>
          </a:blipFill>
        </p:spPr>
      </p:sp>
      <p:sp>
        <p:nvSpPr>
          <p:cNvPr name="Freeform 3" id="3"/>
          <p:cNvSpPr/>
          <p:nvPr/>
        </p:nvSpPr>
        <p:spPr>
          <a:xfrm flipH="false" flipV="false" rot="0">
            <a:off x="0" y="6049821"/>
            <a:ext cx="2613542" cy="1886502"/>
          </a:xfrm>
          <a:custGeom>
            <a:avLst/>
            <a:gdLst/>
            <a:ahLst/>
            <a:cxnLst/>
            <a:rect r="r" b="b" t="t" l="l"/>
            <a:pathLst>
              <a:path h="1886502" w="2613542">
                <a:moveTo>
                  <a:pt x="0" y="0"/>
                </a:moveTo>
                <a:lnTo>
                  <a:pt x="2613542" y="0"/>
                </a:lnTo>
                <a:lnTo>
                  <a:pt x="2613542" y="1886502"/>
                </a:lnTo>
                <a:lnTo>
                  <a:pt x="0" y="188650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0" y="0"/>
            <a:ext cx="18288000" cy="3854550"/>
          </a:xfrm>
          <a:custGeom>
            <a:avLst/>
            <a:gdLst/>
            <a:ahLst/>
            <a:cxnLst/>
            <a:rect r="r" b="b" t="t" l="l"/>
            <a:pathLst>
              <a:path h="3854550" w="18288000">
                <a:moveTo>
                  <a:pt x="0" y="0"/>
                </a:moveTo>
                <a:lnTo>
                  <a:pt x="18288000" y="0"/>
                </a:lnTo>
                <a:lnTo>
                  <a:pt x="18288000" y="3854550"/>
                </a:lnTo>
                <a:lnTo>
                  <a:pt x="0" y="3854550"/>
                </a:lnTo>
                <a:lnTo>
                  <a:pt x="0" y="0"/>
                </a:lnTo>
                <a:close/>
              </a:path>
            </a:pathLst>
          </a:custGeom>
          <a:blipFill>
            <a:blip r:embed="rId6"/>
            <a:stretch>
              <a:fillRect l="0" t="-153164" r="-14188" b="-153164"/>
            </a:stretch>
          </a:blipFill>
        </p:spPr>
      </p:sp>
      <p:sp>
        <p:nvSpPr>
          <p:cNvPr name="Freeform 5" id="5"/>
          <p:cNvSpPr/>
          <p:nvPr/>
        </p:nvSpPr>
        <p:spPr>
          <a:xfrm flipH="false" flipV="false" rot="0">
            <a:off x="12504112" y="4167604"/>
            <a:ext cx="4848801" cy="2930623"/>
          </a:xfrm>
          <a:custGeom>
            <a:avLst/>
            <a:gdLst/>
            <a:ahLst/>
            <a:cxnLst/>
            <a:rect r="r" b="b" t="t" l="l"/>
            <a:pathLst>
              <a:path h="2930623" w="4848801">
                <a:moveTo>
                  <a:pt x="0" y="0"/>
                </a:moveTo>
                <a:lnTo>
                  <a:pt x="4848800" y="0"/>
                </a:lnTo>
                <a:lnTo>
                  <a:pt x="4848800" y="2930624"/>
                </a:lnTo>
                <a:lnTo>
                  <a:pt x="0" y="2930624"/>
                </a:lnTo>
                <a:lnTo>
                  <a:pt x="0" y="0"/>
                </a:lnTo>
                <a:close/>
              </a:path>
            </a:pathLst>
          </a:custGeom>
          <a:blipFill>
            <a:blip r:embed="rId7"/>
            <a:stretch>
              <a:fillRect l="-14619" t="-10078" r="-10616" b="0"/>
            </a:stretch>
          </a:blipFill>
        </p:spPr>
      </p:sp>
      <p:sp>
        <p:nvSpPr>
          <p:cNvPr name="Freeform 6" id="6"/>
          <p:cNvSpPr/>
          <p:nvPr/>
        </p:nvSpPr>
        <p:spPr>
          <a:xfrm flipH="false" flipV="false" rot="0">
            <a:off x="13217405" y="6340436"/>
            <a:ext cx="2838425" cy="3673254"/>
          </a:xfrm>
          <a:custGeom>
            <a:avLst/>
            <a:gdLst/>
            <a:ahLst/>
            <a:cxnLst/>
            <a:rect r="r" b="b" t="t" l="l"/>
            <a:pathLst>
              <a:path h="3673254" w="2838425">
                <a:moveTo>
                  <a:pt x="0" y="0"/>
                </a:moveTo>
                <a:lnTo>
                  <a:pt x="2838425" y="0"/>
                </a:lnTo>
                <a:lnTo>
                  <a:pt x="2838425" y="3673254"/>
                </a:lnTo>
                <a:lnTo>
                  <a:pt x="0" y="3673254"/>
                </a:lnTo>
                <a:lnTo>
                  <a:pt x="0" y="0"/>
                </a:lnTo>
                <a:close/>
              </a:path>
            </a:pathLst>
          </a:custGeom>
          <a:blipFill>
            <a:blip r:embed="rId8"/>
            <a:stretch>
              <a:fillRect l="-103606" t="-19849" r="-104462" b="-6616"/>
            </a:stretch>
          </a:blipFill>
        </p:spPr>
      </p:sp>
      <p:sp>
        <p:nvSpPr>
          <p:cNvPr name="TextBox 7" id="7"/>
          <p:cNvSpPr txBox="true"/>
          <p:nvPr/>
        </p:nvSpPr>
        <p:spPr>
          <a:xfrm rot="0">
            <a:off x="0" y="1019175"/>
            <a:ext cx="8277225" cy="1152525"/>
          </a:xfrm>
          <a:prstGeom prst="rect">
            <a:avLst/>
          </a:prstGeom>
        </p:spPr>
        <p:txBody>
          <a:bodyPr anchor="t" rtlCol="false" tIns="0" lIns="0" bIns="0" rIns="0">
            <a:spAutoFit/>
          </a:bodyPr>
          <a:lstStyle/>
          <a:p>
            <a:pPr algn="ctr" marL="0" indent="0" lvl="0">
              <a:lnSpc>
                <a:spcPts val="9000"/>
              </a:lnSpc>
              <a:spcBef>
                <a:spcPct val="0"/>
              </a:spcBef>
            </a:pPr>
            <a:r>
              <a:rPr lang="en-US" b="true" sz="7500" strike="noStrike" u="none">
                <a:solidFill>
                  <a:srgbClr val="FFFFFF"/>
                </a:solidFill>
                <a:latin typeface="Noto Sans Bold"/>
                <a:ea typeface="Noto Sans Bold"/>
                <a:cs typeface="Noto Sans Bold"/>
                <a:sym typeface="Noto Sans Bold"/>
              </a:rPr>
              <a:t>Beneficiarios</a:t>
            </a:r>
          </a:p>
        </p:txBody>
      </p:sp>
      <p:sp>
        <p:nvSpPr>
          <p:cNvPr name="TextBox 8" id="8"/>
          <p:cNvSpPr txBox="true"/>
          <p:nvPr/>
        </p:nvSpPr>
        <p:spPr>
          <a:xfrm rot="0">
            <a:off x="2767979" y="5887770"/>
            <a:ext cx="9542947" cy="3875405"/>
          </a:xfrm>
          <a:prstGeom prst="rect">
            <a:avLst/>
          </a:prstGeom>
        </p:spPr>
        <p:txBody>
          <a:bodyPr anchor="t" rtlCol="false" tIns="0" lIns="0" bIns="0" rIns="0">
            <a:spAutoFit/>
          </a:bodyPr>
          <a:lstStyle/>
          <a:p>
            <a:pPr algn="l" marL="0" indent="0" lvl="0">
              <a:lnSpc>
                <a:spcPts val="3359"/>
              </a:lnSpc>
              <a:spcBef>
                <a:spcPct val="0"/>
              </a:spcBef>
            </a:pPr>
            <a:r>
              <a:rPr lang="en-US" b="true" sz="2400" strike="noStrike" u="none">
                <a:solidFill>
                  <a:srgbClr val="232C68"/>
                </a:solidFill>
                <a:latin typeface="Noto Sans Bold"/>
                <a:ea typeface="Noto Sans Bold"/>
                <a:cs typeface="Noto Sans Bold"/>
                <a:sym typeface="Noto Sans Bold"/>
              </a:rPr>
              <a:t>Actualiza tus beneficiarios</a:t>
            </a:r>
            <a:r>
              <a:rPr lang="en-US" sz="2400" strike="noStrike" u="none">
                <a:solidFill>
                  <a:srgbClr val="232C68"/>
                </a:solidFill>
                <a:latin typeface="Noto Sans"/>
                <a:ea typeface="Noto Sans"/>
                <a:cs typeface="Noto Sans"/>
                <a:sym typeface="Noto Sans"/>
              </a:rPr>
              <a:t> en cualquier momento iniciando sesión en tu cuenta en </a:t>
            </a:r>
            <a:r>
              <a:rPr lang="en-US" b="true" sz="2400" strike="noStrike" u="none">
                <a:solidFill>
                  <a:srgbClr val="F26422"/>
                </a:solidFill>
                <a:latin typeface="Noto Sans Bold"/>
                <a:ea typeface="Noto Sans Bold"/>
                <a:cs typeface="Noto Sans Bold"/>
                <a:sym typeface="Noto Sans Bold"/>
              </a:rPr>
              <a:t>u.bpas.com</a:t>
            </a:r>
          </a:p>
          <a:p>
            <a:pPr algn="l" marL="0" indent="0" lvl="0">
              <a:lnSpc>
                <a:spcPts val="1680"/>
              </a:lnSpc>
              <a:spcBef>
                <a:spcPct val="0"/>
              </a:spcBef>
            </a:pPr>
          </a:p>
          <a:p>
            <a:pPr algn="l" marL="0" indent="0" lvl="0">
              <a:lnSpc>
                <a:spcPts val="3359"/>
              </a:lnSpc>
              <a:spcBef>
                <a:spcPct val="0"/>
              </a:spcBef>
            </a:pPr>
            <a:r>
              <a:rPr lang="en-US" sz="2400" strike="noStrike" u="none">
                <a:solidFill>
                  <a:srgbClr val="232C68"/>
                </a:solidFill>
                <a:latin typeface="Noto Sans"/>
                <a:ea typeface="Noto Sans"/>
                <a:cs typeface="Noto Sans"/>
                <a:sym typeface="Noto Sans"/>
              </a:rPr>
              <a:t>Navega a </a:t>
            </a:r>
            <a:r>
              <a:rPr lang="en-US" b="true" sz="2400" strike="noStrike" u="none">
                <a:solidFill>
                  <a:srgbClr val="232C68"/>
                </a:solidFill>
                <a:latin typeface="Noto Sans Bold"/>
                <a:ea typeface="Noto Sans Bold"/>
                <a:cs typeface="Noto Sans Bold"/>
                <a:sym typeface="Noto Sans Bold"/>
              </a:rPr>
              <a:t>Mi Perfil</a:t>
            </a:r>
            <a:r>
              <a:rPr lang="en-US" sz="2400" strike="noStrike" u="none">
                <a:solidFill>
                  <a:srgbClr val="232C68"/>
                </a:solidFill>
                <a:latin typeface="Noto Sans"/>
                <a:ea typeface="Noto Sans"/>
                <a:cs typeface="Noto Sans"/>
                <a:sym typeface="Noto Sans"/>
              </a:rPr>
              <a:t> y elige la pestaña de </a:t>
            </a:r>
            <a:r>
              <a:rPr lang="en-US" b="true" sz="2400" strike="noStrike" u="none">
                <a:solidFill>
                  <a:srgbClr val="232C68"/>
                </a:solidFill>
                <a:latin typeface="Noto Sans Bold"/>
                <a:ea typeface="Noto Sans Bold"/>
                <a:cs typeface="Noto Sans Bold"/>
                <a:sym typeface="Noto Sans Bold"/>
              </a:rPr>
              <a:t>Beneficiarios</a:t>
            </a:r>
            <a:r>
              <a:rPr lang="en-US" sz="2400" strike="noStrike" u="none">
                <a:solidFill>
                  <a:srgbClr val="232C68"/>
                </a:solidFill>
                <a:latin typeface="Noto Sans"/>
                <a:ea typeface="Noto Sans"/>
                <a:cs typeface="Noto Sans"/>
                <a:sym typeface="Noto Sans"/>
              </a:rPr>
              <a:t>.</a:t>
            </a:r>
          </a:p>
          <a:p>
            <a:pPr algn="l" marL="0" indent="0" lvl="0">
              <a:lnSpc>
                <a:spcPts val="3359"/>
              </a:lnSpc>
              <a:spcBef>
                <a:spcPct val="0"/>
              </a:spcBef>
            </a:pPr>
            <a:r>
              <a:rPr lang="en-US" b="true" sz="2400" strike="noStrike" u="none">
                <a:solidFill>
                  <a:srgbClr val="232C68"/>
                </a:solidFill>
                <a:latin typeface="Noto Sans Bold"/>
                <a:ea typeface="Noto Sans Bold"/>
                <a:cs typeface="Noto Sans Bold"/>
                <a:sym typeface="Noto Sans Bold"/>
              </a:rPr>
              <a:t>Agrega</a:t>
            </a:r>
            <a:r>
              <a:rPr lang="en-US" sz="2400" strike="noStrike" u="none">
                <a:solidFill>
                  <a:srgbClr val="232C68"/>
                </a:solidFill>
                <a:latin typeface="Noto Sans"/>
                <a:ea typeface="Noto Sans"/>
                <a:cs typeface="Noto Sans"/>
                <a:sym typeface="Noto Sans"/>
              </a:rPr>
              <a:t> tus Beneficiarios Primarios y Secundarios y </a:t>
            </a:r>
            <a:r>
              <a:rPr lang="en-US" b="true" sz="2400" strike="noStrike" u="none">
                <a:solidFill>
                  <a:srgbClr val="232C68"/>
                </a:solidFill>
                <a:latin typeface="Noto Sans Bold"/>
                <a:ea typeface="Noto Sans Bold"/>
                <a:cs typeface="Noto Sans Bold"/>
                <a:sym typeface="Noto Sans Bold"/>
              </a:rPr>
              <a:t>guarda</a:t>
            </a:r>
            <a:r>
              <a:rPr lang="en-US" sz="2400" strike="noStrike" u="none">
                <a:solidFill>
                  <a:srgbClr val="232C68"/>
                </a:solidFill>
                <a:latin typeface="Noto Sans"/>
                <a:ea typeface="Noto Sans"/>
                <a:cs typeface="Noto Sans"/>
                <a:sym typeface="Noto Sans"/>
              </a:rPr>
              <a:t> </a:t>
            </a:r>
            <a:r>
              <a:rPr lang="en-US" sz="2400" strike="noStrike" u="none">
                <a:solidFill>
                  <a:srgbClr val="232C68"/>
                </a:solidFill>
                <a:latin typeface="Noto Sans"/>
                <a:ea typeface="Noto Sans"/>
                <a:cs typeface="Noto Sans"/>
                <a:sym typeface="Noto Sans"/>
              </a:rPr>
              <a:t>cuando termines.</a:t>
            </a:r>
          </a:p>
          <a:p>
            <a:pPr algn="l" marL="0" indent="0" lvl="0">
              <a:lnSpc>
                <a:spcPts val="3359"/>
              </a:lnSpc>
              <a:spcBef>
                <a:spcPct val="0"/>
              </a:spcBef>
            </a:pPr>
          </a:p>
          <a:p>
            <a:pPr algn="l" marL="0" indent="0" lvl="0">
              <a:lnSpc>
                <a:spcPts val="3080"/>
              </a:lnSpc>
              <a:spcBef>
                <a:spcPct val="0"/>
              </a:spcBef>
            </a:pPr>
            <a:r>
              <a:rPr lang="en-US" sz="2200" i="true" strike="noStrike" u="none">
                <a:solidFill>
                  <a:srgbClr val="232C68"/>
                </a:solidFill>
                <a:latin typeface="Noto Sans Italics"/>
                <a:ea typeface="Noto Sans Italics"/>
                <a:cs typeface="Noto Sans Italics"/>
                <a:sym typeface="Noto Sans Italics"/>
              </a:rPr>
              <a:t>Recuerda designar un beneficiario para cada una de tus cuentas BPAS, guarda una copia con tus documentos de patrimonio y consulta con un abogado de patrimonio para consistencia en las elecciones de beneficiarios.</a:t>
            </a:r>
          </a:p>
        </p:txBody>
      </p:sp>
      <p:sp>
        <p:nvSpPr>
          <p:cNvPr name="TextBox 9" id="9"/>
          <p:cNvSpPr txBox="true"/>
          <p:nvPr/>
        </p:nvSpPr>
        <p:spPr>
          <a:xfrm rot="0">
            <a:off x="378787" y="4253280"/>
            <a:ext cx="11932140" cy="1234440"/>
          </a:xfrm>
          <a:prstGeom prst="rect">
            <a:avLst/>
          </a:prstGeom>
        </p:spPr>
        <p:txBody>
          <a:bodyPr anchor="t" rtlCol="false" tIns="0" lIns="0" bIns="0" rIns="0">
            <a:spAutoFit/>
          </a:bodyPr>
          <a:lstStyle/>
          <a:p>
            <a:pPr algn="l" marL="0" indent="0" lvl="0">
              <a:lnSpc>
                <a:spcPts val="3359"/>
              </a:lnSpc>
              <a:spcBef>
                <a:spcPct val="0"/>
              </a:spcBef>
            </a:pPr>
            <a:r>
              <a:rPr lang="en-US" b="true" sz="2400" strike="noStrike" u="none">
                <a:solidFill>
                  <a:srgbClr val="F26422"/>
                </a:solidFill>
                <a:latin typeface="Noto Sans Bold"/>
                <a:ea typeface="Noto Sans Bold"/>
                <a:cs typeface="Noto Sans Bold"/>
                <a:sym typeface="Noto Sans Bold"/>
              </a:rPr>
              <a:t>¡Revisa Tus Beneficiarios Frecuentemente!</a:t>
            </a:r>
          </a:p>
          <a:p>
            <a:pPr algn="l" marL="0" indent="0" lvl="0">
              <a:lnSpc>
                <a:spcPts val="3359"/>
              </a:lnSpc>
              <a:spcBef>
                <a:spcPct val="0"/>
              </a:spcBef>
            </a:pPr>
            <a:r>
              <a:rPr lang="en-US" sz="2400" strike="noStrike" u="none">
                <a:solidFill>
                  <a:srgbClr val="000000"/>
                </a:solidFill>
                <a:latin typeface="Noto Sans"/>
                <a:ea typeface="Noto Sans"/>
                <a:cs typeface="Noto Sans"/>
                <a:sym typeface="Noto Sans"/>
              </a:rPr>
              <a:t>Después de cambios de vida como matrimonio, divorcio, fallecimiento o nacimiento en la familia para asegurar tranquilidad para ti y tus seres queridos.</a:t>
            </a:r>
          </a:p>
        </p:txBody>
      </p:sp>
    </p:spTree>
  </p:cSld>
  <p:clrMapOvr>
    <a:masterClrMapping/>
  </p:clrMapOvr>
</p:sld>
</file>

<file path=ppt/slides/slide3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745030" y="2116105"/>
            <a:ext cx="649608" cy="649608"/>
          </a:xfrm>
          <a:custGeom>
            <a:avLst/>
            <a:gdLst/>
            <a:ahLst/>
            <a:cxnLst/>
            <a:rect r="r" b="b" t="t" l="l"/>
            <a:pathLst>
              <a:path h="649608" w="649608">
                <a:moveTo>
                  <a:pt x="0" y="0"/>
                </a:moveTo>
                <a:lnTo>
                  <a:pt x="649608" y="0"/>
                </a:lnTo>
                <a:lnTo>
                  <a:pt x="649608" y="649608"/>
                </a:lnTo>
                <a:lnTo>
                  <a:pt x="0" y="64960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0">
            <a:off x="12745030" y="3279083"/>
            <a:ext cx="649608" cy="649608"/>
          </a:xfrm>
          <a:custGeom>
            <a:avLst/>
            <a:gdLst/>
            <a:ahLst/>
            <a:cxnLst/>
            <a:rect r="r" b="b" t="t" l="l"/>
            <a:pathLst>
              <a:path h="649608" w="649608">
                <a:moveTo>
                  <a:pt x="0" y="0"/>
                </a:moveTo>
                <a:lnTo>
                  <a:pt x="649608" y="0"/>
                </a:lnTo>
                <a:lnTo>
                  <a:pt x="649608" y="649608"/>
                </a:lnTo>
                <a:lnTo>
                  <a:pt x="0" y="64960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false" flipV="false" rot="0">
            <a:off x="12745030" y="4443041"/>
            <a:ext cx="659367" cy="659367"/>
          </a:xfrm>
          <a:custGeom>
            <a:avLst/>
            <a:gdLst/>
            <a:ahLst/>
            <a:cxnLst/>
            <a:rect r="r" b="b" t="t" l="l"/>
            <a:pathLst>
              <a:path h="659367" w="659367">
                <a:moveTo>
                  <a:pt x="0" y="0"/>
                </a:moveTo>
                <a:lnTo>
                  <a:pt x="659367" y="0"/>
                </a:lnTo>
                <a:lnTo>
                  <a:pt x="659367" y="659367"/>
                </a:lnTo>
                <a:lnTo>
                  <a:pt x="0" y="659367"/>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5" id="5"/>
          <p:cNvSpPr/>
          <p:nvPr/>
        </p:nvSpPr>
        <p:spPr>
          <a:xfrm flipH="false" flipV="false" rot="0">
            <a:off x="12745030" y="5588241"/>
            <a:ext cx="649608" cy="649608"/>
          </a:xfrm>
          <a:custGeom>
            <a:avLst/>
            <a:gdLst/>
            <a:ahLst/>
            <a:cxnLst/>
            <a:rect r="r" b="b" t="t" l="l"/>
            <a:pathLst>
              <a:path h="649608" w="649608">
                <a:moveTo>
                  <a:pt x="0" y="0"/>
                </a:moveTo>
                <a:lnTo>
                  <a:pt x="649608" y="0"/>
                </a:lnTo>
                <a:lnTo>
                  <a:pt x="649608" y="649608"/>
                </a:lnTo>
                <a:lnTo>
                  <a:pt x="0" y="64960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6" id="6"/>
          <p:cNvSpPr/>
          <p:nvPr/>
        </p:nvSpPr>
        <p:spPr>
          <a:xfrm flipH="false" flipV="false" rot="0">
            <a:off x="12745030" y="6752199"/>
            <a:ext cx="656552" cy="656552"/>
          </a:xfrm>
          <a:custGeom>
            <a:avLst/>
            <a:gdLst/>
            <a:ahLst/>
            <a:cxnLst/>
            <a:rect r="r" b="b" t="t" l="l"/>
            <a:pathLst>
              <a:path h="656552" w="656552">
                <a:moveTo>
                  <a:pt x="0" y="0"/>
                </a:moveTo>
                <a:lnTo>
                  <a:pt x="656552" y="0"/>
                </a:lnTo>
                <a:lnTo>
                  <a:pt x="656552" y="656552"/>
                </a:lnTo>
                <a:lnTo>
                  <a:pt x="0" y="656552"/>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7" id="7"/>
          <p:cNvSpPr/>
          <p:nvPr/>
        </p:nvSpPr>
        <p:spPr>
          <a:xfrm flipH="false" flipV="false" rot="0">
            <a:off x="12745030" y="7980251"/>
            <a:ext cx="649608" cy="649608"/>
          </a:xfrm>
          <a:custGeom>
            <a:avLst/>
            <a:gdLst/>
            <a:ahLst/>
            <a:cxnLst/>
            <a:rect r="r" b="b" t="t" l="l"/>
            <a:pathLst>
              <a:path h="649608" w="649608">
                <a:moveTo>
                  <a:pt x="0" y="0"/>
                </a:moveTo>
                <a:lnTo>
                  <a:pt x="649608" y="0"/>
                </a:lnTo>
                <a:lnTo>
                  <a:pt x="649608" y="649608"/>
                </a:lnTo>
                <a:lnTo>
                  <a:pt x="0" y="649608"/>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8" id="8"/>
          <p:cNvSpPr/>
          <p:nvPr/>
        </p:nvSpPr>
        <p:spPr>
          <a:xfrm flipH="false" flipV="false" rot="0">
            <a:off x="12745030" y="9018518"/>
            <a:ext cx="649421" cy="649421"/>
          </a:xfrm>
          <a:custGeom>
            <a:avLst/>
            <a:gdLst/>
            <a:ahLst/>
            <a:cxnLst/>
            <a:rect r="r" b="b" t="t" l="l"/>
            <a:pathLst>
              <a:path h="649421" w="649421">
                <a:moveTo>
                  <a:pt x="0" y="0"/>
                </a:moveTo>
                <a:lnTo>
                  <a:pt x="649422" y="0"/>
                </a:lnTo>
                <a:lnTo>
                  <a:pt x="649422" y="649422"/>
                </a:lnTo>
                <a:lnTo>
                  <a:pt x="0" y="649422"/>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9" id="9"/>
          <p:cNvSpPr/>
          <p:nvPr/>
        </p:nvSpPr>
        <p:spPr>
          <a:xfrm flipH="false" flipV="false" rot="0">
            <a:off x="0" y="1438340"/>
            <a:ext cx="12833684" cy="8229600"/>
          </a:xfrm>
          <a:custGeom>
            <a:avLst/>
            <a:gdLst/>
            <a:ahLst/>
            <a:cxnLst/>
            <a:rect r="r" b="b" t="t" l="l"/>
            <a:pathLst>
              <a:path h="8229600" w="12833684">
                <a:moveTo>
                  <a:pt x="0" y="0"/>
                </a:moveTo>
                <a:lnTo>
                  <a:pt x="12833684" y="0"/>
                </a:lnTo>
                <a:lnTo>
                  <a:pt x="12833684" y="8229600"/>
                </a:lnTo>
                <a:lnTo>
                  <a:pt x="0" y="8229600"/>
                </a:lnTo>
                <a:lnTo>
                  <a:pt x="0" y="0"/>
                </a:lnTo>
                <a:close/>
              </a:path>
            </a:pathLst>
          </a:custGeom>
          <a:blipFill>
            <a:blip r:embed="rId17"/>
            <a:stretch>
              <a:fillRect l="0" t="0" r="0" b="0"/>
            </a:stretch>
          </a:blipFill>
        </p:spPr>
      </p:sp>
      <p:grpSp>
        <p:nvGrpSpPr>
          <p:cNvPr name="Group 10" id="10"/>
          <p:cNvGrpSpPr/>
          <p:nvPr/>
        </p:nvGrpSpPr>
        <p:grpSpPr>
          <a:xfrm rot="0">
            <a:off x="1595040" y="1689097"/>
            <a:ext cx="9643605" cy="6416678"/>
            <a:chOff x="0" y="0"/>
            <a:chExt cx="13664545" cy="9092137"/>
          </a:xfrm>
        </p:grpSpPr>
        <p:sp>
          <p:nvSpPr>
            <p:cNvPr name="Freeform 11" id="11"/>
            <p:cNvSpPr/>
            <p:nvPr/>
          </p:nvSpPr>
          <p:spPr>
            <a:xfrm flipH="false" flipV="false" rot="0">
              <a:off x="0" y="0"/>
              <a:ext cx="13664493" cy="9092061"/>
            </a:xfrm>
            <a:custGeom>
              <a:avLst/>
              <a:gdLst/>
              <a:ahLst/>
              <a:cxnLst/>
              <a:rect r="r" b="b" t="t" l="l"/>
              <a:pathLst>
                <a:path h="9092061" w="13664493">
                  <a:moveTo>
                    <a:pt x="363965" y="0"/>
                  </a:moveTo>
                  <a:lnTo>
                    <a:pt x="13300529" y="0"/>
                  </a:lnTo>
                  <a:cubicBezTo>
                    <a:pt x="13397058" y="0"/>
                    <a:pt x="13489634" y="38346"/>
                    <a:pt x="13557890" y="106603"/>
                  </a:cubicBezTo>
                  <a:cubicBezTo>
                    <a:pt x="13626147" y="174859"/>
                    <a:pt x="13664493" y="267435"/>
                    <a:pt x="13664493" y="363965"/>
                  </a:cubicBezTo>
                  <a:lnTo>
                    <a:pt x="13664493" y="8728096"/>
                  </a:lnTo>
                  <a:cubicBezTo>
                    <a:pt x="13664493" y="8824625"/>
                    <a:pt x="13626147" y="8917201"/>
                    <a:pt x="13557890" y="8985458"/>
                  </a:cubicBezTo>
                  <a:cubicBezTo>
                    <a:pt x="13489634" y="9053714"/>
                    <a:pt x="13397058" y="9092061"/>
                    <a:pt x="13300529" y="9092061"/>
                  </a:cubicBezTo>
                  <a:lnTo>
                    <a:pt x="363965" y="9092061"/>
                  </a:lnTo>
                  <a:cubicBezTo>
                    <a:pt x="267435" y="9092061"/>
                    <a:pt x="174859" y="9053714"/>
                    <a:pt x="106603" y="8985458"/>
                  </a:cubicBezTo>
                  <a:cubicBezTo>
                    <a:pt x="38346" y="8917201"/>
                    <a:pt x="0" y="8824625"/>
                    <a:pt x="0" y="8728096"/>
                  </a:cubicBezTo>
                  <a:lnTo>
                    <a:pt x="0" y="363965"/>
                  </a:lnTo>
                  <a:cubicBezTo>
                    <a:pt x="0" y="267435"/>
                    <a:pt x="38346" y="174859"/>
                    <a:pt x="106603" y="106603"/>
                  </a:cubicBezTo>
                  <a:cubicBezTo>
                    <a:pt x="174859" y="38346"/>
                    <a:pt x="267435" y="0"/>
                    <a:pt x="363965" y="0"/>
                  </a:cubicBezTo>
                  <a:close/>
                </a:path>
              </a:pathLst>
            </a:custGeom>
            <a:blipFill>
              <a:blip r:embed="rId18"/>
              <a:stretch>
                <a:fillRect l="-19014" t="-11601" r="-20763" b="0"/>
              </a:stretch>
            </a:blipFill>
          </p:spPr>
        </p:sp>
      </p:grpSp>
      <p:sp>
        <p:nvSpPr>
          <p:cNvPr name="Freeform 12" id="12"/>
          <p:cNvSpPr/>
          <p:nvPr/>
        </p:nvSpPr>
        <p:spPr>
          <a:xfrm flipH="false" flipV="false" rot="0">
            <a:off x="2521583" y="2553435"/>
            <a:ext cx="1313254" cy="424556"/>
          </a:xfrm>
          <a:custGeom>
            <a:avLst/>
            <a:gdLst/>
            <a:ahLst/>
            <a:cxnLst/>
            <a:rect r="r" b="b" t="t" l="l"/>
            <a:pathLst>
              <a:path h="424556" w="1313254">
                <a:moveTo>
                  <a:pt x="0" y="0"/>
                </a:moveTo>
                <a:lnTo>
                  <a:pt x="1313254" y="0"/>
                </a:lnTo>
                <a:lnTo>
                  <a:pt x="1313254" y="424556"/>
                </a:lnTo>
                <a:lnTo>
                  <a:pt x="0" y="424556"/>
                </a:lnTo>
                <a:lnTo>
                  <a:pt x="0" y="0"/>
                </a:lnTo>
                <a:close/>
              </a:path>
            </a:pathLst>
          </a:custGeom>
          <a:blipFill>
            <a:blip r:embed="rId19"/>
            <a:stretch>
              <a:fillRect l="0" t="0" r="0" b="0"/>
            </a:stretch>
          </a:blipFill>
        </p:spPr>
      </p:sp>
      <p:sp>
        <p:nvSpPr>
          <p:cNvPr name="Freeform 13" id="13"/>
          <p:cNvSpPr/>
          <p:nvPr/>
        </p:nvSpPr>
        <p:spPr>
          <a:xfrm flipH="false" flipV="false" rot="0">
            <a:off x="196757" y="9667940"/>
            <a:ext cx="1313254" cy="424556"/>
          </a:xfrm>
          <a:custGeom>
            <a:avLst/>
            <a:gdLst/>
            <a:ahLst/>
            <a:cxnLst/>
            <a:rect r="r" b="b" t="t" l="l"/>
            <a:pathLst>
              <a:path h="424556" w="1313254">
                <a:moveTo>
                  <a:pt x="0" y="0"/>
                </a:moveTo>
                <a:lnTo>
                  <a:pt x="1313253" y="0"/>
                </a:lnTo>
                <a:lnTo>
                  <a:pt x="1313253" y="424556"/>
                </a:lnTo>
                <a:lnTo>
                  <a:pt x="0" y="424556"/>
                </a:lnTo>
                <a:lnTo>
                  <a:pt x="0" y="0"/>
                </a:lnTo>
                <a:close/>
              </a:path>
            </a:pathLst>
          </a:custGeom>
          <a:blipFill>
            <a:blip r:embed="rId19"/>
            <a:stretch>
              <a:fillRect l="0" t="0" r="0" b="0"/>
            </a:stretch>
          </a:blipFill>
        </p:spPr>
      </p:sp>
      <p:sp>
        <p:nvSpPr>
          <p:cNvPr name="TextBox 14" id="14"/>
          <p:cNvSpPr txBox="true"/>
          <p:nvPr/>
        </p:nvSpPr>
        <p:spPr>
          <a:xfrm rot="0">
            <a:off x="1028700" y="390525"/>
            <a:ext cx="12852550" cy="1152525"/>
          </a:xfrm>
          <a:prstGeom prst="rect">
            <a:avLst/>
          </a:prstGeom>
        </p:spPr>
        <p:txBody>
          <a:bodyPr anchor="t" rtlCol="false" tIns="0" lIns="0" bIns="0" rIns="0">
            <a:spAutoFit/>
          </a:bodyPr>
          <a:lstStyle/>
          <a:p>
            <a:pPr algn="l" marL="0" indent="0" lvl="0">
              <a:lnSpc>
                <a:spcPts val="9000"/>
              </a:lnSpc>
              <a:spcBef>
                <a:spcPct val="0"/>
              </a:spcBef>
            </a:pPr>
            <a:r>
              <a:rPr lang="en-US" b="true" sz="7500">
                <a:solidFill>
                  <a:srgbClr val="232C68"/>
                </a:solidFill>
                <a:latin typeface="Noto Sans Bold"/>
                <a:ea typeface="Noto Sans Bold"/>
                <a:cs typeface="Noto Sans Bold"/>
                <a:sym typeface="Noto Sans Bold"/>
              </a:rPr>
              <a:t>Calc</a:t>
            </a:r>
            <a:r>
              <a:rPr lang="en-US" b="true" sz="7500" strike="noStrike" u="none">
                <a:solidFill>
                  <a:srgbClr val="232C68"/>
                </a:solidFill>
                <a:latin typeface="Noto Sans Bold"/>
                <a:ea typeface="Noto Sans Bold"/>
                <a:cs typeface="Noto Sans Bold"/>
                <a:sym typeface="Noto Sans Bold"/>
              </a:rPr>
              <a:t>u</a:t>
            </a:r>
            <a:r>
              <a:rPr lang="en-US" b="true" sz="7500" strike="noStrike" u="none">
                <a:solidFill>
                  <a:srgbClr val="232C68"/>
                </a:solidFill>
                <a:latin typeface="Noto Sans Bold"/>
                <a:ea typeface="Noto Sans Bold"/>
                <a:cs typeface="Noto Sans Bold"/>
                <a:sym typeface="Noto Sans Bold"/>
              </a:rPr>
              <a:t>lad</a:t>
            </a:r>
            <a:r>
              <a:rPr lang="en-US" b="true" sz="7500" strike="noStrike" u="none">
                <a:solidFill>
                  <a:srgbClr val="232C68"/>
                </a:solidFill>
                <a:latin typeface="Noto Sans Bold"/>
                <a:ea typeface="Noto Sans Bold"/>
                <a:cs typeface="Noto Sans Bold"/>
                <a:sym typeface="Noto Sans Bold"/>
              </a:rPr>
              <a:t>o</a:t>
            </a:r>
            <a:r>
              <a:rPr lang="en-US" b="true" sz="7500" strike="noStrike" u="none">
                <a:solidFill>
                  <a:srgbClr val="232C68"/>
                </a:solidFill>
                <a:latin typeface="Noto Sans Bold"/>
                <a:ea typeface="Noto Sans Bold"/>
                <a:cs typeface="Noto Sans Bold"/>
                <a:sym typeface="Noto Sans Bold"/>
              </a:rPr>
              <a:t>ra</a:t>
            </a:r>
            <a:r>
              <a:rPr lang="en-US" b="true" sz="7500" strike="noStrike" u="none">
                <a:solidFill>
                  <a:srgbClr val="232C68"/>
                </a:solidFill>
                <a:latin typeface="Noto Sans Bold"/>
                <a:ea typeface="Noto Sans Bold"/>
                <a:cs typeface="Noto Sans Bold"/>
                <a:sym typeface="Noto Sans Bold"/>
              </a:rPr>
              <a:t> de </a:t>
            </a:r>
            <a:r>
              <a:rPr lang="en-US" b="true" sz="7500" strike="noStrike" u="none">
                <a:solidFill>
                  <a:srgbClr val="232C68"/>
                </a:solidFill>
                <a:latin typeface="Noto Sans Bold"/>
                <a:ea typeface="Noto Sans Bold"/>
                <a:cs typeface="Noto Sans Bold"/>
                <a:sym typeface="Noto Sans Bold"/>
              </a:rPr>
              <a:t>P</a:t>
            </a:r>
            <a:r>
              <a:rPr lang="en-US" b="true" sz="7500" strike="noStrike" u="none">
                <a:solidFill>
                  <a:srgbClr val="232C68"/>
                </a:solidFill>
                <a:latin typeface="Noto Sans Bold"/>
                <a:ea typeface="Noto Sans Bold"/>
                <a:cs typeface="Noto Sans Bold"/>
                <a:sym typeface="Noto Sans Bold"/>
              </a:rPr>
              <a:t>r</a:t>
            </a:r>
            <a:r>
              <a:rPr lang="en-US" b="true" sz="7500" strike="noStrike" u="none">
                <a:solidFill>
                  <a:srgbClr val="232C68"/>
                </a:solidFill>
                <a:latin typeface="Noto Sans Bold"/>
                <a:ea typeface="Noto Sans Bold"/>
                <a:cs typeface="Noto Sans Bold"/>
                <a:sym typeface="Noto Sans Bold"/>
              </a:rPr>
              <a:t>oy</a:t>
            </a:r>
            <a:r>
              <a:rPr lang="en-US" b="true" sz="7500" strike="noStrike" u="none">
                <a:solidFill>
                  <a:srgbClr val="232C68"/>
                </a:solidFill>
                <a:latin typeface="Noto Sans Bold"/>
                <a:ea typeface="Noto Sans Bold"/>
                <a:cs typeface="Noto Sans Bold"/>
                <a:sym typeface="Noto Sans Bold"/>
              </a:rPr>
              <a:t>e</a:t>
            </a:r>
            <a:r>
              <a:rPr lang="en-US" b="true" sz="7500" strike="noStrike" u="none">
                <a:solidFill>
                  <a:srgbClr val="232C68"/>
                </a:solidFill>
                <a:latin typeface="Noto Sans Bold"/>
                <a:ea typeface="Noto Sans Bold"/>
                <a:cs typeface="Noto Sans Bold"/>
                <a:sym typeface="Noto Sans Bold"/>
              </a:rPr>
              <a:t>cció</a:t>
            </a:r>
            <a:r>
              <a:rPr lang="en-US" b="true" sz="7500" strike="noStrike" u="none">
                <a:solidFill>
                  <a:srgbClr val="232C68"/>
                </a:solidFill>
                <a:latin typeface="Noto Sans Bold"/>
                <a:ea typeface="Noto Sans Bold"/>
                <a:cs typeface="Noto Sans Bold"/>
                <a:sym typeface="Noto Sans Bold"/>
              </a:rPr>
              <a:t>n</a:t>
            </a:r>
            <a:r>
              <a:rPr lang="en-US" b="true" sz="7500" strike="noStrike" u="none">
                <a:solidFill>
                  <a:srgbClr val="232C68"/>
                </a:solidFill>
                <a:latin typeface="Noto Sans Bold"/>
                <a:ea typeface="Noto Sans Bold"/>
                <a:cs typeface="Noto Sans Bold"/>
                <a:sym typeface="Noto Sans Bold"/>
              </a:rPr>
              <a:t> </a:t>
            </a:r>
          </a:p>
        </p:txBody>
      </p:sp>
      <p:sp>
        <p:nvSpPr>
          <p:cNvPr name="TextBox 15" id="15"/>
          <p:cNvSpPr txBox="true"/>
          <p:nvPr/>
        </p:nvSpPr>
        <p:spPr>
          <a:xfrm rot="0">
            <a:off x="13592175" y="2038350"/>
            <a:ext cx="4400550" cy="1200099"/>
          </a:xfrm>
          <a:prstGeom prst="rect">
            <a:avLst/>
          </a:prstGeom>
        </p:spPr>
        <p:txBody>
          <a:bodyPr anchor="t" rtlCol="false" tIns="0" lIns="0" bIns="0" rIns="0">
            <a:spAutoFit/>
          </a:bodyPr>
          <a:lstStyle/>
          <a:p>
            <a:pPr algn="l" marL="0" indent="0" lvl="0">
              <a:lnSpc>
                <a:spcPts val="3192"/>
              </a:lnSpc>
              <a:spcBef>
                <a:spcPct val="0"/>
              </a:spcBef>
            </a:pPr>
            <a:r>
              <a:rPr lang="en-US" b="true" sz="2660" strike="noStrike" u="none">
                <a:solidFill>
                  <a:srgbClr val="232C68"/>
                </a:solidFill>
                <a:latin typeface="Noto Sans Bold"/>
                <a:ea typeface="Noto Sans Bold"/>
                <a:cs typeface="Noto Sans Bold"/>
                <a:sym typeface="Noto Sans Bold"/>
              </a:rPr>
              <a:t>Salario proyectado, tasa de rendimiento y edad de retiro</a:t>
            </a:r>
          </a:p>
        </p:txBody>
      </p:sp>
      <p:sp>
        <p:nvSpPr>
          <p:cNvPr name="TextBox 16" id="16"/>
          <p:cNvSpPr txBox="true"/>
          <p:nvPr/>
        </p:nvSpPr>
        <p:spPr>
          <a:xfrm rot="0">
            <a:off x="13592175" y="3400425"/>
            <a:ext cx="3581400" cy="400000"/>
          </a:xfrm>
          <a:prstGeom prst="rect">
            <a:avLst/>
          </a:prstGeom>
        </p:spPr>
        <p:txBody>
          <a:bodyPr anchor="t" rtlCol="false" tIns="0" lIns="0" bIns="0" rIns="0">
            <a:spAutoFit/>
          </a:bodyPr>
          <a:lstStyle/>
          <a:p>
            <a:pPr algn="l" marL="0" indent="0" lvl="0">
              <a:lnSpc>
                <a:spcPts val="3120"/>
              </a:lnSpc>
              <a:spcBef>
                <a:spcPct val="0"/>
              </a:spcBef>
            </a:pPr>
            <a:r>
              <a:rPr lang="en-US" b="true" sz="2600">
                <a:solidFill>
                  <a:srgbClr val="232C68"/>
                </a:solidFill>
                <a:latin typeface="Noto Sans Bold"/>
                <a:ea typeface="Noto Sans Bold"/>
                <a:cs typeface="Noto Sans Bold"/>
                <a:sym typeface="Noto Sans Bold"/>
              </a:rPr>
              <a:t>Aporta</a:t>
            </a:r>
            <a:r>
              <a:rPr lang="en-US" b="true" sz="2600" strike="noStrike" u="none">
                <a:solidFill>
                  <a:srgbClr val="232C68"/>
                </a:solidFill>
                <a:latin typeface="Noto Sans Bold"/>
                <a:ea typeface="Noto Sans Bold"/>
                <a:cs typeface="Noto Sans Bold"/>
                <a:sym typeface="Noto Sans Bold"/>
              </a:rPr>
              <a:t>ciones</a:t>
            </a:r>
          </a:p>
        </p:txBody>
      </p:sp>
      <p:sp>
        <p:nvSpPr>
          <p:cNvPr name="TextBox 17" id="17"/>
          <p:cNvSpPr txBox="true"/>
          <p:nvPr/>
        </p:nvSpPr>
        <p:spPr>
          <a:xfrm rot="0">
            <a:off x="13592175" y="4572000"/>
            <a:ext cx="3924300" cy="790525"/>
          </a:xfrm>
          <a:prstGeom prst="rect">
            <a:avLst/>
          </a:prstGeom>
        </p:spPr>
        <p:txBody>
          <a:bodyPr anchor="t" rtlCol="false" tIns="0" lIns="0" bIns="0" rIns="0">
            <a:spAutoFit/>
          </a:bodyPr>
          <a:lstStyle/>
          <a:p>
            <a:pPr algn="l" marL="0" indent="0" lvl="0">
              <a:lnSpc>
                <a:spcPts val="3120"/>
              </a:lnSpc>
              <a:spcBef>
                <a:spcPct val="0"/>
              </a:spcBef>
            </a:pPr>
            <a:r>
              <a:rPr lang="en-US" b="true" sz="2600" strike="noStrike" u="none">
                <a:solidFill>
                  <a:srgbClr val="232C68"/>
                </a:solidFill>
                <a:latin typeface="Noto Sans Bold"/>
                <a:ea typeface="Noto Sans Bold"/>
                <a:cs typeface="Noto Sans Bold"/>
                <a:sym typeface="Noto Sans Bold"/>
              </a:rPr>
              <a:t>Beneficios del Seguro Social</a:t>
            </a:r>
          </a:p>
        </p:txBody>
      </p:sp>
      <p:sp>
        <p:nvSpPr>
          <p:cNvPr name="TextBox 18" id="18"/>
          <p:cNvSpPr txBox="true"/>
          <p:nvPr/>
        </p:nvSpPr>
        <p:spPr>
          <a:xfrm rot="0">
            <a:off x="13592175" y="5705475"/>
            <a:ext cx="3924300" cy="790525"/>
          </a:xfrm>
          <a:prstGeom prst="rect">
            <a:avLst/>
          </a:prstGeom>
        </p:spPr>
        <p:txBody>
          <a:bodyPr anchor="t" rtlCol="false" tIns="0" lIns="0" bIns="0" rIns="0">
            <a:spAutoFit/>
          </a:bodyPr>
          <a:lstStyle/>
          <a:p>
            <a:pPr algn="l" marL="0" indent="0" lvl="0">
              <a:lnSpc>
                <a:spcPts val="3120"/>
              </a:lnSpc>
              <a:spcBef>
                <a:spcPct val="0"/>
              </a:spcBef>
            </a:pPr>
            <a:r>
              <a:rPr lang="en-US" b="true" sz="2600" strike="noStrike" u="none">
                <a:solidFill>
                  <a:srgbClr val="232C68"/>
                </a:solidFill>
                <a:latin typeface="Noto Sans Bold"/>
                <a:ea typeface="Noto Sans Bold"/>
                <a:cs typeface="Noto Sans Bold"/>
                <a:sym typeface="Noto Sans Bold"/>
              </a:rPr>
              <a:t>Necesidades de ingreso en el retiro</a:t>
            </a:r>
          </a:p>
        </p:txBody>
      </p:sp>
      <p:sp>
        <p:nvSpPr>
          <p:cNvPr name="TextBox 19" id="19"/>
          <p:cNvSpPr txBox="true"/>
          <p:nvPr/>
        </p:nvSpPr>
        <p:spPr>
          <a:xfrm rot="0">
            <a:off x="13592175" y="6743700"/>
            <a:ext cx="3667125" cy="790525"/>
          </a:xfrm>
          <a:prstGeom prst="rect">
            <a:avLst/>
          </a:prstGeom>
        </p:spPr>
        <p:txBody>
          <a:bodyPr anchor="t" rtlCol="false" tIns="0" lIns="0" bIns="0" rIns="0">
            <a:spAutoFit/>
          </a:bodyPr>
          <a:lstStyle/>
          <a:p>
            <a:pPr algn="l" marL="0" indent="0" lvl="0">
              <a:lnSpc>
                <a:spcPts val="3120"/>
              </a:lnSpc>
              <a:spcBef>
                <a:spcPct val="0"/>
              </a:spcBef>
            </a:pPr>
            <a:r>
              <a:rPr lang="en-US" b="true" sz="2600" strike="noStrike" u="none">
                <a:solidFill>
                  <a:srgbClr val="232C68"/>
                </a:solidFill>
                <a:latin typeface="Noto Sans Bold"/>
                <a:ea typeface="Noto Sans Bold"/>
                <a:cs typeface="Noto Sans Bold"/>
                <a:sym typeface="Noto Sans Bold"/>
              </a:rPr>
              <a:t>Cuentas de retiro adicionales</a:t>
            </a:r>
          </a:p>
        </p:txBody>
      </p:sp>
      <p:sp>
        <p:nvSpPr>
          <p:cNvPr name="TextBox 20" id="20"/>
          <p:cNvSpPr txBox="true"/>
          <p:nvPr/>
        </p:nvSpPr>
        <p:spPr>
          <a:xfrm rot="0">
            <a:off x="13544550" y="8096250"/>
            <a:ext cx="3686175" cy="400000"/>
          </a:xfrm>
          <a:prstGeom prst="rect">
            <a:avLst/>
          </a:prstGeom>
        </p:spPr>
        <p:txBody>
          <a:bodyPr anchor="t" rtlCol="false" tIns="0" lIns="0" bIns="0" rIns="0">
            <a:spAutoFit/>
          </a:bodyPr>
          <a:lstStyle/>
          <a:p>
            <a:pPr algn="l" marL="0" indent="0" lvl="0">
              <a:lnSpc>
                <a:spcPts val="3120"/>
              </a:lnSpc>
              <a:spcBef>
                <a:spcPct val="0"/>
              </a:spcBef>
            </a:pPr>
            <a:r>
              <a:rPr lang="en-US" b="true" sz="2600" strike="noStrike" u="none">
                <a:solidFill>
                  <a:srgbClr val="232C68"/>
                </a:solidFill>
                <a:latin typeface="Noto Sans Bold"/>
                <a:ea typeface="Noto Sans Bold"/>
                <a:cs typeface="Noto Sans Bold"/>
                <a:sym typeface="Noto Sans Bold"/>
              </a:rPr>
              <a:t>Activos adicionales</a:t>
            </a:r>
          </a:p>
        </p:txBody>
      </p:sp>
      <p:sp>
        <p:nvSpPr>
          <p:cNvPr name="TextBox 21" id="21"/>
          <p:cNvSpPr txBox="true"/>
          <p:nvPr/>
        </p:nvSpPr>
        <p:spPr>
          <a:xfrm rot="0">
            <a:off x="13592175" y="9134475"/>
            <a:ext cx="3562350" cy="400000"/>
          </a:xfrm>
          <a:prstGeom prst="rect">
            <a:avLst/>
          </a:prstGeom>
        </p:spPr>
        <p:txBody>
          <a:bodyPr anchor="t" rtlCol="false" tIns="0" lIns="0" bIns="0" rIns="0">
            <a:spAutoFit/>
          </a:bodyPr>
          <a:lstStyle/>
          <a:p>
            <a:pPr algn="l" marL="0" indent="0" lvl="0">
              <a:lnSpc>
                <a:spcPts val="3120"/>
              </a:lnSpc>
              <a:spcBef>
                <a:spcPct val="0"/>
              </a:spcBef>
            </a:pPr>
            <a:r>
              <a:rPr lang="en-US" b="true" sz="2600" strike="noStrike" u="none">
                <a:solidFill>
                  <a:srgbClr val="232C68"/>
                </a:solidFill>
                <a:latin typeface="Noto Sans Bold"/>
                <a:ea typeface="Noto Sans Bold"/>
                <a:cs typeface="Noto Sans Bold"/>
                <a:sym typeface="Noto Sans Bold"/>
              </a:rPr>
              <a:t>Deudas a largo plazo</a:t>
            </a:r>
          </a:p>
        </p:txBody>
      </p:sp>
      <p:sp>
        <p:nvSpPr>
          <p:cNvPr name="TextBox 22" id="22"/>
          <p:cNvSpPr txBox="true"/>
          <p:nvPr/>
        </p:nvSpPr>
        <p:spPr>
          <a:xfrm rot="0">
            <a:off x="12744450" y="-371410"/>
            <a:ext cx="5543550" cy="1638300"/>
          </a:xfrm>
          <a:prstGeom prst="rect">
            <a:avLst/>
          </a:prstGeom>
        </p:spPr>
        <p:txBody>
          <a:bodyPr anchor="t" rtlCol="false" tIns="0" lIns="0" bIns="0" rIns="0">
            <a:spAutoFit/>
          </a:bodyPr>
          <a:lstStyle/>
          <a:p>
            <a:pPr algn="ctr" marL="0" indent="0" lvl="0">
              <a:lnSpc>
                <a:spcPts val="6480"/>
              </a:lnSpc>
              <a:spcBef>
                <a:spcPct val="0"/>
              </a:spcBef>
            </a:pPr>
          </a:p>
          <a:p>
            <a:pPr algn="ctr" marL="0" indent="0" lvl="0">
              <a:lnSpc>
                <a:spcPts val="6480"/>
              </a:lnSpc>
              <a:spcBef>
                <a:spcPct val="0"/>
              </a:spcBef>
            </a:pPr>
            <a:r>
              <a:rPr lang="en-US" b="true" sz="5400" strike="noStrike" u="none">
                <a:solidFill>
                  <a:srgbClr val="FFFFFF"/>
                </a:solidFill>
                <a:latin typeface="Noto Sans Bold"/>
                <a:ea typeface="Noto Sans Bold"/>
                <a:cs typeface="Noto Sans Bold"/>
                <a:sym typeface="Noto Sans Bold"/>
              </a:rPr>
              <a:t> PASOS</a:t>
            </a:r>
          </a:p>
        </p:txBody>
      </p:sp>
    </p:spTree>
  </p:cSld>
  <p:clrMapOvr>
    <a:masterClrMapping/>
  </p:clrMapOvr>
</p:sld>
</file>

<file path=ppt/slides/slide3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7431" y="2212467"/>
            <a:ext cx="18288000" cy="8196708"/>
          </a:xfrm>
          <a:custGeom>
            <a:avLst/>
            <a:gdLst/>
            <a:ahLst/>
            <a:cxnLst/>
            <a:rect r="r" b="b" t="t" l="l"/>
            <a:pathLst>
              <a:path h="8196708" w="18288000">
                <a:moveTo>
                  <a:pt x="0" y="0"/>
                </a:moveTo>
                <a:lnTo>
                  <a:pt x="18288000" y="0"/>
                </a:lnTo>
                <a:lnTo>
                  <a:pt x="18288000" y="8196708"/>
                </a:lnTo>
                <a:lnTo>
                  <a:pt x="0" y="8196708"/>
                </a:lnTo>
                <a:lnTo>
                  <a:pt x="0" y="0"/>
                </a:lnTo>
                <a:close/>
              </a:path>
            </a:pathLst>
          </a:custGeom>
          <a:blipFill>
            <a:blip r:embed="rId3">
              <a:alphaModFix amt="48000"/>
            </a:blip>
            <a:stretch>
              <a:fillRect l="-4509" t="-25190" r="-3705" b="-31143"/>
            </a:stretch>
          </a:blipFill>
        </p:spPr>
      </p:sp>
      <p:grpSp>
        <p:nvGrpSpPr>
          <p:cNvPr name="Group 3" id="3"/>
          <p:cNvGrpSpPr/>
          <p:nvPr/>
        </p:nvGrpSpPr>
        <p:grpSpPr>
          <a:xfrm rot="0">
            <a:off x="-17431" y="0"/>
            <a:ext cx="18305431" cy="2315491"/>
            <a:chOff x="0" y="0"/>
            <a:chExt cx="4821183" cy="609841"/>
          </a:xfrm>
        </p:grpSpPr>
        <p:sp>
          <p:nvSpPr>
            <p:cNvPr name="Freeform 4" id="4"/>
            <p:cNvSpPr/>
            <p:nvPr/>
          </p:nvSpPr>
          <p:spPr>
            <a:xfrm flipH="false" flipV="false" rot="0">
              <a:off x="0" y="0"/>
              <a:ext cx="4821183" cy="609841"/>
            </a:xfrm>
            <a:custGeom>
              <a:avLst/>
              <a:gdLst/>
              <a:ahLst/>
              <a:cxnLst/>
              <a:rect r="r" b="b" t="t" l="l"/>
              <a:pathLst>
                <a:path h="609841" w="4821183">
                  <a:moveTo>
                    <a:pt x="0" y="0"/>
                  </a:moveTo>
                  <a:lnTo>
                    <a:pt x="4821183" y="0"/>
                  </a:lnTo>
                  <a:lnTo>
                    <a:pt x="4821183" y="609841"/>
                  </a:lnTo>
                  <a:lnTo>
                    <a:pt x="0" y="609841"/>
                  </a:lnTo>
                  <a:close/>
                </a:path>
              </a:pathLst>
            </a:custGeom>
            <a:solidFill>
              <a:srgbClr val="232C68"/>
            </a:solidFill>
          </p:spPr>
        </p:sp>
        <p:sp>
          <p:nvSpPr>
            <p:cNvPr name="TextBox 5" id="5"/>
            <p:cNvSpPr txBox="true"/>
            <p:nvPr/>
          </p:nvSpPr>
          <p:spPr>
            <a:xfrm>
              <a:off x="0" y="-38100"/>
              <a:ext cx="4821183" cy="647941"/>
            </a:xfrm>
            <a:prstGeom prst="rect">
              <a:avLst/>
            </a:prstGeom>
          </p:spPr>
          <p:txBody>
            <a:bodyPr anchor="ctr" rtlCol="false" tIns="50800" lIns="50800" bIns="50800" rIns="50800"/>
            <a:lstStyle/>
            <a:p>
              <a:pPr algn="ctr">
                <a:lnSpc>
                  <a:spcPts val="2659"/>
                </a:lnSpc>
              </a:pPr>
            </a:p>
          </p:txBody>
        </p:sp>
      </p:grpSp>
      <p:sp>
        <p:nvSpPr>
          <p:cNvPr name="TextBox 6" id="6"/>
          <p:cNvSpPr txBox="true"/>
          <p:nvPr/>
        </p:nvSpPr>
        <p:spPr>
          <a:xfrm rot="0">
            <a:off x="0" y="495300"/>
            <a:ext cx="18288000" cy="1152525"/>
          </a:xfrm>
          <a:prstGeom prst="rect">
            <a:avLst/>
          </a:prstGeom>
        </p:spPr>
        <p:txBody>
          <a:bodyPr anchor="t" rtlCol="false" tIns="0" lIns="0" bIns="0" rIns="0">
            <a:spAutoFit/>
          </a:bodyPr>
          <a:lstStyle/>
          <a:p>
            <a:pPr algn="ctr">
              <a:lnSpc>
                <a:spcPts val="9000"/>
              </a:lnSpc>
            </a:pPr>
            <a:r>
              <a:rPr lang="en-US" b="true" sz="7500">
                <a:solidFill>
                  <a:srgbClr val="FFFFFF"/>
                </a:solidFill>
                <a:latin typeface="Noto Sans Bold"/>
                <a:ea typeface="Noto Sans Bold"/>
                <a:cs typeface="Noto Sans Bold"/>
                <a:sym typeface="Noto Sans Bold"/>
              </a:rPr>
              <a:t>Universidad BPAS</a:t>
            </a:r>
          </a:p>
        </p:txBody>
      </p:sp>
      <p:grpSp>
        <p:nvGrpSpPr>
          <p:cNvPr name="Group 7" id="7"/>
          <p:cNvGrpSpPr/>
          <p:nvPr/>
        </p:nvGrpSpPr>
        <p:grpSpPr>
          <a:xfrm rot="0">
            <a:off x="5189078" y="3176447"/>
            <a:ext cx="1864412" cy="1864412"/>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0A644"/>
            </a:solidFill>
          </p:spPr>
        </p:sp>
        <p:sp>
          <p:nvSpPr>
            <p:cNvPr name="TextBox 9" id="9"/>
            <p:cNvSpPr txBox="true"/>
            <p:nvPr/>
          </p:nvSpPr>
          <p:spPr>
            <a:xfrm>
              <a:off x="76200" y="47625"/>
              <a:ext cx="660400" cy="688975"/>
            </a:xfrm>
            <a:prstGeom prst="rect">
              <a:avLst/>
            </a:prstGeom>
          </p:spPr>
          <p:txBody>
            <a:bodyPr anchor="ctr" rtlCol="false" tIns="50800" lIns="50800" bIns="50800" rIns="50800"/>
            <a:lstStyle/>
            <a:p>
              <a:pPr algn="ctr">
                <a:lnSpc>
                  <a:spcPts val="1931"/>
                </a:lnSpc>
              </a:pPr>
            </a:p>
          </p:txBody>
        </p:sp>
      </p:grpSp>
      <p:grpSp>
        <p:nvGrpSpPr>
          <p:cNvPr name="Group 10" id="10"/>
          <p:cNvGrpSpPr/>
          <p:nvPr/>
        </p:nvGrpSpPr>
        <p:grpSpPr>
          <a:xfrm rot="0">
            <a:off x="4773399" y="4061692"/>
            <a:ext cx="2740019" cy="4153228"/>
            <a:chOff x="0" y="0"/>
            <a:chExt cx="812800" cy="1232015"/>
          </a:xfrm>
        </p:grpSpPr>
        <p:sp>
          <p:nvSpPr>
            <p:cNvPr name="Freeform 11" id="11"/>
            <p:cNvSpPr/>
            <p:nvPr/>
          </p:nvSpPr>
          <p:spPr>
            <a:xfrm flipH="false" flipV="false" rot="0">
              <a:off x="0" y="0"/>
              <a:ext cx="812800" cy="1232015"/>
            </a:xfrm>
            <a:custGeom>
              <a:avLst/>
              <a:gdLst/>
              <a:ahLst/>
              <a:cxnLst/>
              <a:rect r="r" b="b" t="t" l="l"/>
              <a:pathLst>
                <a:path h="1232015" w="812800">
                  <a:moveTo>
                    <a:pt x="107369" y="0"/>
                  </a:moveTo>
                  <a:lnTo>
                    <a:pt x="705431" y="0"/>
                  </a:lnTo>
                  <a:cubicBezTo>
                    <a:pt x="764729" y="0"/>
                    <a:pt x="812800" y="48071"/>
                    <a:pt x="812800" y="107369"/>
                  </a:cubicBezTo>
                  <a:lnTo>
                    <a:pt x="812800" y="1124646"/>
                  </a:lnTo>
                  <a:cubicBezTo>
                    <a:pt x="812800" y="1183944"/>
                    <a:pt x="764729" y="1232015"/>
                    <a:pt x="705431" y="1232015"/>
                  </a:cubicBezTo>
                  <a:lnTo>
                    <a:pt x="107369" y="1232015"/>
                  </a:lnTo>
                  <a:cubicBezTo>
                    <a:pt x="48071" y="1232015"/>
                    <a:pt x="0" y="1183944"/>
                    <a:pt x="0" y="1124646"/>
                  </a:cubicBezTo>
                  <a:lnTo>
                    <a:pt x="0" y="107369"/>
                  </a:lnTo>
                  <a:cubicBezTo>
                    <a:pt x="0" y="48071"/>
                    <a:pt x="48071" y="0"/>
                    <a:pt x="107369" y="0"/>
                  </a:cubicBezTo>
                  <a:close/>
                </a:path>
              </a:pathLst>
            </a:custGeom>
            <a:solidFill>
              <a:srgbClr val="60A644">
                <a:alpha val="55686"/>
              </a:srgbClr>
            </a:solidFill>
          </p:spPr>
        </p:sp>
        <p:sp>
          <p:nvSpPr>
            <p:cNvPr name="TextBox 12" id="12"/>
            <p:cNvSpPr txBox="true"/>
            <p:nvPr/>
          </p:nvSpPr>
          <p:spPr>
            <a:xfrm>
              <a:off x="0" y="-28575"/>
              <a:ext cx="812800" cy="1260590"/>
            </a:xfrm>
            <a:prstGeom prst="rect">
              <a:avLst/>
            </a:prstGeom>
          </p:spPr>
          <p:txBody>
            <a:bodyPr anchor="ctr" rtlCol="false" tIns="50800" lIns="50800" bIns="50800" rIns="50800"/>
            <a:lstStyle/>
            <a:p>
              <a:pPr algn="ctr">
                <a:lnSpc>
                  <a:spcPts val="1931"/>
                </a:lnSpc>
              </a:pPr>
            </a:p>
          </p:txBody>
        </p:sp>
      </p:grpSp>
      <p:grpSp>
        <p:nvGrpSpPr>
          <p:cNvPr name="Group 13" id="13"/>
          <p:cNvGrpSpPr/>
          <p:nvPr/>
        </p:nvGrpSpPr>
        <p:grpSpPr>
          <a:xfrm rot="0">
            <a:off x="7634301" y="4061692"/>
            <a:ext cx="2740019" cy="4153228"/>
            <a:chOff x="0" y="0"/>
            <a:chExt cx="812800" cy="1232015"/>
          </a:xfrm>
        </p:grpSpPr>
        <p:sp>
          <p:nvSpPr>
            <p:cNvPr name="Freeform 14" id="14"/>
            <p:cNvSpPr/>
            <p:nvPr/>
          </p:nvSpPr>
          <p:spPr>
            <a:xfrm flipH="false" flipV="false" rot="0">
              <a:off x="0" y="0"/>
              <a:ext cx="812800" cy="1232015"/>
            </a:xfrm>
            <a:custGeom>
              <a:avLst/>
              <a:gdLst/>
              <a:ahLst/>
              <a:cxnLst/>
              <a:rect r="r" b="b" t="t" l="l"/>
              <a:pathLst>
                <a:path h="1232015" w="812800">
                  <a:moveTo>
                    <a:pt x="107369" y="0"/>
                  </a:moveTo>
                  <a:lnTo>
                    <a:pt x="705431" y="0"/>
                  </a:lnTo>
                  <a:cubicBezTo>
                    <a:pt x="764729" y="0"/>
                    <a:pt x="812800" y="48071"/>
                    <a:pt x="812800" y="107369"/>
                  </a:cubicBezTo>
                  <a:lnTo>
                    <a:pt x="812800" y="1124646"/>
                  </a:lnTo>
                  <a:cubicBezTo>
                    <a:pt x="812800" y="1183944"/>
                    <a:pt x="764729" y="1232015"/>
                    <a:pt x="705431" y="1232015"/>
                  </a:cubicBezTo>
                  <a:lnTo>
                    <a:pt x="107369" y="1232015"/>
                  </a:lnTo>
                  <a:cubicBezTo>
                    <a:pt x="48071" y="1232015"/>
                    <a:pt x="0" y="1183944"/>
                    <a:pt x="0" y="1124646"/>
                  </a:cubicBezTo>
                  <a:lnTo>
                    <a:pt x="0" y="107369"/>
                  </a:lnTo>
                  <a:cubicBezTo>
                    <a:pt x="0" y="48071"/>
                    <a:pt x="48071" y="0"/>
                    <a:pt x="107369" y="0"/>
                  </a:cubicBezTo>
                  <a:close/>
                </a:path>
              </a:pathLst>
            </a:custGeom>
            <a:solidFill>
              <a:srgbClr val="60A644">
                <a:alpha val="55686"/>
              </a:srgbClr>
            </a:solidFill>
          </p:spPr>
        </p:sp>
        <p:sp>
          <p:nvSpPr>
            <p:cNvPr name="TextBox 15" id="15"/>
            <p:cNvSpPr txBox="true"/>
            <p:nvPr/>
          </p:nvSpPr>
          <p:spPr>
            <a:xfrm>
              <a:off x="0" y="-28575"/>
              <a:ext cx="812800" cy="1260590"/>
            </a:xfrm>
            <a:prstGeom prst="rect">
              <a:avLst/>
            </a:prstGeom>
          </p:spPr>
          <p:txBody>
            <a:bodyPr anchor="ctr" rtlCol="false" tIns="50800" lIns="50800" bIns="50800" rIns="50800"/>
            <a:lstStyle/>
            <a:p>
              <a:pPr algn="ctr">
                <a:lnSpc>
                  <a:spcPts val="1931"/>
                </a:lnSpc>
              </a:pPr>
            </a:p>
          </p:txBody>
        </p:sp>
      </p:grpSp>
      <p:grpSp>
        <p:nvGrpSpPr>
          <p:cNvPr name="Group 16" id="16"/>
          <p:cNvGrpSpPr/>
          <p:nvPr/>
        </p:nvGrpSpPr>
        <p:grpSpPr>
          <a:xfrm rot="0">
            <a:off x="10496579" y="4061692"/>
            <a:ext cx="2685810" cy="4170805"/>
            <a:chOff x="0" y="0"/>
            <a:chExt cx="812800" cy="1262200"/>
          </a:xfrm>
        </p:grpSpPr>
        <p:sp>
          <p:nvSpPr>
            <p:cNvPr name="Freeform 17" id="17"/>
            <p:cNvSpPr/>
            <p:nvPr/>
          </p:nvSpPr>
          <p:spPr>
            <a:xfrm flipH="false" flipV="false" rot="0">
              <a:off x="0" y="0"/>
              <a:ext cx="812800" cy="1262200"/>
            </a:xfrm>
            <a:custGeom>
              <a:avLst/>
              <a:gdLst/>
              <a:ahLst/>
              <a:cxnLst/>
              <a:rect r="r" b="b" t="t" l="l"/>
              <a:pathLst>
                <a:path h="1262200" w="812800">
                  <a:moveTo>
                    <a:pt x="109536" y="0"/>
                  </a:moveTo>
                  <a:lnTo>
                    <a:pt x="703264" y="0"/>
                  </a:lnTo>
                  <a:cubicBezTo>
                    <a:pt x="763759" y="0"/>
                    <a:pt x="812800" y="49041"/>
                    <a:pt x="812800" y="109536"/>
                  </a:cubicBezTo>
                  <a:lnTo>
                    <a:pt x="812800" y="1152664"/>
                  </a:lnTo>
                  <a:cubicBezTo>
                    <a:pt x="812800" y="1213159"/>
                    <a:pt x="763759" y="1262200"/>
                    <a:pt x="703264" y="1262200"/>
                  </a:cubicBezTo>
                  <a:lnTo>
                    <a:pt x="109536" y="1262200"/>
                  </a:lnTo>
                  <a:cubicBezTo>
                    <a:pt x="49041" y="1262200"/>
                    <a:pt x="0" y="1213159"/>
                    <a:pt x="0" y="1152664"/>
                  </a:cubicBezTo>
                  <a:lnTo>
                    <a:pt x="0" y="109536"/>
                  </a:lnTo>
                  <a:cubicBezTo>
                    <a:pt x="0" y="49041"/>
                    <a:pt x="49041" y="0"/>
                    <a:pt x="109536" y="0"/>
                  </a:cubicBezTo>
                  <a:close/>
                </a:path>
              </a:pathLst>
            </a:custGeom>
            <a:solidFill>
              <a:srgbClr val="60A644">
                <a:alpha val="55686"/>
              </a:srgbClr>
            </a:solidFill>
          </p:spPr>
        </p:sp>
        <p:sp>
          <p:nvSpPr>
            <p:cNvPr name="TextBox 18" id="18"/>
            <p:cNvSpPr txBox="true"/>
            <p:nvPr/>
          </p:nvSpPr>
          <p:spPr>
            <a:xfrm>
              <a:off x="0" y="-28575"/>
              <a:ext cx="812800" cy="1290775"/>
            </a:xfrm>
            <a:prstGeom prst="rect">
              <a:avLst/>
            </a:prstGeom>
          </p:spPr>
          <p:txBody>
            <a:bodyPr anchor="ctr" rtlCol="false" tIns="50800" lIns="50800" bIns="50800" rIns="50800"/>
            <a:lstStyle/>
            <a:p>
              <a:pPr algn="ctr">
                <a:lnSpc>
                  <a:spcPts val="1931"/>
                </a:lnSpc>
              </a:pPr>
            </a:p>
          </p:txBody>
        </p:sp>
      </p:grpSp>
      <p:grpSp>
        <p:nvGrpSpPr>
          <p:cNvPr name="Group 19" id="19"/>
          <p:cNvGrpSpPr>
            <a:grpSpLocks noChangeAspect="true"/>
          </p:cNvGrpSpPr>
          <p:nvPr/>
        </p:nvGrpSpPr>
        <p:grpSpPr>
          <a:xfrm rot="0">
            <a:off x="11448352" y="7354237"/>
            <a:ext cx="841667" cy="841667"/>
            <a:chOff x="0" y="0"/>
            <a:chExt cx="422656" cy="422656"/>
          </a:xfrm>
        </p:grpSpPr>
        <p:sp>
          <p:nvSpPr>
            <p:cNvPr name="Freeform 20" id="20"/>
            <p:cNvSpPr/>
            <p:nvPr/>
          </p:nvSpPr>
          <p:spPr>
            <a:xfrm flipH="false" flipV="false" rot="0">
              <a:off x="0" y="0"/>
              <a:ext cx="422656" cy="422656"/>
            </a:xfrm>
            <a:custGeom>
              <a:avLst/>
              <a:gdLst/>
              <a:ahLst/>
              <a:cxnLst/>
              <a:rect r="r" b="b" t="t" l="l"/>
              <a:pathLst>
                <a:path h="422656" w="422656">
                  <a:moveTo>
                    <a:pt x="0" y="0"/>
                  </a:moveTo>
                  <a:lnTo>
                    <a:pt x="422656" y="0"/>
                  </a:lnTo>
                  <a:lnTo>
                    <a:pt x="422656" y="422656"/>
                  </a:lnTo>
                  <a:lnTo>
                    <a:pt x="0" y="422656"/>
                  </a:lnTo>
                  <a:lnTo>
                    <a:pt x="0" y="0"/>
                  </a:lnTo>
                  <a:close/>
                </a:path>
              </a:pathLst>
            </a:custGeom>
            <a:blipFill>
              <a:blip r:embed="rId4"/>
              <a:stretch>
                <a:fillRect l="0" t="0" r="0" b="0"/>
              </a:stretch>
            </a:blipFill>
          </p:spPr>
        </p:sp>
      </p:grpSp>
      <p:sp>
        <p:nvSpPr>
          <p:cNvPr name="Freeform 21" id="21"/>
          <p:cNvSpPr/>
          <p:nvPr/>
        </p:nvSpPr>
        <p:spPr>
          <a:xfrm flipH="false" flipV="false" rot="6158346">
            <a:off x="12330596" y="7067951"/>
            <a:ext cx="1001947" cy="358196"/>
          </a:xfrm>
          <a:custGeom>
            <a:avLst/>
            <a:gdLst/>
            <a:ahLst/>
            <a:cxnLst/>
            <a:rect r="r" b="b" t="t" l="l"/>
            <a:pathLst>
              <a:path h="358196" w="1001947">
                <a:moveTo>
                  <a:pt x="0" y="0"/>
                </a:moveTo>
                <a:lnTo>
                  <a:pt x="1001947" y="0"/>
                </a:lnTo>
                <a:lnTo>
                  <a:pt x="1001947" y="358196"/>
                </a:lnTo>
                <a:lnTo>
                  <a:pt x="0" y="35819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22" id="22"/>
          <p:cNvGrpSpPr/>
          <p:nvPr/>
        </p:nvGrpSpPr>
        <p:grpSpPr>
          <a:xfrm rot="0">
            <a:off x="8113153" y="3173243"/>
            <a:ext cx="1782315" cy="1782315"/>
            <a:chOff x="0" y="0"/>
            <a:chExt cx="812800" cy="812800"/>
          </a:xfrm>
        </p:grpSpPr>
        <p:sp>
          <p:nvSpPr>
            <p:cNvPr name="Freeform 23" id="2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0A644"/>
            </a:solidFill>
          </p:spPr>
        </p:sp>
        <p:sp>
          <p:nvSpPr>
            <p:cNvPr name="TextBox 24" id="24"/>
            <p:cNvSpPr txBox="true"/>
            <p:nvPr/>
          </p:nvSpPr>
          <p:spPr>
            <a:xfrm>
              <a:off x="76200" y="47625"/>
              <a:ext cx="660400" cy="688975"/>
            </a:xfrm>
            <a:prstGeom prst="rect">
              <a:avLst/>
            </a:prstGeom>
          </p:spPr>
          <p:txBody>
            <a:bodyPr anchor="ctr" rtlCol="false" tIns="50800" lIns="50800" bIns="50800" rIns="50800"/>
            <a:lstStyle/>
            <a:p>
              <a:pPr algn="ctr">
                <a:lnSpc>
                  <a:spcPts val="1931"/>
                </a:lnSpc>
              </a:pPr>
            </a:p>
          </p:txBody>
        </p:sp>
      </p:grpSp>
      <p:sp>
        <p:nvSpPr>
          <p:cNvPr name="Freeform 25" id="25"/>
          <p:cNvSpPr/>
          <p:nvPr/>
        </p:nvSpPr>
        <p:spPr>
          <a:xfrm flipH="false" flipV="false" rot="0">
            <a:off x="8403751" y="3479900"/>
            <a:ext cx="1201120" cy="1163585"/>
          </a:xfrm>
          <a:custGeom>
            <a:avLst/>
            <a:gdLst/>
            <a:ahLst/>
            <a:cxnLst/>
            <a:rect r="r" b="b" t="t" l="l"/>
            <a:pathLst>
              <a:path h="1163585" w="1201120">
                <a:moveTo>
                  <a:pt x="0" y="0"/>
                </a:moveTo>
                <a:lnTo>
                  <a:pt x="1201120" y="0"/>
                </a:lnTo>
                <a:lnTo>
                  <a:pt x="1201120" y="1163584"/>
                </a:lnTo>
                <a:lnTo>
                  <a:pt x="0" y="116358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26" id="26"/>
          <p:cNvGrpSpPr/>
          <p:nvPr/>
        </p:nvGrpSpPr>
        <p:grpSpPr>
          <a:xfrm rot="0">
            <a:off x="10874787" y="3196323"/>
            <a:ext cx="1773005" cy="1773005"/>
            <a:chOff x="0" y="0"/>
            <a:chExt cx="812800" cy="812800"/>
          </a:xfrm>
        </p:grpSpPr>
        <p:sp>
          <p:nvSpPr>
            <p:cNvPr name="Freeform 27" id="2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0A644"/>
            </a:solidFill>
          </p:spPr>
        </p:sp>
        <p:sp>
          <p:nvSpPr>
            <p:cNvPr name="TextBox 28" id="28"/>
            <p:cNvSpPr txBox="true"/>
            <p:nvPr/>
          </p:nvSpPr>
          <p:spPr>
            <a:xfrm>
              <a:off x="76200" y="47625"/>
              <a:ext cx="660400" cy="688975"/>
            </a:xfrm>
            <a:prstGeom prst="rect">
              <a:avLst/>
            </a:prstGeom>
          </p:spPr>
          <p:txBody>
            <a:bodyPr anchor="ctr" rtlCol="false" tIns="50800" lIns="50800" bIns="50800" rIns="50800"/>
            <a:lstStyle/>
            <a:p>
              <a:pPr algn="ctr">
                <a:lnSpc>
                  <a:spcPts val="1931"/>
                </a:lnSpc>
              </a:pPr>
            </a:p>
          </p:txBody>
        </p:sp>
      </p:grpSp>
      <p:sp>
        <p:nvSpPr>
          <p:cNvPr name="Freeform 29" id="29"/>
          <p:cNvSpPr/>
          <p:nvPr/>
        </p:nvSpPr>
        <p:spPr>
          <a:xfrm flipH="false" flipV="false" rot="0">
            <a:off x="5533395" y="3510897"/>
            <a:ext cx="1175779" cy="1202843"/>
          </a:xfrm>
          <a:custGeom>
            <a:avLst/>
            <a:gdLst/>
            <a:ahLst/>
            <a:cxnLst/>
            <a:rect r="r" b="b" t="t" l="l"/>
            <a:pathLst>
              <a:path h="1202843" w="1175779">
                <a:moveTo>
                  <a:pt x="0" y="0"/>
                </a:moveTo>
                <a:lnTo>
                  <a:pt x="1175779" y="0"/>
                </a:lnTo>
                <a:lnTo>
                  <a:pt x="1175779" y="1202843"/>
                </a:lnTo>
                <a:lnTo>
                  <a:pt x="0" y="1202843"/>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30" id="30"/>
          <p:cNvSpPr/>
          <p:nvPr/>
        </p:nvSpPr>
        <p:spPr>
          <a:xfrm flipH="false" flipV="false" rot="0">
            <a:off x="11349119" y="3510897"/>
            <a:ext cx="1203047" cy="1154925"/>
          </a:xfrm>
          <a:custGeom>
            <a:avLst/>
            <a:gdLst/>
            <a:ahLst/>
            <a:cxnLst/>
            <a:rect r="r" b="b" t="t" l="l"/>
            <a:pathLst>
              <a:path h="1154925" w="1203047">
                <a:moveTo>
                  <a:pt x="0" y="0"/>
                </a:moveTo>
                <a:lnTo>
                  <a:pt x="1203047" y="0"/>
                </a:lnTo>
                <a:lnTo>
                  <a:pt x="1203047" y="1154925"/>
                </a:lnTo>
                <a:lnTo>
                  <a:pt x="0" y="1154925"/>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31" id="31"/>
          <p:cNvSpPr txBox="true"/>
          <p:nvPr/>
        </p:nvSpPr>
        <p:spPr>
          <a:xfrm rot="0">
            <a:off x="10665574" y="5190871"/>
            <a:ext cx="2407223" cy="1831848"/>
          </a:xfrm>
          <a:prstGeom prst="rect">
            <a:avLst/>
          </a:prstGeom>
        </p:spPr>
        <p:txBody>
          <a:bodyPr anchor="t" rtlCol="false" tIns="0" lIns="0" bIns="0" rIns="0">
            <a:spAutoFit/>
          </a:bodyPr>
          <a:lstStyle/>
          <a:p>
            <a:pPr algn="ctr" marL="0" indent="0" lvl="0">
              <a:lnSpc>
                <a:spcPts val="1806"/>
              </a:lnSpc>
              <a:spcBef>
                <a:spcPct val="0"/>
              </a:spcBef>
            </a:pPr>
            <a:r>
              <a:rPr lang="en-US" sz="1400" spc="-23" strike="noStrike" u="none">
                <a:solidFill>
                  <a:srgbClr val="000000"/>
                </a:solidFill>
                <a:latin typeface="Noto Sans"/>
                <a:ea typeface="Noto Sans"/>
                <a:cs typeface="Noto Sans"/>
                <a:sym typeface="Noto Sans"/>
              </a:rPr>
              <a:t>Explora </a:t>
            </a:r>
            <a:r>
              <a:rPr lang="en-US" b="true" sz="1400" spc="-23" strike="noStrike" u="none">
                <a:solidFill>
                  <a:srgbClr val="232C68"/>
                </a:solidFill>
                <a:latin typeface="Noto Sans Bold"/>
                <a:ea typeface="Noto Sans Bold"/>
                <a:cs typeface="Noto Sans Bold"/>
                <a:sym typeface="Noto Sans Bold"/>
              </a:rPr>
              <a:t>BPAS University</a:t>
            </a:r>
            <a:r>
              <a:rPr lang="en-US" sz="1400" spc="-23" strike="noStrike" u="none">
                <a:solidFill>
                  <a:srgbClr val="000000"/>
                </a:solidFill>
                <a:latin typeface="Noto Sans"/>
                <a:ea typeface="Noto Sans"/>
                <a:cs typeface="Noto Sans"/>
                <a:sym typeface="Noto Sans"/>
              </a:rPr>
              <a:t> y administra tu cuenta desde cualquier lugar, en cualquier momento.</a:t>
            </a:r>
          </a:p>
          <a:p>
            <a:pPr algn="ctr" marL="0" indent="0" lvl="0">
              <a:lnSpc>
                <a:spcPts val="1806"/>
              </a:lnSpc>
              <a:spcBef>
                <a:spcPct val="0"/>
              </a:spcBef>
            </a:pPr>
          </a:p>
          <a:p>
            <a:pPr algn="ctr" marL="0" indent="0" lvl="0">
              <a:lnSpc>
                <a:spcPts val="1806"/>
              </a:lnSpc>
              <a:spcBef>
                <a:spcPct val="0"/>
              </a:spcBef>
            </a:pPr>
            <a:r>
              <a:rPr lang="en-US" sz="1400" spc="-23" strike="noStrike" u="none">
                <a:solidFill>
                  <a:srgbClr val="000000"/>
                </a:solidFill>
                <a:latin typeface="Noto Sans"/>
                <a:ea typeface="Noto Sans"/>
                <a:cs typeface="Noto Sans"/>
                <a:sym typeface="Noto Sans"/>
              </a:rPr>
              <a:t>Visita </a:t>
            </a:r>
            <a:r>
              <a:rPr lang="en-US" b="true" sz="1400" spc="-23" strike="noStrike" u="none">
                <a:solidFill>
                  <a:srgbClr val="232C68"/>
                </a:solidFill>
                <a:latin typeface="Noto Sans Bold"/>
                <a:ea typeface="Noto Sans Bold"/>
                <a:cs typeface="Noto Sans Bold"/>
                <a:sym typeface="Noto Sans Bold"/>
              </a:rPr>
              <a:t>u.bpas.com</a:t>
            </a:r>
            <a:r>
              <a:rPr lang="en-US" sz="1400" spc="-23" strike="noStrike" u="none">
                <a:solidFill>
                  <a:srgbClr val="000000"/>
                </a:solidFill>
                <a:latin typeface="Noto Sans"/>
                <a:ea typeface="Noto Sans"/>
                <a:cs typeface="Noto Sans"/>
                <a:sym typeface="Noto Sans"/>
              </a:rPr>
              <a:t> o descarga la </a:t>
            </a:r>
            <a:r>
              <a:rPr lang="en-US" b="true" sz="1400" spc="-23" strike="noStrike" u="none">
                <a:solidFill>
                  <a:srgbClr val="232C68"/>
                </a:solidFill>
                <a:latin typeface="Noto Sans Bold"/>
                <a:ea typeface="Noto Sans Bold"/>
                <a:cs typeface="Noto Sans Bold"/>
                <a:sym typeface="Noto Sans Bold"/>
              </a:rPr>
              <a:t>App BPAS U</a:t>
            </a:r>
            <a:r>
              <a:rPr lang="en-US" sz="1400" spc="-23" strike="noStrike" u="none">
                <a:solidFill>
                  <a:srgbClr val="000000"/>
                </a:solidFill>
                <a:latin typeface="Noto Sans"/>
                <a:ea typeface="Noto Sans"/>
                <a:cs typeface="Noto Sans"/>
                <a:sym typeface="Noto Sans"/>
              </a:rPr>
              <a:t> en Google Play o la App Store.</a:t>
            </a:r>
          </a:p>
        </p:txBody>
      </p:sp>
      <p:sp>
        <p:nvSpPr>
          <p:cNvPr name="TextBox 32" id="32"/>
          <p:cNvSpPr txBox="true"/>
          <p:nvPr/>
        </p:nvSpPr>
        <p:spPr>
          <a:xfrm rot="0">
            <a:off x="4905375" y="5114925"/>
            <a:ext cx="2419350" cy="1974215"/>
          </a:xfrm>
          <a:prstGeom prst="rect">
            <a:avLst/>
          </a:prstGeom>
        </p:spPr>
        <p:txBody>
          <a:bodyPr anchor="t" rtlCol="false" tIns="0" lIns="0" bIns="0" rIns="0">
            <a:spAutoFit/>
          </a:bodyPr>
          <a:lstStyle/>
          <a:p>
            <a:pPr algn="ctr" marL="0" indent="0" lvl="0">
              <a:lnSpc>
                <a:spcPts val="1960"/>
              </a:lnSpc>
              <a:spcBef>
                <a:spcPct val="0"/>
              </a:spcBef>
            </a:pPr>
            <a:r>
              <a:rPr lang="en-US" sz="1400" spc="42" strike="noStrike" u="none">
                <a:solidFill>
                  <a:srgbClr val="000000"/>
                </a:solidFill>
                <a:latin typeface="Noto Sans"/>
                <a:ea typeface="Noto Sans"/>
                <a:cs typeface="Noto Sans"/>
                <a:sym typeface="Noto Sans"/>
              </a:rPr>
              <a:t>Desde consejos de presupuesto hasta estrategias de inversión, </a:t>
            </a:r>
            <a:r>
              <a:rPr lang="en-US" b="true" sz="1400" spc="42" strike="noStrike" u="none">
                <a:solidFill>
                  <a:srgbClr val="232D69"/>
                </a:solidFill>
                <a:latin typeface="Noto Sans Bold"/>
                <a:ea typeface="Noto Sans Bold"/>
                <a:cs typeface="Noto Sans Bold"/>
                <a:sym typeface="Noto Sans Bold"/>
              </a:rPr>
              <a:t>BPAS University</a:t>
            </a:r>
            <a:r>
              <a:rPr lang="en-US" sz="1400" spc="42" strike="noStrike" u="none">
                <a:solidFill>
                  <a:srgbClr val="232D69"/>
                </a:solidFill>
                <a:latin typeface="Noto Sans"/>
                <a:ea typeface="Noto Sans"/>
                <a:cs typeface="Noto Sans"/>
                <a:sym typeface="Noto Sans"/>
              </a:rPr>
              <a:t> </a:t>
            </a:r>
            <a:r>
              <a:rPr lang="en-US" sz="1400" spc="42" strike="noStrike" u="none">
                <a:solidFill>
                  <a:srgbClr val="000000"/>
                </a:solidFill>
                <a:latin typeface="Noto Sans"/>
                <a:ea typeface="Noto Sans"/>
                <a:cs typeface="Noto Sans"/>
                <a:sym typeface="Noto Sans"/>
              </a:rPr>
              <a:t>ofrece información valiosa para ayudarte a tomar decisiones financieras acertadas.</a:t>
            </a:r>
          </a:p>
        </p:txBody>
      </p:sp>
      <p:sp>
        <p:nvSpPr>
          <p:cNvPr name="TextBox 33" id="33"/>
          <p:cNvSpPr txBox="true"/>
          <p:nvPr/>
        </p:nvSpPr>
        <p:spPr>
          <a:xfrm rot="0">
            <a:off x="7772400" y="5124450"/>
            <a:ext cx="2467004" cy="2515870"/>
          </a:xfrm>
          <a:prstGeom prst="rect">
            <a:avLst/>
          </a:prstGeom>
        </p:spPr>
        <p:txBody>
          <a:bodyPr anchor="t" rtlCol="false" tIns="0" lIns="0" bIns="0" rIns="0">
            <a:spAutoFit/>
          </a:bodyPr>
          <a:lstStyle/>
          <a:p>
            <a:pPr algn="l" marL="302261" indent="-151130" lvl="1">
              <a:lnSpc>
                <a:spcPts val="1820"/>
              </a:lnSpc>
              <a:buFont typeface="Arial"/>
              <a:buChar char="•"/>
            </a:pPr>
            <a:r>
              <a:rPr lang="en-US" sz="1400" strike="noStrike" u="none">
                <a:solidFill>
                  <a:srgbClr val="000000"/>
                </a:solidFill>
                <a:latin typeface="Noto Sans"/>
                <a:ea typeface="Noto Sans"/>
                <a:cs typeface="Noto Sans"/>
                <a:sym typeface="Noto Sans"/>
              </a:rPr>
              <a:t>Herramientas de Planificación Financiera</a:t>
            </a:r>
          </a:p>
          <a:p>
            <a:pPr algn="l" marL="302261" indent="-151130" lvl="1">
              <a:lnSpc>
                <a:spcPts val="1820"/>
              </a:lnSpc>
              <a:buFont typeface="Arial"/>
              <a:buChar char="•"/>
            </a:pPr>
            <a:r>
              <a:rPr lang="en-US" sz="1400" strike="noStrike" u="none">
                <a:solidFill>
                  <a:srgbClr val="000000"/>
                </a:solidFill>
                <a:latin typeface="Noto Sans"/>
                <a:ea typeface="Noto Sans"/>
                <a:cs typeface="Noto Sans"/>
                <a:sym typeface="Noto Sans"/>
              </a:rPr>
              <a:t>Artículos del Blog</a:t>
            </a:r>
          </a:p>
          <a:p>
            <a:pPr algn="l" marL="302261" indent="-151130" lvl="1">
              <a:lnSpc>
                <a:spcPts val="1820"/>
              </a:lnSpc>
              <a:buFont typeface="Arial"/>
              <a:buChar char="•"/>
            </a:pPr>
            <a:r>
              <a:rPr lang="en-US" sz="1400" strike="noStrike" u="none">
                <a:solidFill>
                  <a:srgbClr val="000000"/>
                </a:solidFill>
                <a:latin typeface="Noto Sans"/>
                <a:ea typeface="Noto Sans"/>
                <a:cs typeface="Noto Sans"/>
                <a:sym typeface="Noto Sans"/>
              </a:rPr>
              <a:t>Consejos Rápidos</a:t>
            </a:r>
          </a:p>
          <a:p>
            <a:pPr algn="l" marL="302261" indent="-151130" lvl="1">
              <a:lnSpc>
                <a:spcPts val="1820"/>
              </a:lnSpc>
              <a:buFont typeface="Arial"/>
              <a:buChar char="•"/>
            </a:pPr>
            <a:r>
              <a:rPr lang="en-US" sz="1400" strike="noStrike" u="none">
                <a:solidFill>
                  <a:srgbClr val="000000"/>
                </a:solidFill>
                <a:latin typeface="Noto Sans"/>
                <a:ea typeface="Noto Sans"/>
                <a:cs typeface="Noto Sans"/>
                <a:sym typeface="Noto Sans"/>
              </a:rPr>
              <a:t>Cursos de Autoestudio</a:t>
            </a:r>
          </a:p>
          <a:p>
            <a:pPr algn="l" marL="302261" indent="-151130" lvl="1">
              <a:lnSpc>
                <a:spcPts val="1820"/>
              </a:lnSpc>
              <a:buFont typeface="Arial"/>
              <a:buChar char="•"/>
            </a:pPr>
            <a:r>
              <a:rPr lang="en-US" sz="1400" strike="noStrike" u="none">
                <a:solidFill>
                  <a:srgbClr val="000000"/>
                </a:solidFill>
                <a:latin typeface="Noto Sans"/>
                <a:ea typeface="Noto Sans"/>
                <a:cs typeface="Noto Sans"/>
                <a:sym typeface="Noto Sans"/>
              </a:rPr>
              <a:t>Calculadoras Financieras</a:t>
            </a:r>
          </a:p>
          <a:p>
            <a:pPr algn="l" marL="302261" indent="-151130" lvl="1">
              <a:lnSpc>
                <a:spcPts val="1820"/>
              </a:lnSpc>
              <a:buFont typeface="Arial"/>
              <a:buChar char="•"/>
            </a:pPr>
            <a:r>
              <a:rPr lang="en-US" sz="1400" strike="noStrike" u="none">
                <a:solidFill>
                  <a:srgbClr val="000000"/>
                </a:solidFill>
                <a:latin typeface="Noto Sans"/>
                <a:ea typeface="Noto Sans"/>
                <a:cs typeface="Noto Sans"/>
                <a:sym typeface="Noto Sans"/>
              </a:rPr>
              <a:t>Videos y Podcasts</a:t>
            </a:r>
          </a:p>
          <a:p>
            <a:pPr algn="l" marL="302261" indent="-151130" lvl="1">
              <a:lnSpc>
                <a:spcPts val="1820"/>
              </a:lnSpc>
              <a:buFont typeface="Arial"/>
              <a:buChar char="•"/>
            </a:pPr>
            <a:r>
              <a:rPr lang="en-US" sz="1400" strike="noStrike" u="none">
                <a:solidFill>
                  <a:srgbClr val="000000"/>
                </a:solidFill>
                <a:latin typeface="Noto Sans"/>
                <a:ea typeface="Noto Sans"/>
                <a:cs typeface="Noto Sans"/>
                <a:sym typeface="Noto Sans"/>
              </a:rPr>
              <a:t>Cuestionarios</a:t>
            </a:r>
          </a:p>
          <a:p>
            <a:pPr algn="l" marL="302261" indent="-151130" lvl="1">
              <a:lnSpc>
                <a:spcPts val="1820"/>
              </a:lnSpc>
              <a:buFont typeface="Arial"/>
              <a:buChar char="•"/>
            </a:pPr>
            <a:r>
              <a:rPr lang="en-US" sz="1400" strike="noStrike" u="none">
                <a:solidFill>
                  <a:srgbClr val="000000"/>
                </a:solidFill>
                <a:latin typeface="Noto Sans"/>
                <a:ea typeface="Noto Sans"/>
                <a:cs typeface="Noto Sans"/>
                <a:sym typeface="Noto Sans"/>
              </a:rPr>
              <a:t>Cuestionario de Tolerancia al Riesgo</a:t>
            </a:r>
          </a:p>
          <a:p>
            <a:pPr algn="l" marL="302261" indent="-151130" lvl="1">
              <a:lnSpc>
                <a:spcPts val="1820"/>
              </a:lnSpc>
              <a:buFont typeface="Arial"/>
              <a:buChar char="•"/>
            </a:pPr>
            <a:r>
              <a:rPr lang="en-US" sz="1400" strike="noStrike" u="none">
                <a:solidFill>
                  <a:srgbClr val="000000"/>
                </a:solidFill>
                <a:latin typeface="Noto Sans"/>
                <a:ea typeface="Noto Sans"/>
                <a:cs typeface="Noto Sans"/>
                <a:sym typeface="Noto Sans"/>
              </a:rPr>
              <a:t>¡Y Mucho Más! </a:t>
            </a:r>
          </a:p>
        </p:txBody>
      </p:sp>
      <p:grpSp>
        <p:nvGrpSpPr>
          <p:cNvPr name="Group 34" id="34"/>
          <p:cNvGrpSpPr/>
          <p:nvPr/>
        </p:nvGrpSpPr>
        <p:grpSpPr>
          <a:xfrm rot="0">
            <a:off x="384490" y="3979055"/>
            <a:ext cx="3456942" cy="2890556"/>
            <a:chOff x="0" y="0"/>
            <a:chExt cx="4609256" cy="3854075"/>
          </a:xfrm>
        </p:grpSpPr>
        <p:sp>
          <p:nvSpPr>
            <p:cNvPr name="Freeform 35" id="35"/>
            <p:cNvSpPr/>
            <p:nvPr/>
          </p:nvSpPr>
          <p:spPr>
            <a:xfrm flipH="false" flipV="false" rot="0">
              <a:off x="1063921" y="2363969"/>
              <a:ext cx="1490106" cy="1490106"/>
            </a:xfrm>
            <a:custGeom>
              <a:avLst/>
              <a:gdLst/>
              <a:ahLst/>
              <a:cxnLst/>
              <a:rect r="r" b="b" t="t" l="l"/>
              <a:pathLst>
                <a:path h="1490106" w="1490106">
                  <a:moveTo>
                    <a:pt x="0" y="0"/>
                  </a:moveTo>
                  <a:lnTo>
                    <a:pt x="1490106" y="0"/>
                  </a:lnTo>
                  <a:lnTo>
                    <a:pt x="1490106" y="1490106"/>
                  </a:lnTo>
                  <a:lnTo>
                    <a:pt x="0" y="1490106"/>
                  </a:lnTo>
                  <a:lnTo>
                    <a:pt x="0" y="0"/>
                  </a:lnTo>
                  <a:close/>
                </a:path>
              </a:pathLst>
            </a:custGeom>
            <a:blipFill>
              <a:blip r:embed="rId13"/>
              <a:stretch>
                <a:fillRect l="0" t="0" r="0" b="0"/>
              </a:stretch>
            </a:blipFill>
          </p:spPr>
        </p:sp>
        <p:sp>
          <p:nvSpPr>
            <p:cNvPr name="Freeform 36" id="36"/>
            <p:cNvSpPr/>
            <p:nvPr/>
          </p:nvSpPr>
          <p:spPr>
            <a:xfrm flipH="false" flipV="false" rot="0">
              <a:off x="0" y="0"/>
              <a:ext cx="4609256" cy="1490106"/>
            </a:xfrm>
            <a:custGeom>
              <a:avLst/>
              <a:gdLst/>
              <a:ahLst/>
              <a:cxnLst/>
              <a:rect r="r" b="b" t="t" l="l"/>
              <a:pathLst>
                <a:path h="1490106" w="4609256">
                  <a:moveTo>
                    <a:pt x="0" y="0"/>
                  </a:moveTo>
                  <a:lnTo>
                    <a:pt x="4609256" y="0"/>
                  </a:lnTo>
                  <a:lnTo>
                    <a:pt x="4609256" y="1490106"/>
                  </a:lnTo>
                  <a:lnTo>
                    <a:pt x="0" y="1490106"/>
                  </a:lnTo>
                  <a:lnTo>
                    <a:pt x="0" y="0"/>
                  </a:lnTo>
                  <a:close/>
                </a:path>
              </a:pathLst>
            </a:custGeom>
            <a:blipFill>
              <a:blip r:embed="rId14"/>
              <a:stretch>
                <a:fillRect l="0" t="0" r="0" b="0"/>
              </a:stretch>
            </a:blipFill>
          </p:spPr>
        </p:sp>
        <p:sp>
          <p:nvSpPr>
            <p:cNvPr name="TextBox 37" id="37"/>
            <p:cNvSpPr txBox="true"/>
            <p:nvPr/>
          </p:nvSpPr>
          <p:spPr>
            <a:xfrm rot="0">
              <a:off x="36686" y="1540906"/>
              <a:ext cx="4535884" cy="418254"/>
            </a:xfrm>
            <a:prstGeom prst="rect">
              <a:avLst/>
            </a:prstGeom>
          </p:spPr>
          <p:txBody>
            <a:bodyPr anchor="t" rtlCol="false" tIns="0" lIns="0" bIns="0" rIns="0">
              <a:spAutoFit/>
            </a:bodyPr>
            <a:lstStyle/>
            <a:p>
              <a:pPr algn="ctr">
                <a:lnSpc>
                  <a:spcPts val="2659"/>
                </a:lnSpc>
                <a:spcBef>
                  <a:spcPct val="0"/>
                </a:spcBef>
              </a:pPr>
              <a:r>
                <a:rPr lang="en-US" sz="1899" spc="56">
                  <a:solidFill>
                    <a:srgbClr val="232C68"/>
                  </a:solidFill>
                  <a:latin typeface="Noto Sans"/>
                  <a:ea typeface="Noto Sans"/>
                  <a:cs typeface="Noto Sans"/>
                  <a:sym typeface="Noto Sans"/>
                </a:rPr>
                <a:t>866.401.5272  |  u.bpas.com</a:t>
              </a:r>
            </a:p>
          </p:txBody>
        </p:sp>
      </p:grpSp>
    </p:spTree>
  </p:cSld>
  <p:clrMapOvr>
    <a:masterClrMapping/>
  </p:clrMapOvr>
</p:sld>
</file>

<file path=ppt/slides/slide3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5484472" y="6758053"/>
            <a:ext cx="2231155" cy="2231154"/>
            <a:chOff x="0" y="0"/>
            <a:chExt cx="2974873" cy="2974872"/>
          </a:xfrm>
        </p:grpSpPr>
        <p:sp>
          <p:nvSpPr>
            <p:cNvPr name="Freeform 3" id="3"/>
            <p:cNvSpPr/>
            <p:nvPr/>
          </p:nvSpPr>
          <p:spPr>
            <a:xfrm flipH="false" flipV="false" rot="0">
              <a:off x="0" y="0"/>
              <a:ext cx="2974848" cy="2974848"/>
            </a:xfrm>
            <a:custGeom>
              <a:avLst/>
              <a:gdLst/>
              <a:ahLst/>
              <a:cxnLst/>
              <a:rect r="r" b="b" t="t" l="l"/>
              <a:pathLst>
                <a:path h="2974848" w="2974848">
                  <a:moveTo>
                    <a:pt x="0" y="0"/>
                  </a:moveTo>
                  <a:lnTo>
                    <a:pt x="2974848" y="0"/>
                  </a:lnTo>
                  <a:lnTo>
                    <a:pt x="2974848" y="2974848"/>
                  </a:lnTo>
                  <a:lnTo>
                    <a:pt x="0" y="2974848"/>
                  </a:lnTo>
                  <a:lnTo>
                    <a:pt x="0" y="0"/>
                  </a:lnTo>
                  <a:close/>
                </a:path>
              </a:pathLst>
            </a:custGeom>
            <a:blipFill>
              <a:blip r:embed="rId3"/>
              <a:stretch>
                <a:fillRect l="0" t="0" r="0" b="0"/>
              </a:stretch>
            </a:blipFill>
          </p:spPr>
        </p:sp>
      </p:grpSp>
      <p:grpSp>
        <p:nvGrpSpPr>
          <p:cNvPr name="Group 4" id="4"/>
          <p:cNvGrpSpPr/>
          <p:nvPr/>
        </p:nvGrpSpPr>
        <p:grpSpPr>
          <a:xfrm rot="0">
            <a:off x="0" y="0"/>
            <a:ext cx="18288000" cy="2315491"/>
            <a:chOff x="0" y="0"/>
            <a:chExt cx="4816593" cy="609841"/>
          </a:xfrm>
        </p:grpSpPr>
        <p:sp>
          <p:nvSpPr>
            <p:cNvPr name="Freeform 5" id="5"/>
            <p:cNvSpPr/>
            <p:nvPr/>
          </p:nvSpPr>
          <p:spPr>
            <a:xfrm flipH="false" flipV="false" rot="0">
              <a:off x="0" y="0"/>
              <a:ext cx="4816592" cy="609841"/>
            </a:xfrm>
            <a:custGeom>
              <a:avLst/>
              <a:gdLst/>
              <a:ahLst/>
              <a:cxnLst/>
              <a:rect r="r" b="b" t="t" l="l"/>
              <a:pathLst>
                <a:path h="609841" w="4816592">
                  <a:moveTo>
                    <a:pt x="0" y="0"/>
                  </a:moveTo>
                  <a:lnTo>
                    <a:pt x="4816592" y="0"/>
                  </a:lnTo>
                  <a:lnTo>
                    <a:pt x="4816592" y="609841"/>
                  </a:lnTo>
                  <a:lnTo>
                    <a:pt x="0" y="609841"/>
                  </a:lnTo>
                  <a:close/>
                </a:path>
              </a:pathLst>
            </a:custGeom>
            <a:solidFill>
              <a:srgbClr val="232C68"/>
            </a:solidFill>
          </p:spPr>
        </p:sp>
        <p:sp>
          <p:nvSpPr>
            <p:cNvPr name="TextBox 6" id="6"/>
            <p:cNvSpPr txBox="true"/>
            <p:nvPr/>
          </p:nvSpPr>
          <p:spPr>
            <a:xfrm>
              <a:off x="0" y="-38100"/>
              <a:ext cx="4816593" cy="647941"/>
            </a:xfrm>
            <a:prstGeom prst="rect">
              <a:avLst/>
            </a:prstGeom>
          </p:spPr>
          <p:txBody>
            <a:bodyPr anchor="ctr" rtlCol="false" tIns="50800" lIns="50800" bIns="50800" rIns="50800"/>
            <a:lstStyle/>
            <a:p>
              <a:pPr algn="ctr">
                <a:lnSpc>
                  <a:spcPts val="2659"/>
                </a:lnSpc>
              </a:pPr>
            </a:p>
          </p:txBody>
        </p:sp>
      </p:grpSp>
      <p:sp>
        <p:nvSpPr>
          <p:cNvPr name="TextBox 7" id="7"/>
          <p:cNvSpPr txBox="true"/>
          <p:nvPr/>
        </p:nvSpPr>
        <p:spPr>
          <a:xfrm rot="0">
            <a:off x="0" y="523875"/>
            <a:ext cx="18288000" cy="1152525"/>
          </a:xfrm>
          <a:prstGeom prst="rect">
            <a:avLst/>
          </a:prstGeom>
        </p:spPr>
        <p:txBody>
          <a:bodyPr anchor="t" rtlCol="false" tIns="0" lIns="0" bIns="0" rIns="0">
            <a:spAutoFit/>
          </a:bodyPr>
          <a:lstStyle/>
          <a:p>
            <a:pPr algn="ctr" marL="0" indent="0" lvl="0">
              <a:lnSpc>
                <a:spcPts val="9000"/>
              </a:lnSpc>
              <a:spcBef>
                <a:spcPct val="0"/>
              </a:spcBef>
            </a:pPr>
            <a:r>
              <a:rPr lang="en-US" b="true" sz="7500" strike="noStrike" u="none">
                <a:solidFill>
                  <a:srgbClr val="FFFFFF"/>
                </a:solidFill>
                <a:latin typeface="Noto Sans Bold"/>
                <a:ea typeface="Noto Sans Bold"/>
                <a:cs typeface="Noto Sans Bold"/>
                <a:sym typeface="Noto Sans Bold"/>
              </a:rPr>
              <a:t>Aplicación Móvil BPAS University</a:t>
            </a:r>
          </a:p>
        </p:txBody>
      </p:sp>
      <p:sp>
        <p:nvSpPr>
          <p:cNvPr name="TextBox 8" id="8"/>
          <p:cNvSpPr txBox="true"/>
          <p:nvPr/>
        </p:nvSpPr>
        <p:spPr>
          <a:xfrm rot="0">
            <a:off x="1485900" y="2571750"/>
            <a:ext cx="9877425" cy="352425"/>
          </a:xfrm>
          <a:prstGeom prst="rect">
            <a:avLst/>
          </a:prstGeom>
        </p:spPr>
        <p:txBody>
          <a:bodyPr anchor="t" rtlCol="false" tIns="0" lIns="0" bIns="0" rIns="0">
            <a:spAutoFit/>
          </a:bodyPr>
          <a:lstStyle/>
          <a:p>
            <a:pPr algn="l" marL="0" indent="0" lvl="0">
              <a:lnSpc>
                <a:spcPts val="2879"/>
              </a:lnSpc>
              <a:spcBef>
                <a:spcPct val="0"/>
              </a:spcBef>
            </a:pPr>
            <a:r>
              <a:rPr lang="en-US" sz="2400" spc="22" strike="noStrike" u="none">
                <a:solidFill>
                  <a:srgbClr val="1A1A1A"/>
                </a:solidFill>
                <a:latin typeface="Noto Sans"/>
                <a:ea typeface="Noto Sans"/>
                <a:cs typeface="Noto Sans"/>
                <a:sym typeface="Noto Sans"/>
              </a:rPr>
              <a:t>Utiliza herramientas y recursos multimedia gratuitos</a:t>
            </a:r>
          </a:p>
        </p:txBody>
      </p:sp>
      <p:sp>
        <p:nvSpPr>
          <p:cNvPr name="TextBox 9" id="9"/>
          <p:cNvSpPr txBox="true"/>
          <p:nvPr/>
        </p:nvSpPr>
        <p:spPr>
          <a:xfrm rot="0">
            <a:off x="1485900" y="3365283"/>
            <a:ext cx="8963025" cy="352425"/>
          </a:xfrm>
          <a:prstGeom prst="rect">
            <a:avLst/>
          </a:prstGeom>
        </p:spPr>
        <p:txBody>
          <a:bodyPr anchor="t" rtlCol="false" tIns="0" lIns="0" bIns="0" rIns="0">
            <a:spAutoFit/>
          </a:bodyPr>
          <a:lstStyle/>
          <a:p>
            <a:pPr algn="l" marL="0" indent="0" lvl="0">
              <a:lnSpc>
                <a:spcPts val="2879"/>
              </a:lnSpc>
              <a:spcBef>
                <a:spcPct val="0"/>
              </a:spcBef>
            </a:pPr>
            <a:r>
              <a:rPr lang="en-US" sz="2400" spc="22" strike="noStrike" u="none">
                <a:solidFill>
                  <a:srgbClr val="1A1A1A"/>
                </a:solidFill>
                <a:latin typeface="Noto Sans"/>
                <a:ea typeface="Noto Sans"/>
                <a:cs typeface="Noto Sans"/>
                <a:sym typeface="Noto Sans"/>
              </a:rPr>
              <a:t>Pon a prueba tus conocimientos sobre temas financieros</a:t>
            </a:r>
          </a:p>
        </p:txBody>
      </p:sp>
      <p:sp>
        <p:nvSpPr>
          <p:cNvPr name="TextBox 10" id="10"/>
          <p:cNvSpPr txBox="true"/>
          <p:nvPr/>
        </p:nvSpPr>
        <p:spPr>
          <a:xfrm rot="0">
            <a:off x="1524000" y="4041604"/>
            <a:ext cx="10525125" cy="352425"/>
          </a:xfrm>
          <a:prstGeom prst="rect">
            <a:avLst/>
          </a:prstGeom>
        </p:spPr>
        <p:txBody>
          <a:bodyPr anchor="t" rtlCol="false" tIns="0" lIns="0" bIns="0" rIns="0">
            <a:spAutoFit/>
          </a:bodyPr>
          <a:lstStyle/>
          <a:p>
            <a:pPr algn="l" marL="0" indent="0" lvl="0">
              <a:lnSpc>
                <a:spcPts val="2879"/>
              </a:lnSpc>
              <a:spcBef>
                <a:spcPct val="0"/>
              </a:spcBef>
            </a:pPr>
            <a:r>
              <a:rPr lang="en-US" sz="2400" spc="22" strike="noStrike" u="none">
                <a:solidFill>
                  <a:srgbClr val="1A1A1A"/>
                </a:solidFill>
                <a:latin typeface="Noto Sans"/>
                <a:ea typeface="Noto Sans"/>
                <a:cs typeface="Noto Sans"/>
                <a:sym typeface="Noto Sans"/>
              </a:rPr>
              <a:t>Recibe notificaciones cuando haya contenido nuevo</a:t>
            </a:r>
          </a:p>
        </p:txBody>
      </p:sp>
      <p:sp>
        <p:nvSpPr>
          <p:cNvPr name="TextBox 11" id="11"/>
          <p:cNvSpPr txBox="true"/>
          <p:nvPr/>
        </p:nvSpPr>
        <p:spPr>
          <a:xfrm rot="0">
            <a:off x="1524000" y="4746455"/>
            <a:ext cx="8963025" cy="352425"/>
          </a:xfrm>
          <a:prstGeom prst="rect">
            <a:avLst/>
          </a:prstGeom>
        </p:spPr>
        <p:txBody>
          <a:bodyPr anchor="t" rtlCol="false" tIns="0" lIns="0" bIns="0" rIns="0">
            <a:spAutoFit/>
          </a:bodyPr>
          <a:lstStyle/>
          <a:p>
            <a:pPr algn="l" marL="0" indent="0" lvl="0">
              <a:lnSpc>
                <a:spcPts val="2879"/>
              </a:lnSpc>
              <a:spcBef>
                <a:spcPct val="0"/>
              </a:spcBef>
            </a:pPr>
            <a:r>
              <a:rPr lang="en-US" sz="2400" spc="22" strike="noStrike" u="none">
                <a:solidFill>
                  <a:srgbClr val="1A1A1A"/>
                </a:solidFill>
                <a:latin typeface="Noto Sans"/>
                <a:ea typeface="Noto Sans"/>
                <a:cs typeface="Noto Sans"/>
                <a:sym typeface="Noto Sans"/>
              </a:rPr>
              <a:t>Inicia sesión de forma segura en tu cuenta BPAS</a:t>
            </a:r>
          </a:p>
        </p:txBody>
      </p:sp>
      <p:grpSp>
        <p:nvGrpSpPr>
          <p:cNvPr name="Group 12" id="12"/>
          <p:cNvGrpSpPr/>
          <p:nvPr/>
        </p:nvGrpSpPr>
        <p:grpSpPr>
          <a:xfrm rot="0">
            <a:off x="1447800" y="6779220"/>
            <a:ext cx="2231155" cy="2231154"/>
            <a:chOff x="0" y="0"/>
            <a:chExt cx="2974873" cy="2974872"/>
          </a:xfrm>
        </p:grpSpPr>
        <p:sp>
          <p:nvSpPr>
            <p:cNvPr name="Freeform 13" id="13"/>
            <p:cNvSpPr/>
            <p:nvPr/>
          </p:nvSpPr>
          <p:spPr>
            <a:xfrm flipH="false" flipV="false" rot="0">
              <a:off x="0" y="0"/>
              <a:ext cx="2974848" cy="2974848"/>
            </a:xfrm>
            <a:custGeom>
              <a:avLst/>
              <a:gdLst/>
              <a:ahLst/>
              <a:cxnLst/>
              <a:rect r="r" b="b" t="t" l="l"/>
              <a:pathLst>
                <a:path h="2974848" w="2974848">
                  <a:moveTo>
                    <a:pt x="0" y="0"/>
                  </a:moveTo>
                  <a:lnTo>
                    <a:pt x="2974848" y="0"/>
                  </a:lnTo>
                  <a:lnTo>
                    <a:pt x="2974848" y="2974848"/>
                  </a:lnTo>
                  <a:lnTo>
                    <a:pt x="0" y="2974848"/>
                  </a:lnTo>
                  <a:lnTo>
                    <a:pt x="0" y="0"/>
                  </a:lnTo>
                  <a:close/>
                </a:path>
              </a:pathLst>
            </a:custGeom>
            <a:blipFill>
              <a:blip r:embed="rId3"/>
              <a:stretch>
                <a:fillRect l="0" t="0" r="0" b="0"/>
              </a:stretch>
            </a:blipFill>
          </p:spPr>
        </p:sp>
      </p:grpSp>
      <p:sp>
        <p:nvSpPr>
          <p:cNvPr name="Freeform 14" id="14" descr="A black background with white text  Description automatically generated"/>
          <p:cNvSpPr/>
          <p:nvPr/>
        </p:nvSpPr>
        <p:spPr>
          <a:xfrm flipH="false" flipV="false" rot="0">
            <a:off x="1258377" y="5676018"/>
            <a:ext cx="2704023" cy="934457"/>
          </a:xfrm>
          <a:custGeom>
            <a:avLst/>
            <a:gdLst/>
            <a:ahLst/>
            <a:cxnLst/>
            <a:rect r="r" b="b" t="t" l="l"/>
            <a:pathLst>
              <a:path h="934457" w="2704023">
                <a:moveTo>
                  <a:pt x="0" y="0"/>
                </a:moveTo>
                <a:lnTo>
                  <a:pt x="2704023" y="0"/>
                </a:lnTo>
                <a:lnTo>
                  <a:pt x="2704023" y="934457"/>
                </a:lnTo>
                <a:lnTo>
                  <a:pt x="0" y="934457"/>
                </a:lnTo>
                <a:lnTo>
                  <a:pt x="0" y="0"/>
                </a:lnTo>
                <a:close/>
              </a:path>
            </a:pathLst>
          </a:custGeom>
          <a:blipFill>
            <a:blip r:embed="rId4"/>
            <a:stretch>
              <a:fillRect l="0" t="-82" r="0" b="-82"/>
            </a:stretch>
          </a:blipFill>
        </p:spPr>
      </p:sp>
      <p:sp>
        <p:nvSpPr>
          <p:cNvPr name="Freeform 15" id="15"/>
          <p:cNvSpPr/>
          <p:nvPr/>
        </p:nvSpPr>
        <p:spPr>
          <a:xfrm flipH="false" flipV="false" rot="0">
            <a:off x="5082434" y="5600700"/>
            <a:ext cx="3070966" cy="1009775"/>
          </a:xfrm>
          <a:custGeom>
            <a:avLst/>
            <a:gdLst/>
            <a:ahLst/>
            <a:cxnLst/>
            <a:rect r="r" b="b" t="t" l="l"/>
            <a:pathLst>
              <a:path h="1009775" w="3070966">
                <a:moveTo>
                  <a:pt x="0" y="0"/>
                </a:moveTo>
                <a:lnTo>
                  <a:pt x="3070966" y="0"/>
                </a:lnTo>
                <a:lnTo>
                  <a:pt x="3070966" y="1009775"/>
                </a:lnTo>
                <a:lnTo>
                  <a:pt x="0" y="1009775"/>
                </a:lnTo>
                <a:lnTo>
                  <a:pt x="0" y="0"/>
                </a:lnTo>
                <a:close/>
              </a:path>
            </a:pathLst>
          </a:custGeom>
          <a:blipFill>
            <a:blip r:embed="rId5">
              <a:extLst>
                <a:ext uri="{96DAC541-7B7A-43D3-8B79-37D633B846F1}">
                  <asvg:svgBlip xmlns:asvg="http://schemas.microsoft.com/office/drawing/2016/SVG/main" r:embed="rId6"/>
                </a:ext>
              </a:extLst>
            </a:blip>
            <a:stretch>
              <a:fillRect l="0" t="-100021" r="-1" b="-104105"/>
            </a:stretch>
          </a:blipFill>
        </p:spPr>
      </p:sp>
      <p:sp>
        <p:nvSpPr>
          <p:cNvPr name="Freeform 16" id="16" descr="Graphical user interface, application  Description automatically generated"/>
          <p:cNvSpPr/>
          <p:nvPr/>
        </p:nvSpPr>
        <p:spPr>
          <a:xfrm flipH="false" flipV="false" rot="0">
            <a:off x="12026857" y="2542610"/>
            <a:ext cx="3521790" cy="7064055"/>
          </a:xfrm>
          <a:custGeom>
            <a:avLst/>
            <a:gdLst/>
            <a:ahLst/>
            <a:cxnLst/>
            <a:rect r="r" b="b" t="t" l="l"/>
            <a:pathLst>
              <a:path h="7064055" w="3521790">
                <a:moveTo>
                  <a:pt x="0" y="0"/>
                </a:moveTo>
                <a:lnTo>
                  <a:pt x="3521790" y="0"/>
                </a:lnTo>
                <a:lnTo>
                  <a:pt x="3521790" y="7064055"/>
                </a:lnTo>
                <a:lnTo>
                  <a:pt x="0" y="7064055"/>
                </a:lnTo>
                <a:lnTo>
                  <a:pt x="0" y="0"/>
                </a:lnTo>
                <a:close/>
              </a:path>
            </a:pathLst>
          </a:custGeom>
          <a:blipFill>
            <a:blip r:embed="rId7"/>
            <a:stretch>
              <a:fillRect l="0" t="-22" r="0" b="-22"/>
            </a:stretch>
          </a:blipFill>
        </p:spPr>
      </p:sp>
      <p:sp>
        <p:nvSpPr>
          <p:cNvPr name="Freeform 17" id="17" descr="Graphical user interface, application, Teams  Description automatically generated"/>
          <p:cNvSpPr/>
          <p:nvPr/>
        </p:nvSpPr>
        <p:spPr>
          <a:xfrm flipH="false" flipV="false" rot="0">
            <a:off x="14735240" y="3229151"/>
            <a:ext cx="3090833" cy="6199635"/>
          </a:xfrm>
          <a:custGeom>
            <a:avLst/>
            <a:gdLst/>
            <a:ahLst/>
            <a:cxnLst/>
            <a:rect r="r" b="b" t="t" l="l"/>
            <a:pathLst>
              <a:path h="6199635" w="3090833">
                <a:moveTo>
                  <a:pt x="0" y="0"/>
                </a:moveTo>
                <a:lnTo>
                  <a:pt x="3090833" y="0"/>
                </a:lnTo>
                <a:lnTo>
                  <a:pt x="3090833" y="6199635"/>
                </a:lnTo>
                <a:lnTo>
                  <a:pt x="0" y="6199635"/>
                </a:lnTo>
                <a:lnTo>
                  <a:pt x="0" y="0"/>
                </a:lnTo>
                <a:close/>
              </a:path>
            </a:pathLst>
          </a:custGeom>
          <a:blipFill>
            <a:blip r:embed="rId8"/>
            <a:stretch>
              <a:fillRect l="0" t="-33" r="0" b="-33"/>
            </a:stretch>
          </a:blipFill>
        </p:spPr>
      </p:sp>
      <p:sp>
        <p:nvSpPr>
          <p:cNvPr name="Freeform 18" id="18" descr="Text, logo  Description automatically generated"/>
          <p:cNvSpPr/>
          <p:nvPr/>
        </p:nvSpPr>
        <p:spPr>
          <a:xfrm flipH="false" flipV="false" rot="0">
            <a:off x="16545886" y="2786226"/>
            <a:ext cx="1426828" cy="1426828"/>
          </a:xfrm>
          <a:custGeom>
            <a:avLst/>
            <a:gdLst/>
            <a:ahLst/>
            <a:cxnLst/>
            <a:rect r="r" b="b" t="t" l="l"/>
            <a:pathLst>
              <a:path h="1426828" w="1426828">
                <a:moveTo>
                  <a:pt x="0" y="0"/>
                </a:moveTo>
                <a:lnTo>
                  <a:pt x="1426828" y="0"/>
                </a:lnTo>
                <a:lnTo>
                  <a:pt x="1426828" y="1426828"/>
                </a:lnTo>
                <a:lnTo>
                  <a:pt x="0" y="1426828"/>
                </a:lnTo>
                <a:lnTo>
                  <a:pt x="0" y="0"/>
                </a:lnTo>
                <a:close/>
              </a:path>
            </a:pathLst>
          </a:custGeom>
          <a:blipFill>
            <a:blip r:embed="rId9"/>
            <a:stretch>
              <a:fillRect l="0" t="0" r="0" b="0"/>
            </a:stretch>
          </a:blipFill>
        </p:spPr>
      </p:sp>
      <p:sp>
        <p:nvSpPr>
          <p:cNvPr name="Freeform 19" id="19" descr="Smart Phone with solid fill"/>
          <p:cNvSpPr/>
          <p:nvPr/>
        </p:nvSpPr>
        <p:spPr>
          <a:xfrm flipH="false" flipV="false" rot="0">
            <a:off x="907083" y="2542610"/>
            <a:ext cx="615165" cy="615165"/>
          </a:xfrm>
          <a:custGeom>
            <a:avLst/>
            <a:gdLst/>
            <a:ahLst/>
            <a:cxnLst/>
            <a:rect r="r" b="b" t="t" l="l"/>
            <a:pathLst>
              <a:path h="615165" w="615165">
                <a:moveTo>
                  <a:pt x="0" y="0"/>
                </a:moveTo>
                <a:lnTo>
                  <a:pt x="615165" y="0"/>
                </a:lnTo>
                <a:lnTo>
                  <a:pt x="615165" y="615165"/>
                </a:lnTo>
                <a:lnTo>
                  <a:pt x="0" y="615165"/>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20" id="20" descr="Smart Phone with solid fill"/>
          <p:cNvSpPr/>
          <p:nvPr/>
        </p:nvSpPr>
        <p:spPr>
          <a:xfrm flipH="false" flipV="false" rot="0">
            <a:off x="908835" y="3229151"/>
            <a:ext cx="615165" cy="615165"/>
          </a:xfrm>
          <a:custGeom>
            <a:avLst/>
            <a:gdLst/>
            <a:ahLst/>
            <a:cxnLst/>
            <a:rect r="r" b="b" t="t" l="l"/>
            <a:pathLst>
              <a:path h="615165" w="615165">
                <a:moveTo>
                  <a:pt x="0" y="0"/>
                </a:moveTo>
                <a:lnTo>
                  <a:pt x="615165" y="0"/>
                </a:lnTo>
                <a:lnTo>
                  <a:pt x="615165" y="615165"/>
                </a:lnTo>
                <a:lnTo>
                  <a:pt x="0" y="615165"/>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21" id="21" descr="Smart Phone with solid fill"/>
          <p:cNvSpPr/>
          <p:nvPr/>
        </p:nvSpPr>
        <p:spPr>
          <a:xfrm flipH="false" flipV="false" rot="0">
            <a:off x="905331" y="3923127"/>
            <a:ext cx="615165" cy="615165"/>
          </a:xfrm>
          <a:custGeom>
            <a:avLst/>
            <a:gdLst/>
            <a:ahLst/>
            <a:cxnLst/>
            <a:rect r="r" b="b" t="t" l="l"/>
            <a:pathLst>
              <a:path h="615165" w="615165">
                <a:moveTo>
                  <a:pt x="0" y="0"/>
                </a:moveTo>
                <a:lnTo>
                  <a:pt x="615165" y="0"/>
                </a:lnTo>
                <a:lnTo>
                  <a:pt x="615165" y="615165"/>
                </a:lnTo>
                <a:lnTo>
                  <a:pt x="0" y="615165"/>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22" id="22" descr="Smart Phone with solid fill"/>
          <p:cNvSpPr/>
          <p:nvPr/>
        </p:nvSpPr>
        <p:spPr>
          <a:xfrm flipH="false" flipV="false" rot="0">
            <a:off x="907083" y="4609668"/>
            <a:ext cx="615165" cy="615165"/>
          </a:xfrm>
          <a:custGeom>
            <a:avLst/>
            <a:gdLst/>
            <a:ahLst/>
            <a:cxnLst/>
            <a:rect r="r" b="b" t="t" l="l"/>
            <a:pathLst>
              <a:path h="615165" w="615165">
                <a:moveTo>
                  <a:pt x="0" y="0"/>
                </a:moveTo>
                <a:lnTo>
                  <a:pt x="615165" y="0"/>
                </a:lnTo>
                <a:lnTo>
                  <a:pt x="615165" y="615165"/>
                </a:lnTo>
                <a:lnTo>
                  <a:pt x="0" y="615165"/>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23" id="23" descr="A qr code with a pig and a piggy bank  Description automatically generated"/>
          <p:cNvSpPr/>
          <p:nvPr/>
        </p:nvSpPr>
        <p:spPr>
          <a:xfrm flipH="false" flipV="false" rot="0">
            <a:off x="5644018" y="6941689"/>
            <a:ext cx="1956952" cy="1906216"/>
          </a:xfrm>
          <a:custGeom>
            <a:avLst/>
            <a:gdLst/>
            <a:ahLst/>
            <a:cxnLst/>
            <a:rect r="r" b="b" t="t" l="l"/>
            <a:pathLst>
              <a:path h="1906216" w="1956952">
                <a:moveTo>
                  <a:pt x="0" y="0"/>
                </a:moveTo>
                <a:lnTo>
                  <a:pt x="1956952" y="0"/>
                </a:lnTo>
                <a:lnTo>
                  <a:pt x="1956952" y="1906216"/>
                </a:lnTo>
                <a:lnTo>
                  <a:pt x="0" y="1906216"/>
                </a:lnTo>
                <a:lnTo>
                  <a:pt x="0" y="0"/>
                </a:lnTo>
                <a:close/>
              </a:path>
            </a:pathLst>
          </a:custGeom>
          <a:blipFill>
            <a:blip r:embed="rId12"/>
            <a:stretch>
              <a:fillRect l="-291874" t="-106309" r="-29124" b="-36805"/>
            </a:stretch>
          </a:blipFill>
        </p:spPr>
      </p:sp>
      <p:sp>
        <p:nvSpPr>
          <p:cNvPr name="Freeform 24" id="24" descr="A qr code with a pig and a piggy bank  Description automatically generated"/>
          <p:cNvSpPr/>
          <p:nvPr/>
        </p:nvSpPr>
        <p:spPr>
          <a:xfrm flipH="false" flipV="false" rot="0">
            <a:off x="1515448" y="6864936"/>
            <a:ext cx="2095857" cy="2059721"/>
          </a:xfrm>
          <a:custGeom>
            <a:avLst/>
            <a:gdLst/>
            <a:ahLst/>
            <a:cxnLst/>
            <a:rect r="r" b="b" t="t" l="l"/>
            <a:pathLst>
              <a:path h="2059721" w="2095857">
                <a:moveTo>
                  <a:pt x="0" y="0"/>
                </a:moveTo>
                <a:lnTo>
                  <a:pt x="2095857" y="0"/>
                </a:lnTo>
                <a:lnTo>
                  <a:pt x="2095857" y="2059721"/>
                </a:lnTo>
                <a:lnTo>
                  <a:pt x="0" y="2059721"/>
                </a:lnTo>
                <a:lnTo>
                  <a:pt x="0" y="0"/>
                </a:lnTo>
                <a:close/>
              </a:path>
            </a:pathLst>
          </a:custGeom>
          <a:blipFill>
            <a:blip r:embed="rId12"/>
            <a:stretch>
              <a:fillRect l="-151700" t="-11390" r="-162046" b="-125424"/>
            </a:stretch>
          </a:blipFill>
        </p:spPr>
      </p:sp>
      <p:sp>
        <p:nvSpPr>
          <p:cNvPr name="Freeform 25" id="25"/>
          <p:cNvSpPr/>
          <p:nvPr/>
        </p:nvSpPr>
        <p:spPr>
          <a:xfrm flipH="false" flipV="false" rot="0">
            <a:off x="378787" y="9589134"/>
            <a:ext cx="1313254" cy="424556"/>
          </a:xfrm>
          <a:custGeom>
            <a:avLst/>
            <a:gdLst/>
            <a:ahLst/>
            <a:cxnLst/>
            <a:rect r="r" b="b" t="t" l="l"/>
            <a:pathLst>
              <a:path h="424556" w="1313254">
                <a:moveTo>
                  <a:pt x="0" y="0"/>
                </a:moveTo>
                <a:lnTo>
                  <a:pt x="1313254" y="0"/>
                </a:lnTo>
                <a:lnTo>
                  <a:pt x="1313254" y="424556"/>
                </a:lnTo>
                <a:lnTo>
                  <a:pt x="0" y="424556"/>
                </a:lnTo>
                <a:lnTo>
                  <a:pt x="0" y="0"/>
                </a:lnTo>
                <a:close/>
              </a:path>
            </a:pathLst>
          </a:custGeom>
          <a:blipFill>
            <a:blip r:embed="rId13"/>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025651" y="6770286"/>
            <a:ext cx="4584700" cy="4584700"/>
          </a:xfrm>
          <a:custGeom>
            <a:avLst/>
            <a:gdLst/>
            <a:ahLst/>
            <a:cxnLst/>
            <a:rect r="r" b="b" t="t" l="l"/>
            <a:pathLst>
              <a:path h="4584700" w="4584700">
                <a:moveTo>
                  <a:pt x="0" y="0"/>
                </a:moveTo>
                <a:lnTo>
                  <a:pt x="4584700" y="0"/>
                </a:lnTo>
                <a:lnTo>
                  <a:pt x="4584700" y="4584700"/>
                </a:lnTo>
                <a:lnTo>
                  <a:pt x="0" y="4584700"/>
                </a:lnTo>
                <a:lnTo>
                  <a:pt x="0" y="0"/>
                </a:lnTo>
                <a:close/>
              </a:path>
            </a:pathLst>
          </a:custGeom>
          <a:blipFill>
            <a:blip r:embed="rId3"/>
            <a:stretch>
              <a:fillRect l="0" t="0" r="0" b="0"/>
            </a:stretch>
          </a:blipFill>
        </p:spPr>
      </p:sp>
      <p:sp>
        <p:nvSpPr>
          <p:cNvPr name="Freeform 3" id="3"/>
          <p:cNvSpPr/>
          <p:nvPr/>
        </p:nvSpPr>
        <p:spPr>
          <a:xfrm flipH="false" flipV="false" rot="0">
            <a:off x="-210125" y="-610365"/>
            <a:ext cx="10522715" cy="10522715"/>
          </a:xfrm>
          <a:custGeom>
            <a:avLst/>
            <a:gdLst/>
            <a:ahLst/>
            <a:cxnLst/>
            <a:rect r="r" b="b" t="t" l="l"/>
            <a:pathLst>
              <a:path h="10522715" w="10522715">
                <a:moveTo>
                  <a:pt x="0" y="0"/>
                </a:moveTo>
                <a:lnTo>
                  <a:pt x="10522715" y="0"/>
                </a:lnTo>
                <a:lnTo>
                  <a:pt x="10522715" y="10522715"/>
                </a:lnTo>
                <a:lnTo>
                  <a:pt x="0" y="10522715"/>
                </a:lnTo>
                <a:lnTo>
                  <a:pt x="0" y="0"/>
                </a:lnTo>
                <a:close/>
              </a:path>
            </a:pathLst>
          </a:custGeom>
          <a:blipFill>
            <a:blip r:embed="rId4"/>
            <a:stretch>
              <a:fillRect l="0" t="0" r="0" b="0"/>
            </a:stretch>
          </a:blipFill>
        </p:spPr>
      </p:sp>
      <p:sp>
        <p:nvSpPr>
          <p:cNvPr name="Freeform 4" id="4"/>
          <p:cNvSpPr/>
          <p:nvPr/>
        </p:nvSpPr>
        <p:spPr>
          <a:xfrm flipH="false" flipV="false" rot="0">
            <a:off x="11749464" y="3955158"/>
            <a:ext cx="4860887" cy="4860887"/>
          </a:xfrm>
          <a:custGeom>
            <a:avLst/>
            <a:gdLst/>
            <a:ahLst/>
            <a:cxnLst/>
            <a:rect r="r" b="b" t="t" l="l"/>
            <a:pathLst>
              <a:path h="4860887" w="4860887">
                <a:moveTo>
                  <a:pt x="0" y="0"/>
                </a:moveTo>
                <a:lnTo>
                  <a:pt x="4860887" y="0"/>
                </a:lnTo>
                <a:lnTo>
                  <a:pt x="4860887" y="4860888"/>
                </a:lnTo>
                <a:lnTo>
                  <a:pt x="0" y="4860888"/>
                </a:lnTo>
                <a:lnTo>
                  <a:pt x="0" y="0"/>
                </a:lnTo>
                <a:close/>
              </a:path>
            </a:pathLst>
          </a:custGeom>
          <a:blipFill>
            <a:blip r:embed="rId5"/>
            <a:stretch>
              <a:fillRect l="0" t="0" r="0" b="0"/>
            </a:stretch>
          </a:blipFill>
        </p:spPr>
      </p:sp>
      <p:sp>
        <p:nvSpPr>
          <p:cNvPr name="TextBox 5" id="5"/>
          <p:cNvSpPr txBox="true"/>
          <p:nvPr/>
        </p:nvSpPr>
        <p:spPr>
          <a:xfrm rot="0">
            <a:off x="9464040" y="8514948"/>
            <a:ext cx="3959921" cy="1095375"/>
          </a:xfrm>
          <a:prstGeom prst="rect">
            <a:avLst/>
          </a:prstGeom>
        </p:spPr>
        <p:txBody>
          <a:bodyPr anchor="t" rtlCol="false" tIns="0" lIns="0" bIns="0" rIns="0">
            <a:spAutoFit/>
          </a:bodyPr>
          <a:lstStyle/>
          <a:p>
            <a:pPr algn="ctr">
              <a:lnSpc>
                <a:spcPts val="8640"/>
              </a:lnSpc>
            </a:pPr>
            <a:r>
              <a:rPr lang="en-US" sz="7200" spc="67">
                <a:solidFill>
                  <a:srgbClr val="212C68"/>
                </a:solidFill>
                <a:latin typeface="Noto Sans"/>
                <a:ea typeface="Noto Sans"/>
                <a:cs typeface="Noto Sans"/>
                <a:sym typeface="Noto Sans"/>
              </a:rPr>
              <a:t>4</a:t>
            </a:r>
            <a:r>
              <a:rPr lang="en-US" sz="7200" spc="67">
                <a:solidFill>
                  <a:srgbClr val="212C68"/>
                </a:solidFill>
                <a:latin typeface="Noto Sans"/>
                <a:ea typeface="Noto Sans"/>
                <a:cs typeface="Noto Sans"/>
                <a:sym typeface="Noto Sans"/>
              </a:rPr>
              <a:t>0%</a:t>
            </a:r>
          </a:p>
        </p:txBody>
      </p:sp>
      <p:sp>
        <p:nvSpPr>
          <p:cNvPr name="TextBox 6" id="6"/>
          <p:cNvSpPr txBox="true"/>
          <p:nvPr/>
        </p:nvSpPr>
        <p:spPr>
          <a:xfrm rot="0">
            <a:off x="9464041" y="5793080"/>
            <a:ext cx="3959921" cy="1000125"/>
          </a:xfrm>
          <a:prstGeom prst="rect">
            <a:avLst/>
          </a:prstGeom>
        </p:spPr>
        <p:txBody>
          <a:bodyPr anchor="t" rtlCol="false" tIns="0" lIns="0" bIns="0" rIns="0">
            <a:spAutoFit/>
          </a:bodyPr>
          <a:lstStyle/>
          <a:p>
            <a:pPr algn="ctr">
              <a:lnSpc>
                <a:spcPts val="7920"/>
              </a:lnSpc>
            </a:pPr>
            <a:r>
              <a:rPr lang="en-US" sz="6600" spc="61">
                <a:solidFill>
                  <a:srgbClr val="7C557D"/>
                </a:solidFill>
                <a:latin typeface="Noto Sans"/>
                <a:ea typeface="Noto Sans"/>
                <a:cs typeface="Noto Sans"/>
                <a:sym typeface="Noto Sans"/>
              </a:rPr>
              <a:t>3</a:t>
            </a:r>
            <a:r>
              <a:rPr lang="en-US" sz="6600" spc="61">
                <a:solidFill>
                  <a:srgbClr val="7C557D"/>
                </a:solidFill>
                <a:latin typeface="Noto Sans"/>
                <a:ea typeface="Noto Sans"/>
                <a:cs typeface="Noto Sans"/>
                <a:sym typeface="Noto Sans"/>
              </a:rPr>
              <a:t>0%</a:t>
            </a:r>
          </a:p>
        </p:txBody>
      </p:sp>
      <p:sp>
        <p:nvSpPr>
          <p:cNvPr name="TextBox 7" id="7"/>
          <p:cNvSpPr txBox="true"/>
          <p:nvPr/>
        </p:nvSpPr>
        <p:spPr>
          <a:xfrm rot="0">
            <a:off x="9464042" y="2758273"/>
            <a:ext cx="3959921" cy="1000125"/>
          </a:xfrm>
          <a:prstGeom prst="rect">
            <a:avLst/>
          </a:prstGeom>
        </p:spPr>
        <p:txBody>
          <a:bodyPr anchor="t" rtlCol="false" tIns="0" lIns="0" bIns="0" rIns="0">
            <a:spAutoFit/>
          </a:bodyPr>
          <a:lstStyle/>
          <a:p>
            <a:pPr algn="ctr">
              <a:lnSpc>
                <a:spcPts val="7920"/>
              </a:lnSpc>
            </a:pPr>
            <a:r>
              <a:rPr lang="en-US" sz="6600" spc="61">
                <a:solidFill>
                  <a:srgbClr val="FF824A"/>
                </a:solidFill>
                <a:latin typeface="Noto Sans"/>
                <a:ea typeface="Noto Sans"/>
                <a:cs typeface="Noto Sans"/>
                <a:sym typeface="Noto Sans"/>
              </a:rPr>
              <a:t>30%</a:t>
            </a:r>
          </a:p>
        </p:txBody>
      </p:sp>
      <p:sp>
        <p:nvSpPr>
          <p:cNvPr name="TextBox 8" id="8"/>
          <p:cNvSpPr txBox="true"/>
          <p:nvPr/>
        </p:nvSpPr>
        <p:spPr>
          <a:xfrm rot="0">
            <a:off x="3833835" y="7112136"/>
            <a:ext cx="2434795" cy="1000125"/>
          </a:xfrm>
          <a:prstGeom prst="rect">
            <a:avLst/>
          </a:prstGeom>
        </p:spPr>
        <p:txBody>
          <a:bodyPr anchor="t" rtlCol="false" tIns="0" lIns="0" bIns="0" rIns="0">
            <a:spAutoFit/>
          </a:bodyPr>
          <a:lstStyle/>
          <a:p>
            <a:pPr algn="l">
              <a:lnSpc>
                <a:spcPts val="7920"/>
              </a:lnSpc>
            </a:pPr>
            <a:r>
              <a:rPr lang="en-US" b="true" sz="6600" spc="61">
                <a:solidFill>
                  <a:srgbClr val="5EA745"/>
                </a:solidFill>
                <a:latin typeface="Noto Sans Bold"/>
                <a:ea typeface="Noto Sans Bold"/>
                <a:cs typeface="Noto Sans Bold"/>
                <a:sym typeface="Noto Sans Bold"/>
              </a:rPr>
              <a:t>100%</a:t>
            </a:r>
          </a:p>
        </p:txBody>
      </p:sp>
      <p:sp>
        <p:nvSpPr>
          <p:cNvPr name="Freeform 9" id="9"/>
          <p:cNvSpPr/>
          <p:nvPr/>
        </p:nvSpPr>
        <p:spPr>
          <a:xfrm flipH="false" flipV="false" rot="0">
            <a:off x="11652799" y="1207560"/>
            <a:ext cx="5054217" cy="5054217"/>
          </a:xfrm>
          <a:custGeom>
            <a:avLst/>
            <a:gdLst/>
            <a:ahLst/>
            <a:cxnLst/>
            <a:rect r="r" b="b" t="t" l="l"/>
            <a:pathLst>
              <a:path h="5054217" w="5054217">
                <a:moveTo>
                  <a:pt x="0" y="0"/>
                </a:moveTo>
                <a:lnTo>
                  <a:pt x="5054217" y="0"/>
                </a:lnTo>
                <a:lnTo>
                  <a:pt x="5054217" y="5054217"/>
                </a:lnTo>
                <a:lnTo>
                  <a:pt x="0" y="5054217"/>
                </a:lnTo>
                <a:lnTo>
                  <a:pt x="0" y="0"/>
                </a:lnTo>
                <a:close/>
              </a:path>
            </a:pathLst>
          </a:custGeom>
          <a:blipFill>
            <a:blip r:embed="rId6"/>
            <a:stretch>
              <a:fillRect l="0" t="0" r="0" b="0"/>
            </a:stretch>
          </a:blipFill>
        </p:spPr>
      </p:sp>
      <p:sp>
        <p:nvSpPr>
          <p:cNvPr name="TextBox 10" id="10"/>
          <p:cNvSpPr txBox="true"/>
          <p:nvPr/>
        </p:nvSpPr>
        <p:spPr>
          <a:xfrm rot="0">
            <a:off x="1028700" y="8353425"/>
            <a:ext cx="8220075" cy="361950"/>
          </a:xfrm>
          <a:prstGeom prst="rect">
            <a:avLst/>
          </a:prstGeom>
        </p:spPr>
        <p:txBody>
          <a:bodyPr anchor="t" rtlCol="false" tIns="0" lIns="0" bIns="0" rIns="0">
            <a:spAutoFit/>
          </a:bodyPr>
          <a:lstStyle/>
          <a:p>
            <a:pPr algn="ctr" marL="0" indent="0" lvl="0">
              <a:lnSpc>
                <a:spcPts val="1439"/>
              </a:lnSpc>
              <a:spcBef>
                <a:spcPct val="0"/>
              </a:spcBef>
            </a:pPr>
            <a:r>
              <a:rPr lang="en-US" sz="1200" spc="11" strike="noStrike" u="none">
                <a:solidFill>
                  <a:srgbClr val="000000"/>
                </a:solidFill>
                <a:latin typeface="Noto Sans"/>
                <a:ea typeface="Noto Sans"/>
                <a:cs typeface="Noto Sans"/>
                <a:sym typeface="Noto Sans"/>
              </a:rPr>
              <a:t>Solo con fines ilustrativos. El 40% de reemplazo es una regla general. El reemplazo real del Seguro Social variará.  Fuente: https://www.ssa.gov/policy/docs/ssb/v68n2/v68n2p1.html</a:t>
            </a:r>
          </a:p>
        </p:txBody>
      </p:sp>
      <p:grpSp>
        <p:nvGrpSpPr>
          <p:cNvPr name="Group 11" id="11"/>
          <p:cNvGrpSpPr/>
          <p:nvPr/>
        </p:nvGrpSpPr>
        <p:grpSpPr>
          <a:xfrm rot="0">
            <a:off x="0" y="0"/>
            <a:ext cx="18288000" cy="2315491"/>
            <a:chOff x="0" y="0"/>
            <a:chExt cx="4816593" cy="609841"/>
          </a:xfrm>
        </p:grpSpPr>
        <p:sp>
          <p:nvSpPr>
            <p:cNvPr name="Freeform 12" id="12"/>
            <p:cNvSpPr/>
            <p:nvPr/>
          </p:nvSpPr>
          <p:spPr>
            <a:xfrm flipH="false" flipV="false" rot="0">
              <a:off x="0" y="0"/>
              <a:ext cx="4816592" cy="609841"/>
            </a:xfrm>
            <a:custGeom>
              <a:avLst/>
              <a:gdLst/>
              <a:ahLst/>
              <a:cxnLst/>
              <a:rect r="r" b="b" t="t" l="l"/>
              <a:pathLst>
                <a:path h="609841" w="4816592">
                  <a:moveTo>
                    <a:pt x="0" y="0"/>
                  </a:moveTo>
                  <a:lnTo>
                    <a:pt x="4816592" y="0"/>
                  </a:lnTo>
                  <a:lnTo>
                    <a:pt x="4816592" y="609841"/>
                  </a:lnTo>
                  <a:lnTo>
                    <a:pt x="0" y="609841"/>
                  </a:lnTo>
                  <a:close/>
                </a:path>
              </a:pathLst>
            </a:custGeom>
            <a:solidFill>
              <a:srgbClr val="232C68"/>
            </a:solidFill>
          </p:spPr>
        </p:sp>
        <p:sp>
          <p:nvSpPr>
            <p:cNvPr name="TextBox 13" id="13"/>
            <p:cNvSpPr txBox="true"/>
            <p:nvPr/>
          </p:nvSpPr>
          <p:spPr>
            <a:xfrm>
              <a:off x="0" y="-38100"/>
              <a:ext cx="4816593" cy="647941"/>
            </a:xfrm>
            <a:prstGeom prst="rect">
              <a:avLst/>
            </a:prstGeom>
          </p:spPr>
          <p:txBody>
            <a:bodyPr anchor="ctr" rtlCol="false" tIns="50800" lIns="50800" bIns="50800" rIns="50800"/>
            <a:lstStyle/>
            <a:p>
              <a:pPr algn="ctr">
                <a:lnSpc>
                  <a:spcPts val="2659"/>
                </a:lnSpc>
              </a:pPr>
            </a:p>
          </p:txBody>
        </p:sp>
      </p:grpSp>
      <p:sp>
        <p:nvSpPr>
          <p:cNvPr name="TextBox 14" id="14"/>
          <p:cNvSpPr txBox="true"/>
          <p:nvPr/>
        </p:nvSpPr>
        <p:spPr>
          <a:xfrm rot="0">
            <a:off x="0" y="457200"/>
            <a:ext cx="18288000" cy="1133475"/>
          </a:xfrm>
          <a:prstGeom prst="rect">
            <a:avLst/>
          </a:prstGeom>
        </p:spPr>
        <p:txBody>
          <a:bodyPr anchor="t" rtlCol="false" tIns="0" lIns="0" bIns="0" rIns="0">
            <a:spAutoFit/>
          </a:bodyPr>
          <a:lstStyle/>
          <a:p>
            <a:pPr algn="ctr" marL="0" indent="0" lvl="0">
              <a:lnSpc>
                <a:spcPts val="8997"/>
              </a:lnSpc>
              <a:spcBef>
                <a:spcPct val="0"/>
              </a:spcBef>
            </a:pPr>
            <a:r>
              <a:rPr lang="en-US" b="true" sz="7497" strike="noStrike" u="none">
                <a:solidFill>
                  <a:srgbClr val="FFFFFF"/>
                </a:solidFill>
                <a:latin typeface="Noto Sans Bold"/>
                <a:ea typeface="Noto Sans Bold"/>
                <a:cs typeface="Noto Sans Bold"/>
                <a:sym typeface="Noto Sans Bold"/>
              </a:rPr>
              <a:t>Propósito de una Cuenta de Retiro</a:t>
            </a:r>
          </a:p>
        </p:txBody>
      </p:sp>
      <p:sp>
        <p:nvSpPr>
          <p:cNvPr name="Freeform 15" id="15"/>
          <p:cNvSpPr/>
          <p:nvPr/>
        </p:nvSpPr>
        <p:spPr>
          <a:xfrm flipH="false" flipV="false" rot="0">
            <a:off x="378787" y="9589134"/>
            <a:ext cx="1313254" cy="424556"/>
          </a:xfrm>
          <a:custGeom>
            <a:avLst/>
            <a:gdLst/>
            <a:ahLst/>
            <a:cxnLst/>
            <a:rect r="r" b="b" t="t" l="l"/>
            <a:pathLst>
              <a:path h="424556" w="1313254">
                <a:moveTo>
                  <a:pt x="0" y="0"/>
                </a:moveTo>
                <a:lnTo>
                  <a:pt x="1313254" y="0"/>
                </a:lnTo>
                <a:lnTo>
                  <a:pt x="1313254" y="424556"/>
                </a:lnTo>
                <a:lnTo>
                  <a:pt x="0" y="424556"/>
                </a:lnTo>
                <a:lnTo>
                  <a:pt x="0" y="0"/>
                </a:lnTo>
                <a:close/>
              </a:path>
            </a:pathLst>
          </a:custGeom>
          <a:blipFill>
            <a:blip r:embed="rId7"/>
            <a:stretch>
              <a:fillRect l="0" t="0" r="0" b="0"/>
            </a:stretch>
          </a:blipFill>
        </p:spPr>
      </p:sp>
    </p:spTree>
  </p:cSld>
  <p:clrMapOvr>
    <a:masterClrMapping/>
  </p:clrMapOvr>
</p:sld>
</file>

<file path=ppt/slides/slide4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2315491"/>
            <a:chOff x="0" y="0"/>
            <a:chExt cx="4816593" cy="609841"/>
          </a:xfrm>
        </p:grpSpPr>
        <p:sp>
          <p:nvSpPr>
            <p:cNvPr name="Freeform 3" id="3"/>
            <p:cNvSpPr/>
            <p:nvPr/>
          </p:nvSpPr>
          <p:spPr>
            <a:xfrm flipH="false" flipV="false" rot="0">
              <a:off x="0" y="0"/>
              <a:ext cx="4816592" cy="609841"/>
            </a:xfrm>
            <a:custGeom>
              <a:avLst/>
              <a:gdLst/>
              <a:ahLst/>
              <a:cxnLst/>
              <a:rect r="r" b="b" t="t" l="l"/>
              <a:pathLst>
                <a:path h="609841" w="4816592">
                  <a:moveTo>
                    <a:pt x="0" y="0"/>
                  </a:moveTo>
                  <a:lnTo>
                    <a:pt x="4816592" y="0"/>
                  </a:lnTo>
                  <a:lnTo>
                    <a:pt x="4816592" y="609841"/>
                  </a:lnTo>
                  <a:lnTo>
                    <a:pt x="0" y="609841"/>
                  </a:lnTo>
                  <a:close/>
                </a:path>
              </a:pathLst>
            </a:custGeom>
            <a:solidFill>
              <a:srgbClr val="232C68"/>
            </a:solidFill>
          </p:spPr>
        </p:sp>
        <p:sp>
          <p:nvSpPr>
            <p:cNvPr name="TextBox 4" id="4"/>
            <p:cNvSpPr txBox="true"/>
            <p:nvPr/>
          </p:nvSpPr>
          <p:spPr>
            <a:xfrm>
              <a:off x="0" y="-38100"/>
              <a:ext cx="4816593" cy="647941"/>
            </a:xfrm>
            <a:prstGeom prst="rect">
              <a:avLst/>
            </a:prstGeom>
          </p:spPr>
          <p:txBody>
            <a:bodyPr anchor="ctr" rtlCol="false" tIns="50800" lIns="50800" bIns="50800" rIns="50800"/>
            <a:lstStyle/>
            <a:p>
              <a:pPr algn="ctr">
                <a:lnSpc>
                  <a:spcPts val="2659"/>
                </a:lnSpc>
              </a:pPr>
            </a:p>
          </p:txBody>
        </p:sp>
      </p:grpSp>
      <p:sp>
        <p:nvSpPr>
          <p:cNvPr name="TextBox 5" id="5"/>
          <p:cNvSpPr txBox="true"/>
          <p:nvPr/>
        </p:nvSpPr>
        <p:spPr>
          <a:xfrm rot="0">
            <a:off x="0" y="9039225"/>
            <a:ext cx="18288000" cy="395986"/>
          </a:xfrm>
          <a:prstGeom prst="rect">
            <a:avLst/>
          </a:prstGeom>
        </p:spPr>
        <p:txBody>
          <a:bodyPr anchor="t" rtlCol="false" tIns="0" lIns="0" bIns="0" rIns="0">
            <a:spAutoFit/>
          </a:bodyPr>
          <a:lstStyle/>
          <a:p>
            <a:pPr algn="ctr" marL="0" indent="0" lvl="0">
              <a:lnSpc>
                <a:spcPts val="3373"/>
              </a:lnSpc>
              <a:spcBef>
                <a:spcPct val="0"/>
              </a:spcBef>
            </a:pPr>
            <a:r>
              <a:rPr lang="en-US" sz="2409">
                <a:solidFill>
                  <a:srgbClr val="232C68"/>
                </a:solidFill>
                <a:latin typeface="Noto Sans"/>
                <a:ea typeface="Noto Sans"/>
                <a:cs typeface="Noto Sans"/>
                <a:sym typeface="Noto Sans"/>
              </a:rPr>
              <a:t>Hay r</a:t>
            </a:r>
            <a:r>
              <a:rPr lang="en-US" sz="2409" strike="noStrike" u="none">
                <a:solidFill>
                  <a:srgbClr val="232C68"/>
                </a:solidFill>
                <a:latin typeface="Noto Sans"/>
                <a:ea typeface="Noto Sans"/>
                <a:cs typeface="Noto Sans"/>
                <a:sym typeface="Noto Sans"/>
              </a:rPr>
              <a:t>epresentantes disponibles de lunes a viernes, 8 am a 8 pm EST.</a:t>
            </a:r>
          </a:p>
        </p:txBody>
      </p:sp>
      <p:grpSp>
        <p:nvGrpSpPr>
          <p:cNvPr name="Group 6" id="6"/>
          <p:cNvGrpSpPr/>
          <p:nvPr/>
        </p:nvGrpSpPr>
        <p:grpSpPr>
          <a:xfrm rot="0">
            <a:off x="13249693" y="3396897"/>
            <a:ext cx="3496611" cy="3496611"/>
            <a:chOff x="0" y="0"/>
            <a:chExt cx="4662149" cy="4662149"/>
          </a:xfrm>
        </p:grpSpPr>
        <p:sp>
          <p:nvSpPr>
            <p:cNvPr name="Freeform 7" id="7"/>
            <p:cNvSpPr/>
            <p:nvPr/>
          </p:nvSpPr>
          <p:spPr>
            <a:xfrm flipH="false" flipV="false" rot="0">
              <a:off x="0" y="0"/>
              <a:ext cx="4662149" cy="4662149"/>
            </a:xfrm>
            <a:custGeom>
              <a:avLst/>
              <a:gdLst/>
              <a:ahLst/>
              <a:cxnLst/>
              <a:rect r="r" b="b" t="t" l="l"/>
              <a:pathLst>
                <a:path h="4662149" w="4662149">
                  <a:moveTo>
                    <a:pt x="0" y="0"/>
                  </a:moveTo>
                  <a:lnTo>
                    <a:pt x="4662149" y="0"/>
                  </a:lnTo>
                  <a:lnTo>
                    <a:pt x="4662149" y="4662149"/>
                  </a:lnTo>
                  <a:lnTo>
                    <a:pt x="0" y="4662149"/>
                  </a:lnTo>
                  <a:lnTo>
                    <a:pt x="0" y="0"/>
                  </a:lnTo>
                  <a:close/>
                </a:path>
              </a:pathLst>
            </a:custGeom>
            <a:blipFill>
              <a:blip r:embed="rId3">
                <a:alphaModFix amt="79000"/>
                <a:extLst>
                  <a:ext uri="{96DAC541-7B7A-43D3-8B79-37D633B846F1}">
                    <asvg:svgBlip xmlns:asvg="http://schemas.microsoft.com/office/drawing/2016/SVG/main" r:embed="rId4"/>
                  </a:ext>
                </a:extLst>
              </a:blip>
              <a:stretch>
                <a:fillRect l="0" t="0" r="0" b="0"/>
              </a:stretch>
            </a:blipFill>
          </p:spPr>
        </p:sp>
        <p:grpSp>
          <p:nvGrpSpPr>
            <p:cNvPr name="Group 8" id="8"/>
            <p:cNvGrpSpPr/>
            <p:nvPr/>
          </p:nvGrpSpPr>
          <p:grpSpPr>
            <a:xfrm rot="0">
              <a:off x="479460" y="322755"/>
              <a:ext cx="3703228" cy="3703228"/>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0A644"/>
              </a:solidFill>
            </p:spPr>
          </p:sp>
          <p:sp>
            <p:nvSpPr>
              <p:cNvPr name="TextBox 10" id="10"/>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sp>
        <p:nvSpPr>
          <p:cNvPr name="Freeform 11" id="11"/>
          <p:cNvSpPr/>
          <p:nvPr/>
        </p:nvSpPr>
        <p:spPr>
          <a:xfrm flipH="false" flipV="false" rot="0">
            <a:off x="13908793" y="3977421"/>
            <a:ext cx="1738129" cy="2116443"/>
          </a:xfrm>
          <a:custGeom>
            <a:avLst/>
            <a:gdLst/>
            <a:ahLst/>
            <a:cxnLst/>
            <a:rect r="r" b="b" t="t" l="l"/>
            <a:pathLst>
              <a:path h="2116443" w="1738129">
                <a:moveTo>
                  <a:pt x="0" y="0"/>
                </a:moveTo>
                <a:lnTo>
                  <a:pt x="1738128" y="0"/>
                </a:lnTo>
                <a:lnTo>
                  <a:pt x="1738128" y="2116442"/>
                </a:lnTo>
                <a:lnTo>
                  <a:pt x="0" y="211644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12" id="12"/>
          <p:cNvGrpSpPr/>
          <p:nvPr/>
        </p:nvGrpSpPr>
        <p:grpSpPr>
          <a:xfrm rot="0">
            <a:off x="7719296" y="3396897"/>
            <a:ext cx="3496611" cy="3496611"/>
            <a:chOff x="0" y="0"/>
            <a:chExt cx="4662149" cy="4662149"/>
          </a:xfrm>
        </p:grpSpPr>
        <p:sp>
          <p:nvSpPr>
            <p:cNvPr name="Freeform 13" id="13"/>
            <p:cNvSpPr/>
            <p:nvPr/>
          </p:nvSpPr>
          <p:spPr>
            <a:xfrm flipH="false" flipV="false" rot="0">
              <a:off x="0" y="0"/>
              <a:ext cx="4662149" cy="4662149"/>
            </a:xfrm>
            <a:custGeom>
              <a:avLst/>
              <a:gdLst/>
              <a:ahLst/>
              <a:cxnLst/>
              <a:rect r="r" b="b" t="t" l="l"/>
              <a:pathLst>
                <a:path h="4662149" w="4662149">
                  <a:moveTo>
                    <a:pt x="0" y="0"/>
                  </a:moveTo>
                  <a:lnTo>
                    <a:pt x="4662149" y="0"/>
                  </a:lnTo>
                  <a:lnTo>
                    <a:pt x="4662149" y="4662149"/>
                  </a:lnTo>
                  <a:lnTo>
                    <a:pt x="0" y="4662149"/>
                  </a:lnTo>
                  <a:lnTo>
                    <a:pt x="0" y="0"/>
                  </a:lnTo>
                  <a:close/>
                </a:path>
              </a:pathLst>
            </a:custGeom>
            <a:blipFill>
              <a:blip r:embed="rId3">
                <a:alphaModFix amt="79000"/>
                <a:extLst>
                  <a:ext uri="{96DAC541-7B7A-43D3-8B79-37D633B846F1}">
                    <asvg:svgBlip xmlns:asvg="http://schemas.microsoft.com/office/drawing/2016/SVG/main" r:embed="rId4"/>
                  </a:ext>
                </a:extLst>
              </a:blip>
              <a:stretch>
                <a:fillRect l="0" t="0" r="0" b="0"/>
              </a:stretch>
            </a:blipFill>
          </p:spPr>
        </p:sp>
        <p:grpSp>
          <p:nvGrpSpPr>
            <p:cNvPr name="Group 14" id="14"/>
            <p:cNvGrpSpPr/>
            <p:nvPr/>
          </p:nvGrpSpPr>
          <p:grpSpPr>
            <a:xfrm rot="0">
              <a:off x="479460" y="322755"/>
              <a:ext cx="3703228" cy="3703228"/>
              <a:chOff x="0" y="0"/>
              <a:chExt cx="812800" cy="812800"/>
            </a:xfrm>
          </p:grpSpPr>
          <p:sp>
            <p:nvSpPr>
              <p:cNvPr name="Freeform 15" id="1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0A644"/>
              </a:solidFill>
            </p:spPr>
          </p:sp>
          <p:sp>
            <p:nvSpPr>
              <p:cNvPr name="TextBox 16" id="16"/>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sp>
        <p:nvSpPr>
          <p:cNvPr name="Freeform 17" id="17"/>
          <p:cNvSpPr/>
          <p:nvPr/>
        </p:nvSpPr>
        <p:spPr>
          <a:xfrm flipH="false" flipV="false" rot="0">
            <a:off x="8294099" y="3953013"/>
            <a:ext cx="2264322" cy="2165258"/>
          </a:xfrm>
          <a:custGeom>
            <a:avLst/>
            <a:gdLst/>
            <a:ahLst/>
            <a:cxnLst/>
            <a:rect r="r" b="b" t="t" l="l"/>
            <a:pathLst>
              <a:path h="2165258" w="2264322">
                <a:moveTo>
                  <a:pt x="0" y="0"/>
                </a:moveTo>
                <a:lnTo>
                  <a:pt x="2264322" y="0"/>
                </a:lnTo>
                <a:lnTo>
                  <a:pt x="2264322" y="2165258"/>
                </a:lnTo>
                <a:lnTo>
                  <a:pt x="0" y="216525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18" id="18"/>
          <p:cNvGrpSpPr/>
          <p:nvPr/>
        </p:nvGrpSpPr>
        <p:grpSpPr>
          <a:xfrm rot="0">
            <a:off x="2514820" y="3396897"/>
            <a:ext cx="3496611" cy="3496611"/>
            <a:chOff x="0" y="0"/>
            <a:chExt cx="4662149" cy="4662149"/>
          </a:xfrm>
        </p:grpSpPr>
        <p:sp>
          <p:nvSpPr>
            <p:cNvPr name="Freeform 19" id="19"/>
            <p:cNvSpPr/>
            <p:nvPr/>
          </p:nvSpPr>
          <p:spPr>
            <a:xfrm flipH="false" flipV="false" rot="0">
              <a:off x="0" y="0"/>
              <a:ext cx="4662149" cy="4662149"/>
            </a:xfrm>
            <a:custGeom>
              <a:avLst/>
              <a:gdLst/>
              <a:ahLst/>
              <a:cxnLst/>
              <a:rect r="r" b="b" t="t" l="l"/>
              <a:pathLst>
                <a:path h="4662149" w="4662149">
                  <a:moveTo>
                    <a:pt x="0" y="0"/>
                  </a:moveTo>
                  <a:lnTo>
                    <a:pt x="4662149" y="0"/>
                  </a:lnTo>
                  <a:lnTo>
                    <a:pt x="4662149" y="4662149"/>
                  </a:lnTo>
                  <a:lnTo>
                    <a:pt x="0" y="4662149"/>
                  </a:lnTo>
                  <a:lnTo>
                    <a:pt x="0" y="0"/>
                  </a:lnTo>
                  <a:close/>
                </a:path>
              </a:pathLst>
            </a:custGeom>
            <a:blipFill>
              <a:blip r:embed="rId3">
                <a:alphaModFix amt="79000"/>
                <a:extLst>
                  <a:ext uri="{96DAC541-7B7A-43D3-8B79-37D633B846F1}">
                    <asvg:svgBlip xmlns:asvg="http://schemas.microsoft.com/office/drawing/2016/SVG/main" r:embed="rId4"/>
                  </a:ext>
                </a:extLst>
              </a:blip>
              <a:stretch>
                <a:fillRect l="0" t="0" r="0" b="0"/>
              </a:stretch>
            </a:blipFill>
          </p:spPr>
        </p:sp>
        <p:grpSp>
          <p:nvGrpSpPr>
            <p:cNvPr name="Group 20" id="20"/>
            <p:cNvGrpSpPr/>
            <p:nvPr/>
          </p:nvGrpSpPr>
          <p:grpSpPr>
            <a:xfrm rot="0">
              <a:off x="479460" y="322755"/>
              <a:ext cx="3703228" cy="3703228"/>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0A644"/>
              </a:solidFill>
            </p:spPr>
          </p:sp>
          <p:sp>
            <p:nvSpPr>
              <p:cNvPr name="TextBox 22" id="22"/>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sp>
        <p:nvSpPr>
          <p:cNvPr name="Freeform 23" id="23"/>
          <p:cNvSpPr/>
          <p:nvPr/>
        </p:nvSpPr>
        <p:spPr>
          <a:xfrm flipH="false" flipV="false" rot="0">
            <a:off x="3752853" y="3897034"/>
            <a:ext cx="1020546" cy="2326031"/>
          </a:xfrm>
          <a:custGeom>
            <a:avLst/>
            <a:gdLst/>
            <a:ahLst/>
            <a:cxnLst/>
            <a:rect r="r" b="b" t="t" l="l"/>
            <a:pathLst>
              <a:path h="2326031" w="1020546">
                <a:moveTo>
                  <a:pt x="0" y="0"/>
                </a:moveTo>
                <a:lnTo>
                  <a:pt x="1020546" y="0"/>
                </a:lnTo>
                <a:lnTo>
                  <a:pt x="1020546" y="2326031"/>
                </a:lnTo>
                <a:lnTo>
                  <a:pt x="0" y="2326031"/>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24" id="24"/>
          <p:cNvSpPr txBox="true"/>
          <p:nvPr/>
        </p:nvSpPr>
        <p:spPr>
          <a:xfrm rot="0">
            <a:off x="4467225" y="9553575"/>
            <a:ext cx="10534650" cy="273431"/>
          </a:xfrm>
          <a:prstGeom prst="rect">
            <a:avLst/>
          </a:prstGeom>
        </p:spPr>
        <p:txBody>
          <a:bodyPr anchor="t" rtlCol="false" tIns="0" lIns="0" bIns="0" rIns="0">
            <a:spAutoFit/>
          </a:bodyPr>
          <a:lstStyle/>
          <a:p>
            <a:pPr algn="ctr" marL="0" indent="0" lvl="0">
              <a:lnSpc>
                <a:spcPts val="2254"/>
              </a:lnSpc>
              <a:spcBef>
                <a:spcPct val="0"/>
              </a:spcBef>
            </a:pPr>
            <a:r>
              <a:rPr lang="en-US" sz="1610" i="true" strike="noStrike" u="none">
                <a:solidFill>
                  <a:srgbClr val="232C68"/>
                </a:solidFill>
                <a:latin typeface="Noto Sans Italics"/>
                <a:ea typeface="Noto Sans Italics"/>
                <a:cs typeface="Noto Sans Italics"/>
                <a:sym typeface="Noto Sans Italics"/>
              </a:rPr>
              <a:t>Todas las llamadas son grabadas y archivadas con fines de calidad y educación</a:t>
            </a:r>
          </a:p>
        </p:txBody>
      </p:sp>
      <p:sp>
        <p:nvSpPr>
          <p:cNvPr name="TextBox 25" id="25"/>
          <p:cNvSpPr txBox="true"/>
          <p:nvPr/>
        </p:nvSpPr>
        <p:spPr>
          <a:xfrm rot="0">
            <a:off x="0" y="7032281"/>
            <a:ext cx="18288000" cy="1811021"/>
          </a:xfrm>
          <a:prstGeom prst="rect">
            <a:avLst/>
          </a:prstGeom>
        </p:spPr>
        <p:txBody>
          <a:bodyPr anchor="t" rtlCol="false" tIns="0" lIns="0" bIns="0" rIns="0">
            <a:spAutoFit/>
          </a:bodyPr>
          <a:lstStyle/>
          <a:p>
            <a:pPr algn="ctr" marL="0" indent="0" lvl="0">
              <a:lnSpc>
                <a:spcPts val="7279"/>
              </a:lnSpc>
              <a:spcBef>
                <a:spcPct val="0"/>
              </a:spcBef>
            </a:pPr>
            <a:r>
              <a:rPr lang="en-US" b="true" sz="5199" strike="noStrike" u="none">
                <a:solidFill>
                  <a:srgbClr val="232C68"/>
                </a:solidFill>
                <a:latin typeface="Noto Sans Bold"/>
                <a:ea typeface="Noto Sans Bold"/>
                <a:cs typeface="Noto Sans Bold"/>
                <a:sym typeface="Noto Sans Bold"/>
              </a:rPr>
              <a:t>Servicios al Participante</a:t>
            </a:r>
          </a:p>
          <a:p>
            <a:pPr algn="ctr" marL="0" indent="0" lvl="0">
              <a:lnSpc>
                <a:spcPts val="7279"/>
              </a:lnSpc>
              <a:spcBef>
                <a:spcPct val="0"/>
              </a:spcBef>
            </a:pPr>
            <a:r>
              <a:rPr lang="en-US" b="true" sz="5199" strike="noStrike" u="none">
                <a:solidFill>
                  <a:srgbClr val="60A644"/>
                </a:solidFill>
                <a:latin typeface="Noto Sans Bold"/>
                <a:ea typeface="Noto Sans Bold"/>
                <a:cs typeface="Noto Sans Bold"/>
                <a:sym typeface="Noto Sans Bold"/>
              </a:rPr>
              <a:t>866-401-5272</a:t>
            </a:r>
          </a:p>
        </p:txBody>
      </p:sp>
      <p:sp>
        <p:nvSpPr>
          <p:cNvPr name="Freeform 26" id="26"/>
          <p:cNvSpPr/>
          <p:nvPr/>
        </p:nvSpPr>
        <p:spPr>
          <a:xfrm flipH="false" flipV="false" rot="0">
            <a:off x="378787" y="9589134"/>
            <a:ext cx="1313254" cy="424556"/>
          </a:xfrm>
          <a:custGeom>
            <a:avLst/>
            <a:gdLst/>
            <a:ahLst/>
            <a:cxnLst/>
            <a:rect r="r" b="b" t="t" l="l"/>
            <a:pathLst>
              <a:path h="424556" w="1313254">
                <a:moveTo>
                  <a:pt x="0" y="0"/>
                </a:moveTo>
                <a:lnTo>
                  <a:pt x="1313254" y="0"/>
                </a:lnTo>
                <a:lnTo>
                  <a:pt x="1313254" y="424556"/>
                </a:lnTo>
                <a:lnTo>
                  <a:pt x="0" y="424556"/>
                </a:lnTo>
                <a:lnTo>
                  <a:pt x="0" y="0"/>
                </a:lnTo>
                <a:close/>
              </a:path>
            </a:pathLst>
          </a:custGeom>
          <a:blipFill>
            <a:blip r:embed="rId11"/>
            <a:stretch>
              <a:fillRect l="0" t="0" r="0" b="0"/>
            </a:stretch>
          </a:blipFill>
        </p:spPr>
      </p:sp>
      <p:sp>
        <p:nvSpPr>
          <p:cNvPr name="TextBox 27" id="27"/>
          <p:cNvSpPr txBox="true"/>
          <p:nvPr/>
        </p:nvSpPr>
        <p:spPr>
          <a:xfrm rot="0">
            <a:off x="0" y="504825"/>
            <a:ext cx="18288000" cy="1143000"/>
          </a:xfrm>
          <a:prstGeom prst="rect">
            <a:avLst/>
          </a:prstGeom>
        </p:spPr>
        <p:txBody>
          <a:bodyPr anchor="t" rtlCol="false" tIns="0" lIns="0" bIns="0" rIns="0">
            <a:spAutoFit/>
          </a:bodyPr>
          <a:lstStyle/>
          <a:p>
            <a:pPr algn="ctr" marL="0" indent="0" lvl="0">
              <a:lnSpc>
                <a:spcPts val="9072"/>
              </a:lnSpc>
              <a:spcBef>
                <a:spcPct val="0"/>
              </a:spcBef>
            </a:pPr>
            <a:r>
              <a:rPr lang="en-US" b="true" sz="7560" strike="noStrike" u="none">
                <a:solidFill>
                  <a:srgbClr val="FFFFFF"/>
                </a:solidFill>
                <a:latin typeface="Noto Sans Bold"/>
                <a:ea typeface="Noto Sans Bold"/>
                <a:cs typeface="Noto Sans Bold"/>
                <a:sym typeface="Noto Sans Bold"/>
              </a:rPr>
              <a:t>Centro de Servicios al Participante</a:t>
            </a:r>
          </a:p>
        </p:txBody>
      </p:sp>
    </p:spTree>
  </p:cSld>
  <p:clrMapOvr>
    <a:masterClrMapping/>
  </p:clrMapOvr>
</p:sld>
</file>

<file path=ppt/slides/slide4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61721" y="2478229"/>
            <a:ext cx="11611899" cy="6814302"/>
          </a:xfrm>
          <a:custGeom>
            <a:avLst/>
            <a:gdLst/>
            <a:ahLst/>
            <a:cxnLst/>
            <a:rect r="r" b="b" t="t" l="l"/>
            <a:pathLst>
              <a:path h="6814302" w="11611899">
                <a:moveTo>
                  <a:pt x="0" y="0"/>
                </a:moveTo>
                <a:lnTo>
                  <a:pt x="11611899" y="0"/>
                </a:lnTo>
                <a:lnTo>
                  <a:pt x="11611899" y="6814301"/>
                </a:lnTo>
                <a:lnTo>
                  <a:pt x="0" y="681430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3" id="3"/>
          <p:cNvGrpSpPr/>
          <p:nvPr/>
        </p:nvGrpSpPr>
        <p:grpSpPr>
          <a:xfrm rot="0">
            <a:off x="0" y="0"/>
            <a:ext cx="18288000" cy="2315491"/>
            <a:chOff x="0" y="0"/>
            <a:chExt cx="4816593" cy="609841"/>
          </a:xfrm>
        </p:grpSpPr>
        <p:sp>
          <p:nvSpPr>
            <p:cNvPr name="Freeform 4" id="4"/>
            <p:cNvSpPr/>
            <p:nvPr/>
          </p:nvSpPr>
          <p:spPr>
            <a:xfrm flipH="false" flipV="false" rot="0">
              <a:off x="0" y="0"/>
              <a:ext cx="4816592" cy="609841"/>
            </a:xfrm>
            <a:custGeom>
              <a:avLst/>
              <a:gdLst/>
              <a:ahLst/>
              <a:cxnLst/>
              <a:rect r="r" b="b" t="t" l="l"/>
              <a:pathLst>
                <a:path h="609841" w="4816592">
                  <a:moveTo>
                    <a:pt x="0" y="0"/>
                  </a:moveTo>
                  <a:lnTo>
                    <a:pt x="4816592" y="0"/>
                  </a:lnTo>
                  <a:lnTo>
                    <a:pt x="4816592" y="609841"/>
                  </a:lnTo>
                  <a:lnTo>
                    <a:pt x="0" y="609841"/>
                  </a:lnTo>
                  <a:close/>
                </a:path>
              </a:pathLst>
            </a:custGeom>
            <a:solidFill>
              <a:srgbClr val="232C68"/>
            </a:solidFill>
          </p:spPr>
        </p:sp>
        <p:sp>
          <p:nvSpPr>
            <p:cNvPr name="TextBox 5" id="5"/>
            <p:cNvSpPr txBox="true"/>
            <p:nvPr/>
          </p:nvSpPr>
          <p:spPr>
            <a:xfrm>
              <a:off x="0" y="-38100"/>
              <a:ext cx="4816593" cy="647941"/>
            </a:xfrm>
            <a:prstGeom prst="rect">
              <a:avLst/>
            </a:prstGeom>
          </p:spPr>
          <p:txBody>
            <a:bodyPr anchor="ctr" rtlCol="false" tIns="50800" lIns="50800" bIns="50800" rIns="50800"/>
            <a:lstStyle/>
            <a:p>
              <a:pPr algn="ctr">
                <a:lnSpc>
                  <a:spcPts val="2659"/>
                </a:lnSpc>
              </a:pPr>
            </a:p>
          </p:txBody>
        </p:sp>
      </p:grpSp>
      <p:pic>
        <p:nvPicPr>
          <p:cNvPr name="Picture 6" id="6"/>
          <p:cNvPicPr>
            <a:picLocks noChangeAspect="true"/>
          </p:cNvPicPr>
          <p:nvPr/>
        </p:nvPicPr>
        <p:blipFill>
          <a:blip r:embed="rId5"/>
          <a:srcRect l="0" t="0" r="0" b="0"/>
          <a:stretch>
            <a:fillRect/>
          </a:stretch>
        </p:blipFill>
        <p:spPr>
          <a:xfrm flipH="false" flipV="false" rot="-8970188">
            <a:off x="8232788" y="-571001"/>
            <a:ext cx="2904294" cy="3457493"/>
          </a:xfrm>
          <a:prstGeom prst="rect">
            <a:avLst/>
          </a:prstGeom>
        </p:spPr>
      </p:pic>
      <p:sp>
        <p:nvSpPr>
          <p:cNvPr name="TextBox 7" id="7"/>
          <p:cNvSpPr txBox="true"/>
          <p:nvPr/>
        </p:nvSpPr>
        <p:spPr>
          <a:xfrm rot="0">
            <a:off x="1028700" y="876300"/>
            <a:ext cx="14516100" cy="1152525"/>
          </a:xfrm>
          <a:prstGeom prst="rect">
            <a:avLst/>
          </a:prstGeom>
        </p:spPr>
        <p:txBody>
          <a:bodyPr anchor="t" rtlCol="false" tIns="0" lIns="0" bIns="0" rIns="0">
            <a:spAutoFit/>
          </a:bodyPr>
          <a:lstStyle/>
          <a:p>
            <a:pPr algn="l" marL="0" indent="0" lvl="0">
              <a:lnSpc>
                <a:spcPts val="9000"/>
              </a:lnSpc>
              <a:spcBef>
                <a:spcPct val="0"/>
              </a:spcBef>
            </a:pPr>
            <a:r>
              <a:rPr lang="en-US" b="true" sz="7500" strike="noStrike" u="none">
                <a:solidFill>
                  <a:srgbClr val="FFFFFF"/>
                </a:solidFill>
                <a:latin typeface="Noto Sans Bold"/>
                <a:ea typeface="Noto Sans Bold"/>
                <a:cs typeface="Noto Sans Bold"/>
                <a:sym typeface="Noto Sans Bold"/>
              </a:rPr>
              <a:t>Lista de Tareas</a:t>
            </a:r>
          </a:p>
        </p:txBody>
      </p:sp>
      <p:sp>
        <p:nvSpPr>
          <p:cNvPr name="TextBox 8" id="8"/>
          <p:cNvSpPr txBox="true"/>
          <p:nvPr/>
        </p:nvSpPr>
        <p:spPr>
          <a:xfrm rot="0">
            <a:off x="2238375" y="2552700"/>
            <a:ext cx="9220200" cy="485775"/>
          </a:xfrm>
          <a:prstGeom prst="rect">
            <a:avLst/>
          </a:prstGeom>
        </p:spPr>
        <p:txBody>
          <a:bodyPr anchor="t" rtlCol="false" tIns="0" lIns="0" bIns="0" rIns="0">
            <a:spAutoFit/>
          </a:bodyPr>
          <a:lstStyle/>
          <a:p>
            <a:pPr algn="l" marL="0" indent="0" lvl="0">
              <a:lnSpc>
                <a:spcPts val="3840"/>
              </a:lnSpc>
              <a:spcBef>
                <a:spcPct val="0"/>
              </a:spcBef>
            </a:pPr>
            <a:r>
              <a:rPr lang="en-US" sz="3200" spc="29" strike="noStrike" u="none">
                <a:solidFill>
                  <a:srgbClr val="000000"/>
                </a:solidFill>
                <a:latin typeface="Noto Sans"/>
                <a:ea typeface="Noto Sans"/>
                <a:cs typeface="Noto Sans"/>
                <a:sym typeface="Noto Sans"/>
              </a:rPr>
              <a:t>Inicia sesión en tu cuenta en </a:t>
            </a:r>
            <a:r>
              <a:rPr lang="en-US" b="true" sz="3200" spc="29" strike="noStrike" u="none">
                <a:solidFill>
                  <a:srgbClr val="000000"/>
                </a:solidFill>
                <a:latin typeface="Noto Sans Bold"/>
                <a:ea typeface="Noto Sans Bold"/>
                <a:cs typeface="Noto Sans Bold"/>
                <a:sym typeface="Noto Sans Bold"/>
              </a:rPr>
              <a:t>u.bpas.com</a:t>
            </a:r>
          </a:p>
        </p:txBody>
      </p:sp>
      <p:sp>
        <p:nvSpPr>
          <p:cNvPr name="TextBox 9" id="9"/>
          <p:cNvSpPr txBox="true"/>
          <p:nvPr/>
        </p:nvSpPr>
        <p:spPr>
          <a:xfrm rot="0">
            <a:off x="2238375" y="3752850"/>
            <a:ext cx="12623712" cy="485775"/>
          </a:xfrm>
          <a:prstGeom prst="rect">
            <a:avLst/>
          </a:prstGeom>
        </p:spPr>
        <p:txBody>
          <a:bodyPr anchor="t" rtlCol="false" tIns="0" lIns="0" bIns="0" rIns="0">
            <a:spAutoFit/>
          </a:bodyPr>
          <a:lstStyle/>
          <a:p>
            <a:pPr algn="l" marL="0" indent="0" lvl="0">
              <a:lnSpc>
                <a:spcPts val="3840"/>
              </a:lnSpc>
              <a:spcBef>
                <a:spcPct val="0"/>
              </a:spcBef>
            </a:pPr>
            <a:r>
              <a:rPr lang="en-US" sz="3200" spc="29" strike="noStrike" u="none">
                <a:solidFill>
                  <a:srgbClr val="000000"/>
                </a:solidFill>
                <a:latin typeface="Noto Sans"/>
                <a:ea typeface="Noto Sans"/>
                <a:cs typeface="Noto Sans"/>
                <a:sym typeface="Noto Sans"/>
              </a:rPr>
              <a:t>Ajusta tus </a:t>
            </a:r>
            <a:r>
              <a:rPr lang="en-US" b="true" sz="3200" spc="29" strike="noStrike" u="none">
                <a:solidFill>
                  <a:srgbClr val="000000"/>
                </a:solidFill>
                <a:latin typeface="Noto Sans Bold"/>
                <a:ea typeface="Noto Sans Bold"/>
                <a:cs typeface="Noto Sans Bold"/>
                <a:sym typeface="Noto Sans Bold"/>
              </a:rPr>
              <a:t>aportaciones</a:t>
            </a:r>
            <a:r>
              <a:rPr lang="en-US" sz="3200" spc="29" strike="noStrike" u="none">
                <a:solidFill>
                  <a:srgbClr val="000000"/>
                </a:solidFill>
                <a:latin typeface="Noto Sans"/>
                <a:ea typeface="Noto Sans"/>
                <a:cs typeface="Noto Sans"/>
                <a:sym typeface="Noto Sans"/>
              </a:rPr>
              <a:t> o configura aumentos automáticos</a:t>
            </a:r>
          </a:p>
        </p:txBody>
      </p:sp>
      <p:sp>
        <p:nvSpPr>
          <p:cNvPr name="TextBox 10" id="10"/>
          <p:cNvSpPr txBox="true"/>
          <p:nvPr/>
        </p:nvSpPr>
        <p:spPr>
          <a:xfrm rot="0">
            <a:off x="2257425" y="4933950"/>
            <a:ext cx="14277975" cy="485775"/>
          </a:xfrm>
          <a:prstGeom prst="rect">
            <a:avLst/>
          </a:prstGeom>
        </p:spPr>
        <p:txBody>
          <a:bodyPr anchor="t" rtlCol="false" tIns="0" lIns="0" bIns="0" rIns="0">
            <a:spAutoFit/>
          </a:bodyPr>
          <a:lstStyle/>
          <a:p>
            <a:pPr algn="l" marL="0" indent="0" lvl="0">
              <a:lnSpc>
                <a:spcPts val="3840"/>
              </a:lnSpc>
              <a:spcBef>
                <a:spcPct val="0"/>
              </a:spcBef>
            </a:pPr>
            <a:r>
              <a:rPr lang="en-US" sz="3200" spc="29" strike="noStrike" u="none">
                <a:solidFill>
                  <a:srgbClr val="000000"/>
                </a:solidFill>
                <a:latin typeface="Noto Sans"/>
                <a:ea typeface="Noto Sans"/>
                <a:cs typeface="Noto Sans"/>
                <a:sym typeface="Noto Sans"/>
              </a:rPr>
              <a:t>Revisa/actualiza tu información personal en </a:t>
            </a:r>
            <a:r>
              <a:rPr lang="en-US" b="true" sz="3200" spc="29" strike="noStrike" u="none">
                <a:solidFill>
                  <a:srgbClr val="000000"/>
                </a:solidFill>
                <a:latin typeface="Noto Sans Bold"/>
                <a:ea typeface="Noto Sans Bold"/>
                <a:cs typeface="Noto Sans Bold"/>
                <a:sym typeface="Noto Sans Bold"/>
              </a:rPr>
              <a:t>Mi Perfil</a:t>
            </a:r>
          </a:p>
        </p:txBody>
      </p:sp>
      <p:sp>
        <p:nvSpPr>
          <p:cNvPr name="TextBox 11" id="11"/>
          <p:cNvSpPr txBox="true"/>
          <p:nvPr/>
        </p:nvSpPr>
        <p:spPr>
          <a:xfrm rot="0">
            <a:off x="2266950" y="6172200"/>
            <a:ext cx="11544300" cy="485775"/>
          </a:xfrm>
          <a:prstGeom prst="rect">
            <a:avLst/>
          </a:prstGeom>
        </p:spPr>
        <p:txBody>
          <a:bodyPr anchor="t" rtlCol="false" tIns="0" lIns="0" bIns="0" rIns="0">
            <a:spAutoFit/>
          </a:bodyPr>
          <a:lstStyle/>
          <a:p>
            <a:pPr algn="l" marL="0" indent="0" lvl="0">
              <a:lnSpc>
                <a:spcPts val="3840"/>
              </a:lnSpc>
              <a:spcBef>
                <a:spcPct val="0"/>
              </a:spcBef>
            </a:pPr>
            <a:r>
              <a:rPr lang="en-US" sz="3200" spc="29" strike="noStrike" u="none">
                <a:solidFill>
                  <a:srgbClr val="000000"/>
                </a:solidFill>
                <a:latin typeface="Noto Sans"/>
                <a:ea typeface="Noto Sans"/>
                <a:cs typeface="Noto Sans"/>
                <a:sym typeface="Noto Sans"/>
              </a:rPr>
              <a:t>Revisa/actualiza/agrega </a:t>
            </a:r>
            <a:r>
              <a:rPr lang="en-US" b="true" sz="3200" spc="29" strike="noStrike" u="none">
                <a:solidFill>
                  <a:srgbClr val="000000"/>
                </a:solidFill>
                <a:latin typeface="Noto Sans Bold"/>
                <a:ea typeface="Noto Sans Bold"/>
                <a:cs typeface="Noto Sans Bold"/>
                <a:sym typeface="Noto Sans Bold"/>
              </a:rPr>
              <a:t>beneficiarios</a:t>
            </a:r>
            <a:r>
              <a:rPr lang="en-US" sz="3200" spc="29" strike="noStrike" u="none">
                <a:solidFill>
                  <a:srgbClr val="000000"/>
                </a:solidFill>
                <a:latin typeface="Noto Sans"/>
                <a:ea typeface="Noto Sans"/>
                <a:cs typeface="Noto Sans"/>
                <a:sym typeface="Noto Sans"/>
              </a:rPr>
              <a:t> a tu cuenta</a:t>
            </a:r>
          </a:p>
        </p:txBody>
      </p:sp>
      <p:sp>
        <p:nvSpPr>
          <p:cNvPr name="TextBox 12" id="12"/>
          <p:cNvSpPr txBox="true"/>
          <p:nvPr/>
        </p:nvSpPr>
        <p:spPr>
          <a:xfrm rot="0">
            <a:off x="2266950" y="7381875"/>
            <a:ext cx="10944225" cy="485775"/>
          </a:xfrm>
          <a:prstGeom prst="rect">
            <a:avLst/>
          </a:prstGeom>
        </p:spPr>
        <p:txBody>
          <a:bodyPr anchor="t" rtlCol="false" tIns="0" lIns="0" bIns="0" rIns="0">
            <a:spAutoFit/>
          </a:bodyPr>
          <a:lstStyle/>
          <a:p>
            <a:pPr algn="l" marL="0" indent="0" lvl="0">
              <a:lnSpc>
                <a:spcPts val="3840"/>
              </a:lnSpc>
              <a:spcBef>
                <a:spcPct val="0"/>
              </a:spcBef>
            </a:pPr>
            <a:r>
              <a:rPr lang="en-US" sz="3200" spc="29" strike="noStrike" u="none">
                <a:solidFill>
                  <a:srgbClr val="000000"/>
                </a:solidFill>
                <a:latin typeface="Noto Sans"/>
                <a:ea typeface="Noto Sans"/>
                <a:cs typeface="Noto Sans"/>
                <a:sym typeface="Noto Sans"/>
              </a:rPr>
              <a:t>Revisa tus </a:t>
            </a:r>
            <a:r>
              <a:rPr lang="en-US" b="true" sz="3200" spc="29" strike="noStrike" u="none">
                <a:solidFill>
                  <a:srgbClr val="000000"/>
                </a:solidFill>
                <a:latin typeface="Noto Sans Bold"/>
                <a:ea typeface="Noto Sans Bold"/>
                <a:cs typeface="Noto Sans Bold"/>
                <a:sym typeface="Noto Sans Bold"/>
              </a:rPr>
              <a:t>inversiones</a:t>
            </a:r>
            <a:r>
              <a:rPr lang="en-US" sz="3200" spc="29" strike="noStrike" u="none">
                <a:solidFill>
                  <a:srgbClr val="000000"/>
                </a:solidFill>
                <a:latin typeface="Noto Sans"/>
                <a:ea typeface="Noto Sans"/>
                <a:cs typeface="Noto Sans"/>
                <a:sym typeface="Noto Sans"/>
              </a:rPr>
              <a:t> según tu tolerancia al riesgo</a:t>
            </a:r>
          </a:p>
        </p:txBody>
      </p:sp>
      <p:sp>
        <p:nvSpPr>
          <p:cNvPr name="TextBox 13" id="13"/>
          <p:cNvSpPr txBox="true"/>
          <p:nvPr/>
        </p:nvSpPr>
        <p:spPr>
          <a:xfrm rot="0">
            <a:off x="2266950" y="8591550"/>
            <a:ext cx="11544300" cy="485775"/>
          </a:xfrm>
          <a:prstGeom prst="rect">
            <a:avLst/>
          </a:prstGeom>
        </p:spPr>
        <p:txBody>
          <a:bodyPr anchor="t" rtlCol="false" tIns="0" lIns="0" bIns="0" rIns="0">
            <a:spAutoFit/>
          </a:bodyPr>
          <a:lstStyle/>
          <a:p>
            <a:pPr algn="l" marL="0" indent="0" lvl="0">
              <a:lnSpc>
                <a:spcPts val="3840"/>
              </a:lnSpc>
              <a:spcBef>
                <a:spcPct val="0"/>
              </a:spcBef>
            </a:pPr>
            <a:r>
              <a:rPr lang="en-US" sz="3200" spc="29">
                <a:solidFill>
                  <a:srgbClr val="000000"/>
                </a:solidFill>
                <a:latin typeface="Noto Sans"/>
                <a:ea typeface="Noto Sans"/>
                <a:cs typeface="Noto Sans"/>
                <a:sym typeface="Noto Sans"/>
              </a:rPr>
              <a:t>Opte por est</a:t>
            </a:r>
            <a:r>
              <a:rPr lang="en-US" sz="3200" spc="29" strike="noStrike" u="none">
                <a:solidFill>
                  <a:srgbClr val="000000"/>
                </a:solidFill>
                <a:latin typeface="Noto Sans"/>
                <a:ea typeface="Noto Sans"/>
                <a:cs typeface="Noto Sans"/>
                <a:sym typeface="Noto Sans"/>
              </a:rPr>
              <a:t>a</a:t>
            </a:r>
            <a:r>
              <a:rPr lang="en-US" sz="3200" spc="29" strike="noStrike" u="none">
                <a:solidFill>
                  <a:srgbClr val="000000"/>
                </a:solidFill>
                <a:latin typeface="Noto Sans"/>
                <a:ea typeface="Noto Sans"/>
                <a:cs typeface="Noto Sans"/>
                <a:sym typeface="Noto Sans"/>
              </a:rPr>
              <a:t>d</a:t>
            </a:r>
            <a:r>
              <a:rPr lang="en-US" sz="3200" spc="29" strike="noStrike" u="none">
                <a:solidFill>
                  <a:srgbClr val="000000"/>
                </a:solidFill>
                <a:latin typeface="Noto Sans"/>
                <a:ea typeface="Noto Sans"/>
                <a:cs typeface="Noto Sans"/>
                <a:sym typeface="Noto Sans"/>
              </a:rPr>
              <a:t>o</a:t>
            </a:r>
            <a:r>
              <a:rPr lang="en-US" sz="3200" spc="29" strike="noStrike" u="none">
                <a:solidFill>
                  <a:srgbClr val="000000"/>
                </a:solidFill>
                <a:latin typeface="Noto Sans"/>
                <a:ea typeface="Noto Sans"/>
                <a:cs typeface="Noto Sans"/>
                <a:sym typeface="Noto Sans"/>
              </a:rPr>
              <a:t>s</a:t>
            </a:r>
            <a:r>
              <a:rPr lang="en-US" sz="3200" spc="29" strike="noStrike" u="none">
                <a:solidFill>
                  <a:srgbClr val="000000"/>
                </a:solidFill>
                <a:latin typeface="Noto Sans"/>
                <a:ea typeface="Noto Sans"/>
                <a:cs typeface="Noto Sans"/>
                <a:sym typeface="Noto Sans"/>
              </a:rPr>
              <a:t> </a:t>
            </a:r>
            <a:r>
              <a:rPr lang="en-US" sz="3200" spc="29" strike="noStrike" u="none">
                <a:solidFill>
                  <a:srgbClr val="000000"/>
                </a:solidFill>
                <a:latin typeface="Noto Sans"/>
                <a:ea typeface="Noto Sans"/>
                <a:cs typeface="Noto Sans"/>
                <a:sym typeface="Noto Sans"/>
              </a:rPr>
              <a:t>de cuen</a:t>
            </a:r>
            <a:r>
              <a:rPr lang="en-US" sz="3200" spc="29" strike="noStrike" u="none">
                <a:solidFill>
                  <a:srgbClr val="000000"/>
                </a:solidFill>
                <a:latin typeface="Noto Sans"/>
                <a:ea typeface="Noto Sans"/>
                <a:cs typeface="Noto Sans"/>
                <a:sym typeface="Noto Sans"/>
              </a:rPr>
              <a:t>ta y notificaciones</a:t>
            </a:r>
            <a:r>
              <a:rPr lang="en-US" b="true" sz="3200" spc="29" strike="noStrike" u="none">
                <a:solidFill>
                  <a:srgbClr val="000000"/>
                </a:solidFill>
                <a:latin typeface="Noto Sans Bold"/>
                <a:ea typeface="Noto Sans Bold"/>
                <a:cs typeface="Noto Sans Bold"/>
                <a:sym typeface="Noto Sans Bold"/>
              </a:rPr>
              <a:t> e</a:t>
            </a:r>
            <a:r>
              <a:rPr lang="en-US" b="true" sz="3200" spc="29" strike="noStrike" u="none">
                <a:solidFill>
                  <a:srgbClr val="000000"/>
                </a:solidFill>
                <a:latin typeface="Noto Sans Bold"/>
                <a:ea typeface="Noto Sans Bold"/>
                <a:cs typeface="Noto Sans Bold"/>
                <a:sym typeface="Noto Sans Bold"/>
              </a:rPr>
              <a:t>l</a:t>
            </a:r>
            <a:r>
              <a:rPr lang="en-US" b="true" sz="3200" spc="29" strike="noStrike" u="none">
                <a:solidFill>
                  <a:srgbClr val="000000"/>
                </a:solidFill>
                <a:latin typeface="Noto Sans Bold"/>
                <a:ea typeface="Noto Sans Bold"/>
                <a:cs typeface="Noto Sans Bold"/>
                <a:sym typeface="Noto Sans Bold"/>
              </a:rPr>
              <a:t>ectrónicos</a:t>
            </a:r>
          </a:p>
        </p:txBody>
      </p:sp>
      <p:sp>
        <p:nvSpPr>
          <p:cNvPr name="Freeform 14" id="14"/>
          <p:cNvSpPr/>
          <p:nvPr/>
        </p:nvSpPr>
        <p:spPr>
          <a:xfrm flipH="false" flipV="false" rot="0">
            <a:off x="378787" y="9589134"/>
            <a:ext cx="1313254" cy="424556"/>
          </a:xfrm>
          <a:custGeom>
            <a:avLst/>
            <a:gdLst/>
            <a:ahLst/>
            <a:cxnLst/>
            <a:rect r="r" b="b" t="t" l="l"/>
            <a:pathLst>
              <a:path h="424556" w="1313254">
                <a:moveTo>
                  <a:pt x="0" y="0"/>
                </a:moveTo>
                <a:lnTo>
                  <a:pt x="1313254" y="0"/>
                </a:lnTo>
                <a:lnTo>
                  <a:pt x="1313254" y="424556"/>
                </a:lnTo>
                <a:lnTo>
                  <a:pt x="0" y="424556"/>
                </a:lnTo>
                <a:lnTo>
                  <a:pt x="0" y="0"/>
                </a:lnTo>
                <a:close/>
              </a:path>
            </a:pathLst>
          </a:custGeom>
          <a:blipFill>
            <a:blip r:embed="rId6"/>
            <a:stretch>
              <a:fillRect l="0" t="0" r="0" b="0"/>
            </a:stretch>
          </a:blipFill>
        </p:spPr>
      </p:sp>
    </p:spTree>
  </p:cSld>
  <p:clrMapOvr>
    <a:masterClrMapping/>
  </p:clrMapOvr>
</p:sld>
</file>

<file path=ppt/slides/slide4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false" rot="0">
            <a:off x="-1320261" y="2245470"/>
            <a:ext cx="12619808" cy="8142639"/>
          </a:xfrm>
          <a:custGeom>
            <a:avLst/>
            <a:gdLst/>
            <a:ahLst/>
            <a:cxnLst/>
            <a:rect r="r" b="b" t="t" l="l"/>
            <a:pathLst>
              <a:path h="8142639" w="12619808">
                <a:moveTo>
                  <a:pt x="12619808" y="0"/>
                </a:moveTo>
                <a:lnTo>
                  <a:pt x="0" y="0"/>
                </a:lnTo>
                <a:lnTo>
                  <a:pt x="0" y="8142639"/>
                </a:lnTo>
                <a:lnTo>
                  <a:pt x="12619808" y="8142639"/>
                </a:lnTo>
                <a:lnTo>
                  <a:pt x="12619808" y="0"/>
                </a:lnTo>
                <a:close/>
              </a:path>
            </a:pathLst>
          </a:custGeom>
          <a:blipFill>
            <a:blip r:embed="rId3"/>
            <a:stretch>
              <a:fillRect l="0" t="-14739" r="-30028" b="-14739"/>
            </a:stretch>
          </a:blipFill>
        </p:spPr>
      </p:sp>
      <p:grpSp>
        <p:nvGrpSpPr>
          <p:cNvPr name="Group 3" id="3"/>
          <p:cNvGrpSpPr/>
          <p:nvPr/>
        </p:nvGrpSpPr>
        <p:grpSpPr>
          <a:xfrm rot="0">
            <a:off x="0" y="0"/>
            <a:ext cx="18288000" cy="2315491"/>
            <a:chOff x="0" y="0"/>
            <a:chExt cx="4816593" cy="609841"/>
          </a:xfrm>
        </p:grpSpPr>
        <p:sp>
          <p:nvSpPr>
            <p:cNvPr name="Freeform 4" id="4"/>
            <p:cNvSpPr/>
            <p:nvPr/>
          </p:nvSpPr>
          <p:spPr>
            <a:xfrm flipH="false" flipV="false" rot="0">
              <a:off x="0" y="0"/>
              <a:ext cx="4816592" cy="609841"/>
            </a:xfrm>
            <a:custGeom>
              <a:avLst/>
              <a:gdLst/>
              <a:ahLst/>
              <a:cxnLst/>
              <a:rect r="r" b="b" t="t" l="l"/>
              <a:pathLst>
                <a:path h="609841" w="4816592">
                  <a:moveTo>
                    <a:pt x="0" y="0"/>
                  </a:moveTo>
                  <a:lnTo>
                    <a:pt x="4816592" y="0"/>
                  </a:lnTo>
                  <a:lnTo>
                    <a:pt x="4816592" y="609841"/>
                  </a:lnTo>
                  <a:lnTo>
                    <a:pt x="0" y="609841"/>
                  </a:lnTo>
                  <a:close/>
                </a:path>
              </a:pathLst>
            </a:custGeom>
            <a:solidFill>
              <a:srgbClr val="232C68"/>
            </a:solidFill>
          </p:spPr>
        </p:sp>
        <p:sp>
          <p:nvSpPr>
            <p:cNvPr name="TextBox 5" id="5"/>
            <p:cNvSpPr txBox="true"/>
            <p:nvPr/>
          </p:nvSpPr>
          <p:spPr>
            <a:xfrm>
              <a:off x="0" y="-38100"/>
              <a:ext cx="4816593" cy="647941"/>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false" flipV="false" rot="0">
            <a:off x="11280497" y="2315491"/>
            <a:ext cx="8429667" cy="7971509"/>
          </a:xfrm>
          <a:custGeom>
            <a:avLst/>
            <a:gdLst/>
            <a:ahLst/>
            <a:cxnLst/>
            <a:rect r="r" b="b" t="t" l="l"/>
            <a:pathLst>
              <a:path h="7971509" w="8429667">
                <a:moveTo>
                  <a:pt x="0" y="0"/>
                </a:moveTo>
                <a:lnTo>
                  <a:pt x="8429667" y="0"/>
                </a:lnTo>
                <a:lnTo>
                  <a:pt x="8429667" y="7971509"/>
                </a:lnTo>
                <a:lnTo>
                  <a:pt x="0" y="7971509"/>
                </a:lnTo>
                <a:lnTo>
                  <a:pt x="0" y="0"/>
                </a:lnTo>
                <a:close/>
              </a:path>
            </a:pathLst>
          </a:custGeom>
          <a:blipFill>
            <a:blip r:embed="rId4"/>
            <a:stretch>
              <a:fillRect l="-9158" t="-13437" r="-51850" b="0"/>
            </a:stretch>
          </a:blipFill>
        </p:spPr>
      </p:sp>
      <p:sp>
        <p:nvSpPr>
          <p:cNvPr name="Freeform 7" id="7"/>
          <p:cNvSpPr/>
          <p:nvPr/>
        </p:nvSpPr>
        <p:spPr>
          <a:xfrm flipH="false" flipV="false" rot="0">
            <a:off x="7311887" y="1945735"/>
            <a:ext cx="3892409" cy="3863216"/>
          </a:xfrm>
          <a:custGeom>
            <a:avLst/>
            <a:gdLst/>
            <a:ahLst/>
            <a:cxnLst/>
            <a:rect r="r" b="b" t="t" l="l"/>
            <a:pathLst>
              <a:path h="3863216" w="3892409">
                <a:moveTo>
                  <a:pt x="0" y="0"/>
                </a:moveTo>
                <a:lnTo>
                  <a:pt x="3892410" y="0"/>
                </a:lnTo>
                <a:lnTo>
                  <a:pt x="3892410" y="3863216"/>
                </a:lnTo>
                <a:lnTo>
                  <a:pt x="0" y="3863216"/>
                </a:lnTo>
                <a:lnTo>
                  <a:pt x="0" y="0"/>
                </a:lnTo>
                <a:close/>
              </a:path>
            </a:pathLst>
          </a:custGeom>
          <a:blipFill>
            <a:blip r:embed="rId5"/>
            <a:stretch>
              <a:fillRect l="0" t="0" r="0" b="0"/>
            </a:stretch>
          </a:blipFill>
        </p:spPr>
      </p:sp>
      <p:sp>
        <p:nvSpPr>
          <p:cNvPr name="Freeform 8" id="8"/>
          <p:cNvSpPr/>
          <p:nvPr/>
        </p:nvSpPr>
        <p:spPr>
          <a:xfrm flipH="false" flipV="false" rot="0">
            <a:off x="6796527" y="5381709"/>
            <a:ext cx="2671074" cy="2553102"/>
          </a:xfrm>
          <a:custGeom>
            <a:avLst/>
            <a:gdLst/>
            <a:ahLst/>
            <a:cxnLst/>
            <a:rect r="r" b="b" t="t" l="l"/>
            <a:pathLst>
              <a:path h="2553102" w="2671074">
                <a:moveTo>
                  <a:pt x="0" y="0"/>
                </a:moveTo>
                <a:lnTo>
                  <a:pt x="2671074" y="0"/>
                </a:lnTo>
                <a:lnTo>
                  <a:pt x="2671074" y="2553102"/>
                </a:lnTo>
                <a:lnTo>
                  <a:pt x="0" y="2553102"/>
                </a:lnTo>
                <a:lnTo>
                  <a:pt x="0" y="0"/>
                </a:lnTo>
                <a:close/>
              </a:path>
            </a:pathLst>
          </a:custGeom>
          <a:blipFill>
            <a:blip r:embed="rId6"/>
            <a:stretch>
              <a:fillRect l="0" t="0" r="0" b="0"/>
            </a:stretch>
          </a:blipFill>
        </p:spPr>
      </p:sp>
      <p:sp>
        <p:nvSpPr>
          <p:cNvPr name="Freeform 9" id="9"/>
          <p:cNvSpPr/>
          <p:nvPr/>
        </p:nvSpPr>
        <p:spPr>
          <a:xfrm flipH="false" flipV="false" rot="0">
            <a:off x="9022723" y="6403848"/>
            <a:ext cx="3843798" cy="4103699"/>
          </a:xfrm>
          <a:custGeom>
            <a:avLst/>
            <a:gdLst/>
            <a:ahLst/>
            <a:cxnLst/>
            <a:rect r="r" b="b" t="t" l="l"/>
            <a:pathLst>
              <a:path h="4103699" w="3843798">
                <a:moveTo>
                  <a:pt x="0" y="0"/>
                </a:moveTo>
                <a:lnTo>
                  <a:pt x="3843798" y="0"/>
                </a:lnTo>
                <a:lnTo>
                  <a:pt x="3843798" y="4103699"/>
                </a:lnTo>
                <a:lnTo>
                  <a:pt x="0" y="4103699"/>
                </a:lnTo>
                <a:lnTo>
                  <a:pt x="0" y="0"/>
                </a:lnTo>
                <a:close/>
              </a:path>
            </a:pathLst>
          </a:custGeom>
          <a:blipFill>
            <a:blip r:embed="rId7"/>
            <a:stretch>
              <a:fillRect l="0" t="0" r="0" b="0"/>
            </a:stretch>
          </a:blipFill>
        </p:spPr>
      </p:sp>
      <p:sp>
        <p:nvSpPr>
          <p:cNvPr name="Freeform 10" id="10"/>
          <p:cNvSpPr/>
          <p:nvPr/>
        </p:nvSpPr>
        <p:spPr>
          <a:xfrm flipH="false" flipV="false" rot="0">
            <a:off x="4587780" y="1964781"/>
            <a:ext cx="3053118" cy="3026403"/>
          </a:xfrm>
          <a:custGeom>
            <a:avLst/>
            <a:gdLst/>
            <a:ahLst/>
            <a:cxnLst/>
            <a:rect r="r" b="b" t="t" l="l"/>
            <a:pathLst>
              <a:path h="3026403" w="3053118">
                <a:moveTo>
                  <a:pt x="0" y="0"/>
                </a:moveTo>
                <a:lnTo>
                  <a:pt x="3053118" y="0"/>
                </a:lnTo>
                <a:lnTo>
                  <a:pt x="3053118" y="3026403"/>
                </a:lnTo>
                <a:lnTo>
                  <a:pt x="0" y="3026403"/>
                </a:lnTo>
                <a:lnTo>
                  <a:pt x="0" y="0"/>
                </a:lnTo>
                <a:close/>
              </a:path>
            </a:pathLst>
          </a:custGeom>
          <a:blipFill>
            <a:blip r:embed="rId8"/>
            <a:stretch>
              <a:fillRect l="0" t="0" r="0" b="0"/>
            </a:stretch>
          </a:blipFill>
        </p:spPr>
      </p:sp>
      <p:sp>
        <p:nvSpPr>
          <p:cNvPr name="Freeform 11" id="11"/>
          <p:cNvSpPr/>
          <p:nvPr/>
        </p:nvSpPr>
        <p:spPr>
          <a:xfrm flipH="false" flipV="false" rot="0">
            <a:off x="3536649" y="6658260"/>
            <a:ext cx="3641465" cy="3536773"/>
          </a:xfrm>
          <a:custGeom>
            <a:avLst/>
            <a:gdLst/>
            <a:ahLst/>
            <a:cxnLst/>
            <a:rect r="r" b="b" t="t" l="l"/>
            <a:pathLst>
              <a:path h="3536773" w="3641465">
                <a:moveTo>
                  <a:pt x="0" y="0"/>
                </a:moveTo>
                <a:lnTo>
                  <a:pt x="3641465" y="0"/>
                </a:lnTo>
                <a:lnTo>
                  <a:pt x="3641465" y="3536773"/>
                </a:lnTo>
                <a:lnTo>
                  <a:pt x="0" y="3536773"/>
                </a:lnTo>
                <a:lnTo>
                  <a:pt x="0" y="0"/>
                </a:lnTo>
                <a:close/>
              </a:path>
            </a:pathLst>
          </a:custGeom>
          <a:blipFill>
            <a:blip r:embed="rId9"/>
            <a:stretch>
              <a:fillRect l="0" t="0" r="0" b="0"/>
            </a:stretch>
          </a:blipFill>
        </p:spPr>
      </p:sp>
      <p:sp>
        <p:nvSpPr>
          <p:cNvPr name="Freeform 12" id="12"/>
          <p:cNvSpPr/>
          <p:nvPr/>
        </p:nvSpPr>
        <p:spPr>
          <a:xfrm flipH="false" flipV="false" rot="0">
            <a:off x="10159591" y="4094769"/>
            <a:ext cx="2949281" cy="3010750"/>
          </a:xfrm>
          <a:custGeom>
            <a:avLst/>
            <a:gdLst/>
            <a:ahLst/>
            <a:cxnLst/>
            <a:rect r="r" b="b" t="t" l="l"/>
            <a:pathLst>
              <a:path h="3010750" w="2949281">
                <a:moveTo>
                  <a:pt x="0" y="0"/>
                </a:moveTo>
                <a:lnTo>
                  <a:pt x="2949281" y="0"/>
                </a:lnTo>
                <a:lnTo>
                  <a:pt x="2949281" y="3010750"/>
                </a:lnTo>
                <a:lnTo>
                  <a:pt x="0" y="3010750"/>
                </a:lnTo>
                <a:lnTo>
                  <a:pt x="0" y="0"/>
                </a:lnTo>
                <a:close/>
              </a:path>
            </a:pathLst>
          </a:custGeom>
          <a:blipFill>
            <a:blip r:embed="rId10"/>
            <a:stretch>
              <a:fillRect l="0" t="0" r="0" b="0"/>
            </a:stretch>
          </a:blipFill>
        </p:spPr>
      </p:sp>
      <p:sp>
        <p:nvSpPr>
          <p:cNvPr name="Freeform 13" id="13"/>
          <p:cNvSpPr/>
          <p:nvPr/>
        </p:nvSpPr>
        <p:spPr>
          <a:xfrm flipH="false" flipV="false" rot="0">
            <a:off x="200548" y="9376391"/>
            <a:ext cx="1656305" cy="535459"/>
          </a:xfrm>
          <a:custGeom>
            <a:avLst/>
            <a:gdLst/>
            <a:ahLst/>
            <a:cxnLst/>
            <a:rect r="r" b="b" t="t" l="l"/>
            <a:pathLst>
              <a:path h="535459" w="1656305">
                <a:moveTo>
                  <a:pt x="0" y="0"/>
                </a:moveTo>
                <a:lnTo>
                  <a:pt x="1656304" y="0"/>
                </a:lnTo>
                <a:lnTo>
                  <a:pt x="1656304" y="535459"/>
                </a:lnTo>
                <a:lnTo>
                  <a:pt x="0" y="535459"/>
                </a:lnTo>
                <a:lnTo>
                  <a:pt x="0" y="0"/>
                </a:lnTo>
                <a:close/>
              </a:path>
            </a:pathLst>
          </a:custGeom>
          <a:blipFill>
            <a:blip r:embed="rId11"/>
            <a:stretch>
              <a:fillRect l="0" t="0" r="0" b="0"/>
            </a:stretch>
          </a:blipFill>
        </p:spPr>
      </p:sp>
      <p:sp>
        <p:nvSpPr>
          <p:cNvPr name="TextBox 14" id="14"/>
          <p:cNvSpPr txBox="true"/>
          <p:nvPr/>
        </p:nvSpPr>
        <p:spPr>
          <a:xfrm rot="0">
            <a:off x="4829175" y="2724150"/>
            <a:ext cx="2571750" cy="1257300"/>
          </a:xfrm>
          <a:prstGeom prst="rect">
            <a:avLst/>
          </a:prstGeom>
        </p:spPr>
        <p:txBody>
          <a:bodyPr anchor="t" rtlCol="false" tIns="0" lIns="0" bIns="0" rIns="0">
            <a:spAutoFit/>
          </a:bodyPr>
          <a:lstStyle/>
          <a:p>
            <a:pPr algn="ctr" marL="0" indent="0" lvl="0">
              <a:lnSpc>
                <a:spcPts val="2520"/>
              </a:lnSpc>
              <a:spcBef>
                <a:spcPct val="0"/>
              </a:spcBef>
            </a:pPr>
            <a:r>
              <a:rPr lang="en-US" b="true" sz="2100">
                <a:solidFill>
                  <a:srgbClr val="232C68"/>
                </a:solidFill>
                <a:latin typeface="Noto Sans Bold"/>
                <a:ea typeface="Noto Sans Bold"/>
                <a:cs typeface="Noto Sans Bold"/>
                <a:sym typeface="Noto Sans Bold"/>
              </a:rPr>
              <a:t>A</a:t>
            </a:r>
            <a:r>
              <a:rPr lang="en-US" b="true" sz="2100" strike="noStrike" u="none">
                <a:solidFill>
                  <a:srgbClr val="232C68"/>
                </a:solidFill>
                <a:latin typeface="Noto Sans Bold"/>
                <a:ea typeface="Noto Sans Bold"/>
                <a:cs typeface="Noto Sans Bold"/>
                <a:sym typeface="Noto Sans Bold"/>
              </a:rPr>
              <a:t>umenta tu Aportación.</a:t>
            </a:r>
          </a:p>
          <a:p>
            <a:pPr algn="ctr" marL="0" indent="0" lvl="0">
              <a:lnSpc>
                <a:spcPts val="2520"/>
              </a:lnSpc>
              <a:spcBef>
                <a:spcPct val="0"/>
              </a:spcBef>
            </a:pPr>
            <a:r>
              <a:rPr lang="en-US" b="true" sz="2100" strike="noStrike" u="none">
                <a:solidFill>
                  <a:srgbClr val="232C68"/>
                </a:solidFill>
                <a:latin typeface="Noto Sans Bold"/>
                <a:ea typeface="Noto Sans Bold"/>
                <a:cs typeface="Noto Sans Bold"/>
                <a:sym typeface="Noto Sans Bold"/>
              </a:rPr>
              <a:t>Un poco es mejor que nada.</a:t>
            </a:r>
          </a:p>
        </p:txBody>
      </p:sp>
      <p:sp>
        <p:nvSpPr>
          <p:cNvPr name="TextBox 15" id="15"/>
          <p:cNvSpPr txBox="true"/>
          <p:nvPr/>
        </p:nvSpPr>
        <p:spPr>
          <a:xfrm rot="0">
            <a:off x="3815202" y="7581900"/>
            <a:ext cx="2981325" cy="1885950"/>
          </a:xfrm>
          <a:prstGeom prst="rect">
            <a:avLst/>
          </a:prstGeom>
        </p:spPr>
        <p:txBody>
          <a:bodyPr anchor="t" rtlCol="false" tIns="0" lIns="0" bIns="0" rIns="0">
            <a:spAutoFit/>
          </a:bodyPr>
          <a:lstStyle/>
          <a:p>
            <a:pPr algn="ctr" marL="0" indent="0" lvl="0">
              <a:lnSpc>
                <a:spcPts val="2520"/>
              </a:lnSpc>
              <a:spcBef>
                <a:spcPct val="0"/>
              </a:spcBef>
            </a:pPr>
            <a:r>
              <a:rPr lang="en-US" b="true" sz="2100" strike="noStrike" u="none">
                <a:solidFill>
                  <a:srgbClr val="232C68"/>
                </a:solidFill>
                <a:latin typeface="Noto Sans Bold"/>
                <a:ea typeface="Noto Sans Bold"/>
                <a:cs typeface="Noto Sans Bold"/>
                <a:sym typeface="Noto Sans Bold"/>
              </a:rPr>
              <a:t>Revisa tus inversiones con frecuencia.</a:t>
            </a:r>
          </a:p>
          <a:p>
            <a:pPr algn="ctr" marL="0" indent="0" lvl="0">
              <a:lnSpc>
                <a:spcPts val="2520"/>
              </a:lnSpc>
              <a:spcBef>
                <a:spcPct val="0"/>
              </a:spcBef>
            </a:pPr>
            <a:r>
              <a:rPr lang="en-US" b="true" sz="2100" strike="noStrike" u="none">
                <a:solidFill>
                  <a:srgbClr val="232C68"/>
                </a:solidFill>
                <a:latin typeface="Noto Sans Bold"/>
                <a:ea typeface="Noto Sans Bold"/>
                <a:cs typeface="Noto Sans Bold"/>
                <a:sym typeface="Noto Sans Bold"/>
              </a:rPr>
              <a:t>¿Siguen siendo apropiadas?</a:t>
            </a:r>
          </a:p>
          <a:p>
            <a:pPr algn="ctr" marL="0" indent="0" lvl="0">
              <a:lnSpc>
                <a:spcPts val="2520"/>
              </a:lnSpc>
              <a:spcBef>
                <a:spcPct val="0"/>
              </a:spcBef>
            </a:pPr>
            <a:r>
              <a:rPr lang="en-US" b="true" sz="2100" strike="noStrike" u="none">
                <a:solidFill>
                  <a:srgbClr val="232C68"/>
                </a:solidFill>
                <a:latin typeface="Noto Sans Bold"/>
                <a:ea typeface="Noto Sans Bold"/>
                <a:cs typeface="Noto Sans Bold"/>
                <a:sym typeface="Noto Sans Bold"/>
              </a:rPr>
              <a:t>¿Necesitas rebalancear?</a:t>
            </a:r>
          </a:p>
        </p:txBody>
      </p:sp>
      <p:sp>
        <p:nvSpPr>
          <p:cNvPr name="TextBox 16" id="16"/>
          <p:cNvSpPr txBox="true"/>
          <p:nvPr/>
        </p:nvSpPr>
        <p:spPr>
          <a:xfrm rot="0">
            <a:off x="7000875" y="6096000"/>
            <a:ext cx="2276475" cy="1257300"/>
          </a:xfrm>
          <a:prstGeom prst="rect">
            <a:avLst/>
          </a:prstGeom>
        </p:spPr>
        <p:txBody>
          <a:bodyPr anchor="t" rtlCol="false" tIns="0" lIns="0" bIns="0" rIns="0">
            <a:spAutoFit/>
          </a:bodyPr>
          <a:lstStyle/>
          <a:p>
            <a:pPr algn="ctr" marL="0" indent="0" lvl="0">
              <a:lnSpc>
                <a:spcPts val="2520"/>
              </a:lnSpc>
              <a:spcBef>
                <a:spcPct val="0"/>
              </a:spcBef>
            </a:pPr>
            <a:r>
              <a:rPr lang="en-US" b="true" sz="2100" strike="noStrike" u="none">
                <a:solidFill>
                  <a:srgbClr val="232C68"/>
                </a:solidFill>
                <a:latin typeface="Noto Sans Bold"/>
                <a:ea typeface="Noto Sans Bold"/>
                <a:cs typeface="Noto Sans Bold"/>
                <a:sym typeface="Noto Sans Bold"/>
              </a:rPr>
              <a:t>Mantén tu información de contacto actualizada.</a:t>
            </a:r>
          </a:p>
        </p:txBody>
      </p:sp>
      <p:sp>
        <p:nvSpPr>
          <p:cNvPr name="TextBox 17" id="17"/>
          <p:cNvSpPr txBox="true"/>
          <p:nvPr/>
        </p:nvSpPr>
        <p:spPr>
          <a:xfrm rot="0">
            <a:off x="9229725" y="7486650"/>
            <a:ext cx="3429000" cy="2200275"/>
          </a:xfrm>
          <a:prstGeom prst="rect">
            <a:avLst/>
          </a:prstGeom>
        </p:spPr>
        <p:txBody>
          <a:bodyPr anchor="t" rtlCol="false" tIns="0" lIns="0" bIns="0" rIns="0">
            <a:spAutoFit/>
          </a:bodyPr>
          <a:lstStyle/>
          <a:p>
            <a:pPr algn="ctr" marL="0" indent="0" lvl="0">
              <a:lnSpc>
                <a:spcPts val="2520"/>
              </a:lnSpc>
              <a:spcBef>
                <a:spcPct val="0"/>
              </a:spcBef>
            </a:pPr>
            <a:r>
              <a:rPr lang="en-US" b="true" sz="2100" strike="noStrike" u="none">
                <a:solidFill>
                  <a:srgbClr val="232C68"/>
                </a:solidFill>
                <a:latin typeface="Noto Sans Bold"/>
                <a:ea typeface="Noto Sans Bold"/>
                <a:cs typeface="Noto Sans Bold"/>
                <a:sym typeface="Noto Sans Bold"/>
              </a:rPr>
              <a:t>¿Cuál será tu ingreso de retiro?</a:t>
            </a:r>
          </a:p>
          <a:p>
            <a:pPr algn="ctr" marL="0" indent="0" lvl="0">
              <a:lnSpc>
                <a:spcPts val="2520"/>
              </a:lnSpc>
              <a:spcBef>
                <a:spcPct val="0"/>
              </a:spcBef>
            </a:pPr>
            <a:r>
              <a:rPr lang="en-US" b="true" sz="2100" strike="noStrike" u="none">
                <a:solidFill>
                  <a:srgbClr val="232C68"/>
                </a:solidFill>
                <a:latin typeface="Noto Sans Bold"/>
                <a:ea typeface="Noto Sans Bold"/>
                <a:cs typeface="Noto Sans Bold"/>
                <a:sym typeface="Noto Sans Bold"/>
              </a:rPr>
              <a:t>Haz una proyección de retiro usando Mile Marker u otra herramienta de planificación.</a:t>
            </a:r>
          </a:p>
        </p:txBody>
      </p:sp>
      <p:sp>
        <p:nvSpPr>
          <p:cNvPr name="TextBox 18" id="18"/>
          <p:cNvSpPr txBox="true"/>
          <p:nvPr/>
        </p:nvSpPr>
        <p:spPr>
          <a:xfrm rot="0">
            <a:off x="7639050" y="2705100"/>
            <a:ext cx="3238500" cy="1885950"/>
          </a:xfrm>
          <a:prstGeom prst="rect">
            <a:avLst/>
          </a:prstGeom>
        </p:spPr>
        <p:txBody>
          <a:bodyPr anchor="t" rtlCol="false" tIns="0" lIns="0" bIns="0" rIns="0">
            <a:spAutoFit/>
          </a:bodyPr>
          <a:lstStyle/>
          <a:p>
            <a:pPr algn="ctr" marL="0" indent="0" lvl="0">
              <a:lnSpc>
                <a:spcPts val="2520"/>
              </a:lnSpc>
              <a:spcBef>
                <a:spcPct val="0"/>
              </a:spcBef>
            </a:pPr>
            <a:r>
              <a:rPr lang="en-US" b="true" sz="2100" strike="noStrike" u="none">
                <a:solidFill>
                  <a:srgbClr val="232C68"/>
                </a:solidFill>
                <a:latin typeface="Noto Sans Bold"/>
                <a:ea typeface="Noto Sans Bold"/>
                <a:cs typeface="Noto Sans Bold"/>
                <a:sym typeface="Noto Sans Bold"/>
              </a:rPr>
              <a:t>Sigue aprendiendo. Revisa los materiales en BPAS University.</a:t>
            </a:r>
          </a:p>
          <a:p>
            <a:pPr algn="ctr" marL="0" indent="0" lvl="0">
              <a:lnSpc>
                <a:spcPts val="2520"/>
              </a:lnSpc>
              <a:spcBef>
                <a:spcPct val="0"/>
              </a:spcBef>
            </a:pPr>
            <a:r>
              <a:rPr lang="en-US" b="true" sz="2100" strike="noStrike" u="none">
                <a:solidFill>
                  <a:srgbClr val="232C68"/>
                </a:solidFill>
                <a:latin typeface="Noto Sans Bold"/>
                <a:ea typeface="Noto Sans Bold"/>
                <a:cs typeface="Noto Sans Bold"/>
                <a:sym typeface="Noto Sans Bold"/>
              </a:rPr>
              <a:t>Lee los materiales anuales proporcionados por tu plan.</a:t>
            </a:r>
          </a:p>
        </p:txBody>
      </p:sp>
      <p:sp>
        <p:nvSpPr>
          <p:cNvPr name="TextBox 19" id="19"/>
          <p:cNvSpPr txBox="true"/>
          <p:nvPr/>
        </p:nvSpPr>
        <p:spPr>
          <a:xfrm rot="0">
            <a:off x="10448925" y="5067300"/>
            <a:ext cx="2514600" cy="942975"/>
          </a:xfrm>
          <a:prstGeom prst="rect">
            <a:avLst/>
          </a:prstGeom>
        </p:spPr>
        <p:txBody>
          <a:bodyPr anchor="t" rtlCol="false" tIns="0" lIns="0" bIns="0" rIns="0">
            <a:spAutoFit/>
          </a:bodyPr>
          <a:lstStyle/>
          <a:p>
            <a:pPr algn="ctr" marL="0" indent="0" lvl="0">
              <a:lnSpc>
                <a:spcPts val="2520"/>
              </a:lnSpc>
              <a:spcBef>
                <a:spcPct val="0"/>
              </a:spcBef>
            </a:pPr>
            <a:r>
              <a:rPr lang="en-US" b="true" sz="2100" strike="noStrike" u="none">
                <a:solidFill>
                  <a:srgbClr val="232C68"/>
                </a:solidFill>
                <a:latin typeface="Noto Sans Bold"/>
                <a:ea typeface="Noto Sans Bold"/>
                <a:cs typeface="Noto Sans Bold"/>
                <a:sym typeface="Noto Sans Bold"/>
              </a:rPr>
              <a:t>¡Empieza hoy!</a:t>
            </a:r>
          </a:p>
          <a:p>
            <a:pPr algn="ctr" marL="0" indent="0" lvl="0">
              <a:lnSpc>
                <a:spcPts val="2520"/>
              </a:lnSpc>
              <a:spcBef>
                <a:spcPct val="0"/>
              </a:spcBef>
            </a:pPr>
            <a:r>
              <a:rPr lang="en-US" b="true" sz="2100" strike="noStrike" u="none">
                <a:solidFill>
                  <a:srgbClr val="232C68"/>
                </a:solidFill>
                <a:latin typeface="Noto Sans Bold"/>
                <a:ea typeface="Noto Sans Bold"/>
                <a:cs typeface="Noto Sans Bold"/>
                <a:sym typeface="Noto Sans Bold"/>
              </a:rPr>
              <a:t>¡Tu yo del futuro te lo agradecerá!</a:t>
            </a:r>
          </a:p>
        </p:txBody>
      </p:sp>
      <p:sp>
        <p:nvSpPr>
          <p:cNvPr name="TextBox 20" id="20"/>
          <p:cNvSpPr txBox="true"/>
          <p:nvPr/>
        </p:nvSpPr>
        <p:spPr>
          <a:xfrm rot="0">
            <a:off x="4181475" y="5467350"/>
            <a:ext cx="1943100" cy="628650"/>
          </a:xfrm>
          <a:prstGeom prst="rect">
            <a:avLst/>
          </a:prstGeom>
        </p:spPr>
        <p:txBody>
          <a:bodyPr anchor="t" rtlCol="false" tIns="0" lIns="0" bIns="0" rIns="0">
            <a:spAutoFit/>
          </a:bodyPr>
          <a:lstStyle/>
          <a:p>
            <a:pPr algn="ctr" marL="0" indent="0" lvl="0">
              <a:lnSpc>
                <a:spcPts val="2520"/>
              </a:lnSpc>
              <a:spcBef>
                <a:spcPct val="0"/>
              </a:spcBef>
            </a:pPr>
            <a:r>
              <a:rPr lang="en-US" b="true" sz="2100" spc="19" strike="noStrike" u="none">
                <a:solidFill>
                  <a:srgbClr val="232C68"/>
                </a:solidFill>
                <a:latin typeface="Noto Sans Bold"/>
                <a:ea typeface="Noto Sans Bold"/>
                <a:cs typeface="Noto Sans Bold"/>
                <a:sym typeface="Noto Sans Bold"/>
              </a:rPr>
              <a:t>Empieza a Contribuir</a:t>
            </a:r>
          </a:p>
        </p:txBody>
      </p:sp>
      <p:sp>
        <p:nvSpPr>
          <p:cNvPr name="TextBox 21" id="21"/>
          <p:cNvSpPr txBox="true"/>
          <p:nvPr/>
        </p:nvSpPr>
        <p:spPr>
          <a:xfrm rot="0">
            <a:off x="0" y="504825"/>
            <a:ext cx="18288000" cy="1143000"/>
          </a:xfrm>
          <a:prstGeom prst="rect">
            <a:avLst/>
          </a:prstGeom>
        </p:spPr>
        <p:txBody>
          <a:bodyPr anchor="t" rtlCol="false" tIns="0" lIns="0" bIns="0" rIns="0">
            <a:spAutoFit/>
          </a:bodyPr>
          <a:lstStyle/>
          <a:p>
            <a:pPr algn="ctr" marL="0" indent="0" lvl="0">
              <a:lnSpc>
                <a:spcPts val="9072"/>
              </a:lnSpc>
              <a:spcBef>
                <a:spcPct val="0"/>
              </a:spcBef>
            </a:pPr>
            <a:r>
              <a:rPr lang="en-US" b="true" sz="7560" strike="noStrike" u="none">
                <a:solidFill>
                  <a:srgbClr val="FFFFFF"/>
                </a:solidFill>
                <a:latin typeface="Noto Sans Bold"/>
                <a:ea typeface="Noto Sans Bold"/>
                <a:cs typeface="Noto Sans Bold"/>
                <a:sym typeface="Noto Sans Bold"/>
              </a:rPr>
              <a:t>Evita Quedarte Estancado</a:t>
            </a:r>
          </a:p>
        </p:txBody>
      </p:sp>
    </p:spTree>
  </p:cSld>
  <p:clrMapOvr>
    <a:masterClrMapping/>
  </p:clrMapOvr>
</p:sld>
</file>

<file path=ppt/slides/slide4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0287000" cy="10287000"/>
          </a:xfrm>
          <a:custGeom>
            <a:avLst/>
            <a:gdLst/>
            <a:ahLst/>
            <a:cxnLst/>
            <a:rect r="r" b="b" t="t" l="l"/>
            <a:pathLst>
              <a:path h="10287000" w="10287000">
                <a:moveTo>
                  <a:pt x="0" y="0"/>
                </a:moveTo>
                <a:lnTo>
                  <a:pt x="10287000" y="0"/>
                </a:lnTo>
                <a:lnTo>
                  <a:pt x="10287000" y="10287000"/>
                </a:lnTo>
                <a:lnTo>
                  <a:pt x="0" y="102870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0">
            <a:off x="10287000" y="0"/>
            <a:ext cx="10287000" cy="10287000"/>
          </a:xfrm>
          <a:custGeom>
            <a:avLst/>
            <a:gdLst/>
            <a:ahLst/>
            <a:cxnLst/>
            <a:rect r="r" b="b" t="t" l="l"/>
            <a:pathLst>
              <a:path h="10287000" w="10287000">
                <a:moveTo>
                  <a:pt x="0" y="0"/>
                </a:moveTo>
                <a:lnTo>
                  <a:pt x="10287000" y="0"/>
                </a:lnTo>
                <a:lnTo>
                  <a:pt x="10287000" y="10287000"/>
                </a:lnTo>
                <a:lnTo>
                  <a:pt x="0" y="102870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4" id="4"/>
          <p:cNvGrpSpPr/>
          <p:nvPr/>
        </p:nvGrpSpPr>
        <p:grpSpPr>
          <a:xfrm rot="0">
            <a:off x="-349591" y="3238945"/>
            <a:ext cx="20209651" cy="3809110"/>
            <a:chOff x="0" y="0"/>
            <a:chExt cx="5322706" cy="1003222"/>
          </a:xfrm>
        </p:grpSpPr>
        <p:sp>
          <p:nvSpPr>
            <p:cNvPr name="Freeform 5" id="5"/>
            <p:cNvSpPr/>
            <p:nvPr/>
          </p:nvSpPr>
          <p:spPr>
            <a:xfrm flipH="false" flipV="false" rot="0">
              <a:off x="0" y="0"/>
              <a:ext cx="5322707" cy="1003222"/>
            </a:xfrm>
            <a:custGeom>
              <a:avLst/>
              <a:gdLst/>
              <a:ahLst/>
              <a:cxnLst/>
              <a:rect r="r" b="b" t="t" l="l"/>
              <a:pathLst>
                <a:path h="1003222" w="5322707">
                  <a:moveTo>
                    <a:pt x="0" y="0"/>
                  </a:moveTo>
                  <a:lnTo>
                    <a:pt x="5322707" y="0"/>
                  </a:lnTo>
                  <a:lnTo>
                    <a:pt x="5322707" y="1003222"/>
                  </a:lnTo>
                  <a:lnTo>
                    <a:pt x="0" y="1003222"/>
                  </a:lnTo>
                  <a:close/>
                </a:path>
              </a:pathLst>
            </a:custGeom>
            <a:solidFill>
              <a:srgbClr val="232C68"/>
            </a:solidFill>
          </p:spPr>
        </p:sp>
        <p:sp>
          <p:nvSpPr>
            <p:cNvPr name="TextBox 6" id="6"/>
            <p:cNvSpPr txBox="true"/>
            <p:nvPr/>
          </p:nvSpPr>
          <p:spPr>
            <a:xfrm>
              <a:off x="0" y="-38100"/>
              <a:ext cx="5322706" cy="1041322"/>
            </a:xfrm>
            <a:prstGeom prst="rect">
              <a:avLst/>
            </a:prstGeom>
          </p:spPr>
          <p:txBody>
            <a:bodyPr anchor="ctr" rtlCol="false" tIns="50800" lIns="50800" bIns="50800" rIns="50800"/>
            <a:lstStyle/>
            <a:p>
              <a:pPr algn="ctr">
                <a:lnSpc>
                  <a:spcPts val="2659"/>
                </a:lnSpc>
              </a:pPr>
            </a:p>
          </p:txBody>
        </p:sp>
      </p:grpSp>
      <p:sp>
        <p:nvSpPr>
          <p:cNvPr name="Freeform 7" id="7"/>
          <p:cNvSpPr/>
          <p:nvPr/>
        </p:nvSpPr>
        <p:spPr>
          <a:xfrm flipH="false" flipV="false" rot="0">
            <a:off x="7010787" y="5298761"/>
            <a:ext cx="4266427" cy="1379274"/>
          </a:xfrm>
          <a:custGeom>
            <a:avLst/>
            <a:gdLst/>
            <a:ahLst/>
            <a:cxnLst/>
            <a:rect r="r" b="b" t="t" l="l"/>
            <a:pathLst>
              <a:path h="1379274" w="4266427">
                <a:moveTo>
                  <a:pt x="0" y="0"/>
                </a:moveTo>
                <a:lnTo>
                  <a:pt x="4266426" y="0"/>
                </a:lnTo>
                <a:lnTo>
                  <a:pt x="4266426" y="1379274"/>
                </a:lnTo>
                <a:lnTo>
                  <a:pt x="0" y="1379274"/>
                </a:lnTo>
                <a:lnTo>
                  <a:pt x="0" y="0"/>
                </a:lnTo>
                <a:close/>
              </a:path>
            </a:pathLst>
          </a:custGeom>
          <a:blipFill>
            <a:blip r:embed="rId5"/>
            <a:stretch>
              <a:fillRect l="0" t="0" r="0" b="0"/>
            </a:stretch>
          </a:blipFill>
        </p:spPr>
      </p:sp>
      <p:sp>
        <p:nvSpPr>
          <p:cNvPr name="TextBox 8" id="8"/>
          <p:cNvSpPr txBox="true"/>
          <p:nvPr/>
        </p:nvSpPr>
        <p:spPr>
          <a:xfrm rot="0">
            <a:off x="0" y="3743325"/>
            <a:ext cx="18288000" cy="1143000"/>
          </a:xfrm>
          <a:prstGeom prst="rect">
            <a:avLst/>
          </a:prstGeom>
        </p:spPr>
        <p:txBody>
          <a:bodyPr anchor="t" rtlCol="false" tIns="0" lIns="0" bIns="0" rIns="0">
            <a:spAutoFit/>
          </a:bodyPr>
          <a:lstStyle/>
          <a:p>
            <a:pPr algn="ctr" marL="0" indent="0" lvl="0">
              <a:lnSpc>
                <a:spcPts val="9072"/>
              </a:lnSpc>
              <a:spcBef>
                <a:spcPct val="0"/>
              </a:spcBef>
            </a:pPr>
            <a:r>
              <a:rPr lang="en-US" b="true" sz="7560" strike="noStrike" u="none">
                <a:solidFill>
                  <a:srgbClr val="FFFFFF"/>
                </a:solidFill>
                <a:latin typeface="Noto Sans Bold"/>
                <a:ea typeface="Noto Sans Bold"/>
                <a:cs typeface="Noto Sans Bold"/>
                <a:sym typeface="Noto Sans Bold"/>
              </a:rPr>
              <a:t>¿Preguntas?</a:t>
            </a:r>
          </a:p>
        </p:txBody>
      </p:sp>
    </p:spTree>
  </p:cSld>
  <p:clrMapOvr>
    <a:masterClrMapping/>
  </p:clrMapOvr>
</p:sld>
</file>

<file path=ppt/slides/slide44.xml><?xml version="1.0" encoding="utf-8"?>
<p:sld xmlns:p="http://schemas.openxmlformats.org/presentationml/2006/main" xmlns:a="http://schemas.openxmlformats.org/drawingml/2006/main" xmlns:r="http://schemas.openxmlformats.org/officeDocument/2006/relationships">
  <p:cSld>
    <p:bg>
      <p:bgPr>
        <a:solidFill>
          <a:srgbClr val="232C68"/>
        </a:solidFill>
      </p:bgPr>
    </p:bg>
    <p:spTree>
      <p:nvGrpSpPr>
        <p:cNvPr id="1" name=""/>
        <p:cNvGrpSpPr/>
        <p:nvPr/>
      </p:nvGrpSpPr>
      <p:grpSpPr>
        <a:xfrm>
          <a:off x="0" y="0"/>
          <a:ext cx="0" cy="0"/>
          <a:chOff x="0" y="0"/>
          <a:chExt cx="0" cy="0"/>
        </a:xfrm>
      </p:grpSpPr>
      <p:sp>
        <p:nvSpPr>
          <p:cNvPr name="TextBox 2" id="2"/>
          <p:cNvSpPr txBox="true"/>
          <p:nvPr/>
        </p:nvSpPr>
        <p:spPr>
          <a:xfrm rot="0">
            <a:off x="4677584" y="3924300"/>
            <a:ext cx="9166019" cy="1219200"/>
          </a:xfrm>
          <a:prstGeom prst="rect">
            <a:avLst/>
          </a:prstGeom>
        </p:spPr>
        <p:txBody>
          <a:bodyPr anchor="t" rtlCol="false" tIns="0" lIns="0" bIns="0" rIns="0">
            <a:spAutoFit/>
          </a:bodyPr>
          <a:lstStyle/>
          <a:p>
            <a:pPr algn="ctr">
              <a:lnSpc>
                <a:spcPts val="9600"/>
              </a:lnSpc>
            </a:pPr>
            <a:r>
              <a:rPr lang="en-US" sz="8000" b="true">
                <a:solidFill>
                  <a:srgbClr val="F9FCFF"/>
                </a:solidFill>
                <a:latin typeface="Noto Sans Bold"/>
                <a:ea typeface="Noto Sans Bold"/>
                <a:cs typeface="Noto Sans Bold"/>
                <a:sym typeface="Noto Sans Bold"/>
              </a:rPr>
              <a:t>Gracias</a:t>
            </a:r>
          </a:p>
        </p:txBody>
      </p:sp>
      <p:sp>
        <p:nvSpPr>
          <p:cNvPr name="Freeform 3" id="3"/>
          <p:cNvSpPr/>
          <p:nvPr/>
        </p:nvSpPr>
        <p:spPr>
          <a:xfrm flipH="false" flipV="false" rot="0">
            <a:off x="6061520" y="7189871"/>
            <a:ext cx="6398147" cy="2068429"/>
          </a:xfrm>
          <a:custGeom>
            <a:avLst/>
            <a:gdLst/>
            <a:ahLst/>
            <a:cxnLst/>
            <a:rect r="r" b="b" t="t" l="l"/>
            <a:pathLst>
              <a:path h="2068429" w="6398147">
                <a:moveTo>
                  <a:pt x="0" y="0"/>
                </a:moveTo>
                <a:lnTo>
                  <a:pt x="6398147" y="0"/>
                </a:lnTo>
                <a:lnTo>
                  <a:pt x="6398147" y="2068429"/>
                </a:lnTo>
                <a:lnTo>
                  <a:pt x="0" y="2068429"/>
                </a:lnTo>
                <a:lnTo>
                  <a:pt x="0" y="0"/>
                </a:lnTo>
                <a:close/>
              </a:path>
            </a:pathLst>
          </a:custGeom>
          <a:blipFill>
            <a:blip r:embed="rId3"/>
            <a:stretch>
              <a:fillRect l="0" t="0" r="0" b="0"/>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028700" y="2590614"/>
            <a:ext cx="4541760" cy="6066867"/>
            <a:chOff x="0" y="0"/>
            <a:chExt cx="6055680" cy="8089156"/>
          </a:xfrm>
        </p:grpSpPr>
        <p:sp>
          <p:nvSpPr>
            <p:cNvPr name="Freeform 3" id="3"/>
            <p:cNvSpPr/>
            <p:nvPr/>
          </p:nvSpPr>
          <p:spPr>
            <a:xfrm flipH="false" flipV="false" rot="0">
              <a:off x="0" y="0"/>
              <a:ext cx="6055741" cy="8089138"/>
            </a:xfrm>
            <a:custGeom>
              <a:avLst/>
              <a:gdLst/>
              <a:ahLst/>
              <a:cxnLst/>
              <a:rect r="r" b="b" t="t" l="l"/>
              <a:pathLst>
                <a:path h="8089138" w="6055741">
                  <a:moveTo>
                    <a:pt x="0" y="0"/>
                  </a:moveTo>
                  <a:lnTo>
                    <a:pt x="6055741" y="0"/>
                  </a:lnTo>
                  <a:lnTo>
                    <a:pt x="6055741" y="8089138"/>
                  </a:lnTo>
                  <a:lnTo>
                    <a:pt x="0" y="8089138"/>
                  </a:lnTo>
                  <a:close/>
                </a:path>
              </a:pathLst>
            </a:custGeom>
            <a:solidFill>
              <a:srgbClr val="232C68"/>
            </a:solidFill>
          </p:spPr>
        </p:sp>
      </p:grpSp>
      <p:grpSp>
        <p:nvGrpSpPr>
          <p:cNvPr name="Group 4" id="4"/>
          <p:cNvGrpSpPr/>
          <p:nvPr/>
        </p:nvGrpSpPr>
        <p:grpSpPr>
          <a:xfrm rot="0">
            <a:off x="6873120" y="2590614"/>
            <a:ext cx="4541760" cy="6066867"/>
            <a:chOff x="0" y="0"/>
            <a:chExt cx="6055680" cy="8089156"/>
          </a:xfrm>
        </p:grpSpPr>
        <p:sp>
          <p:nvSpPr>
            <p:cNvPr name="Freeform 5" id="5"/>
            <p:cNvSpPr/>
            <p:nvPr/>
          </p:nvSpPr>
          <p:spPr>
            <a:xfrm flipH="false" flipV="false" rot="0">
              <a:off x="0" y="0"/>
              <a:ext cx="6055741" cy="8089138"/>
            </a:xfrm>
            <a:custGeom>
              <a:avLst/>
              <a:gdLst/>
              <a:ahLst/>
              <a:cxnLst/>
              <a:rect r="r" b="b" t="t" l="l"/>
              <a:pathLst>
                <a:path h="8089138" w="6055741">
                  <a:moveTo>
                    <a:pt x="0" y="0"/>
                  </a:moveTo>
                  <a:lnTo>
                    <a:pt x="6055741" y="0"/>
                  </a:lnTo>
                  <a:lnTo>
                    <a:pt x="6055741" y="8089138"/>
                  </a:lnTo>
                  <a:lnTo>
                    <a:pt x="0" y="8089138"/>
                  </a:lnTo>
                  <a:close/>
                </a:path>
              </a:pathLst>
            </a:custGeom>
            <a:solidFill>
              <a:srgbClr val="60A644"/>
            </a:solidFill>
          </p:spPr>
        </p:sp>
      </p:grpSp>
      <p:grpSp>
        <p:nvGrpSpPr>
          <p:cNvPr name="Group 6" id="6"/>
          <p:cNvGrpSpPr/>
          <p:nvPr/>
        </p:nvGrpSpPr>
        <p:grpSpPr>
          <a:xfrm rot="0">
            <a:off x="12717540" y="2590614"/>
            <a:ext cx="4541760" cy="6066867"/>
            <a:chOff x="0" y="0"/>
            <a:chExt cx="6055680" cy="8089156"/>
          </a:xfrm>
        </p:grpSpPr>
        <p:sp>
          <p:nvSpPr>
            <p:cNvPr name="Freeform 7" id="7"/>
            <p:cNvSpPr/>
            <p:nvPr/>
          </p:nvSpPr>
          <p:spPr>
            <a:xfrm flipH="false" flipV="false" rot="0">
              <a:off x="0" y="0"/>
              <a:ext cx="6055741" cy="8089138"/>
            </a:xfrm>
            <a:custGeom>
              <a:avLst/>
              <a:gdLst/>
              <a:ahLst/>
              <a:cxnLst/>
              <a:rect r="r" b="b" t="t" l="l"/>
              <a:pathLst>
                <a:path h="8089138" w="6055741">
                  <a:moveTo>
                    <a:pt x="0" y="0"/>
                  </a:moveTo>
                  <a:lnTo>
                    <a:pt x="6055741" y="0"/>
                  </a:lnTo>
                  <a:lnTo>
                    <a:pt x="6055741" y="8089138"/>
                  </a:lnTo>
                  <a:lnTo>
                    <a:pt x="0" y="8089138"/>
                  </a:lnTo>
                  <a:close/>
                </a:path>
              </a:pathLst>
            </a:custGeom>
            <a:solidFill>
              <a:srgbClr val="232C68"/>
            </a:solidFill>
          </p:spPr>
        </p:sp>
      </p:grpSp>
      <p:grpSp>
        <p:nvGrpSpPr>
          <p:cNvPr name="Group 8" id="8"/>
          <p:cNvGrpSpPr/>
          <p:nvPr/>
        </p:nvGrpSpPr>
        <p:grpSpPr>
          <a:xfrm rot="0">
            <a:off x="1648836" y="4589686"/>
            <a:ext cx="3301487" cy="13903"/>
            <a:chOff x="0" y="0"/>
            <a:chExt cx="4401983" cy="18538"/>
          </a:xfrm>
        </p:grpSpPr>
        <p:sp>
          <p:nvSpPr>
            <p:cNvPr name="Freeform 9" id="9"/>
            <p:cNvSpPr/>
            <p:nvPr/>
          </p:nvSpPr>
          <p:spPr>
            <a:xfrm flipH="false" flipV="false" rot="0">
              <a:off x="0" y="0"/>
              <a:ext cx="4401947" cy="18542"/>
            </a:xfrm>
            <a:custGeom>
              <a:avLst/>
              <a:gdLst/>
              <a:ahLst/>
              <a:cxnLst/>
              <a:rect r="r" b="b" t="t" l="l"/>
              <a:pathLst>
                <a:path h="18542" w="4401947">
                  <a:moveTo>
                    <a:pt x="0" y="0"/>
                  </a:moveTo>
                  <a:lnTo>
                    <a:pt x="4401947" y="0"/>
                  </a:lnTo>
                  <a:lnTo>
                    <a:pt x="4401947" y="18542"/>
                  </a:lnTo>
                  <a:lnTo>
                    <a:pt x="0" y="18542"/>
                  </a:lnTo>
                  <a:close/>
                </a:path>
              </a:pathLst>
            </a:custGeom>
            <a:solidFill>
              <a:srgbClr val="60A644"/>
            </a:solidFill>
          </p:spPr>
        </p:sp>
      </p:grpSp>
      <p:sp>
        <p:nvSpPr>
          <p:cNvPr name="TextBox 10" id="10"/>
          <p:cNvSpPr txBox="true"/>
          <p:nvPr/>
        </p:nvSpPr>
        <p:spPr>
          <a:xfrm rot="0">
            <a:off x="1295617" y="3527688"/>
            <a:ext cx="4007925" cy="662892"/>
          </a:xfrm>
          <a:prstGeom prst="rect">
            <a:avLst/>
          </a:prstGeom>
        </p:spPr>
        <p:txBody>
          <a:bodyPr anchor="t" rtlCol="false" tIns="0" lIns="0" bIns="0" rIns="0">
            <a:spAutoFit/>
          </a:bodyPr>
          <a:lstStyle/>
          <a:p>
            <a:pPr algn="ctr">
              <a:lnSpc>
                <a:spcPts val="5463"/>
              </a:lnSpc>
            </a:pPr>
            <a:r>
              <a:rPr lang="en-US" sz="3902" b="true">
                <a:solidFill>
                  <a:srgbClr val="F9FCFF"/>
                </a:solidFill>
                <a:latin typeface="Nunito Sans Semi-Bold"/>
                <a:ea typeface="Nunito Sans Semi-Bold"/>
                <a:cs typeface="Nunito Sans Semi-Bold"/>
                <a:sym typeface="Nunito Sans Semi-Bold"/>
              </a:rPr>
              <a:t>Dinero Entrante</a:t>
            </a:r>
          </a:p>
        </p:txBody>
      </p:sp>
      <p:grpSp>
        <p:nvGrpSpPr>
          <p:cNvPr name="Group 11" id="11"/>
          <p:cNvGrpSpPr/>
          <p:nvPr/>
        </p:nvGrpSpPr>
        <p:grpSpPr>
          <a:xfrm rot="0">
            <a:off x="7493256" y="4589686"/>
            <a:ext cx="3301487" cy="13904"/>
            <a:chOff x="0" y="0"/>
            <a:chExt cx="4401983" cy="18538"/>
          </a:xfrm>
        </p:grpSpPr>
        <p:sp>
          <p:nvSpPr>
            <p:cNvPr name="Freeform 12" id="12"/>
            <p:cNvSpPr/>
            <p:nvPr/>
          </p:nvSpPr>
          <p:spPr>
            <a:xfrm flipH="false" flipV="false" rot="0">
              <a:off x="0" y="0"/>
              <a:ext cx="4401947" cy="18542"/>
            </a:xfrm>
            <a:custGeom>
              <a:avLst/>
              <a:gdLst/>
              <a:ahLst/>
              <a:cxnLst/>
              <a:rect r="r" b="b" t="t" l="l"/>
              <a:pathLst>
                <a:path h="18542" w="4401947">
                  <a:moveTo>
                    <a:pt x="0" y="0"/>
                  </a:moveTo>
                  <a:lnTo>
                    <a:pt x="4401947" y="0"/>
                  </a:lnTo>
                  <a:lnTo>
                    <a:pt x="4401947" y="18542"/>
                  </a:lnTo>
                  <a:lnTo>
                    <a:pt x="0" y="18542"/>
                  </a:lnTo>
                  <a:close/>
                </a:path>
              </a:pathLst>
            </a:custGeom>
            <a:solidFill>
              <a:srgbClr val="F9FCFF"/>
            </a:solidFill>
          </p:spPr>
        </p:sp>
      </p:grpSp>
      <p:sp>
        <p:nvSpPr>
          <p:cNvPr name="TextBox 13" id="13"/>
          <p:cNvSpPr txBox="true"/>
          <p:nvPr/>
        </p:nvSpPr>
        <p:spPr>
          <a:xfrm rot="0">
            <a:off x="7493256" y="3527688"/>
            <a:ext cx="3301487" cy="662892"/>
          </a:xfrm>
          <a:prstGeom prst="rect">
            <a:avLst/>
          </a:prstGeom>
        </p:spPr>
        <p:txBody>
          <a:bodyPr anchor="t" rtlCol="false" tIns="0" lIns="0" bIns="0" rIns="0">
            <a:spAutoFit/>
          </a:bodyPr>
          <a:lstStyle/>
          <a:p>
            <a:pPr algn="ctr">
              <a:lnSpc>
                <a:spcPts val="5463"/>
              </a:lnSpc>
            </a:pPr>
            <a:r>
              <a:rPr lang="en-US" sz="3902" b="true">
                <a:solidFill>
                  <a:srgbClr val="F9FCFF"/>
                </a:solidFill>
                <a:latin typeface="Nunito Sans Semi-Bold"/>
                <a:ea typeface="Nunito Sans Semi-Bold"/>
                <a:cs typeface="Nunito Sans Semi-Bold"/>
                <a:sym typeface="Nunito Sans Semi-Bold"/>
              </a:rPr>
              <a:t>Inversión</a:t>
            </a:r>
          </a:p>
        </p:txBody>
      </p:sp>
      <p:grpSp>
        <p:nvGrpSpPr>
          <p:cNvPr name="Group 14" id="14"/>
          <p:cNvGrpSpPr/>
          <p:nvPr/>
        </p:nvGrpSpPr>
        <p:grpSpPr>
          <a:xfrm rot="0">
            <a:off x="13337677" y="4589686"/>
            <a:ext cx="3301487" cy="13903"/>
            <a:chOff x="0" y="0"/>
            <a:chExt cx="4401983" cy="18538"/>
          </a:xfrm>
        </p:grpSpPr>
        <p:sp>
          <p:nvSpPr>
            <p:cNvPr name="Freeform 15" id="15"/>
            <p:cNvSpPr/>
            <p:nvPr/>
          </p:nvSpPr>
          <p:spPr>
            <a:xfrm flipH="false" flipV="false" rot="0">
              <a:off x="0" y="0"/>
              <a:ext cx="4401947" cy="18542"/>
            </a:xfrm>
            <a:custGeom>
              <a:avLst/>
              <a:gdLst/>
              <a:ahLst/>
              <a:cxnLst/>
              <a:rect r="r" b="b" t="t" l="l"/>
              <a:pathLst>
                <a:path h="18542" w="4401947">
                  <a:moveTo>
                    <a:pt x="0" y="0"/>
                  </a:moveTo>
                  <a:lnTo>
                    <a:pt x="4401947" y="0"/>
                  </a:lnTo>
                  <a:lnTo>
                    <a:pt x="4401947" y="18542"/>
                  </a:lnTo>
                  <a:lnTo>
                    <a:pt x="0" y="18542"/>
                  </a:lnTo>
                  <a:close/>
                </a:path>
              </a:pathLst>
            </a:custGeom>
            <a:solidFill>
              <a:srgbClr val="60A644"/>
            </a:solidFill>
          </p:spPr>
        </p:sp>
      </p:grpSp>
      <p:sp>
        <p:nvSpPr>
          <p:cNvPr name="TextBox 16" id="16"/>
          <p:cNvSpPr txBox="true"/>
          <p:nvPr/>
        </p:nvSpPr>
        <p:spPr>
          <a:xfrm rot="0">
            <a:off x="12847008" y="3527688"/>
            <a:ext cx="4412292" cy="662892"/>
          </a:xfrm>
          <a:prstGeom prst="rect">
            <a:avLst/>
          </a:prstGeom>
        </p:spPr>
        <p:txBody>
          <a:bodyPr anchor="t" rtlCol="false" tIns="0" lIns="0" bIns="0" rIns="0">
            <a:spAutoFit/>
          </a:bodyPr>
          <a:lstStyle/>
          <a:p>
            <a:pPr algn="ctr">
              <a:lnSpc>
                <a:spcPts val="5463"/>
              </a:lnSpc>
            </a:pPr>
            <a:r>
              <a:rPr lang="en-US" sz="3902" b="true">
                <a:solidFill>
                  <a:srgbClr val="F9FCFF"/>
                </a:solidFill>
                <a:latin typeface="Nunito Sans Semi-Bold"/>
                <a:ea typeface="Nunito Sans Semi-Bold"/>
                <a:cs typeface="Nunito Sans Semi-Bold"/>
                <a:sym typeface="Nunito Sans Semi-Bold"/>
              </a:rPr>
              <a:t>Ingresos Futuros</a:t>
            </a:r>
          </a:p>
        </p:txBody>
      </p:sp>
      <p:sp>
        <p:nvSpPr>
          <p:cNvPr name="TextBox 17" id="17"/>
          <p:cNvSpPr txBox="true"/>
          <p:nvPr/>
        </p:nvSpPr>
        <p:spPr>
          <a:xfrm rot="0">
            <a:off x="0" y="876300"/>
            <a:ext cx="18288000" cy="1152525"/>
          </a:xfrm>
          <a:prstGeom prst="rect">
            <a:avLst/>
          </a:prstGeom>
        </p:spPr>
        <p:txBody>
          <a:bodyPr anchor="t" rtlCol="false" tIns="0" lIns="0" bIns="0" rIns="0">
            <a:spAutoFit/>
          </a:bodyPr>
          <a:lstStyle/>
          <a:p>
            <a:pPr algn="ctr">
              <a:lnSpc>
                <a:spcPts val="9000"/>
              </a:lnSpc>
            </a:pPr>
            <a:r>
              <a:rPr lang="en-US" sz="7500" b="true">
                <a:solidFill>
                  <a:srgbClr val="232C68"/>
                </a:solidFill>
                <a:latin typeface="Noto Sans Bold"/>
                <a:ea typeface="Noto Sans Bold"/>
                <a:cs typeface="Noto Sans Bold"/>
                <a:sym typeface="Noto Sans Bold"/>
              </a:rPr>
              <a:t>Tu Plan de Retiro</a:t>
            </a:r>
          </a:p>
        </p:txBody>
      </p:sp>
      <p:sp>
        <p:nvSpPr>
          <p:cNvPr name="Freeform 18" id="18" descr="A qr code with a pig and a piggy bank  Description automatically generated"/>
          <p:cNvSpPr/>
          <p:nvPr/>
        </p:nvSpPr>
        <p:spPr>
          <a:xfrm flipH="false" flipV="false" rot="0">
            <a:off x="681692" y="5005958"/>
            <a:ext cx="4541760" cy="3466790"/>
          </a:xfrm>
          <a:custGeom>
            <a:avLst/>
            <a:gdLst/>
            <a:ahLst/>
            <a:cxnLst/>
            <a:rect r="r" b="b" t="t" l="l"/>
            <a:pathLst>
              <a:path h="3466790" w="4541760">
                <a:moveTo>
                  <a:pt x="0" y="0"/>
                </a:moveTo>
                <a:lnTo>
                  <a:pt x="4541760" y="0"/>
                </a:lnTo>
                <a:lnTo>
                  <a:pt x="4541760" y="3466790"/>
                </a:lnTo>
                <a:lnTo>
                  <a:pt x="0" y="3466790"/>
                </a:lnTo>
                <a:lnTo>
                  <a:pt x="0" y="0"/>
                </a:lnTo>
                <a:close/>
              </a:path>
            </a:pathLst>
          </a:custGeom>
          <a:blipFill>
            <a:blip r:embed="rId3"/>
            <a:stretch>
              <a:fillRect l="0" t="-111850" r="-211711" b="-17855"/>
            </a:stretch>
          </a:blipFill>
        </p:spPr>
      </p:sp>
      <p:sp>
        <p:nvSpPr>
          <p:cNvPr name="Freeform 19" id="19"/>
          <p:cNvSpPr/>
          <p:nvPr/>
        </p:nvSpPr>
        <p:spPr>
          <a:xfrm flipH="false" flipV="false" rot="0">
            <a:off x="6931661" y="5329778"/>
            <a:ext cx="4424677" cy="3142970"/>
          </a:xfrm>
          <a:custGeom>
            <a:avLst/>
            <a:gdLst/>
            <a:ahLst/>
            <a:cxnLst/>
            <a:rect r="r" b="b" t="t" l="l"/>
            <a:pathLst>
              <a:path h="3142970" w="4424677">
                <a:moveTo>
                  <a:pt x="0" y="0"/>
                </a:moveTo>
                <a:lnTo>
                  <a:pt x="4424678" y="0"/>
                </a:lnTo>
                <a:lnTo>
                  <a:pt x="4424678" y="3142970"/>
                </a:lnTo>
                <a:lnTo>
                  <a:pt x="0" y="314297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20" id="20"/>
          <p:cNvSpPr/>
          <p:nvPr/>
        </p:nvSpPr>
        <p:spPr>
          <a:xfrm flipH="false" flipV="false" rot="0">
            <a:off x="13062705" y="5005958"/>
            <a:ext cx="4083893" cy="3460128"/>
          </a:xfrm>
          <a:custGeom>
            <a:avLst/>
            <a:gdLst/>
            <a:ahLst/>
            <a:cxnLst/>
            <a:rect r="r" b="b" t="t" l="l"/>
            <a:pathLst>
              <a:path h="3460128" w="4083893">
                <a:moveTo>
                  <a:pt x="0" y="0"/>
                </a:moveTo>
                <a:lnTo>
                  <a:pt x="4083893" y="0"/>
                </a:lnTo>
                <a:lnTo>
                  <a:pt x="4083893" y="3460128"/>
                </a:lnTo>
                <a:lnTo>
                  <a:pt x="0" y="346012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21" id="21"/>
          <p:cNvSpPr/>
          <p:nvPr/>
        </p:nvSpPr>
        <p:spPr>
          <a:xfrm flipH="false" flipV="false" rot="0">
            <a:off x="378787" y="9589134"/>
            <a:ext cx="1313254" cy="424556"/>
          </a:xfrm>
          <a:custGeom>
            <a:avLst/>
            <a:gdLst/>
            <a:ahLst/>
            <a:cxnLst/>
            <a:rect r="r" b="b" t="t" l="l"/>
            <a:pathLst>
              <a:path h="424556" w="1313254">
                <a:moveTo>
                  <a:pt x="0" y="0"/>
                </a:moveTo>
                <a:lnTo>
                  <a:pt x="1313254" y="0"/>
                </a:lnTo>
                <a:lnTo>
                  <a:pt x="1313254" y="424556"/>
                </a:lnTo>
                <a:lnTo>
                  <a:pt x="0" y="424556"/>
                </a:lnTo>
                <a:lnTo>
                  <a:pt x="0" y="0"/>
                </a:lnTo>
                <a:close/>
              </a:path>
            </a:pathLst>
          </a:custGeom>
          <a:blipFill>
            <a:blip r:embed="rId8"/>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361541" y="1886099"/>
            <a:ext cx="13655699" cy="7458633"/>
          </a:xfrm>
          <a:custGeom>
            <a:avLst/>
            <a:gdLst/>
            <a:ahLst/>
            <a:cxnLst/>
            <a:rect r="r" b="b" t="t" l="l"/>
            <a:pathLst>
              <a:path h="7458633" w="13655699">
                <a:moveTo>
                  <a:pt x="0" y="0"/>
                </a:moveTo>
                <a:lnTo>
                  <a:pt x="13655699" y="0"/>
                </a:lnTo>
                <a:lnTo>
                  <a:pt x="13655699" y="7458633"/>
                </a:lnTo>
                <a:lnTo>
                  <a:pt x="0" y="7458633"/>
                </a:lnTo>
                <a:lnTo>
                  <a:pt x="0" y="0"/>
                </a:lnTo>
                <a:close/>
              </a:path>
            </a:pathLst>
          </a:custGeom>
          <a:blipFill>
            <a:blip r:embed="rId3"/>
            <a:stretch>
              <a:fillRect l="0" t="0" r="0" b="0"/>
            </a:stretch>
          </a:blipFill>
        </p:spPr>
      </p:sp>
      <p:sp>
        <p:nvSpPr>
          <p:cNvPr name="Freeform 3" id="3"/>
          <p:cNvSpPr/>
          <p:nvPr/>
        </p:nvSpPr>
        <p:spPr>
          <a:xfrm flipH="false" flipV="false" rot="0">
            <a:off x="378787" y="9589134"/>
            <a:ext cx="1313254" cy="424556"/>
          </a:xfrm>
          <a:custGeom>
            <a:avLst/>
            <a:gdLst/>
            <a:ahLst/>
            <a:cxnLst/>
            <a:rect r="r" b="b" t="t" l="l"/>
            <a:pathLst>
              <a:path h="424556" w="1313254">
                <a:moveTo>
                  <a:pt x="0" y="0"/>
                </a:moveTo>
                <a:lnTo>
                  <a:pt x="1313254" y="0"/>
                </a:lnTo>
                <a:lnTo>
                  <a:pt x="1313254" y="424556"/>
                </a:lnTo>
                <a:lnTo>
                  <a:pt x="0" y="424556"/>
                </a:lnTo>
                <a:lnTo>
                  <a:pt x="0" y="0"/>
                </a:lnTo>
                <a:close/>
              </a:path>
            </a:pathLst>
          </a:custGeom>
          <a:blipFill>
            <a:blip r:embed="rId4"/>
            <a:stretch>
              <a:fillRect l="0" t="0" r="0" b="0"/>
            </a:stretch>
          </a:blipFill>
        </p:spPr>
      </p:sp>
      <p:grpSp>
        <p:nvGrpSpPr>
          <p:cNvPr name="Group 4" id="4"/>
          <p:cNvGrpSpPr/>
          <p:nvPr/>
        </p:nvGrpSpPr>
        <p:grpSpPr>
          <a:xfrm rot="0">
            <a:off x="7903347" y="9035718"/>
            <a:ext cx="1240653" cy="222582"/>
            <a:chOff x="0" y="0"/>
            <a:chExt cx="326756" cy="58623"/>
          </a:xfrm>
        </p:grpSpPr>
        <p:sp>
          <p:nvSpPr>
            <p:cNvPr name="Freeform 5" id="5"/>
            <p:cNvSpPr/>
            <p:nvPr/>
          </p:nvSpPr>
          <p:spPr>
            <a:xfrm flipH="false" flipV="false" rot="0">
              <a:off x="0" y="0"/>
              <a:ext cx="326756" cy="58622"/>
            </a:xfrm>
            <a:custGeom>
              <a:avLst/>
              <a:gdLst/>
              <a:ahLst/>
              <a:cxnLst/>
              <a:rect r="r" b="b" t="t" l="l"/>
              <a:pathLst>
                <a:path h="58622" w="326756">
                  <a:moveTo>
                    <a:pt x="0" y="0"/>
                  </a:moveTo>
                  <a:lnTo>
                    <a:pt x="326756" y="0"/>
                  </a:lnTo>
                  <a:lnTo>
                    <a:pt x="326756" y="58622"/>
                  </a:lnTo>
                  <a:lnTo>
                    <a:pt x="0" y="58622"/>
                  </a:lnTo>
                  <a:close/>
                </a:path>
              </a:pathLst>
            </a:custGeom>
            <a:solidFill>
              <a:srgbClr val="FFFFFF"/>
            </a:solidFill>
          </p:spPr>
        </p:sp>
        <p:sp>
          <p:nvSpPr>
            <p:cNvPr name="TextBox 6" id="6"/>
            <p:cNvSpPr txBox="true"/>
            <p:nvPr/>
          </p:nvSpPr>
          <p:spPr>
            <a:xfrm>
              <a:off x="0" y="-38100"/>
              <a:ext cx="326756" cy="96723"/>
            </a:xfrm>
            <a:prstGeom prst="rect">
              <a:avLst/>
            </a:prstGeom>
          </p:spPr>
          <p:txBody>
            <a:bodyPr anchor="ctr" rtlCol="false" tIns="50800" lIns="50800" bIns="50800" rIns="50800"/>
            <a:lstStyle/>
            <a:p>
              <a:pPr algn="ctr">
                <a:lnSpc>
                  <a:spcPts val="2659"/>
                </a:lnSpc>
              </a:pPr>
            </a:p>
          </p:txBody>
        </p:sp>
      </p:grpSp>
      <p:sp>
        <p:nvSpPr>
          <p:cNvPr name="TextBox 7" id="7"/>
          <p:cNvSpPr txBox="true"/>
          <p:nvPr/>
        </p:nvSpPr>
        <p:spPr>
          <a:xfrm rot="0">
            <a:off x="0" y="447675"/>
            <a:ext cx="18288000" cy="1152525"/>
          </a:xfrm>
          <a:prstGeom prst="rect">
            <a:avLst/>
          </a:prstGeom>
        </p:spPr>
        <p:txBody>
          <a:bodyPr anchor="t" rtlCol="false" tIns="0" lIns="0" bIns="0" rIns="0">
            <a:spAutoFit/>
          </a:bodyPr>
          <a:lstStyle/>
          <a:p>
            <a:pPr algn="ctr">
              <a:lnSpc>
                <a:spcPts val="9000"/>
              </a:lnSpc>
            </a:pPr>
            <a:r>
              <a:rPr lang="en-US" sz="7500" b="true">
                <a:solidFill>
                  <a:srgbClr val="232C68"/>
                </a:solidFill>
                <a:latin typeface="Noto Sans Bold"/>
                <a:ea typeface="Noto Sans Bold"/>
                <a:cs typeface="Noto Sans Bold"/>
                <a:sym typeface="Noto Sans Bold"/>
              </a:rPr>
              <a:t>Crecimiento Compuesto</a:t>
            </a:r>
          </a:p>
        </p:txBody>
      </p:sp>
      <p:sp>
        <p:nvSpPr>
          <p:cNvPr name="TextBox 8" id="8"/>
          <p:cNvSpPr txBox="true"/>
          <p:nvPr/>
        </p:nvSpPr>
        <p:spPr>
          <a:xfrm rot="0">
            <a:off x="4358640" y="9446895"/>
            <a:ext cx="10419737" cy="361950"/>
          </a:xfrm>
          <a:prstGeom prst="rect">
            <a:avLst/>
          </a:prstGeom>
        </p:spPr>
        <p:txBody>
          <a:bodyPr anchor="t" rtlCol="false" tIns="0" lIns="0" bIns="0" rIns="0">
            <a:spAutoFit/>
          </a:bodyPr>
          <a:lstStyle/>
          <a:p>
            <a:pPr algn="ctr">
              <a:lnSpc>
                <a:spcPts val="1439"/>
              </a:lnSpc>
            </a:pPr>
            <a:r>
              <a:rPr lang="en-US" sz="1200" spc="10">
                <a:solidFill>
                  <a:srgbClr val="081D58"/>
                </a:solidFill>
                <a:latin typeface="Noto Sans"/>
                <a:ea typeface="Noto Sans"/>
                <a:cs typeface="Noto Sans"/>
                <a:sym typeface="Noto Sans"/>
              </a:rPr>
              <a:t>Ejemplo hi</a:t>
            </a:r>
            <a:r>
              <a:rPr lang="en-US" sz="1200" spc="10">
                <a:solidFill>
                  <a:srgbClr val="081D58"/>
                </a:solidFill>
                <a:latin typeface="Noto Sans"/>
                <a:ea typeface="Noto Sans"/>
                <a:cs typeface="Noto Sans"/>
                <a:sym typeface="Noto Sans"/>
              </a:rPr>
              <a:t>potético solo con fines ilustrativos. Calculado utilizando el Calculador de Ahorros 403(b)/457/401(k) en u.bpas.com. Suposiciones: aportación anual de $3,000 con una tasa de rendimiento anual del 5.5%. Los rangos de edad son aproximados, no a escala exacta.</a:t>
            </a:r>
          </a:p>
        </p:txBody>
      </p:sp>
      <p:sp>
        <p:nvSpPr>
          <p:cNvPr name="TextBox 9" id="9"/>
          <p:cNvSpPr txBox="true"/>
          <p:nvPr/>
        </p:nvSpPr>
        <p:spPr>
          <a:xfrm rot="0">
            <a:off x="7952718" y="9075571"/>
            <a:ext cx="1035993" cy="142875"/>
          </a:xfrm>
          <a:prstGeom prst="rect">
            <a:avLst/>
          </a:prstGeom>
        </p:spPr>
        <p:txBody>
          <a:bodyPr anchor="t" rtlCol="false" tIns="0" lIns="0" bIns="0" rIns="0">
            <a:spAutoFit/>
          </a:bodyPr>
          <a:lstStyle/>
          <a:p>
            <a:pPr algn="ctr">
              <a:lnSpc>
                <a:spcPts val="1199"/>
              </a:lnSpc>
              <a:spcBef>
                <a:spcPct val="0"/>
              </a:spcBef>
            </a:pPr>
            <a:r>
              <a:rPr lang="en-US" sz="999" spc="9">
                <a:solidFill>
                  <a:srgbClr val="000000"/>
                </a:solidFill>
                <a:latin typeface="Noto Sans"/>
                <a:ea typeface="Noto Sans"/>
                <a:cs typeface="Noto Sans"/>
                <a:sym typeface="Noto Sans"/>
              </a:rPr>
              <a:t>Tus aportaciones</a:t>
            </a:r>
          </a:p>
        </p:txBody>
      </p:sp>
      <p:grpSp>
        <p:nvGrpSpPr>
          <p:cNvPr name="Group 10" id="10"/>
          <p:cNvGrpSpPr/>
          <p:nvPr/>
        </p:nvGrpSpPr>
        <p:grpSpPr>
          <a:xfrm rot="0">
            <a:off x="9444307" y="9035718"/>
            <a:ext cx="1240653" cy="222582"/>
            <a:chOff x="0" y="0"/>
            <a:chExt cx="326756" cy="58623"/>
          </a:xfrm>
        </p:grpSpPr>
        <p:sp>
          <p:nvSpPr>
            <p:cNvPr name="Freeform 11" id="11"/>
            <p:cNvSpPr/>
            <p:nvPr/>
          </p:nvSpPr>
          <p:spPr>
            <a:xfrm flipH="false" flipV="false" rot="0">
              <a:off x="0" y="0"/>
              <a:ext cx="326756" cy="58622"/>
            </a:xfrm>
            <a:custGeom>
              <a:avLst/>
              <a:gdLst/>
              <a:ahLst/>
              <a:cxnLst/>
              <a:rect r="r" b="b" t="t" l="l"/>
              <a:pathLst>
                <a:path h="58622" w="326756">
                  <a:moveTo>
                    <a:pt x="0" y="0"/>
                  </a:moveTo>
                  <a:lnTo>
                    <a:pt x="326756" y="0"/>
                  </a:lnTo>
                  <a:lnTo>
                    <a:pt x="326756" y="58622"/>
                  </a:lnTo>
                  <a:lnTo>
                    <a:pt x="0" y="58622"/>
                  </a:lnTo>
                  <a:close/>
                </a:path>
              </a:pathLst>
            </a:custGeom>
            <a:solidFill>
              <a:srgbClr val="FFFFFF"/>
            </a:solidFill>
          </p:spPr>
        </p:sp>
        <p:sp>
          <p:nvSpPr>
            <p:cNvPr name="TextBox 12" id="12"/>
            <p:cNvSpPr txBox="true"/>
            <p:nvPr/>
          </p:nvSpPr>
          <p:spPr>
            <a:xfrm>
              <a:off x="0" y="-38100"/>
              <a:ext cx="326756" cy="96723"/>
            </a:xfrm>
            <a:prstGeom prst="rect">
              <a:avLst/>
            </a:prstGeom>
          </p:spPr>
          <p:txBody>
            <a:bodyPr anchor="ctr" rtlCol="false" tIns="50800" lIns="50800" bIns="50800" rIns="50800"/>
            <a:lstStyle/>
            <a:p>
              <a:pPr algn="ctr">
                <a:lnSpc>
                  <a:spcPts val="2659"/>
                </a:lnSpc>
              </a:pPr>
            </a:p>
          </p:txBody>
        </p:sp>
      </p:grpSp>
      <p:sp>
        <p:nvSpPr>
          <p:cNvPr name="TextBox 13" id="13"/>
          <p:cNvSpPr txBox="true"/>
          <p:nvPr/>
        </p:nvSpPr>
        <p:spPr>
          <a:xfrm rot="0">
            <a:off x="9488281" y="9075571"/>
            <a:ext cx="1658838" cy="142875"/>
          </a:xfrm>
          <a:prstGeom prst="rect">
            <a:avLst/>
          </a:prstGeom>
        </p:spPr>
        <p:txBody>
          <a:bodyPr anchor="t" rtlCol="false" tIns="0" lIns="0" bIns="0" rIns="0">
            <a:spAutoFit/>
          </a:bodyPr>
          <a:lstStyle/>
          <a:p>
            <a:pPr algn="ctr">
              <a:lnSpc>
                <a:spcPts val="1199"/>
              </a:lnSpc>
              <a:spcBef>
                <a:spcPct val="0"/>
              </a:spcBef>
            </a:pPr>
            <a:r>
              <a:rPr lang="en-US" sz="999" spc="9">
                <a:solidFill>
                  <a:srgbClr val="000000"/>
                </a:solidFill>
                <a:latin typeface="Noto Sans"/>
                <a:ea typeface="Noto Sans"/>
                <a:cs typeface="Noto Sans"/>
                <a:sym typeface="Noto Sans"/>
              </a:rPr>
              <a:t>Crecimiento de Inversiones</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2315491"/>
            <a:chOff x="0" y="0"/>
            <a:chExt cx="4816593" cy="609841"/>
          </a:xfrm>
        </p:grpSpPr>
        <p:sp>
          <p:nvSpPr>
            <p:cNvPr name="Freeform 3" id="3"/>
            <p:cNvSpPr/>
            <p:nvPr/>
          </p:nvSpPr>
          <p:spPr>
            <a:xfrm flipH="false" flipV="false" rot="0">
              <a:off x="0" y="0"/>
              <a:ext cx="4816592" cy="609841"/>
            </a:xfrm>
            <a:custGeom>
              <a:avLst/>
              <a:gdLst/>
              <a:ahLst/>
              <a:cxnLst/>
              <a:rect r="r" b="b" t="t" l="l"/>
              <a:pathLst>
                <a:path h="609841" w="4816592">
                  <a:moveTo>
                    <a:pt x="0" y="0"/>
                  </a:moveTo>
                  <a:lnTo>
                    <a:pt x="4816592" y="0"/>
                  </a:lnTo>
                  <a:lnTo>
                    <a:pt x="4816592" y="609841"/>
                  </a:lnTo>
                  <a:lnTo>
                    <a:pt x="0" y="609841"/>
                  </a:lnTo>
                  <a:close/>
                </a:path>
              </a:pathLst>
            </a:custGeom>
            <a:solidFill>
              <a:srgbClr val="232C68"/>
            </a:solidFill>
          </p:spPr>
        </p:sp>
        <p:sp>
          <p:nvSpPr>
            <p:cNvPr name="TextBox 4" id="4"/>
            <p:cNvSpPr txBox="true"/>
            <p:nvPr/>
          </p:nvSpPr>
          <p:spPr>
            <a:xfrm>
              <a:off x="0" y="-38100"/>
              <a:ext cx="4816593" cy="647941"/>
            </a:xfrm>
            <a:prstGeom prst="rect">
              <a:avLst/>
            </a:prstGeom>
          </p:spPr>
          <p:txBody>
            <a:bodyPr anchor="ctr" rtlCol="false" tIns="50800" lIns="50800" bIns="50800" rIns="50800"/>
            <a:lstStyle/>
            <a:p>
              <a:pPr algn="ctr">
                <a:lnSpc>
                  <a:spcPts val="2659"/>
                </a:lnSpc>
              </a:pPr>
            </a:p>
          </p:txBody>
        </p:sp>
      </p:grpSp>
      <p:sp>
        <p:nvSpPr>
          <p:cNvPr name="TextBox 5" id="5"/>
          <p:cNvSpPr txBox="true"/>
          <p:nvPr/>
        </p:nvSpPr>
        <p:spPr>
          <a:xfrm rot="0">
            <a:off x="47625" y="485775"/>
            <a:ext cx="18249900" cy="1152525"/>
          </a:xfrm>
          <a:prstGeom prst="rect">
            <a:avLst/>
          </a:prstGeom>
        </p:spPr>
        <p:txBody>
          <a:bodyPr anchor="t" rtlCol="false" tIns="0" lIns="0" bIns="0" rIns="0">
            <a:spAutoFit/>
          </a:bodyPr>
          <a:lstStyle/>
          <a:p>
            <a:pPr algn="ctr" marL="0" indent="0" lvl="0">
              <a:lnSpc>
                <a:spcPts val="9000"/>
              </a:lnSpc>
              <a:spcBef>
                <a:spcPct val="0"/>
              </a:spcBef>
            </a:pPr>
            <a:r>
              <a:rPr lang="en-US" b="true" sz="7500">
                <a:solidFill>
                  <a:srgbClr val="FFFFFF"/>
                </a:solidFill>
                <a:latin typeface="Noto Sans Bold"/>
                <a:ea typeface="Noto Sans Bold"/>
                <a:cs typeface="Noto Sans Bold"/>
                <a:sym typeface="Noto Sans Bold"/>
              </a:rPr>
              <a:t>Aporta</a:t>
            </a:r>
            <a:r>
              <a:rPr lang="en-US" b="true" sz="7500" strike="noStrike" u="none">
                <a:solidFill>
                  <a:srgbClr val="FFFFFF"/>
                </a:solidFill>
                <a:latin typeface="Noto Sans Bold"/>
                <a:ea typeface="Noto Sans Bold"/>
                <a:cs typeface="Noto Sans Bold"/>
                <a:sym typeface="Noto Sans Bold"/>
              </a:rPr>
              <a:t>ción Antes de Impuestos</a:t>
            </a:r>
          </a:p>
        </p:txBody>
      </p:sp>
      <p:grpSp>
        <p:nvGrpSpPr>
          <p:cNvPr name="Group 6" id="6"/>
          <p:cNvGrpSpPr/>
          <p:nvPr/>
        </p:nvGrpSpPr>
        <p:grpSpPr>
          <a:xfrm rot="0">
            <a:off x="11658600" y="5085129"/>
            <a:ext cx="5793282" cy="3162299"/>
            <a:chOff x="0" y="0"/>
            <a:chExt cx="7724376" cy="4216399"/>
          </a:xfrm>
        </p:grpSpPr>
        <p:sp>
          <p:nvSpPr>
            <p:cNvPr name="Freeform 7" id="7"/>
            <p:cNvSpPr/>
            <p:nvPr/>
          </p:nvSpPr>
          <p:spPr>
            <a:xfrm flipH="false" flipV="false" rot="0">
              <a:off x="0" y="0"/>
              <a:ext cx="7724376" cy="4216400"/>
            </a:xfrm>
            <a:custGeom>
              <a:avLst/>
              <a:gdLst/>
              <a:ahLst/>
              <a:cxnLst/>
              <a:rect r="r" b="b" t="t" l="l"/>
              <a:pathLst>
                <a:path h="4216400" w="7724376">
                  <a:moveTo>
                    <a:pt x="394101" y="0"/>
                  </a:moveTo>
                  <a:lnTo>
                    <a:pt x="551741" y="0"/>
                  </a:lnTo>
                  <a:lnTo>
                    <a:pt x="551741" y="50800"/>
                  </a:lnTo>
                  <a:lnTo>
                    <a:pt x="394101" y="50800"/>
                  </a:lnTo>
                  <a:close/>
                  <a:moveTo>
                    <a:pt x="761928" y="0"/>
                  </a:moveTo>
                  <a:lnTo>
                    <a:pt x="919569" y="0"/>
                  </a:lnTo>
                  <a:lnTo>
                    <a:pt x="919569" y="50800"/>
                  </a:lnTo>
                  <a:lnTo>
                    <a:pt x="761928" y="50800"/>
                  </a:lnTo>
                  <a:close/>
                  <a:moveTo>
                    <a:pt x="1129756" y="0"/>
                  </a:moveTo>
                  <a:lnTo>
                    <a:pt x="1287396" y="0"/>
                  </a:lnTo>
                  <a:lnTo>
                    <a:pt x="1287396" y="50800"/>
                  </a:lnTo>
                  <a:lnTo>
                    <a:pt x="1129756" y="50800"/>
                  </a:lnTo>
                  <a:close/>
                  <a:moveTo>
                    <a:pt x="1497583" y="50800"/>
                  </a:moveTo>
                  <a:lnTo>
                    <a:pt x="1655223" y="50800"/>
                  </a:lnTo>
                  <a:lnTo>
                    <a:pt x="1497583" y="50800"/>
                  </a:lnTo>
                  <a:close/>
                  <a:moveTo>
                    <a:pt x="1865411" y="50800"/>
                  </a:moveTo>
                  <a:lnTo>
                    <a:pt x="2023051" y="50800"/>
                  </a:lnTo>
                  <a:lnTo>
                    <a:pt x="1865411" y="50800"/>
                  </a:lnTo>
                  <a:close/>
                  <a:moveTo>
                    <a:pt x="2233238" y="50800"/>
                  </a:moveTo>
                  <a:lnTo>
                    <a:pt x="2390878" y="50800"/>
                  </a:lnTo>
                  <a:lnTo>
                    <a:pt x="2233238" y="50800"/>
                  </a:lnTo>
                  <a:close/>
                  <a:moveTo>
                    <a:pt x="2601065" y="50800"/>
                  </a:moveTo>
                  <a:lnTo>
                    <a:pt x="2758706" y="50800"/>
                  </a:lnTo>
                  <a:lnTo>
                    <a:pt x="2601065" y="50800"/>
                  </a:lnTo>
                  <a:close/>
                  <a:moveTo>
                    <a:pt x="2968893" y="50800"/>
                  </a:moveTo>
                  <a:lnTo>
                    <a:pt x="3126533" y="50800"/>
                  </a:lnTo>
                  <a:lnTo>
                    <a:pt x="2968893" y="50800"/>
                  </a:lnTo>
                  <a:close/>
                  <a:moveTo>
                    <a:pt x="3336720" y="50800"/>
                  </a:moveTo>
                  <a:lnTo>
                    <a:pt x="3494360" y="50800"/>
                  </a:lnTo>
                  <a:lnTo>
                    <a:pt x="3336720" y="50800"/>
                  </a:lnTo>
                  <a:close/>
                  <a:moveTo>
                    <a:pt x="3704548" y="50800"/>
                  </a:moveTo>
                  <a:lnTo>
                    <a:pt x="3862188" y="50800"/>
                  </a:lnTo>
                  <a:lnTo>
                    <a:pt x="3704548" y="50800"/>
                  </a:lnTo>
                  <a:close/>
                  <a:moveTo>
                    <a:pt x="4072375" y="50800"/>
                  </a:moveTo>
                  <a:lnTo>
                    <a:pt x="4230015" y="50800"/>
                  </a:lnTo>
                  <a:lnTo>
                    <a:pt x="4072375" y="50800"/>
                  </a:lnTo>
                  <a:close/>
                  <a:moveTo>
                    <a:pt x="4440202" y="50800"/>
                  </a:moveTo>
                  <a:lnTo>
                    <a:pt x="4597843" y="50800"/>
                  </a:lnTo>
                  <a:lnTo>
                    <a:pt x="4440202" y="50800"/>
                  </a:lnTo>
                  <a:close/>
                  <a:moveTo>
                    <a:pt x="4808030" y="50800"/>
                  </a:moveTo>
                  <a:lnTo>
                    <a:pt x="4965670" y="50800"/>
                  </a:lnTo>
                  <a:lnTo>
                    <a:pt x="4808030" y="50800"/>
                  </a:lnTo>
                  <a:close/>
                  <a:moveTo>
                    <a:pt x="5175857" y="50800"/>
                  </a:moveTo>
                  <a:lnTo>
                    <a:pt x="5333498" y="50800"/>
                  </a:lnTo>
                  <a:lnTo>
                    <a:pt x="5175857" y="50800"/>
                  </a:lnTo>
                  <a:close/>
                  <a:moveTo>
                    <a:pt x="5543684" y="50800"/>
                  </a:moveTo>
                  <a:lnTo>
                    <a:pt x="5701325" y="50800"/>
                  </a:lnTo>
                  <a:lnTo>
                    <a:pt x="5543684" y="50800"/>
                  </a:lnTo>
                  <a:close/>
                  <a:moveTo>
                    <a:pt x="5911512" y="50800"/>
                  </a:moveTo>
                  <a:lnTo>
                    <a:pt x="6069152" y="50800"/>
                  </a:lnTo>
                  <a:lnTo>
                    <a:pt x="5911512" y="50800"/>
                  </a:lnTo>
                  <a:close/>
                  <a:moveTo>
                    <a:pt x="6279340" y="50800"/>
                  </a:moveTo>
                  <a:lnTo>
                    <a:pt x="6436980" y="50800"/>
                  </a:lnTo>
                  <a:lnTo>
                    <a:pt x="6279340" y="50800"/>
                  </a:lnTo>
                  <a:close/>
                  <a:moveTo>
                    <a:pt x="6647167" y="50800"/>
                  </a:moveTo>
                  <a:lnTo>
                    <a:pt x="6804807" y="50800"/>
                  </a:lnTo>
                  <a:lnTo>
                    <a:pt x="6647167" y="50800"/>
                  </a:lnTo>
                  <a:close/>
                  <a:moveTo>
                    <a:pt x="7014994" y="50800"/>
                  </a:moveTo>
                  <a:lnTo>
                    <a:pt x="7172634" y="50800"/>
                  </a:lnTo>
                  <a:lnTo>
                    <a:pt x="7014994" y="50800"/>
                  </a:lnTo>
                  <a:close/>
                  <a:moveTo>
                    <a:pt x="7382821" y="50800"/>
                  </a:moveTo>
                  <a:lnTo>
                    <a:pt x="7540462" y="50800"/>
                  </a:lnTo>
                  <a:lnTo>
                    <a:pt x="7382821" y="50800"/>
                  </a:lnTo>
                  <a:close/>
                  <a:moveTo>
                    <a:pt x="7724376" y="127000"/>
                  </a:moveTo>
                  <a:lnTo>
                    <a:pt x="7724376" y="228600"/>
                  </a:lnTo>
                  <a:lnTo>
                    <a:pt x="7671829" y="228600"/>
                  </a:lnTo>
                  <a:lnTo>
                    <a:pt x="7671829" y="76200"/>
                  </a:lnTo>
                  <a:close/>
                  <a:moveTo>
                    <a:pt x="7671829" y="431800"/>
                  </a:moveTo>
                  <a:lnTo>
                    <a:pt x="7671829" y="584200"/>
                  </a:lnTo>
                  <a:lnTo>
                    <a:pt x="7619282" y="584200"/>
                  </a:lnTo>
                  <a:lnTo>
                    <a:pt x="7619282" y="431800"/>
                  </a:lnTo>
                  <a:close/>
                  <a:moveTo>
                    <a:pt x="7619282" y="787400"/>
                  </a:moveTo>
                  <a:lnTo>
                    <a:pt x="7619282" y="939800"/>
                  </a:lnTo>
                  <a:lnTo>
                    <a:pt x="7566736" y="939800"/>
                  </a:lnTo>
                  <a:lnTo>
                    <a:pt x="7566736" y="787400"/>
                  </a:lnTo>
                  <a:close/>
                  <a:moveTo>
                    <a:pt x="7566736" y="1143000"/>
                  </a:moveTo>
                  <a:lnTo>
                    <a:pt x="7566736" y="1295400"/>
                  </a:lnTo>
                  <a:lnTo>
                    <a:pt x="7514189" y="1295400"/>
                  </a:lnTo>
                  <a:lnTo>
                    <a:pt x="7514189" y="1143000"/>
                  </a:lnTo>
                  <a:close/>
                  <a:moveTo>
                    <a:pt x="7514189" y="1498600"/>
                  </a:moveTo>
                  <a:lnTo>
                    <a:pt x="7514189" y="1651000"/>
                  </a:lnTo>
                  <a:lnTo>
                    <a:pt x="7461642" y="1651000"/>
                  </a:lnTo>
                  <a:lnTo>
                    <a:pt x="7461642" y="1498600"/>
                  </a:lnTo>
                  <a:close/>
                  <a:moveTo>
                    <a:pt x="7461642" y="1854200"/>
                  </a:moveTo>
                  <a:lnTo>
                    <a:pt x="7461642" y="2006600"/>
                  </a:lnTo>
                  <a:lnTo>
                    <a:pt x="7409095" y="2006600"/>
                  </a:lnTo>
                  <a:lnTo>
                    <a:pt x="7409095" y="1854200"/>
                  </a:lnTo>
                  <a:close/>
                  <a:moveTo>
                    <a:pt x="7409095" y="2209800"/>
                  </a:moveTo>
                  <a:lnTo>
                    <a:pt x="7409095" y="2362200"/>
                  </a:lnTo>
                  <a:lnTo>
                    <a:pt x="7356549" y="2362200"/>
                  </a:lnTo>
                  <a:lnTo>
                    <a:pt x="7356549" y="2209800"/>
                  </a:lnTo>
                  <a:close/>
                  <a:moveTo>
                    <a:pt x="7356549" y="2565400"/>
                  </a:moveTo>
                  <a:lnTo>
                    <a:pt x="7356549" y="2717800"/>
                  </a:lnTo>
                  <a:lnTo>
                    <a:pt x="7304001" y="2717800"/>
                  </a:lnTo>
                  <a:lnTo>
                    <a:pt x="7304001" y="2565400"/>
                  </a:lnTo>
                  <a:close/>
                  <a:moveTo>
                    <a:pt x="7304001" y="2921000"/>
                  </a:moveTo>
                  <a:lnTo>
                    <a:pt x="7304001" y="3073400"/>
                  </a:lnTo>
                  <a:lnTo>
                    <a:pt x="7251455" y="3073400"/>
                  </a:lnTo>
                  <a:lnTo>
                    <a:pt x="7251455" y="2921000"/>
                  </a:lnTo>
                  <a:close/>
                  <a:moveTo>
                    <a:pt x="7251455" y="3276600"/>
                  </a:moveTo>
                  <a:lnTo>
                    <a:pt x="7251455" y="3429000"/>
                  </a:lnTo>
                  <a:lnTo>
                    <a:pt x="7198908" y="3429000"/>
                  </a:lnTo>
                  <a:lnTo>
                    <a:pt x="7198908" y="3276600"/>
                  </a:lnTo>
                  <a:close/>
                  <a:moveTo>
                    <a:pt x="7198908" y="3632200"/>
                  </a:moveTo>
                  <a:lnTo>
                    <a:pt x="7198908" y="3784600"/>
                  </a:lnTo>
                  <a:lnTo>
                    <a:pt x="7146361" y="3784600"/>
                  </a:lnTo>
                  <a:lnTo>
                    <a:pt x="7146361" y="3632200"/>
                  </a:lnTo>
                  <a:close/>
                  <a:moveTo>
                    <a:pt x="7146361" y="3987800"/>
                  </a:moveTo>
                  <a:lnTo>
                    <a:pt x="7146361" y="4140200"/>
                  </a:lnTo>
                  <a:lnTo>
                    <a:pt x="7093814" y="4140200"/>
                  </a:lnTo>
                  <a:lnTo>
                    <a:pt x="7093814" y="3987800"/>
                  </a:lnTo>
                  <a:close/>
                  <a:moveTo>
                    <a:pt x="6909901" y="4216400"/>
                  </a:moveTo>
                  <a:lnTo>
                    <a:pt x="7382821" y="4216400"/>
                  </a:lnTo>
                  <a:lnTo>
                    <a:pt x="7382821" y="4165600"/>
                  </a:lnTo>
                  <a:lnTo>
                    <a:pt x="7540462" y="4165600"/>
                  </a:lnTo>
                  <a:close/>
                  <a:moveTo>
                    <a:pt x="7172634" y="4165600"/>
                  </a:moveTo>
                  <a:lnTo>
                    <a:pt x="7014994" y="4165600"/>
                  </a:lnTo>
                  <a:lnTo>
                    <a:pt x="7014994" y="4114800"/>
                  </a:lnTo>
                  <a:lnTo>
                    <a:pt x="7172634" y="4114800"/>
                  </a:lnTo>
                  <a:close/>
                  <a:moveTo>
                    <a:pt x="6804807" y="4114800"/>
                  </a:moveTo>
                  <a:lnTo>
                    <a:pt x="6647167" y="4114800"/>
                  </a:lnTo>
                  <a:lnTo>
                    <a:pt x="6647167" y="4064000"/>
                  </a:lnTo>
                  <a:lnTo>
                    <a:pt x="6804807" y="4064000"/>
                  </a:lnTo>
                  <a:close/>
                  <a:moveTo>
                    <a:pt x="6436980" y="4064000"/>
                  </a:moveTo>
                  <a:lnTo>
                    <a:pt x="6279340" y="4064000"/>
                  </a:lnTo>
                  <a:lnTo>
                    <a:pt x="6279340" y="4013200"/>
                  </a:lnTo>
                  <a:lnTo>
                    <a:pt x="6436980" y="4013200"/>
                  </a:lnTo>
                  <a:close/>
                  <a:moveTo>
                    <a:pt x="6069152" y="4013200"/>
                  </a:moveTo>
                  <a:lnTo>
                    <a:pt x="5911512" y="4013200"/>
                  </a:lnTo>
                  <a:lnTo>
                    <a:pt x="5911512" y="3962400"/>
                  </a:lnTo>
                  <a:lnTo>
                    <a:pt x="6069152" y="3962400"/>
                  </a:lnTo>
                  <a:close/>
                  <a:moveTo>
                    <a:pt x="5701325" y="3962400"/>
                  </a:moveTo>
                  <a:lnTo>
                    <a:pt x="5543684" y="3962400"/>
                  </a:lnTo>
                  <a:lnTo>
                    <a:pt x="5543684" y="3911600"/>
                  </a:lnTo>
                  <a:lnTo>
                    <a:pt x="5701325" y="3911600"/>
                  </a:lnTo>
                  <a:close/>
                  <a:moveTo>
                    <a:pt x="5333498" y="3911600"/>
                  </a:moveTo>
                  <a:lnTo>
                    <a:pt x="5175857" y="3911600"/>
                  </a:lnTo>
                  <a:lnTo>
                    <a:pt x="5175857" y="3860800"/>
                  </a:lnTo>
                  <a:lnTo>
                    <a:pt x="5333498" y="3860800"/>
                  </a:lnTo>
                  <a:close/>
                  <a:moveTo>
                    <a:pt x="4965670" y="3860800"/>
                  </a:moveTo>
                  <a:lnTo>
                    <a:pt x="4808030" y="3860800"/>
                  </a:lnTo>
                  <a:lnTo>
                    <a:pt x="4808030" y="3810000"/>
                  </a:lnTo>
                  <a:lnTo>
                    <a:pt x="4965670" y="3810000"/>
                  </a:lnTo>
                  <a:close/>
                  <a:moveTo>
                    <a:pt x="4597843" y="3810000"/>
                  </a:moveTo>
                  <a:lnTo>
                    <a:pt x="4440202" y="3810000"/>
                  </a:lnTo>
                  <a:lnTo>
                    <a:pt x="4440202" y="3759200"/>
                  </a:lnTo>
                  <a:lnTo>
                    <a:pt x="4597843" y="3759200"/>
                  </a:lnTo>
                  <a:close/>
                  <a:moveTo>
                    <a:pt x="4230015" y="3759200"/>
                  </a:moveTo>
                  <a:lnTo>
                    <a:pt x="4072375" y="3759200"/>
                  </a:lnTo>
                  <a:lnTo>
                    <a:pt x="4072375" y="3708400"/>
                  </a:lnTo>
                  <a:lnTo>
                    <a:pt x="4230015" y="3708400"/>
                  </a:lnTo>
                  <a:close/>
                  <a:moveTo>
                    <a:pt x="3862188" y="3708400"/>
                  </a:moveTo>
                  <a:lnTo>
                    <a:pt x="3704548" y="3708400"/>
                  </a:lnTo>
                  <a:lnTo>
                    <a:pt x="3704548" y="3657600"/>
                  </a:lnTo>
                  <a:lnTo>
                    <a:pt x="3862188" y="3657600"/>
                  </a:lnTo>
                  <a:close/>
                  <a:moveTo>
                    <a:pt x="3494360" y="3657600"/>
                  </a:moveTo>
                  <a:lnTo>
                    <a:pt x="3336720" y="3657600"/>
                  </a:lnTo>
                  <a:lnTo>
                    <a:pt x="3336720" y="3606800"/>
                  </a:lnTo>
                  <a:lnTo>
                    <a:pt x="3494360" y="3606800"/>
                  </a:lnTo>
                  <a:close/>
                  <a:moveTo>
                    <a:pt x="3126533" y="3606800"/>
                  </a:moveTo>
                  <a:lnTo>
                    <a:pt x="2968893" y="3606800"/>
                  </a:lnTo>
                  <a:lnTo>
                    <a:pt x="2968893" y="3556000"/>
                  </a:lnTo>
                  <a:lnTo>
                    <a:pt x="3126533" y="3556000"/>
                  </a:lnTo>
                  <a:close/>
                  <a:moveTo>
                    <a:pt x="2758706" y="3556000"/>
                  </a:moveTo>
                  <a:lnTo>
                    <a:pt x="2601065" y="3556000"/>
                  </a:lnTo>
                  <a:lnTo>
                    <a:pt x="2601065" y="3505200"/>
                  </a:lnTo>
                  <a:lnTo>
                    <a:pt x="2758706" y="3505200"/>
                  </a:lnTo>
                  <a:close/>
                  <a:moveTo>
                    <a:pt x="2390878" y="3505200"/>
                  </a:moveTo>
                  <a:lnTo>
                    <a:pt x="2233238" y="3505200"/>
                  </a:lnTo>
                  <a:lnTo>
                    <a:pt x="2233238" y="3454400"/>
                  </a:lnTo>
                  <a:lnTo>
                    <a:pt x="2390878" y="3454400"/>
                  </a:lnTo>
                  <a:close/>
                  <a:moveTo>
                    <a:pt x="2023051" y="3454400"/>
                  </a:moveTo>
                  <a:lnTo>
                    <a:pt x="1865411" y="3454400"/>
                  </a:lnTo>
                  <a:lnTo>
                    <a:pt x="1865411" y="3403600"/>
                  </a:lnTo>
                  <a:lnTo>
                    <a:pt x="2023051" y="3403600"/>
                  </a:lnTo>
                  <a:close/>
                  <a:moveTo>
                    <a:pt x="1655223" y="3403600"/>
                  </a:moveTo>
                  <a:lnTo>
                    <a:pt x="1497583" y="3403600"/>
                  </a:lnTo>
                  <a:lnTo>
                    <a:pt x="1497583" y="3352800"/>
                  </a:lnTo>
                  <a:lnTo>
                    <a:pt x="1655223" y="3352800"/>
                  </a:lnTo>
                  <a:close/>
                  <a:moveTo>
                    <a:pt x="1287396" y="3352800"/>
                  </a:moveTo>
                  <a:lnTo>
                    <a:pt x="1129756" y="3352800"/>
                  </a:lnTo>
                  <a:lnTo>
                    <a:pt x="1129756" y="3302000"/>
                  </a:lnTo>
                  <a:lnTo>
                    <a:pt x="1287396" y="3302000"/>
                  </a:lnTo>
                  <a:close/>
                  <a:moveTo>
                    <a:pt x="919569" y="3302000"/>
                  </a:moveTo>
                  <a:lnTo>
                    <a:pt x="761928" y="3302000"/>
                  </a:lnTo>
                  <a:lnTo>
                    <a:pt x="761928" y="3251200"/>
                  </a:lnTo>
                  <a:lnTo>
                    <a:pt x="919569" y="3251200"/>
                  </a:lnTo>
                  <a:close/>
                  <a:moveTo>
                    <a:pt x="551741" y="3251200"/>
                  </a:moveTo>
                  <a:lnTo>
                    <a:pt x="394101" y="3251200"/>
                  </a:lnTo>
                  <a:lnTo>
                    <a:pt x="394101" y="3200400"/>
                  </a:lnTo>
                  <a:lnTo>
                    <a:pt x="551741" y="3200400"/>
                  </a:lnTo>
                  <a:close/>
                  <a:moveTo>
                    <a:pt x="183914" y="3200400"/>
                  </a:moveTo>
                  <a:lnTo>
                    <a:pt x="26273" y="3200400"/>
                  </a:lnTo>
                  <a:cubicBezTo>
                    <a:pt x="11823" y="3200400"/>
                    <a:pt x="0" y="3188970"/>
                    <a:pt x="0" y="3175000"/>
                  </a:cubicBezTo>
                  <a:lnTo>
                    <a:pt x="52547" y="3175000"/>
                  </a:lnTo>
                  <a:lnTo>
                    <a:pt x="26273" y="3175000"/>
                  </a:lnTo>
                  <a:lnTo>
                    <a:pt x="26273" y="3149600"/>
                  </a:lnTo>
                  <a:lnTo>
                    <a:pt x="183914" y="3149600"/>
                  </a:lnTo>
                  <a:close/>
                  <a:moveTo>
                    <a:pt x="0" y="3987800"/>
                  </a:moveTo>
                  <a:lnTo>
                    <a:pt x="0" y="3835400"/>
                  </a:lnTo>
                  <a:lnTo>
                    <a:pt x="52547" y="3835400"/>
                  </a:lnTo>
                  <a:lnTo>
                    <a:pt x="52547" y="3987800"/>
                  </a:lnTo>
                  <a:close/>
                  <a:moveTo>
                    <a:pt x="52547" y="3632200"/>
                  </a:moveTo>
                  <a:lnTo>
                    <a:pt x="52547" y="3479800"/>
                  </a:lnTo>
                  <a:lnTo>
                    <a:pt x="52547" y="3632200"/>
                  </a:lnTo>
                  <a:close/>
                  <a:moveTo>
                    <a:pt x="52547" y="3276600"/>
                  </a:moveTo>
                  <a:lnTo>
                    <a:pt x="52547" y="3124200"/>
                  </a:lnTo>
                  <a:lnTo>
                    <a:pt x="52547" y="3276600"/>
                  </a:lnTo>
                  <a:close/>
                  <a:moveTo>
                    <a:pt x="52547" y="2921000"/>
                  </a:moveTo>
                  <a:lnTo>
                    <a:pt x="52547" y="2768600"/>
                  </a:lnTo>
                  <a:lnTo>
                    <a:pt x="52547" y="2921000"/>
                  </a:lnTo>
                  <a:close/>
                  <a:moveTo>
                    <a:pt x="52547" y="2565400"/>
                  </a:moveTo>
                  <a:lnTo>
                    <a:pt x="52547" y="2413000"/>
                  </a:lnTo>
                  <a:lnTo>
                    <a:pt x="52547" y="2565400"/>
                  </a:lnTo>
                  <a:close/>
                  <a:moveTo>
                    <a:pt x="52547" y="2209800"/>
                  </a:moveTo>
                  <a:lnTo>
                    <a:pt x="52547" y="2057400"/>
                  </a:lnTo>
                  <a:lnTo>
                    <a:pt x="52547" y="2209800"/>
                  </a:lnTo>
                  <a:close/>
                  <a:moveTo>
                    <a:pt x="52547" y="1854200"/>
                  </a:moveTo>
                  <a:lnTo>
                    <a:pt x="52547" y="1701800"/>
                  </a:lnTo>
                  <a:lnTo>
                    <a:pt x="52547" y="1854200"/>
                  </a:lnTo>
                  <a:close/>
                  <a:moveTo>
                    <a:pt x="52547" y="1498600"/>
                  </a:moveTo>
                  <a:lnTo>
                    <a:pt x="52547" y="1346200"/>
                  </a:lnTo>
                  <a:lnTo>
                    <a:pt x="52547" y="1498600"/>
                  </a:lnTo>
                  <a:close/>
                  <a:moveTo>
                    <a:pt x="0" y="1143000"/>
                  </a:moveTo>
                  <a:lnTo>
                    <a:pt x="0" y="990600"/>
                  </a:lnTo>
                  <a:lnTo>
                    <a:pt x="52547" y="990600"/>
                  </a:lnTo>
                  <a:lnTo>
                    <a:pt x="52547" y="1143000"/>
                  </a:lnTo>
                  <a:close/>
                  <a:moveTo>
                    <a:pt x="0" y="787400"/>
                  </a:moveTo>
                  <a:lnTo>
                    <a:pt x="0" y="635000"/>
                  </a:lnTo>
                  <a:lnTo>
                    <a:pt x="52547" y="635000"/>
                  </a:lnTo>
                  <a:lnTo>
                    <a:pt x="52547" y="787400"/>
                  </a:lnTo>
                  <a:close/>
                  <a:moveTo>
                    <a:pt x="0" y="431800"/>
                  </a:moveTo>
                  <a:lnTo>
                    <a:pt x="0" y="279400"/>
                  </a:lnTo>
                  <a:lnTo>
                    <a:pt x="52547" y="279400"/>
                  </a:lnTo>
                  <a:lnTo>
                    <a:pt x="52547" y="431800"/>
                  </a:lnTo>
                  <a:close/>
                  <a:moveTo>
                    <a:pt x="0" y="76200"/>
                  </a:moveTo>
                  <a:lnTo>
                    <a:pt x="0" y="25400"/>
                  </a:lnTo>
                  <a:cubicBezTo>
                    <a:pt x="0" y="11430"/>
                    <a:pt x="11823" y="0"/>
                    <a:pt x="26273" y="0"/>
                  </a:cubicBezTo>
                  <a:lnTo>
                    <a:pt x="183914" y="0"/>
                  </a:lnTo>
                  <a:lnTo>
                    <a:pt x="183914" y="50800"/>
                  </a:lnTo>
                  <a:lnTo>
                    <a:pt x="26273" y="50800"/>
                  </a:lnTo>
                  <a:lnTo>
                    <a:pt x="26273" y="25400"/>
                  </a:lnTo>
                  <a:lnTo>
                    <a:pt x="52547" y="25400"/>
                  </a:lnTo>
                  <a:lnTo>
                    <a:pt x="52547" y="76200"/>
                  </a:lnTo>
                  <a:close/>
                </a:path>
              </a:pathLst>
            </a:custGeom>
            <a:solidFill>
              <a:srgbClr val="8AC224"/>
            </a:solidFill>
          </p:spPr>
        </p:sp>
      </p:grpSp>
      <p:sp>
        <p:nvSpPr>
          <p:cNvPr name="Freeform 8" id="8"/>
          <p:cNvSpPr/>
          <p:nvPr/>
        </p:nvSpPr>
        <p:spPr>
          <a:xfrm flipH="false" flipV="false" rot="0">
            <a:off x="-1447800" y="1068760"/>
            <a:ext cx="11195037" cy="11195037"/>
          </a:xfrm>
          <a:custGeom>
            <a:avLst/>
            <a:gdLst/>
            <a:ahLst/>
            <a:cxnLst/>
            <a:rect r="r" b="b" t="t" l="l"/>
            <a:pathLst>
              <a:path h="11195037" w="11195037">
                <a:moveTo>
                  <a:pt x="0" y="0"/>
                </a:moveTo>
                <a:lnTo>
                  <a:pt x="11195036" y="0"/>
                </a:lnTo>
                <a:lnTo>
                  <a:pt x="11195036" y="11195036"/>
                </a:lnTo>
                <a:lnTo>
                  <a:pt x="0" y="11195036"/>
                </a:lnTo>
                <a:lnTo>
                  <a:pt x="0" y="0"/>
                </a:lnTo>
                <a:close/>
              </a:path>
            </a:pathLst>
          </a:custGeom>
          <a:blipFill>
            <a:blip r:embed="rId3"/>
            <a:stretch>
              <a:fillRect l="0" t="0" r="0" b="0"/>
            </a:stretch>
          </a:blipFill>
        </p:spPr>
      </p:sp>
      <p:sp>
        <p:nvSpPr>
          <p:cNvPr name="Freeform 9" id="9"/>
          <p:cNvSpPr/>
          <p:nvPr/>
        </p:nvSpPr>
        <p:spPr>
          <a:xfrm flipH="false" flipV="false" rot="0">
            <a:off x="8873354" y="1036716"/>
            <a:ext cx="6850792" cy="11259125"/>
          </a:xfrm>
          <a:custGeom>
            <a:avLst/>
            <a:gdLst/>
            <a:ahLst/>
            <a:cxnLst/>
            <a:rect r="r" b="b" t="t" l="l"/>
            <a:pathLst>
              <a:path h="11259125" w="6850792">
                <a:moveTo>
                  <a:pt x="0" y="0"/>
                </a:moveTo>
                <a:lnTo>
                  <a:pt x="6850792" y="0"/>
                </a:lnTo>
                <a:lnTo>
                  <a:pt x="6850792" y="11259125"/>
                </a:lnTo>
                <a:lnTo>
                  <a:pt x="0" y="11259125"/>
                </a:lnTo>
                <a:lnTo>
                  <a:pt x="0" y="0"/>
                </a:lnTo>
                <a:close/>
              </a:path>
            </a:pathLst>
          </a:custGeom>
          <a:blipFill>
            <a:blip r:embed="rId3"/>
            <a:stretch>
              <a:fillRect l="0" t="0" r="-64349" b="0"/>
            </a:stretch>
          </a:blipFill>
        </p:spPr>
      </p:sp>
      <p:sp>
        <p:nvSpPr>
          <p:cNvPr name="TextBox 10" id="10"/>
          <p:cNvSpPr txBox="true"/>
          <p:nvPr/>
        </p:nvSpPr>
        <p:spPr>
          <a:xfrm rot="0">
            <a:off x="15725775" y="6391275"/>
            <a:ext cx="1726107" cy="352425"/>
          </a:xfrm>
          <a:prstGeom prst="rect">
            <a:avLst/>
          </a:prstGeom>
        </p:spPr>
        <p:txBody>
          <a:bodyPr anchor="t" rtlCol="false" tIns="0" lIns="0" bIns="0" rIns="0">
            <a:spAutoFit/>
          </a:bodyPr>
          <a:lstStyle/>
          <a:p>
            <a:pPr algn="l" marL="0" indent="0" lvl="0">
              <a:lnSpc>
                <a:spcPts val="2797"/>
              </a:lnSpc>
              <a:spcBef>
                <a:spcPct val="0"/>
              </a:spcBef>
            </a:pPr>
            <a:r>
              <a:rPr lang="en-US" b="true" sz="2330" spc="21" strike="noStrike" u="none">
                <a:solidFill>
                  <a:srgbClr val="8AC224"/>
                </a:solidFill>
                <a:latin typeface="Noto Sans Bold"/>
                <a:ea typeface="Noto Sans Bold"/>
                <a:cs typeface="Noto Sans Bold"/>
                <a:sym typeface="Noto Sans Bold"/>
              </a:rPr>
              <a:t>Impuestos</a:t>
            </a:r>
          </a:p>
        </p:txBody>
      </p:sp>
      <p:grpSp>
        <p:nvGrpSpPr>
          <p:cNvPr name="Group 11" id="11"/>
          <p:cNvGrpSpPr/>
          <p:nvPr/>
        </p:nvGrpSpPr>
        <p:grpSpPr>
          <a:xfrm rot="0">
            <a:off x="7145796" y="5430245"/>
            <a:ext cx="4346388" cy="2520212"/>
            <a:chOff x="0" y="0"/>
            <a:chExt cx="5795183" cy="3360282"/>
          </a:xfrm>
        </p:grpSpPr>
        <p:sp>
          <p:nvSpPr>
            <p:cNvPr name="Freeform 12" id="12"/>
            <p:cNvSpPr/>
            <p:nvPr/>
          </p:nvSpPr>
          <p:spPr>
            <a:xfrm flipH="false" flipV="false" rot="0">
              <a:off x="27911" y="39873"/>
              <a:ext cx="5739260" cy="3280717"/>
            </a:xfrm>
            <a:custGeom>
              <a:avLst/>
              <a:gdLst/>
              <a:ahLst/>
              <a:cxnLst/>
              <a:rect r="r" b="b" t="t" l="l"/>
              <a:pathLst>
                <a:path h="3280717" w="5739260">
                  <a:moveTo>
                    <a:pt x="0" y="820179"/>
                  </a:moveTo>
                  <a:lnTo>
                    <a:pt x="4574522" y="820179"/>
                  </a:lnTo>
                  <a:lnTo>
                    <a:pt x="4574522" y="0"/>
                  </a:lnTo>
                  <a:lnTo>
                    <a:pt x="5739261" y="1640358"/>
                  </a:lnTo>
                  <a:lnTo>
                    <a:pt x="4574522" y="3280717"/>
                  </a:lnTo>
                  <a:lnTo>
                    <a:pt x="4574522" y="2460338"/>
                  </a:lnTo>
                  <a:lnTo>
                    <a:pt x="0" y="2460338"/>
                  </a:lnTo>
                  <a:close/>
                </a:path>
              </a:pathLst>
            </a:custGeom>
            <a:solidFill>
              <a:srgbClr val="FFFFFF"/>
            </a:solidFill>
          </p:spPr>
        </p:sp>
        <p:sp>
          <p:nvSpPr>
            <p:cNvPr name="Freeform 13" id="13"/>
            <p:cNvSpPr/>
            <p:nvPr/>
          </p:nvSpPr>
          <p:spPr>
            <a:xfrm flipH="false" flipV="false" rot="0">
              <a:off x="0" y="347"/>
              <a:ext cx="5795219" cy="3359515"/>
            </a:xfrm>
            <a:custGeom>
              <a:avLst/>
              <a:gdLst/>
              <a:ahLst/>
              <a:cxnLst/>
              <a:rect r="r" b="b" t="t" l="l"/>
              <a:pathLst>
                <a:path h="3359515" w="5795219">
                  <a:moveTo>
                    <a:pt x="27911" y="819832"/>
                  </a:moveTo>
                  <a:lnTo>
                    <a:pt x="4602433" y="819832"/>
                  </a:lnTo>
                  <a:lnTo>
                    <a:pt x="4602433" y="859705"/>
                  </a:lnTo>
                  <a:lnTo>
                    <a:pt x="4574522" y="859705"/>
                  </a:lnTo>
                  <a:lnTo>
                    <a:pt x="4574522" y="39526"/>
                  </a:lnTo>
                  <a:cubicBezTo>
                    <a:pt x="4574522" y="23377"/>
                    <a:pt x="4581221" y="9023"/>
                    <a:pt x="4591688" y="2643"/>
                  </a:cubicBezTo>
                  <a:cubicBezTo>
                    <a:pt x="4602154" y="-2506"/>
                    <a:pt x="4614016" y="-347"/>
                    <a:pt x="4622111" y="11017"/>
                  </a:cubicBezTo>
                  <a:lnTo>
                    <a:pt x="5786849" y="1651375"/>
                  </a:lnTo>
                  <a:cubicBezTo>
                    <a:pt x="5792152" y="1658951"/>
                    <a:pt x="5795219" y="1669118"/>
                    <a:pt x="5795219" y="1679685"/>
                  </a:cubicBezTo>
                  <a:cubicBezTo>
                    <a:pt x="5795219" y="1690251"/>
                    <a:pt x="5792292" y="1700618"/>
                    <a:pt x="5786849" y="1707994"/>
                  </a:cubicBezTo>
                  <a:lnTo>
                    <a:pt x="4622111" y="3348552"/>
                  </a:lnTo>
                  <a:cubicBezTo>
                    <a:pt x="4614156" y="3359916"/>
                    <a:pt x="4602154" y="3361955"/>
                    <a:pt x="4591688" y="3356925"/>
                  </a:cubicBezTo>
                  <a:cubicBezTo>
                    <a:pt x="4581221" y="3350745"/>
                    <a:pt x="4574522" y="3336192"/>
                    <a:pt x="4574522" y="3320043"/>
                  </a:cubicBezTo>
                  <a:lnTo>
                    <a:pt x="4574522" y="2499864"/>
                  </a:lnTo>
                  <a:lnTo>
                    <a:pt x="4602433" y="2499864"/>
                  </a:lnTo>
                  <a:lnTo>
                    <a:pt x="4602433" y="2539737"/>
                  </a:lnTo>
                  <a:lnTo>
                    <a:pt x="27911" y="2539737"/>
                  </a:lnTo>
                  <a:cubicBezTo>
                    <a:pt x="12560" y="2539737"/>
                    <a:pt x="0" y="2521794"/>
                    <a:pt x="0" y="2499864"/>
                  </a:cubicBezTo>
                  <a:lnTo>
                    <a:pt x="0" y="859705"/>
                  </a:lnTo>
                  <a:cubicBezTo>
                    <a:pt x="0" y="837775"/>
                    <a:pt x="12560" y="819832"/>
                    <a:pt x="27911" y="819832"/>
                  </a:cubicBezTo>
                  <a:moveTo>
                    <a:pt x="27911" y="899577"/>
                  </a:moveTo>
                  <a:lnTo>
                    <a:pt x="27911" y="859705"/>
                  </a:lnTo>
                  <a:lnTo>
                    <a:pt x="55823" y="859705"/>
                  </a:lnTo>
                  <a:lnTo>
                    <a:pt x="55823" y="2500063"/>
                  </a:lnTo>
                  <a:lnTo>
                    <a:pt x="27911" y="2500063"/>
                  </a:lnTo>
                  <a:lnTo>
                    <a:pt x="27911" y="2460191"/>
                  </a:lnTo>
                  <a:lnTo>
                    <a:pt x="4602433" y="2460191"/>
                  </a:lnTo>
                  <a:cubicBezTo>
                    <a:pt x="4617784" y="2460191"/>
                    <a:pt x="4630345" y="2478133"/>
                    <a:pt x="4630345" y="2500063"/>
                  </a:cubicBezTo>
                  <a:lnTo>
                    <a:pt x="4630345" y="3320243"/>
                  </a:lnTo>
                  <a:lnTo>
                    <a:pt x="4602433" y="3320243"/>
                  </a:lnTo>
                  <a:lnTo>
                    <a:pt x="4582895" y="3291933"/>
                  </a:lnTo>
                  <a:lnTo>
                    <a:pt x="5747634" y="1651574"/>
                  </a:lnTo>
                  <a:lnTo>
                    <a:pt x="5767172" y="1679884"/>
                  </a:lnTo>
                  <a:lnTo>
                    <a:pt x="5747634" y="1708193"/>
                  </a:lnTo>
                  <a:lnTo>
                    <a:pt x="4582895" y="67835"/>
                  </a:lnTo>
                  <a:lnTo>
                    <a:pt x="4602433" y="39526"/>
                  </a:lnTo>
                  <a:lnTo>
                    <a:pt x="4630345" y="39526"/>
                  </a:lnTo>
                  <a:lnTo>
                    <a:pt x="4630345" y="859705"/>
                  </a:lnTo>
                  <a:cubicBezTo>
                    <a:pt x="4630345" y="881635"/>
                    <a:pt x="4617784" y="899577"/>
                    <a:pt x="4602433" y="899577"/>
                  </a:cubicBezTo>
                  <a:lnTo>
                    <a:pt x="27911" y="899577"/>
                  </a:lnTo>
                  <a:close/>
                </a:path>
              </a:pathLst>
            </a:custGeom>
            <a:solidFill>
              <a:srgbClr val="212C68"/>
            </a:solidFill>
          </p:spPr>
        </p:sp>
        <p:sp>
          <p:nvSpPr>
            <p:cNvPr name="TextBox 14" id="14"/>
            <p:cNvSpPr txBox="true"/>
            <p:nvPr/>
          </p:nvSpPr>
          <p:spPr>
            <a:xfrm>
              <a:off x="0" y="-57150"/>
              <a:ext cx="5795183" cy="3417432"/>
            </a:xfrm>
            <a:prstGeom prst="rect">
              <a:avLst/>
            </a:prstGeom>
          </p:spPr>
          <p:txBody>
            <a:bodyPr anchor="ctr" rtlCol="false" tIns="50800" lIns="50800" bIns="50800" rIns="50800"/>
            <a:lstStyle/>
            <a:p>
              <a:pPr algn="ctr" marL="0" indent="0" lvl="0">
                <a:lnSpc>
                  <a:spcPts val="3919"/>
                </a:lnSpc>
                <a:spcBef>
                  <a:spcPct val="0"/>
                </a:spcBef>
              </a:pPr>
              <a:r>
                <a:rPr lang="en-US" sz="2799" spc="26" strike="noStrike" u="none">
                  <a:solidFill>
                    <a:srgbClr val="5EA745"/>
                  </a:solidFill>
                  <a:latin typeface="Noto Sans"/>
                  <a:ea typeface="Noto Sans"/>
                  <a:cs typeface="Noto Sans"/>
                  <a:sym typeface="Noto Sans"/>
                </a:rPr>
                <a:t>Crecimiento con Impuestos Diferidos</a:t>
              </a:r>
            </a:p>
          </p:txBody>
        </p:sp>
      </p:grpSp>
      <p:sp>
        <p:nvSpPr>
          <p:cNvPr name="TextBox 15" id="15"/>
          <p:cNvSpPr txBox="true"/>
          <p:nvPr/>
        </p:nvSpPr>
        <p:spPr>
          <a:xfrm rot="0">
            <a:off x="11212962" y="2905125"/>
            <a:ext cx="6008238" cy="1438275"/>
          </a:xfrm>
          <a:prstGeom prst="rect">
            <a:avLst/>
          </a:prstGeom>
        </p:spPr>
        <p:txBody>
          <a:bodyPr anchor="t" rtlCol="false" tIns="0" lIns="0" bIns="0" rIns="0">
            <a:spAutoFit/>
          </a:bodyPr>
          <a:lstStyle/>
          <a:p>
            <a:pPr algn="ctr" marL="0" indent="0" lvl="0">
              <a:lnSpc>
                <a:spcPts val="5759"/>
              </a:lnSpc>
              <a:spcBef>
                <a:spcPct val="0"/>
              </a:spcBef>
            </a:pPr>
            <a:r>
              <a:rPr lang="en-US" b="true" sz="4800" spc="44" strike="noStrike" u="none">
                <a:solidFill>
                  <a:srgbClr val="212C68"/>
                </a:solidFill>
                <a:latin typeface="Noto Sans Bold"/>
                <a:ea typeface="Noto Sans Bold"/>
                <a:cs typeface="Noto Sans Bold"/>
                <a:sym typeface="Noto Sans Bold"/>
              </a:rPr>
              <a:t>Retiro </a:t>
            </a:r>
          </a:p>
          <a:p>
            <a:pPr algn="ctr" marL="0" indent="0" lvl="0">
              <a:lnSpc>
                <a:spcPts val="5759"/>
              </a:lnSpc>
              <a:spcBef>
                <a:spcPct val="0"/>
              </a:spcBef>
            </a:pPr>
            <a:r>
              <a:rPr lang="en-US" b="true" sz="4800" spc="44" strike="noStrike" u="none">
                <a:solidFill>
                  <a:srgbClr val="212C68"/>
                </a:solidFill>
                <a:latin typeface="Noto Sans Bold"/>
                <a:ea typeface="Noto Sans Bold"/>
                <a:cs typeface="Noto Sans Bold"/>
                <a:sym typeface="Noto Sans Bold"/>
              </a:rPr>
              <a:t>Sujeto a Impuestos</a:t>
            </a:r>
          </a:p>
        </p:txBody>
      </p:sp>
      <p:sp>
        <p:nvSpPr>
          <p:cNvPr name="TextBox 16" id="16"/>
          <p:cNvSpPr txBox="true"/>
          <p:nvPr/>
        </p:nvSpPr>
        <p:spPr>
          <a:xfrm rot="0">
            <a:off x="1213354" y="2905125"/>
            <a:ext cx="5932442" cy="1438275"/>
          </a:xfrm>
          <a:prstGeom prst="rect">
            <a:avLst/>
          </a:prstGeom>
        </p:spPr>
        <p:txBody>
          <a:bodyPr anchor="t" rtlCol="false" tIns="0" lIns="0" bIns="0" rIns="0">
            <a:spAutoFit/>
          </a:bodyPr>
          <a:lstStyle/>
          <a:p>
            <a:pPr algn="ctr" marL="0" indent="0" lvl="0">
              <a:lnSpc>
                <a:spcPts val="5759"/>
              </a:lnSpc>
              <a:spcBef>
                <a:spcPct val="0"/>
              </a:spcBef>
            </a:pPr>
            <a:r>
              <a:rPr lang="en-US" b="true" sz="4800" spc="44">
                <a:solidFill>
                  <a:srgbClr val="212C68"/>
                </a:solidFill>
                <a:latin typeface="Noto Sans Bold"/>
                <a:ea typeface="Noto Sans Bold"/>
                <a:cs typeface="Noto Sans Bold"/>
                <a:sym typeface="Noto Sans Bold"/>
              </a:rPr>
              <a:t>Aporta</a:t>
            </a:r>
            <a:r>
              <a:rPr lang="en-US" b="true" sz="4800" spc="44" strike="noStrike" u="none">
                <a:solidFill>
                  <a:srgbClr val="212C68"/>
                </a:solidFill>
                <a:latin typeface="Noto Sans Bold"/>
                <a:ea typeface="Noto Sans Bold"/>
                <a:cs typeface="Noto Sans Bold"/>
                <a:sym typeface="Noto Sans Bold"/>
              </a:rPr>
              <a:t>ción Libre de Impuestos</a:t>
            </a:r>
          </a:p>
        </p:txBody>
      </p:sp>
      <p:sp>
        <p:nvSpPr>
          <p:cNvPr name="Freeform 17" id="17"/>
          <p:cNvSpPr/>
          <p:nvPr/>
        </p:nvSpPr>
        <p:spPr>
          <a:xfrm flipH="false" flipV="false" rot="0">
            <a:off x="378787" y="9589134"/>
            <a:ext cx="1313254" cy="424556"/>
          </a:xfrm>
          <a:custGeom>
            <a:avLst/>
            <a:gdLst/>
            <a:ahLst/>
            <a:cxnLst/>
            <a:rect r="r" b="b" t="t" l="l"/>
            <a:pathLst>
              <a:path h="424556" w="1313254">
                <a:moveTo>
                  <a:pt x="0" y="0"/>
                </a:moveTo>
                <a:lnTo>
                  <a:pt x="1313254" y="0"/>
                </a:lnTo>
                <a:lnTo>
                  <a:pt x="1313254" y="424556"/>
                </a:lnTo>
                <a:lnTo>
                  <a:pt x="0" y="424556"/>
                </a:lnTo>
                <a:lnTo>
                  <a:pt x="0" y="0"/>
                </a:lnTo>
                <a:close/>
              </a:path>
            </a:pathLst>
          </a:custGeom>
          <a:blipFill>
            <a:blip r:embed="rId4"/>
            <a:stretch>
              <a:fillRect l="0" t="0" r="0" b="0"/>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2315491"/>
            <a:chOff x="0" y="0"/>
            <a:chExt cx="4816593" cy="609841"/>
          </a:xfrm>
        </p:grpSpPr>
        <p:sp>
          <p:nvSpPr>
            <p:cNvPr name="Freeform 3" id="3"/>
            <p:cNvSpPr/>
            <p:nvPr/>
          </p:nvSpPr>
          <p:spPr>
            <a:xfrm flipH="false" flipV="false" rot="0">
              <a:off x="0" y="0"/>
              <a:ext cx="4816592" cy="609841"/>
            </a:xfrm>
            <a:custGeom>
              <a:avLst/>
              <a:gdLst/>
              <a:ahLst/>
              <a:cxnLst/>
              <a:rect r="r" b="b" t="t" l="l"/>
              <a:pathLst>
                <a:path h="609841" w="4816592">
                  <a:moveTo>
                    <a:pt x="0" y="0"/>
                  </a:moveTo>
                  <a:lnTo>
                    <a:pt x="4816592" y="0"/>
                  </a:lnTo>
                  <a:lnTo>
                    <a:pt x="4816592" y="609841"/>
                  </a:lnTo>
                  <a:lnTo>
                    <a:pt x="0" y="609841"/>
                  </a:lnTo>
                  <a:close/>
                </a:path>
              </a:pathLst>
            </a:custGeom>
            <a:solidFill>
              <a:srgbClr val="232C68"/>
            </a:solidFill>
          </p:spPr>
        </p:sp>
        <p:sp>
          <p:nvSpPr>
            <p:cNvPr name="TextBox 4" id="4"/>
            <p:cNvSpPr txBox="true"/>
            <p:nvPr/>
          </p:nvSpPr>
          <p:spPr>
            <a:xfrm>
              <a:off x="0" y="-38100"/>
              <a:ext cx="4816593" cy="647941"/>
            </a:xfrm>
            <a:prstGeom prst="rect">
              <a:avLst/>
            </a:prstGeom>
          </p:spPr>
          <p:txBody>
            <a:bodyPr anchor="ctr" rtlCol="false" tIns="50800" lIns="50800" bIns="50800" rIns="50800"/>
            <a:lstStyle/>
            <a:p>
              <a:pPr algn="ctr">
                <a:lnSpc>
                  <a:spcPts val="2659"/>
                </a:lnSpc>
              </a:pPr>
            </a:p>
          </p:txBody>
        </p:sp>
      </p:grpSp>
      <p:sp>
        <p:nvSpPr>
          <p:cNvPr name="TextBox 5" id="5"/>
          <p:cNvSpPr txBox="true"/>
          <p:nvPr/>
        </p:nvSpPr>
        <p:spPr>
          <a:xfrm rot="0">
            <a:off x="0" y="447675"/>
            <a:ext cx="18288000" cy="1152525"/>
          </a:xfrm>
          <a:prstGeom prst="rect">
            <a:avLst/>
          </a:prstGeom>
        </p:spPr>
        <p:txBody>
          <a:bodyPr anchor="t" rtlCol="false" tIns="0" lIns="0" bIns="0" rIns="0">
            <a:spAutoFit/>
          </a:bodyPr>
          <a:lstStyle/>
          <a:p>
            <a:pPr algn="ctr" marL="0" indent="0" lvl="0">
              <a:lnSpc>
                <a:spcPts val="9000"/>
              </a:lnSpc>
              <a:spcBef>
                <a:spcPct val="0"/>
              </a:spcBef>
            </a:pPr>
            <a:r>
              <a:rPr lang="en-US" b="true" sz="7500">
                <a:solidFill>
                  <a:srgbClr val="FFFFFF"/>
                </a:solidFill>
                <a:latin typeface="Noto Sans Bold"/>
                <a:ea typeface="Noto Sans Bold"/>
                <a:cs typeface="Noto Sans Bold"/>
                <a:sym typeface="Noto Sans Bold"/>
              </a:rPr>
              <a:t>Aporta</a:t>
            </a:r>
            <a:r>
              <a:rPr lang="en-US" b="true" sz="7500" strike="noStrike" u="none">
                <a:solidFill>
                  <a:srgbClr val="FFFFFF"/>
                </a:solidFill>
                <a:latin typeface="Noto Sans Bold"/>
                <a:ea typeface="Noto Sans Bold"/>
                <a:cs typeface="Noto Sans Bold"/>
                <a:sym typeface="Noto Sans Bold"/>
              </a:rPr>
              <a:t>ción Roth</a:t>
            </a:r>
          </a:p>
        </p:txBody>
      </p:sp>
      <p:grpSp>
        <p:nvGrpSpPr>
          <p:cNvPr name="Group 6" id="6"/>
          <p:cNvGrpSpPr/>
          <p:nvPr/>
        </p:nvGrpSpPr>
        <p:grpSpPr>
          <a:xfrm rot="0">
            <a:off x="1294382" y="4880557"/>
            <a:ext cx="5764661" cy="3110918"/>
            <a:chOff x="0" y="0"/>
            <a:chExt cx="7686214" cy="4147891"/>
          </a:xfrm>
        </p:grpSpPr>
        <p:sp>
          <p:nvSpPr>
            <p:cNvPr name="Freeform 7" id="7"/>
            <p:cNvSpPr/>
            <p:nvPr/>
          </p:nvSpPr>
          <p:spPr>
            <a:xfrm flipH="false" flipV="false" rot="0">
              <a:off x="0" y="0"/>
              <a:ext cx="7686215" cy="4147892"/>
            </a:xfrm>
            <a:custGeom>
              <a:avLst/>
              <a:gdLst/>
              <a:ahLst/>
              <a:cxnLst/>
              <a:rect r="r" b="b" t="t" l="l"/>
              <a:pathLst>
                <a:path h="4147892" w="7686215">
                  <a:moveTo>
                    <a:pt x="392154" y="0"/>
                  </a:moveTo>
                  <a:lnTo>
                    <a:pt x="549015" y="0"/>
                  </a:lnTo>
                  <a:lnTo>
                    <a:pt x="549015" y="49975"/>
                  </a:lnTo>
                  <a:lnTo>
                    <a:pt x="392154" y="49975"/>
                  </a:lnTo>
                  <a:close/>
                  <a:moveTo>
                    <a:pt x="758164" y="0"/>
                  </a:moveTo>
                  <a:lnTo>
                    <a:pt x="915026" y="0"/>
                  </a:lnTo>
                  <a:lnTo>
                    <a:pt x="915026" y="49975"/>
                  </a:lnTo>
                  <a:lnTo>
                    <a:pt x="758164" y="49975"/>
                  </a:lnTo>
                  <a:close/>
                  <a:moveTo>
                    <a:pt x="1124174" y="0"/>
                  </a:moveTo>
                  <a:lnTo>
                    <a:pt x="1281036" y="0"/>
                  </a:lnTo>
                  <a:lnTo>
                    <a:pt x="1281036" y="49975"/>
                  </a:lnTo>
                  <a:lnTo>
                    <a:pt x="1124174" y="49975"/>
                  </a:lnTo>
                  <a:close/>
                  <a:moveTo>
                    <a:pt x="1490184" y="49975"/>
                  </a:moveTo>
                  <a:lnTo>
                    <a:pt x="1647046" y="49975"/>
                  </a:lnTo>
                  <a:lnTo>
                    <a:pt x="1490184" y="49975"/>
                  </a:lnTo>
                  <a:close/>
                  <a:moveTo>
                    <a:pt x="1856195" y="49975"/>
                  </a:moveTo>
                  <a:lnTo>
                    <a:pt x="2013056" y="49975"/>
                  </a:lnTo>
                  <a:lnTo>
                    <a:pt x="1856195" y="49975"/>
                  </a:lnTo>
                  <a:close/>
                  <a:moveTo>
                    <a:pt x="2222205" y="49975"/>
                  </a:moveTo>
                  <a:lnTo>
                    <a:pt x="2379066" y="49975"/>
                  </a:lnTo>
                  <a:lnTo>
                    <a:pt x="2222205" y="49975"/>
                  </a:lnTo>
                  <a:close/>
                  <a:moveTo>
                    <a:pt x="2588215" y="49975"/>
                  </a:moveTo>
                  <a:lnTo>
                    <a:pt x="2745077" y="49975"/>
                  </a:lnTo>
                  <a:lnTo>
                    <a:pt x="2588215" y="49975"/>
                  </a:lnTo>
                  <a:close/>
                  <a:moveTo>
                    <a:pt x="2954225" y="49975"/>
                  </a:moveTo>
                  <a:lnTo>
                    <a:pt x="3111087" y="49975"/>
                  </a:lnTo>
                  <a:lnTo>
                    <a:pt x="2954225" y="49975"/>
                  </a:lnTo>
                  <a:close/>
                  <a:moveTo>
                    <a:pt x="3320235" y="49975"/>
                  </a:moveTo>
                  <a:lnTo>
                    <a:pt x="3477097" y="49975"/>
                  </a:lnTo>
                  <a:lnTo>
                    <a:pt x="3320235" y="49975"/>
                  </a:lnTo>
                  <a:close/>
                  <a:moveTo>
                    <a:pt x="3686246" y="49975"/>
                  </a:moveTo>
                  <a:lnTo>
                    <a:pt x="3843107" y="49975"/>
                  </a:lnTo>
                  <a:lnTo>
                    <a:pt x="3686246" y="49975"/>
                  </a:lnTo>
                  <a:close/>
                  <a:moveTo>
                    <a:pt x="4052256" y="49975"/>
                  </a:moveTo>
                  <a:lnTo>
                    <a:pt x="4209117" y="49975"/>
                  </a:lnTo>
                  <a:lnTo>
                    <a:pt x="4052256" y="49975"/>
                  </a:lnTo>
                  <a:close/>
                  <a:moveTo>
                    <a:pt x="4418266" y="49975"/>
                  </a:moveTo>
                  <a:lnTo>
                    <a:pt x="4575128" y="49975"/>
                  </a:lnTo>
                  <a:lnTo>
                    <a:pt x="4418266" y="49975"/>
                  </a:lnTo>
                  <a:close/>
                  <a:moveTo>
                    <a:pt x="4784276" y="49975"/>
                  </a:moveTo>
                  <a:lnTo>
                    <a:pt x="4941138" y="49975"/>
                  </a:lnTo>
                  <a:lnTo>
                    <a:pt x="4784276" y="49975"/>
                  </a:lnTo>
                  <a:close/>
                  <a:moveTo>
                    <a:pt x="5150286" y="49975"/>
                  </a:moveTo>
                  <a:lnTo>
                    <a:pt x="5307148" y="49975"/>
                  </a:lnTo>
                  <a:lnTo>
                    <a:pt x="5150286" y="49975"/>
                  </a:lnTo>
                  <a:close/>
                  <a:moveTo>
                    <a:pt x="5516297" y="49975"/>
                  </a:moveTo>
                  <a:lnTo>
                    <a:pt x="5673158" y="49975"/>
                  </a:lnTo>
                  <a:lnTo>
                    <a:pt x="5516297" y="49975"/>
                  </a:lnTo>
                  <a:close/>
                  <a:moveTo>
                    <a:pt x="5882307" y="49975"/>
                  </a:moveTo>
                  <a:lnTo>
                    <a:pt x="6039169" y="49975"/>
                  </a:lnTo>
                  <a:lnTo>
                    <a:pt x="5882307" y="49975"/>
                  </a:lnTo>
                  <a:close/>
                  <a:moveTo>
                    <a:pt x="6248317" y="49975"/>
                  </a:moveTo>
                  <a:lnTo>
                    <a:pt x="6405179" y="49975"/>
                  </a:lnTo>
                  <a:lnTo>
                    <a:pt x="6248317" y="49975"/>
                  </a:lnTo>
                  <a:close/>
                  <a:moveTo>
                    <a:pt x="6614327" y="49975"/>
                  </a:moveTo>
                  <a:lnTo>
                    <a:pt x="6771189" y="49975"/>
                  </a:lnTo>
                  <a:lnTo>
                    <a:pt x="6614327" y="49975"/>
                  </a:lnTo>
                  <a:close/>
                  <a:moveTo>
                    <a:pt x="6980337" y="49975"/>
                  </a:moveTo>
                  <a:lnTo>
                    <a:pt x="7137199" y="49975"/>
                  </a:lnTo>
                  <a:lnTo>
                    <a:pt x="6980337" y="49975"/>
                  </a:lnTo>
                  <a:close/>
                  <a:moveTo>
                    <a:pt x="7346348" y="49975"/>
                  </a:moveTo>
                  <a:lnTo>
                    <a:pt x="7503209" y="49975"/>
                  </a:lnTo>
                  <a:lnTo>
                    <a:pt x="7346348" y="49975"/>
                  </a:lnTo>
                  <a:close/>
                  <a:moveTo>
                    <a:pt x="7686215" y="124936"/>
                  </a:moveTo>
                  <a:lnTo>
                    <a:pt x="7686215" y="224886"/>
                  </a:lnTo>
                  <a:lnTo>
                    <a:pt x="7633927" y="224886"/>
                  </a:lnTo>
                  <a:lnTo>
                    <a:pt x="7633927" y="74962"/>
                  </a:lnTo>
                  <a:close/>
                  <a:moveTo>
                    <a:pt x="7633927" y="424784"/>
                  </a:moveTo>
                  <a:lnTo>
                    <a:pt x="7633927" y="574708"/>
                  </a:lnTo>
                  <a:lnTo>
                    <a:pt x="7581640" y="574708"/>
                  </a:lnTo>
                  <a:lnTo>
                    <a:pt x="7581640" y="424784"/>
                  </a:lnTo>
                  <a:close/>
                  <a:moveTo>
                    <a:pt x="7581640" y="774606"/>
                  </a:moveTo>
                  <a:lnTo>
                    <a:pt x="7581640" y="924530"/>
                  </a:lnTo>
                  <a:lnTo>
                    <a:pt x="7529353" y="924530"/>
                  </a:lnTo>
                  <a:lnTo>
                    <a:pt x="7529353" y="774606"/>
                  </a:lnTo>
                  <a:close/>
                  <a:moveTo>
                    <a:pt x="7529353" y="1124429"/>
                  </a:moveTo>
                  <a:lnTo>
                    <a:pt x="7529353" y="1274352"/>
                  </a:lnTo>
                  <a:lnTo>
                    <a:pt x="7477065" y="1274352"/>
                  </a:lnTo>
                  <a:lnTo>
                    <a:pt x="7477065" y="1124429"/>
                  </a:lnTo>
                  <a:close/>
                  <a:moveTo>
                    <a:pt x="7477065" y="1474251"/>
                  </a:moveTo>
                  <a:lnTo>
                    <a:pt x="7477065" y="1624175"/>
                  </a:lnTo>
                  <a:lnTo>
                    <a:pt x="7424779" y="1624175"/>
                  </a:lnTo>
                  <a:lnTo>
                    <a:pt x="7424779" y="1474251"/>
                  </a:lnTo>
                  <a:close/>
                  <a:moveTo>
                    <a:pt x="7424779" y="1824073"/>
                  </a:moveTo>
                  <a:lnTo>
                    <a:pt x="7424779" y="1973997"/>
                  </a:lnTo>
                  <a:lnTo>
                    <a:pt x="7372491" y="1973997"/>
                  </a:lnTo>
                  <a:lnTo>
                    <a:pt x="7372491" y="1824073"/>
                  </a:lnTo>
                  <a:close/>
                  <a:moveTo>
                    <a:pt x="7372491" y="2173895"/>
                  </a:moveTo>
                  <a:lnTo>
                    <a:pt x="7372491" y="2323819"/>
                  </a:lnTo>
                  <a:lnTo>
                    <a:pt x="7320204" y="2323819"/>
                  </a:lnTo>
                  <a:lnTo>
                    <a:pt x="7320204" y="2173895"/>
                  </a:lnTo>
                  <a:close/>
                  <a:moveTo>
                    <a:pt x="7320204" y="2523717"/>
                  </a:moveTo>
                  <a:lnTo>
                    <a:pt x="7320204" y="2673641"/>
                  </a:lnTo>
                  <a:lnTo>
                    <a:pt x="7267917" y="2673641"/>
                  </a:lnTo>
                  <a:lnTo>
                    <a:pt x="7267917" y="2523717"/>
                  </a:lnTo>
                  <a:close/>
                  <a:moveTo>
                    <a:pt x="7267917" y="2873540"/>
                  </a:moveTo>
                  <a:lnTo>
                    <a:pt x="7267917" y="3023464"/>
                  </a:lnTo>
                  <a:lnTo>
                    <a:pt x="7215630" y="3023464"/>
                  </a:lnTo>
                  <a:lnTo>
                    <a:pt x="7215630" y="2873540"/>
                  </a:lnTo>
                  <a:close/>
                  <a:moveTo>
                    <a:pt x="7215630" y="3223362"/>
                  </a:moveTo>
                  <a:lnTo>
                    <a:pt x="7215630" y="3373286"/>
                  </a:lnTo>
                  <a:lnTo>
                    <a:pt x="7163343" y="3373286"/>
                  </a:lnTo>
                  <a:lnTo>
                    <a:pt x="7163343" y="3223362"/>
                  </a:lnTo>
                  <a:close/>
                  <a:moveTo>
                    <a:pt x="7163343" y="3573184"/>
                  </a:moveTo>
                  <a:lnTo>
                    <a:pt x="7163343" y="3723108"/>
                  </a:lnTo>
                  <a:lnTo>
                    <a:pt x="7111055" y="3723108"/>
                  </a:lnTo>
                  <a:lnTo>
                    <a:pt x="7111055" y="3573184"/>
                  </a:lnTo>
                  <a:close/>
                  <a:moveTo>
                    <a:pt x="7111055" y="3923006"/>
                  </a:moveTo>
                  <a:lnTo>
                    <a:pt x="7111055" y="4072930"/>
                  </a:lnTo>
                  <a:lnTo>
                    <a:pt x="7058768" y="4072930"/>
                  </a:lnTo>
                  <a:lnTo>
                    <a:pt x="7058768" y="3923006"/>
                  </a:lnTo>
                  <a:close/>
                  <a:moveTo>
                    <a:pt x="6875763" y="4147892"/>
                  </a:moveTo>
                  <a:lnTo>
                    <a:pt x="7346348" y="4147892"/>
                  </a:lnTo>
                  <a:lnTo>
                    <a:pt x="7346348" y="4097917"/>
                  </a:lnTo>
                  <a:lnTo>
                    <a:pt x="7503209" y="4097917"/>
                  </a:lnTo>
                  <a:close/>
                  <a:moveTo>
                    <a:pt x="7137199" y="4097917"/>
                  </a:moveTo>
                  <a:lnTo>
                    <a:pt x="6980337" y="4097917"/>
                  </a:lnTo>
                  <a:lnTo>
                    <a:pt x="6980337" y="4047943"/>
                  </a:lnTo>
                  <a:lnTo>
                    <a:pt x="7137199" y="4047943"/>
                  </a:lnTo>
                  <a:close/>
                  <a:moveTo>
                    <a:pt x="6771189" y="4047943"/>
                  </a:moveTo>
                  <a:lnTo>
                    <a:pt x="6614327" y="4047943"/>
                  </a:lnTo>
                  <a:lnTo>
                    <a:pt x="6614327" y="3997968"/>
                  </a:lnTo>
                  <a:lnTo>
                    <a:pt x="6771189" y="3997968"/>
                  </a:lnTo>
                  <a:close/>
                  <a:moveTo>
                    <a:pt x="6405179" y="3997968"/>
                  </a:moveTo>
                  <a:lnTo>
                    <a:pt x="6248317" y="3997968"/>
                  </a:lnTo>
                  <a:lnTo>
                    <a:pt x="6248317" y="3947994"/>
                  </a:lnTo>
                  <a:lnTo>
                    <a:pt x="6405179" y="3947994"/>
                  </a:lnTo>
                  <a:close/>
                  <a:moveTo>
                    <a:pt x="6039169" y="3947994"/>
                  </a:moveTo>
                  <a:lnTo>
                    <a:pt x="5882307" y="3947994"/>
                  </a:lnTo>
                  <a:lnTo>
                    <a:pt x="5882307" y="3898019"/>
                  </a:lnTo>
                  <a:lnTo>
                    <a:pt x="6039169" y="3898019"/>
                  </a:lnTo>
                  <a:close/>
                  <a:moveTo>
                    <a:pt x="5673158" y="3898019"/>
                  </a:moveTo>
                  <a:lnTo>
                    <a:pt x="5516297" y="3898019"/>
                  </a:lnTo>
                  <a:lnTo>
                    <a:pt x="5516297" y="3848044"/>
                  </a:lnTo>
                  <a:lnTo>
                    <a:pt x="5673158" y="3848044"/>
                  </a:lnTo>
                  <a:close/>
                  <a:moveTo>
                    <a:pt x="5307148" y="3848044"/>
                  </a:moveTo>
                  <a:lnTo>
                    <a:pt x="5150286" y="3848044"/>
                  </a:lnTo>
                  <a:lnTo>
                    <a:pt x="5150286" y="3798070"/>
                  </a:lnTo>
                  <a:lnTo>
                    <a:pt x="5307148" y="3798070"/>
                  </a:lnTo>
                  <a:close/>
                  <a:moveTo>
                    <a:pt x="4941138" y="3798070"/>
                  </a:moveTo>
                  <a:lnTo>
                    <a:pt x="4784276" y="3798070"/>
                  </a:lnTo>
                  <a:lnTo>
                    <a:pt x="4784276" y="3748095"/>
                  </a:lnTo>
                  <a:lnTo>
                    <a:pt x="4941138" y="3748095"/>
                  </a:lnTo>
                  <a:close/>
                  <a:moveTo>
                    <a:pt x="4575128" y="3748095"/>
                  </a:moveTo>
                  <a:lnTo>
                    <a:pt x="4418266" y="3748095"/>
                  </a:lnTo>
                  <a:lnTo>
                    <a:pt x="4418266" y="3698120"/>
                  </a:lnTo>
                  <a:lnTo>
                    <a:pt x="4575128" y="3698120"/>
                  </a:lnTo>
                  <a:close/>
                  <a:moveTo>
                    <a:pt x="4209117" y="3698120"/>
                  </a:moveTo>
                  <a:lnTo>
                    <a:pt x="4052256" y="3698120"/>
                  </a:lnTo>
                  <a:lnTo>
                    <a:pt x="4052256" y="3648146"/>
                  </a:lnTo>
                  <a:lnTo>
                    <a:pt x="4209117" y="3648146"/>
                  </a:lnTo>
                  <a:close/>
                  <a:moveTo>
                    <a:pt x="3843107" y="3648146"/>
                  </a:moveTo>
                  <a:lnTo>
                    <a:pt x="3686246" y="3648146"/>
                  </a:lnTo>
                  <a:lnTo>
                    <a:pt x="3686246" y="3598171"/>
                  </a:lnTo>
                  <a:lnTo>
                    <a:pt x="3843107" y="3598171"/>
                  </a:lnTo>
                  <a:close/>
                  <a:moveTo>
                    <a:pt x="3477097" y="3598171"/>
                  </a:moveTo>
                  <a:lnTo>
                    <a:pt x="3320235" y="3598171"/>
                  </a:lnTo>
                  <a:lnTo>
                    <a:pt x="3320235" y="3548197"/>
                  </a:lnTo>
                  <a:lnTo>
                    <a:pt x="3477097" y="3548197"/>
                  </a:lnTo>
                  <a:close/>
                  <a:moveTo>
                    <a:pt x="3111087" y="3548197"/>
                  </a:moveTo>
                  <a:lnTo>
                    <a:pt x="2954225" y="3548197"/>
                  </a:lnTo>
                  <a:lnTo>
                    <a:pt x="2954225" y="3498222"/>
                  </a:lnTo>
                  <a:lnTo>
                    <a:pt x="3111087" y="3498222"/>
                  </a:lnTo>
                  <a:close/>
                  <a:moveTo>
                    <a:pt x="2745077" y="3498222"/>
                  </a:moveTo>
                  <a:lnTo>
                    <a:pt x="2588215" y="3498222"/>
                  </a:lnTo>
                  <a:lnTo>
                    <a:pt x="2588215" y="3448248"/>
                  </a:lnTo>
                  <a:lnTo>
                    <a:pt x="2745077" y="3448248"/>
                  </a:lnTo>
                  <a:close/>
                  <a:moveTo>
                    <a:pt x="2379066" y="3448248"/>
                  </a:moveTo>
                  <a:lnTo>
                    <a:pt x="2222205" y="3448248"/>
                  </a:lnTo>
                  <a:lnTo>
                    <a:pt x="2222205" y="3398273"/>
                  </a:lnTo>
                  <a:lnTo>
                    <a:pt x="2379066" y="3398273"/>
                  </a:lnTo>
                  <a:close/>
                  <a:moveTo>
                    <a:pt x="2013056" y="3398273"/>
                  </a:moveTo>
                  <a:lnTo>
                    <a:pt x="1856195" y="3398273"/>
                  </a:lnTo>
                  <a:lnTo>
                    <a:pt x="1856195" y="3348298"/>
                  </a:lnTo>
                  <a:lnTo>
                    <a:pt x="2013056" y="3348298"/>
                  </a:lnTo>
                  <a:close/>
                  <a:moveTo>
                    <a:pt x="1647046" y="3348298"/>
                  </a:moveTo>
                  <a:lnTo>
                    <a:pt x="1490184" y="3348298"/>
                  </a:lnTo>
                  <a:lnTo>
                    <a:pt x="1490184" y="3298324"/>
                  </a:lnTo>
                  <a:lnTo>
                    <a:pt x="1647046" y="3298324"/>
                  </a:lnTo>
                  <a:close/>
                  <a:moveTo>
                    <a:pt x="1281036" y="3298324"/>
                  </a:moveTo>
                  <a:lnTo>
                    <a:pt x="1124174" y="3298324"/>
                  </a:lnTo>
                  <a:lnTo>
                    <a:pt x="1124174" y="3248349"/>
                  </a:lnTo>
                  <a:lnTo>
                    <a:pt x="1281036" y="3248349"/>
                  </a:lnTo>
                  <a:close/>
                  <a:moveTo>
                    <a:pt x="915026" y="3248349"/>
                  </a:moveTo>
                  <a:lnTo>
                    <a:pt x="758164" y="3248349"/>
                  </a:lnTo>
                  <a:lnTo>
                    <a:pt x="758164" y="3198375"/>
                  </a:lnTo>
                  <a:lnTo>
                    <a:pt x="915026" y="3198375"/>
                  </a:lnTo>
                  <a:close/>
                  <a:moveTo>
                    <a:pt x="549015" y="3198375"/>
                  </a:moveTo>
                  <a:lnTo>
                    <a:pt x="392154" y="3198375"/>
                  </a:lnTo>
                  <a:lnTo>
                    <a:pt x="392154" y="3148400"/>
                  </a:lnTo>
                  <a:lnTo>
                    <a:pt x="549015" y="3148400"/>
                  </a:lnTo>
                  <a:close/>
                  <a:moveTo>
                    <a:pt x="183005" y="3148400"/>
                  </a:moveTo>
                  <a:lnTo>
                    <a:pt x="26144" y="3148400"/>
                  </a:lnTo>
                  <a:cubicBezTo>
                    <a:pt x="11765" y="3148400"/>
                    <a:pt x="0" y="3137156"/>
                    <a:pt x="0" y="3123413"/>
                  </a:cubicBezTo>
                  <a:lnTo>
                    <a:pt x="52287" y="3123413"/>
                  </a:lnTo>
                  <a:lnTo>
                    <a:pt x="26144" y="3123413"/>
                  </a:lnTo>
                  <a:lnTo>
                    <a:pt x="26144" y="3098425"/>
                  </a:lnTo>
                  <a:lnTo>
                    <a:pt x="183005" y="3098425"/>
                  </a:lnTo>
                  <a:close/>
                  <a:moveTo>
                    <a:pt x="0" y="3923006"/>
                  </a:moveTo>
                  <a:lnTo>
                    <a:pt x="0" y="3773082"/>
                  </a:lnTo>
                  <a:lnTo>
                    <a:pt x="52287" y="3773082"/>
                  </a:lnTo>
                  <a:lnTo>
                    <a:pt x="52287" y="3923006"/>
                  </a:lnTo>
                  <a:close/>
                  <a:moveTo>
                    <a:pt x="52287" y="3573184"/>
                  </a:moveTo>
                  <a:lnTo>
                    <a:pt x="52287" y="3423260"/>
                  </a:lnTo>
                  <a:lnTo>
                    <a:pt x="52287" y="3573184"/>
                  </a:lnTo>
                  <a:close/>
                  <a:moveTo>
                    <a:pt x="52287" y="3223362"/>
                  </a:moveTo>
                  <a:lnTo>
                    <a:pt x="52287" y="3073438"/>
                  </a:lnTo>
                  <a:lnTo>
                    <a:pt x="52287" y="3223362"/>
                  </a:lnTo>
                  <a:close/>
                  <a:moveTo>
                    <a:pt x="52287" y="2873540"/>
                  </a:moveTo>
                  <a:lnTo>
                    <a:pt x="52287" y="2723616"/>
                  </a:lnTo>
                  <a:lnTo>
                    <a:pt x="52287" y="2873540"/>
                  </a:lnTo>
                  <a:close/>
                  <a:moveTo>
                    <a:pt x="52287" y="2523717"/>
                  </a:moveTo>
                  <a:lnTo>
                    <a:pt x="52287" y="2373794"/>
                  </a:lnTo>
                  <a:lnTo>
                    <a:pt x="52287" y="2523717"/>
                  </a:lnTo>
                  <a:close/>
                  <a:moveTo>
                    <a:pt x="52287" y="2173895"/>
                  </a:moveTo>
                  <a:lnTo>
                    <a:pt x="52287" y="2023971"/>
                  </a:lnTo>
                  <a:lnTo>
                    <a:pt x="52287" y="2173895"/>
                  </a:lnTo>
                  <a:close/>
                  <a:moveTo>
                    <a:pt x="52287" y="1824073"/>
                  </a:moveTo>
                  <a:lnTo>
                    <a:pt x="52287" y="1674149"/>
                  </a:lnTo>
                  <a:lnTo>
                    <a:pt x="52287" y="1824073"/>
                  </a:lnTo>
                  <a:close/>
                  <a:moveTo>
                    <a:pt x="52287" y="1474251"/>
                  </a:moveTo>
                  <a:lnTo>
                    <a:pt x="52287" y="1324327"/>
                  </a:lnTo>
                  <a:lnTo>
                    <a:pt x="52287" y="1474251"/>
                  </a:lnTo>
                  <a:close/>
                  <a:moveTo>
                    <a:pt x="0" y="1124429"/>
                  </a:moveTo>
                  <a:lnTo>
                    <a:pt x="0" y="974505"/>
                  </a:lnTo>
                  <a:lnTo>
                    <a:pt x="52287" y="974505"/>
                  </a:lnTo>
                  <a:lnTo>
                    <a:pt x="52287" y="1124429"/>
                  </a:lnTo>
                  <a:close/>
                  <a:moveTo>
                    <a:pt x="0" y="774606"/>
                  </a:moveTo>
                  <a:lnTo>
                    <a:pt x="0" y="624683"/>
                  </a:lnTo>
                  <a:lnTo>
                    <a:pt x="52287" y="624683"/>
                  </a:lnTo>
                  <a:lnTo>
                    <a:pt x="52287" y="774606"/>
                  </a:lnTo>
                  <a:close/>
                  <a:moveTo>
                    <a:pt x="0" y="424784"/>
                  </a:moveTo>
                  <a:lnTo>
                    <a:pt x="0" y="274860"/>
                  </a:lnTo>
                  <a:lnTo>
                    <a:pt x="52287" y="274860"/>
                  </a:lnTo>
                  <a:lnTo>
                    <a:pt x="52287" y="424784"/>
                  </a:lnTo>
                  <a:close/>
                  <a:moveTo>
                    <a:pt x="0" y="74962"/>
                  </a:moveTo>
                  <a:lnTo>
                    <a:pt x="0" y="24987"/>
                  </a:lnTo>
                  <a:cubicBezTo>
                    <a:pt x="0" y="11244"/>
                    <a:pt x="11765" y="0"/>
                    <a:pt x="26144" y="0"/>
                  </a:cubicBezTo>
                  <a:lnTo>
                    <a:pt x="183005" y="0"/>
                  </a:lnTo>
                  <a:lnTo>
                    <a:pt x="183005" y="49975"/>
                  </a:lnTo>
                  <a:lnTo>
                    <a:pt x="26144" y="49975"/>
                  </a:lnTo>
                  <a:lnTo>
                    <a:pt x="26144" y="24987"/>
                  </a:lnTo>
                  <a:lnTo>
                    <a:pt x="52287" y="24987"/>
                  </a:lnTo>
                  <a:lnTo>
                    <a:pt x="52287" y="74962"/>
                  </a:lnTo>
                  <a:close/>
                </a:path>
              </a:pathLst>
            </a:custGeom>
            <a:solidFill>
              <a:srgbClr val="8AC224"/>
            </a:solidFill>
          </p:spPr>
        </p:sp>
      </p:grpSp>
      <p:sp>
        <p:nvSpPr>
          <p:cNvPr name="Freeform 8" id="8"/>
          <p:cNvSpPr/>
          <p:nvPr/>
        </p:nvSpPr>
        <p:spPr>
          <a:xfrm flipH="false" flipV="false" rot="0">
            <a:off x="-1431331" y="800100"/>
            <a:ext cx="6925200" cy="11259125"/>
          </a:xfrm>
          <a:custGeom>
            <a:avLst/>
            <a:gdLst/>
            <a:ahLst/>
            <a:cxnLst/>
            <a:rect r="r" b="b" t="t" l="l"/>
            <a:pathLst>
              <a:path h="11259125" w="6925200">
                <a:moveTo>
                  <a:pt x="0" y="0"/>
                </a:moveTo>
                <a:lnTo>
                  <a:pt x="6925200" y="0"/>
                </a:lnTo>
                <a:lnTo>
                  <a:pt x="6925200" y="11259125"/>
                </a:lnTo>
                <a:lnTo>
                  <a:pt x="0" y="11259125"/>
                </a:lnTo>
                <a:lnTo>
                  <a:pt x="0" y="0"/>
                </a:lnTo>
                <a:close/>
              </a:path>
            </a:pathLst>
          </a:custGeom>
          <a:blipFill>
            <a:blip r:embed="rId3"/>
            <a:stretch>
              <a:fillRect l="0" t="0" r="-62583" b="0"/>
            </a:stretch>
          </a:blipFill>
        </p:spPr>
      </p:sp>
      <p:sp>
        <p:nvSpPr>
          <p:cNvPr name="TextBox 9" id="9"/>
          <p:cNvSpPr txBox="true"/>
          <p:nvPr/>
        </p:nvSpPr>
        <p:spPr>
          <a:xfrm rot="0">
            <a:off x="5495925" y="6124575"/>
            <a:ext cx="1573186" cy="314325"/>
          </a:xfrm>
          <a:prstGeom prst="rect">
            <a:avLst/>
          </a:prstGeom>
        </p:spPr>
        <p:txBody>
          <a:bodyPr anchor="t" rtlCol="false" tIns="0" lIns="0" bIns="0" rIns="0">
            <a:spAutoFit/>
          </a:bodyPr>
          <a:lstStyle/>
          <a:p>
            <a:pPr algn="l" marL="0" indent="0" lvl="0">
              <a:lnSpc>
                <a:spcPts val="2520"/>
              </a:lnSpc>
              <a:spcBef>
                <a:spcPct val="0"/>
              </a:spcBef>
            </a:pPr>
            <a:r>
              <a:rPr lang="en-US" b="true" sz="2100" spc="19" strike="noStrike" u="none">
                <a:solidFill>
                  <a:srgbClr val="8AC224"/>
                </a:solidFill>
                <a:latin typeface="Noto Sans Bold"/>
                <a:ea typeface="Noto Sans Bold"/>
                <a:cs typeface="Noto Sans Bold"/>
                <a:sym typeface="Noto Sans Bold"/>
              </a:rPr>
              <a:t>Impuestos</a:t>
            </a:r>
          </a:p>
        </p:txBody>
      </p:sp>
      <p:grpSp>
        <p:nvGrpSpPr>
          <p:cNvPr name="Group 10" id="10"/>
          <p:cNvGrpSpPr/>
          <p:nvPr/>
        </p:nvGrpSpPr>
        <p:grpSpPr>
          <a:xfrm rot="0">
            <a:off x="7197874" y="5209279"/>
            <a:ext cx="4163955" cy="2440768"/>
            <a:chOff x="0" y="0"/>
            <a:chExt cx="5551940" cy="3254357"/>
          </a:xfrm>
        </p:grpSpPr>
        <p:sp>
          <p:nvSpPr>
            <p:cNvPr name="Freeform 11" id="11"/>
            <p:cNvSpPr/>
            <p:nvPr/>
          </p:nvSpPr>
          <p:spPr>
            <a:xfrm flipH="false" flipV="false" rot="0">
              <a:off x="26740" y="38616"/>
              <a:ext cx="5498364" cy="3177300"/>
            </a:xfrm>
            <a:custGeom>
              <a:avLst/>
              <a:gdLst/>
              <a:ahLst/>
              <a:cxnLst/>
              <a:rect r="r" b="b" t="t" l="l"/>
              <a:pathLst>
                <a:path h="3177300" w="5498364">
                  <a:moveTo>
                    <a:pt x="0" y="794325"/>
                  </a:moveTo>
                  <a:lnTo>
                    <a:pt x="4382514" y="794325"/>
                  </a:lnTo>
                  <a:lnTo>
                    <a:pt x="4382514" y="0"/>
                  </a:lnTo>
                  <a:lnTo>
                    <a:pt x="5498364" y="1588650"/>
                  </a:lnTo>
                  <a:lnTo>
                    <a:pt x="4382514" y="3177300"/>
                  </a:lnTo>
                  <a:lnTo>
                    <a:pt x="4382514" y="2382782"/>
                  </a:lnTo>
                  <a:lnTo>
                    <a:pt x="0" y="2382782"/>
                  </a:lnTo>
                  <a:close/>
                </a:path>
              </a:pathLst>
            </a:custGeom>
            <a:solidFill>
              <a:srgbClr val="FFFFFF"/>
            </a:solidFill>
          </p:spPr>
        </p:sp>
        <p:sp>
          <p:nvSpPr>
            <p:cNvPr name="Freeform 12" id="12"/>
            <p:cNvSpPr/>
            <p:nvPr/>
          </p:nvSpPr>
          <p:spPr>
            <a:xfrm flipH="false" flipV="false" rot="0">
              <a:off x="0" y="306"/>
              <a:ext cx="5551976" cy="3253673"/>
            </a:xfrm>
            <a:custGeom>
              <a:avLst/>
              <a:gdLst/>
              <a:ahLst/>
              <a:cxnLst/>
              <a:rect r="r" b="b" t="t" l="l"/>
              <a:pathLst>
                <a:path h="3253673" w="5551976">
                  <a:moveTo>
                    <a:pt x="26740" y="794019"/>
                  </a:moveTo>
                  <a:lnTo>
                    <a:pt x="4409254" y="794019"/>
                  </a:lnTo>
                  <a:lnTo>
                    <a:pt x="4409254" y="832635"/>
                  </a:lnTo>
                  <a:lnTo>
                    <a:pt x="4382514" y="832635"/>
                  </a:lnTo>
                  <a:lnTo>
                    <a:pt x="4382514" y="38310"/>
                  </a:lnTo>
                  <a:cubicBezTo>
                    <a:pt x="4382514" y="22670"/>
                    <a:pt x="4388932" y="8769"/>
                    <a:pt x="4398959" y="2590"/>
                  </a:cubicBezTo>
                  <a:cubicBezTo>
                    <a:pt x="4408987" y="-2465"/>
                    <a:pt x="4420351" y="-306"/>
                    <a:pt x="4428105" y="10699"/>
                  </a:cubicBezTo>
                  <a:lnTo>
                    <a:pt x="5543956" y="1599349"/>
                  </a:lnTo>
                  <a:cubicBezTo>
                    <a:pt x="5549036" y="1606686"/>
                    <a:pt x="5551976" y="1616533"/>
                    <a:pt x="5551976" y="1626767"/>
                  </a:cubicBezTo>
                  <a:cubicBezTo>
                    <a:pt x="5551976" y="1637000"/>
                    <a:pt x="5549170" y="1647040"/>
                    <a:pt x="5543956" y="1654184"/>
                  </a:cubicBezTo>
                  <a:lnTo>
                    <a:pt x="4428105" y="3243027"/>
                  </a:lnTo>
                  <a:cubicBezTo>
                    <a:pt x="4420484" y="3254032"/>
                    <a:pt x="4408987" y="3256070"/>
                    <a:pt x="4398959" y="3251136"/>
                  </a:cubicBezTo>
                  <a:cubicBezTo>
                    <a:pt x="4388932" y="3245151"/>
                    <a:pt x="4382514" y="3231056"/>
                    <a:pt x="4382514" y="3215417"/>
                  </a:cubicBezTo>
                  <a:lnTo>
                    <a:pt x="4382514" y="2421092"/>
                  </a:lnTo>
                  <a:lnTo>
                    <a:pt x="4409254" y="2421092"/>
                  </a:lnTo>
                  <a:lnTo>
                    <a:pt x="4409254" y="2459707"/>
                  </a:lnTo>
                  <a:lnTo>
                    <a:pt x="26740" y="2459707"/>
                  </a:lnTo>
                  <a:cubicBezTo>
                    <a:pt x="12033" y="2459707"/>
                    <a:pt x="0" y="2442330"/>
                    <a:pt x="0" y="2421092"/>
                  </a:cubicBezTo>
                  <a:lnTo>
                    <a:pt x="0" y="832635"/>
                  </a:lnTo>
                  <a:cubicBezTo>
                    <a:pt x="0" y="811396"/>
                    <a:pt x="12033" y="794019"/>
                    <a:pt x="26740" y="794019"/>
                  </a:cubicBezTo>
                  <a:moveTo>
                    <a:pt x="26740" y="871250"/>
                  </a:moveTo>
                  <a:lnTo>
                    <a:pt x="26740" y="832635"/>
                  </a:lnTo>
                  <a:lnTo>
                    <a:pt x="53480" y="832635"/>
                  </a:lnTo>
                  <a:lnTo>
                    <a:pt x="53480" y="2421285"/>
                  </a:lnTo>
                  <a:lnTo>
                    <a:pt x="26740" y="2421285"/>
                  </a:lnTo>
                  <a:lnTo>
                    <a:pt x="26740" y="2382669"/>
                  </a:lnTo>
                  <a:lnTo>
                    <a:pt x="4409254" y="2382669"/>
                  </a:lnTo>
                  <a:cubicBezTo>
                    <a:pt x="4423961" y="2382669"/>
                    <a:pt x="4435994" y="2400046"/>
                    <a:pt x="4435994" y="2421285"/>
                  </a:cubicBezTo>
                  <a:lnTo>
                    <a:pt x="4435994" y="3215610"/>
                  </a:lnTo>
                  <a:lnTo>
                    <a:pt x="4409254" y="3215610"/>
                  </a:lnTo>
                  <a:lnTo>
                    <a:pt x="4390536" y="3188192"/>
                  </a:lnTo>
                  <a:lnTo>
                    <a:pt x="5506386" y="1599542"/>
                  </a:lnTo>
                  <a:lnTo>
                    <a:pt x="5525104" y="1626960"/>
                  </a:lnTo>
                  <a:lnTo>
                    <a:pt x="5506386" y="1654377"/>
                  </a:lnTo>
                  <a:lnTo>
                    <a:pt x="4390536" y="65727"/>
                  </a:lnTo>
                  <a:lnTo>
                    <a:pt x="4409254" y="38310"/>
                  </a:lnTo>
                  <a:lnTo>
                    <a:pt x="4435994" y="38310"/>
                  </a:lnTo>
                  <a:lnTo>
                    <a:pt x="4435994" y="832635"/>
                  </a:lnTo>
                  <a:cubicBezTo>
                    <a:pt x="4435994" y="853873"/>
                    <a:pt x="4423961" y="871250"/>
                    <a:pt x="4409254" y="871250"/>
                  </a:cubicBezTo>
                  <a:lnTo>
                    <a:pt x="26740" y="871250"/>
                  </a:lnTo>
                  <a:close/>
                </a:path>
              </a:pathLst>
            </a:custGeom>
            <a:solidFill>
              <a:srgbClr val="212C68"/>
            </a:solidFill>
          </p:spPr>
        </p:sp>
        <p:sp>
          <p:nvSpPr>
            <p:cNvPr name="TextBox 13" id="13"/>
            <p:cNvSpPr txBox="true"/>
            <p:nvPr/>
          </p:nvSpPr>
          <p:spPr>
            <a:xfrm>
              <a:off x="0" y="-57150"/>
              <a:ext cx="5551940" cy="3311507"/>
            </a:xfrm>
            <a:prstGeom prst="rect">
              <a:avLst/>
            </a:prstGeom>
          </p:spPr>
          <p:txBody>
            <a:bodyPr anchor="ctr" rtlCol="false" tIns="50800" lIns="50800" bIns="50800" rIns="50800"/>
            <a:lstStyle/>
            <a:p>
              <a:pPr algn="ctr" marL="0" indent="0" lvl="0">
                <a:lnSpc>
                  <a:spcPts val="3919"/>
                </a:lnSpc>
                <a:spcBef>
                  <a:spcPct val="0"/>
                </a:spcBef>
              </a:pPr>
              <a:r>
                <a:rPr lang="en-US" sz="2799" spc="26" strike="noStrike" u="none">
                  <a:solidFill>
                    <a:srgbClr val="5EA745"/>
                  </a:solidFill>
                  <a:latin typeface="Noto Sans"/>
                  <a:ea typeface="Noto Sans"/>
                  <a:cs typeface="Noto Sans"/>
                  <a:sym typeface="Noto Sans"/>
                </a:rPr>
                <a:t>Crecimiento LIBRE de Impuestos</a:t>
              </a:r>
            </a:p>
          </p:txBody>
        </p:sp>
      </p:grpSp>
      <p:sp>
        <p:nvSpPr>
          <p:cNvPr name="Freeform 14" id="14"/>
          <p:cNvSpPr/>
          <p:nvPr/>
        </p:nvSpPr>
        <p:spPr>
          <a:xfrm flipH="false" flipV="false" rot="0">
            <a:off x="8800335" y="864188"/>
            <a:ext cx="11195037" cy="11195037"/>
          </a:xfrm>
          <a:custGeom>
            <a:avLst/>
            <a:gdLst/>
            <a:ahLst/>
            <a:cxnLst/>
            <a:rect r="r" b="b" t="t" l="l"/>
            <a:pathLst>
              <a:path h="11195037" w="11195037">
                <a:moveTo>
                  <a:pt x="0" y="0"/>
                </a:moveTo>
                <a:lnTo>
                  <a:pt x="11195037" y="0"/>
                </a:lnTo>
                <a:lnTo>
                  <a:pt x="11195037" y="11195037"/>
                </a:lnTo>
                <a:lnTo>
                  <a:pt x="0" y="11195037"/>
                </a:lnTo>
                <a:lnTo>
                  <a:pt x="0" y="0"/>
                </a:lnTo>
                <a:close/>
              </a:path>
            </a:pathLst>
          </a:custGeom>
          <a:blipFill>
            <a:blip r:embed="rId3"/>
            <a:stretch>
              <a:fillRect l="0" t="0" r="0" b="0"/>
            </a:stretch>
          </a:blipFill>
        </p:spPr>
      </p:sp>
      <p:sp>
        <p:nvSpPr>
          <p:cNvPr name="TextBox 15" id="15"/>
          <p:cNvSpPr txBox="true"/>
          <p:nvPr/>
        </p:nvSpPr>
        <p:spPr>
          <a:xfrm rot="0">
            <a:off x="11630025" y="2857500"/>
            <a:ext cx="5534025" cy="1438275"/>
          </a:xfrm>
          <a:prstGeom prst="rect">
            <a:avLst/>
          </a:prstGeom>
        </p:spPr>
        <p:txBody>
          <a:bodyPr anchor="t" rtlCol="false" tIns="0" lIns="0" bIns="0" rIns="0">
            <a:spAutoFit/>
          </a:bodyPr>
          <a:lstStyle/>
          <a:p>
            <a:pPr algn="ctr" marL="0" indent="0" lvl="0">
              <a:lnSpc>
                <a:spcPts val="5759"/>
              </a:lnSpc>
              <a:spcBef>
                <a:spcPct val="0"/>
              </a:spcBef>
            </a:pPr>
            <a:r>
              <a:rPr lang="en-US" b="true" sz="4800" spc="44" strike="noStrike" u="none">
                <a:solidFill>
                  <a:srgbClr val="212C68"/>
                </a:solidFill>
                <a:latin typeface="Noto Sans Bold"/>
                <a:ea typeface="Noto Sans Bold"/>
                <a:cs typeface="Noto Sans Bold"/>
                <a:sym typeface="Noto Sans Bold"/>
              </a:rPr>
              <a:t>Retiro LIBRE </a:t>
            </a:r>
          </a:p>
          <a:p>
            <a:pPr algn="ctr" marL="0" indent="0" lvl="0">
              <a:lnSpc>
                <a:spcPts val="5759"/>
              </a:lnSpc>
              <a:spcBef>
                <a:spcPct val="0"/>
              </a:spcBef>
            </a:pPr>
            <a:r>
              <a:rPr lang="en-US" b="true" sz="4800" spc="44" strike="noStrike" u="none">
                <a:solidFill>
                  <a:srgbClr val="212C68"/>
                </a:solidFill>
                <a:latin typeface="Noto Sans Bold"/>
                <a:ea typeface="Noto Sans Bold"/>
                <a:cs typeface="Noto Sans Bold"/>
                <a:sym typeface="Noto Sans Bold"/>
              </a:rPr>
              <a:t>de Impuestos</a:t>
            </a:r>
          </a:p>
        </p:txBody>
      </p:sp>
      <p:sp>
        <p:nvSpPr>
          <p:cNvPr name="TextBox 16" id="16"/>
          <p:cNvSpPr txBox="true"/>
          <p:nvPr/>
        </p:nvSpPr>
        <p:spPr>
          <a:xfrm rot="0">
            <a:off x="1294382" y="2857500"/>
            <a:ext cx="5903492" cy="1438275"/>
          </a:xfrm>
          <a:prstGeom prst="rect">
            <a:avLst/>
          </a:prstGeom>
        </p:spPr>
        <p:txBody>
          <a:bodyPr anchor="t" rtlCol="false" tIns="0" lIns="0" bIns="0" rIns="0">
            <a:spAutoFit/>
          </a:bodyPr>
          <a:lstStyle/>
          <a:p>
            <a:pPr algn="ctr" marL="0" indent="0" lvl="0">
              <a:lnSpc>
                <a:spcPts val="5759"/>
              </a:lnSpc>
              <a:spcBef>
                <a:spcPct val="0"/>
              </a:spcBef>
            </a:pPr>
            <a:r>
              <a:rPr lang="en-US" b="true" sz="4800" spc="44">
                <a:solidFill>
                  <a:srgbClr val="212C68"/>
                </a:solidFill>
                <a:latin typeface="Noto Sans Bold"/>
                <a:ea typeface="Noto Sans Bold"/>
                <a:cs typeface="Noto Sans Bold"/>
                <a:sym typeface="Noto Sans Bold"/>
              </a:rPr>
              <a:t>Aporta</a:t>
            </a:r>
            <a:r>
              <a:rPr lang="en-US" b="true" sz="4800" spc="44" strike="noStrike" u="none">
                <a:solidFill>
                  <a:srgbClr val="212C68"/>
                </a:solidFill>
                <a:latin typeface="Noto Sans Bold"/>
                <a:ea typeface="Noto Sans Bold"/>
                <a:cs typeface="Noto Sans Bold"/>
                <a:sym typeface="Noto Sans Bold"/>
              </a:rPr>
              <a:t>ción Sujeto a Impuestos</a:t>
            </a:r>
          </a:p>
        </p:txBody>
      </p:sp>
      <p:sp>
        <p:nvSpPr>
          <p:cNvPr name="Freeform 17" id="17"/>
          <p:cNvSpPr/>
          <p:nvPr/>
        </p:nvSpPr>
        <p:spPr>
          <a:xfrm flipH="false" flipV="false" rot="0">
            <a:off x="378787" y="9589134"/>
            <a:ext cx="1313254" cy="424556"/>
          </a:xfrm>
          <a:custGeom>
            <a:avLst/>
            <a:gdLst/>
            <a:ahLst/>
            <a:cxnLst/>
            <a:rect r="r" b="b" t="t" l="l"/>
            <a:pathLst>
              <a:path h="424556" w="1313254">
                <a:moveTo>
                  <a:pt x="0" y="0"/>
                </a:moveTo>
                <a:lnTo>
                  <a:pt x="1313254" y="0"/>
                </a:lnTo>
                <a:lnTo>
                  <a:pt x="1313254" y="424556"/>
                </a:lnTo>
                <a:lnTo>
                  <a:pt x="0" y="424556"/>
                </a:lnTo>
                <a:lnTo>
                  <a:pt x="0" y="0"/>
                </a:lnTo>
                <a:close/>
              </a:path>
            </a:pathLst>
          </a:custGeom>
          <a:blipFill>
            <a:blip r:embed="rId4"/>
            <a:stretch>
              <a:fillRect l="0" t="0" r="0" b="0"/>
            </a:stretch>
          </a:blipFill>
        </p:spPr>
      </p:sp>
      <p:sp>
        <p:nvSpPr>
          <p:cNvPr name="TextBox 18" id="18"/>
          <p:cNvSpPr txBox="true"/>
          <p:nvPr/>
        </p:nvSpPr>
        <p:spPr>
          <a:xfrm rot="0">
            <a:off x="1038225" y="8477250"/>
            <a:ext cx="16230600" cy="594431"/>
          </a:xfrm>
          <a:prstGeom prst="rect">
            <a:avLst/>
          </a:prstGeom>
        </p:spPr>
        <p:txBody>
          <a:bodyPr anchor="t" rtlCol="false" tIns="0" lIns="0" bIns="0" rIns="0">
            <a:spAutoFit/>
          </a:bodyPr>
          <a:lstStyle/>
          <a:p>
            <a:pPr algn="ctr" marL="0" indent="0" lvl="0">
              <a:lnSpc>
                <a:spcPts val="2411"/>
              </a:lnSpc>
              <a:spcBef>
                <a:spcPct val="0"/>
              </a:spcBef>
            </a:pPr>
            <a:r>
              <a:rPr lang="en-US" sz="1722" strike="noStrike" u="none">
                <a:solidFill>
                  <a:srgbClr val="000000"/>
                </a:solidFill>
                <a:latin typeface="Noto Sans"/>
                <a:ea typeface="Noto Sans"/>
                <a:cs typeface="Noto Sans"/>
                <a:sym typeface="Noto Sans"/>
              </a:rPr>
              <a:t>Las aportaciones Roth no </a:t>
            </a:r>
            <a:r>
              <a:rPr lang="en-US" sz="1722" strike="noStrike" u="none">
                <a:solidFill>
                  <a:srgbClr val="000000"/>
                </a:solidFill>
                <a:latin typeface="Noto Sans"/>
                <a:ea typeface="Noto Sans"/>
                <a:cs typeface="Noto Sans"/>
                <a:sym typeface="Noto Sans"/>
              </a:rPr>
              <a:t>pa</a:t>
            </a:r>
            <a:r>
              <a:rPr lang="en-US" sz="1722" strike="noStrike" u="none">
                <a:solidFill>
                  <a:srgbClr val="000000"/>
                </a:solidFill>
                <a:latin typeface="Noto Sans"/>
                <a:ea typeface="Noto Sans"/>
                <a:cs typeface="Noto Sans"/>
                <a:sym typeface="Noto Sans"/>
              </a:rPr>
              <a:t>gan </a:t>
            </a:r>
            <a:r>
              <a:rPr lang="en-US" sz="1722" strike="noStrike" u="none">
                <a:solidFill>
                  <a:srgbClr val="000000"/>
                </a:solidFill>
                <a:latin typeface="Noto Sans"/>
                <a:ea typeface="Noto Sans"/>
                <a:cs typeface="Noto Sans"/>
                <a:sym typeface="Noto Sans"/>
              </a:rPr>
              <a:t>impu</a:t>
            </a:r>
            <a:r>
              <a:rPr lang="en-US" sz="1722" strike="noStrike" u="none">
                <a:solidFill>
                  <a:srgbClr val="000000"/>
                </a:solidFill>
                <a:latin typeface="Noto Sans"/>
                <a:ea typeface="Noto Sans"/>
                <a:cs typeface="Noto Sans"/>
                <a:sym typeface="Noto Sans"/>
              </a:rPr>
              <a:t>e</a:t>
            </a:r>
            <a:r>
              <a:rPr lang="en-US" sz="1722" strike="noStrike" u="none">
                <a:solidFill>
                  <a:srgbClr val="000000"/>
                </a:solidFill>
                <a:latin typeface="Noto Sans"/>
                <a:ea typeface="Noto Sans"/>
                <a:cs typeface="Noto Sans"/>
                <a:sym typeface="Noto Sans"/>
              </a:rPr>
              <a:t>stos cua</a:t>
            </a:r>
            <a:r>
              <a:rPr lang="en-US" sz="1722" strike="noStrike" u="none">
                <a:solidFill>
                  <a:srgbClr val="000000"/>
                </a:solidFill>
                <a:latin typeface="Noto Sans"/>
                <a:ea typeface="Noto Sans"/>
                <a:cs typeface="Noto Sans"/>
                <a:sym typeface="Noto Sans"/>
              </a:rPr>
              <a:t>n</a:t>
            </a:r>
            <a:r>
              <a:rPr lang="en-US" sz="1722" strike="noStrike" u="none">
                <a:solidFill>
                  <a:srgbClr val="000000"/>
                </a:solidFill>
                <a:latin typeface="Noto Sans"/>
                <a:ea typeface="Noto Sans"/>
                <a:cs typeface="Noto Sans"/>
                <a:sym typeface="Noto Sans"/>
              </a:rPr>
              <a:t>do</a:t>
            </a:r>
            <a:r>
              <a:rPr lang="en-US" sz="1722" strike="noStrike" u="none">
                <a:solidFill>
                  <a:srgbClr val="000000"/>
                </a:solidFill>
                <a:latin typeface="Noto Sans"/>
                <a:ea typeface="Noto Sans"/>
                <a:cs typeface="Noto Sans"/>
                <a:sym typeface="Noto Sans"/>
              </a:rPr>
              <a:t> </a:t>
            </a:r>
            <a:r>
              <a:rPr lang="en-US" sz="1722" strike="noStrike" u="none">
                <a:solidFill>
                  <a:srgbClr val="000000"/>
                </a:solidFill>
                <a:latin typeface="Noto Sans"/>
                <a:ea typeface="Noto Sans"/>
                <a:cs typeface="Noto Sans"/>
                <a:sym typeface="Noto Sans"/>
              </a:rPr>
              <a:t>sacas e</a:t>
            </a:r>
            <a:r>
              <a:rPr lang="en-US" sz="1722" strike="noStrike" u="none">
                <a:solidFill>
                  <a:srgbClr val="000000"/>
                </a:solidFill>
                <a:latin typeface="Noto Sans"/>
                <a:ea typeface="Noto Sans"/>
                <a:cs typeface="Noto Sans"/>
                <a:sym typeface="Noto Sans"/>
              </a:rPr>
              <a:t>l di</a:t>
            </a:r>
            <a:r>
              <a:rPr lang="en-US" sz="1722" strike="noStrike" u="none">
                <a:solidFill>
                  <a:srgbClr val="000000"/>
                </a:solidFill>
                <a:latin typeface="Noto Sans"/>
                <a:ea typeface="Noto Sans"/>
                <a:cs typeface="Noto Sans"/>
                <a:sym typeface="Noto Sans"/>
              </a:rPr>
              <a:t>ne</a:t>
            </a:r>
            <a:r>
              <a:rPr lang="en-US" sz="1722" strike="noStrike" u="none">
                <a:solidFill>
                  <a:srgbClr val="000000"/>
                </a:solidFill>
                <a:latin typeface="Noto Sans"/>
                <a:ea typeface="Noto Sans"/>
                <a:cs typeface="Noto Sans"/>
                <a:sym typeface="Noto Sans"/>
              </a:rPr>
              <a:t>r</a:t>
            </a:r>
            <a:r>
              <a:rPr lang="en-US" sz="1722" strike="noStrike" u="none">
                <a:solidFill>
                  <a:srgbClr val="000000"/>
                </a:solidFill>
                <a:latin typeface="Noto Sans"/>
                <a:ea typeface="Noto Sans"/>
                <a:cs typeface="Noto Sans"/>
                <a:sym typeface="Noto Sans"/>
              </a:rPr>
              <a:t>o</a:t>
            </a:r>
            <a:r>
              <a:rPr lang="en-US" sz="1722" strike="noStrike" u="none">
                <a:solidFill>
                  <a:srgbClr val="000000"/>
                </a:solidFill>
                <a:latin typeface="Noto Sans"/>
                <a:ea typeface="Noto Sans"/>
                <a:cs typeface="Noto Sans"/>
                <a:sym typeface="Noto Sans"/>
              </a:rPr>
              <a:t>; sin embargo, las ganancias pueden estar sujetas a impuestos si la cuenta no ha existido por al menos</a:t>
            </a:r>
            <a:r>
              <a:rPr lang="en-US" sz="1722" strike="noStrike" u="none">
                <a:solidFill>
                  <a:srgbClr val="000000"/>
                </a:solidFill>
                <a:latin typeface="Noto Sans"/>
                <a:ea typeface="Noto Sans"/>
                <a:cs typeface="Noto Sans"/>
                <a:sym typeface="Noto Sans"/>
              </a:rPr>
              <a:t> 5 años y se retiran antes de cumplir 59 años y medio, muerte o discapacidad.</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2315491"/>
            <a:chOff x="0" y="0"/>
            <a:chExt cx="4816593" cy="609841"/>
          </a:xfrm>
        </p:grpSpPr>
        <p:sp>
          <p:nvSpPr>
            <p:cNvPr name="Freeform 3" id="3"/>
            <p:cNvSpPr/>
            <p:nvPr/>
          </p:nvSpPr>
          <p:spPr>
            <a:xfrm flipH="false" flipV="false" rot="0">
              <a:off x="0" y="0"/>
              <a:ext cx="4816592" cy="609841"/>
            </a:xfrm>
            <a:custGeom>
              <a:avLst/>
              <a:gdLst/>
              <a:ahLst/>
              <a:cxnLst/>
              <a:rect r="r" b="b" t="t" l="l"/>
              <a:pathLst>
                <a:path h="609841" w="4816592">
                  <a:moveTo>
                    <a:pt x="0" y="0"/>
                  </a:moveTo>
                  <a:lnTo>
                    <a:pt x="4816592" y="0"/>
                  </a:lnTo>
                  <a:lnTo>
                    <a:pt x="4816592" y="609841"/>
                  </a:lnTo>
                  <a:lnTo>
                    <a:pt x="0" y="609841"/>
                  </a:lnTo>
                  <a:close/>
                </a:path>
              </a:pathLst>
            </a:custGeom>
            <a:solidFill>
              <a:srgbClr val="232C68"/>
            </a:solidFill>
          </p:spPr>
        </p:sp>
        <p:sp>
          <p:nvSpPr>
            <p:cNvPr name="TextBox 4" id="4"/>
            <p:cNvSpPr txBox="true"/>
            <p:nvPr/>
          </p:nvSpPr>
          <p:spPr>
            <a:xfrm>
              <a:off x="0" y="-38100"/>
              <a:ext cx="4816593" cy="647941"/>
            </a:xfrm>
            <a:prstGeom prst="rect">
              <a:avLst/>
            </a:prstGeom>
          </p:spPr>
          <p:txBody>
            <a:bodyPr anchor="ctr" rtlCol="false" tIns="50800" lIns="50800" bIns="50800" rIns="50800"/>
            <a:lstStyle/>
            <a:p>
              <a:pPr algn="ctr">
                <a:lnSpc>
                  <a:spcPts val="2659"/>
                </a:lnSpc>
              </a:pPr>
            </a:p>
          </p:txBody>
        </p:sp>
      </p:grpSp>
      <p:sp>
        <p:nvSpPr>
          <p:cNvPr name="TextBox 5" id="5"/>
          <p:cNvSpPr txBox="true"/>
          <p:nvPr/>
        </p:nvSpPr>
        <p:spPr>
          <a:xfrm rot="0">
            <a:off x="0" y="507019"/>
            <a:ext cx="18288000" cy="1152525"/>
          </a:xfrm>
          <a:prstGeom prst="rect">
            <a:avLst/>
          </a:prstGeom>
        </p:spPr>
        <p:txBody>
          <a:bodyPr anchor="t" rtlCol="false" tIns="0" lIns="0" bIns="0" rIns="0">
            <a:spAutoFit/>
          </a:bodyPr>
          <a:lstStyle/>
          <a:p>
            <a:pPr algn="ctr" marL="0" indent="0" lvl="0">
              <a:lnSpc>
                <a:spcPts val="9000"/>
              </a:lnSpc>
              <a:spcBef>
                <a:spcPct val="0"/>
              </a:spcBef>
            </a:pPr>
            <a:r>
              <a:rPr lang="en-US" b="true" sz="7500" strike="noStrike" u="none">
                <a:solidFill>
                  <a:srgbClr val="FFFFFF"/>
                </a:solidFill>
                <a:latin typeface="Noto Sans Bold"/>
                <a:ea typeface="Noto Sans Bold"/>
                <a:cs typeface="Noto Sans Bold"/>
                <a:sym typeface="Noto Sans Bold"/>
              </a:rPr>
              <a:t>Efecto de tu aporte </a:t>
            </a:r>
            <a:r>
              <a:rPr lang="en-US" b="true" sz="7500" strike="noStrike" u="none">
                <a:solidFill>
                  <a:srgbClr val="FFFFFF"/>
                </a:solidFill>
                <a:latin typeface="Noto Sans Bold"/>
                <a:ea typeface="Noto Sans Bold"/>
                <a:cs typeface="Noto Sans Bold"/>
                <a:sym typeface="Noto Sans Bold"/>
              </a:rPr>
              <a:t>en tu Cheque</a:t>
            </a:r>
          </a:p>
        </p:txBody>
      </p:sp>
      <p:grpSp>
        <p:nvGrpSpPr>
          <p:cNvPr name="Group 6" id="6"/>
          <p:cNvGrpSpPr/>
          <p:nvPr/>
        </p:nvGrpSpPr>
        <p:grpSpPr>
          <a:xfrm rot="0">
            <a:off x="13173042" y="2401889"/>
            <a:ext cx="4272881" cy="572728"/>
            <a:chOff x="0" y="0"/>
            <a:chExt cx="5697174" cy="763637"/>
          </a:xfrm>
        </p:grpSpPr>
        <p:sp>
          <p:nvSpPr>
            <p:cNvPr name="Freeform 7" id="7"/>
            <p:cNvSpPr/>
            <p:nvPr/>
          </p:nvSpPr>
          <p:spPr>
            <a:xfrm flipH="false" flipV="false" rot="0">
              <a:off x="26345" y="23450"/>
              <a:ext cx="5644438" cy="716746"/>
            </a:xfrm>
            <a:custGeom>
              <a:avLst/>
              <a:gdLst/>
              <a:ahLst/>
              <a:cxnLst/>
              <a:rect r="r" b="b" t="t" l="l"/>
              <a:pathLst>
                <a:path h="716746" w="5644438">
                  <a:moveTo>
                    <a:pt x="0" y="0"/>
                  </a:moveTo>
                  <a:lnTo>
                    <a:pt x="5644438" y="0"/>
                  </a:lnTo>
                  <a:lnTo>
                    <a:pt x="5644438" y="716746"/>
                  </a:lnTo>
                  <a:lnTo>
                    <a:pt x="0" y="716746"/>
                  </a:lnTo>
                  <a:close/>
                </a:path>
              </a:pathLst>
            </a:custGeom>
            <a:solidFill>
              <a:srgbClr val="60A644"/>
            </a:solidFill>
          </p:spPr>
        </p:sp>
        <p:sp>
          <p:nvSpPr>
            <p:cNvPr name="Freeform 8" id="8"/>
            <p:cNvSpPr/>
            <p:nvPr/>
          </p:nvSpPr>
          <p:spPr>
            <a:xfrm flipH="false" flipV="false" rot="0">
              <a:off x="0" y="0"/>
              <a:ext cx="5697128" cy="763646"/>
            </a:xfrm>
            <a:custGeom>
              <a:avLst/>
              <a:gdLst/>
              <a:ahLst/>
              <a:cxnLst/>
              <a:rect r="r" b="b" t="t" l="l"/>
              <a:pathLst>
                <a:path h="763646" w="5697128">
                  <a:moveTo>
                    <a:pt x="26345" y="0"/>
                  </a:moveTo>
                  <a:lnTo>
                    <a:pt x="5670783" y="0"/>
                  </a:lnTo>
                  <a:cubicBezTo>
                    <a:pt x="5685273" y="0"/>
                    <a:pt x="5697128" y="10552"/>
                    <a:pt x="5697128" y="23450"/>
                  </a:cubicBezTo>
                  <a:lnTo>
                    <a:pt x="5697128" y="740196"/>
                  </a:lnTo>
                  <a:cubicBezTo>
                    <a:pt x="5697128" y="753093"/>
                    <a:pt x="5685273" y="763646"/>
                    <a:pt x="5670783" y="763646"/>
                  </a:cubicBezTo>
                  <a:lnTo>
                    <a:pt x="26345" y="763646"/>
                  </a:lnTo>
                  <a:cubicBezTo>
                    <a:pt x="11855" y="763646"/>
                    <a:pt x="0" y="753093"/>
                    <a:pt x="0" y="740196"/>
                  </a:cubicBezTo>
                  <a:lnTo>
                    <a:pt x="0" y="23450"/>
                  </a:lnTo>
                  <a:cubicBezTo>
                    <a:pt x="0" y="10552"/>
                    <a:pt x="11855" y="0"/>
                    <a:pt x="26345" y="0"/>
                  </a:cubicBezTo>
                  <a:moveTo>
                    <a:pt x="26345" y="46900"/>
                  </a:moveTo>
                  <a:lnTo>
                    <a:pt x="26345" y="23450"/>
                  </a:lnTo>
                  <a:lnTo>
                    <a:pt x="52690" y="23450"/>
                  </a:lnTo>
                  <a:lnTo>
                    <a:pt x="52690" y="740196"/>
                  </a:lnTo>
                  <a:lnTo>
                    <a:pt x="26345" y="740196"/>
                  </a:lnTo>
                  <a:lnTo>
                    <a:pt x="26345" y="716746"/>
                  </a:lnTo>
                  <a:lnTo>
                    <a:pt x="5670783" y="716746"/>
                  </a:lnTo>
                  <a:lnTo>
                    <a:pt x="5670783" y="740196"/>
                  </a:lnTo>
                  <a:lnTo>
                    <a:pt x="5644438" y="740196"/>
                  </a:lnTo>
                  <a:lnTo>
                    <a:pt x="5644438" y="23450"/>
                  </a:lnTo>
                  <a:lnTo>
                    <a:pt x="5670783" y="23450"/>
                  </a:lnTo>
                  <a:lnTo>
                    <a:pt x="5670783" y="46900"/>
                  </a:lnTo>
                  <a:lnTo>
                    <a:pt x="26345" y="46900"/>
                  </a:lnTo>
                  <a:close/>
                </a:path>
              </a:pathLst>
            </a:custGeom>
            <a:solidFill>
              <a:srgbClr val="60A644"/>
            </a:solidFill>
          </p:spPr>
        </p:sp>
      </p:grpSp>
      <p:grpSp>
        <p:nvGrpSpPr>
          <p:cNvPr name="Group 9" id="9"/>
          <p:cNvGrpSpPr/>
          <p:nvPr/>
        </p:nvGrpSpPr>
        <p:grpSpPr>
          <a:xfrm rot="0">
            <a:off x="9091545" y="2383444"/>
            <a:ext cx="4091021" cy="591781"/>
            <a:chOff x="0" y="0"/>
            <a:chExt cx="5454695" cy="789041"/>
          </a:xfrm>
        </p:grpSpPr>
        <p:sp>
          <p:nvSpPr>
            <p:cNvPr name="Freeform 10" id="10"/>
            <p:cNvSpPr/>
            <p:nvPr/>
          </p:nvSpPr>
          <p:spPr>
            <a:xfrm flipH="false" flipV="false" rot="0">
              <a:off x="6350" y="6350"/>
              <a:ext cx="5441950" cy="776351"/>
            </a:xfrm>
            <a:custGeom>
              <a:avLst/>
              <a:gdLst/>
              <a:ahLst/>
              <a:cxnLst/>
              <a:rect r="r" b="b" t="t" l="l"/>
              <a:pathLst>
                <a:path h="776351" w="5441950">
                  <a:moveTo>
                    <a:pt x="0" y="0"/>
                  </a:moveTo>
                  <a:lnTo>
                    <a:pt x="5441950" y="0"/>
                  </a:lnTo>
                  <a:lnTo>
                    <a:pt x="5441950" y="776351"/>
                  </a:lnTo>
                  <a:lnTo>
                    <a:pt x="0" y="776351"/>
                  </a:lnTo>
                  <a:close/>
                </a:path>
              </a:pathLst>
            </a:custGeom>
            <a:solidFill>
              <a:srgbClr val="232C68"/>
            </a:solidFill>
          </p:spPr>
        </p:sp>
        <p:sp>
          <p:nvSpPr>
            <p:cNvPr name="Freeform 11" id="11"/>
            <p:cNvSpPr/>
            <p:nvPr/>
          </p:nvSpPr>
          <p:spPr>
            <a:xfrm flipH="false" flipV="false" rot="0">
              <a:off x="0" y="0"/>
              <a:ext cx="5454650" cy="789051"/>
            </a:xfrm>
            <a:custGeom>
              <a:avLst/>
              <a:gdLst/>
              <a:ahLst/>
              <a:cxnLst/>
              <a:rect r="r" b="b" t="t" l="l"/>
              <a:pathLst>
                <a:path h="789051" w="5454650">
                  <a:moveTo>
                    <a:pt x="6350" y="0"/>
                  </a:moveTo>
                  <a:lnTo>
                    <a:pt x="5448300" y="0"/>
                  </a:lnTo>
                  <a:cubicBezTo>
                    <a:pt x="5451856" y="0"/>
                    <a:pt x="5454650" y="2794"/>
                    <a:pt x="5454650" y="6350"/>
                  </a:cubicBezTo>
                  <a:lnTo>
                    <a:pt x="5454650" y="782701"/>
                  </a:lnTo>
                  <a:cubicBezTo>
                    <a:pt x="5454650" y="786257"/>
                    <a:pt x="5451856" y="789051"/>
                    <a:pt x="5448300" y="789051"/>
                  </a:cubicBezTo>
                  <a:lnTo>
                    <a:pt x="6350" y="789051"/>
                  </a:lnTo>
                  <a:cubicBezTo>
                    <a:pt x="2794" y="789051"/>
                    <a:pt x="0" y="786257"/>
                    <a:pt x="0" y="782701"/>
                  </a:cubicBezTo>
                  <a:lnTo>
                    <a:pt x="0" y="6350"/>
                  </a:lnTo>
                  <a:cubicBezTo>
                    <a:pt x="0" y="2794"/>
                    <a:pt x="2794" y="0"/>
                    <a:pt x="6350" y="0"/>
                  </a:cubicBezTo>
                  <a:moveTo>
                    <a:pt x="6350" y="12700"/>
                  </a:moveTo>
                  <a:lnTo>
                    <a:pt x="6350" y="6350"/>
                  </a:lnTo>
                  <a:lnTo>
                    <a:pt x="12700" y="6350"/>
                  </a:lnTo>
                  <a:lnTo>
                    <a:pt x="12700" y="782701"/>
                  </a:lnTo>
                  <a:lnTo>
                    <a:pt x="6350" y="782701"/>
                  </a:lnTo>
                  <a:lnTo>
                    <a:pt x="6350" y="776351"/>
                  </a:lnTo>
                  <a:lnTo>
                    <a:pt x="5448300" y="776351"/>
                  </a:lnTo>
                  <a:lnTo>
                    <a:pt x="5448300" y="782701"/>
                  </a:lnTo>
                  <a:lnTo>
                    <a:pt x="5441950" y="782701"/>
                  </a:lnTo>
                  <a:lnTo>
                    <a:pt x="5441950" y="6350"/>
                  </a:lnTo>
                  <a:lnTo>
                    <a:pt x="5448300" y="6350"/>
                  </a:lnTo>
                  <a:lnTo>
                    <a:pt x="5448300" y="12700"/>
                  </a:lnTo>
                  <a:lnTo>
                    <a:pt x="6350" y="12700"/>
                  </a:lnTo>
                  <a:close/>
                </a:path>
              </a:pathLst>
            </a:custGeom>
            <a:solidFill>
              <a:srgbClr val="232C68"/>
            </a:solidFill>
          </p:spPr>
        </p:sp>
      </p:grpSp>
      <p:grpSp>
        <p:nvGrpSpPr>
          <p:cNvPr name="Group 12" id="12"/>
          <p:cNvGrpSpPr/>
          <p:nvPr/>
        </p:nvGrpSpPr>
        <p:grpSpPr>
          <a:xfrm rot="0">
            <a:off x="9091545" y="2965700"/>
            <a:ext cx="4091021" cy="2580109"/>
            <a:chOff x="0" y="0"/>
            <a:chExt cx="5454695" cy="3440145"/>
          </a:xfrm>
        </p:grpSpPr>
        <p:sp>
          <p:nvSpPr>
            <p:cNvPr name="Freeform 13" id="13"/>
            <p:cNvSpPr/>
            <p:nvPr/>
          </p:nvSpPr>
          <p:spPr>
            <a:xfrm flipH="false" flipV="false" rot="0">
              <a:off x="6350" y="6350"/>
              <a:ext cx="5441950" cy="3427476"/>
            </a:xfrm>
            <a:custGeom>
              <a:avLst/>
              <a:gdLst/>
              <a:ahLst/>
              <a:cxnLst/>
              <a:rect r="r" b="b" t="t" l="l"/>
              <a:pathLst>
                <a:path h="3427476" w="5441950">
                  <a:moveTo>
                    <a:pt x="0" y="0"/>
                  </a:moveTo>
                  <a:lnTo>
                    <a:pt x="5441950" y="0"/>
                  </a:lnTo>
                  <a:lnTo>
                    <a:pt x="5441950" y="3427476"/>
                  </a:lnTo>
                  <a:lnTo>
                    <a:pt x="0" y="3427476"/>
                  </a:lnTo>
                  <a:close/>
                </a:path>
              </a:pathLst>
            </a:custGeom>
            <a:solidFill>
              <a:srgbClr val="FFFFFF"/>
            </a:solidFill>
          </p:spPr>
        </p:sp>
        <p:sp>
          <p:nvSpPr>
            <p:cNvPr name="Freeform 14" id="14"/>
            <p:cNvSpPr/>
            <p:nvPr/>
          </p:nvSpPr>
          <p:spPr>
            <a:xfrm flipH="false" flipV="false" rot="0">
              <a:off x="0" y="0"/>
              <a:ext cx="5454650" cy="3440176"/>
            </a:xfrm>
            <a:custGeom>
              <a:avLst/>
              <a:gdLst/>
              <a:ahLst/>
              <a:cxnLst/>
              <a:rect r="r" b="b" t="t" l="l"/>
              <a:pathLst>
                <a:path h="3440176" w="5454650">
                  <a:moveTo>
                    <a:pt x="6350" y="0"/>
                  </a:moveTo>
                  <a:lnTo>
                    <a:pt x="5448300" y="0"/>
                  </a:lnTo>
                  <a:cubicBezTo>
                    <a:pt x="5451856" y="0"/>
                    <a:pt x="5454650" y="2794"/>
                    <a:pt x="5454650" y="6350"/>
                  </a:cubicBezTo>
                  <a:lnTo>
                    <a:pt x="5454650" y="3433826"/>
                  </a:lnTo>
                  <a:cubicBezTo>
                    <a:pt x="5454650" y="3437382"/>
                    <a:pt x="5451856" y="3440176"/>
                    <a:pt x="5448300" y="3440176"/>
                  </a:cubicBezTo>
                  <a:lnTo>
                    <a:pt x="6350" y="3440176"/>
                  </a:lnTo>
                  <a:cubicBezTo>
                    <a:pt x="2794" y="3440176"/>
                    <a:pt x="0" y="3437382"/>
                    <a:pt x="0" y="3433826"/>
                  </a:cubicBezTo>
                  <a:lnTo>
                    <a:pt x="0" y="6350"/>
                  </a:lnTo>
                  <a:cubicBezTo>
                    <a:pt x="0" y="2794"/>
                    <a:pt x="2794" y="0"/>
                    <a:pt x="6350" y="0"/>
                  </a:cubicBezTo>
                  <a:moveTo>
                    <a:pt x="6350" y="12700"/>
                  </a:moveTo>
                  <a:lnTo>
                    <a:pt x="6350" y="6350"/>
                  </a:lnTo>
                  <a:lnTo>
                    <a:pt x="12700" y="6350"/>
                  </a:lnTo>
                  <a:lnTo>
                    <a:pt x="12700" y="3433826"/>
                  </a:lnTo>
                  <a:lnTo>
                    <a:pt x="6350" y="3433826"/>
                  </a:lnTo>
                  <a:lnTo>
                    <a:pt x="6350" y="3427476"/>
                  </a:lnTo>
                  <a:lnTo>
                    <a:pt x="5448300" y="3427476"/>
                  </a:lnTo>
                  <a:lnTo>
                    <a:pt x="5448300" y="3433826"/>
                  </a:lnTo>
                  <a:lnTo>
                    <a:pt x="5441950" y="3433826"/>
                  </a:lnTo>
                  <a:lnTo>
                    <a:pt x="5441950" y="6350"/>
                  </a:lnTo>
                  <a:lnTo>
                    <a:pt x="5448300" y="6350"/>
                  </a:lnTo>
                  <a:lnTo>
                    <a:pt x="5448300" y="12700"/>
                  </a:lnTo>
                  <a:lnTo>
                    <a:pt x="6350" y="12700"/>
                  </a:lnTo>
                  <a:close/>
                </a:path>
              </a:pathLst>
            </a:custGeom>
            <a:solidFill>
              <a:srgbClr val="232C68"/>
            </a:solidFill>
          </p:spPr>
        </p:sp>
      </p:grpSp>
      <p:grpSp>
        <p:nvGrpSpPr>
          <p:cNvPr name="Group 15" id="15"/>
          <p:cNvGrpSpPr/>
          <p:nvPr/>
        </p:nvGrpSpPr>
        <p:grpSpPr>
          <a:xfrm rot="0">
            <a:off x="13173042" y="2965700"/>
            <a:ext cx="4258593" cy="2580109"/>
            <a:chOff x="0" y="0"/>
            <a:chExt cx="5678124" cy="3440145"/>
          </a:xfrm>
        </p:grpSpPr>
        <p:sp>
          <p:nvSpPr>
            <p:cNvPr name="Freeform 16" id="16"/>
            <p:cNvSpPr/>
            <p:nvPr/>
          </p:nvSpPr>
          <p:spPr>
            <a:xfrm flipH="false" flipV="false" rot="0">
              <a:off x="6610" y="6350"/>
              <a:ext cx="5664858" cy="3427476"/>
            </a:xfrm>
            <a:custGeom>
              <a:avLst/>
              <a:gdLst/>
              <a:ahLst/>
              <a:cxnLst/>
              <a:rect r="r" b="b" t="t" l="l"/>
              <a:pathLst>
                <a:path h="3427476" w="5664858">
                  <a:moveTo>
                    <a:pt x="0" y="0"/>
                  </a:moveTo>
                  <a:lnTo>
                    <a:pt x="5664858" y="0"/>
                  </a:lnTo>
                  <a:lnTo>
                    <a:pt x="5664858" y="3427476"/>
                  </a:lnTo>
                  <a:lnTo>
                    <a:pt x="0" y="3427476"/>
                  </a:lnTo>
                  <a:close/>
                </a:path>
              </a:pathLst>
            </a:custGeom>
            <a:solidFill>
              <a:srgbClr val="FFFFFF"/>
            </a:solidFill>
          </p:spPr>
        </p:sp>
        <p:sp>
          <p:nvSpPr>
            <p:cNvPr name="Freeform 17" id="17"/>
            <p:cNvSpPr/>
            <p:nvPr/>
          </p:nvSpPr>
          <p:spPr>
            <a:xfrm flipH="false" flipV="false" rot="0">
              <a:off x="0" y="0"/>
              <a:ext cx="5678078" cy="3440176"/>
            </a:xfrm>
            <a:custGeom>
              <a:avLst/>
              <a:gdLst/>
              <a:ahLst/>
              <a:cxnLst/>
              <a:rect r="r" b="b" t="t" l="l"/>
              <a:pathLst>
                <a:path h="3440176" w="5678078">
                  <a:moveTo>
                    <a:pt x="6610" y="0"/>
                  </a:moveTo>
                  <a:lnTo>
                    <a:pt x="5671468" y="0"/>
                  </a:lnTo>
                  <a:cubicBezTo>
                    <a:pt x="5675169" y="0"/>
                    <a:pt x="5678078" y="2794"/>
                    <a:pt x="5678078" y="6350"/>
                  </a:cubicBezTo>
                  <a:lnTo>
                    <a:pt x="5678078" y="3433826"/>
                  </a:lnTo>
                  <a:cubicBezTo>
                    <a:pt x="5678078" y="3437382"/>
                    <a:pt x="5675169" y="3440176"/>
                    <a:pt x="5671468" y="3440176"/>
                  </a:cubicBezTo>
                  <a:lnTo>
                    <a:pt x="6610" y="3440176"/>
                  </a:lnTo>
                  <a:cubicBezTo>
                    <a:pt x="2908" y="3440176"/>
                    <a:pt x="0" y="3437382"/>
                    <a:pt x="0" y="3433826"/>
                  </a:cubicBezTo>
                  <a:lnTo>
                    <a:pt x="0" y="6350"/>
                  </a:lnTo>
                  <a:cubicBezTo>
                    <a:pt x="0" y="2794"/>
                    <a:pt x="2908" y="0"/>
                    <a:pt x="6610" y="0"/>
                  </a:cubicBezTo>
                  <a:moveTo>
                    <a:pt x="6610" y="12700"/>
                  </a:moveTo>
                  <a:lnTo>
                    <a:pt x="6610" y="6350"/>
                  </a:lnTo>
                  <a:lnTo>
                    <a:pt x="13220" y="6350"/>
                  </a:lnTo>
                  <a:lnTo>
                    <a:pt x="13220" y="3433826"/>
                  </a:lnTo>
                  <a:lnTo>
                    <a:pt x="6610" y="3433826"/>
                  </a:lnTo>
                  <a:lnTo>
                    <a:pt x="6610" y="3427476"/>
                  </a:lnTo>
                  <a:lnTo>
                    <a:pt x="5671468" y="3427476"/>
                  </a:lnTo>
                  <a:lnTo>
                    <a:pt x="5671468" y="3433826"/>
                  </a:lnTo>
                  <a:lnTo>
                    <a:pt x="5664858" y="3433826"/>
                  </a:lnTo>
                  <a:lnTo>
                    <a:pt x="5664858" y="6350"/>
                  </a:lnTo>
                  <a:lnTo>
                    <a:pt x="5671468" y="6350"/>
                  </a:lnTo>
                  <a:lnTo>
                    <a:pt x="5671468" y="12700"/>
                  </a:lnTo>
                  <a:lnTo>
                    <a:pt x="6610" y="12700"/>
                  </a:lnTo>
                  <a:close/>
                </a:path>
              </a:pathLst>
            </a:custGeom>
            <a:solidFill>
              <a:srgbClr val="60A644"/>
            </a:solidFill>
          </p:spPr>
        </p:sp>
      </p:grpSp>
      <p:grpSp>
        <p:nvGrpSpPr>
          <p:cNvPr name="Group 18" id="18"/>
          <p:cNvGrpSpPr/>
          <p:nvPr/>
        </p:nvGrpSpPr>
        <p:grpSpPr>
          <a:xfrm rot="0">
            <a:off x="9091545" y="6364306"/>
            <a:ext cx="4091021" cy="2580109"/>
            <a:chOff x="0" y="0"/>
            <a:chExt cx="5454695" cy="3440145"/>
          </a:xfrm>
        </p:grpSpPr>
        <p:sp>
          <p:nvSpPr>
            <p:cNvPr name="Freeform 19" id="19"/>
            <p:cNvSpPr/>
            <p:nvPr/>
          </p:nvSpPr>
          <p:spPr>
            <a:xfrm flipH="false" flipV="false" rot="0">
              <a:off x="6350" y="6350"/>
              <a:ext cx="5441950" cy="3427476"/>
            </a:xfrm>
            <a:custGeom>
              <a:avLst/>
              <a:gdLst/>
              <a:ahLst/>
              <a:cxnLst/>
              <a:rect r="r" b="b" t="t" l="l"/>
              <a:pathLst>
                <a:path h="3427476" w="5441950">
                  <a:moveTo>
                    <a:pt x="0" y="0"/>
                  </a:moveTo>
                  <a:lnTo>
                    <a:pt x="5441950" y="0"/>
                  </a:lnTo>
                  <a:lnTo>
                    <a:pt x="5441950" y="3427476"/>
                  </a:lnTo>
                  <a:lnTo>
                    <a:pt x="0" y="3427476"/>
                  </a:lnTo>
                  <a:close/>
                </a:path>
              </a:pathLst>
            </a:custGeom>
            <a:solidFill>
              <a:srgbClr val="FFFFFF"/>
            </a:solidFill>
          </p:spPr>
        </p:sp>
        <p:sp>
          <p:nvSpPr>
            <p:cNvPr name="Freeform 20" id="20"/>
            <p:cNvSpPr/>
            <p:nvPr/>
          </p:nvSpPr>
          <p:spPr>
            <a:xfrm flipH="false" flipV="false" rot="0">
              <a:off x="0" y="0"/>
              <a:ext cx="5454650" cy="3440176"/>
            </a:xfrm>
            <a:custGeom>
              <a:avLst/>
              <a:gdLst/>
              <a:ahLst/>
              <a:cxnLst/>
              <a:rect r="r" b="b" t="t" l="l"/>
              <a:pathLst>
                <a:path h="3440176" w="5454650">
                  <a:moveTo>
                    <a:pt x="6350" y="0"/>
                  </a:moveTo>
                  <a:lnTo>
                    <a:pt x="5448300" y="0"/>
                  </a:lnTo>
                  <a:cubicBezTo>
                    <a:pt x="5451856" y="0"/>
                    <a:pt x="5454650" y="2794"/>
                    <a:pt x="5454650" y="6350"/>
                  </a:cubicBezTo>
                  <a:lnTo>
                    <a:pt x="5454650" y="3433826"/>
                  </a:lnTo>
                  <a:cubicBezTo>
                    <a:pt x="5454650" y="3437382"/>
                    <a:pt x="5451856" y="3440176"/>
                    <a:pt x="5448300" y="3440176"/>
                  </a:cubicBezTo>
                  <a:lnTo>
                    <a:pt x="6350" y="3440176"/>
                  </a:lnTo>
                  <a:cubicBezTo>
                    <a:pt x="2794" y="3440176"/>
                    <a:pt x="0" y="3437382"/>
                    <a:pt x="0" y="3433826"/>
                  </a:cubicBezTo>
                  <a:lnTo>
                    <a:pt x="0" y="6350"/>
                  </a:lnTo>
                  <a:cubicBezTo>
                    <a:pt x="0" y="2794"/>
                    <a:pt x="2794" y="0"/>
                    <a:pt x="6350" y="0"/>
                  </a:cubicBezTo>
                  <a:moveTo>
                    <a:pt x="6350" y="12700"/>
                  </a:moveTo>
                  <a:lnTo>
                    <a:pt x="6350" y="6350"/>
                  </a:lnTo>
                  <a:lnTo>
                    <a:pt x="12700" y="6350"/>
                  </a:lnTo>
                  <a:lnTo>
                    <a:pt x="12700" y="3433826"/>
                  </a:lnTo>
                  <a:lnTo>
                    <a:pt x="6350" y="3433826"/>
                  </a:lnTo>
                  <a:lnTo>
                    <a:pt x="6350" y="3427476"/>
                  </a:lnTo>
                  <a:lnTo>
                    <a:pt x="5448300" y="3427476"/>
                  </a:lnTo>
                  <a:lnTo>
                    <a:pt x="5448300" y="3433826"/>
                  </a:lnTo>
                  <a:lnTo>
                    <a:pt x="5441950" y="3433826"/>
                  </a:lnTo>
                  <a:lnTo>
                    <a:pt x="5441950" y="6350"/>
                  </a:lnTo>
                  <a:lnTo>
                    <a:pt x="5448300" y="6350"/>
                  </a:lnTo>
                  <a:lnTo>
                    <a:pt x="5448300" y="12700"/>
                  </a:lnTo>
                  <a:lnTo>
                    <a:pt x="6350" y="12700"/>
                  </a:lnTo>
                  <a:close/>
                </a:path>
              </a:pathLst>
            </a:custGeom>
            <a:solidFill>
              <a:srgbClr val="232C68"/>
            </a:solidFill>
          </p:spPr>
        </p:sp>
      </p:grpSp>
      <p:grpSp>
        <p:nvGrpSpPr>
          <p:cNvPr name="Group 21" id="21"/>
          <p:cNvGrpSpPr/>
          <p:nvPr/>
        </p:nvGrpSpPr>
        <p:grpSpPr>
          <a:xfrm rot="0">
            <a:off x="13173042" y="6364306"/>
            <a:ext cx="4258593" cy="2580109"/>
            <a:chOff x="0" y="0"/>
            <a:chExt cx="5678124" cy="3440145"/>
          </a:xfrm>
        </p:grpSpPr>
        <p:sp>
          <p:nvSpPr>
            <p:cNvPr name="Freeform 22" id="22"/>
            <p:cNvSpPr/>
            <p:nvPr/>
          </p:nvSpPr>
          <p:spPr>
            <a:xfrm flipH="false" flipV="false" rot="0">
              <a:off x="6610" y="6350"/>
              <a:ext cx="5664858" cy="3427476"/>
            </a:xfrm>
            <a:custGeom>
              <a:avLst/>
              <a:gdLst/>
              <a:ahLst/>
              <a:cxnLst/>
              <a:rect r="r" b="b" t="t" l="l"/>
              <a:pathLst>
                <a:path h="3427476" w="5664858">
                  <a:moveTo>
                    <a:pt x="0" y="0"/>
                  </a:moveTo>
                  <a:lnTo>
                    <a:pt x="5664858" y="0"/>
                  </a:lnTo>
                  <a:lnTo>
                    <a:pt x="5664858" y="3427476"/>
                  </a:lnTo>
                  <a:lnTo>
                    <a:pt x="0" y="3427476"/>
                  </a:lnTo>
                  <a:close/>
                </a:path>
              </a:pathLst>
            </a:custGeom>
            <a:solidFill>
              <a:srgbClr val="FFFFFF"/>
            </a:solidFill>
          </p:spPr>
        </p:sp>
        <p:sp>
          <p:nvSpPr>
            <p:cNvPr name="Freeform 23" id="23"/>
            <p:cNvSpPr/>
            <p:nvPr/>
          </p:nvSpPr>
          <p:spPr>
            <a:xfrm flipH="false" flipV="false" rot="0">
              <a:off x="0" y="0"/>
              <a:ext cx="5678078" cy="3440176"/>
            </a:xfrm>
            <a:custGeom>
              <a:avLst/>
              <a:gdLst/>
              <a:ahLst/>
              <a:cxnLst/>
              <a:rect r="r" b="b" t="t" l="l"/>
              <a:pathLst>
                <a:path h="3440176" w="5678078">
                  <a:moveTo>
                    <a:pt x="6610" y="0"/>
                  </a:moveTo>
                  <a:lnTo>
                    <a:pt x="5671468" y="0"/>
                  </a:lnTo>
                  <a:cubicBezTo>
                    <a:pt x="5675169" y="0"/>
                    <a:pt x="5678078" y="2794"/>
                    <a:pt x="5678078" y="6350"/>
                  </a:cubicBezTo>
                  <a:lnTo>
                    <a:pt x="5678078" y="3433826"/>
                  </a:lnTo>
                  <a:cubicBezTo>
                    <a:pt x="5678078" y="3437382"/>
                    <a:pt x="5675169" y="3440176"/>
                    <a:pt x="5671468" y="3440176"/>
                  </a:cubicBezTo>
                  <a:lnTo>
                    <a:pt x="6610" y="3440176"/>
                  </a:lnTo>
                  <a:cubicBezTo>
                    <a:pt x="2908" y="3440176"/>
                    <a:pt x="0" y="3437382"/>
                    <a:pt x="0" y="3433826"/>
                  </a:cubicBezTo>
                  <a:lnTo>
                    <a:pt x="0" y="6350"/>
                  </a:lnTo>
                  <a:cubicBezTo>
                    <a:pt x="0" y="2794"/>
                    <a:pt x="2908" y="0"/>
                    <a:pt x="6610" y="0"/>
                  </a:cubicBezTo>
                  <a:moveTo>
                    <a:pt x="6610" y="12700"/>
                  </a:moveTo>
                  <a:lnTo>
                    <a:pt x="6610" y="6350"/>
                  </a:lnTo>
                  <a:lnTo>
                    <a:pt x="13220" y="6350"/>
                  </a:lnTo>
                  <a:lnTo>
                    <a:pt x="13220" y="3433826"/>
                  </a:lnTo>
                  <a:lnTo>
                    <a:pt x="6610" y="3433826"/>
                  </a:lnTo>
                  <a:lnTo>
                    <a:pt x="6610" y="3427476"/>
                  </a:lnTo>
                  <a:lnTo>
                    <a:pt x="5671468" y="3427476"/>
                  </a:lnTo>
                  <a:lnTo>
                    <a:pt x="5671468" y="3433826"/>
                  </a:lnTo>
                  <a:lnTo>
                    <a:pt x="5664858" y="3433826"/>
                  </a:lnTo>
                  <a:lnTo>
                    <a:pt x="5664858" y="6350"/>
                  </a:lnTo>
                  <a:lnTo>
                    <a:pt x="5671468" y="6350"/>
                  </a:lnTo>
                  <a:lnTo>
                    <a:pt x="5671468" y="12700"/>
                  </a:lnTo>
                  <a:lnTo>
                    <a:pt x="6610" y="12700"/>
                  </a:lnTo>
                  <a:close/>
                </a:path>
              </a:pathLst>
            </a:custGeom>
            <a:solidFill>
              <a:srgbClr val="60A644"/>
            </a:solidFill>
          </p:spPr>
        </p:sp>
      </p:grpSp>
      <p:sp>
        <p:nvSpPr>
          <p:cNvPr name="TextBox 24" id="24"/>
          <p:cNvSpPr txBox="true"/>
          <p:nvPr/>
        </p:nvSpPr>
        <p:spPr>
          <a:xfrm rot="0">
            <a:off x="1916696" y="5274347"/>
            <a:ext cx="1016886" cy="542925"/>
          </a:xfrm>
          <a:prstGeom prst="rect">
            <a:avLst/>
          </a:prstGeom>
        </p:spPr>
        <p:txBody>
          <a:bodyPr anchor="t" rtlCol="false" tIns="0" lIns="0" bIns="0" rIns="0">
            <a:spAutoFit/>
          </a:bodyPr>
          <a:lstStyle/>
          <a:p>
            <a:pPr algn="ctr">
              <a:lnSpc>
                <a:spcPts val="4320"/>
              </a:lnSpc>
            </a:pPr>
            <a:r>
              <a:rPr lang="en-US" b="true" sz="3600" spc="33">
                <a:solidFill>
                  <a:srgbClr val="212C68"/>
                </a:solidFill>
                <a:latin typeface="Noto Sans Bold"/>
                <a:ea typeface="Noto Sans Bold"/>
                <a:cs typeface="Noto Sans Bold"/>
                <a:sym typeface="Noto Sans Bold"/>
              </a:rPr>
              <a:t>Jose</a:t>
            </a:r>
          </a:p>
        </p:txBody>
      </p:sp>
      <p:sp>
        <p:nvSpPr>
          <p:cNvPr name="TextBox 25" id="25"/>
          <p:cNvSpPr txBox="true"/>
          <p:nvPr/>
        </p:nvSpPr>
        <p:spPr>
          <a:xfrm rot="0">
            <a:off x="1523362" y="8768860"/>
            <a:ext cx="1803554" cy="542925"/>
          </a:xfrm>
          <a:prstGeom prst="rect">
            <a:avLst/>
          </a:prstGeom>
        </p:spPr>
        <p:txBody>
          <a:bodyPr anchor="t" rtlCol="false" tIns="0" lIns="0" bIns="0" rIns="0">
            <a:spAutoFit/>
          </a:bodyPr>
          <a:lstStyle/>
          <a:p>
            <a:pPr algn="ctr">
              <a:lnSpc>
                <a:spcPts val="4320"/>
              </a:lnSpc>
            </a:pPr>
            <a:r>
              <a:rPr lang="en-US" b="true" sz="3600" spc="33">
                <a:solidFill>
                  <a:srgbClr val="212C68"/>
                </a:solidFill>
                <a:latin typeface="Noto Sans Bold"/>
                <a:ea typeface="Noto Sans Bold"/>
                <a:cs typeface="Noto Sans Bold"/>
                <a:sym typeface="Noto Sans Bold"/>
              </a:rPr>
              <a:t>Monica</a:t>
            </a:r>
          </a:p>
        </p:txBody>
      </p:sp>
      <p:sp>
        <p:nvSpPr>
          <p:cNvPr name="TextBox 26" id="26"/>
          <p:cNvSpPr txBox="true"/>
          <p:nvPr/>
        </p:nvSpPr>
        <p:spPr>
          <a:xfrm rot="0">
            <a:off x="9258300" y="2484958"/>
            <a:ext cx="3729636" cy="352425"/>
          </a:xfrm>
          <a:prstGeom prst="rect">
            <a:avLst/>
          </a:prstGeom>
        </p:spPr>
        <p:txBody>
          <a:bodyPr anchor="t" rtlCol="false" tIns="0" lIns="0" bIns="0" rIns="0">
            <a:spAutoFit/>
          </a:bodyPr>
          <a:lstStyle/>
          <a:p>
            <a:pPr algn="ctr" marL="0" indent="0" lvl="0">
              <a:lnSpc>
                <a:spcPts val="2879"/>
              </a:lnSpc>
              <a:spcBef>
                <a:spcPct val="0"/>
              </a:spcBef>
            </a:pPr>
            <a:r>
              <a:rPr lang="en-US" sz="2400" spc="22" strike="noStrike" u="none">
                <a:solidFill>
                  <a:srgbClr val="FFFFFF"/>
                </a:solidFill>
                <a:latin typeface="Noto Sans"/>
                <a:ea typeface="Noto Sans"/>
                <a:cs typeface="Noto Sans"/>
                <a:sym typeface="Noto Sans"/>
              </a:rPr>
              <a:t>ANTES DE IMPUESTOS</a:t>
            </a:r>
          </a:p>
        </p:txBody>
      </p:sp>
      <p:sp>
        <p:nvSpPr>
          <p:cNvPr name="TextBox 27" id="27"/>
          <p:cNvSpPr txBox="true"/>
          <p:nvPr/>
        </p:nvSpPr>
        <p:spPr>
          <a:xfrm rot="0">
            <a:off x="14692290" y="2484958"/>
            <a:ext cx="1324950" cy="352425"/>
          </a:xfrm>
          <a:prstGeom prst="rect">
            <a:avLst/>
          </a:prstGeom>
        </p:spPr>
        <p:txBody>
          <a:bodyPr anchor="t" rtlCol="false" tIns="0" lIns="0" bIns="0" rIns="0">
            <a:spAutoFit/>
          </a:bodyPr>
          <a:lstStyle/>
          <a:p>
            <a:pPr algn="ctr">
              <a:lnSpc>
                <a:spcPts val="2879"/>
              </a:lnSpc>
            </a:pPr>
            <a:r>
              <a:rPr lang="en-US" sz="2400" spc="22">
                <a:solidFill>
                  <a:srgbClr val="FFFFFF"/>
                </a:solidFill>
                <a:latin typeface="Noto Sans"/>
                <a:ea typeface="Noto Sans"/>
                <a:cs typeface="Noto Sans"/>
                <a:sym typeface="Noto Sans"/>
              </a:rPr>
              <a:t>ROTH</a:t>
            </a:r>
          </a:p>
        </p:txBody>
      </p:sp>
      <p:sp>
        <p:nvSpPr>
          <p:cNvPr name="TextBox 28" id="28"/>
          <p:cNvSpPr txBox="true"/>
          <p:nvPr/>
        </p:nvSpPr>
        <p:spPr>
          <a:xfrm rot="0">
            <a:off x="9258300" y="3143250"/>
            <a:ext cx="3729636" cy="1885950"/>
          </a:xfrm>
          <a:prstGeom prst="rect">
            <a:avLst/>
          </a:prstGeom>
        </p:spPr>
        <p:txBody>
          <a:bodyPr anchor="t" rtlCol="false" tIns="0" lIns="0" bIns="0" rIns="0">
            <a:spAutoFit/>
          </a:bodyPr>
          <a:lstStyle/>
          <a:p>
            <a:pPr algn="ctr" marL="0" indent="0" lvl="0">
              <a:lnSpc>
                <a:spcPts val="2520"/>
              </a:lnSpc>
              <a:spcBef>
                <a:spcPct val="0"/>
              </a:spcBef>
            </a:pPr>
            <a:r>
              <a:rPr lang="en-US" sz="2100" spc="19" strike="noStrike" u="none">
                <a:solidFill>
                  <a:srgbClr val="212C68"/>
                </a:solidFill>
                <a:latin typeface="Noto Sans"/>
                <a:ea typeface="Noto Sans"/>
                <a:cs typeface="Noto Sans"/>
                <a:sym typeface="Noto Sans"/>
              </a:rPr>
              <a:t>Aportación:  </a:t>
            </a:r>
            <a:r>
              <a:rPr lang="en-US" b="true" sz="2100" spc="19" strike="noStrike" u="none">
                <a:solidFill>
                  <a:srgbClr val="212C68"/>
                </a:solidFill>
                <a:latin typeface="Noto Sans Bold"/>
                <a:ea typeface="Noto Sans Bold"/>
                <a:cs typeface="Noto Sans Bold"/>
                <a:sym typeface="Noto Sans Bold"/>
              </a:rPr>
              <a:t>$60</a:t>
            </a:r>
          </a:p>
          <a:p>
            <a:pPr algn="ctr" marL="0" indent="0" lvl="0">
              <a:lnSpc>
                <a:spcPts val="2520"/>
              </a:lnSpc>
              <a:spcBef>
                <a:spcPct val="0"/>
              </a:spcBef>
            </a:pPr>
            <a:r>
              <a:rPr lang="en-US" sz="2100" spc="19" strike="noStrike" u="none">
                <a:solidFill>
                  <a:srgbClr val="212C68"/>
                </a:solidFill>
                <a:latin typeface="Noto Sans"/>
                <a:ea typeface="Noto Sans"/>
                <a:cs typeface="Noto Sans"/>
                <a:sym typeface="Noto Sans"/>
              </a:rPr>
              <a:t>Ingreso que p</a:t>
            </a:r>
            <a:r>
              <a:rPr lang="en-US" sz="2100" spc="19" strike="noStrike" u="none">
                <a:solidFill>
                  <a:srgbClr val="212C68"/>
                </a:solidFill>
                <a:latin typeface="Noto Sans"/>
                <a:ea typeface="Noto Sans"/>
                <a:cs typeface="Noto Sans"/>
                <a:sym typeface="Noto Sans"/>
              </a:rPr>
              <a:t>a</a:t>
            </a:r>
            <a:r>
              <a:rPr lang="en-US" sz="2100" spc="19" strike="noStrike" u="none">
                <a:solidFill>
                  <a:srgbClr val="212C68"/>
                </a:solidFill>
                <a:latin typeface="Noto Sans"/>
                <a:ea typeface="Noto Sans"/>
                <a:cs typeface="Noto Sans"/>
                <a:sym typeface="Noto Sans"/>
              </a:rPr>
              <a:t>g</a:t>
            </a:r>
            <a:r>
              <a:rPr lang="en-US" sz="2100" spc="19" strike="noStrike" u="none">
                <a:solidFill>
                  <a:srgbClr val="212C68"/>
                </a:solidFill>
                <a:latin typeface="Noto Sans"/>
                <a:ea typeface="Noto Sans"/>
                <a:cs typeface="Noto Sans"/>
                <a:sym typeface="Noto Sans"/>
              </a:rPr>
              <a:t>a</a:t>
            </a:r>
            <a:r>
              <a:rPr lang="en-US" sz="2100" spc="19" strike="noStrike" u="none">
                <a:solidFill>
                  <a:srgbClr val="212C68"/>
                </a:solidFill>
                <a:latin typeface="Noto Sans"/>
                <a:ea typeface="Noto Sans"/>
                <a:cs typeface="Noto Sans"/>
                <a:sym typeface="Noto Sans"/>
              </a:rPr>
              <a:t> impu</a:t>
            </a:r>
            <a:r>
              <a:rPr lang="en-US" sz="2100" spc="19" strike="noStrike" u="none">
                <a:solidFill>
                  <a:srgbClr val="212C68"/>
                </a:solidFill>
                <a:latin typeface="Noto Sans"/>
                <a:ea typeface="Noto Sans"/>
                <a:cs typeface="Noto Sans"/>
                <a:sym typeface="Noto Sans"/>
              </a:rPr>
              <a:t>e</a:t>
            </a:r>
            <a:r>
              <a:rPr lang="en-US" sz="2100" spc="19" strike="noStrike" u="none">
                <a:solidFill>
                  <a:srgbClr val="212C68"/>
                </a:solidFill>
                <a:latin typeface="Noto Sans"/>
                <a:ea typeface="Noto Sans"/>
                <a:cs typeface="Noto Sans"/>
                <a:sym typeface="Noto Sans"/>
              </a:rPr>
              <a:t>stos</a:t>
            </a:r>
            <a:r>
              <a:rPr lang="en-US" sz="2100" spc="19" strike="noStrike" u="none">
                <a:solidFill>
                  <a:srgbClr val="212C68"/>
                </a:solidFill>
                <a:latin typeface="Noto Sans"/>
                <a:ea typeface="Noto Sans"/>
                <a:cs typeface="Noto Sans"/>
                <a:sym typeface="Noto Sans"/>
              </a:rPr>
              <a:t>:</a:t>
            </a:r>
            <a:r>
              <a:rPr lang="en-US" sz="2100" spc="19" strike="noStrike" u="none">
                <a:solidFill>
                  <a:srgbClr val="212C68"/>
                </a:solidFill>
                <a:latin typeface="Noto Sans"/>
                <a:ea typeface="Noto Sans"/>
                <a:cs typeface="Noto Sans"/>
                <a:sym typeface="Noto Sans"/>
              </a:rPr>
              <a:t>  </a:t>
            </a:r>
            <a:r>
              <a:rPr lang="en-US" b="true" sz="2100" spc="19" strike="noStrike" u="none">
                <a:solidFill>
                  <a:srgbClr val="212C68"/>
                </a:solidFill>
                <a:latin typeface="Noto Sans Bold"/>
                <a:ea typeface="Noto Sans Bold"/>
                <a:cs typeface="Noto Sans Bold"/>
                <a:sym typeface="Noto Sans Bold"/>
              </a:rPr>
              <a:t>$940</a:t>
            </a:r>
          </a:p>
          <a:p>
            <a:pPr algn="ctr" marL="0" indent="0" lvl="0">
              <a:lnSpc>
                <a:spcPts val="2520"/>
              </a:lnSpc>
              <a:spcBef>
                <a:spcPct val="0"/>
              </a:spcBef>
            </a:pPr>
            <a:r>
              <a:rPr lang="en-US" sz="2100" spc="19" strike="noStrike" u="none">
                <a:solidFill>
                  <a:srgbClr val="212C68"/>
                </a:solidFill>
                <a:latin typeface="Noto Sans"/>
                <a:ea typeface="Noto Sans"/>
                <a:cs typeface="Noto Sans"/>
                <a:sym typeface="Noto Sans"/>
              </a:rPr>
              <a:t>Impuestos Retenidos:  </a:t>
            </a:r>
            <a:r>
              <a:rPr lang="en-US" b="true" sz="2100" spc="19" strike="noStrike" u="none">
                <a:solidFill>
                  <a:srgbClr val="212C68"/>
                </a:solidFill>
                <a:latin typeface="Noto Sans Bold"/>
                <a:ea typeface="Noto Sans Bold"/>
                <a:cs typeface="Noto Sans Bold"/>
                <a:sym typeface="Noto Sans Bold"/>
              </a:rPr>
              <a:t>$169</a:t>
            </a:r>
          </a:p>
          <a:p>
            <a:pPr algn="ctr" marL="0" indent="0" lvl="0">
              <a:lnSpc>
                <a:spcPts val="2520"/>
              </a:lnSpc>
              <a:spcBef>
                <a:spcPct val="0"/>
              </a:spcBef>
            </a:pPr>
            <a:r>
              <a:rPr lang="en-US" b="true" sz="2100" spc="19" strike="noStrike" u="none">
                <a:solidFill>
                  <a:srgbClr val="6DA141"/>
                </a:solidFill>
                <a:latin typeface="Noto Sans Bold"/>
                <a:ea typeface="Noto Sans Bold"/>
                <a:cs typeface="Noto Sans Bold"/>
                <a:sym typeface="Noto Sans Bold"/>
              </a:rPr>
              <a:t>CHEQUE FINAL:  </a:t>
            </a:r>
          </a:p>
          <a:p>
            <a:pPr algn="ctr" marL="0" indent="0" lvl="0">
              <a:lnSpc>
                <a:spcPts val="2520"/>
              </a:lnSpc>
              <a:spcBef>
                <a:spcPct val="0"/>
              </a:spcBef>
            </a:pPr>
            <a:r>
              <a:rPr lang="en-US" b="true" sz="2100" spc="19" strike="noStrike" u="none">
                <a:solidFill>
                  <a:srgbClr val="6DA141"/>
                </a:solidFill>
                <a:latin typeface="Noto Sans Bold"/>
                <a:ea typeface="Noto Sans Bold"/>
                <a:cs typeface="Noto Sans Bold"/>
                <a:sym typeface="Noto Sans Bold"/>
              </a:rPr>
              <a:t>$771</a:t>
            </a:r>
          </a:p>
        </p:txBody>
      </p:sp>
      <p:sp>
        <p:nvSpPr>
          <p:cNvPr name="TextBox 29" id="29"/>
          <p:cNvSpPr txBox="true"/>
          <p:nvPr/>
        </p:nvSpPr>
        <p:spPr>
          <a:xfrm rot="0">
            <a:off x="13511179" y="3143250"/>
            <a:ext cx="3687171" cy="1885950"/>
          </a:xfrm>
          <a:prstGeom prst="rect">
            <a:avLst/>
          </a:prstGeom>
        </p:spPr>
        <p:txBody>
          <a:bodyPr anchor="t" rtlCol="false" tIns="0" lIns="0" bIns="0" rIns="0">
            <a:spAutoFit/>
          </a:bodyPr>
          <a:lstStyle/>
          <a:p>
            <a:pPr algn="ctr" marL="0" indent="0" lvl="0">
              <a:lnSpc>
                <a:spcPts val="2520"/>
              </a:lnSpc>
              <a:spcBef>
                <a:spcPct val="0"/>
              </a:spcBef>
            </a:pPr>
            <a:r>
              <a:rPr lang="en-US" sz="2100" spc="19" strike="noStrike" u="none">
                <a:solidFill>
                  <a:srgbClr val="212C68"/>
                </a:solidFill>
                <a:latin typeface="Noto Sans"/>
                <a:ea typeface="Noto Sans"/>
                <a:cs typeface="Noto Sans"/>
                <a:sym typeface="Noto Sans"/>
              </a:rPr>
              <a:t>Aportación:  </a:t>
            </a:r>
            <a:r>
              <a:rPr lang="en-US" b="true" sz="2100" spc="19" strike="noStrike" u="none">
                <a:solidFill>
                  <a:srgbClr val="212C68"/>
                </a:solidFill>
                <a:latin typeface="Noto Sans Bold"/>
                <a:ea typeface="Noto Sans Bold"/>
                <a:cs typeface="Noto Sans Bold"/>
                <a:sym typeface="Noto Sans Bold"/>
              </a:rPr>
              <a:t>$60</a:t>
            </a:r>
          </a:p>
          <a:p>
            <a:pPr algn="ctr" marL="0" indent="0" lvl="0">
              <a:lnSpc>
                <a:spcPts val="2520"/>
              </a:lnSpc>
              <a:spcBef>
                <a:spcPct val="0"/>
              </a:spcBef>
            </a:pPr>
            <a:r>
              <a:rPr lang="en-US" sz="2100" spc="19" strike="noStrike" u="none">
                <a:solidFill>
                  <a:srgbClr val="212C68"/>
                </a:solidFill>
                <a:latin typeface="Noto Sans"/>
                <a:ea typeface="Noto Sans"/>
                <a:cs typeface="Noto Sans"/>
                <a:sym typeface="Noto Sans"/>
              </a:rPr>
              <a:t>I</a:t>
            </a:r>
            <a:r>
              <a:rPr lang="en-US" sz="2100" spc="19" strike="noStrike" u="none">
                <a:solidFill>
                  <a:srgbClr val="212C68"/>
                </a:solidFill>
                <a:latin typeface="Noto Sans"/>
                <a:ea typeface="Noto Sans"/>
                <a:cs typeface="Noto Sans"/>
                <a:sym typeface="Noto Sans"/>
              </a:rPr>
              <a:t>ngreso </a:t>
            </a:r>
            <a:r>
              <a:rPr lang="en-US" sz="2100" spc="19" strike="noStrike" u="none">
                <a:solidFill>
                  <a:srgbClr val="212C68"/>
                </a:solidFill>
                <a:latin typeface="Noto Sans"/>
                <a:ea typeface="Noto Sans"/>
                <a:cs typeface="Noto Sans"/>
                <a:sym typeface="Noto Sans"/>
              </a:rPr>
              <a:t>que p</a:t>
            </a:r>
            <a:r>
              <a:rPr lang="en-US" sz="2100" spc="19" strike="noStrike" u="none">
                <a:solidFill>
                  <a:srgbClr val="212C68"/>
                </a:solidFill>
                <a:latin typeface="Noto Sans"/>
                <a:ea typeface="Noto Sans"/>
                <a:cs typeface="Noto Sans"/>
                <a:sym typeface="Noto Sans"/>
              </a:rPr>
              <a:t>a</a:t>
            </a:r>
            <a:r>
              <a:rPr lang="en-US" sz="2100" spc="19" strike="noStrike" u="none">
                <a:solidFill>
                  <a:srgbClr val="212C68"/>
                </a:solidFill>
                <a:latin typeface="Noto Sans"/>
                <a:ea typeface="Noto Sans"/>
                <a:cs typeface="Noto Sans"/>
                <a:sym typeface="Noto Sans"/>
              </a:rPr>
              <a:t>g</a:t>
            </a:r>
            <a:r>
              <a:rPr lang="en-US" sz="2100" spc="19" strike="noStrike" u="none">
                <a:solidFill>
                  <a:srgbClr val="212C68"/>
                </a:solidFill>
                <a:latin typeface="Noto Sans"/>
                <a:ea typeface="Noto Sans"/>
                <a:cs typeface="Noto Sans"/>
                <a:sym typeface="Noto Sans"/>
              </a:rPr>
              <a:t>a</a:t>
            </a:r>
            <a:r>
              <a:rPr lang="en-US" sz="2100" spc="19" strike="noStrike" u="none">
                <a:solidFill>
                  <a:srgbClr val="212C68"/>
                </a:solidFill>
                <a:latin typeface="Noto Sans"/>
                <a:ea typeface="Noto Sans"/>
                <a:cs typeface="Noto Sans"/>
                <a:sym typeface="Noto Sans"/>
              </a:rPr>
              <a:t> impu</a:t>
            </a:r>
            <a:r>
              <a:rPr lang="en-US" sz="2100" spc="19" strike="noStrike" u="none">
                <a:solidFill>
                  <a:srgbClr val="212C68"/>
                </a:solidFill>
                <a:latin typeface="Noto Sans"/>
                <a:ea typeface="Noto Sans"/>
                <a:cs typeface="Noto Sans"/>
                <a:sym typeface="Noto Sans"/>
              </a:rPr>
              <a:t>e</a:t>
            </a:r>
            <a:r>
              <a:rPr lang="en-US" sz="2100" spc="19" strike="noStrike" u="none">
                <a:solidFill>
                  <a:srgbClr val="212C68"/>
                </a:solidFill>
                <a:latin typeface="Noto Sans"/>
                <a:ea typeface="Noto Sans"/>
                <a:cs typeface="Noto Sans"/>
                <a:sym typeface="Noto Sans"/>
              </a:rPr>
              <a:t>stos</a:t>
            </a:r>
            <a:r>
              <a:rPr lang="en-US" sz="2100" spc="19" strike="noStrike" u="none">
                <a:solidFill>
                  <a:srgbClr val="212C68"/>
                </a:solidFill>
                <a:latin typeface="Noto Sans"/>
                <a:ea typeface="Noto Sans"/>
                <a:cs typeface="Noto Sans"/>
                <a:sym typeface="Noto Sans"/>
              </a:rPr>
              <a:t>:</a:t>
            </a:r>
            <a:r>
              <a:rPr lang="en-US" sz="2100" spc="19" strike="noStrike" u="none">
                <a:solidFill>
                  <a:srgbClr val="212C68"/>
                </a:solidFill>
                <a:latin typeface="Noto Sans"/>
                <a:ea typeface="Noto Sans"/>
                <a:cs typeface="Noto Sans"/>
                <a:sym typeface="Noto Sans"/>
              </a:rPr>
              <a:t>  </a:t>
            </a:r>
            <a:r>
              <a:rPr lang="en-US" b="true" sz="2100" spc="19" strike="noStrike" u="none">
                <a:solidFill>
                  <a:srgbClr val="212C68"/>
                </a:solidFill>
                <a:latin typeface="Noto Sans Bold"/>
                <a:ea typeface="Noto Sans Bold"/>
                <a:cs typeface="Noto Sans Bold"/>
                <a:sym typeface="Noto Sans Bold"/>
              </a:rPr>
              <a:t>$1000</a:t>
            </a:r>
          </a:p>
          <a:p>
            <a:pPr algn="ctr" marL="0" indent="0" lvl="0">
              <a:lnSpc>
                <a:spcPts val="2520"/>
              </a:lnSpc>
              <a:spcBef>
                <a:spcPct val="0"/>
              </a:spcBef>
            </a:pPr>
            <a:r>
              <a:rPr lang="en-US" sz="2100" spc="19" strike="noStrike" u="none">
                <a:solidFill>
                  <a:srgbClr val="212C68"/>
                </a:solidFill>
                <a:latin typeface="Noto Sans"/>
                <a:ea typeface="Noto Sans"/>
                <a:cs typeface="Noto Sans"/>
                <a:sym typeface="Noto Sans"/>
              </a:rPr>
              <a:t>Impuestos Retenidos:  </a:t>
            </a:r>
            <a:r>
              <a:rPr lang="en-US" b="true" sz="2100" spc="19" strike="noStrike" u="none">
                <a:solidFill>
                  <a:srgbClr val="212C68"/>
                </a:solidFill>
                <a:latin typeface="Noto Sans Bold"/>
                <a:ea typeface="Noto Sans Bold"/>
                <a:cs typeface="Noto Sans Bold"/>
                <a:sym typeface="Noto Sans Bold"/>
              </a:rPr>
              <a:t>$180</a:t>
            </a:r>
          </a:p>
          <a:p>
            <a:pPr algn="ctr" marL="0" indent="0" lvl="0">
              <a:lnSpc>
                <a:spcPts val="2520"/>
              </a:lnSpc>
              <a:spcBef>
                <a:spcPct val="0"/>
              </a:spcBef>
            </a:pPr>
            <a:r>
              <a:rPr lang="en-US" b="true" sz="2100" spc="19" strike="noStrike" u="none">
                <a:solidFill>
                  <a:srgbClr val="6DA141"/>
                </a:solidFill>
                <a:latin typeface="Noto Sans Bold"/>
                <a:ea typeface="Noto Sans Bold"/>
                <a:cs typeface="Noto Sans Bold"/>
                <a:sym typeface="Noto Sans Bold"/>
              </a:rPr>
              <a:t>CHEQUE FINAL:  </a:t>
            </a:r>
          </a:p>
          <a:p>
            <a:pPr algn="ctr" marL="0" indent="0" lvl="0">
              <a:lnSpc>
                <a:spcPts val="2520"/>
              </a:lnSpc>
              <a:spcBef>
                <a:spcPct val="0"/>
              </a:spcBef>
            </a:pPr>
            <a:r>
              <a:rPr lang="en-US" b="true" sz="2100" spc="19" strike="noStrike" u="none">
                <a:solidFill>
                  <a:srgbClr val="6DA141"/>
                </a:solidFill>
                <a:latin typeface="Noto Sans Bold"/>
                <a:ea typeface="Noto Sans Bold"/>
                <a:cs typeface="Noto Sans Bold"/>
                <a:sym typeface="Noto Sans Bold"/>
              </a:rPr>
              <a:t>$760</a:t>
            </a:r>
          </a:p>
        </p:txBody>
      </p:sp>
      <p:sp>
        <p:nvSpPr>
          <p:cNvPr name="TextBox 30" id="30"/>
          <p:cNvSpPr txBox="true"/>
          <p:nvPr/>
        </p:nvSpPr>
        <p:spPr>
          <a:xfrm rot="0">
            <a:off x="3953398" y="3148643"/>
            <a:ext cx="5043420" cy="1438275"/>
          </a:xfrm>
          <a:prstGeom prst="rect">
            <a:avLst/>
          </a:prstGeom>
        </p:spPr>
        <p:txBody>
          <a:bodyPr anchor="t" rtlCol="false" tIns="0" lIns="0" bIns="0" rIns="0">
            <a:spAutoFit/>
          </a:bodyPr>
          <a:lstStyle/>
          <a:p>
            <a:pPr algn="l" marL="0" indent="0" lvl="0">
              <a:lnSpc>
                <a:spcPts val="2922"/>
              </a:lnSpc>
              <a:spcBef>
                <a:spcPct val="0"/>
              </a:spcBef>
            </a:pPr>
            <a:r>
              <a:rPr lang="en-US" sz="2435" spc="22" strike="noStrike" u="none">
                <a:solidFill>
                  <a:srgbClr val="212C68"/>
                </a:solidFill>
                <a:latin typeface="Noto Sans"/>
                <a:ea typeface="Noto Sans"/>
                <a:cs typeface="Noto Sans"/>
                <a:sym typeface="Noto Sans"/>
              </a:rPr>
              <a:t>Cheque Semanal:  </a:t>
            </a:r>
            <a:r>
              <a:rPr lang="en-US" b="true" sz="2435" spc="22" strike="noStrike" u="none">
                <a:solidFill>
                  <a:srgbClr val="212C68"/>
                </a:solidFill>
                <a:latin typeface="Noto Sans Bold"/>
                <a:ea typeface="Noto Sans Bold"/>
                <a:cs typeface="Noto Sans Bold"/>
                <a:sym typeface="Noto Sans Bold"/>
              </a:rPr>
              <a:t>$1000</a:t>
            </a:r>
          </a:p>
          <a:p>
            <a:pPr algn="l" marL="0" indent="0" lvl="0">
              <a:lnSpc>
                <a:spcPts val="2922"/>
              </a:lnSpc>
              <a:spcBef>
                <a:spcPct val="0"/>
              </a:spcBef>
            </a:pPr>
            <a:r>
              <a:rPr lang="en-US" sz="2435" spc="22" strike="noStrike" u="none">
                <a:solidFill>
                  <a:srgbClr val="212C68"/>
                </a:solidFill>
                <a:latin typeface="Noto Sans"/>
                <a:ea typeface="Noto Sans"/>
                <a:cs typeface="Noto Sans"/>
                <a:sym typeface="Noto Sans"/>
              </a:rPr>
              <a:t>Ingreso sujeto a impuesto:  </a:t>
            </a:r>
            <a:r>
              <a:rPr lang="en-US" b="true" sz="2435" spc="22" strike="noStrike" u="none">
                <a:solidFill>
                  <a:srgbClr val="212C68"/>
                </a:solidFill>
                <a:latin typeface="Noto Sans Bold"/>
                <a:ea typeface="Noto Sans Bold"/>
                <a:cs typeface="Noto Sans Bold"/>
                <a:sym typeface="Noto Sans Bold"/>
              </a:rPr>
              <a:t>$1000</a:t>
            </a:r>
          </a:p>
          <a:p>
            <a:pPr algn="l" marL="0" indent="0" lvl="0">
              <a:lnSpc>
                <a:spcPts val="2922"/>
              </a:lnSpc>
              <a:spcBef>
                <a:spcPct val="0"/>
              </a:spcBef>
            </a:pPr>
            <a:r>
              <a:rPr lang="en-US" sz="2435" spc="22" strike="noStrike" u="none">
                <a:solidFill>
                  <a:srgbClr val="212C68"/>
                </a:solidFill>
                <a:latin typeface="Noto Sans"/>
                <a:ea typeface="Noto Sans"/>
                <a:cs typeface="Noto Sans"/>
                <a:sym typeface="Noto Sans"/>
              </a:rPr>
              <a:t>Impuestos Retenidos (18%): </a:t>
            </a:r>
            <a:r>
              <a:rPr lang="en-US" b="true" sz="2435" spc="22" strike="noStrike" u="none">
                <a:solidFill>
                  <a:srgbClr val="212C68"/>
                </a:solidFill>
                <a:latin typeface="Noto Sans Bold"/>
                <a:ea typeface="Noto Sans Bold"/>
                <a:cs typeface="Noto Sans Bold"/>
                <a:sym typeface="Noto Sans Bold"/>
              </a:rPr>
              <a:t>$180 </a:t>
            </a:r>
          </a:p>
          <a:p>
            <a:pPr algn="l">
              <a:lnSpc>
                <a:spcPts val="2922"/>
              </a:lnSpc>
            </a:pPr>
            <a:r>
              <a:rPr lang="en-US" b="true" sz="2435" spc="22" strike="noStrike" u="none">
                <a:solidFill>
                  <a:srgbClr val="6DA141"/>
                </a:solidFill>
                <a:latin typeface="Noto Sans Bold"/>
                <a:ea typeface="Noto Sans Bold"/>
                <a:cs typeface="Noto Sans Bold"/>
                <a:sym typeface="Noto Sans Bold"/>
              </a:rPr>
              <a:t>Pago Neto:  $820</a:t>
            </a:r>
          </a:p>
        </p:txBody>
      </p:sp>
      <p:sp>
        <p:nvSpPr>
          <p:cNvPr name="TextBox 31" id="31"/>
          <p:cNvSpPr txBox="true"/>
          <p:nvPr/>
        </p:nvSpPr>
        <p:spPr>
          <a:xfrm rot="0">
            <a:off x="9258300" y="6792625"/>
            <a:ext cx="3729636" cy="1885950"/>
          </a:xfrm>
          <a:prstGeom prst="rect">
            <a:avLst/>
          </a:prstGeom>
        </p:spPr>
        <p:txBody>
          <a:bodyPr anchor="t" rtlCol="false" tIns="0" lIns="0" bIns="0" rIns="0">
            <a:spAutoFit/>
          </a:bodyPr>
          <a:lstStyle/>
          <a:p>
            <a:pPr algn="ctr" marL="0" indent="0" lvl="0">
              <a:lnSpc>
                <a:spcPts val="2520"/>
              </a:lnSpc>
              <a:spcBef>
                <a:spcPct val="0"/>
              </a:spcBef>
            </a:pPr>
            <a:r>
              <a:rPr lang="en-US" sz="2100" spc="19" strike="noStrike" u="none">
                <a:solidFill>
                  <a:srgbClr val="212C68"/>
                </a:solidFill>
                <a:latin typeface="Noto Sans"/>
                <a:ea typeface="Noto Sans"/>
                <a:cs typeface="Noto Sans"/>
                <a:sym typeface="Noto Sans"/>
              </a:rPr>
              <a:t>Aportación:  </a:t>
            </a:r>
            <a:r>
              <a:rPr lang="en-US" b="true" sz="2100" spc="19" strike="noStrike" u="none">
                <a:solidFill>
                  <a:srgbClr val="212C68"/>
                </a:solidFill>
                <a:latin typeface="Noto Sans Bold"/>
                <a:ea typeface="Noto Sans Bold"/>
                <a:cs typeface="Noto Sans Bold"/>
                <a:sym typeface="Noto Sans Bold"/>
              </a:rPr>
              <a:t>$50</a:t>
            </a:r>
          </a:p>
          <a:p>
            <a:pPr algn="ctr" marL="0" indent="0" lvl="0">
              <a:lnSpc>
                <a:spcPts val="2520"/>
              </a:lnSpc>
              <a:spcBef>
                <a:spcPct val="0"/>
              </a:spcBef>
            </a:pPr>
            <a:r>
              <a:rPr lang="en-US" sz="2100" spc="19" strike="noStrike" u="none">
                <a:solidFill>
                  <a:srgbClr val="212C68"/>
                </a:solidFill>
                <a:latin typeface="Noto Sans"/>
                <a:ea typeface="Noto Sans"/>
                <a:cs typeface="Noto Sans"/>
                <a:sym typeface="Noto Sans"/>
              </a:rPr>
              <a:t>I</a:t>
            </a:r>
            <a:r>
              <a:rPr lang="en-US" sz="2100" spc="19" strike="noStrike" u="none">
                <a:solidFill>
                  <a:srgbClr val="212C68"/>
                </a:solidFill>
                <a:latin typeface="Noto Sans"/>
                <a:ea typeface="Noto Sans"/>
                <a:cs typeface="Noto Sans"/>
                <a:sym typeface="Noto Sans"/>
              </a:rPr>
              <a:t>ngreso </a:t>
            </a:r>
            <a:r>
              <a:rPr lang="en-US" sz="2100" spc="19" strike="noStrike" u="none">
                <a:solidFill>
                  <a:srgbClr val="212C68"/>
                </a:solidFill>
                <a:latin typeface="Noto Sans"/>
                <a:ea typeface="Noto Sans"/>
                <a:cs typeface="Noto Sans"/>
                <a:sym typeface="Noto Sans"/>
              </a:rPr>
              <a:t>que p</a:t>
            </a:r>
            <a:r>
              <a:rPr lang="en-US" sz="2100" spc="19" strike="noStrike" u="none">
                <a:solidFill>
                  <a:srgbClr val="212C68"/>
                </a:solidFill>
                <a:latin typeface="Noto Sans"/>
                <a:ea typeface="Noto Sans"/>
                <a:cs typeface="Noto Sans"/>
                <a:sym typeface="Noto Sans"/>
              </a:rPr>
              <a:t>a</a:t>
            </a:r>
            <a:r>
              <a:rPr lang="en-US" sz="2100" spc="19" strike="noStrike" u="none">
                <a:solidFill>
                  <a:srgbClr val="212C68"/>
                </a:solidFill>
                <a:latin typeface="Noto Sans"/>
                <a:ea typeface="Noto Sans"/>
                <a:cs typeface="Noto Sans"/>
                <a:sym typeface="Noto Sans"/>
              </a:rPr>
              <a:t>g</a:t>
            </a:r>
            <a:r>
              <a:rPr lang="en-US" sz="2100" spc="19" strike="noStrike" u="none">
                <a:solidFill>
                  <a:srgbClr val="212C68"/>
                </a:solidFill>
                <a:latin typeface="Noto Sans"/>
                <a:ea typeface="Noto Sans"/>
                <a:cs typeface="Noto Sans"/>
                <a:sym typeface="Noto Sans"/>
              </a:rPr>
              <a:t>a</a:t>
            </a:r>
            <a:r>
              <a:rPr lang="en-US" sz="2100" spc="19" strike="noStrike" u="none">
                <a:solidFill>
                  <a:srgbClr val="212C68"/>
                </a:solidFill>
                <a:latin typeface="Noto Sans"/>
                <a:ea typeface="Noto Sans"/>
                <a:cs typeface="Noto Sans"/>
                <a:sym typeface="Noto Sans"/>
              </a:rPr>
              <a:t> impu</a:t>
            </a:r>
            <a:r>
              <a:rPr lang="en-US" sz="2100" spc="19" strike="noStrike" u="none">
                <a:solidFill>
                  <a:srgbClr val="212C68"/>
                </a:solidFill>
                <a:latin typeface="Noto Sans"/>
                <a:ea typeface="Noto Sans"/>
                <a:cs typeface="Noto Sans"/>
                <a:sym typeface="Noto Sans"/>
              </a:rPr>
              <a:t>e</a:t>
            </a:r>
            <a:r>
              <a:rPr lang="en-US" sz="2100" spc="19" strike="noStrike" u="none">
                <a:solidFill>
                  <a:srgbClr val="212C68"/>
                </a:solidFill>
                <a:latin typeface="Noto Sans"/>
                <a:ea typeface="Noto Sans"/>
                <a:cs typeface="Noto Sans"/>
                <a:sym typeface="Noto Sans"/>
              </a:rPr>
              <a:t>stos</a:t>
            </a:r>
            <a:r>
              <a:rPr lang="en-US" sz="2100" spc="19" strike="noStrike" u="none">
                <a:solidFill>
                  <a:srgbClr val="212C68"/>
                </a:solidFill>
                <a:latin typeface="Noto Sans"/>
                <a:ea typeface="Noto Sans"/>
                <a:cs typeface="Noto Sans"/>
                <a:sym typeface="Noto Sans"/>
              </a:rPr>
              <a:t>:</a:t>
            </a:r>
            <a:r>
              <a:rPr lang="en-US" sz="2100" spc="19" strike="noStrike" u="none">
                <a:solidFill>
                  <a:srgbClr val="212C68"/>
                </a:solidFill>
                <a:latin typeface="Noto Sans"/>
                <a:ea typeface="Noto Sans"/>
                <a:cs typeface="Noto Sans"/>
                <a:sym typeface="Noto Sans"/>
              </a:rPr>
              <a:t>  </a:t>
            </a:r>
            <a:r>
              <a:rPr lang="en-US" b="true" sz="2100" spc="19" strike="noStrike" u="none">
                <a:solidFill>
                  <a:srgbClr val="212C68"/>
                </a:solidFill>
                <a:latin typeface="Noto Sans Bold"/>
                <a:ea typeface="Noto Sans Bold"/>
                <a:cs typeface="Noto Sans Bold"/>
                <a:sym typeface="Noto Sans Bold"/>
              </a:rPr>
              <a:t>$450</a:t>
            </a:r>
          </a:p>
          <a:p>
            <a:pPr algn="ctr" marL="0" indent="0" lvl="0">
              <a:lnSpc>
                <a:spcPts val="2520"/>
              </a:lnSpc>
              <a:spcBef>
                <a:spcPct val="0"/>
              </a:spcBef>
            </a:pPr>
            <a:r>
              <a:rPr lang="en-US" sz="2100" spc="19" strike="noStrike" u="none">
                <a:solidFill>
                  <a:srgbClr val="212C68"/>
                </a:solidFill>
                <a:latin typeface="Noto Sans"/>
                <a:ea typeface="Noto Sans"/>
                <a:cs typeface="Noto Sans"/>
                <a:sym typeface="Noto Sans"/>
              </a:rPr>
              <a:t>Impuestos Retenidos:  </a:t>
            </a:r>
            <a:r>
              <a:rPr lang="en-US" b="true" sz="2100" spc="19" strike="noStrike" u="none">
                <a:solidFill>
                  <a:srgbClr val="212C68"/>
                </a:solidFill>
                <a:latin typeface="Noto Sans Bold"/>
                <a:ea typeface="Noto Sans Bold"/>
                <a:cs typeface="Noto Sans Bold"/>
                <a:sym typeface="Noto Sans Bold"/>
              </a:rPr>
              <a:t>$81</a:t>
            </a:r>
          </a:p>
          <a:p>
            <a:pPr algn="ctr" marL="0" indent="0" lvl="0">
              <a:lnSpc>
                <a:spcPts val="2520"/>
              </a:lnSpc>
              <a:spcBef>
                <a:spcPct val="0"/>
              </a:spcBef>
            </a:pPr>
            <a:r>
              <a:rPr lang="en-US" b="true" sz="2100" spc="19" strike="noStrike" u="none">
                <a:solidFill>
                  <a:srgbClr val="6DA141"/>
                </a:solidFill>
                <a:latin typeface="Noto Sans Bold"/>
                <a:ea typeface="Noto Sans Bold"/>
                <a:cs typeface="Noto Sans Bold"/>
                <a:sym typeface="Noto Sans Bold"/>
              </a:rPr>
              <a:t>CHEQUE FINAL:  </a:t>
            </a:r>
          </a:p>
          <a:p>
            <a:pPr algn="ctr" marL="0" indent="0" lvl="0">
              <a:lnSpc>
                <a:spcPts val="2520"/>
              </a:lnSpc>
              <a:spcBef>
                <a:spcPct val="0"/>
              </a:spcBef>
            </a:pPr>
            <a:r>
              <a:rPr lang="en-US" b="true" sz="2100" spc="19" strike="noStrike" u="none">
                <a:solidFill>
                  <a:srgbClr val="6DA141"/>
                </a:solidFill>
                <a:latin typeface="Noto Sans Bold"/>
                <a:ea typeface="Noto Sans Bold"/>
                <a:cs typeface="Noto Sans Bold"/>
                <a:sym typeface="Noto Sans Bold"/>
              </a:rPr>
              <a:t>$369</a:t>
            </a:r>
          </a:p>
        </p:txBody>
      </p:sp>
      <p:sp>
        <p:nvSpPr>
          <p:cNvPr name="TextBox 32" id="32"/>
          <p:cNvSpPr txBox="true"/>
          <p:nvPr/>
        </p:nvSpPr>
        <p:spPr>
          <a:xfrm rot="0">
            <a:off x="13511179" y="6792625"/>
            <a:ext cx="3687171" cy="1885950"/>
          </a:xfrm>
          <a:prstGeom prst="rect">
            <a:avLst/>
          </a:prstGeom>
        </p:spPr>
        <p:txBody>
          <a:bodyPr anchor="t" rtlCol="false" tIns="0" lIns="0" bIns="0" rIns="0">
            <a:spAutoFit/>
          </a:bodyPr>
          <a:lstStyle/>
          <a:p>
            <a:pPr algn="ctr" marL="0" indent="0" lvl="0">
              <a:lnSpc>
                <a:spcPts val="2520"/>
              </a:lnSpc>
              <a:spcBef>
                <a:spcPct val="0"/>
              </a:spcBef>
            </a:pPr>
            <a:r>
              <a:rPr lang="en-US" sz="2100" spc="19" strike="noStrike" u="none">
                <a:solidFill>
                  <a:srgbClr val="212C68"/>
                </a:solidFill>
                <a:latin typeface="Noto Sans"/>
                <a:ea typeface="Noto Sans"/>
                <a:cs typeface="Noto Sans"/>
                <a:sym typeface="Noto Sans"/>
              </a:rPr>
              <a:t>Aportación:  </a:t>
            </a:r>
            <a:r>
              <a:rPr lang="en-US" b="true" sz="2100" spc="19" strike="noStrike" u="none">
                <a:solidFill>
                  <a:srgbClr val="212C68"/>
                </a:solidFill>
                <a:latin typeface="Noto Sans Bold"/>
                <a:ea typeface="Noto Sans Bold"/>
                <a:cs typeface="Noto Sans Bold"/>
                <a:sym typeface="Noto Sans Bold"/>
              </a:rPr>
              <a:t>$50</a:t>
            </a:r>
          </a:p>
          <a:p>
            <a:pPr algn="ctr" marL="0" indent="0" lvl="0">
              <a:lnSpc>
                <a:spcPts val="2520"/>
              </a:lnSpc>
              <a:spcBef>
                <a:spcPct val="0"/>
              </a:spcBef>
            </a:pPr>
            <a:r>
              <a:rPr lang="en-US" sz="2100" spc="19" strike="noStrike" u="none">
                <a:solidFill>
                  <a:srgbClr val="212C68"/>
                </a:solidFill>
                <a:latin typeface="Noto Sans"/>
                <a:ea typeface="Noto Sans"/>
                <a:cs typeface="Noto Sans"/>
                <a:sym typeface="Noto Sans"/>
              </a:rPr>
              <a:t>I</a:t>
            </a:r>
            <a:r>
              <a:rPr lang="en-US" sz="2100" spc="19" strike="noStrike" u="none">
                <a:solidFill>
                  <a:srgbClr val="212C68"/>
                </a:solidFill>
                <a:latin typeface="Noto Sans"/>
                <a:ea typeface="Noto Sans"/>
                <a:cs typeface="Noto Sans"/>
                <a:sym typeface="Noto Sans"/>
              </a:rPr>
              <a:t>ngreso </a:t>
            </a:r>
            <a:r>
              <a:rPr lang="en-US" sz="2100" spc="19" strike="noStrike" u="none">
                <a:solidFill>
                  <a:srgbClr val="212C68"/>
                </a:solidFill>
                <a:latin typeface="Noto Sans"/>
                <a:ea typeface="Noto Sans"/>
                <a:cs typeface="Noto Sans"/>
                <a:sym typeface="Noto Sans"/>
              </a:rPr>
              <a:t>que p</a:t>
            </a:r>
            <a:r>
              <a:rPr lang="en-US" sz="2100" spc="19" strike="noStrike" u="none">
                <a:solidFill>
                  <a:srgbClr val="212C68"/>
                </a:solidFill>
                <a:latin typeface="Noto Sans"/>
                <a:ea typeface="Noto Sans"/>
                <a:cs typeface="Noto Sans"/>
                <a:sym typeface="Noto Sans"/>
              </a:rPr>
              <a:t>a</a:t>
            </a:r>
            <a:r>
              <a:rPr lang="en-US" sz="2100" spc="19" strike="noStrike" u="none">
                <a:solidFill>
                  <a:srgbClr val="212C68"/>
                </a:solidFill>
                <a:latin typeface="Noto Sans"/>
                <a:ea typeface="Noto Sans"/>
                <a:cs typeface="Noto Sans"/>
                <a:sym typeface="Noto Sans"/>
              </a:rPr>
              <a:t>g</a:t>
            </a:r>
            <a:r>
              <a:rPr lang="en-US" sz="2100" spc="19" strike="noStrike" u="none">
                <a:solidFill>
                  <a:srgbClr val="212C68"/>
                </a:solidFill>
                <a:latin typeface="Noto Sans"/>
                <a:ea typeface="Noto Sans"/>
                <a:cs typeface="Noto Sans"/>
                <a:sym typeface="Noto Sans"/>
              </a:rPr>
              <a:t>a</a:t>
            </a:r>
            <a:r>
              <a:rPr lang="en-US" sz="2100" spc="19" strike="noStrike" u="none">
                <a:solidFill>
                  <a:srgbClr val="212C68"/>
                </a:solidFill>
                <a:latin typeface="Noto Sans"/>
                <a:ea typeface="Noto Sans"/>
                <a:cs typeface="Noto Sans"/>
                <a:sym typeface="Noto Sans"/>
              </a:rPr>
              <a:t> impu</a:t>
            </a:r>
            <a:r>
              <a:rPr lang="en-US" sz="2100" spc="19" strike="noStrike" u="none">
                <a:solidFill>
                  <a:srgbClr val="212C68"/>
                </a:solidFill>
                <a:latin typeface="Noto Sans"/>
                <a:ea typeface="Noto Sans"/>
                <a:cs typeface="Noto Sans"/>
                <a:sym typeface="Noto Sans"/>
              </a:rPr>
              <a:t>e</a:t>
            </a:r>
            <a:r>
              <a:rPr lang="en-US" sz="2100" spc="19" strike="noStrike" u="none">
                <a:solidFill>
                  <a:srgbClr val="212C68"/>
                </a:solidFill>
                <a:latin typeface="Noto Sans"/>
                <a:ea typeface="Noto Sans"/>
                <a:cs typeface="Noto Sans"/>
                <a:sym typeface="Noto Sans"/>
              </a:rPr>
              <a:t>stos</a:t>
            </a:r>
            <a:r>
              <a:rPr lang="en-US" sz="2100" spc="19" strike="noStrike" u="none">
                <a:solidFill>
                  <a:srgbClr val="212C68"/>
                </a:solidFill>
                <a:latin typeface="Noto Sans"/>
                <a:ea typeface="Noto Sans"/>
                <a:cs typeface="Noto Sans"/>
                <a:sym typeface="Noto Sans"/>
              </a:rPr>
              <a:t>:</a:t>
            </a:r>
            <a:r>
              <a:rPr lang="en-US" sz="2100" spc="19" strike="noStrike" u="none">
                <a:solidFill>
                  <a:srgbClr val="212C68"/>
                </a:solidFill>
                <a:latin typeface="Noto Sans"/>
                <a:ea typeface="Noto Sans"/>
                <a:cs typeface="Noto Sans"/>
                <a:sym typeface="Noto Sans"/>
              </a:rPr>
              <a:t>  </a:t>
            </a:r>
            <a:r>
              <a:rPr lang="en-US" b="true" sz="2100" spc="19" strike="noStrike" u="none">
                <a:solidFill>
                  <a:srgbClr val="212C68"/>
                </a:solidFill>
                <a:latin typeface="Noto Sans Bold"/>
                <a:ea typeface="Noto Sans Bold"/>
                <a:cs typeface="Noto Sans Bold"/>
                <a:sym typeface="Noto Sans Bold"/>
              </a:rPr>
              <a:t>$500</a:t>
            </a:r>
          </a:p>
          <a:p>
            <a:pPr algn="ctr" marL="0" indent="0" lvl="0">
              <a:lnSpc>
                <a:spcPts val="2520"/>
              </a:lnSpc>
              <a:spcBef>
                <a:spcPct val="0"/>
              </a:spcBef>
            </a:pPr>
            <a:r>
              <a:rPr lang="en-US" sz="2100" spc="19" strike="noStrike" u="none">
                <a:solidFill>
                  <a:srgbClr val="212C68"/>
                </a:solidFill>
                <a:latin typeface="Noto Sans"/>
                <a:ea typeface="Noto Sans"/>
                <a:cs typeface="Noto Sans"/>
                <a:sym typeface="Noto Sans"/>
              </a:rPr>
              <a:t>Impuestos Retenidos:  </a:t>
            </a:r>
            <a:r>
              <a:rPr lang="en-US" b="true" sz="2100" spc="19" strike="noStrike" u="none">
                <a:solidFill>
                  <a:srgbClr val="212C68"/>
                </a:solidFill>
                <a:latin typeface="Noto Sans Bold"/>
                <a:ea typeface="Noto Sans Bold"/>
                <a:cs typeface="Noto Sans Bold"/>
                <a:sym typeface="Noto Sans Bold"/>
              </a:rPr>
              <a:t>$90</a:t>
            </a:r>
          </a:p>
          <a:p>
            <a:pPr algn="ctr" marL="0" indent="0" lvl="0">
              <a:lnSpc>
                <a:spcPts val="2520"/>
              </a:lnSpc>
              <a:spcBef>
                <a:spcPct val="0"/>
              </a:spcBef>
            </a:pPr>
            <a:r>
              <a:rPr lang="en-US" b="true" sz="2100" spc="19" strike="noStrike" u="none">
                <a:solidFill>
                  <a:srgbClr val="6DA141"/>
                </a:solidFill>
                <a:latin typeface="Noto Sans Bold"/>
                <a:ea typeface="Noto Sans Bold"/>
                <a:cs typeface="Noto Sans Bold"/>
                <a:sym typeface="Noto Sans Bold"/>
              </a:rPr>
              <a:t>CHEQUE FINAL:  </a:t>
            </a:r>
          </a:p>
          <a:p>
            <a:pPr algn="ctr" marL="0" indent="0" lvl="0">
              <a:lnSpc>
                <a:spcPts val="2520"/>
              </a:lnSpc>
              <a:spcBef>
                <a:spcPct val="0"/>
              </a:spcBef>
            </a:pPr>
            <a:r>
              <a:rPr lang="en-US" b="true" sz="2100" spc="19" strike="noStrike" u="none">
                <a:solidFill>
                  <a:srgbClr val="6DA141"/>
                </a:solidFill>
                <a:latin typeface="Noto Sans Bold"/>
                <a:ea typeface="Noto Sans Bold"/>
                <a:cs typeface="Noto Sans Bold"/>
                <a:sym typeface="Noto Sans Bold"/>
              </a:rPr>
              <a:t>$360</a:t>
            </a:r>
          </a:p>
        </p:txBody>
      </p:sp>
      <p:sp>
        <p:nvSpPr>
          <p:cNvPr name="TextBox 33" id="33"/>
          <p:cNvSpPr txBox="true"/>
          <p:nvPr/>
        </p:nvSpPr>
        <p:spPr>
          <a:xfrm rot="0">
            <a:off x="3953398" y="6524625"/>
            <a:ext cx="5043420" cy="1485900"/>
          </a:xfrm>
          <a:prstGeom prst="rect">
            <a:avLst/>
          </a:prstGeom>
        </p:spPr>
        <p:txBody>
          <a:bodyPr anchor="t" rtlCol="false" tIns="0" lIns="0" bIns="0" rIns="0">
            <a:spAutoFit/>
          </a:bodyPr>
          <a:lstStyle/>
          <a:p>
            <a:pPr algn="l" marL="0" indent="0" lvl="0">
              <a:lnSpc>
                <a:spcPts val="2995"/>
              </a:lnSpc>
              <a:spcBef>
                <a:spcPct val="0"/>
              </a:spcBef>
            </a:pPr>
            <a:r>
              <a:rPr lang="en-US" sz="2496" spc="23" strike="noStrike" u="none">
                <a:solidFill>
                  <a:srgbClr val="212C68"/>
                </a:solidFill>
                <a:latin typeface="Noto Sans"/>
                <a:ea typeface="Noto Sans"/>
                <a:cs typeface="Noto Sans"/>
                <a:sym typeface="Noto Sans"/>
              </a:rPr>
              <a:t>Cheque Semanal:  </a:t>
            </a:r>
            <a:r>
              <a:rPr lang="en-US" b="true" sz="2496" spc="23" strike="noStrike" u="none">
                <a:solidFill>
                  <a:srgbClr val="212C68"/>
                </a:solidFill>
                <a:latin typeface="Noto Sans Bold"/>
                <a:ea typeface="Noto Sans Bold"/>
                <a:cs typeface="Noto Sans Bold"/>
                <a:sym typeface="Noto Sans Bold"/>
              </a:rPr>
              <a:t>$500</a:t>
            </a:r>
          </a:p>
          <a:p>
            <a:pPr algn="l" marL="0" indent="0" lvl="0">
              <a:lnSpc>
                <a:spcPts val="2995"/>
              </a:lnSpc>
              <a:spcBef>
                <a:spcPct val="0"/>
              </a:spcBef>
            </a:pPr>
            <a:r>
              <a:rPr lang="en-US" sz="2496" spc="23" strike="noStrike" u="none">
                <a:solidFill>
                  <a:srgbClr val="212C68"/>
                </a:solidFill>
                <a:latin typeface="Noto Sans"/>
                <a:ea typeface="Noto Sans"/>
                <a:cs typeface="Noto Sans"/>
                <a:sym typeface="Noto Sans"/>
              </a:rPr>
              <a:t>Ingreso </a:t>
            </a:r>
            <a:r>
              <a:rPr lang="en-US" sz="2496" spc="23" strike="noStrike" u="none">
                <a:solidFill>
                  <a:srgbClr val="212C68"/>
                </a:solidFill>
                <a:latin typeface="Noto Sans"/>
                <a:ea typeface="Noto Sans"/>
                <a:cs typeface="Noto Sans"/>
                <a:sym typeface="Noto Sans"/>
              </a:rPr>
              <a:t>sujeto </a:t>
            </a:r>
            <a:r>
              <a:rPr lang="en-US" sz="2496" spc="23" strike="noStrike" u="none">
                <a:solidFill>
                  <a:srgbClr val="212C68"/>
                </a:solidFill>
                <a:latin typeface="Noto Sans"/>
                <a:ea typeface="Noto Sans"/>
                <a:cs typeface="Noto Sans"/>
                <a:sym typeface="Noto Sans"/>
              </a:rPr>
              <a:t>a</a:t>
            </a:r>
            <a:r>
              <a:rPr lang="en-US" sz="2496" spc="23" strike="noStrike" u="none">
                <a:solidFill>
                  <a:srgbClr val="212C68"/>
                </a:solidFill>
                <a:latin typeface="Noto Sans"/>
                <a:ea typeface="Noto Sans"/>
                <a:cs typeface="Noto Sans"/>
                <a:sym typeface="Noto Sans"/>
              </a:rPr>
              <a:t> impu</a:t>
            </a:r>
            <a:r>
              <a:rPr lang="en-US" sz="2496" spc="23" strike="noStrike" u="none">
                <a:solidFill>
                  <a:srgbClr val="212C68"/>
                </a:solidFill>
                <a:latin typeface="Noto Sans"/>
                <a:ea typeface="Noto Sans"/>
                <a:cs typeface="Noto Sans"/>
                <a:sym typeface="Noto Sans"/>
              </a:rPr>
              <a:t>e</a:t>
            </a:r>
            <a:r>
              <a:rPr lang="en-US" sz="2496" spc="23" strike="noStrike" u="none">
                <a:solidFill>
                  <a:srgbClr val="212C68"/>
                </a:solidFill>
                <a:latin typeface="Noto Sans"/>
                <a:ea typeface="Noto Sans"/>
                <a:cs typeface="Noto Sans"/>
                <a:sym typeface="Noto Sans"/>
              </a:rPr>
              <a:t>sto</a:t>
            </a:r>
            <a:r>
              <a:rPr lang="en-US" sz="2496" spc="23" strike="noStrike" u="none">
                <a:solidFill>
                  <a:srgbClr val="212C68"/>
                </a:solidFill>
                <a:latin typeface="Noto Sans"/>
                <a:ea typeface="Noto Sans"/>
                <a:cs typeface="Noto Sans"/>
                <a:sym typeface="Noto Sans"/>
              </a:rPr>
              <a:t>:</a:t>
            </a:r>
            <a:r>
              <a:rPr lang="en-US" sz="2496" spc="23" strike="noStrike" u="none">
                <a:solidFill>
                  <a:srgbClr val="212C68"/>
                </a:solidFill>
                <a:latin typeface="Noto Sans"/>
                <a:ea typeface="Noto Sans"/>
                <a:cs typeface="Noto Sans"/>
                <a:sym typeface="Noto Sans"/>
              </a:rPr>
              <a:t>  </a:t>
            </a:r>
            <a:r>
              <a:rPr lang="en-US" b="true" sz="2496" spc="23" strike="noStrike" u="none">
                <a:solidFill>
                  <a:srgbClr val="212C68"/>
                </a:solidFill>
                <a:latin typeface="Noto Sans Bold"/>
                <a:ea typeface="Noto Sans Bold"/>
                <a:cs typeface="Noto Sans Bold"/>
                <a:sym typeface="Noto Sans Bold"/>
              </a:rPr>
              <a:t>$500</a:t>
            </a:r>
          </a:p>
          <a:p>
            <a:pPr algn="l" marL="0" indent="0" lvl="0">
              <a:lnSpc>
                <a:spcPts val="2995"/>
              </a:lnSpc>
              <a:spcBef>
                <a:spcPct val="0"/>
              </a:spcBef>
            </a:pPr>
            <a:r>
              <a:rPr lang="en-US" sz="2496" spc="23" strike="noStrike" u="none">
                <a:solidFill>
                  <a:srgbClr val="212C68"/>
                </a:solidFill>
                <a:latin typeface="Noto Sans"/>
                <a:ea typeface="Noto Sans"/>
                <a:cs typeface="Noto Sans"/>
                <a:sym typeface="Noto Sans"/>
              </a:rPr>
              <a:t>Impuestos Retenidos (18%): </a:t>
            </a:r>
            <a:r>
              <a:rPr lang="en-US" b="true" sz="2496" spc="23" strike="noStrike" u="none">
                <a:solidFill>
                  <a:srgbClr val="212C68"/>
                </a:solidFill>
                <a:latin typeface="Noto Sans Bold"/>
                <a:ea typeface="Noto Sans Bold"/>
                <a:cs typeface="Noto Sans Bold"/>
                <a:sym typeface="Noto Sans Bold"/>
              </a:rPr>
              <a:t>$90</a:t>
            </a:r>
          </a:p>
          <a:p>
            <a:pPr algn="l">
              <a:lnSpc>
                <a:spcPts val="2995"/>
              </a:lnSpc>
            </a:pPr>
            <a:r>
              <a:rPr lang="en-US" b="true" sz="2496" spc="23" strike="noStrike" u="none">
                <a:solidFill>
                  <a:srgbClr val="6DA141"/>
                </a:solidFill>
                <a:latin typeface="Noto Sans Bold"/>
                <a:ea typeface="Noto Sans Bold"/>
                <a:cs typeface="Noto Sans Bold"/>
                <a:sym typeface="Noto Sans Bold"/>
              </a:rPr>
              <a:t>Pago Neto:  $410</a:t>
            </a:r>
          </a:p>
        </p:txBody>
      </p:sp>
      <p:grpSp>
        <p:nvGrpSpPr>
          <p:cNvPr name="Group 34" id="34"/>
          <p:cNvGrpSpPr/>
          <p:nvPr/>
        </p:nvGrpSpPr>
        <p:grpSpPr>
          <a:xfrm rot="0">
            <a:off x="13147868" y="5838289"/>
            <a:ext cx="4283767" cy="587624"/>
            <a:chOff x="0" y="0"/>
            <a:chExt cx="5711689" cy="783499"/>
          </a:xfrm>
        </p:grpSpPr>
        <p:sp>
          <p:nvSpPr>
            <p:cNvPr name="Freeform 35" id="35"/>
            <p:cNvSpPr/>
            <p:nvPr/>
          </p:nvSpPr>
          <p:spPr>
            <a:xfrm flipH="false" flipV="false" rot="0">
              <a:off x="26412" y="24060"/>
              <a:ext cx="5658818" cy="735388"/>
            </a:xfrm>
            <a:custGeom>
              <a:avLst/>
              <a:gdLst/>
              <a:ahLst/>
              <a:cxnLst/>
              <a:rect r="r" b="b" t="t" l="l"/>
              <a:pathLst>
                <a:path h="735388" w="5658818">
                  <a:moveTo>
                    <a:pt x="0" y="0"/>
                  </a:moveTo>
                  <a:lnTo>
                    <a:pt x="5658818" y="0"/>
                  </a:lnTo>
                  <a:lnTo>
                    <a:pt x="5658818" y="735388"/>
                  </a:lnTo>
                  <a:lnTo>
                    <a:pt x="0" y="735388"/>
                  </a:lnTo>
                  <a:close/>
                </a:path>
              </a:pathLst>
            </a:custGeom>
            <a:solidFill>
              <a:srgbClr val="60A644"/>
            </a:solidFill>
          </p:spPr>
        </p:sp>
        <p:sp>
          <p:nvSpPr>
            <p:cNvPr name="Freeform 36" id="36"/>
            <p:cNvSpPr/>
            <p:nvPr/>
          </p:nvSpPr>
          <p:spPr>
            <a:xfrm flipH="false" flipV="false" rot="0">
              <a:off x="0" y="0"/>
              <a:ext cx="5711643" cy="783508"/>
            </a:xfrm>
            <a:custGeom>
              <a:avLst/>
              <a:gdLst/>
              <a:ahLst/>
              <a:cxnLst/>
              <a:rect r="r" b="b" t="t" l="l"/>
              <a:pathLst>
                <a:path h="783508" w="5711643">
                  <a:moveTo>
                    <a:pt x="26412" y="0"/>
                  </a:moveTo>
                  <a:lnTo>
                    <a:pt x="5685230" y="0"/>
                  </a:lnTo>
                  <a:cubicBezTo>
                    <a:pt x="5699757" y="0"/>
                    <a:pt x="5711643" y="10827"/>
                    <a:pt x="5711643" y="24060"/>
                  </a:cubicBezTo>
                  <a:lnTo>
                    <a:pt x="5711643" y="759448"/>
                  </a:lnTo>
                  <a:cubicBezTo>
                    <a:pt x="5711643" y="772681"/>
                    <a:pt x="5699757" y="783508"/>
                    <a:pt x="5685230" y="783508"/>
                  </a:cubicBezTo>
                  <a:lnTo>
                    <a:pt x="26412" y="783508"/>
                  </a:lnTo>
                  <a:cubicBezTo>
                    <a:pt x="11885" y="783508"/>
                    <a:pt x="0" y="772681"/>
                    <a:pt x="0" y="759448"/>
                  </a:cubicBezTo>
                  <a:lnTo>
                    <a:pt x="0" y="24060"/>
                  </a:lnTo>
                  <a:cubicBezTo>
                    <a:pt x="0" y="10827"/>
                    <a:pt x="11885" y="0"/>
                    <a:pt x="26412" y="0"/>
                  </a:cubicBezTo>
                  <a:moveTo>
                    <a:pt x="26412" y="48120"/>
                  </a:moveTo>
                  <a:lnTo>
                    <a:pt x="26412" y="24060"/>
                  </a:lnTo>
                  <a:lnTo>
                    <a:pt x="52824" y="24060"/>
                  </a:lnTo>
                  <a:lnTo>
                    <a:pt x="52824" y="759448"/>
                  </a:lnTo>
                  <a:lnTo>
                    <a:pt x="26412" y="759448"/>
                  </a:lnTo>
                  <a:lnTo>
                    <a:pt x="26412" y="735388"/>
                  </a:lnTo>
                  <a:lnTo>
                    <a:pt x="5685230" y="735388"/>
                  </a:lnTo>
                  <a:lnTo>
                    <a:pt x="5685230" y="759448"/>
                  </a:lnTo>
                  <a:lnTo>
                    <a:pt x="5658818" y="759448"/>
                  </a:lnTo>
                  <a:lnTo>
                    <a:pt x="5658818" y="24060"/>
                  </a:lnTo>
                  <a:lnTo>
                    <a:pt x="5685230" y="24060"/>
                  </a:lnTo>
                  <a:lnTo>
                    <a:pt x="5685230" y="48120"/>
                  </a:lnTo>
                  <a:lnTo>
                    <a:pt x="26412" y="48120"/>
                  </a:lnTo>
                  <a:close/>
                </a:path>
              </a:pathLst>
            </a:custGeom>
            <a:solidFill>
              <a:srgbClr val="60A644"/>
            </a:solidFill>
          </p:spPr>
        </p:sp>
      </p:grpSp>
      <p:grpSp>
        <p:nvGrpSpPr>
          <p:cNvPr name="Group 37" id="37"/>
          <p:cNvGrpSpPr/>
          <p:nvPr/>
        </p:nvGrpSpPr>
        <p:grpSpPr>
          <a:xfrm rot="0">
            <a:off x="9080660" y="5819844"/>
            <a:ext cx="4091021" cy="591781"/>
            <a:chOff x="0" y="0"/>
            <a:chExt cx="5454695" cy="789041"/>
          </a:xfrm>
        </p:grpSpPr>
        <p:sp>
          <p:nvSpPr>
            <p:cNvPr name="Freeform 38" id="38"/>
            <p:cNvSpPr/>
            <p:nvPr/>
          </p:nvSpPr>
          <p:spPr>
            <a:xfrm flipH="false" flipV="false" rot="0">
              <a:off x="6350" y="6350"/>
              <a:ext cx="5441950" cy="776351"/>
            </a:xfrm>
            <a:custGeom>
              <a:avLst/>
              <a:gdLst/>
              <a:ahLst/>
              <a:cxnLst/>
              <a:rect r="r" b="b" t="t" l="l"/>
              <a:pathLst>
                <a:path h="776351" w="5441950">
                  <a:moveTo>
                    <a:pt x="0" y="0"/>
                  </a:moveTo>
                  <a:lnTo>
                    <a:pt x="5441950" y="0"/>
                  </a:lnTo>
                  <a:lnTo>
                    <a:pt x="5441950" y="776351"/>
                  </a:lnTo>
                  <a:lnTo>
                    <a:pt x="0" y="776351"/>
                  </a:lnTo>
                  <a:close/>
                </a:path>
              </a:pathLst>
            </a:custGeom>
            <a:solidFill>
              <a:srgbClr val="232C68"/>
            </a:solidFill>
          </p:spPr>
        </p:sp>
        <p:sp>
          <p:nvSpPr>
            <p:cNvPr name="Freeform 39" id="39"/>
            <p:cNvSpPr/>
            <p:nvPr/>
          </p:nvSpPr>
          <p:spPr>
            <a:xfrm flipH="false" flipV="false" rot="0">
              <a:off x="0" y="0"/>
              <a:ext cx="5454650" cy="789051"/>
            </a:xfrm>
            <a:custGeom>
              <a:avLst/>
              <a:gdLst/>
              <a:ahLst/>
              <a:cxnLst/>
              <a:rect r="r" b="b" t="t" l="l"/>
              <a:pathLst>
                <a:path h="789051" w="5454650">
                  <a:moveTo>
                    <a:pt x="6350" y="0"/>
                  </a:moveTo>
                  <a:lnTo>
                    <a:pt x="5448300" y="0"/>
                  </a:lnTo>
                  <a:cubicBezTo>
                    <a:pt x="5451856" y="0"/>
                    <a:pt x="5454650" y="2794"/>
                    <a:pt x="5454650" y="6350"/>
                  </a:cubicBezTo>
                  <a:lnTo>
                    <a:pt x="5454650" y="782701"/>
                  </a:lnTo>
                  <a:cubicBezTo>
                    <a:pt x="5454650" y="786257"/>
                    <a:pt x="5451856" y="789051"/>
                    <a:pt x="5448300" y="789051"/>
                  </a:cubicBezTo>
                  <a:lnTo>
                    <a:pt x="6350" y="789051"/>
                  </a:lnTo>
                  <a:cubicBezTo>
                    <a:pt x="2794" y="789051"/>
                    <a:pt x="0" y="786257"/>
                    <a:pt x="0" y="782701"/>
                  </a:cubicBezTo>
                  <a:lnTo>
                    <a:pt x="0" y="6350"/>
                  </a:lnTo>
                  <a:cubicBezTo>
                    <a:pt x="0" y="2794"/>
                    <a:pt x="2794" y="0"/>
                    <a:pt x="6350" y="0"/>
                  </a:cubicBezTo>
                  <a:moveTo>
                    <a:pt x="6350" y="12700"/>
                  </a:moveTo>
                  <a:lnTo>
                    <a:pt x="6350" y="6350"/>
                  </a:lnTo>
                  <a:lnTo>
                    <a:pt x="12700" y="6350"/>
                  </a:lnTo>
                  <a:lnTo>
                    <a:pt x="12700" y="782701"/>
                  </a:lnTo>
                  <a:lnTo>
                    <a:pt x="6350" y="782701"/>
                  </a:lnTo>
                  <a:lnTo>
                    <a:pt x="6350" y="776351"/>
                  </a:lnTo>
                  <a:lnTo>
                    <a:pt x="5448300" y="776351"/>
                  </a:lnTo>
                  <a:lnTo>
                    <a:pt x="5448300" y="782701"/>
                  </a:lnTo>
                  <a:lnTo>
                    <a:pt x="5441950" y="782701"/>
                  </a:lnTo>
                  <a:lnTo>
                    <a:pt x="5441950" y="6350"/>
                  </a:lnTo>
                  <a:lnTo>
                    <a:pt x="5448300" y="6350"/>
                  </a:lnTo>
                  <a:lnTo>
                    <a:pt x="5448300" y="12700"/>
                  </a:lnTo>
                  <a:lnTo>
                    <a:pt x="6350" y="12700"/>
                  </a:lnTo>
                  <a:close/>
                </a:path>
              </a:pathLst>
            </a:custGeom>
            <a:solidFill>
              <a:srgbClr val="232C68"/>
            </a:solidFill>
          </p:spPr>
        </p:sp>
      </p:grpSp>
      <p:sp>
        <p:nvSpPr>
          <p:cNvPr name="TextBox 40" id="40"/>
          <p:cNvSpPr txBox="true"/>
          <p:nvPr/>
        </p:nvSpPr>
        <p:spPr>
          <a:xfrm rot="0">
            <a:off x="9258300" y="5944285"/>
            <a:ext cx="3729636" cy="352425"/>
          </a:xfrm>
          <a:prstGeom prst="rect">
            <a:avLst/>
          </a:prstGeom>
        </p:spPr>
        <p:txBody>
          <a:bodyPr anchor="t" rtlCol="false" tIns="0" lIns="0" bIns="0" rIns="0">
            <a:spAutoFit/>
          </a:bodyPr>
          <a:lstStyle/>
          <a:p>
            <a:pPr algn="ctr" marL="0" indent="0" lvl="0">
              <a:lnSpc>
                <a:spcPts val="2879"/>
              </a:lnSpc>
              <a:spcBef>
                <a:spcPct val="0"/>
              </a:spcBef>
            </a:pPr>
            <a:r>
              <a:rPr lang="en-US" sz="2400" spc="22" strike="noStrike" u="none">
                <a:solidFill>
                  <a:srgbClr val="FFFFFF"/>
                </a:solidFill>
                <a:latin typeface="Noto Sans"/>
                <a:ea typeface="Noto Sans"/>
                <a:cs typeface="Noto Sans"/>
                <a:sym typeface="Noto Sans"/>
              </a:rPr>
              <a:t>ANTES DE IMPUESTOS</a:t>
            </a:r>
          </a:p>
        </p:txBody>
      </p:sp>
      <p:sp>
        <p:nvSpPr>
          <p:cNvPr name="TextBox 41" id="41"/>
          <p:cNvSpPr txBox="true"/>
          <p:nvPr/>
        </p:nvSpPr>
        <p:spPr>
          <a:xfrm rot="0">
            <a:off x="14594641" y="5944285"/>
            <a:ext cx="1614567" cy="352425"/>
          </a:xfrm>
          <a:prstGeom prst="rect">
            <a:avLst/>
          </a:prstGeom>
        </p:spPr>
        <p:txBody>
          <a:bodyPr anchor="t" rtlCol="false" tIns="0" lIns="0" bIns="0" rIns="0">
            <a:spAutoFit/>
          </a:bodyPr>
          <a:lstStyle/>
          <a:p>
            <a:pPr algn="ctr">
              <a:lnSpc>
                <a:spcPts val="2879"/>
              </a:lnSpc>
            </a:pPr>
            <a:r>
              <a:rPr lang="en-US" sz="2400" spc="22">
                <a:solidFill>
                  <a:srgbClr val="FFFFFF"/>
                </a:solidFill>
                <a:latin typeface="Noto Sans"/>
                <a:ea typeface="Noto Sans"/>
                <a:cs typeface="Noto Sans"/>
                <a:sym typeface="Noto Sans"/>
              </a:rPr>
              <a:t>ROTH</a:t>
            </a:r>
          </a:p>
        </p:txBody>
      </p:sp>
      <p:sp>
        <p:nvSpPr>
          <p:cNvPr name="Freeform 42" id="42"/>
          <p:cNvSpPr/>
          <p:nvPr/>
        </p:nvSpPr>
        <p:spPr>
          <a:xfrm flipH="false" flipV="false" rot="0">
            <a:off x="1117995" y="5979197"/>
            <a:ext cx="2770613" cy="2770613"/>
          </a:xfrm>
          <a:custGeom>
            <a:avLst/>
            <a:gdLst/>
            <a:ahLst/>
            <a:cxnLst/>
            <a:rect r="r" b="b" t="t" l="l"/>
            <a:pathLst>
              <a:path h="2770613" w="2770613">
                <a:moveTo>
                  <a:pt x="0" y="0"/>
                </a:moveTo>
                <a:lnTo>
                  <a:pt x="2770613" y="0"/>
                </a:lnTo>
                <a:lnTo>
                  <a:pt x="2770613" y="2770613"/>
                </a:lnTo>
                <a:lnTo>
                  <a:pt x="0" y="277061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3" id="43"/>
          <p:cNvSpPr/>
          <p:nvPr/>
        </p:nvSpPr>
        <p:spPr>
          <a:xfrm flipH="false" flipV="false" rot="0">
            <a:off x="1037554" y="2475433"/>
            <a:ext cx="2775170" cy="2775170"/>
          </a:xfrm>
          <a:custGeom>
            <a:avLst/>
            <a:gdLst/>
            <a:ahLst/>
            <a:cxnLst/>
            <a:rect r="r" b="b" t="t" l="l"/>
            <a:pathLst>
              <a:path h="2775170" w="2775170">
                <a:moveTo>
                  <a:pt x="0" y="0"/>
                </a:moveTo>
                <a:lnTo>
                  <a:pt x="2775170" y="0"/>
                </a:lnTo>
                <a:lnTo>
                  <a:pt x="2775170" y="2775170"/>
                </a:lnTo>
                <a:lnTo>
                  <a:pt x="0" y="277517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4" id="44"/>
          <p:cNvSpPr/>
          <p:nvPr/>
        </p:nvSpPr>
        <p:spPr>
          <a:xfrm flipH="false" flipV="false" rot="0">
            <a:off x="378787" y="9589134"/>
            <a:ext cx="1313254" cy="424556"/>
          </a:xfrm>
          <a:custGeom>
            <a:avLst/>
            <a:gdLst/>
            <a:ahLst/>
            <a:cxnLst/>
            <a:rect r="r" b="b" t="t" l="l"/>
            <a:pathLst>
              <a:path h="424556" w="1313254">
                <a:moveTo>
                  <a:pt x="0" y="0"/>
                </a:moveTo>
                <a:lnTo>
                  <a:pt x="1313254" y="0"/>
                </a:lnTo>
                <a:lnTo>
                  <a:pt x="1313254" y="424556"/>
                </a:lnTo>
                <a:lnTo>
                  <a:pt x="0" y="424556"/>
                </a:lnTo>
                <a:lnTo>
                  <a:pt x="0" y="0"/>
                </a:lnTo>
                <a:close/>
              </a:path>
            </a:pathLst>
          </a:custGeom>
          <a:blipFill>
            <a:blip r:embed="rId7"/>
            <a:stretch>
              <a:fillRect l="0" t="0" r="0" b="0"/>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622AEF2D0B98C4F8CD6D65481A5160C" ma:contentTypeVersion="13" ma:contentTypeDescription="Create a new document." ma:contentTypeScope="" ma:versionID="2357ea3a172514e62ac38f84f97a7170">
  <xsd:schema xmlns:xsd="http://www.w3.org/2001/XMLSchema" xmlns:xs="http://www.w3.org/2001/XMLSchema" xmlns:p="http://schemas.microsoft.com/office/2006/metadata/properties" xmlns:ns2="18fa9609-0a21-4041-9a12-c7f3a5422fc6" xmlns:ns3="41659009-03ec-4e23-bf58-0fddb3f78b61" targetNamespace="http://schemas.microsoft.com/office/2006/metadata/properties" ma:root="true" ma:fieldsID="523e51425638927388f72e8edad101a9" ns2:_="" ns3:_="">
    <xsd:import namespace="18fa9609-0a21-4041-9a12-c7f3a5422fc6"/>
    <xsd:import namespace="41659009-03ec-4e23-bf58-0fddb3f78b6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fa9609-0a21-4041-9a12-c7f3a5422fc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2edc31e-c479-49c0-a30b-2c9716aae307"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1659009-03ec-4e23-bf58-0fddb3f78b6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91deb4d-e338-49a8-8ec0-08ceda8df4d7}" ma:internalName="TaxCatchAll" ma:showField="CatchAllData" ma:web="41659009-03ec-4e23-bf58-0fddb3f78b6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1659009-03ec-4e23-bf58-0fddb3f78b61" xsi:nil="true"/>
    <lcf76f155ced4ddcb4097134ff3c332f xmlns="18fa9609-0a21-4041-9a12-c7f3a5422fc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931B2A7-6F7A-477B-A7B9-558FB9727C49}"/>
</file>

<file path=customXml/itemProps2.xml><?xml version="1.0" encoding="utf-8"?>
<ds:datastoreItem xmlns:ds="http://schemas.openxmlformats.org/officeDocument/2006/customXml" ds:itemID="{F16DE1A8-5638-4EDA-B79D-2C5C61C1F474}"/>
</file>

<file path=customXml/itemProps3.xml><?xml version="1.0" encoding="utf-8"?>
<ds:datastoreItem xmlns:ds="http://schemas.openxmlformats.org/officeDocument/2006/customXml" ds:itemID="{4D2916A3-1B6C-454A-BF45-3F6D0D794040}"/>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SPANISH Retirement Savings Plan_ToolBox Participant Presentation_2026</dc:title>
  <cp:revision>1</cp:revision>
  <dcterms:created xsi:type="dcterms:W3CDTF">2006-08-16T00:00:00Z</dcterms:created>
  <dcterms:modified xsi:type="dcterms:W3CDTF">2011-08-01T06:04:30Z</dcterms:modified>
  <dc:identifier>DAHLWls0ITo</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0x0101000622AEF2D0B98C4F8CD6D65481A5160C</vt:lpwstr>
  </property>
</Properties>
</file>