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Noto Sans Bold" charset="1" panose="020B0802040504020204"/>
      <p:regular r:id="rId30"/>
    </p:embeddedFont>
    <p:embeddedFont>
      <p:font typeface="Noto Sans" charset="1" panose="020B0502040504020204"/>
      <p:regular r:id="rId31"/>
    </p:embeddedFont>
    <p:embeddedFont>
      <p:font typeface="Nunito Sans Semi-Bold" charset="1" panose="00000000000000000000"/>
      <p:regular r:id="rId34"/>
    </p:embeddedFont>
    <p:embeddedFont>
      <p:font typeface="Noto Sans Italics" charset="1" panose="020B050204050409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2.xml" Type="http://schemas.openxmlformats.org/officeDocument/2006/relationships/notesSlide"/><Relationship Id="rId33" Target="notesSlides/notesSlide3.xml" Type="http://schemas.openxmlformats.org/officeDocument/2006/relationships/notesSlide"/><Relationship Id="rId34" Target="fonts/font34.fntdata" Type="http://schemas.openxmlformats.org/officeDocument/2006/relationships/font"/><Relationship Id="rId35" Target="notesSlides/notesSlide4.xml" Type="http://schemas.openxmlformats.org/officeDocument/2006/relationships/notesSlide"/><Relationship Id="rId36" Target="notesSlides/notesSlide5.xml" Type="http://schemas.openxmlformats.org/officeDocument/2006/relationships/notesSlide"/><Relationship Id="rId37" Target="notesSlides/notesSlide6.xml" Type="http://schemas.openxmlformats.org/officeDocument/2006/relationships/notesSlide"/><Relationship Id="rId38" Target="notesSlides/notesSlide7.xml" Type="http://schemas.openxmlformats.org/officeDocument/2006/relationships/notesSlide"/><Relationship Id="rId39" Target="notesSlides/notesSlide8.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9.xml" Type="http://schemas.openxmlformats.org/officeDocument/2006/relationships/notesSlide"/><Relationship Id="rId42" Target="notesSlides/notesSlide10.xml" Type="http://schemas.openxmlformats.org/officeDocument/2006/relationships/notesSlide"/><Relationship Id="rId43" Target="notesSlides/notesSlide11.xml" Type="http://schemas.openxmlformats.org/officeDocument/2006/relationships/notesSlide"/><Relationship Id="rId44" Target="notesSlides/notesSlide12.xml" Type="http://schemas.openxmlformats.org/officeDocument/2006/relationships/notesSlide"/><Relationship Id="rId45" Target="notesSlides/notesSlide13.xml" Type="http://schemas.openxmlformats.org/officeDocument/2006/relationships/notesSlide"/><Relationship Id="rId46" Target="notesSlides/notesSlide14.xml" Type="http://schemas.openxmlformats.org/officeDocument/2006/relationships/notesSlide"/><Relationship Id="rId47" Target="notesSlides/notesSlide15.xml" Type="http://schemas.openxmlformats.org/officeDocument/2006/relationships/notesSlide"/><Relationship Id="rId48" Target="notesSlides/notesSlide16.xml" Type="http://schemas.openxmlformats.org/officeDocument/2006/relationships/notesSlide"/><Relationship Id="rId49" Target="notesSlides/notesSlide17.xml" Type="http://schemas.openxmlformats.org/officeDocument/2006/relationships/notesSlide"/><Relationship Id="rId5" Target="tableStyles.xml" Type="http://schemas.openxmlformats.org/officeDocument/2006/relationships/tableStyles"/><Relationship Id="rId50" Target="notesSlides/notesSlide18.xml" Type="http://schemas.openxmlformats.org/officeDocument/2006/relationships/notesSlide"/><Relationship Id="rId51" Target="notesSlides/notesSlide19.xml" Type="http://schemas.openxmlformats.org/officeDocument/2006/relationships/notesSlide"/><Relationship Id="rId52" Target="notesSlides/notesSlide20.xml" Type="http://schemas.openxmlformats.org/officeDocument/2006/relationships/notesSlide"/><Relationship Id="rId53" Target="notesSlides/notesSlide21.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focusing on the overall success of the company, you’re also investing in yourself—gaining both job satisfaction today and the potential for a more profitable ESOP account in the future.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ESOPs and 401(k) Plans are both types of workplace retirement plans, but they differ in how contributions are made. A 401(k) Plan allows for both employee and employer contributions, giving you the opportunity to select investments that align with your retirement strategy. Additionally, 401(k) Plans may offer flexibility in accessing funds through loans or in-service distributions, if permitted. On the other hand, ESOPs are funded solely by employer contributions, providing employees with ownership in the company.</a:t>
            </a:r>
          </a:p>
          <a:p>
            <a:r>
              <a:rPr lang="en-US"/>
              <a:t/>
            </a:r>
          </a:p>
          <a:p>
            <a:r>
              <a:rPr lang="en-US"/>
              <a:t>The good news? You don’t have to choose between them! Once eligible, you can contribute to your 401(k) Plan while also benefiting from your employer’s contributions to the ESOP. This combination can help you build a stronger foundation for a secure retirement.</a:t>
            </a:r>
          </a:p>
          <a:p>
            <a:r>
              <a:rPr lang="en-US"/>
              <a:t/>
            </a:r>
          </a:p>
          <a:p>
            <a:r>
              <a:rPr lang="en-US"/>
              <a:t>To get started with your 401(k) Plan, you’ll need to enroll, decide on your contribution amount, choose your investment options, and designate your beneficiaries. Keep in mind that your 401(k) Plan is typically separate from your ESOP account.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Check out BPAS University for a wide variety of planning tools such as retirement planning calculators, a risk tolerance quiz, retirement progress tracker and tons of videos with helpful tips and tricks to prepare you for your retirement.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Download our mobile app today for access to your account &amp; retirement resources from anywhere anytime! Available from the App Store or Google Play. Scan QR Codes on your screen to download now.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log into your account, you will see the participant portal's home screen, which includes various tools and options to manage your account.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at anytime you have questions or need assistance with your account and you need to get in touch with someone at BPAS, you can contact the Participant Services Center. The Participant Services Center is fully staffed with BPAS employees located across the US. You will be able to speak with a live representative Monday through Friday 8am to 8pm EST and you will have a few ways to get in contact with them. You can call them at the number listed on the slide, request a representative calls you, or you can send them a secure message. You will be able to find Participant Services contact information in your online account.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Employee Stock Ownership Plan (ESOP): </a:t>
            </a:r>
          </a:p>
          <a:p>
            <a:r>
              <a:rPr lang="en-US"/>
              <a:t>a retirement plan where your employer makes contributions of employer stock for retirement on your behalf. </a:t>
            </a:r>
          </a:p>
          <a:p>
            <a:r>
              <a:rPr lang="en-US"/>
              <a:t>an extra benefit, in addition to your compensation and other benefits </a:t>
            </a:r>
          </a:p>
          <a:p>
            <a:r>
              <a:rPr lang="en-US"/>
              <a:t>contribution are made by the employer into company stock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will open it up for any questions you may have.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a:t>
            </a:r>
          </a:p>
          <a:p>
            <a:r>
              <a:rPr lang="en-US"/>
              <a:t>BPAS works closely with your employer to track eligibility. Once you are eligible, BPAS will enroll you, setting up your account for the future contributions. While it is important that you understand when you are eligible, you do not need to compute your hours or enroll in the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Contributions</a:t>
            </a:r>
          </a:p>
          <a:p>
            <a:r>
              <a:rPr lang="en-US"/>
              <a:t>ESOP contributions are made by the employer only and are made into company stock, whether publicly traded or privately held. The amount of stocks contributed are based upon a company formula, typically using your years of service and compensation as part of the calculation.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0.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0.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 Id="rId8" Target="../media/image3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0.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5.jpe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6.jpe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0.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4.jpe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13" Target="../media/image55.png" Type="http://schemas.openxmlformats.org/officeDocument/2006/relationships/image"/><Relationship Id="rId14" Target="../media/image10.png" Type="http://schemas.openxmlformats.org/officeDocument/2006/relationships/image"/><Relationship Id="rId2" Target="../notesSlides/notesSlide16.xml" Type="http://schemas.openxmlformats.org/officeDocument/2006/relationships/notesSlide"/><Relationship Id="rId3" Target="../media/image45.jpe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5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svg" Type="http://schemas.openxmlformats.org/officeDocument/2006/relationships/image"/><Relationship Id="rId12" Target="../media/image65.png" Type="http://schemas.openxmlformats.org/officeDocument/2006/relationships/image"/><Relationship Id="rId13" Target="../media/image10.png" Type="http://schemas.openxmlformats.org/officeDocument/2006/relationships/image"/><Relationship Id="rId2" Target="../notesSlides/notesSlide17.xml" Type="http://schemas.openxmlformats.org/officeDocument/2006/relationships/notesSlide"/><Relationship Id="rId3" Target="../media/image56.png" Type="http://schemas.openxmlformats.org/officeDocument/2006/relationships/image"/><Relationship Id="rId4" Target="../media/image57.jpe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0.png" Type="http://schemas.openxmlformats.org/officeDocument/2006/relationships/image"/><Relationship Id="rId8" Target="../media/image61.png" Type="http://schemas.openxmlformats.org/officeDocument/2006/relationships/image"/><Relationship Id="rId9" Target="../media/image6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6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11" Target="../media/image10.png" Type="http://schemas.openxmlformats.org/officeDocument/2006/relationships/image"/><Relationship Id="rId2" Target="../notesSlides/notesSlide19.xml" Type="http://schemas.openxmlformats.org/officeDocument/2006/relationships/notesSlide"/><Relationship Id="rId3" Target="../media/image67.png" Type="http://schemas.openxmlformats.org/officeDocument/2006/relationships/image"/><Relationship Id="rId4" Target="../media/image68.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75.png" Type="http://schemas.openxmlformats.org/officeDocument/2006/relationships/image"/><Relationship Id="rId4" Target="../media/image76.svg" Type="http://schemas.openxmlformats.org/officeDocument/2006/relationships/image"/><Relationship Id="rId5" Target="../media/image7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78.png" Type="http://schemas.openxmlformats.org/officeDocument/2006/relationships/image"/><Relationship Id="rId4" Target="../media/image79.svg" Type="http://schemas.openxmlformats.org/officeDocument/2006/relationships/image"/><Relationship Id="rId5" Target="../media/image80.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3.jpeg" Type="http://schemas.openxmlformats.org/officeDocument/2006/relationships/image"/><Relationship Id="rId4"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4.jpeg" Type="http://schemas.openxmlformats.org/officeDocument/2006/relationships/image"/><Relationship Id="rId4"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39795" t="0" r="-39795" b="0"/>
              </a:stretch>
            </a:blipFill>
          </p:spPr>
        </p:sp>
      </p:grpSp>
      <p:sp>
        <p:nvSpPr>
          <p:cNvPr name="Freeform 5" id="5"/>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10165433" y="946396"/>
            <a:ext cx="857867" cy="8578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9651318" y="2226096"/>
            <a:ext cx="604566" cy="60456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0476408" y="681913"/>
            <a:ext cx="637633" cy="63763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60A644"/>
              </a:solidFill>
              <a:prstDash val="solid"/>
              <a:miter/>
            </a:ln>
          </p:spPr>
        </p:sp>
        <p:sp>
          <p:nvSpPr>
            <p:cNvPr name="TextBox 14" id="14"/>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sp>
        <p:nvSpPr>
          <p:cNvPr name="Freeform 15" id="15"/>
          <p:cNvSpPr/>
          <p:nvPr/>
        </p:nvSpPr>
        <p:spPr>
          <a:xfrm flipH="false" flipV="false" rot="0">
            <a:off x="-2430191" y="5947811"/>
            <a:ext cx="9897851" cy="1115758"/>
          </a:xfrm>
          <a:custGeom>
            <a:avLst/>
            <a:gdLst/>
            <a:ahLst/>
            <a:cxnLst/>
            <a:rect r="r" b="b" t="t" l="l"/>
            <a:pathLst>
              <a:path h="1115758" w="9897851">
                <a:moveTo>
                  <a:pt x="0" y="0"/>
                </a:moveTo>
                <a:lnTo>
                  <a:pt x="9897851" y="0"/>
                </a:lnTo>
                <a:lnTo>
                  <a:pt x="9897851" y="1115758"/>
                </a:lnTo>
                <a:lnTo>
                  <a:pt x="0" y="11157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436201" y="7511121"/>
            <a:ext cx="2289359" cy="2289359"/>
          </a:xfrm>
          <a:custGeom>
            <a:avLst/>
            <a:gdLst/>
            <a:ahLst/>
            <a:cxnLst/>
            <a:rect r="r" b="b" t="t" l="l"/>
            <a:pathLst>
              <a:path h="2289359" w="2289359">
                <a:moveTo>
                  <a:pt x="0" y="0"/>
                </a:moveTo>
                <a:lnTo>
                  <a:pt x="2289360" y="0"/>
                </a:lnTo>
                <a:lnTo>
                  <a:pt x="2289360" y="2289359"/>
                </a:lnTo>
                <a:lnTo>
                  <a:pt x="0" y="2289359"/>
                </a:lnTo>
                <a:lnTo>
                  <a:pt x="0" y="0"/>
                </a:lnTo>
                <a:close/>
              </a:path>
            </a:pathLst>
          </a:custGeom>
          <a:blipFill>
            <a:blip r:embed="rId10"/>
            <a:stretch>
              <a:fillRect l="0" t="0" r="0" b="0"/>
            </a:stretch>
          </a:blipFill>
        </p:spPr>
      </p:sp>
      <p:sp>
        <p:nvSpPr>
          <p:cNvPr name="TextBox 17" id="17"/>
          <p:cNvSpPr txBox="true"/>
          <p:nvPr/>
        </p:nvSpPr>
        <p:spPr>
          <a:xfrm rot="0">
            <a:off x="617219" y="1375329"/>
            <a:ext cx="8380225" cy="3657600"/>
          </a:xfrm>
          <a:prstGeom prst="rect">
            <a:avLst/>
          </a:prstGeom>
        </p:spPr>
        <p:txBody>
          <a:bodyPr anchor="t" rtlCol="false" tIns="0" lIns="0" bIns="0" rIns="0">
            <a:spAutoFit/>
          </a:bodyPr>
          <a:lstStyle/>
          <a:p>
            <a:pPr algn="l">
              <a:lnSpc>
                <a:spcPts val="14400"/>
              </a:lnSpc>
            </a:pPr>
            <a:r>
              <a:rPr lang="en-US" sz="12000" b="true">
                <a:solidFill>
                  <a:srgbClr val="081D58"/>
                </a:solidFill>
                <a:latin typeface="Noto Sans Bold"/>
                <a:ea typeface="Noto Sans Bold"/>
                <a:cs typeface="Noto Sans Bold"/>
                <a:sym typeface="Noto Sans Bold"/>
              </a:rPr>
              <a:t>Your </a:t>
            </a:r>
          </a:p>
          <a:p>
            <a:pPr algn="l">
              <a:lnSpc>
                <a:spcPts val="14400"/>
              </a:lnSpc>
            </a:pPr>
            <a:r>
              <a:rPr lang="en-US" sz="12000" b="true">
                <a:solidFill>
                  <a:srgbClr val="081D58"/>
                </a:solidFill>
                <a:latin typeface="Noto Sans Bold"/>
                <a:ea typeface="Noto Sans Bold"/>
                <a:cs typeface="Noto Sans Bold"/>
                <a:sym typeface="Noto Sans Bold"/>
              </a:rPr>
              <a:t>ESOP Plan </a:t>
            </a:r>
          </a:p>
        </p:txBody>
      </p:sp>
      <p:sp>
        <p:nvSpPr>
          <p:cNvPr name="TextBox 18" id="18"/>
          <p:cNvSpPr txBox="true"/>
          <p:nvPr/>
        </p:nvSpPr>
        <p:spPr>
          <a:xfrm rot="0">
            <a:off x="230650" y="6181840"/>
            <a:ext cx="5989652" cy="647700"/>
          </a:xfrm>
          <a:prstGeom prst="rect">
            <a:avLst/>
          </a:prstGeom>
        </p:spPr>
        <p:txBody>
          <a:bodyPr anchor="t" rtlCol="false" tIns="0" lIns="0" bIns="0" rIns="0">
            <a:spAutoFit/>
          </a:bodyPr>
          <a:lstStyle/>
          <a:p>
            <a:pPr algn="ctr">
              <a:lnSpc>
                <a:spcPts val="5147"/>
              </a:lnSpc>
            </a:pPr>
            <a:r>
              <a:rPr lang="en-US" b="true" sz="4289">
                <a:solidFill>
                  <a:srgbClr val="FFFFFF"/>
                </a:solidFill>
                <a:latin typeface="Noto Sans Bold"/>
                <a:ea typeface="Noto Sans Bold"/>
                <a:cs typeface="Noto Sans Bold"/>
                <a:sym typeface="Noto Sans Bold"/>
              </a:rPr>
              <a:t>Presentation - 2025</a:t>
            </a:r>
          </a:p>
        </p:txBody>
      </p:sp>
      <p:sp>
        <p:nvSpPr>
          <p:cNvPr name="TextBox 19" id="19"/>
          <p:cNvSpPr txBox="true"/>
          <p:nvPr/>
        </p:nvSpPr>
        <p:spPr>
          <a:xfrm rot="0">
            <a:off x="3026253" y="8417033"/>
            <a:ext cx="6117747" cy="841267"/>
          </a:xfrm>
          <a:prstGeom prst="rect">
            <a:avLst/>
          </a:prstGeom>
        </p:spPr>
        <p:txBody>
          <a:bodyPr anchor="t" rtlCol="false" tIns="0" lIns="0" bIns="0" rIns="0">
            <a:spAutoFit/>
          </a:bodyPr>
          <a:lstStyle/>
          <a:p>
            <a:pPr algn="just">
              <a:lnSpc>
                <a:spcPts val="3308"/>
              </a:lnSpc>
            </a:pPr>
            <a:r>
              <a:rPr lang="en-US" sz="2902" b="true">
                <a:solidFill>
                  <a:srgbClr val="F26422"/>
                </a:solidFill>
                <a:latin typeface="Noto Sans Bold"/>
                <a:ea typeface="Noto Sans Bold"/>
                <a:cs typeface="Noto Sans Bold"/>
                <a:sym typeface="Noto Sans Bold"/>
              </a:rPr>
              <a:t>Presenter Name Here</a:t>
            </a:r>
          </a:p>
          <a:p>
            <a:pPr algn="just">
              <a:lnSpc>
                <a:spcPts val="3308"/>
              </a:lnSpc>
            </a:pPr>
            <a:r>
              <a:rPr lang="en-US" sz="2902">
                <a:solidFill>
                  <a:srgbClr val="F26422"/>
                </a:solidFill>
                <a:latin typeface="Noto Sans"/>
                <a:ea typeface="Noto Sans"/>
                <a:cs typeface="Noto Sans"/>
                <a:sym typeface="Noto Sans"/>
              </a:rPr>
              <a:t>Presenter Title Here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3" id="3"/>
          <p:cNvSpPr/>
          <p:nvPr/>
        </p:nvSpPr>
        <p:spPr>
          <a:xfrm flipH="false" flipV="false" rot="0">
            <a:off x="11327879" y="5605964"/>
            <a:ext cx="1413354" cy="1428942"/>
          </a:xfrm>
          <a:custGeom>
            <a:avLst/>
            <a:gdLst/>
            <a:ahLst/>
            <a:cxnLst/>
            <a:rect r="r" b="b" t="t" l="l"/>
            <a:pathLst>
              <a:path h="1428942" w="1413354">
                <a:moveTo>
                  <a:pt x="0" y="0"/>
                </a:moveTo>
                <a:lnTo>
                  <a:pt x="1413354" y="0"/>
                </a:lnTo>
                <a:lnTo>
                  <a:pt x="1413354" y="1428942"/>
                </a:lnTo>
                <a:lnTo>
                  <a:pt x="0" y="14289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2436495"/>
            <a:ext cx="18288000" cy="5897880"/>
          </a:xfrm>
          <a:custGeom>
            <a:avLst/>
            <a:gdLst/>
            <a:ahLst/>
            <a:cxnLst/>
            <a:rect r="r" b="b" t="t" l="l"/>
            <a:pathLst>
              <a:path h="5897880" w="18288000">
                <a:moveTo>
                  <a:pt x="0" y="0"/>
                </a:moveTo>
                <a:lnTo>
                  <a:pt x="18288000" y="0"/>
                </a:lnTo>
                <a:lnTo>
                  <a:pt x="18288000" y="5897880"/>
                </a:lnTo>
                <a:lnTo>
                  <a:pt x="0" y="5897880"/>
                </a:lnTo>
                <a:lnTo>
                  <a:pt x="0" y="0"/>
                </a:lnTo>
                <a:close/>
              </a:path>
            </a:pathLst>
          </a:custGeom>
          <a:blipFill>
            <a:blip r:embed="rId6"/>
            <a:stretch>
              <a:fillRect l="0" t="0" r="0" b="0"/>
            </a:stretch>
          </a:blipFill>
        </p:spPr>
      </p:sp>
      <p:sp>
        <p:nvSpPr>
          <p:cNvPr name="TextBox 5" id="5"/>
          <p:cNvSpPr txBox="true"/>
          <p:nvPr/>
        </p:nvSpPr>
        <p:spPr>
          <a:xfrm rot="0">
            <a:off x="2052967" y="482200"/>
            <a:ext cx="14865238"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Create Your </a:t>
            </a:r>
            <a:r>
              <a:rPr lang="en-US" sz="7500" b="true">
                <a:solidFill>
                  <a:srgbClr val="232C68"/>
                </a:solidFill>
                <a:latin typeface="Noto Sans Bold"/>
                <a:ea typeface="Noto Sans Bold"/>
                <a:cs typeface="Noto Sans Bold"/>
                <a:sym typeface="Noto Sans Bold"/>
              </a:rPr>
              <a:t>O</a:t>
            </a:r>
            <a:r>
              <a:rPr lang="en-US" sz="7500" b="true">
                <a:solidFill>
                  <a:srgbClr val="232C68"/>
                </a:solidFill>
                <a:latin typeface="Noto Sans Bold"/>
                <a:ea typeface="Noto Sans Bold"/>
                <a:cs typeface="Noto Sans Bold"/>
                <a:sym typeface="Noto Sans Bold"/>
              </a:rPr>
              <a:t>nline Account</a:t>
            </a:r>
          </a:p>
        </p:txBody>
      </p:sp>
      <p:sp>
        <p:nvSpPr>
          <p:cNvPr name="TextBox 6" id="6"/>
          <p:cNvSpPr txBox="true"/>
          <p:nvPr/>
        </p:nvSpPr>
        <p:spPr>
          <a:xfrm rot="0">
            <a:off x="378787" y="5503831"/>
            <a:ext cx="2759584" cy="1326353"/>
          </a:xfrm>
          <a:prstGeom prst="rect">
            <a:avLst/>
          </a:prstGeom>
        </p:spPr>
        <p:txBody>
          <a:bodyPr anchor="t" rtlCol="false" tIns="0" lIns="0" bIns="0" rIns="0">
            <a:spAutoFit/>
          </a:bodyPr>
          <a:lstStyle/>
          <a:p>
            <a:pPr algn="ctr">
              <a:lnSpc>
                <a:spcPts val="3521"/>
              </a:lnSpc>
            </a:pPr>
            <a:r>
              <a:rPr lang="en-US" sz="3200" spc="21">
                <a:solidFill>
                  <a:srgbClr val="232C68"/>
                </a:solidFill>
                <a:latin typeface="Noto Sans"/>
                <a:ea typeface="Noto Sans"/>
                <a:cs typeface="Noto Sans"/>
                <a:sym typeface="Noto Sans"/>
              </a:rPr>
              <a:t>Have Your Welcome Letter Handy</a:t>
            </a:r>
          </a:p>
        </p:txBody>
      </p:sp>
      <p:sp>
        <p:nvSpPr>
          <p:cNvPr name="TextBox 7" id="7"/>
          <p:cNvSpPr txBox="true"/>
          <p:nvPr/>
        </p:nvSpPr>
        <p:spPr>
          <a:xfrm rot="0">
            <a:off x="4069430" y="5503831"/>
            <a:ext cx="2894034" cy="1326352"/>
          </a:xfrm>
          <a:prstGeom prst="rect">
            <a:avLst/>
          </a:prstGeom>
        </p:spPr>
        <p:txBody>
          <a:bodyPr anchor="t" rtlCol="false" tIns="0" lIns="0" bIns="0" rIns="0">
            <a:spAutoFit/>
          </a:bodyPr>
          <a:lstStyle/>
          <a:p>
            <a:pPr algn="ctr">
              <a:lnSpc>
                <a:spcPts val="3521"/>
              </a:lnSpc>
            </a:pPr>
            <a:r>
              <a:rPr lang="en-US" sz="3200" spc="29">
                <a:solidFill>
                  <a:srgbClr val="232C68"/>
                </a:solidFill>
                <a:latin typeface="Noto Sans"/>
                <a:ea typeface="Noto Sans"/>
                <a:cs typeface="Noto Sans"/>
                <a:sym typeface="Noto Sans"/>
              </a:rPr>
              <a:t>Setup Your Account at </a:t>
            </a:r>
            <a:r>
              <a:rPr lang="en-US" b="true" sz="3200" spc="29">
                <a:solidFill>
                  <a:srgbClr val="232C68"/>
                </a:solidFill>
                <a:latin typeface="Noto Sans Bold"/>
                <a:ea typeface="Noto Sans Bold"/>
                <a:cs typeface="Noto Sans Bold"/>
                <a:sym typeface="Noto Sans Bold"/>
              </a:rPr>
              <a:t>u.bpas.com</a:t>
            </a:r>
          </a:p>
        </p:txBody>
      </p:sp>
      <p:sp>
        <p:nvSpPr>
          <p:cNvPr name="TextBox 8" id="8"/>
          <p:cNvSpPr txBox="true"/>
          <p:nvPr/>
        </p:nvSpPr>
        <p:spPr>
          <a:xfrm rot="0">
            <a:off x="7882939" y="5497928"/>
            <a:ext cx="2522122" cy="1326352"/>
          </a:xfrm>
          <a:prstGeom prst="rect">
            <a:avLst/>
          </a:prstGeom>
        </p:spPr>
        <p:txBody>
          <a:bodyPr anchor="t" rtlCol="false" tIns="0" lIns="0" bIns="0" rIns="0">
            <a:spAutoFit/>
          </a:bodyPr>
          <a:lstStyle/>
          <a:p>
            <a:pPr algn="ctr">
              <a:lnSpc>
                <a:spcPts val="3521"/>
              </a:lnSpc>
            </a:pPr>
            <a:r>
              <a:rPr lang="en-US" sz="3200" spc="29">
                <a:solidFill>
                  <a:srgbClr val="232C68"/>
                </a:solidFill>
                <a:latin typeface="Noto Sans"/>
                <a:ea typeface="Noto Sans"/>
                <a:cs typeface="Noto Sans"/>
                <a:sym typeface="Noto Sans"/>
              </a:rPr>
              <a:t>Create a user ID and password</a:t>
            </a:r>
          </a:p>
        </p:txBody>
      </p:sp>
      <p:sp>
        <p:nvSpPr>
          <p:cNvPr name="TextBox 9" id="9"/>
          <p:cNvSpPr txBox="true"/>
          <p:nvPr/>
        </p:nvSpPr>
        <p:spPr>
          <a:xfrm rot="0">
            <a:off x="11321647" y="5503831"/>
            <a:ext cx="2839171" cy="1764502"/>
          </a:xfrm>
          <a:prstGeom prst="rect">
            <a:avLst/>
          </a:prstGeom>
        </p:spPr>
        <p:txBody>
          <a:bodyPr anchor="t" rtlCol="false" tIns="0" lIns="0" bIns="0" rIns="0">
            <a:spAutoFit/>
          </a:bodyPr>
          <a:lstStyle/>
          <a:p>
            <a:pPr algn="ctr">
              <a:lnSpc>
                <a:spcPts val="3521"/>
              </a:lnSpc>
            </a:pPr>
            <a:r>
              <a:rPr lang="en-US" sz="3200" spc="19">
                <a:solidFill>
                  <a:srgbClr val="232C68"/>
                </a:solidFill>
                <a:latin typeface="Noto Sans"/>
                <a:ea typeface="Noto Sans"/>
                <a:cs typeface="Noto Sans"/>
                <a:sym typeface="Noto Sans"/>
              </a:rPr>
              <a:t>Add your email and phone number</a:t>
            </a:r>
          </a:p>
        </p:txBody>
      </p:sp>
      <p:sp>
        <p:nvSpPr>
          <p:cNvPr name="TextBox 10" id="10"/>
          <p:cNvSpPr txBox="true"/>
          <p:nvPr/>
        </p:nvSpPr>
        <p:spPr>
          <a:xfrm rot="0">
            <a:off x="15084743" y="5671546"/>
            <a:ext cx="2615973" cy="1326352"/>
          </a:xfrm>
          <a:prstGeom prst="rect">
            <a:avLst/>
          </a:prstGeom>
        </p:spPr>
        <p:txBody>
          <a:bodyPr anchor="t" rtlCol="false" tIns="0" lIns="0" bIns="0" rIns="0">
            <a:spAutoFit/>
          </a:bodyPr>
          <a:lstStyle/>
          <a:p>
            <a:pPr algn="ctr">
              <a:lnSpc>
                <a:spcPts val="3521"/>
              </a:lnSpc>
            </a:pPr>
            <a:r>
              <a:rPr lang="en-US" sz="3200" spc="21">
                <a:solidFill>
                  <a:srgbClr val="232C68"/>
                </a:solidFill>
                <a:latin typeface="Noto Sans"/>
                <a:ea typeface="Noto Sans"/>
                <a:cs typeface="Noto Sans"/>
                <a:sym typeface="Noto Sans"/>
              </a:rPr>
              <a:t>Designate Your Beneficiary</a:t>
            </a:r>
          </a:p>
        </p:txBody>
      </p:sp>
      <p:sp>
        <p:nvSpPr>
          <p:cNvPr name="TextBox 11" id="11"/>
          <p:cNvSpPr txBox="true"/>
          <p:nvPr/>
        </p:nvSpPr>
        <p:spPr>
          <a:xfrm rot="0">
            <a:off x="2245074" y="8667750"/>
            <a:ext cx="15275638" cy="590550"/>
          </a:xfrm>
          <a:prstGeom prst="rect">
            <a:avLst/>
          </a:prstGeom>
        </p:spPr>
        <p:txBody>
          <a:bodyPr anchor="t" rtlCol="false" tIns="0" lIns="0" bIns="0" rIns="0">
            <a:spAutoFit/>
          </a:bodyPr>
          <a:lstStyle/>
          <a:p>
            <a:pPr algn="l">
              <a:lnSpc>
                <a:spcPts val="4679"/>
              </a:lnSpc>
            </a:pPr>
            <a:r>
              <a:rPr lang="en-US" b="true" sz="3899" spc="36">
                <a:solidFill>
                  <a:srgbClr val="081D58"/>
                </a:solidFill>
                <a:latin typeface="Noto Sans Bold"/>
                <a:ea typeface="Noto Sans Bold"/>
                <a:cs typeface="Noto Sans Bold"/>
                <a:sym typeface="Noto Sans Bold"/>
              </a:rPr>
              <a:t>P</a:t>
            </a:r>
            <a:r>
              <a:rPr lang="en-US" b="true" sz="3899" spc="36">
                <a:solidFill>
                  <a:srgbClr val="081D58"/>
                </a:solidFill>
                <a:latin typeface="Noto Sans Bold"/>
                <a:ea typeface="Noto Sans Bold"/>
                <a:cs typeface="Noto Sans Bold"/>
                <a:sym typeface="Noto Sans Bold"/>
              </a:rPr>
              <a:t>lan code for enrollment </a:t>
            </a:r>
            <a:r>
              <a:rPr lang="en-US" sz="3899" i="true" spc="36">
                <a:solidFill>
                  <a:srgbClr val="081D58"/>
                </a:solidFill>
                <a:latin typeface="Noto Sans Italics"/>
                <a:ea typeface="Noto Sans Italics"/>
                <a:cs typeface="Noto Sans Italics"/>
                <a:sym typeface="Noto Sans Italics"/>
              </a:rPr>
              <a:t>can be found on your welcome letter.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3" id="3"/>
          <p:cNvSpPr/>
          <p:nvPr/>
        </p:nvSpPr>
        <p:spPr>
          <a:xfrm flipH="false" flipV="false" rot="0">
            <a:off x="0" y="6049821"/>
            <a:ext cx="2613542" cy="1886502"/>
          </a:xfrm>
          <a:custGeom>
            <a:avLst/>
            <a:gdLst/>
            <a:ahLst/>
            <a:cxnLst/>
            <a:rect r="r" b="b" t="t" l="l"/>
            <a:pathLst>
              <a:path h="1886502" w="2613542">
                <a:moveTo>
                  <a:pt x="0" y="0"/>
                </a:moveTo>
                <a:lnTo>
                  <a:pt x="2613542" y="0"/>
                </a:lnTo>
                <a:lnTo>
                  <a:pt x="2613542" y="1886502"/>
                </a:lnTo>
                <a:lnTo>
                  <a:pt x="0" y="1886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540629" y="3909902"/>
            <a:ext cx="5514049" cy="2698766"/>
          </a:xfrm>
          <a:custGeom>
            <a:avLst/>
            <a:gdLst/>
            <a:ahLst/>
            <a:cxnLst/>
            <a:rect r="r" b="b" t="t" l="l"/>
            <a:pathLst>
              <a:path h="2698766" w="5514049">
                <a:moveTo>
                  <a:pt x="0" y="0"/>
                </a:moveTo>
                <a:lnTo>
                  <a:pt x="5514049" y="0"/>
                </a:lnTo>
                <a:lnTo>
                  <a:pt x="5514049" y="2698766"/>
                </a:lnTo>
                <a:lnTo>
                  <a:pt x="0" y="2698766"/>
                </a:lnTo>
                <a:lnTo>
                  <a:pt x="0" y="0"/>
                </a:lnTo>
                <a:close/>
              </a:path>
            </a:pathLst>
          </a:custGeom>
          <a:blipFill>
            <a:blip r:embed="rId6"/>
            <a:stretch>
              <a:fillRect l="-16016" t="-31318" r="-17098" b="-21668"/>
            </a:stretch>
          </a:blipFill>
          <a:ln w="9525" cap="sq">
            <a:solidFill>
              <a:srgbClr val="000000"/>
            </a:solidFill>
            <a:prstDash val="solid"/>
            <a:miter/>
          </a:ln>
        </p:spPr>
      </p:sp>
      <p:sp>
        <p:nvSpPr>
          <p:cNvPr name="Freeform 5" id="5"/>
          <p:cNvSpPr/>
          <p:nvPr/>
        </p:nvSpPr>
        <p:spPr>
          <a:xfrm flipH="false" flipV="false" rot="0">
            <a:off x="12887629" y="5514547"/>
            <a:ext cx="3664328" cy="4679294"/>
          </a:xfrm>
          <a:custGeom>
            <a:avLst/>
            <a:gdLst/>
            <a:ahLst/>
            <a:cxnLst/>
            <a:rect r="r" b="b" t="t" l="l"/>
            <a:pathLst>
              <a:path h="4679294" w="3664328">
                <a:moveTo>
                  <a:pt x="0" y="0"/>
                </a:moveTo>
                <a:lnTo>
                  <a:pt x="3664328" y="0"/>
                </a:lnTo>
                <a:lnTo>
                  <a:pt x="3664328" y="4679294"/>
                </a:lnTo>
                <a:lnTo>
                  <a:pt x="0" y="4679294"/>
                </a:lnTo>
                <a:lnTo>
                  <a:pt x="0" y="0"/>
                </a:lnTo>
                <a:close/>
              </a:path>
            </a:pathLst>
          </a:custGeom>
          <a:blipFill>
            <a:blip r:embed="rId7"/>
            <a:stretch>
              <a:fillRect l="-99565" t="-20079" r="-103228" b="-13299"/>
            </a:stretch>
          </a:blipFill>
          <a:ln w="9525" cap="sq">
            <a:solidFill>
              <a:srgbClr val="000000"/>
            </a:solidFill>
            <a:prstDash val="solid"/>
            <a:miter/>
          </a:ln>
        </p:spPr>
      </p:sp>
      <p:sp>
        <p:nvSpPr>
          <p:cNvPr name="Freeform 6" id="6"/>
          <p:cNvSpPr/>
          <p:nvPr/>
        </p:nvSpPr>
        <p:spPr>
          <a:xfrm flipH="false" flipV="false" rot="0">
            <a:off x="0" y="0"/>
            <a:ext cx="18288000" cy="3854550"/>
          </a:xfrm>
          <a:custGeom>
            <a:avLst/>
            <a:gdLst/>
            <a:ahLst/>
            <a:cxnLst/>
            <a:rect r="r" b="b" t="t" l="l"/>
            <a:pathLst>
              <a:path h="3854550" w="18288000">
                <a:moveTo>
                  <a:pt x="0" y="0"/>
                </a:moveTo>
                <a:lnTo>
                  <a:pt x="18288000" y="0"/>
                </a:lnTo>
                <a:lnTo>
                  <a:pt x="18288000" y="3854550"/>
                </a:lnTo>
                <a:lnTo>
                  <a:pt x="0" y="3854550"/>
                </a:lnTo>
                <a:lnTo>
                  <a:pt x="0" y="0"/>
                </a:lnTo>
                <a:close/>
              </a:path>
            </a:pathLst>
          </a:custGeom>
          <a:blipFill>
            <a:blip r:embed="rId8"/>
            <a:stretch>
              <a:fillRect l="0" t="-153164" r="-14188" b="-153164"/>
            </a:stretch>
          </a:blipFill>
        </p:spPr>
      </p:sp>
      <p:sp>
        <p:nvSpPr>
          <p:cNvPr name="TextBox 7" id="7"/>
          <p:cNvSpPr txBox="true"/>
          <p:nvPr/>
        </p:nvSpPr>
        <p:spPr>
          <a:xfrm rot="0">
            <a:off x="0" y="1019175"/>
            <a:ext cx="8271582" cy="2295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Designate Your Beneficiaries</a:t>
            </a:r>
          </a:p>
        </p:txBody>
      </p:sp>
      <p:sp>
        <p:nvSpPr>
          <p:cNvPr name="TextBox 8" id="8"/>
          <p:cNvSpPr txBox="true"/>
          <p:nvPr/>
        </p:nvSpPr>
        <p:spPr>
          <a:xfrm rot="0">
            <a:off x="2164580" y="5341079"/>
            <a:ext cx="10110258" cy="2595244"/>
          </a:xfrm>
          <a:prstGeom prst="rect">
            <a:avLst/>
          </a:prstGeom>
        </p:spPr>
        <p:txBody>
          <a:bodyPr anchor="t" rtlCol="false" tIns="0" lIns="0" bIns="0" rIns="0">
            <a:spAutoFit/>
          </a:bodyPr>
          <a:lstStyle/>
          <a:p>
            <a:pPr algn="l" marL="604523" indent="-302261" lvl="1">
              <a:lnSpc>
                <a:spcPts val="3920"/>
              </a:lnSpc>
              <a:buFont typeface="Arial"/>
              <a:buChar char="•"/>
            </a:pPr>
            <a:r>
              <a:rPr lang="en-US" sz="2800">
                <a:solidFill>
                  <a:srgbClr val="000000"/>
                </a:solidFill>
                <a:latin typeface="Noto Sans"/>
                <a:ea typeface="Noto Sans"/>
                <a:cs typeface="Noto Sans"/>
                <a:sym typeface="Noto Sans"/>
              </a:rPr>
              <a:t>Navigate to </a:t>
            </a:r>
            <a:r>
              <a:rPr lang="en-US" b="true" sz="2800">
                <a:solidFill>
                  <a:srgbClr val="232C68"/>
                </a:solidFill>
                <a:latin typeface="Noto Sans Bold"/>
                <a:ea typeface="Noto Sans Bold"/>
                <a:cs typeface="Noto Sans Bold"/>
                <a:sym typeface="Noto Sans Bold"/>
              </a:rPr>
              <a:t>My Profile</a:t>
            </a:r>
            <a:r>
              <a:rPr lang="en-US" sz="2800">
                <a:solidFill>
                  <a:srgbClr val="000000"/>
                </a:solidFill>
                <a:latin typeface="Noto Sans"/>
                <a:ea typeface="Noto Sans"/>
                <a:cs typeface="Noto Sans"/>
                <a:sym typeface="Noto Sans"/>
              </a:rPr>
              <a:t> and choose the </a:t>
            </a:r>
            <a:r>
              <a:rPr lang="en-US" b="true" sz="2800">
                <a:solidFill>
                  <a:srgbClr val="232C68"/>
                </a:solidFill>
                <a:latin typeface="Noto Sans Bold"/>
                <a:ea typeface="Noto Sans Bold"/>
                <a:cs typeface="Noto Sans Bold"/>
                <a:sym typeface="Noto Sans Bold"/>
              </a:rPr>
              <a:t>Beneficiary tab</a:t>
            </a:r>
            <a:r>
              <a:rPr lang="en-US" sz="2800">
                <a:solidFill>
                  <a:srgbClr val="000000"/>
                </a:solidFill>
                <a:latin typeface="Noto Sans"/>
                <a:ea typeface="Noto Sans"/>
                <a:cs typeface="Noto Sans"/>
                <a:sym typeface="Noto Sans"/>
              </a:rPr>
              <a:t>.</a:t>
            </a:r>
          </a:p>
          <a:p>
            <a:pPr algn="l" marL="604523" indent="-302261" lvl="1">
              <a:lnSpc>
                <a:spcPts val="3920"/>
              </a:lnSpc>
              <a:buFont typeface="Arial"/>
              <a:buChar char="•"/>
            </a:pPr>
            <a:r>
              <a:rPr lang="en-US" b="true" sz="2800">
                <a:solidFill>
                  <a:srgbClr val="232C68"/>
                </a:solidFill>
                <a:latin typeface="Noto Sans Bold"/>
                <a:ea typeface="Noto Sans Bold"/>
                <a:cs typeface="Noto Sans Bold"/>
                <a:sym typeface="Noto Sans Bold"/>
              </a:rPr>
              <a:t>Add </a:t>
            </a:r>
            <a:r>
              <a:rPr lang="en-US" sz="2800">
                <a:solidFill>
                  <a:srgbClr val="000000"/>
                </a:solidFill>
                <a:latin typeface="Noto Sans"/>
                <a:ea typeface="Noto Sans"/>
                <a:cs typeface="Noto Sans"/>
                <a:sym typeface="Noto Sans"/>
              </a:rPr>
              <a:t>your Primary and Secondary Beneficiaries and </a:t>
            </a:r>
            <a:r>
              <a:rPr lang="en-US" b="true" sz="2800">
                <a:solidFill>
                  <a:srgbClr val="232C68"/>
                </a:solidFill>
                <a:latin typeface="Noto Sans Bold"/>
                <a:ea typeface="Noto Sans Bold"/>
                <a:cs typeface="Noto Sans Bold"/>
                <a:sym typeface="Noto Sans Bold"/>
              </a:rPr>
              <a:t>submit</a:t>
            </a:r>
            <a:r>
              <a:rPr lang="en-US" sz="2800">
                <a:solidFill>
                  <a:srgbClr val="000000"/>
                </a:solidFill>
                <a:latin typeface="Noto Sans"/>
                <a:ea typeface="Noto Sans"/>
                <a:cs typeface="Noto Sans"/>
                <a:sym typeface="Noto Sans"/>
              </a:rPr>
              <a:t> when finished.</a:t>
            </a:r>
          </a:p>
          <a:p>
            <a:pPr algn="l" marL="906793" indent="-302264" lvl="2">
              <a:lnSpc>
                <a:spcPts val="2940"/>
              </a:lnSpc>
              <a:buFont typeface="Arial"/>
              <a:buChar char="⚬"/>
            </a:pPr>
            <a:r>
              <a:rPr lang="en-US" sz="2100" i="true">
                <a:solidFill>
                  <a:srgbClr val="000000"/>
                </a:solidFill>
                <a:latin typeface="Noto Sans Italics"/>
                <a:ea typeface="Noto Sans Italics"/>
                <a:cs typeface="Noto Sans Italics"/>
                <a:sym typeface="Noto Sans Italics"/>
              </a:rPr>
              <a:t>Remember to list a Beneficiary for each of your BPAS accounts, keep a copy with your estate documents, and consult with an estate attorney for consistency in beneficiary choices. </a:t>
            </a:r>
          </a:p>
        </p:txBody>
      </p:sp>
      <p:sp>
        <p:nvSpPr>
          <p:cNvPr name="TextBox 9" id="9"/>
          <p:cNvSpPr txBox="true"/>
          <p:nvPr/>
        </p:nvSpPr>
        <p:spPr>
          <a:xfrm rot="0">
            <a:off x="2613542" y="8438702"/>
            <a:ext cx="10090919" cy="1362710"/>
          </a:xfrm>
          <a:prstGeom prst="rect">
            <a:avLst/>
          </a:prstGeom>
        </p:spPr>
        <p:txBody>
          <a:bodyPr anchor="t" rtlCol="false" tIns="0" lIns="0" bIns="0" rIns="0">
            <a:spAutoFit/>
          </a:bodyPr>
          <a:lstStyle/>
          <a:p>
            <a:pPr algn="l">
              <a:lnSpc>
                <a:spcPts val="3640"/>
              </a:lnSpc>
              <a:spcBef>
                <a:spcPct val="0"/>
              </a:spcBef>
            </a:pPr>
            <a:r>
              <a:rPr lang="en-US" b="true" sz="2600">
                <a:solidFill>
                  <a:srgbClr val="F26422"/>
                </a:solidFill>
                <a:latin typeface="Noto Sans Bold"/>
                <a:ea typeface="Noto Sans Bold"/>
                <a:cs typeface="Noto Sans Bold"/>
                <a:sym typeface="Noto Sans Bold"/>
              </a:rPr>
              <a:t>Review Your Beneficiaries Often!</a:t>
            </a:r>
          </a:p>
          <a:p>
            <a:pPr algn="l">
              <a:lnSpc>
                <a:spcPts val="3640"/>
              </a:lnSpc>
              <a:spcBef>
                <a:spcPct val="0"/>
              </a:spcBef>
            </a:pPr>
            <a:r>
              <a:rPr lang="en-US" sz="2600">
                <a:solidFill>
                  <a:srgbClr val="000000"/>
                </a:solidFill>
                <a:latin typeface="Noto Sans"/>
                <a:ea typeface="Noto Sans"/>
                <a:cs typeface="Noto Sans"/>
                <a:sym typeface="Noto Sans"/>
              </a:rPr>
              <a:t>After life changes like marriage, divorce, death, or birth in the family to ensure peace of mind for you and your loved ones.</a:t>
            </a:r>
          </a:p>
        </p:txBody>
      </p:sp>
      <p:sp>
        <p:nvSpPr>
          <p:cNvPr name="TextBox 10" id="10"/>
          <p:cNvSpPr txBox="true"/>
          <p:nvPr/>
        </p:nvSpPr>
        <p:spPr>
          <a:xfrm rot="0">
            <a:off x="378787" y="3930693"/>
            <a:ext cx="11541551" cy="1099820"/>
          </a:xfrm>
          <a:prstGeom prst="rect">
            <a:avLst/>
          </a:prstGeom>
        </p:spPr>
        <p:txBody>
          <a:bodyPr anchor="t" rtlCol="false" tIns="0" lIns="0" bIns="0" rIns="0">
            <a:spAutoFit/>
          </a:bodyPr>
          <a:lstStyle/>
          <a:p>
            <a:pPr algn="l">
              <a:lnSpc>
                <a:spcPts val="4480"/>
              </a:lnSpc>
            </a:pPr>
            <a:r>
              <a:rPr lang="en-US" sz="3200" b="true">
                <a:solidFill>
                  <a:srgbClr val="232C68"/>
                </a:solidFill>
                <a:latin typeface="Noto Sans Bold"/>
                <a:ea typeface="Noto Sans Bold"/>
                <a:cs typeface="Noto Sans Bold"/>
                <a:sym typeface="Noto Sans Bold"/>
              </a:rPr>
              <a:t>Update your beneficiaries</a:t>
            </a:r>
            <a:r>
              <a:rPr lang="en-US" sz="3200">
                <a:solidFill>
                  <a:srgbClr val="000000"/>
                </a:solidFill>
                <a:latin typeface="Noto Sans"/>
                <a:ea typeface="Noto Sans"/>
                <a:cs typeface="Noto Sans"/>
                <a:sym typeface="Noto Sans"/>
              </a:rPr>
              <a:t> at any time by logging into your account at </a:t>
            </a:r>
            <a:r>
              <a:rPr lang="en-US" sz="3200" b="true">
                <a:solidFill>
                  <a:srgbClr val="F26422"/>
                </a:solidFill>
                <a:latin typeface="Noto Sans Bold"/>
                <a:ea typeface="Noto Sans Bold"/>
                <a:cs typeface="Noto Sans Bold"/>
                <a:sym typeface="Noto Sans Bold"/>
              </a:rPr>
              <a:t>u.bpas.com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78787" y="830624"/>
            <a:ext cx="10502303"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Maximize Your ESOP</a:t>
            </a:r>
          </a:p>
        </p:txBody>
      </p:sp>
      <p:sp>
        <p:nvSpPr>
          <p:cNvPr name="Freeform 3" id="3"/>
          <p:cNvSpPr/>
          <p:nvPr/>
        </p:nvSpPr>
        <p:spPr>
          <a:xfrm flipH="false" flipV="false" rot="0">
            <a:off x="16602673" y="9258300"/>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TextBox 4" id="4"/>
          <p:cNvSpPr txBox="true"/>
          <p:nvPr/>
        </p:nvSpPr>
        <p:spPr>
          <a:xfrm rot="0">
            <a:off x="9096152" y="4933950"/>
            <a:ext cx="95696"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000000"/>
                </a:solidFill>
                <a:latin typeface="Noto Sans Bold"/>
                <a:ea typeface="Noto Sans Bold"/>
                <a:cs typeface="Noto Sans Bold"/>
                <a:sym typeface="Noto Sans Bold"/>
              </a:rPr>
              <a:t> </a:t>
            </a:r>
          </a:p>
        </p:txBody>
      </p:sp>
      <p:sp>
        <p:nvSpPr>
          <p:cNvPr name="TextBox 5" id="5"/>
          <p:cNvSpPr txBox="true"/>
          <p:nvPr/>
        </p:nvSpPr>
        <p:spPr>
          <a:xfrm rot="0">
            <a:off x="652183" y="2209800"/>
            <a:ext cx="8443969" cy="7048500"/>
          </a:xfrm>
          <a:prstGeom prst="rect">
            <a:avLst/>
          </a:prstGeom>
        </p:spPr>
        <p:txBody>
          <a:bodyPr anchor="t" rtlCol="false" tIns="0" lIns="0" bIns="0" rIns="0">
            <a:spAutoFit/>
          </a:bodyPr>
          <a:lstStyle/>
          <a:p>
            <a:pPr algn="l">
              <a:lnSpc>
                <a:spcPts val="5040"/>
              </a:lnSpc>
            </a:pPr>
            <a:r>
              <a:rPr lang="en-US" sz="4200" spc="37">
                <a:solidFill>
                  <a:srgbClr val="232C68"/>
                </a:solidFill>
                <a:latin typeface="Noto Sans"/>
                <a:ea typeface="Noto Sans"/>
                <a:cs typeface="Noto Sans"/>
                <a:sym typeface="Noto Sans"/>
              </a:rPr>
              <a:t>When the company does well, the value of your stock shares increase, making your ESOP account value increase.</a:t>
            </a:r>
          </a:p>
          <a:p>
            <a:pPr algn="l">
              <a:lnSpc>
                <a:spcPts val="5040"/>
              </a:lnSpc>
            </a:pPr>
          </a:p>
          <a:p>
            <a:pPr algn="l">
              <a:lnSpc>
                <a:spcPts val="5040"/>
              </a:lnSpc>
            </a:pPr>
            <a:r>
              <a:rPr lang="en-US" sz="4200" spc="37" b="true">
                <a:solidFill>
                  <a:srgbClr val="232C68"/>
                </a:solidFill>
                <a:latin typeface="Noto Sans Bold"/>
                <a:ea typeface="Noto Sans Bold"/>
                <a:cs typeface="Noto Sans Bold"/>
                <a:sym typeface="Noto Sans Bold"/>
              </a:rPr>
              <a:t>How can you help the company profit?</a:t>
            </a:r>
          </a:p>
          <a:p>
            <a:pPr algn="l">
              <a:lnSpc>
                <a:spcPts val="5040"/>
              </a:lnSpc>
            </a:pP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Increase sales</a:t>
            </a: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Lower costs</a:t>
            </a: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Increased customer satisfaction</a:t>
            </a:r>
          </a:p>
          <a:p>
            <a:pPr algn="l" marL="690885" indent="-345443" lvl="1">
              <a:lnSpc>
                <a:spcPts val="3840"/>
              </a:lnSpc>
              <a:buFont typeface="Arial"/>
              <a:buChar char="•"/>
            </a:pPr>
            <a:r>
              <a:rPr lang="en-US" sz="3200" spc="29">
                <a:solidFill>
                  <a:srgbClr val="232C68"/>
                </a:solidFill>
                <a:latin typeface="Noto Sans"/>
                <a:ea typeface="Noto Sans"/>
                <a:cs typeface="Noto Sans"/>
                <a:sym typeface="Noto Sans"/>
              </a:rPr>
              <a:t>Following safety guidelines</a:t>
            </a:r>
          </a:p>
        </p:txBody>
      </p:sp>
      <p:sp>
        <p:nvSpPr>
          <p:cNvPr name="Freeform 6" id="6"/>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9953601" y="5"/>
            <a:ext cx="8334399" cy="10289235"/>
            <a:chOff x="0" y="0"/>
            <a:chExt cx="20126030" cy="24846598"/>
          </a:xfrm>
        </p:grpSpPr>
        <p:sp>
          <p:nvSpPr>
            <p:cNvPr name="Freeform 8" id="8"/>
            <p:cNvSpPr/>
            <p:nvPr/>
          </p:nvSpPr>
          <p:spPr>
            <a:xfrm flipH="false" flipV="false" rot="0">
              <a:off x="-658495" y="0"/>
              <a:ext cx="20784488" cy="24846662"/>
            </a:xfrm>
            <a:custGeom>
              <a:avLst/>
              <a:gdLst/>
              <a:ahLst/>
              <a:cxnLst/>
              <a:rect r="r" b="b" t="t" l="l"/>
              <a:pathLst>
                <a:path h="24846662" w="20784488">
                  <a:moveTo>
                    <a:pt x="8745698" y="0"/>
                  </a:moveTo>
                  <a:cubicBezTo>
                    <a:pt x="8745698" y="0"/>
                    <a:pt x="9621022" y="4543806"/>
                    <a:pt x="4740785" y="12121388"/>
                  </a:cubicBezTo>
                  <a:cubicBezTo>
                    <a:pt x="0" y="19437986"/>
                    <a:pt x="690321" y="24846662"/>
                    <a:pt x="690321" y="24846662"/>
                  </a:cubicBezTo>
                  <a:lnTo>
                    <a:pt x="20784488" y="24846662"/>
                  </a:lnTo>
                  <a:lnTo>
                    <a:pt x="20784488" y="0"/>
                  </a:lnTo>
                  <a:close/>
                </a:path>
              </a:pathLst>
            </a:custGeom>
            <a:blipFill>
              <a:blip r:embed="rId6"/>
              <a:stretch>
                <a:fillRect l="-42510" t="0" r="-42526" b="0"/>
              </a:stretch>
            </a:blipFill>
          </p:spPr>
        </p:sp>
      </p:grpSp>
      <p:sp>
        <p:nvSpPr>
          <p:cNvPr name="Freeform 9" id="9"/>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7">
              <a:alphaModFix amt="77000"/>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0" y="6321799"/>
            <a:ext cx="9332551" cy="3965201"/>
          </a:xfrm>
          <a:custGeom>
            <a:avLst/>
            <a:gdLst/>
            <a:ahLst/>
            <a:cxnLst/>
            <a:rect r="r" b="b" t="t" l="l"/>
            <a:pathLst>
              <a:path h="3965201" w="9332551">
                <a:moveTo>
                  <a:pt x="0" y="0"/>
                </a:moveTo>
                <a:lnTo>
                  <a:pt x="9332551" y="0"/>
                </a:lnTo>
                <a:lnTo>
                  <a:pt x="9332551" y="3965201"/>
                </a:lnTo>
                <a:lnTo>
                  <a:pt x="0" y="3965201"/>
                </a:lnTo>
                <a:lnTo>
                  <a:pt x="0" y="0"/>
                </a:lnTo>
                <a:close/>
              </a:path>
            </a:pathLst>
          </a:custGeom>
          <a:blipFill>
            <a:blip r:embed="rId3"/>
            <a:stretch>
              <a:fillRect l="0" t="-44177" r="0" b="-12631"/>
            </a:stretch>
          </a:blipFill>
        </p:spPr>
      </p:sp>
      <p:grpSp>
        <p:nvGrpSpPr>
          <p:cNvPr name="Group 6" id="6"/>
          <p:cNvGrpSpPr/>
          <p:nvPr/>
        </p:nvGrpSpPr>
        <p:grpSpPr>
          <a:xfrm rot="0">
            <a:off x="9144000" y="2587481"/>
            <a:ext cx="9144000" cy="7699519"/>
            <a:chOff x="0" y="0"/>
            <a:chExt cx="12192000" cy="10266026"/>
          </a:xfrm>
        </p:grpSpPr>
        <p:sp>
          <p:nvSpPr>
            <p:cNvPr name="Freeform 7" id="7"/>
            <p:cNvSpPr/>
            <p:nvPr/>
          </p:nvSpPr>
          <p:spPr>
            <a:xfrm flipH="false" flipV="false" rot="0">
              <a:off x="0" y="0"/>
              <a:ext cx="12192060" cy="10266003"/>
            </a:xfrm>
            <a:custGeom>
              <a:avLst/>
              <a:gdLst/>
              <a:ahLst/>
              <a:cxnLst/>
              <a:rect r="r" b="b" t="t" l="l"/>
              <a:pathLst>
                <a:path h="10266003" w="12192060">
                  <a:moveTo>
                    <a:pt x="0" y="0"/>
                  </a:moveTo>
                  <a:lnTo>
                    <a:pt x="12192060" y="0"/>
                  </a:lnTo>
                  <a:lnTo>
                    <a:pt x="12192060" y="10266003"/>
                  </a:lnTo>
                  <a:lnTo>
                    <a:pt x="0" y="10266003"/>
                  </a:lnTo>
                  <a:close/>
                </a:path>
              </a:pathLst>
            </a:custGeom>
            <a:solidFill>
              <a:srgbClr val="232C68"/>
            </a:solidFill>
          </p:spPr>
        </p:sp>
      </p:grpSp>
      <p:sp>
        <p:nvSpPr>
          <p:cNvPr name="Freeform 8" id="8"/>
          <p:cNvSpPr/>
          <p:nvPr/>
        </p:nvSpPr>
        <p:spPr>
          <a:xfrm flipH="false" flipV="false" rot="0">
            <a:off x="15904101" y="9258300"/>
            <a:ext cx="1740039" cy="562530"/>
          </a:xfrm>
          <a:custGeom>
            <a:avLst/>
            <a:gdLst/>
            <a:ahLst/>
            <a:cxnLst/>
            <a:rect r="r" b="b" t="t" l="l"/>
            <a:pathLst>
              <a:path h="562530" w="1740039">
                <a:moveTo>
                  <a:pt x="0" y="0"/>
                </a:moveTo>
                <a:lnTo>
                  <a:pt x="1740039" y="0"/>
                </a:lnTo>
                <a:lnTo>
                  <a:pt x="1740039" y="562530"/>
                </a:lnTo>
                <a:lnTo>
                  <a:pt x="0" y="562530"/>
                </a:lnTo>
                <a:lnTo>
                  <a:pt x="0" y="0"/>
                </a:lnTo>
                <a:close/>
              </a:path>
            </a:pathLst>
          </a:custGeom>
          <a:blipFill>
            <a:blip r:embed="rId4"/>
            <a:stretch>
              <a:fillRect l="0" t="0" r="0" b="0"/>
            </a:stretch>
          </a:blipFill>
        </p:spPr>
      </p:sp>
      <p:sp>
        <p:nvSpPr>
          <p:cNvPr name="Freeform 9" id="9"/>
          <p:cNvSpPr/>
          <p:nvPr/>
        </p:nvSpPr>
        <p:spPr>
          <a:xfrm flipH="false" flipV="false" rot="0">
            <a:off x="7004629" y="3016326"/>
            <a:ext cx="2559056" cy="2604637"/>
          </a:xfrm>
          <a:custGeom>
            <a:avLst/>
            <a:gdLst/>
            <a:ahLst/>
            <a:cxnLst/>
            <a:rect r="r" b="b" t="t" l="l"/>
            <a:pathLst>
              <a:path h="2604637" w="2559056">
                <a:moveTo>
                  <a:pt x="0" y="0"/>
                </a:moveTo>
                <a:lnTo>
                  <a:pt x="2559056" y="0"/>
                </a:lnTo>
                <a:lnTo>
                  <a:pt x="2559056" y="2604637"/>
                </a:lnTo>
                <a:lnTo>
                  <a:pt x="0" y="26046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9705098" y="4200341"/>
            <a:ext cx="8210829" cy="5105400"/>
          </a:xfrm>
          <a:prstGeom prst="rect">
            <a:avLst/>
          </a:prstGeom>
        </p:spPr>
        <p:txBody>
          <a:bodyPr anchor="t" rtlCol="false" tIns="0" lIns="0" bIns="0" rIns="0">
            <a:spAutoFit/>
          </a:bodyPr>
          <a:lstStyle/>
          <a:p>
            <a:pPr algn="l" marL="906791" indent="-453396" lvl="1">
              <a:lnSpc>
                <a:spcPts val="5040"/>
              </a:lnSpc>
              <a:buFont typeface="Arial"/>
              <a:buChar char="•"/>
            </a:pPr>
            <a:r>
              <a:rPr lang="en-US" sz="4200">
                <a:solidFill>
                  <a:srgbClr val="FFFFFF"/>
                </a:solidFill>
                <a:latin typeface="Noto Sans"/>
                <a:ea typeface="Noto Sans"/>
                <a:cs typeface="Noto Sans"/>
                <a:sym typeface="Noto Sans"/>
              </a:rPr>
              <a:t>Tax advantages</a:t>
            </a:r>
          </a:p>
          <a:p>
            <a:pPr algn="l" marL="906791" indent="-453396" lvl="1">
              <a:lnSpc>
                <a:spcPts val="5040"/>
              </a:lnSpc>
              <a:buFont typeface="Arial"/>
              <a:buChar char="•"/>
            </a:pPr>
            <a:r>
              <a:rPr lang="en-US" sz="4200">
                <a:solidFill>
                  <a:srgbClr val="FFFFFF"/>
                </a:solidFill>
                <a:latin typeface="Noto Sans"/>
                <a:ea typeface="Noto Sans"/>
                <a:cs typeface="Noto Sans"/>
                <a:sym typeface="Noto Sans"/>
              </a:rPr>
              <a:t>Flexible payroll contributions - contribute what you can afford to do</a:t>
            </a:r>
          </a:p>
          <a:p>
            <a:pPr algn="l" marL="906791" indent="-453396" lvl="1">
              <a:lnSpc>
                <a:spcPts val="5040"/>
              </a:lnSpc>
              <a:buFont typeface="Arial"/>
              <a:buChar char="•"/>
            </a:pPr>
            <a:r>
              <a:rPr lang="en-US" sz="4200">
                <a:solidFill>
                  <a:srgbClr val="FFFFFF"/>
                </a:solidFill>
                <a:latin typeface="Noto Sans"/>
                <a:ea typeface="Noto Sans"/>
                <a:cs typeface="Noto Sans"/>
                <a:sym typeface="Noto Sans"/>
              </a:rPr>
              <a:t>Participant-directed investments</a:t>
            </a:r>
          </a:p>
          <a:p>
            <a:pPr algn="l" marL="906791" indent="-453396" lvl="1">
              <a:lnSpc>
                <a:spcPts val="5040"/>
              </a:lnSpc>
              <a:buFont typeface="Arial"/>
              <a:buChar char="•"/>
            </a:pPr>
            <a:r>
              <a:rPr lang="en-US" sz="4200">
                <a:solidFill>
                  <a:srgbClr val="FFFFFF"/>
                </a:solidFill>
                <a:latin typeface="Noto Sans"/>
                <a:ea typeface="Noto Sans"/>
                <a:cs typeface="Noto Sans"/>
                <a:sym typeface="Noto Sans"/>
              </a:rPr>
              <a:t>Loan and withdrawal features</a:t>
            </a:r>
          </a:p>
        </p:txBody>
      </p:sp>
      <p:sp>
        <p:nvSpPr>
          <p:cNvPr name="TextBox 11" id="11"/>
          <p:cNvSpPr txBox="true"/>
          <p:nvPr/>
        </p:nvSpPr>
        <p:spPr>
          <a:xfrm rot="0">
            <a:off x="10065859" y="2762616"/>
            <a:ext cx="6168207" cy="990600"/>
          </a:xfrm>
          <a:prstGeom prst="rect">
            <a:avLst/>
          </a:prstGeom>
        </p:spPr>
        <p:txBody>
          <a:bodyPr anchor="t" rtlCol="false" tIns="0" lIns="0" bIns="0" rIns="0">
            <a:spAutoFit/>
          </a:bodyPr>
          <a:lstStyle/>
          <a:p>
            <a:pPr algn="ctr">
              <a:lnSpc>
                <a:spcPts val="7800"/>
              </a:lnSpc>
            </a:pPr>
            <a:r>
              <a:rPr lang="en-US" sz="6500" b="true">
                <a:solidFill>
                  <a:srgbClr val="FFFFFF"/>
                </a:solidFill>
                <a:latin typeface="Noto Sans Bold"/>
                <a:ea typeface="Noto Sans Bold"/>
                <a:cs typeface="Noto Sans Bold"/>
                <a:sym typeface="Noto Sans Bold"/>
              </a:rPr>
              <a:t>401(k) Benefits</a:t>
            </a:r>
          </a:p>
        </p:txBody>
      </p:sp>
      <p:sp>
        <p:nvSpPr>
          <p:cNvPr name="TextBox 12" id="12"/>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Learn more about your 401(k)</a:t>
            </a:r>
          </a:p>
        </p:txBody>
      </p:sp>
      <p:sp>
        <p:nvSpPr>
          <p:cNvPr name="TextBox 13" id="13"/>
          <p:cNvSpPr txBox="true"/>
          <p:nvPr/>
        </p:nvSpPr>
        <p:spPr>
          <a:xfrm rot="0">
            <a:off x="1028700" y="2604903"/>
            <a:ext cx="6470876" cy="3190875"/>
          </a:xfrm>
          <a:prstGeom prst="rect">
            <a:avLst/>
          </a:prstGeom>
        </p:spPr>
        <p:txBody>
          <a:bodyPr anchor="t" rtlCol="false" tIns="0" lIns="0" bIns="0" rIns="0">
            <a:spAutoFit/>
          </a:bodyPr>
          <a:lstStyle/>
          <a:p>
            <a:pPr algn="ctr">
              <a:lnSpc>
                <a:spcPts val="5039"/>
              </a:lnSpc>
            </a:pPr>
            <a:r>
              <a:rPr lang="en-US" b="true" sz="4199" spc="37">
                <a:solidFill>
                  <a:srgbClr val="232C68"/>
                </a:solidFill>
                <a:latin typeface="Noto Sans Bold"/>
                <a:ea typeface="Noto Sans Bold"/>
                <a:cs typeface="Noto Sans Bold"/>
                <a:sym typeface="Noto Sans Bold"/>
              </a:rPr>
              <a:t>Even though you can’t contribute to an ESOP...</a:t>
            </a:r>
          </a:p>
          <a:p>
            <a:pPr algn="ctr">
              <a:lnSpc>
                <a:spcPts val="5039"/>
              </a:lnSpc>
            </a:pPr>
          </a:p>
          <a:p>
            <a:pPr algn="ctr">
              <a:lnSpc>
                <a:spcPts val="5039"/>
              </a:lnSpc>
            </a:pPr>
            <a:r>
              <a:rPr lang="en-US" b="true" sz="4199" spc="39">
                <a:solidFill>
                  <a:srgbClr val="232C68"/>
                </a:solidFill>
                <a:latin typeface="Noto Sans Bold"/>
                <a:ea typeface="Noto Sans Bold"/>
                <a:cs typeface="Noto Sans Bold"/>
                <a:sym typeface="Noto Sans Bold"/>
              </a:rPr>
              <a:t> You </a:t>
            </a:r>
            <a:r>
              <a:rPr lang="en-US" b="true" sz="4199" spc="39" u="sng">
                <a:solidFill>
                  <a:srgbClr val="232C68"/>
                </a:solidFill>
                <a:latin typeface="Noto Sans Bold"/>
                <a:ea typeface="Noto Sans Bold"/>
                <a:cs typeface="Noto Sans Bold"/>
                <a:sym typeface="Noto Sans Bold"/>
              </a:rPr>
              <a:t>can</a:t>
            </a:r>
            <a:r>
              <a:rPr lang="en-US" b="true" sz="4199" spc="39">
                <a:solidFill>
                  <a:srgbClr val="232C68"/>
                </a:solidFill>
                <a:latin typeface="Noto Sans Bold"/>
                <a:ea typeface="Noto Sans Bold"/>
                <a:cs typeface="Noto Sans Bold"/>
                <a:sym typeface="Noto Sans Bold"/>
              </a:rPr>
              <a:t> still contribute to your 401(k) Plan!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TextBox 2" id="2"/>
          <p:cNvSpPr txBox="true"/>
          <p:nvPr/>
        </p:nvSpPr>
        <p:spPr>
          <a:xfrm rot="0">
            <a:off x="1226912" y="1912879"/>
            <a:ext cx="9166019" cy="5486400"/>
          </a:xfrm>
          <a:prstGeom prst="rect">
            <a:avLst/>
          </a:prstGeom>
        </p:spPr>
        <p:txBody>
          <a:bodyPr anchor="t" rtlCol="false" tIns="0" lIns="0" bIns="0" rIns="0">
            <a:spAutoFit/>
          </a:bodyPr>
          <a:lstStyle/>
          <a:p>
            <a:pPr algn="l">
              <a:lnSpc>
                <a:spcPts val="14400"/>
              </a:lnSpc>
            </a:pPr>
            <a:r>
              <a:rPr lang="en-US" sz="12000" b="true">
                <a:solidFill>
                  <a:srgbClr val="F9FCFF"/>
                </a:solidFill>
                <a:latin typeface="Noto Sans Bold"/>
                <a:ea typeface="Noto Sans Bold"/>
                <a:cs typeface="Noto Sans Bold"/>
                <a:sym typeface="Noto Sans Bold"/>
              </a:rPr>
              <a:t>Accessing Your Account</a:t>
            </a:r>
          </a:p>
        </p:txBody>
      </p:sp>
      <p:sp>
        <p:nvSpPr>
          <p:cNvPr name="Freeform 3" id="3" descr="Computer outline"/>
          <p:cNvSpPr/>
          <p:nvPr/>
        </p:nvSpPr>
        <p:spPr>
          <a:xfrm flipH="false" flipV="false" rot="0">
            <a:off x="10058401" y="952500"/>
            <a:ext cx="7391399" cy="7391399"/>
          </a:xfrm>
          <a:custGeom>
            <a:avLst/>
            <a:gdLst/>
            <a:ahLst/>
            <a:cxnLst/>
            <a:rect r="r" b="b" t="t" l="l"/>
            <a:pathLst>
              <a:path h="7391399" w="7391399">
                <a:moveTo>
                  <a:pt x="0" y="0"/>
                </a:moveTo>
                <a:lnTo>
                  <a:pt x="7391399" y="0"/>
                </a:lnTo>
                <a:lnTo>
                  <a:pt x="7391399" y="7391399"/>
                </a:lnTo>
                <a:lnTo>
                  <a:pt x="0" y="73913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descr="User with solid fill"/>
          <p:cNvSpPr/>
          <p:nvPr/>
        </p:nvSpPr>
        <p:spPr>
          <a:xfrm flipH="false" flipV="false" rot="0">
            <a:off x="11430000" y="3251999"/>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descr="User with solid fill"/>
          <p:cNvSpPr/>
          <p:nvPr/>
        </p:nvSpPr>
        <p:spPr>
          <a:xfrm flipH="false" flipV="false" rot="0">
            <a:off x="15392400" y="3855980"/>
            <a:ext cx="1600199" cy="1600199"/>
          </a:xfrm>
          <a:custGeom>
            <a:avLst/>
            <a:gdLst/>
            <a:ahLst/>
            <a:cxnLst/>
            <a:rect r="r" b="b" t="t" l="l"/>
            <a:pathLst>
              <a:path h="1600199" w="1600199">
                <a:moveTo>
                  <a:pt x="0" y="0"/>
                </a:moveTo>
                <a:lnTo>
                  <a:pt x="1600199" y="0"/>
                </a:lnTo>
                <a:lnTo>
                  <a:pt x="1600199" y="1600199"/>
                </a:lnTo>
                <a:lnTo>
                  <a:pt x="0" y="16001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5709761" y="8977035"/>
            <a:ext cx="1740039" cy="562530"/>
          </a:xfrm>
          <a:custGeom>
            <a:avLst/>
            <a:gdLst/>
            <a:ahLst/>
            <a:cxnLst/>
            <a:rect r="r" b="b" t="t" l="l"/>
            <a:pathLst>
              <a:path h="562530" w="1740039">
                <a:moveTo>
                  <a:pt x="0" y="0"/>
                </a:moveTo>
                <a:lnTo>
                  <a:pt x="1740039" y="0"/>
                </a:lnTo>
                <a:lnTo>
                  <a:pt x="1740039" y="562530"/>
                </a:lnTo>
                <a:lnTo>
                  <a:pt x="0" y="562530"/>
                </a:lnTo>
                <a:lnTo>
                  <a:pt x="0" y="0"/>
                </a:lnTo>
                <a:close/>
              </a:path>
            </a:pathLst>
          </a:custGeom>
          <a:blipFill>
            <a:blip r:embed="rId7"/>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TextBox 3" id="3"/>
          <p:cNvSpPr txBox="true"/>
          <p:nvPr/>
        </p:nvSpPr>
        <p:spPr>
          <a:xfrm rot="0">
            <a:off x="583713" y="2538730"/>
            <a:ext cx="7368269" cy="6157595"/>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232C68"/>
                </a:solidFill>
                <a:latin typeface="Noto Sans"/>
                <a:ea typeface="Noto Sans"/>
                <a:cs typeface="Noto Sans"/>
                <a:sym typeface="Noto Sans"/>
              </a:rPr>
              <a:t>Your ESOP statement will be mailed to your home address </a:t>
            </a:r>
          </a:p>
          <a:p>
            <a:pPr algn="l" marL="1381761" indent="-460587" lvl="2">
              <a:lnSpc>
                <a:spcPts val="4480"/>
              </a:lnSpc>
              <a:buFont typeface="Arial"/>
              <a:buChar char="⚬"/>
            </a:pPr>
            <a:r>
              <a:rPr lang="en-US" sz="3200">
                <a:solidFill>
                  <a:srgbClr val="232C68"/>
                </a:solidFill>
                <a:latin typeface="Noto Sans"/>
                <a:ea typeface="Noto Sans"/>
                <a:cs typeface="Noto Sans"/>
                <a:sym typeface="Noto Sans"/>
              </a:rPr>
              <a:t>Statements are also saved in your Participant Portal, by logging into your account at u.bpas.com</a:t>
            </a:r>
          </a:p>
          <a:p>
            <a:pPr algn="l">
              <a:lnSpc>
                <a:spcPts val="4480"/>
              </a:lnSpc>
            </a:pPr>
          </a:p>
          <a:p>
            <a:pPr algn="l" marL="690881" indent="-345440" lvl="1">
              <a:lnSpc>
                <a:spcPts val="4480"/>
              </a:lnSpc>
              <a:buFont typeface="Arial"/>
              <a:buChar char="•"/>
            </a:pPr>
            <a:r>
              <a:rPr lang="en-US" sz="3200">
                <a:solidFill>
                  <a:srgbClr val="232C68"/>
                </a:solidFill>
                <a:latin typeface="Noto Sans"/>
                <a:ea typeface="Noto Sans"/>
                <a:cs typeface="Noto Sans"/>
                <a:sym typeface="Noto Sans"/>
              </a:rPr>
              <a:t>If you move, be sure to contact your employer to update the address on your ESOP</a:t>
            </a:r>
          </a:p>
          <a:p>
            <a:pPr algn="l">
              <a:lnSpc>
                <a:spcPts val="4480"/>
              </a:lnSpc>
            </a:pPr>
          </a:p>
        </p:txBody>
      </p:sp>
      <p:grpSp>
        <p:nvGrpSpPr>
          <p:cNvPr name="Group 4" id="4"/>
          <p:cNvGrpSpPr/>
          <p:nvPr/>
        </p:nvGrpSpPr>
        <p:grpSpPr>
          <a:xfrm rot="0">
            <a:off x="0" y="0"/>
            <a:ext cx="18288000" cy="2315491"/>
            <a:chOff x="0" y="0"/>
            <a:chExt cx="4816593" cy="609841"/>
          </a:xfrm>
        </p:grpSpPr>
        <p:sp>
          <p:nvSpPr>
            <p:cNvPr name="Freeform 5" id="5"/>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6" id="6"/>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806841" y="576721"/>
            <a:ext cx="18288000" cy="1152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Account Statements</a:t>
            </a:r>
          </a:p>
        </p:txBody>
      </p:sp>
      <p:sp>
        <p:nvSpPr>
          <p:cNvPr name="Freeform 8" id="8"/>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9953601" y="5"/>
            <a:ext cx="8713725" cy="10289235"/>
            <a:chOff x="0" y="0"/>
            <a:chExt cx="21042033" cy="24846598"/>
          </a:xfrm>
        </p:grpSpPr>
        <p:sp>
          <p:nvSpPr>
            <p:cNvPr name="Freeform 10" id="10"/>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6"/>
              <a:stretch>
                <a:fillRect l="-49325" t="0" r="-27796" b="0"/>
              </a:stretch>
            </a:blipFill>
          </p:spPr>
        </p:sp>
      </p:grpSp>
      <p:sp>
        <p:nvSpPr>
          <p:cNvPr name="Freeform 11" id="11"/>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7">
              <a:alphaModFix amt="77000"/>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431" y="2212467"/>
            <a:ext cx="18288000" cy="8196708"/>
          </a:xfrm>
          <a:custGeom>
            <a:avLst/>
            <a:gdLst/>
            <a:ahLst/>
            <a:cxnLst/>
            <a:rect r="r" b="b" t="t" l="l"/>
            <a:pathLst>
              <a:path h="8196708" w="18288000">
                <a:moveTo>
                  <a:pt x="0" y="0"/>
                </a:moveTo>
                <a:lnTo>
                  <a:pt x="18288000" y="0"/>
                </a:lnTo>
                <a:lnTo>
                  <a:pt x="18288000" y="8196708"/>
                </a:lnTo>
                <a:lnTo>
                  <a:pt x="0" y="8196708"/>
                </a:lnTo>
                <a:lnTo>
                  <a:pt x="0" y="0"/>
                </a:lnTo>
                <a:close/>
              </a:path>
            </a:pathLst>
          </a:custGeom>
          <a:blipFill>
            <a:blip r:embed="rId3">
              <a:alphaModFix amt="48000"/>
            </a:blip>
            <a:stretch>
              <a:fillRect l="-4509" t="-25190" r="-3705" b="-31143"/>
            </a:stretch>
          </a:blipFill>
        </p:spPr>
      </p:sp>
      <p:grpSp>
        <p:nvGrpSpPr>
          <p:cNvPr name="Group 3" id="3"/>
          <p:cNvGrpSpPr/>
          <p:nvPr/>
        </p:nvGrpSpPr>
        <p:grpSpPr>
          <a:xfrm rot="0">
            <a:off x="-17431" y="0"/>
            <a:ext cx="18305431" cy="2315491"/>
            <a:chOff x="0" y="0"/>
            <a:chExt cx="4821183" cy="609841"/>
          </a:xfrm>
        </p:grpSpPr>
        <p:sp>
          <p:nvSpPr>
            <p:cNvPr name="Freeform 4" id="4"/>
            <p:cNvSpPr/>
            <p:nvPr/>
          </p:nvSpPr>
          <p:spPr>
            <a:xfrm flipH="false" flipV="false" rot="0">
              <a:off x="0" y="0"/>
              <a:ext cx="4821183" cy="609841"/>
            </a:xfrm>
            <a:custGeom>
              <a:avLst/>
              <a:gdLst/>
              <a:ahLst/>
              <a:cxnLst/>
              <a:rect r="r" b="b" t="t" l="l"/>
              <a:pathLst>
                <a:path h="609841" w="4821183">
                  <a:moveTo>
                    <a:pt x="0" y="0"/>
                  </a:moveTo>
                  <a:lnTo>
                    <a:pt x="4821183" y="0"/>
                  </a:lnTo>
                  <a:lnTo>
                    <a:pt x="4821183" y="609841"/>
                  </a:lnTo>
                  <a:lnTo>
                    <a:pt x="0" y="609841"/>
                  </a:lnTo>
                  <a:close/>
                </a:path>
              </a:pathLst>
            </a:custGeom>
            <a:solidFill>
              <a:srgbClr val="232C68"/>
            </a:solidFill>
          </p:spPr>
        </p:sp>
        <p:sp>
          <p:nvSpPr>
            <p:cNvPr name="TextBox 5" id="5"/>
            <p:cNvSpPr txBox="true"/>
            <p:nvPr/>
          </p:nvSpPr>
          <p:spPr>
            <a:xfrm>
              <a:off x="0" y="-38100"/>
              <a:ext cx="4821183" cy="64794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BPAS University</a:t>
            </a:r>
          </a:p>
        </p:txBody>
      </p:sp>
      <p:grpSp>
        <p:nvGrpSpPr>
          <p:cNvPr name="Group 7" id="7"/>
          <p:cNvGrpSpPr/>
          <p:nvPr/>
        </p:nvGrpSpPr>
        <p:grpSpPr>
          <a:xfrm rot="0">
            <a:off x="5189078" y="3176447"/>
            <a:ext cx="1864412" cy="186441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9" id="9"/>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grpSp>
        <p:nvGrpSpPr>
          <p:cNvPr name="Group 10" id="10"/>
          <p:cNvGrpSpPr/>
          <p:nvPr/>
        </p:nvGrpSpPr>
        <p:grpSpPr>
          <a:xfrm rot="0">
            <a:off x="4773399" y="4061692"/>
            <a:ext cx="2740019" cy="4153228"/>
            <a:chOff x="0" y="0"/>
            <a:chExt cx="812800" cy="1232015"/>
          </a:xfrm>
        </p:grpSpPr>
        <p:sp>
          <p:nvSpPr>
            <p:cNvPr name="Freeform 11" id="11"/>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2" id="12"/>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3" id="13"/>
          <p:cNvGrpSpPr/>
          <p:nvPr/>
        </p:nvGrpSpPr>
        <p:grpSpPr>
          <a:xfrm rot="0">
            <a:off x="7634301" y="4061692"/>
            <a:ext cx="2740019" cy="4153228"/>
            <a:chOff x="0" y="0"/>
            <a:chExt cx="812800" cy="1232015"/>
          </a:xfrm>
        </p:grpSpPr>
        <p:sp>
          <p:nvSpPr>
            <p:cNvPr name="Freeform 14" id="14"/>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5" id="15"/>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6" id="16"/>
          <p:cNvGrpSpPr/>
          <p:nvPr/>
        </p:nvGrpSpPr>
        <p:grpSpPr>
          <a:xfrm rot="0">
            <a:off x="10496579" y="4061692"/>
            <a:ext cx="2685810" cy="4170805"/>
            <a:chOff x="0" y="0"/>
            <a:chExt cx="812800" cy="1262200"/>
          </a:xfrm>
        </p:grpSpPr>
        <p:sp>
          <p:nvSpPr>
            <p:cNvPr name="Freeform 17" id="17"/>
            <p:cNvSpPr/>
            <p:nvPr/>
          </p:nvSpPr>
          <p:spPr>
            <a:xfrm flipH="false" flipV="false" rot="0">
              <a:off x="0" y="0"/>
              <a:ext cx="812800" cy="1262200"/>
            </a:xfrm>
            <a:custGeom>
              <a:avLst/>
              <a:gdLst/>
              <a:ahLst/>
              <a:cxnLst/>
              <a:rect r="r" b="b" t="t" l="l"/>
              <a:pathLst>
                <a:path h="1262200" w="812800">
                  <a:moveTo>
                    <a:pt x="109536" y="0"/>
                  </a:moveTo>
                  <a:lnTo>
                    <a:pt x="703264" y="0"/>
                  </a:lnTo>
                  <a:cubicBezTo>
                    <a:pt x="763759" y="0"/>
                    <a:pt x="812800" y="49041"/>
                    <a:pt x="812800" y="109536"/>
                  </a:cubicBezTo>
                  <a:lnTo>
                    <a:pt x="812800" y="1152664"/>
                  </a:lnTo>
                  <a:cubicBezTo>
                    <a:pt x="812800" y="1213159"/>
                    <a:pt x="763759" y="1262200"/>
                    <a:pt x="703264" y="1262200"/>
                  </a:cubicBezTo>
                  <a:lnTo>
                    <a:pt x="109536" y="1262200"/>
                  </a:lnTo>
                  <a:cubicBezTo>
                    <a:pt x="49041" y="1262200"/>
                    <a:pt x="0" y="1213159"/>
                    <a:pt x="0" y="1152664"/>
                  </a:cubicBezTo>
                  <a:lnTo>
                    <a:pt x="0" y="109536"/>
                  </a:lnTo>
                  <a:cubicBezTo>
                    <a:pt x="0" y="49041"/>
                    <a:pt x="49041" y="0"/>
                    <a:pt x="109536" y="0"/>
                  </a:cubicBezTo>
                  <a:close/>
                </a:path>
              </a:pathLst>
            </a:custGeom>
            <a:solidFill>
              <a:srgbClr val="60A644">
                <a:alpha val="55686"/>
              </a:srgbClr>
            </a:solidFill>
          </p:spPr>
        </p:sp>
        <p:sp>
          <p:nvSpPr>
            <p:cNvPr name="TextBox 18" id="18"/>
            <p:cNvSpPr txBox="true"/>
            <p:nvPr/>
          </p:nvSpPr>
          <p:spPr>
            <a:xfrm>
              <a:off x="0" y="-28575"/>
              <a:ext cx="812800" cy="1290775"/>
            </a:xfrm>
            <a:prstGeom prst="rect">
              <a:avLst/>
            </a:prstGeom>
          </p:spPr>
          <p:txBody>
            <a:bodyPr anchor="ctr" rtlCol="false" tIns="50800" lIns="50800" bIns="50800" rIns="50800"/>
            <a:lstStyle/>
            <a:p>
              <a:pPr algn="ctr">
                <a:lnSpc>
                  <a:spcPts val="1931"/>
                </a:lnSpc>
              </a:pPr>
            </a:p>
          </p:txBody>
        </p:sp>
      </p:grpSp>
      <p:grpSp>
        <p:nvGrpSpPr>
          <p:cNvPr name="Group 19" id="19"/>
          <p:cNvGrpSpPr>
            <a:grpSpLocks noChangeAspect="true"/>
          </p:cNvGrpSpPr>
          <p:nvPr/>
        </p:nvGrpSpPr>
        <p:grpSpPr>
          <a:xfrm rot="0">
            <a:off x="11448352" y="7354237"/>
            <a:ext cx="841667" cy="841667"/>
            <a:chOff x="0" y="0"/>
            <a:chExt cx="422656" cy="422656"/>
          </a:xfrm>
        </p:grpSpPr>
        <p:sp>
          <p:nvSpPr>
            <p:cNvPr name="Freeform 20" id="20"/>
            <p:cNvSpPr/>
            <p:nvPr/>
          </p:nvSpPr>
          <p:spPr>
            <a:xfrm flipH="false" flipV="false" rot="0">
              <a:off x="0" y="0"/>
              <a:ext cx="422656" cy="422656"/>
            </a:xfrm>
            <a:custGeom>
              <a:avLst/>
              <a:gdLst/>
              <a:ahLst/>
              <a:cxnLst/>
              <a:rect r="r" b="b" t="t" l="l"/>
              <a:pathLst>
                <a:path h="422656" w="422656">
                  <a:moveTo>
                    <a:pt x="0" y="0"/>
                  </a:moveTo>
                  <a:lnTo>
                    <a:pt x="422656" y="0"/>
                  </a:lnTo>
                  <a:lnTo>
                    <a:pt x="422656" y="422656"/>
                  </a:lnTo>
                  <a:lnTo>
                    <a:pt x="0" y="422656"/>
                  </a:lnTo>
                  <a:lnTo>
                    <a:pt x="0" y="0"/>
                  </a:lnTo>
                  <a:close/>
                </a:path>
              </a:pathLst>
            </a:custGeom>
            <a:blipFill>
              <a:blip r:embed="rId4"/>
              <a:stretch>
                <a:fillRect l="0" t="0" r="0" b="0"/>
              </a:stretch>
            </a:blipFill>
          </p:spPr>
        </p:sp>
      </p:grpSp>
      <p:sp>
        <p:nvSpPr>
          <p:cNvPr name="Freeform 21" id="21"/>
          <p:cNvSpPr/>
          <p:nvPr/>
        </p:nvSpPr>
        <p:spPr>
          <a:xfrm flipH="false" flipV="false" rot="6158346">
            <a:off x="12330596" y="7067951"/>
            <a:ext cx="1001947" cy="358196"/>
          </a:xfrm>
          <a:custGeom>
            <a:avLst/>
            <a:gdLst/>
            <a:ahLst/>
            <a:cxnLst/>
            <a:rect r="r" b="b" t="t" l="l"/>
            <a:pathLst>
              <a:path h="358196" w="1001947">
                <a:moveTo>
                  <a:pt x="0" y="0"/>
                </a:moveTo>
                <a:lnTo>
                  <a:pt x="1001947" y="0"/>
                </a:lnTo>
                <a:lnTo>
                  <a:pt x="1001947" y="358196"/>
                </a:lnTo>
                <a:lnTo>
                  <a:pt x="0" y="3581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113153" y="3173243"/>
            <a:ext cx="1782315" cy="178231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4" id="24"/>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5" id="25"/>
          <p:cNvSpPr/>
          <p:nvPr/>
        </p:nvSpPr>
        <p:spPr>
          <a:xfrm flipH="false" flipV="false" rot="0">
            <a:off x="8403751" y="3479900"/>
            <a:ext cx="1201120" cy="1163585"/>
          </a:xfrm>
          <a:custGeom>
            <a:avLst/>
            <a:gdLst/>
            <a:ahLst/>
            <a:cxnLst/>
            <a:rect r="r" b="b" t="t" l="l"/>
            <a:pathLst>
              <a:path h="1163585" w="1201120">
                <a:moveTo>
                  <a:pt x="0" y="0"/>
                </a:moveTo>
                <a:lnTo>
                  <a:pt x="1201120" y="0"/>
                </a:lnTo>
                <a:lnTo>
                  <a:pt x="1201120" y="1163584"/>
                </a:lnTo>
                <a:lnTo>
                  <a:pt x="0" y="11635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6" id="26"/>
          <p:cNvGrpSpPr/>
          <p:nvPr/>
        </p:nvGrpSpPr>
        <p:grpSpPr>
          <a:xfrm rot="0">
            <a:off x="10874787" y="3196323"/>
            <a:ext cx="1773005" cy="177300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8" id="28"/>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9" id="29"/>
          <p:cNvSpPr/>
          <p:nvPr/>
        </p:nvSpPr>
        <p:spPr>
          <a:xfrm flipH="false" flipV="false" rot="0">
            <a:off x="5533395" y="3510897"/>
            <a:ext cx="1175779" cy="1202843"/>
          </a:xfrm>
          <a:custGeom>
            <a:avLst/>
            <a:gdLst/>
            <a:ahLst/>
            <a:cxnLst/>
            <a:rect r="r" b="b" t="t" l="l"/>
            <a:pathLst>
              <a:path h="1202843" w="1175779">
                <a:moveTo>
                  <a:pt x="0" y="0"/>
                </a:moveTo>
                <a:lnTo>
                  <a:pt x="1175779" y="0"/>
                </a:lnTo>
                <a:lnTo>
                  <a:pt x="1175779" y="1202843"/>
                </a:lnTo>
                <a:lnTo>
                  <a:pt x="0" y="12028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0" id="30"/>
          <p:cNvSpPr/>
          <p:nvPr/>
        </p:nvSpPr>
        <p:spPr>
          <a:xfrm flipH="false" flipV="false" rot="0">
            <a:off x="11349119" y="3510897"/>
            <a:ext cx="1203047" cy="1154925"/>
          </a:xfrm>
          <a:custGeom>
            <a:avLst/>
            <a:gdLst/>
            <a:ahLst/>
            <a:cxnLst/>
            <a:rect r="r" b="b" t="t" l="l"/>
            <a:pathLst>
              <a:path h="1154925" w="1203047">
                <a:moveTo>
                  <a:pt x="0" y="0"/>
                </a:moveTo>
                <a:lnTo>
                  <a:pt x="1203047" y="0"/>
                </a:lnTo>
                <a:lnTo>
                  <a:pt x="1203047" y="1154925"/>
                </a:lnTo>
                <a:lnTo>
                  <a:pt x="0" y="115492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1" id="31"/>
          <p:cNvSpPr txBox="true"/>
          <p:nvPr/>
        </p:nvSpPr>
        <p:spPr>
          <a:xfrm rot="0">
            <a:off x="10545281" y="5124450"/>
            <a:ext cx="2647809" cy="2058337"/>
          </a:xfrm>
          <a:prstGeom prst="rect">
            <a:avLst/>
          </a:prstGeom>
        </p:spPr>
        <p:txBody>
          <a:bodyPr anchor="t" rtlCol="false" tIns="0" lIns="0" bIns="0" rIns="0">
            <a:spAutoFit/>
          </a:bodyPr>
          <a:lstStyle/>
          <a:p>
            <a:pPr algn="ctr">
              <a:lnSpc>
                <a:spcPts val="2044"/>
              </a:lnSpc>
            </a:pPr>
            <a:r>
              <a:rPr lang="en-US" sz="1584" spc="-26">
                <a:solidFill>
                  <a:srgbClr val="000000"/>
                </a:solidFill>
                <a:latin typeface="Noto Sans"/>
                <a:ea typeface="Noto Sans"/>
                <a:cs typeface="Noto Sans"/>
                <a:sym typeface="Noto Sans"/>
              </a:rPr>
              <a:t>Explore </a:t>
            </a:r>
            <a:r>
              <a:rPr lang="en-US" b="true" sz="1584" spc="-26">
                <a:solidFill>
                  <a:srgbClr val="232C68"/>
                </a:solidFill>
                <a:latin typeface="Noto Sans Bold"/>
                <a:ea typeface="Noto Sans Bold"/>
                <a:cs typeface="Noto Sans Bold"/>
                <a:sym typeface="Noto Sans Bold"/>
              </a:rPr>
              <a:t>BPAS University</a:t>
            </a:r>
            <a:r>
              <a:rPr lang="en-US" sz="1584" spc="-26">
                <a:solidFill>
                  <a:srgbClr val="000000"/>
                </a:solidFill>
                <a:latin typeface="Noto Sans"/>
                <a:ea typeface="Noto Sans"/>
                <a:cs typeface="Noto Sans"/>
                <a:sym typeface="Noto Sans"/>
              </a:rPr>
              <a:t> and manage your account from anywhere, anytime!</a:t>
            </a:r>
          </a:p>
          <a:p>
            <a:pPr algn="ctr">
              <a:lnSpc>
                <a:spcPts val="2044"/>
              </a:lnSpc>
            </a:pPr>
          </a:p>
          <a:p>
            <a:pPr algn="ctr">
              <a:lnSpc>
                <a:spcPts val="2044"/>
              </a:lnSpc>
            </a:pPr>
            <a:r>
              <a:rPr lang="en-US" sz="1584" spc="-26">
                <a:solidFill>
                  <a:srgbClr val="000000"/>
                </a:solidFill>
                <a:latin typeface="Noto Sans"/>
                <a:ea typeface="Noto Sans"/>
                <a:cs typeface="Noto Sans"/>
                <a:sym typeface="Noto Sans"/>
              </a:rPr>
              <a:t>Head to </a:t>
            </a:r>
            <a:r>
              <a:rPr lang="en-US" b="true" sz="1584" spc="-26">
                <a:solidFill>
                  <a:srgbClr val="232C68"/>
                </a:solidFill>
                <a:latin typeface="Noto Sans Bold"/>
                <a:ea typeface="Noto Sans Bold"/>
                <a:cs typeface="Noto Sans Bold"/>
                <a:sym typeface="Noto Sans Bold"/>
              </a:rPr>
              <a:t>u.bpas.com</a:t>
            </a:r>
            <a:r>
              <a:rPr lang="en-US" sz="1584" spc="-26">
                <a:solidFill>
                  <a:srgbClr val="000000"/>
                </a:solidFill>
                <a:latin typeface="Noto Sans"/>
                <a:ea typeface="Noto Sans"/>
                <a:cs typeface="Noto Sans"/>
                <a:sym typeface="Noto Sans"/>
              </a:rPr>
              <a:t> or get the </a:t>
            </a:r>
            <a:r>
              <a:rPr lang="en-US" b="true" sz="1584" spc="-26">
                <a:solidFill>
                  <a:srgbClr val="232C68"/>
                </a:solidFill>
                <a:latin typeface="Noto Sans Bold"/>
                <a:ea typeface="Noto Sans Bold"/>
                <a:cs typeface="Noto Sans Bold"/>
                <a:sym typeface="Noto Sans Bold"/>
              </a:rPr>
              <a:t>BPAS U App</a:t>
            </a:r>
            <a:r>
              <a:rPr lang="en-US" sz="1584" spc="-26">
                <a:solidFill>
                  <a:srgbClr val="000000"/>
                </a:solidFill>
                <a:latin typeface="Noto Sans"/>
                <a:ea typeface="Noto Sans"/>
                <a:cs typeface="Noto Sans"/>
                <a:sym typeface="Noto Sans"/>
              </a:rPr>
              <a:t> from Google Play or the </a:t>
            </a:r>
          </a:p>
          <a:p>
            <a:pPr algn="ctr">
              <a:lnSpc>
                <a:spcPts val="2044"/>
              </a:lnSpc>
            </a:pPr>
            <a:r>
              <a:rPr lang="en-US" sz="1584" spc="-26">
                <a:solidFill>
                  <a:srgbClr val="000000"/>
                </a:solidFill>
                <a:latin typeface="Noto Sans"/>
                <a:ea typeface="Noto Sans"/>
                <a:cs typeface="Noto Sans"/>
                <a:sym typeface="Noto Sans"/>
              </a:rPr>
              <a:t>App Store.</a:t>
            </a:r>
          </a:p>
        </p:txBody>
      </p:sp>
      <p:sp>
        <p:nvSpPr>
          <p:cNvPr name="TextBox 32" id="32"/>
          <p:cNvSpPr txBox="true"/>
          <p:nvPr/>
        </p:nvSpPr>
        <p:spPr>
          <a:xfrm rot="0">
            <a:off x="4909394" y="5102095"/>
            <a:ext cx="2419261" cy="1931425"/>
          </a:xfrm>
          <a:prstGeom prst="rect">
            <a:avLst/>
          </a:prstGeom>
        </p:spPr>
        <p:txBody>
          <a:bodyPr anchor="t" rtlCol="false" tIns="0" lIns="0" bIns="0" rIns="0">
            <a:spAutoFit/>
          </a:bodyPr>
          <a:lstStyle/>
          <a:p>
            <a:pPr algn="ctr">
              <a:lnSpc>
                <a:spcPts val="2218"/>
              </a:lnSpc>
              <a:spcBef>
                <a:spcPct val="0"/>
              </a:spcBef>
            </a:pPr>
            <a:r>
              <a:rPr lang="en-US" sz="1584" spc="47">
                <a:solidFill>
                  <a:srgbClr val="000000"/>
                </a:solidFill>
                <a:latin typeface="Noto Sans"/>
                <a:ea typeface="Noto Sans"/>
                <a:cs typeface="Noto Sans"/>
                <a:sym typeface="Noto Sans"/>
              </a:rPr>
              <a:t>F</a:t>
            </a:r>
            <a:r>
              <a:rPr lang="en-US" sz="1584" spc="47">
                <a:solidFill>
                  <a:srgbClr val="000000"/>
                </a:solidFill>
                <a:latin typeface="Noto Sans"/>
                <a:ea typeface="Noto Sans"/>
                <a:cs typeface="Noto Sans"/>
                <a:sym typeface="Noto Sans"/>
              </a:rPr>
              <a:t>rom budgeting tips to investment strategies, </a:t>
            </a:r>
            <a:r>
              <a:rPr lang="en-US" b="true" sz="1584" spc="47">
                <a:solidFill>
                  <a:srgbClr val="232D69"/>
                </a:solidFill>
                <a:latin typeface="Noto Sans Bold"/>
                <a:ea typeface="Noto Sans Bold"/>
                <a:cs typeface="Noto Sans Bold"/>
                <a:sym typeface="Noto Sans Bold"/>
              </a:rPr>
              <a:t>BPAS University</a:t>
            </a:r>
            <a:r>
              <a:rPr lang="en-US" sz="1584" spc="47">
                <a:solidFill>
                  <a:srgbClr val="232D69"/>
                </a:solidFill>
                <a:latin typeface="Noto Sans"/>
                <a:ea typeface="Noto Sans"/>
                <a:cs typeface="Noto Sans"/>
                <a:sym typeface="Noto Sans"/>
              </a:rPr>
              <a:t> </a:t>
            </a:r>
            <a:r>
              <a:rPr lang="en-US" sz="1584" spc="47">
                <a:solidFill>
                  <a:srgbClr val="000000"/>
                </a:solidFill>
                <a:latin typeface="Noto Sans"/>
                <a:ea typeface="Noto Sans"/>
                <a:cs typeface="Noto Sans"/>
                <a:sym typeface="Noto Sans"/>
              </a:rPr>
              <a:t>offers valuable information to assist you in making sound financial decisions!</a:t>
            </a:r>
          </a:p>
        </p:txBody>
      </p:sp>
      <p:sp>
        <p:nvSpPr>
          <p:cNvPr name="TextBox 33" id="33"/>
          <p:cNvSpPr txBox="true"/>
          <p:nvPr/>
        </p:nvSpPr>
        <p:spPr>
          <a:xfrm rot="0">
            <a:off x="7646768" y="5144260"/>
            <a:ext cx="2740019" cy="2779563"/>
          </a:xfrm>
          <a:prstGeom prst="rect">
            <a:avLst/>
          </a:prstGeom>
        </p:spPr>
        <p:txBody>
          <a:bodyPr anchor="t" rtlCol="false" tIns="0" lIns="0" bIns="0" rIns="0">
            <a:spAutoFit/>
          </a:bodyPr>
          <a:lstStyle/>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P</a:t>
            </a:r>
            <a:r>
              <a:rPr lang="en-US" sz="1584">
                <a:solidFill>
                  <a:srgbClr val="000000"/>
                </a:solidFill>
                <a:latin typeface="Noto Sans"/>
                <a:ea typeface="Noto Sans"/>
                <a:cs typeface="Noto Sans"/>
                <a:sym typeface="Noto Sans"/>
              </a:rPr>
              <a:t>lanning Tools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Blog Articles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Quick Tips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Self-study Courses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Calculators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Videos &amp; Podcasts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Questionnaires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Risk Tolerance Quiz</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And Much More! </a:t>
            </a:r>
          </a:p>
        </p:txBody>
      </p:sp>
      <p:grpSp>
        <p:nvGrpSpPr>
          <p:cNvPr name="Group 34" id="34"/>
          <p:cNvGrpSpPr/>
          <p:nvPr/>
        </p:nvGrpSpPr>
        <p:grpSpPr>
          <a:xfrm rot="0">
            <a:off x="384490" y="3979055"/>
            <a:ext cx="3456942" cy="2890556"/>
            <a:chOff x="0" y="0"/>
            <a:chExt cx="4609256" cy="3854075"/>
          </a:xfrm>
        </p:grpSpPr>
        <p:sp>
          <p:nvSpPr>
            <p:cNvPr name="Freeform 35" id="35"/>
            <p:cNvSpPr/>
            <p:nvPr/>
          </p:nvSpPr>
          <p:spPr>
            <a:xfrm flipH="false" flipV="false" rot="0">
              <a:off x="1063921" y="2363969"/>
              <a:ext cx="1490106" cy="1490106"/>
            </a:xfrm>
            <a:custGeom>
              <a:avLst/>
              <a:gdLst/>
              <a:ahLst/>
              <a:cxnLst/>
              <a:rect r="r" b="b" t="t" l="l"/>
              <a:pathLst>
                <a:path h="1490106" w="1490106">
                  <a:moveTo>
                    <a:pt x="0" y="0"/>
                  </a:moveTo>
                  <a:lnTo>
                    <a:pt x="1490106" y="0"/>
                  </a:lnTo>
                  <a:lnTo>
                    <a:pt x="1490106" y="1490106"/>
                  </a:lnTo>
                  <a:lnTo>
                    <a:pt x="0" y="1490106"/>
                  </a:lnTo>
                  <a:lnTo>
                    <a:pt x="0" y="0"/>
                  </a:lnTo>
                  <a:close/>
                </a:path>
              </a:pathLst>
            </a:custGeom>
            <a:blipFill>
              <a:blip r:embed="rId13"/>
              <a:stretch>
                <a:fillRect l="0" t="0" r="0" b="0"/>
              </a:stretch>
            </a:blipFill>
          </p:spPr>
        </p:sp>
        <p:sp>
          <p:nvSpPr>
            <p:cNvPr name="Freeform 36" id="36"/>
            <p:cNvSpPr/>
            <p:nvPr/>
          </p:nvSpPr>
          <p:spPr>
            <a:xfrm flipH="false" flipV="false" rot="0">
              <a:off x="0" y="0"/>
              <a:ext cx="4609256" cy="1490106"/>
            </a:xfrm>
            <a:custGeom>
              <a:avLst/>
              <a:gdLst/>
              <a:ahLst/>
              <a:cxnLst/>
              <a:rect r="r" b="b" t="t" l="l"/>
              <a:pathLst>
                <a:path h="1490106" w="4609256">
                  <a:moveTo>
                    <a:pt x="0" y="0"/>
                  </a:moveTo>
                  <a:lnTo>
                    <a:pt x="4609256" y="0"/>
                  </a:lnTo>
                  <a:lnTo>
                    <a:pt x="4609256" y="1490106"/>
                  </a:lnTo>
                  <a:lnTo>
                    <a:pt x="0" y="1490106"/>
                  </a:lnTo>
                  <a:lnTo>
                    <a:pt x="0" y="0"/>
                  </a:lnTo>
                  <a:close/>
                </a:path>
              </a:pathLst>
            </a:custGeom>
            <a:blipFill>
              <a:blip r:embed="rId14"/>
              <a:stretch>
                <a:fillRect l="0" t="0" r="0" b="0"/>
              </a:stretch>
            </a:blipFill>
          </p:spPr>
        </p:sp>
        <p:sp>
          <p:nvSpPr>
            <p:cNvPr name="TextBox 37" id="37"/>
            <p:cNvSpPr txBox="true"/>
            <p:nvPr/>
          </p:nvSpPr>
          <p:spPr>
            <a:xfrm rot="0">
              <a:off x="36686" y="1540906"/>
              <a:ext cx="4535884" cy="418254"/>
            </a:xfrm>
            <a:prstGeom prst="rect">
              <a:avLst/>
            </a:prstGeom>
          </p:spPr>
          <p:txBody>
            <a:bodyPr anchor="t" rtlCol="false" tIns="0" lIns="0" bIns="0" rIns="0">
              <a:spAutoFit/>
            </a:bodyPr>
            <a:lstStyle/>
            <a:p>
              <a:pPr algn="ctr">
                <a:lnSpc>
                  <a:spcPts val="2659"/>
                </a:lnSpc>
                <a:spcBef>
                  <a:spcPct val="0"/>
                </a:spcBef>
              </a:pPr>
              <a:r>
                <a:rPr lang="en-US" sz="1899" spc="56">
                  <a:solidFill>
                    <a:srgbClr val="232C68"/>
                  </a:solidFill>
                  <a:latin typeface="Noto Sans"/>
                  <a:ea typeface="Noto Sans"/>
                  <a:cs typeface="Noto Sans"/>
                  <a:sym typeface="Noto Sans"/>
                </a:rPr>
                <a:t>866.401.5272  |  u.bpas.com</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484472" y="6758053"/>
            <a:ext cx="2231155" cy="2231154"/>
            <a:chOff x="0" y="0"/>
            <a:chExt cx="2974873" cy="2974872"/>
          </a:xfrm>
        </p:grpSpPr>
        <p:sp>
          <p:nvSpPr>
            <p:cNvPr name="Freeform 3" id="3"/>
            <p:cNvSpPr/>
            <p:nvPr/>
          </p:nvSpPr>
          <p:spPr>
            <a:xfrm flipH="false" flipV="false" rot="0">
              <a:off x="0" y="0"/>
              <a:ext cx="2974848" cy="2974848"/>
            </a:xfrm>
            <a:custGeom>
              <a:avLst/>
              <a:gdLst/>
              <a:ahLst/>
              <a:cxnLst/>
              <a:rect r="r" b="b" t="t" l="l"/>
              <a:pathLst>
                <a:path h="2974848" w="2974848">
                  <a:moveTo>
                    <a:pt x="0" y="0"/>
                  </a:moveTo>
                  <a:lnTo>
                    <a:pt x="2974848" y="0"/>
                  </a:lnTo>
                  <a:lnTo>
                    <a:pt x="2974848" y="2974848"/>
                  </a:lnTo>
                  <a:lnTo>
                    <a:pt x="0" y="2974848"/>
                  </a:lnTo>
                  <a:lnTo>
                    <a:pt x="0" y="0"/>
                  </a:lnTo>
                  <a:close/>
                </a:path>
              </a:pathLst>
            </a:custGeom>
            <a:blipFill>
              <a:blip r:embed="rId3"/>
              <a:stretch>
                <a:fillRect l="0" t="0" r="0" b="0"/>
              </a:stretch>
            </a:blipFill>
          </p:spPr>
        </p:sp>
      </p:grpSp>
      <p:grpSp>
        <p:nvGrpSpPr>
          <p:cNvPr name="Group 4" id="4"/>
          <p:cNvGrpSpPr/>
          <p:nvPr/>
        </p:nvGrpSpPr>
        <p:grpSpPr>
          <a:xfrm rot="0">
            <a:off x="0" y="0"/>
            <a:ext cx="18288000" cy="2315491"/>
            <a:chOff x="0" y="0"/>
            <a:chExt cx="4816593" cy="609841"/>
          </a:xfrm>
        </p:grpSpPr>
        <p:sp>
          <p:nvSpPr>
            <p:cNvPr name="Freeform 5" id="5"/>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6" id="6"/>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527370"/>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BPAS University Mobile App</a:t>
            </a:r>
          </a:p>
        </p:txBody>
      </p:sp>
      <p:sp>
        <p:nvSpPr>
          <p:cNvPr name="TextBox 8" id="8"/>
          <p:cNvSpPr txBox="true"/>
          <p:nvPr/>
        </p:nvSpPr>
        <p:spPr>
          <a:xfrm rot="0">
            <a:off x="1486477" y="2566777"/>
            <a:ext cx="987478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Utilize free multimedia tools and resources</a:t>
            </a:r>
          </a:p>
        </p:txBody>
      </p:sp>
      <p:sp>
        <p:nvSpPr>
          <p:cNvPr name="TextBox 9" id="9"/>
          <p:cNvSpPr txBox="true"/>
          <p:nvPr/>
        </p:nvSpPr>
        <p:spPr>
          <a:xfrm rot="0">
            <a:off x="1492655" y="3264095"/>
            <a:ext cx="896112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Test your knowledge on financial topics</a:t>
            </a:r>
          </a:p>
        </p:txBody>
      </p:sp>
      <p:sp>
        <p:nvSpPr>
          <p:cNvPr name="TextBox 10" id="10"/>
          <p:cNvSpPr txBox="true"/>
          <p:nvPr/>
        </p:nvSpPr>
        <p:spPr>
          <a:xfrm rot="0">
            <a:off x="1509131" y="3941592"/>
            <a:ext cx="10517726"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Receive notifications when there’s new content</a:t>
            </a:r>
          </a:p>
        </p:txBody>
      </p:sp>
      <p:sp>
        <p:nvSpPr>
          <p:cNvPr name="TextBox 11" id="11"/>
          <p:cNvSpPr txBox="true"/>
          <p:nvPr/>
        </p:nvSpPr>
        <p:spPr>
          <a:xfrm rot="0">
            <a:off x="1509131" y="4619089"/>
            <a:ext cx="896112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Securely login to your BPAS account</a:t>
            </a:r>
          </a:p>
        </p:txBody>
      </p:sp>
      <p:grpSp>
        <p:nvGrpSpPr>
          <p:cNvPr name="Group 12" id="12"/>
          <p:cNvGrpSpPr/>
          <p:nvPr/>
        </p:nvGrpSpPr>
        <p:grpSpPr>
          <a:xfrm rot="0">
            <a:off x="1447800" y="6779220"/>
            <a:ext cx="2231155" cy="2231154"/>
            <a:chOff x="0" y="0"/>
            <a:chExt cx="2974873" cy="2974872"/>
          </a:xfrm>
        </p:grpSpPr>
        <p:sp>
          <p:nvSpPr>
            <p:cNvPr name="Freeform 13" id="13"/>
            <p:cNvSpPr/>
            <p:nvPr/>
          </p:nvSpPr>
          <p:spPr>
            <a:xfrm flipH="false" flipV="false" rot="0">
              <a:off x="0" y="0"/>
              <a:ext cx="2974848" cy="2974848"/>
            </a:xfrm>
            <a:custGeom>
              <a:avLst/>
              <a:gdLst/>
              <a:ahLst/>
              <a:cxnLst/>
              <a:rect r="r" b="b" t="t" l="l"/>
              <a:pathLst>
                <a:path h="2974848" w="2974848">
                  <a:moveTo>
                    <a:pt x="0" y="0"/>
                  </a:moveTo>
                  <a:lnTo>
                    <a:pt x="2974848" y="0"/>
                  </a:lnTo>
                  <a:lnTo>
                    <a:pt x="2974848" y="2974848"/>
                  </a:lnTo>
                  <a:lnTo>
                    <a:pt x="0" y="2974848"/>
                  </a:lnTo>
                  <a:lnTo>
                    <a:pt x="0" y="0"/>
                  </a:lnTo>
                  <a:close/>
                </a:path>
              </a:pathLst>
            </a:custGeom>
            <a:blipFill>
              <a:blip r:embed="rId3"/>
              <a:stretch>
                <a:fillRect l="0" t="0" r="0" b="0"/>
              </a:stretch>
            </a:blipFill>
          </p:spPr>
        </p:sp>
      </p:grpSp>
      <p:sp>
        <p:nvSpPr>
          <p:cNvPr name="Freeform 14" id="14" descr="A black background with white text  Description automatically generated"/>
          <p:cNvSpPr/>
          <p:nvPr/>
        </p:nvSpPr>
        <p:spPr>
          <a:xfrm flipH="false" flipV="false" rot="0">
            <a:off x="1258377" y="5676018"/>
            <a:ext cx="2704023" cy="934457"/>
          </a:xfrm>
          <a:custGeom>
            <a:avLst/>
            <a:gdLst/>
            <a:ahLst/>
            <a:cxnLst/>
            <a:rect r="r" b="b" t="t" l="l"/>
            <a:pathLst>
              <a:path h="934457" w="2704023">
                <a:moveTo>
                  <a:pt x="0" y="0"/>
                </a:moveTo>
                <a:lnTo>
                  <a:pt x="2704023" y="0"/>
                </a:lnTo>
                <a:lnTo>
                  <a:pt x="2704023" y="934457"/>
                </a:lnTo>
                <a:lnTo>
                  <a:pt x="0" y="934457"/>
                </a:lnTo>
                <a:lnTo>
                  <a:pt x="0" y="0"/>
                </a:lnTo>
                <a:close/>
              </a:path>
            </a:pathLst>
          </a:custGeom>
          <a:blipFill>
            <a:blip r:embed="rId4"/>
            <a:stretch>
              <a:fillRect l="0" t="-82" r="0" b="-82"/>
            </a:stretch>
          </a:blipFill>
        </p:spPr>
      </p:sp>
      <p:sp>
        <p:nvSpPr>
          <p:cNvPr name="Freeform 15" id="15"/>
          <p:cNvSpPr/>
          <p:nvPr/>
        </p:nvSpPr>
        <p:spPr>
          <a:xfrm flipH="false" flipV="false" rot="0">
            <a:off x="5082434" y="5600700"/>
            <a:ext cx="3070966" cy="1009775"/>
          </a:xfrm>
          <a:custGeom>
            <a:avLst/>
            <a:gdLst/>
            <a:ahLst/>
            <a:cxnLst/>
            <a:rect r="r" b="b" t="t" l="l"/>
            <a:pathLst>
              <a:path h="1009775" w="3070966">
                <a:moveTo>
                  <a:pt x="0" y="0"/>
                </a:moveTo>
                <a:lnTo>
                  <a:pt x="3070966" y="0"/>
                </a:lnTo>
                <a:lnTo>
                  <a:pt x="3070966" y="1009775"/>
                </a:lnTo>
                <a:lnTo>
                  <a:pt x="0" y="1009775"/>
                </a:lnTo>
                <a:lnTo>
                  <a:pt x="0" y="0"/>
                </a:lnTo>
                <a:close/>
              </a:path>
            </a:pathLst>
          </a:custGeom>
          <a:blipFill>
            <a:blip r:embed="rId5">
              <a:extLst>
                <a:ext uri="{96DAC541-7B7A-43D3-8B79-37D633B846F1}">
                  <asvg:svgBlip xmlns:asvg="http://schemas.microsoft.com/office/drawing/2016/SVG/main" r:embed="rId6"/>
                </a:ext>
              </a:extLst>
            </a:blip>
            <a:stretch>
              <a:fillRect l="0" t="-100021" r="-1" b="-104105"/>
            </a:stretch>
          </a:blipFill>
        </p:spPr>
      </p:sp>
      <p:sp>
        <p:nvSpPr>
          <p:cNvPr name="Freeform 16" id="16" descr="Graphical user interface, application  Description automatically generated"/>
          <p:cNvSpPr/>
          <p:nvPr/>
        </p:nvSpPr>
        <p:spPr>
          <a:xfrm flipH="false" flipV="false" rot="0">
            <a:off x="12026857" y="2542610"/>
            <a:ext cx="3521790" cy="7064055"/>
          </a:xfrm>
          <a:custGeom>
            <a:avLst/>
            <a:gdLst/>
            <a:ahLst/>
            <a:cxnLst/>
            <a:rect r="r" b="b" t="t" l="l"/>
            <a:pathLst>
              <a:path h="7064055" w="3521790">
                <a:moveTo>
                  <a:pt x="0" y="0"/>
                </a:moveTo>
                <a:lnTo>
                  <a:pt x="3521790" y="0"/>
                </a:lnTo>
                <a:lnTo>
                  <a:pt x="3521790" y="7064055"/>
                </a:lnTo>
                <a:lnTo>
                  <a:pt x="0" y="7064055"/>
                </a:lnTo>
                <a:lnTo>
                  <a:pt x="0" y="0"/>
                </a:lnTo>
                <a:close/>
              </a:path>
            </a:pathLst>
          </a:custGeom>
          <a:blipFill>
            <a:blip r:embed="rId7"/>
            <a:stretch>
              <a:fillRect l="0" t="-22" r="0" b="-22"/>
            </a:stretch>
          </a:blipFill>
        </p:spPr>
      </p:sp>
      <p:sp>
        <p:nvSpPr>
          <p:cNvPr name="Freeform 17" id="17" descr="Graphical user interface, application, Teams  Description automatically generated"/>
          <p:cNvSpPr/>
          <p:nvPr/>
        </p:nvSpPr>
        <p:spPr>
          <a:xfrm flipH="false" flipV="false" rot="0">
            <a:off x="14735240" y="3229151"/>
            <a:ext cx="3090833" cy="6199635"/>
          </a:xfrm>
          <a:custGeom>
            <a:avLst/>
            <a:gdLst/>
            <a:ahLst/>
            <a:cxnLst/>
            <a:rect r="r" b="b" t="t" l="l"/>
            <a:pathLst>
              <a:path h="6199635" w="3090833">
                <a:moveTo>
                  <a:pt x="0" y="0"/>
                </a:moveTo>
                <a:lnTo>
                  <a:pt x="3090833" y="0"/>
                </a:lnTo>
                <a:lnTo>
                  <a:pt x="3090833" y="6199635"/>
                </a:lnTo>
                <a:lnTo>
                  <a:pt x="0" y="6199635"/>
                </a:lnTo>
                <a:lnTo>
                  <a:pt x="0" y="0"/>
                </a:lnTo>
                <a:close/>
              </a:path>
            </a:pathLst>
          </a:custGeom>
          <a:blipFill>
            <a:blip r:embed="rId8"/>
            <a:stretch>
              <a:fillRect l="0" t="-33" r="0" b="-33"/>
            </a:stretch>
          </a:blipFill>
        </p:spPr>
      </p:sp>
      <p:sp>
        <p:nvSpPr>
          <p:cNvPr name="Freeform 18" id="18" descr="Text, logo  Description automatically generated"/>
          <p:cNvSpPr/>
          <p:nvPr/>
        </p:nvSpPr>
        <p:spPr>
          <a:xfrm flipH="false" flipV="false" rot="0">
            <a:off x="16545886" y="2786226"/>
            <a:ext cx="1426828" cy="1426828"/>
          </a:xfrm>
          <a:custGeom>
            <a:avLst/>
            <a:gdLst/>
            <a:ahLst/>
            <a:cxnLst/>
            <a:rect r="r" b="b" t="t" l="l"/>
            <a:pathLst>
              <a:path h="1426828" w="1426828">
                <a:moveTo>
                  <a:pt x="0" y="0"/>
                </a:moveTo>
                <a:lnTo>
                  <a:pt x="1426828" y="0"/>
                </a:lnTo>
                <a:lnTo>
                  <a:pt x="1426828" y="1426828"/>
                </a:lnTo>
                <a:lnTo>
                  <a:pt x="0" y="1426828"/>
                </a:lnTo>
                <a:lnTo>
                  <a:pt x="0" y="0"/>
                </a:lnTo>
                <a:close/>
              </a:path>
            </a:pathLst>
          </a:custGeom>
          <a:blipFill>
            <a:blip r:embed="rId9"/>
            <a:stretch>
              <a:fillRect l="0" t="0" r="0" b="0"/>
            </a:stretch>
          </a:blipFill>
        </p:spPr>
      </p:sp>
      <p:sp>
        <p:nvSpPr>
          <p:cNvPr name="Freeform 19" id="19" descr="Smart Phone with solid fill"/>
          <p:cNvSpPr/>
          <p:nvPr/>
        </p:nvSpPr>
        <p:spPr>
          <a:xfrm flipH="false" flipV="false" rot="0">
            <a:off x="907083" y="2542610"/>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descr="Smart Phone with solid fill"/>
          <p:cNvSpPr/>
          <p:nvPr/>
        </p:nvSpPr>
        <p:spPr>
          <a:xfrm flipH="false" flipV="false" rot="0">
            <a:off x="908835" y="3229151"/>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descr="Smart Phone with solid fill"/>
          <p:cNvSpPr/>
          <p:nvPr/>
        </p:nvSpPr>
        <p:spPr>
          <a:xfrm flipH="false" flipV="false" rot="0">
            <a:off x="905331" y="3923127"/>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descr="Smart Phone with solid fill"/>
          <p:cNvSpPr/>
          <p:nvPr/>
        </p:nvSpPr>
        <p:spPr>
          <a:xfrm flipH="false" flipV="false" rot="0">
            <a:off x="907083" y="4609668"/>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descr="A qr code with a pig and a piggy bank  Description automatically generated"/>
          <p:cNvSpPr/>
          <p:nvPr/>
        </p:nvSpPr>
        <p:spPr>
          <a:xfrm flipH="false" flipV="false" rot="0">
            <a:off x="5644018" y="6941689"/>
            <a:ext cx="1956952" cy="1906216"/>
          </a:xfrm>
          <a:custGeom>
            <a:avLst/>
            <a:gdLst/>
            <a:ahLst/>
            <a:cxnLst/>
            <a:rect r="r" b="b" t="t" l="l"/>
            <a:pathLst>
              <a:path h="1906216" w="1956952">
                <a:moveTo>
                  <a:pt x="0" y="0"/>
                </a:moveTo>
                <a:lnTo>
                  <a:pt x="1956952" y="0"/>
                </a:lnTo>
                <a:lnTo>
                  <a:pt x="1956952" y="1906216"/>
                </a:lnTo>
                <a:lnTo>
                  <a:pt x="0" y="1906216"/>
                </a:lnTo>
                <a:lnTo>
                  <a:pt x="0" y="0"/>
                </a:lnTo>
                <a:close/>
              </a:path>
            </a:pathLst>
          </a:custGeom>
          <a:blipFill>
            <a:blip r:embed="rId12"/>
            <a:stretch>
              <a:fillRect l="-291874" t="-106309" r="-29124" b="-36805"/>
            </a:stretch>
          </a:blipFill>
        </p:spPr>
      </p:sp>
      <p:sp>
        <p:nvSpPr>
          <p:cNvPr name="Freeform 24" id="24" descr="A qr code with a pig and a piggy bank  Description automatically generated"/>
          <p:cNvSpPr/>
          <p:nvPr/>
        </p:nvSpPr>
        <p:spPr>
          <a:xfrm flipH="false" flipV="false" rot="0">
            <a:off x="1515448" y="6864936"/>
            <a:ext cx="2095857" cy="2059721"/>
          </a:xfrm>
          <a:custGeom>
            <a:avLst/>
            <a:gdLst/>
            <a:ahLst/>
            <a:cxnLst/>
            <a:rect r="r" b="b" t="t" l="l"/>
            <a:pathLst>
              <a:path h="2059721" w="2095857">
                <a:moveTo>
                  <a:pt x="0" y="0"/>
                </a:moveTo>
                <a:lnTo>
                  <a:pt x="2095857" y="0"/>
                </a:lnTo>
                <a:lnTo>
                  <a:pt x="2095857" y="2059721"/>
                </a:lnTo>
                <a:lnTo>
                  <a:pt x="0" y="2059721"/>
                </a:lnTo>
                <a:lnTo>
                  <a:pt x="0" y="0"/>
                </a:lnTo>
                <a:close/>
              </a:path>
            </a:pathLst>
          </a:custGeom>
          <a:blipFill>
            <a:blip r:embed="rId12"/>
            <a:stretch>
              <a:fillRect l="-151700" t="-11390" r="-162046" b="-125424"/>
            </a:stretch>
          </a:blipFill>
        </p:spPr>
      </p:sp>
      <p:sp>
        <p:nvSpPr>
          <p:cNvPr name="Freeform 25" id="2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7078" y="233100"/>
            <a:ext cx="20295078" cy="9844369"/>
          </a:xfrm>
          <a:custGeom>
            <a:avLst/>
            <a:gdLst/>
            <a:ahLst/>
            <a:cxnLst/>
            <a:rect r="r" b="b" t="t" l="l"/>
            <a:pathLst>
              <a:path h="9844369" w="20295078">
                <a:moveTo>
                  <a:pt x="0" y="0"/>
                </a:moveTo>
                <a:lnTo>
                  <a:pt x="20295078" y="0"/>
                </a:lnTo>
                <a:lnTo>
                  <a:pt x="20295078" y="9844369"/>
                </a:lnTo>
                <a:lnTo>
                  <a:pt x="0" y="9844369"/>
                </a:lnTo>
                <a:lnTo>
                  <a:pt x="0" y="0"/>
                </a:lnTo>
                <a:close/>
              </a:path>
            </a:pathLst>
          </a:custGeom>
          <a:blipFill>
            <a:blip r:embed="rId3"/>
            <a:stretch>
              <a:fillRect l="0" t="-11569" r="-1620" b="-6273"/>
            </a:stretch>
          </a:blipFill>
        </p:spPr>
      </p:sp>
      <p:grpSp>
        <p:nvGrpSpPr>
          <p:cNvPr name="Group 3" id="3"/>
          <p:cNvGrpSpPr/>
          <p:nvPr/>
        </p:nvGrpSpPr>
        <p:grpSpPr>
          <a:xfrm rot="0">
            <a:off x="8140461" y="59656"/>
            <a:ext cx="10147539" cy="2032364"/>
            <a:chOff x="0" y="0"/>
            <a:chExt cx="2672603" cy="535273"/>
          </a:xfrm>
        </p:grpSpPr>
        <p:sp>
          <p:nvSpPr>
            <p:cNvPr name="Freeform 4" id="4"/>
            <p:cNvSpPr/>
            <p:nvPr/>
          </p:nvSpPr>
          <p:spPr>
            <a:xfrm flipH="false" flipV="false" rot="0">
              <a:off x="0" y="0"/>
              <a:ext cx="2672603" cy="535273"/>
            </a:xfrm>
            <a:custGeom>
              <a:avLst/>
              <a:gdLst/>
              <a:ahLst/>
              <a:cxnLst/>
              <a:rect r="r" b="b" t="t" l="l"/>
              <a:pathLst>
                <a:path h="535273" w="2672603">
                  <a:moveTo>
                    <a:pt x="0" y="0"/>
                  </a:moveTo>
                  <a:lnTo>
                    <a:pt x="2672603" y="0"/>
                  </a:lnTo>
                  <a:lnTo>
                    <a:pt x="2672603" y="535273"/>
                  </a:lnTo>
                  <a:lnTo>
                    <a:pt x="0" y="535273"/>
                  </a:lnTo>
                  <a:close/>
                </a:path>
              </a:pathLst>
            </a:custGeom>
            <a:solidFill>
              <a:srgbClr val="232C68"/>
            </a:solidFill>
          </p:spPr>
        </p:sp>
        <p:sp>
          <p:nvSpPr>
            <p:cNvPr name="TextBox 5" id="5"/>
            <p:cNvSpPr txBox="true"/>
            <p:nvPr/>
          </p:nvSpPr>
          <p:spPr>
            <a:xfrm>
              <a:off x="0" y="-38100"/>
              <a:ext cx="2672603" cy="573373"/>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8515902" y="450215"/>
            <a:ext cx="9438652" cy="1099820"/>
          </a:xfrm>
          <a:prstGeom prst="rect">
            <a:avLst/>
          </a:prstGeom>
        </p:spPr>
        <p:txBody>
          <a:bodyPr anchor="t" rtlCol="false" tIns="0" lIns="0" bIns="0" rIns="0">
            <a:spAutoFit/>
          </a:bodyPr>
          <a:lstStyle/>
          <a:p>
            <a:pPr algn="l">
              <a:lnSpc>
                <a:spcPts val="4480"/>
              </a:lnSpc>
            </a:pPr>
            <a:r>
              <a:rPr lang="en-US" sz="3200" b="true">
                <a:solidFill>
                  <a:srgbClr val="FFFFFF"/>
                </a:solidFill>
                <a:latin typeface="Noto Sans Bold"/>
                <a:ea typeface="Noto Sans Bold"/>
                <a:cs typeface="Noto Sans Bold"/>
                <a:sym typeface="Noto Sans Bold"/>
              </a:rPr>
              <a:t>If your ESOP and 401(k) Plan are both at BPAS, you can toggle between the plans at any time.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0" y="9041217"/>
            <a:ext cx="18288000" cy="396066"/>
          </a:xfrm>
          <a:prstGeom prst="rect">
            <a:avLst/>
          </a:prstGeom>
        </p:spPr>
        <p:txBody>
          <a:bodyPr anchor="t" rtlCol="false" tIns="0" lIns="0" bIns="0" rIns="0">
            <a:spAutoFit/>
          </a:bodyPr>
          <a:lstStyle/>
          <a:p>
            <a:pPr algn="ctr">
              <a:lnSpc>
                <a:spcPts val="3369"/>
              </a:lnSpc>
              <a:spcBef>
                <a:spcPct val="0"/>
              </a:spcBef>
            </a:pPr>
            <a:r>
              <a:rPr lang="en-US" sz="2406">
                <a:solidFill>
                  <a:srgbClr val="232C68"/>
                </a:solidFill>
                <a:latin typeface="Noto Sans"/>
                <a:ea typeface="Noto Sans"/>
                <a:cs typeface="Noto Sans"/>
                <a:sym typeface="Noto Sans"/>
              </a:rPr>
              <a:t>Live representatives are available from Monday to Friday, 8 am to 8 pm EST.</a:t>
            </a:r>
          </a:p>
        </p:txBody>
      </p:sp>
      <p:grpSp>
        <p:nvGrpSpPr>
          <p:cNvPr name="Group 6" id="6"/>
          <p:cNvGrpSpPr/>
          <p:nvPr/>
        </p:nvGrpSpPr>
        <p:grpSpPr>
          <a:xfrm rot="0">
            <a:off x="13249693" y="3396897"/>
            <a:ext cx="3496611" cy="3496611"/>
            <a:chOff x="0" y="0"/>
            <a:chExt cx="4662149" cy="4662149"/>
          </a:xfrm>
        </p:grpSpPr>
        <p:sp>
          <p:nvSpPr>
            <p:cNvPr name="Freeform 7" id="7"/>
            <p:cNvSpPr/>
            <p:nvPr/>
          </p:nvSpPr>
          <p:spPr>
            <a:xfrm flipH="false" flipV="false" rot="0">
              <a:off x="0" y="0"/>
              <a:ext cx="4662149" cy="4662149"/>
            </a:xfrm>
            <a:custGeom>
              <a:avLst/>
              <a:gdLst/>
              <a:ahLst/>
              <a:cxnLst/>
              <a:rect r="r" b="b" t="t" l="l"/>
              <a:pathLst>
                <a:path h="4662149" w="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479460" y="322755"/>
              <a:ext cx="3703228" cy="370322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sp>
        <p:nvSpPr>
          <p:cNvPr name="Freeform 11" id="11"/>
          <p:cNvSpPr/>
          <p:nvPr/>
        </p:nvSpPr>
        <p:spPr>
          <a:xfrm flipH="false" flipV="false" rot="0">
            <a:off x="13908793" y="3977421"/>
            <a:ext cx="1738129" cy="2116443"/>
          </a:xfrm>
          <a:custGeom>
            <a:avLst/>
            <a:gdLst/>
            <a:ahLst/>
            <a:cxnLst/>
            <a:rect r="r" b="b" t="t" l="l"/>
            <a:pathLst>
              <a:path h="2116443" w="1738129">
                <a:moveTo>
                  <a:pt x="0" y="0"/>
                </a:moveTo>
                <a:lnTo>
                  <a:pt x="1738128" y="0"/>
                </a:lnTo>
                <a:lnTo>
                  <a:pt x="1738128" y="2116442"/>
                </a:lnTo>
                <a:lnTo>
                  <a:pt x="0" y="21164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0">
            <a:off x="7719296" y="3396897"/>
            <a:ext cx="3496611" cy="3496611"/>
            <a:chOff x="0" y="0"/>
            <a:chExt cx="4662149" cy="4662149"/>
          </a:xfrm>
        </p:grpSpPr>
        <p:sp>
          <p:nvSpPr>
            <p:cNvPr name="Freeform 13" id="13"/>
            <p:cNvSpPr/>
            <p:nvPr/>
          </p:nvSpPr>
          <p:spPr>
            <a:xfrm flipH="false" flipV="false" rot="0">
              <a:off x="0" y="0"/>
              <a:ext cx="4662149" cy="4662149"/>
            </a:xfrm>
            <a:custGeom>
              <a:avLst/>
              <a:gdLst/>
              <a:ahLst/>
              <a:cxnLst/>
              <a:rect r="r" b="b" t="t" l="l"/>
              <a:pathLst>
                <a:path h="4662149" w="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14" id="14"/>
            <p:cNvGrpSpPr/>
            <p:nvPr/>
          </p:nvGrpSpPr>
          <p:grpSpPr>
            <a:xfrm rot="0">
              <a:off x="479460" y="322755"/>
              <a:ext cx="3703228" cy="370322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sp>
        <p:nvSpPr>
          <p:cNvPr name="Freeform 17" id="17"/>
          <p:cNvSpPr/>
          <p:nvPr/>
        </p:nvSpPr>
        <p:spPr>
          <a:xfrm flipH="false" flipV="false" rot="0">
            <a:off x="8294099" y="3953013"/>
            <a:ext cx="2264322" cy="2165258"/>
          </a:xfrm>
          <a:custGeom>
            <a:avLst/>
            <a:gdLst/>
            <a:ahLst/>
            <a:cxnLst/>
            <a:rect r="r" b="b" t="t" l="l"/>
            <a:pathLst>
              <a:path h="2165258" w="2264322">
                <a:moveTo>
                  <a:pt x="0" y="0"/>
                </a:moveTo>
                <a:lnTo>
                  <a:pt x="2264322" y="0"/>
                </a:lnTo>
                <a:lnTo>
                  <a:pt x="2264322" y="2165258"/>
                </a:lnTo>
                <a:lnTo>
                  <a:pt x="0" y="21652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8" id="18"/>
          <p:cNvGrpSpPr/>
          <p:nvPr/>
        </p:nvGrpSpPr>
        <p:grpSpPr>
          <a:xfrm rot="0">
            <a:off x="2514820" y="3396897"/>
            <a:ext cx="3496611" cy="3496611"/>
            <a:chOff x="0" y="0"/>
            <a:chExt cx="4662149" cy="4662149"/>
          </a:xfrm>
        </p:grpSpPr>
        <p:sp>
          <p:nvSpPr>
            <p:cNvPr name="Freeform 19" id="19"/>
            <p:cNvSpPr/>
            <p:nvPr/>
          </p:nvSpPr>
          <p:spPr>
            <a:xfrm flipH="false" flipV="false" rot="0">
              <a:off x="0" y="0"/>
              <a:ext cx="4662149" cy="4662149"/>
            </a:xfrm>
            <a:custGeom>
              <a:avLst/>
              <a:gdLst/>
              <a:ahLst/>
              <a:cxnLst/>
              <a:rect r="r" b="b" t="t" l="l"/>
              <a:pathLst>
                <a:path h="4662149" w="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20" id="20"/>
            <p:cNvGrpSpPr/>
            <p:nvPr/>
          </p:nvGrpSpPr>
          <p:grpSpPr>
            <a:xfrm rot="0">
              <a:off x="479460" y="322755"/>
              <a:ext cx="3703228" cy="370322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sp>
        <p:nvSpPr>
          <p:cNvPr name="Freeform 23" id="23"/>
          <p:cNvSpPr/>
          <p:nvPr/>
        </p:nvSpPr>
        <p:spPr>
          <a:xfrm flipH="false" flipV="false" rot="0">
            <a:off x="3752853" y="3897034"/>
            <a:ext cx="1020546" cy="2326031"/>
          </a:xfrm>
          <a:custGeom>
            <a:avLst/>
            <a:gdLst/>
            <a:ahLst/>
            <a:cxnLst/>
            <a:rect r="r" b="b" t="t" l="l"/>
            <a:pathLst>
              <a:path h="2326031" w="1020546">
                <a:moveTo>
                  <a:pt x="0" y="0"/>
                </a:moveTo>
                <a:lnTo>
                  <a:pt x="1020546" y="0"/>
                </a:lnTo>
                <a:lnTo>
                  <a:pt x="1020546" y="2326031"/>
                </a:lnTo>
                <a:lnTo>
                  <a:pt x="0" y="23260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4" id="24"/>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Participant Services Center</a:t>
            </a:r>
          </a:p>
        </p:txBody>
      </p:sp>
      <p:sp>
        <p:nvSpPr>
          <p:cNvPr name="TextBox 25" id="25"/>
          <p:cNvSpPr txBox="true"/>
          <p:nvPr/>
        </p:nvSpPr>
        <p:spPr>
          <a:xfrm rot="0">
            <a:off x="2025495" y="6855408"/>
            <a:ext cx="4279623" cy="398095"/>
          </a:xfrm>
          <a:prstGeom prst="rect">
            <a:avLst/>
          </a:prstGeom>
        </p:spPr>
        <p:txBody>
          <a:bodyPr anchor="t" rtlCol="false" tIns="0" lIns="0" bIns="0" rIns="0">
            <a:spAutoFit/>
          </a:bodyPr>
          <a:lstStyle/>
          <a:p>
            <a:pPr algn="ctr">
              <a:lnSpc>
                <a:spcPts val="3377"/>
              </a:lnSpc>
              <a:spcBef>
                <a:spcPct val="0"/>
              </a:spcBef>
            </a:pPr>
            <a:r>
              <a:rPr lang="en-US" b="true" sz="2412">
                <a:solidFill>
                  <a:srgbClr val="E85D0F"/>
                </a:solidFill>
                <a:latin typeface="Noto Sans Bold"/>
                <a:ea typeface="Noto Sans Bold"/>
                <a:cs typeface="Noto Sans Bold"/>
                <a:sym typeface="Noto Sans Bold"/>
              </a:rPr>
              <a:t>Speak To A Representative</a:t>
            </a:r>
          </a:p>
        </p:txBody>
      </p:sp>
      <p:sp>
        <p:nvSpPr>
          <p:cNvPr name="TextBox 26" id="26"/>
          <p:cNvSpPr txBox="true"/>
          <p:nvPr/>
        </p:nvSpPr>
        <p:spPr>
          <a:xfrm rot="0">
            <a:off x="7593552" y="6855408"/>
            <a:ext cx="3665416" cy="398095"/>
          </a:xfrm>
          <a:prstGeom prst="rect">
            <a:avLst/>
          </a:prstGeom>
        </p:spPr>
        <p:txBody>
          <a:bodyPr anchor="t" rtlCol="false" tIns="0" lIns="0" bIns="0" rIns="0">
            <a:spAutoFit/>
          </a:bodyPr>
          <a:lstStyle/>
          <a:p>
            <a:pPr algn="ctr">
              <a:lnSpc>
                <a:spcPts val="3377"/>
              </a:lnSpc>
              <a:spcBef>
                <a:spcPct val="0"/>
              </a:spcBef>
            </a:pPr>
            <a:r>
              <a:rPr lang="en-US" b="true" sz="2412">
                <a:solidFill>
                  <a:srgbClr val="E85D0F"/>
                </a:solidFill>
                <a:latin typeface="Noto Sans Bold"/>
                <a:ea typeface="Noto Sans Bold"/>
                <a:cs typeface="Noto Sans Bold"/>
                <a:sym typeface="Noto Sans Bold"/>
              </a:rPr>
              <a:t>Send A Secure Message</a:t>
            </a:r>
          </a:p>
        </p:txBody>
      </p:sp>
      <p:sp>
        <p:nvSpPr>
          <p:cNvPr name="TextBox 27" id="27"/>
          <p:cNvSpPr txBox="true"/>
          <p:nvPr/>
        </p:nvSpPr>
        <p:spPr>
          <a:xfrm rot="0">
            <a:off x="13314353" y="6855408"/>
            <a:ext cx="3371034" cy="398095"/>
          </a:xfrm>
          <a:prstGeom prst="rect">
            <a:avLst/>
          </a:prstGeom>
        </p:spPr>
        <p:txBody>
          <a:bodyPr anchor="t" rtlCol="false" tIns="0" lIns="0" bIns="0" rIns="0">
            <a:spAutoFit/>
          </a:bodyPr>
          <a:lstStyle/>
          <a:p>
            <a:pPr algn="ctr">
              <a:lnSpc>
                <a:spcPts val="3377"/>
              </a:lnSpc>
              <a:spcBef>
                <a:spcPct val="0"/>
              </a:spcBef>
            </a:pPr>
            <a:r>
              <a:rPr lang="en-US" b="true" sz="2412">
                <a:solidFill>
                  <a:srgbClr val="E85D0F"/>
                </a:solidFill>
                <a:latin typeface="Noto Sans Bold"/>
                <a:ea typeface="Noto Sans Bold"/>
                <a:cs typeface="Noto Sans Bold"/>
                <a:sym typeface="Noto Sans Bold"/>
              </a:rPr>
              <a:t>Request A Call Back</a:t>
            </a:r>
          </a:p>
        </p:txBody>
      </p:sp>
      <p:sp>
        <p:nvSpPr>
          <p:cNvPr name="TextBox 28" id="28"/>
          <p:cNvSpPr txBox="true"/>
          <p:nvPr/>
        </p:nvSpPr>
        <p:spPr>
          <a:xfrm rot="0">
            <a:off x="4467476" y="9549773"/>
            <a:ext cx="10532394" cy="273431"/>
          </a:xfrm>
          <a:prstGeom prst="rect">
            <a:avLst/>
          </a:prstGeom>
        </p:spPr>
        <p:txBody>
          <a:bodyPr anchor="t" rtlCol="false" tIns="0" lIns="0" bIns="0" rIns="0">
            <a:spAutoFit/>
          </a:bodyPr>
          <a:lstStyle/>
          <a:p>
            <a:pPr algn="ctr">
              <a:lnSpc>
                <a:spcPts val="2254"/>
              </a:lnSpc>
              <a:spcBef>
                <a:spcPct val="0"/>
              </a:spcBef>
            </a:pPr>
            <a:r>
              <a:rPr lang="en-US" sz="1610" i="true">
                <a:solidFill>
                  <a:srgbClr val="232C68"/>
                </a:solidFill>
                <a:latin typeface="Noto Sans Italics"/>
                <a:ea typeface="Noto Sans Italics"/>
                <a:cs typeface="Noto Sans Italics"/>
                <a:sym typeface="Noto Sans Italics"/>
              </a:rPr>
              <a:t>All calls are recorded &amp; archived for quality and educational purposes</a:t>
            </a:r>
          </a:p>
        </p:txBody>
      </p:sp>
      <p:sp>
        <p:nvSpPr>
          <p:cNvPr name="TextBox 29" id="29"/>
          <p:cNvSpPr txBox="true"/>
          <p:nvPr/>
        </p:nvSpPr>
        <p:spPr>
          <a:xfrm rot="0">
            <a:off x="0" y="7731141"/>
            <a:ext cx="18288000" cy="1180466"/>
          </a:xfrm>
          <a:prstGeom prst="rect">
            <a:avLst/>
          </a:prstGeom>
        </p:spPr>
        <p:txBody>
          <a:bodyPr anchor="t" rtlCol="false" tIns="0" lIns="0" bIns="0" rIns="0">
            <a:spAutoFit/>
          </a:bodyPr>
          <a:lstStyle/>
          <a:p>
            <a:pPr algn="ctr">
              <a:lnSpc>
                <a:spcPts val="4759"/>
              </a:lnSpc>
              <a:spcBef>
                <a:spcPct val="0"/>
              </a:spcBef>
            </a:pPr>
            <a:r>
              <a:rPr lang="en-US" b="true" sz="3399">
                <a:solidFill>
                  <a:srgbClr val="232C68"/>
                </a:solidFill>
                <a:latin typeface="Noto Sans Bold"/>
                <a:ea typeface="Noto Sans Bold"/>
                <a:cs typeface="Noto Sans Bold"/>
                <a:sym typeface="Noto Sans Bold"/>
              </a:rPr>
              <a:t>Participant Services</a:t>
            </a:r>
          </a:p>
          <a:p>
            <a:pPr algn="ctr">
              <a:lnSpc>
                <a:spcPts val="4759"/>
              </a:lnSpc>
              <a:spcBef>
                <a:spcPct val="0"/>
              </a:spcBef>
            </a:pPr>
            <a:r>
              <a:rPr lang="en-US" b="true" sz="3399">
                <a:solidFill>
                  <a:srgbClr val="60A644"/>
                </a:solidFill>
                <a:latin typeface="Noto Sans Bold"/>
                <a:ea typeface="Noto Sans Bold"/>
                <a:cs typeface="Noto Sans Bold"/>
                <a:sym typeface="Noto Sans Bold"/>
              </a:rPr>
              <a:t>866-401-5272</a:t>
            </a:r>
          </a:p>
        </p:txBody>
      </p:sp>
      <p:sp>
        <p:nvSpPr>
          <p:cNvPr name="Freeform 30" id="30"/>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1"/>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0" y="2315491"/>
            <a:ext cx="8422182" cy="7971509"/>
          </a:xfrm>
          <a:custGeom>
            <a:avLst/>
            <a:gdLst/>
            <a:ahLst/>
            <a:cxnLst/>
            <a:rect r="r" b="b" t="t" l="l"/>
            <a:pathLst>
              <a:path h="7971509" w="8422182">
                <a:moveTo>
                  <a:pt x="0" y="0"/>
                </a:moveTo>
                <a:lnTo>
                  <a:pt x="8422182" y="0"/>
                </a:lnTo>
                <a:lnTo>
                  <a:pt x="8422182" y="7971509"/>
                </a:lnTo>
                <a:lnTo>
                  <a:pt x="0" y="7971509"/>
                </a:lnTo>
                <a:lnTo>
                  <a:pt x="0" y="0"/>
                </a:lnTo>
                <a:close/>
              </a:path>
            </a:pathLst>
          </a:custGeom>
          <a:blipFill>
            <a:blip r:embed="rId3"/>
            <a:stretch>
              <a:fillRect l="-33720" t="0" r="-8208" b="0"/>
            </a:stretch>
          </a:blipFill>
        </p:spPr>
      </p:sp>
      <p:sp>
        <p:nvSpPr>
          <p:cNvPr name="TextBox 6" id="6"/>
          <p:cNvSpPr txBox="true"/>
          <p:nvPr/>
        </p:nvSpPr>
        <p:spPr>
          <a:xfrm rot="0">
            <a:off x="0" y="633871"/>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What’s an ESOP?</a:t>
            </a:r>
          </a:p>
        </p:txBody>
      </p:sp>
      <p:sp>
        <p:nvSpPr>
          <p:cNvPr name="TextBox 7" id="7"/>
          <p:cNvSpPr txBox="true"/>
          <p:nvPr/>
        </p:nvSpPr>
        <p:spPr>
          <a:xfrm rot="0">
            <a:off x="8939205" y="2563636"/>
            <a:ext cx="8921851" cy="7399020"/>
          </a:xfrm>
          <a:prstGeom prst="rect">
            <a:avLst/>
          </a:prstGeom>
        </p:spPr>
        <p:txBody>
          <a:bodyPr anchor="t" rtlCol="false" tIns="0" lIns="0" bIns="0" rIns="0">
            <a:spAutoFit/>
          </a:bodyPr>
          <a:lstStyle/>
          <a:p>
            <a:pPr algn="l" marL="906782" indent="-453391" lvl="1">
              <a:lnSpc>
                <a:spcPts val="5880"/>
              </a:lnSpc>
              <a:buFont typeface="Arial"/>
              <a:buChar char="•"/>
            </a:pPr>
            <a:r>
              <a:rPr lang="en-US" b="true" sz="4200">
                <a:solidFill>
                  <a:srgbClr val="232C68"/>
                </a:solidFill>
                <a:latin typeface="Noto Sans Bold"/>
                <a:ea typeface="Noto Sans Bold"/>
                <a:cs typeface="Noto Sans Bold"/>
                <a:sym typeface="Noto Sans Bold"/>
              </a:rPr>
              <a:t>Employee Stock Ownership Plan (ESOP)</a:t>
            </a:r>
            <a:r>
              <a:rPr lang="en-US" sz="4200">
                <a:solidFill>
                  <a:srgbClr val="232C68"/>
                </a:solidFill>
                <a:latin typeface="Noto Sans"/>
                <a:ea typeface="Noto Sans"/>
                <a:cs typeface="Noto Sans"/>
                <a:sym typeface="Noto Sans"/>
              </a:rPr>
              <a:t> is a tax-advantaged retirement plan.</a:t>
            </a:r>
            <a:r>
              <a:rPr lang="en-US" b="true" sz="4200">
                <a:solidFill>
                  <a:srgbClr val="232C68"/>
                </a:solidFill>
                <a:latin typeface="Noto Sans Bold"/>
                <a:ea typeface="Noto Sans Bold"/>
                <a:cs typeface="Noto Sans Bold"/>
                <a:sym typeface="Noto Sans Bold"/>
              </a:rPr>
              <a:t> </a:t>
            </a:r>
          </a:p>
          <a:p>
            <a:pPr algn="l">
              <a:lnSpc>
                <a:spcPts val="5880"/>
              </a:lnSpc>
            </a:pPr>
          </a:p>
          <a:p>
            <a:pPr algn="l" marL="906782" indent="-453391" lvl="1">
              <a:lnSpc>
                <a:spcPts val="5880"/>
              </a:lnSpc>
              <a:buFont typeface="Arial"/>
              <a:buChar char="•"/>
            </a:pPr>
            <a:r>
              <a:rPr lang="en-US" b="true" sz="4200">
                <a:solidFill>
                  <a:srgbClr val="232C68"/>
                </a:solidFill>
                <a:latin typeface="Noto Sans Bold"/>
                <a:ea typeface="Noto Sans Bold"/>
                <a:cs typeface="Noto Sans Bold"/>
                <a:sym typeface="Noto Sans Bold"/>
              </a:rPr>
              <a:t>Contributions are made into company stock</a:t>
            </a:r>
            <a:r>
              <a:rPr lang="en-US" sz="4200">
                <a:solidFill>
                  <a:srgbClr val="232C68"/>
                </a:solidFill>
                <a:latin typeface="Noto Sans"/>
                <a:ea typeface="Noto Sans"/>
                <a:cs typeface="Noto Sans"/>
                <a:sym typeface="Noto Sans"/>
              </a:rPr>
              <a:t> allowing employees to hold shares in the company they work for.</a:t>
            </a:r>
          </a:p>
          <a:p>
            <a:pPr algn="l">
              <a:lnSpc>
                <a:spcPts val="5880"/>
              </a:lnSpc>
            </a:pPr>
          </a:p>
          <a:p>
            <a:pPr algn="l" marL="906782" indent="-453391" lvl="1">
              <a:lnSpc>
                <a:spcPts val="5880"/>
              </a:lnSpc>
              <a:buFont typeface="Arial"/>
              <a:buChar char="•"/>
            </a:pPr>
            <a:r>
              <a:rPr lang="en-US" b="true" sz="4200">
                <a:solidFill>
                  <a:srgbClr val="232C68"/>
                </a:solidFill>
                <a:latin typeface="Noto Sans Bold"/>
                <a:ea typeface="Noto Sans Bold"/>
                <a:cs typeface="Noto Sans Bold"/>
                <a:sym typeface="Noto Sans Bold"/>
              </a:rPr>
              <a:t>Employer contributions only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287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3238945"/>
            <a:ext cx="18288000" cy="3809110"/>
            <a:chOff x="0" y="0"/>
            <a:chExt cx="4816593" cy="1003222"/>
          </a:xfrm>
        </p:grpSpPr>
        <p:sp>
          <p:nvSpPr>
            <p:cNvPr name="Freeform 5" id="5"/>
            <p:cNvSpPr/>
            <p:nvPr/>
          </p:nvSpPr>
          <p:spPr>
            <a:xfrm flipH="false" flipV="false" rot="0">
              <a:off x="0" y="0"/>
              <a:ext cx="4816592" cy="1003222"/>
            </a:xfrm>
            <a:custGeom>
              <a:avLst/>
              <a:gdLst/>
              <a:ahLst/>
              <a:cxnLst/>
              <a:rect r="r" b="b" t="t" l="l"/>
              <a:pathLst>
                <a:path h="1003222" w="4816592">
                  <a:moveTo>
                    <a:pt x="0" y="0"/>
                  </a:moveTo>
                  <a:lnTo>
                    <a:pt x="4816592" y="0"/>
                  </a:lnTo>
                  <a:lnTo>
                    <a:pt x="4816592" y="1003222"/>
                  </a:lnTo>
                  <a:lnTo>
                    <a:pt x="0" y="1003222"/>
                  </a:lnTo>
                  <a:close/>
                </a:path>
              </a:pathLst>
            </a:custGeom>
            <a:solidFill>
              <a:srgbClr val="232C68"/>
            </a:solidFill>
          </p:spPr>
        </p:sp>
        <p:sp>
          <p:nvSpPr>
            <p:cNvPr name="TextBox 6" id="6"/>
            <p:cNvSpPr txBox="true"/>
            <p:nvPr/>
          </p:nvSpPr>
          <p:spPr>
            <a:xfrm>
              <a:off x="0" y="-38100"/>
              <a:ext cx="4816593" cy="104132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3733413"/>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Questions?</a:t>
            </a:r>
          </a:p>
        </p:txBody>
      </p:sp>
      <p:sp>
        <p:nvSpPr>
          <p:cNvPr name="Freeform 8" id="8"/>
          <p:cNvSpPr/>
          <p:nvPr/>
        </p:nvSpPr>
        <p:spPr>
          <a:xfrm flipH="false" flipV="false" rot="0">
            <a:off x="7010787" y="5298761"/>
            <a:ext cx="4266427" cy="1379274"/>
          </a:xfrm>
          <a:custGeom>
            <a:avLst/>
            <a:gdLst/>
            <a:ahLst/>
            <a:cxnLst/>
            <a:rect r="r" b="b" t="t" l="l"/>
            <a:pathLst>
              <a:path h="1379274" w="4266427">
                <a:moveTo>
                  <a:pt x="0" y="0"/>
                </a:moveTo>
                <a:lnTo>
                  <a:pt x="4266426" y="0"/>
                </a:lnTo>
                <a:lnTo>
                  <a:pt x="4266426" y="1379274"/>
                </a:lnTo>
                <a:lnTo>
                  <a:pt x="0" y="1379274"/>
                </a:lnTo>
                <a:lnTo>
                  <a:pt x="0" y="0"/>
                </a:lnTo>
                <a:close/>
              </a:path>
            </a:pathLst>
          </a:custGeom>
          <a:blipFill>
            <a:blip r:embed="rId5"/>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38616" t="0" r="-38616" b="0"/>
              </a:stretch>
            </a:blipFill>
          </p:spPr>
        </p:sp>
      </p:grpSp>
      <p:sp>
        <p:nvSpPr>
          <p:cNvPr name="TextBox 5" id="5"/>
          <p:cNvSpPr txBox="true"/>
          <p:nvPr/>
        </p:nvSpPr>
        <p:spPr>
          <a:xfrm rot="0">
            <a:off x="1028700" y="1615711"/>
            <a:ext cx="9166019" cy="1219200"/>
          </a:xfrm>
          <a:prstGeom prst="rect">
            <a:avLst/>
          </a:prstGeom>
        </p:spPr>
        <p:txBody>
          <a:bodyPr anchor="t" rtlCol="false" tIns="0" lIns="0" bIns="0" rIns="0">
            <a:spAutoFit/>
          </a:bodyPr>
          <a:lstStyle/>
          <a:p>
            <a:pPr algn="l">
              <a:lnSpc>
                <a:spcPts val="9600"/>
              </a:lnSpc>
            </a:pPr>
            <a:r>
              <a:rPr lang="en-US" sz="8000" b="true">
                <a:solidFill>
                  <a:srgbClr val="F9FCFF"/>
                </a:solidFill>
                <a:latin typeface="Noto Sans Bold"/>
                <a:ea typeface="Noto Sans Bold"/>
                <a:cs typeface="Noto Sans Bold"/>
                <a:sym typeface="Noto Sans Bold"/>
              </a:rPr>
              <a:t>Thank you</a:t>
            </a:r>
          </a:p>
        </p:txBody>
      </p:sp>
      <p:sp>
        <p:nvSpPr>
          <p:cNvPr name="Freeform 6" id="6"/>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0165433" y="946396"/>
            <a:ext cx="857867" cy="85786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9" id="9"/>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sp>
        <p:nvSpPr>
          <p:cNvPr name="TextBox 10" id="10"/>
          <p:cNvSpPr txBox="true"/>
          <p:nvPr/>
        </p:nvSpPr>
        <p:spPr>
          <a:xfrm rot="0">
            <a:off x="1028700" y="4523964"/>
            <a:ext cx="6117747" cy="1260367"/>
          </a:xfrm>
          <a:prstGeom prst="rect">
            <a:avLst/>
          </a:prstGeom>
        </p:spPr>
        <p:txBody>
          <a:bodyPr anchor="t" rtlCol="false" tIns="0" lIns="0" bIns="0" rIns="0">
            <a:spAutoFit/>
          </a:bodyPr>
          <a:lstStyle/>
          <a:p>
            <a:pPr algn="just">
              <a:lnSpc>
                <a:spcPts val="3308"/>
              </a:lnSpc>
            </a:pPr>
            <a:r>
              <a:rPr lang="en-US" sz="2902" b="true">
                <a:solidFill>
                  <a:srgbClr val="FFFFFF"/>
                </a:solidFill>
                <a:latin typeface="Noto Sans Bold"/>
                <a:ea typeface="Noto Sans Bold"/>
                <a:cs typeface="Noto Sans Bold"/>
                <a:sym typeface="Noto Sans Bold"/>
              </a:rPr>
              <a:t>Presenter Name Here</a:t>
            </a:r>
          </a:p>
          <a:p>
            <a:pPr algn="just">
              <a:lnSpc>
                <a:spcPts val="3308"/>
              </a:lnSpc>
            </a:pPr>
            <a:r>
              <a:rPr lang="en-US" sz="2902">
                <a:solidFill>
                  <a:srgbClr val="FFFFFF"/>
                </a:solidFill>
                <a:latin typeface="Noto Sans"/>
                <a:ea typeface="Noto Sans"/>
                <a:cs typeface="Noto Sans"/>
                <a:sym typeface="Noto Sans"/>
              </a:rPr>
              <a:t>Presenter Title Here</a:t>
            </a:r>
          </a:p>
          <a:p>
            <a:pPr algn="just">
              <a:lnSpc>
                <a:spcPts val="3308"/>
              </a:lnSpc>
            </a:pPr>
            <a:r>
              <a:rPr lang="en-US" sz="2902">
                <a:solidFill>
                  <a:srgbClr val="FFFFFF"/>
                </a:solidFill>
                <a:latin typeface="Noto Sans"/>
                <a:ea typeface="Noto Sans"/>
                <a:cs typeface="Noto Sans"/>
                <a:sym typeface="Noto Sans"/>
              </a:rPr>
              <a:t>Presenter Company Here</a:t>
            </a:r>
          </a:p>
        </p:txBody>
      </p:sp>
      <p:sp>
        <p:nvSpPr>
          <p:cNvPr name="TextBox 11" id="11"/>
          <p:cNvSpPr txBox="true"/>
          <p:nvPr/>
        </p:nvSpPr>
        <p:spPr>
          <a:xfrm rot="0">
            <a:off x="1028700" y="6982677"/>
            <a:ext cx="6117747" cy="422167"/>
          </a:xfrm>
          <a:prstGeom prst="rect">
            <a:avLst/>
          </a:prstGeom>
        </p:spPr>
        <p:txBody>
          <a:bodyPr anchor="t" rtlCol="false" tIns="0" lIns="0" bIns="0" rIns="0">
            <a:spAutoFit/>
          </a:bodyPr>
          <a:lstStyle/>
          <a:p>
            <a:pPr algn="just">
              <a:lnSpc>
                <a:spcPts val="3308"/>
              </a:lnSpc>
            </a:pPr>
            <a:r>
              <a:rPr lang="en-US" b="true" sz="2902">
                <a:solidFill>
                  <a:srgbClr val="FFFFFF"/>
                </a:solidFill>
                <a:latin typeface="Noto Sans Bold"/>
                <a:ea typeface="Noto Sans Bold"/>
                <a:cs typeface="Noto Sans Bold"/>
                <a:sym typeface="Noto Sans Bold"/>
              </a:rPr>
              <a:t>Your logo here</a:t>
            </a:r>
          </a:p>
        </p:txBody>
      </p:sp>
      <p:sp>
        <p:nvSpPr>
          <p:cNvPr name="TextBox 12" id="12"/>
          <p:cNvSpPr txBox="true"/>
          <p:nvPr/>
        </p:nvSpPr>
        <p:spPr>
          <a:xfrm rot="0">
            <a:off x="1028700" y="9470420"/>
            <a:ext cx="3516749" cy="146050"/>
          </a:xfrm>
          <a:prstGeom prst="rect">
            <a:avLst/>
          </a:prstGeom>
        </p:spPr>
        <p:txBody>
          <a:bodyPr anchor="t" rtlCol="false" tIns="0" lIns="0" bIns="0" rIns="0">
            <a:spAutoFit/>
          </a:bodyPr>
          <a:lstStyle/>
          <a:p>
            <a:pPr algn="ctr">
              <a:lnSpc>
                <a:spcPts val="1100"/>
              </a:lnSpc>
              <a:spcBef>
                <a:spcPct val="0"/>
              </a:spcBef>
            </a:pPr>
            <a:r>
              <a:rPr lang="en-US" sz="1000" spc="30">
                <a:solidFill>
                  <a:srgbClr val="FFFFFF"/>
                </a:solidFill>
                <a:latin typeface="Noto Sans"/>
                <a:ea typeface="Noto Sans"/>
                <a:cs typeface="Noto Sans"/>
                <a:sym typeface="Noto Sans"/>
              </a:rPr>
              <a:t>©2025 BENEFIT PLANS ADMINISTRATIVE SERVICES, INC.</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590614"/>
            <a:ext cx="5440135" cy="7210798"/>
            <a:chOff x="0" y="0"/>
            <a:chExt cx="7253513" cy="9614397"/>
          </a:xfrm>
        </p:grpSpPr>
        <p:sp>
          <p:nvSpPr>
            <p:cNvPr name="Freeform 3" id="3"/>
            <p:cNvSpPr/>
            <p:nvPr/>
          </p:nvSpPr>
          <p:spPr>
            <a:xfrm flipH="false" flipV="false" rot="0">
              <a:off x="0" y="0"/>
              <a:ext cx="7253574" cy="9614376"/>
            </a:xfrm>
            <a:custGeom>
              <a:avLst/>
              <a:gdLst/>
              <a:ahLst/>
              <a:cxnLst/>
              <a:rect r="r" b="b" t="t" l="l"/>
              <a:pathLst>
                <a:path h="9614376" w="7253574">
                  <a:moveTo>
                    <a:pt x="0" y="0"/>
                  </a:moveTo>
                  <a:lnTo>
                    <a:pt x="7253574" y="0"/>
                  </a:lnTo>
                  <a:lnTo>
                    <a:pt x="7253574" y="9614376"/>
                  </a:lnTo>
                  <a:lnTo>
                    <a:pt x="0" y="9614376"/>
                  </a:lnTo>
                  <a:close/>
                </a:path>
              </a:pathLst>
            </a:custGeom>
            <a:solidFill>
              <a:srgbClr val="232C68"/>
            </a:solidFill>
          </p:spPr>
        </p:sp>
      </p:grpSp>
      <p:grpSp>
        <p:nvGrpSpPr>
          <p:cNvPr name="Group 4" id="4"/>
          <p:cNvGrpSpPr/>
          <p:nvPr/>
        </p:nvGrpSpPr>
        <p:grpSpPr>
          <a:xfrm rot="0">
            <a:off x="7125498" y="2590614"/>
            <a:ext cx="5447538" cy="7092242"/>
            <a:chOff x="0" y="0"/>
            <a:chExt cx="7263384" cy="9456323"/>
          </a:xfrm>
        </p:grpSpPr>
        <p:sp>
          <p:nvSpPr>
            <p:cNvPr name="Freeform 5" id="5"/>
            <p:cNvSpPr/>
            <p:nvPr/>
          </p:nvSpPr>
          <p:spPr>
            <a:xfrm flipH="false" flipV="false" rot="0">
              <a:off x="0" y="0"/>
              <a:ext cx="7263445" cy="9456302"/>
            </a:xfrm>
            <a:custGeom>
              <a:avLst/>
              <a:gdLst/>
              <a:ahLst/>
              <a:cxnLst/>
              <a:rect r="r" b="b" t="t" l="l"/>
              <a:pathLst>
                <a:path h="9456302" w="7263445">
                  <a:moveTo>
                    <a:pt x="0" y="0"/>
                  </a:moveTo>
                  <a:lnTo>
                    <a:pt x="7263445" y="0"/>
                  </a:lnTo>
                  <a:lnTo>
                    <a:pt x="7263445" y="9456302"/>
                  </a:lnTo>
                  <a:lnTo>
                    <a:pt x="0" y="9456302"/>
                  </a:lnTo>
                  <a:close/>
                </a:path>
              </a:pathLst>
            </a:custGeom>
            <a:solidFill>
              <a:srgbClr val="60A644"/>
            </a:solidFill>
          </p:spPr>
        </p:sp>
      </p:grpSp>
      <p:grpSp>
        <p:nvGrpSpPr>
          <p:cNvPr name="Group 6" id="6"/>
          <p:cNvGrpSpPr/>
          <p:nvPr/>
        </p:nvGrpSpPr>
        <p:grpSpPr>
          <a:xfrm rot="0">
            <a:off x="0" y="0"/>
            <a:ext cx="18288000" cy="2315491"/>
            <a:chOff x="0" y="0"/>
            <a:chExt cx="4816593" cy="609841"/>
          </a:xfrm>
        </p:grpSpPr>
        <p:sp>
          <p:nvSpPr>
            <p:cNvPr name="Freeform 7" id="7"/>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8" id="8"/>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6602673" y="9470578"/>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grpSp>
        <p:nvGrpSpPr>
          <p:cNvPr name="Group 10" id="10"/>
          <p:cNvGrpSpPr/>
          <p:nvPr/>
        </p:nvGrpSpPr>
        <p:grpSpPr>
          <a:xfrm rot="0">
            <a:off x="2098024" y="4056264"/>
            <a:ext cx="3301487" cy="47625"/>
            <a:chOff x="0" y="0"/>
            <a:chExt cx="4401983" cy="63500"/>
          </a:xfrm>
        </p:grpSpPr>
        <p:sp>
          <p:nvSpPr>
            <p:cNvPr name="Freeform 11" id="11"/>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grpSp>
        <p:nvGrpSpPr>
          <p:cNvPr name="Group 12" id="12"/>
          <p:cNvGrpSpPr/>
          <p:nvPr/>
        </p:nvGrpSpPr>
        <p:grpSpPr>
          <a:xfrm rot="0">
            <a:off x="8198524" y="4032451"/>
            <a:ext cx="3301487" cy="47625"/>
            <a:chOff x="0" y="0"/>
            <a:chExt cx="4401983" cy="63500"/>
          </a:xfrm>
        </p:grpSpPr>
        <p:sp>
          <p:nvSpPr>
            <p:cNvPr name="Freeform 13" id="13"/>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232C68"/>
            </a:solidFill>
          </p:spPr>
        </p:sp>
      </p:grpSp>
      <p:sp>
        <p:nvSpPr>
          <p:cNvPr name="TextBox 14" id="14"/>
          <p:cNvSpPr txBox="true"/>
          <p:nvPr/>
        </p:nvSpPr>
        <p:spPr>
          <a:xfrm rot="0">
            <a:off x="1996120" y="2879022"/>
            <a:ext cx="3301487" cy="821090"/>
          </a:xfrm>
          <a:prstGeom prst="rect">
            <a:avLst/>
          </a:prstGeom>
        </p:spPr>
        <p:txBody>
          <a:bodyPr anchor="t" rtlCol="false" tIns="0" lIns="0" bIns="0" rIns="0">
            <a:spAutoFit/>
          </a:bodyPr>
          <a:lstStyle/>
          <a:p>
            <a:pPr algn="ctr">
              <a:lnSpc>
                <a:spcPts val="6719"/>
              </a:lnSpc>
            </a:pPr>
            <a:r>
              <a:rPr lang="en-US" sz="4800" b="true">
                <a:solidFill>
                  <a:srgbClr val="F9FCFF"/>
                </a:solidFill>
                <a:latin typeface="Nunito Sans Semi-Bold"/>
                <a:ea typeface="Nunito Sans Semi-Bold"/>
                <a:cs typeface="Nunito Sans Semi-Bold"/>
                <a:sym typeface="Nunito Sans Semi-Bold"/>
              </a:rPr>
              <a:t>Eligibility</a:t>
            </a:r>
          </a:p>
        </p:txBody>
      </p:sp>
      <p:sp>
        <p:nvSpPr>
          <p:cNvPr name="TextBox 15" id="15"/>
          <p:cNvSpPr txBox="true"/>
          <p:nvPr/>
        </p:nvSpPr>
        <p:spPr>
          <a:xfrm rot="0">
            <a:off x="8198524" y="2879022"/>
            <a:ext cx="3301487" cy="821090"/>
          </a:xfrm>
          <a:prstGeom prst="rect">
            <a:avLst/>
          </a:prstGeom>
        </p:spPr>
        <p:txBody>
          <a:bodyPr anchor="t" rtlCol="false" tIns="0" lIns="0" bIns="0" rIns="0">
            <a:spAutoFit/>
          </a:bodyPr>
          <a:lstStyle/>
          <a:p>
            <a:pPr algn="ctr">
              <a:lnSpc>
                <a:spcPts val="6719"/>
              </a:lnSpc>
            </a:pPr>
            <a:r>
              <a:rPr lang="en-US" sz="4800" b="true">
                <a:solidFill>
                  <a:srgbClr val="F9FCFF"/>
                </a:solidFill>
                <a:latin typeface="Nunito Sans Semi-Bold"/>
                <a:ea typeface="Nunito Sans Semi-Bold"/>
                <a:cs typeface="Nunito Sans Semi-Bold"/>
                <a:sym typeface="Nunito Sans Semi-Bold"/>
              </a:rPr>
              <a:t>Plan Entry</a:t>
            </a:r>
          </a:p>
        </p:txBody>
      </p:sp>
      <p:sp>
        <p:nvSpPr>
          <p:cNvPr name="TextBox 16" id="16"/>
          <p:cNvSpPr txBox="true"/>
          <p:nvPr/>
        </p:nvSpPr>
        <p:spPr>
          <a:xfrm rot="0">
            <a:off x="0" y="514164"/>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ESOP</a:t>
            </a:r>
            <a:r>
              <a:rPr lang="en-US" sz="7500" b="true">
                <a:solidFill>
                  <a:srgbClr val="FFFFFF"/>
                </a:solidFill>
                <a:latin typeface="Noto Sans Bold"/>
                <a:ea typeface="Noto Sans Bold"/>
                <a:cs typeface="Noto Sans Bold"/>
                <a:sym typeface="Noto Sans Bold"/>
              </a:rPr>
              <a:t> Highlights</a:t>
            </a:r>
          </a:p>
        </p:txBody>
      </p:sp>
      <p:sp>
        <p:nvSpPr>
          <p:cNvPr name="TextBox 17" id="17"/>
          <p:cNvSpPr txBox="true"/>
          <p:nvPr/>
        </p:nvSpPr>
        <p:spPr>
          <a:xfrm rot="0">
            <a:off x="1648836" y="4603590"/>
            <a:ext cx="3648771" cy="628650"/>
          </a:xfrm>
          <a:prstGeom prst="rect">
            <a:avLst/>
          </a:prstGeom>
        </p:spPr>
        <p:txBody>
          <a:bodyPr anchor="t" rtlCol="false" tIns="0" lIns="0" bIns="0" rIns="0">
            <a:spAutoFit/>
          </a:bodyPr>
          <a:lstStyle/>
          <a:p>
            <a:pPr algn="l">
              <a:lnSpc>
                <a:spcPts val="2520"/>
              </a:lnSpc>
            </a:pPr>
            <a:r>
              <a:rPr lang="en-US" b="true" sz="2100" spc="18">
                <a:solidFill>
                  <a:srgbClr val="FFFFFF"/>
                </a:solidFill>
                <a:latin typeface="Noto Sans Bold"/>
                <a:ea typeface="Noto Sans Bold"/>
                <a:cs typeface="Noto Sans Bold"/>
                <a:sym typeface="Noto Sans Bold"/>
              </a:rPr>
              <a:t>Add Provisions Here </a:t>
            </a:r>
          </a:p>
          <a:p>
            <a:pPr algn="l">
              <a:lnSpc>
                <a:spcPts val="2520"/>
              </a:lnSpc>
            </a:pPr>
          </a:p>
        </p:txBody>
      </p:sp>
      <p:sp>
        <p:nvSpPr>
          <p:cNvPr name="TextBox 18" id="18"/>
          <p:cNvSpPr txBox="true"/>
          <p:nvPr/>
        </p:nvSpPr>
        <p:spPr>
          <a:xfrm rot="0">
            <a:off x="7808397" y="4514850"/>
            <a:ext cx="3496371" cy="628650"/>
          </a:xfrm>
          <a:prstGeom prst="rect">
            <a:avLst/>
          </a:prstGeom>
        </p:spPr>
        <p:txBody>
          <a:bodyPr anchor="t" rtlCol="false" tIns="0" lIns="0" bIns="0" rIns="0">
            <a:spAutoFit/>
          </a:bodyPr>
          <a:lstStyle/>
          <a:p>
            <a:pPr algn="l">
              <a:lnSpc>
                <a:spcPts val="2520"/>
              </a:lnSpc>
            </a:pPr>
            <a:r>
              <a:rPr lang="en-US" b="true" sz="2100" spc="19">
                <a:solidFill>
                  <a:srgbClr val="FFFFFF"/>
                </a:solidFill>
                <a:latin typeface="Noto Sans Bold"/>
                <a:ea typeface="Noto Sans Bold"/>
                <a:cs typeface="Noto Sans Bold"/>
                <a:sym typeface="Noto Sans Bold"/>
              </a:rPr>
              <a:t>Add Provisions Here </a:t>
            </a:r>
          </a:p>
          <a:p>
            <a:pPr algn="l" marL="253366" indent="-126683" lvl="1">
              <a:lnSpc>
                <a:spcPts val="2520"/>
              </a:lnSpc>
            </a:pPr>
          </a:p>
        </p:txBody>
      </p:sp>
      <p:grpSp>
        <p:nvGrpSpPr>
          <p:cNvPr name="Group 19" id="19"/>
          <p:cNvGrpSpPr/>
          <p:nvPr/>
        </p:nvGrpSpPr>
        <p:grpSpPr>
          <a:xfrm rot="0">
            <a:off x="12966744" y="2532858"/>
            <a:ext cx="4973648" cy="6642860"/>
            <a:chOff x="0" y="0"/>
            <a:chExt cx="6631531" cy="8857146"/>
          </a:xfrm>
        </p:grpSpPr>
        <p:sp>
          <p:nvSpPr>
            <p:cNvPr name="Freeform 20" id="20"/>
            <p:cNvSpPr/>
            <p:nvPr/>
          </p:nvSpPr>
          <p:spPr>
            <a:xfrm flipH="false" flipV="false" rot="0">
              <a:off x="1519262" y="1089286"/>
              <a:ext cx="3575101" cy="3944940"/>
            </a:xfrm>
            <a:custGeom>
              <a:avLst/>
              <a:gdLst/>
              <a:ahLst/>
              <a:cxnLst/>
              <a:rect r="r" b="b" t="t" l="l"/>
              <a:pathLst>
                <a:path h="3944940" w="3575101">
                  <a:moveTo>
                    <a:pt x="0" y="0"/>
                  </a:moveTo>
                  <a:lnTo>
                    <a:pt x="3575102" y="0"/>
                  </a:lnTo>
                  <a:lnTo>
                    <a:pt x="3575102" y="3944940"/>
                  </a:lnTo>
                  <a:lnTo>
                    <a:pt x="0" y="39449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0" y="5161870"/>
              <a:ext cx="6613626" cy="3695277"/>
            </a:xfrm>
            <a:prstGeom prst="rect">
              <a:avLst/>
            </a:prstGeom>
          </p:spPr>
          <p:txBody>
            <a:bodyPr anchor="t" rtlCol="false" tIns="0" lIns="0" bIns="0" rIns="0">
              <a:spAutoFit/>
            </a:bodyPr>
            <a:lstStyle/>
            <a:p>
              <a:pPr algn="ctr">
                <a:lnSpc>
                  <a:spcPts val="4480"/>
                </a:lnSpc>
              </a:pPr>
              <a:r>
                <a:rPr lang="en-US" sz="3200">
                  <a:solidFill>
                    <a:srgbClr val="232C68"/>
                  </a:solidFill>
                  <a:latin typeface="Noto Sans"/>
                  <a:ea typeface="Noto Sans"/>
                  <a:cs typeface="Noto Sans"/>
                  <a:sym typeface="Noto Sans"/>
                </a:rPr>
                <a:t>As soon as you meet the eligibility requirements, BPAS and your employer will automatically create your account.</a:t>
              </a:r>
            </a:p>
          </p:txBody>
        </p:sp>
        <p:sp>
          <p:nvSpPr>
            <p:cNvPr name="TextBox 22" id="22"/>
            <p:cNvSpPr txBox="true"/>
            <p:nvPr/>
          </p:nvSpPr>
          <p:spPr>
            <a:xfrm rot="0">
              <a:off x="10364" y="9525"/>
              <a:ext cx="6621167" cy="1960468"/>
            </a:xfrm>
            <a:prstGeom prst="rect">
              <a:avLst/>
            </a:prstGeom>
          </p:spPr>
          <p:txBody>
            <a:bodyPr anchor="t" rtlCol="false" tIns="0" lIns="0" bIns="0" rIns="0">
              <a:spAutoFit/>
            </a:bodyPr>
            <a:lstStyle/>
            <a:p>
              <a:pPr algn="ctr">
                <a:lnSpc>
                  <a:spcPts val="5760"/>
                </a:lnSpc>
                <a:spcBef>
                  <a:spcPct val="0"/>
                </a:spcBef>
              </a:pPr>
              <a:r>
                <a:rPr lang="en-US" b="true" sz="4800">
                  <a:solidFill>
                    <a:srgbClr val="081D58"/>
                  </a:solidFill>
                  <a:latin typeface="Noto Sans Bold"/>
                  <a:ea typeface="Noto Sans Bold"/>
                  <a:cs typeface="Noto Sans Bold"/>
                  <a:sym typeface="Noto Sans Bold"/>
                </a:rPr>
                <a:t>Easy Enrollment</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57400"/>
            <a:ext cx="18288000" cy="8229600"/>
          </a:xfrm>
          <a:custGeom>
            <a:avLst/>
            <a:gdLst/>
            <a:ahLst/>
            <a:cxnLst/>
            <a:rect r="r" b="b" t="t" l="l"/>
            <a:pathLst>
              <a:path h="8229600" w="18288000">
                <a:moveTo>
                  <a:pt x="0" y="0"/>
                </a:moveTo>
                <a:lnTo>
                  <a:pt x="18288000" y="0"/>
                </a:lnTo>
                <a:lnTo>
                  <a:pt x="18288000" y="8229600"/>
                </a:lnTo>
                <a:lnTo>
                  <a:pt x="0" y="8229600"/>
                </a:lnTo>
                <a:lnTo>
                  <a:pt x="0" y="0"/>
                </a:lnTo>
                <a:close/>
              </a:path>
            </a:pathLst>
          </a:custGeom>
          <a:blipFill>
            <a:blip r:embed="rId3"/>
            <a:stretch>
              <a:fillRect l="0" t="-23611" r="0" b="-23611"/>
            </a:stretch>
          </a:blipFill>
        </p:spPr>
      </p:sp>
      <p:grpSp>
        <p:nvGrpSpPr>
          <p:cNvPr name="Group 3" id="3"/>
          <p:cNvGrpSpPr/>
          <p:nvPr/>
        </p:nvGrpSpPr>
        <p:grpSpPr>
          <a:xfrm rot="0">
            <a:off x="13310355" y="4282380"/>
            <a:ext cx="3301487" cy="47625"/>
            <a:chOff x="0" y="0"/>
            <a:chExt cx="4401983" cy="63500"/>
          </a:xfrm>
        </p:grpSpPr>
        <p:sp>
          <p:nvSpPr>
            <p:cNvPr name="Freeform 4" id="4"/>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grpSp>
        <p:nvGrpSpPr>
          <p:cNvPr name="Group 5" id="5"/>
          <p:cNvGrpSpPr/>
          <p:nvPr/>
        </p:nvGrpSpPr>
        <p:grpSpPr>
          <a:xfrm rot="0">
            <a:off x="0" y="0"/>
            <a:ext cx="18288000" cy="2315491"/>
            <a:chOff x="0" y="0"/>
            <a:chExt cx="4816593" cy="609841"/>
          </a:xfrm>
        </p:grpSpPr>
        <p:sp>
          <p:nvSpPr>
            <p:cNvPr name="Freeform 6" id="6"/>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7" id="7"/>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grpSp>
        <p:nvGrpSpPr>
          <p:cNvPr name="Group 9" id="9"/>
          <p:cNvGrpSpPr/>
          <p:nvPr/>
        </p:nvGrpSpPr>
        <p:grpSpPr>
          <a:xfrm rot="0">
            <a:off x="2076215" y="2564870"/>
            <a:ext cx="14919801" cy="7273643"/>
            <a:chOff x="0" y="0"/>
            <a:chExt cx="3929495" cy="1915692"/>
          </a:xfrm>
        </p:grpSpPr>
        <p:sp>
          <p:nvSpPr>
            <p:cNvPr name="Freeform 10" id="10"/>
            <p:cNvSpPr/>
            <p:nvPr/>
          </p:nvSpPr>
          <p:spPr>
            <a:xfrm flipH="false" flipV="false" rot="0">
              <a:off x="0" y="0"/>
              <a:ext cx="3929495" cy="1915692"/>
            </a:xfrm>
            <a:custGeom>
              <a:avLst/>
              <a:gdLst/>
              <a:ahLst/>
              <a:cxnLst/>
              <a:rect r="r" b="b" t="t" l="l"/>
              <a:pathLst>
                <a:path h="1915692" w="3929495">
                  <a:moveTo>
                    <a:pt x="0" y="0"/>
                  </a:moveTo>
                  <a:lnTo>
                    <a:pt x="3929495" y="0"/>
                  </a:lnTo>
                  <a:lnTo>
                    <a:pt x="3929495" y="1915692"/>
                  </a:lnTo>
                  <a:lnTo>
                    <a:pt x="0" y="1915692"/>
                  </a:lnTo>
                  <a:close/>
                </a:path>
              </a:pathLst>
            </a:custGeom>
            <a:solidFill>
              <a:srgbClr val="FFFFFF">
                <a:alpha val="63922"/>
              </a:srgbClr>
            </a:solidFill>
          </p:spPr>
        </p:sp>
        <p:sp>
          <p:nvSpPr>
            <p:cNvPr name="TextBox 11" id="11"/>
            <p:cNvSpPr txBox="true"/>
            <p:nvPr/>
          </p:nvSpPr>
          <p:spPr>
            <a:xfrm>
              <a:off x="0" y="-38100"/>
              <a:ext cx="3929495" cy="195379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514164"/>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Stock Details</a:t>
            </a:r>
          </a:p>
        </p:txBody>
      </p:sp>
      <p:sp>
        <p:nvSpPr>
          <p:cNvPr name="TextBox 13" id="13"/>
          <p:cNvSpPr txBox="true"/>
          <p:nvPr/>
        </p:nvSpPr>
        <p:spPr>
          <a:xfrm rot="0">
            <a:off x="2754716" y="2773972"/>
            <a:ext cx="14241301" cy="7286625"/>
          </a:xfrm>
          <a:prstGeom prst="rect">
            <a:avLst/>
          </a:prstGeom>
        </p:spPr>
        <p:txBody>
          <a:bodyPr anchor="t" rtlCol="false" tIns="0" lIns="0" bIns="0" rIns="0">
            <a:spAutoFit/>
          </a:bodyPr>
          <a:lstStyle/>
          <a:p>
            <a:pPr algn="l">
              <a:lnSpc>
                <a:spcPts val="3840"/>
              </a:lnSpc>
            </a:pPr>
            <a:r>
              <a:rPr lang="en-US" sz="3200" spc="28" b="true">
                <a:solidFill>
                  <a:srgbClr val="F26422"/>
                </a:solidFill>
                <a:latin typeface="Noto Sans Bold"/>
                <a:ea typeface="Noto Sans Bold"/>
                <a:cs typeface="Noto Sans Bold"/>
                <a:sym typeface="Noto Sans Bold"/>
              </a:rPr>
              <a:t>If publicly traded, include Ticker Symbol</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The stock in your account is valued: </a:t>
            </a:r>
            <a:r>
              <a:rPr lang="en-US" sz="3200" spc="28" b="true">
                <a:solidFill>
                  <a:srgbClr val="F26422"/>
                </a:solidFill>
                <a:latin typeface="Noto Sans Bold"/>
                <a:ea typeface="Noto Sans Bold"/>
                <a:cs typeface="Noto Sans Bold"/>
                <a:sym typeface="Noto Sans Bold"/>
              </a:rPr>
              <a:t>(select one or create your own)</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D</a:t>
            </a:r>
            <a:r>
              <a:rPr lang="en-US" sz="3200" spc="28">
                <a:solidFill>
                  <a:srgbClr val="232C68"/>
                </a:solidFill>
                <a:latin typeface="Noto Sans"/>
                <a:ea typeface="Noto Sans"/>
                <a:cs typeface="Noto Sans"/>
                <a:sym typeface="Noto Sans"/>
              </a:rPr>
              <a:t>aily, with the close of the stock market</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Annually</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Only employer contributions are made into an ESOP. You cannot purchase stock or contribute to this account.</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You </a:t>
            </a:r>
            <a:r>
              <a:rPr lang="en-US" sz="3200" spc="28" u="sng">
                <a:solidFill>
                  <a:srgbClr val="232C68"/>
                </a:solidFill>
                <a:latin typeface="Noto Sans"/>
                <a:ea typeface="Noto Sans"/>
                <a:cs typeface="Noto Sans"/>
                <a:sym typeface="Noto Sans"/>
              </a:rPr>
              <a:t>can</a:t>
            </a:r>
            <a:r>
              <a:rPr lang="en-US" sz="3200" spc="28">
                <a:solidFill>
                  <a:srgbClr val="232C68"/>
                </a:solidFill>
                <a:latin typeface="Noto Sans"/>
                <a:ea typeface="Noto Sans"/>
                <a:cs typeface="Noto Sans"/>
                <a:sym typeface="Noto Sans"/>
              </a:rPr>
              <a:t> make changes to your ESOP: </a:t>
            </a:r>
            <a:r>
              <a:rPr lang="en-US" sz="3200" spc="28" b="true">
                <a:solidFill>
                  <a:srgbClr val="F26422"/>
                </a:solidFill>
                <a:latin typeface="Noto Sans Bold"/>
                <a:ea typeface="Noto Sans Bold"/>
                <a:cs typeface="Noto Sans Bold"/>
                <a:sym typeface="Noto Sans Bold"/>
              </a:rPr>
              <a:t>(select one or create your own)</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At any time</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a:t>
            </a:r>
            <a:r>
              <a:rPr lang="en-US" sz="3200" spc="28">
                <a:solidFill>
                  <a:srgbClr val="232C68"/>
                </a:solidFill>
                <a:latin typeface="Noto Sans"/>
                <a:ea typeface="Noto Sans"/>
                <a:cs typeface="Noto Sans"/>
                <a:sym typeface="Noto Sans"/>
              </a:rPr>
              <a:t>nnually</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Upon attainment of age ___ and ___ years of service</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Upon termination of employment</a:t>
            </a:r>
          </a:p>
          <a:p>
            <a:pPr algn="l">
              <a:lnSpc>
                <a:spcPts val="384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0407" y="0"/>
            <a:ext cx="10525046" cy="10287000"/>
          </a:xfrm>
          <a:custGeom>
            <a:avLst/>
            <a:gdLst/>
            <a:ahLst/>
            <a:cxnLst/>
            <a:rect r="r" b="b" t="t" l="l"/>
            <a:pathLst>
              <a:path h="10287000" w="10525046">
                <a:moveTo>
                  <a:pt x="0" y="0"/>
                </a:moveTo>
                <a:lnTo>
                  <a:pt x="10525046" y="0"/>
                </a:lnTo>
                <a:lnTo>
                  <a:pt x="10525046" y="10287000"/>
                </a:lnTo>
                <a:lnTo>
                  <a:pt x="0" y="10287000"/>
                </a:lnTo>
                <a:lnTo>
                  <a:pt x="0" y="0"/>
                </a:lnTo>
                <a:close/>
              </a:path>
            </a:pathLst>
          </a:custGeom>
          <a:blipFill>
            <a:blip r:embed="rId3"/>
            <a:stretch>
              <a:fillRect l="-36349" t="0" r="-10212" b="0"/>
            </a:stretch>
          </a:blipFill>
        </p:spPr>
      </p:sp>
      <p:sp>
        <p:nvSpPr>
          <p:cNvPr name="Freeform 3" id="3"/>
          <p:cNvSpPr/>
          <p:nvPr/>
        </p:nvSpPr>
        <p:spPr>
          <a:xfrm flipH="false" flipV="false" rot="0">
            <a:off x="16189651" y="9258300"/>
            <a:ext cx="1313254" cy="424556"/>
          </a:xfrm>
          <a:custGeom>
            <a:avLst/>
            <a:gdLst/>
            <a:ahLst/>
            <a:cxnLst/>
            <a:rect r="r" b="b" t="t" l="l"/>
            <a:pathLst>
              <a:path h="424556" w="1313254">
                <a:moveTo>
                  <a:pt x="0" y="0"/>
                </a:moveTo>
                <a:lnTo>
                  <a:pt x="1313253" y="0"/>
                </a:lnTo>
                <a:lnTo>
                  <a:pt x="1313253" y="424556"/>
                </a:lnTo>
                <a:lnTo>
                  <a:pt x="0" y="424556"/>
                </a:lnTo>
                <a:lnTo>
                  <a:pt x="0" y="0"/>
                </a:lnTo>
                <a:close/>
              </a:path>
            </a:pathLst>
          </a:custGeom>
          <a:blipFill>
            <a:blip r:embed="rId4"/>
            <a:stretch>
              <a:fillRect l="0" t="0" r="0" b="0"/>
            </a:stretch>
          </a:blipFill>
        </p:spPr>
      </p:sp>
      <p:sp>
        <p:nvSpPr>
          <p:cNvPr name="TextBox 4" id="4"/>
          <p:cNvSpPr txBox="true"/>
          <p:nvPr/>
        </p:nvSpPr>
        <p:spPr>
          <a:xfrm rot="0">
            <a:off x="9867487" y="1019175"/>
            <a:ext cx="7635417"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Contributions</a:t>
            </a:r>
          </a:p>
        </p:txBody>
      </p:sp>
      <p:sp>
        <p:nvSpPr>
          <p:cNvPr name="TextBox 5" id="5"/>
          <p:cNvSpPr txBox="true"/>
          <p:nvPr/>
        </p:nvSpPr>
        <p:spPr>
          <a:xfrm rot="0">
            <a:off x="9096152" y="4933950"/>
            <a:ext cx="95696"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000000"/>
                </a:solidFill>
                <a:latin typeface="Noto Sans Bold"/>
                <a:ea typeface="Noto Sans Bold"/>
                <a:cs typeface="Noto Sans Bold"/>
                <a:sym typeface="Noto Sans Bold"/>
              </a:rPr>
              <a:t> </a:t>
            </a:r>
          </a:p>
        </p:txBody>
      </p:sp>
      <p:sp>
        <p:nvSpPr>
          <p:cNvPr name="TextBox 6" id="6"/>
          <p:cNvSpPr txBox="true"/>
          <p:nvPr/>
        </p:nvSpPr>
        <p:spPr>
          <a:xfrm rot="0">
            <a:off x="9867487" y="2400060"/>
            <a:ext cx="7860206" cy="6381750"/>
          </a:xfrm>
          <a:prstGeom prst="rect">
            <a:avLst/>
          </a:prstGeom>
        </p:spPr>
        <p:txBody>
          <a:bodyPr anchor="t" rtlCol="false" tIns="0" lIns="0" bIns="0" rIns="0">
            <a:spAutoFit/>
          </a:bodyPr>
          <a:lstStyle/>
          <a:p>
            <a:pPr algn="l" marL="0" indent="0" lvl="0">
              <a:lnSpc>
                <a:spcPts val="5040"/>
              </a:lnSpc>
            </a:pPr>
            <a:r>
              <a:rPr lang="en-US" b="true" sz="4200" spc="37">
                <a:solidFill>
                  <a:srgbClr val="F26422"/>
                </a:solidFill>
                <a:latin typeface="Noto Sans Bold"/>
                <a:ea typeface="Noto Sans Bold"/>
                <a:cs typeface="Noto Sans Bold"/>
                <a:sym typeface="Noto Sans Bold"/>
              </a:rPr>
              <a:t>Customize for Your Plan’s Contribution</a:t>
            </a:r>
          </a:p>
          <a:p>
            <a:pPr algn="l" marL="0" indent="0" lvl="0">
              <a:lnSpc>
                <a:spcPts val="5040"/>
              </a:lnSpc>
            </a:pPr>
          </a:p>
          <a:p>
            <a:pPr algn="l" marL="0" indent="0" lvl="0">
              <a:lnSpc>
                <a:spcPts val="5040"/>
              </a:lnSpc>
            </a:pPr>
            <a:r>
              <a:rPr lang="en-US" sz="4200" spc="37">
                <a:solidFill>
                  <a:srgbClr val="232C68"/>
                </a:solidFill>
                <a:latin typeface="Noto Sans"/>
                <a:ea typeface="Noto Sans"/>
                <a:cs typeface="Noto Sans"/>
                <a:sym typeface="Noto Sans"/>
              </a:rPr>
              <a:t>Once you meet the eligibility criteria, </a:t>
            </a:r>
            <a:r>
              <a:rPr lang="en-US" sz="4200" spc="37">
                <a:solidFill>
                  <a:srgbClr val="F26422"/>
                </a:solidFill>
                <a:latin typeface="Noto Sans"/>
                <a:ea typeface="Noto Sans"/>
                <a:cs typeface="Noto Sans"/>
                <a:sym typeface="Noto Sans"/>
              </a:rPr>
              <a:t>ABC Company</a:t>
            </a:r>
            <a:r>
              <a:rPr lang="en-US" sz="4200" spc="37">
                <a:solidFill>
                  <a:srgbClr val="232C68"/>
                </a:solidFill>
                <a:latin typeface="Noto Sans"/>
                <a:ea typeface="Noto Sans"/>
                <a:cs typeface="Noto Sans"/>
                <a:sym typeface="Noto Sans"/>
              </a:rPr>
              <a:t> will contribute </a:t>
            </a:r>
            <a:r>
              <a:rPr lang="en-US" sz="4200" spc="37">
                <a:solidFill>
                  <a:srgbClr val="F26422"/>
                </a:solidFill>
                <a:latin typeface="Noto Sans"/>
                <a:ea typeface="Noto Sans"/>
                <a:cs typeface="Noto Sans"/>
                <a:sym typeface="Noto Sans"/>
              </a:rPr>
              <a:t>x%</a:t>
            </a:r>
            <a:r>
              <a:rPr lang="en-US" sz="4200" spc="37">
                <a:solidFill>
                  <a:srgbClr val="232C68"/>
                </a:solidFill>
                <a:latin typeface="Noto Sans"/>
                <a:ea typeface="Noto Sans"/>
                <a:cs typeface="Noto Sans"/>
                <a:sym typeface="Noto Sans"/>
              </a:rPr>
              <a:t> of your annual salary into an ESOP.</a:t>
            </a:r>
          </a:p>
          <a:p>
            <a:pPr algn="l" marL="0" indent="0" lvl="0">
              <a:lnSpc>
                <a:spcPts val="5040"/>
              </a:lnSpc>
            </a:pPr>
          </a:p>
          <a:p>
            <a:pPr algn="l">
              <a:lnSpc>
                <a:spcPts val="5040"/>
              </a:lnSpc>
            </a:pPr>
            <a:r>
              <a:rPr lang="en-US" sz="4200" spc="39">
                <a:solidFill>
                  <a:srgbClr val="232C68"/>
                </a:solidFill>
                <a:latin typeface="Noto Sans"/>
                <a:ea typeface="Noto Sans"/>
                <a:cs typeface="Noto Sans"/>
                <a:sym typeface="Noto Sans"/>
              </a:rPr>
              <a:t>These contributions will be made on an </a:t>
            </a:r>
            <a:r>
              <a:rPr lang="en-US" sz="4200" spc="39">
                <a:solidFill>
                  <a:srgbClr val="F26422"/>
                </a:solidFill>
                <a:latin typeface="Noto Sans"/>
                <a:ea typeface="Noto Sans"/>
                <a:cs typeface="Noto Sans"/>
                <a:sym typeface="Noto Sans"/>
              </a:rPr>
              <a:t>annual</a:t>
            </a:r>
            <a:r>
              <a:rPr lang="en-US" sz="4200" spc="39">
                <a:solidFill>
                  <a:srgbClr val="232C68"/>
                </a:solidFill>
                <a:latin typeface="Noto Sans"/>
                <a:ea typeface="Noto Sans"/>
                <a:cs typeface="Noto Sans"/>
                <a:sym typeface="Noto Sans"/>
              </a:rPr>
              <a:t> basis.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48163" y="3385435"/>
            <a:ext cx="3053578" cy="1000125"/>
          </a:xfrm>
          <a:prstGeom prst="rect">
            <a:avLst/>
          </a:prstGeom>
        </p:spPr>
        <p:txBody>
          <a:bodyPr anchor="t" rtlCol="false" tIns="0" lIns="0" bIns="0" rIns="0">
            <a:spAutoFit/>
          </a:bodyPr>
          <a:lstStyle/>
          <a:p>
            <a:pPr algn="l">
              <a:lnSpc>
                <a:spcPts val="7920"/>
              </a:lnSpc>
            </a:pPr>
            <a:r>
              <a:rPr lang="en-US" b="true" sz="6600" spc="61">
                <a:solidFill>
                  <a:srgbClr val="232C68"/>
                </a:solidFill>
                <a:latin typeface="Noto Sans Bold"/>
                <a:ea typeface="Noto Sans Bold"/>
                <a:cs typeface="Noto Sans Bold"/>
                <a:sym typeface="Noto Sans Bold"/>
              </a:rPr>
              <a:t>1 Year</a:t>
            </a:r>
          </a:p>
        </p:txBody>
      </p:sp>
      <p:sp>
        <p:nvSpPr>
          <p:cNvPr name="TextBox 3" id="3"/>
          <p:cNvSpPr txBox="true"/>
          <p:nvPr/>
        </p:nvSpPr>
        <p:spPr>
          <a:xfrm rot="0">
            <a:off x="13087726" y="3385435"/>
            <a:ext cx="3468547" cy="1000125"/>
          </a:xfrm>
          <a:prstGeom prst="rect">
            <a:avLst/>
          </a:prstGeom>
        </p:spPr>
        <p:txBody>
          <a:bodyPr anchor="t" rtlCol="false" tIns="0" lIns="0" bIns="0" rIns="0">
            <a:spAutoFit/>
          </a:bodyPr>
          <a:lstStyle/>
          <a:p>
            <a:pPr algn="l">
              <a:lnSpc>
                <a:spcPts val="7920"/>
              </a:lnSpc>
            </a:pPr>
            <a:r>
              <a:rPr lang="en-US" b="true" sz="6600" spc="61">
                <a:solidFill>
                  <a:srgbClr val="F26422"/>
                </a:solidFill>
                <a:latin typeface="Noto Sans Bold"/>
                <a:ea typeface="Noto Sans Bold"/>
                <a:cs typeface="Noto Sans Bold"/>
                <a:sym typeface="Noto Sans Bold"/>
              </a:rPr>
              <a:t>3 Years</a:t>
            </a:r>
          </a:p>
        </p:txBody>
      </p:sp>
      <p:sp>
        <p:nvSpPr>
          <p:cNvPr name="TextBox 4" id="4"/>
          <p:cNvSpPr txBox="true"/>
          <p:nvPr/>
        </p:nvSpPr>
        <p:spPr>
          <a:xfrm rot="0">
            <a:off x="7413248" y="3385435"/>
            <a:ext cx="3461504" cy="1000125"/>
          </a:xfrm>
          <a:prstGeom prst="rect">
            <a:avLst/>
          </a:prstGeom>
        </p:spPr>
        <p:txBody>
          <a:bodyPr anchor="t" rtlCol="false" tIns="0" lIns="0" bIns="0" rIns="0">
            <a:spAutoFit/>
          </a:bodyPr>
          <a:lstStyle/>
          <a:p>
            <a:pPr algn="l">
              <a:lnSpc>
                <a:spcPts val="7920"/>
              </a:lnSpc>
            </a:pPr>
            <a:r>
              <a:rPr lang="en-US" b="true" sz="6600" spc="61">
                <a:solidFill>
                  <a:srgbClr val="232C68"/>
                </a:solidFill>
                <a:latin typeface="Noto Sans Bold"/>
                <a:ea typeface="Noto Sans Bold"/>
                <a:cs typeface="Noto Sans Bold"/>
                <a:sym typeface="Noto Sans Bold"/>
              </a:rPr>
              <a:t>2 Years</a:t>
            </a:r>
          </a:p>
        </p:txBody>
      </p:sp>
      <p:grpSp>
        <p:nvGrpSpPr>
          <p:cNvPr name="Group 5" id="5"/>
          <p:cNvGrpSpPr/>
          <p:nvPr/>
        </p:nvGrpSpPr>
        <p:grpSpPr>
          <a:xfrm rot="0">
            <a:off x="837652" y="4562089"/>
            <a:ext cx="4874601" cy="4850515"/>
            <a:chOff x="0" y="0"/>
            <a:chExt cx="6499468" cy="6467353"/>
          </a:xfrm>
        </p:grpSpPr>
        <p:sp>
          <p:nvSpPr>
            <p:cNvPr name="Freeform 6" id="6"/>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FFFFFF"/>
            </a:solidFill>
          </p:spPr>
        </p:sp>
        <p:sp>
          <p:nvSpPr>
            <p:cNvPr name="Freeform 7" id="7"/>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grpSp>
        <p:nvGrpSpPr>
          <p:cNvPr name="Group 8" id="8"/>
          <p:cNvGrpSpPr/>
          <p:nvPr/>
        </p:nvGrpSpPr>
        <p:grpSpPr>
          <a:xfrm rot="0">
            <a:off x="6611175" y="4562089"/>
            <a:ext cx="4874601" cy="4850515"/>
            <a:chOff x="0" y="0"/>
            <a:chExt cx="6499468" cy="6467353"/>
          </a:xfrm>
        </p:grpSpPr>
        <p:sp>
          <p:nvSpPr>
            <p:cNvPr name="Freeform 9" id="9"/>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FFFFFF"/>
            </a:solidFill>
          </p:spPr>
        </p:sp>
        <p:sp>
          <p:nvSpPr>
            <p:cNvPr name="Freeform 10" id="10"/>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grpSp>
        <p:nvGrpSpPr>
          <p:cNvPr name="Group 11" id="11"/>
          <p:cNvGrpSpPr/>
          <p:nvPr/>
        </p:nvGrpSpPr>
        <p:grpSpPr>
          <a:xfrm rot="0">
            <a:off x="12381126" y="4562089"/>
            <a:ext cx="4874601" cy="4850515"/>
            <a:chOff x="0" y="0"/>
            <a:chExt cx="6499468" cy="6467353"/>
          </a:xfrm>
        </p:grpSpPr>
        <p:sp>
          <p:nvSpPr>
            <p:cNvPr name="Freeform 12" id="12"/>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212C68"/>
            </a:solidFill>
          </p:spPr>
        </p:sp>
        <p:sp>
          <p:nvSpPr>
            <p:cNvPr name="Freeform 13" id="13"/>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sp>
        <p:nvSpPr>
          <p:cNvPr name="TextBox 14" id="14"/>
          <p:cNvSpPr txBox="true"/>
          <p:nvPr/>
        </p:nvSpPr>
        <p:spPr>
          <a:xfrm rot="0">
            <a:off x="2273032" y="6166735"/>
            <a:ext cx="2003839" cy="1209675"/>
          </a:xfrm>
          <a:prstGeom prst="rect">
            <a:avLst/>
          </a:prstGeom>
        </p:spPr>
        <p:txBody>
          <a:bodyPr anchor="t" rtlCol="false" tIns="0" lIns="0" bIns="0" rIns="0">
            <a:spAutoFit/>
          </a:bodyPr>
          <a:lstStyle/>
          <a:p>
            <a:pPr algn="ctr">
              <a:lnSpc>
                <a:spcPts val="9600"/>
              </a:lnSpc>
            </a:pPr>
            <a:r>
              <a:rPr lang="en-US" b="true" sz="8000" spc="74">
                <a:solidFill>
                  <a:srgbClr val="081D58"/>
                </a:solidFill>
                <a:latin typeface="Noto Sans Bold"/>
                <a:ea typeface="Noto Sans Bold"/>
                <a:cs typeface="Noto Sans Bold"/>
                <a:sym typeface="Noto Sans Bold"/>
              </a:rPr>
              <a:t>0%</a:t>
            </a:r>
          </a:p>
        </p:txBody>
      </p:sp>
      <p:sp>
        <p:nvSpPr>
          <p:cNvPr name="TextBox 15" id="15"/>
          <p:cNvSpPr txBox="true"/>
          <p:nvPr/>
        </p:nvSpPr>
        <p:spPr>
          <a:xfrm rot="0">
            <a:off x="8034476" y="6166735"/>
            <a:ext cx="2219049" cy="1209675"/>
          </a:xfrm>
          <a:prstGeom prst="rect">
            <a:avLst/>
          </a:prstGeom>
        </p:spPr>
        <p:txBody>
          <a:bodyPr anchor="t" rtlCol="false" tIns="0" lIns="0" bIns="0" rIns="0">
            <a:spAutoFit/>
          </a:bodyPr>
          <a:lstStyle/>
          <a:p>
            <a:pPr algn="ctr">
              <a:lnSpc>
                <a:spcPts val="9600"/>
              </a:lnSpc>
            </a:pPr>
            <a:r>
              <a:rPr lang="en-US" b="true" sz="8000" spc="74">
                <a:solidFill>
                  <a:srgbClr val="081D58"/>
                </a:solidFill>
                <a:latin typeface="Noto Sans Bold"/>
                <a:ea typeface="Noto Sans Bold"/>
                <a:cs typeface="Noto Sans Bold"/>
                <a:sym typeface="Noto Sans Bold"/>
              </a:rPr>
              <a:t>0%</a:t>
            </a:r>
          </a:p>
        </p:txBody>
      </p:sp>
      <p:sp>
        <p:nvSpPr>
          <p:cNvPr name="TextBox 16" id="16"/>
          <p:cNvSpPr txBox="true"/>
          <p:nvPr/>
        </p:nvSpPr>
        <p:spPr>
          <a:xfrm rot="0">
            <a:off x="13621325" y="6166735"/>
            <a:ext cx="2738492" cy="1209675"/>
          </a:xfrm>
          <a:prstGeom prst="rect">
            <a:avLst/>
          </a:prstGeom>
        </p:spPr>
        <p:txBody>
          <a:bodyPr anchor="t" rtlCol="false" tIns="0" lIns="0" bIns="0" rIns="0">
            <a:spAutoFit/>
          </a:bodyPr>
          <a:lstStyle/>
          <a:p>
            <a:pPr algn="ctr">
              <a:lnSpc>
                <a:spcPts val="9600"/>
              </a:lnSpc>
            </a:pPr>
            <a:r>
              <a:rPr lang="en-US" b="true" sz="8000" spc="74">
                <a:solidFill>
                  <a:srgbClr val="FFFFFF"/>
                </a:solidFill>
                <a:latin typeface="Noto Sans Bold"/>
                <a:ea typeface="Noto Sans Bold"/>
                <a:cs typeface="Noto Sans Bold"/>
                <a:sym typeface="Noto Sans Bold"/>
              </a:rPr>
              <a:t>100%</a:t>
            </a:r>
          </a:p>
        </p:txBody>
      </p:sp>
      <p:grpSp>
        <p:nvGrpSpPr>
          <p:cNvPr name="Group 17" id="17"/>
          <p:cNvGrpSpPr/>
          <p:nvPr/>
        </p:nvGrpSpPr>
        <p:grpSpPr>
          <a:xfrm rot="0">
            <a:off x="33036" y="0"/>
            <a:ext cx="18254964" cy="2315491"/>
            <a:chOff x="0" y="0"/>
            <a:chExt cx="4807892" cy="609841"/>
          </a:xfrm>
        </p:grpSpPr>
        <p:sp>
          <p:nvSpPr>
            <p:cNvPr name="Freeform 18" id="18"/>
            <p:cNvSpPr/>
            <p:nvPr/>
          </p:nvSpPr>
          <p:spPr>
            <a:xfrm flipH="false" flipV="false" rot="0">
              <a:off x="0" y="0"/>
              <a:ext cx="4807892" cy="609841"/>
            </a:xfrm>
            <a:custGeom>
              <a:avLst/>
              <a:gdLst/>
              <a:ahLst/>
              <a:cxnLst/>
              <a:rect r="r" b="b" t="t" l="l"/>
              <a:pathLst>
                <a:path h="609841" w="4807892">
                  <a:moveTo>
                    <a:pt x="0" y="0"/>
                  </a:moveTo>
                  <a:lnTo>
                    <a:pt x="4807892" y="0"/>
                  </a:lnTo>
                  <a:lnTo>
                    <a:pt x="4807892" y="609841"/>
                  </a:lnTo>
                  <a:lnTo>
                    <a:pt x="0" y="609841"/>
                  </a:lnTo>
                  <a:close/>
                </a:path>
              </a:pathLst>
            </a:custGeom>
            <a:solidFill>
              <a:srgbClr val="232C68"/>
            </a:solidFill>
          </p:spPr>
        </p:sp>
        <p:sp>
          <p:nvSpPr>
            <p:cNvPr name="TextBox 19" id="19"/>
            <p:cNvSpPr txBox="true"/>
            <p:nvPr/>
          </p:nvSpPr>
          <p:spPr>
            <a:xfrm>
              <a:off x="0" y="-38100"/>
              <a:ext cx="4807892" cy="647941"/>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33036" y="447675"/>
            <a:ext cx="18221928"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Vesting Schedule: 3 Year Cliff</a:t>
            </a:r>
          </a:p>
        </p:txBody>
      </p:sp>
      <p:sp>
        <p:nvSpPr>
          <p:cNvPr name="Freeform 21" id="21"/>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pic>
        <p:nvPicPr>
          <p:cNvPr name="Picture 6" id="6"/>
          <p:cNvPicPr>
            <a:picLocks noChangeAspect="true"/>
          </p:cNvPicPr>
          <p:nvPr/>
        </p:nvPicPr>
        <p:blipFill>
          <a:blip r:embed="rId4"/>
          <a:stretch>
            <a:fillRect/>
          </a:stretch>
        </p:blipFill>
        <p:spPr>
          <a:xfrm rot="0">
            <a:off x="6747698" y="3144115"/>
            <a:ext cx="2720518" cy="2720518"/>
          </a:xfrm>
          <a:prstGeom prst="rect">
            <a:avLst/>
          </a:prstGeom>
        </p:spPr>
      </p:pic>
      <p:grpSp>
        <p:nvGrpSpPr>
          <p:cNvPr name="Group 7" id="7"/>
          <p:cNvGrpSpPr/>
          <p:nvPr/>
        </p:nvGrpSpPr>
        <p:grpSpPr>
          <a:xfrm rot="0">
            <a:off x="12810617" y="7053001"/>
            <a:ext cx="2211349" cy="2200423"/>
            <a:chOff x="0" y="0"/>
            <a:chExt cx="6499468" cy="6467353"/>
          </a:xfrm>
        </p:grpSpPr>
        <p:sp>
          <p:nvSpPr>
            <p:cNvPr name="Freeform 8" id="8"/>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232C68"/>
            </a:solidFill>
          </p:spPr>
        </p:sp>
        <p:sp>
          <p:nvSpPr>
            <p:cNvPr name="Freeform 9" id="9"/>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pic>
        <p:nvPicPr>
          <p:cNvPr name="Picture 10" id="10"/>
          <p:cNvPicPr>
            <a:picLocks noChangeAspect="true"/>
          </p:cNvPicPr>
          <p:nvPr/>
        </p:nvPicPr>
        <p:blipFill>
          <a:blip r:embed="rId5"/>
          <a:stretch>
            <a:fillRect/>
          </a:stretch>
        </p:blipFill>
        <p:spPr>
          <a:xfrm rot="0">
            <a:off x="6852104" y="6850210"/>
            <a:ext cx="2606005" cy="2606005"/>
          </a:xfrm>
          <a:prstGeom prst="rect">
            <a:avLst/>
          </a:prstGeom>
        </p:spPr>
      </p:pic>
      <p:pic>
        <p:nvPicPr>
          <p:cNvPr name="Picture 11" id="11"/>
          <p:cNvPicPr>
            <a:picLocks noChangeAspect="true"/>
          </p:cNvPicPr>
          <p:nvPr/>
        </p:nvPicPr>
        <p:blipFill>
          <a:blip r:embed="rId6"/>
          <a:stretch>
            <a:fillRect/>
          </a:stretch>
        </p:blipFill>
        <p:spPr>
          <a:xfrm rot="0">
            <a:off x="1800424" y="6886701"/>
            <a:ext cx="2566196" cy="2566196"/>
          </a:xfrm>
          <a:prstGeom prst="rect">
            <a:avLst/>
          </a:prstGeom>
        </p:spPr>
      </p:pic>
      <p:pic>
        <p:nvPicPr>
          <p:cNvPr name="Picture 12" id="12"/>
          <p:cNvPicPr>
            <a:picLocks noChangeAspect="true"/>
          </p:cNvPicPr>
          <p:nvPr/>
        </p:nvPicPr>
        <p:blipFill>
          <a:blip r:embed="rId7"/>
          <a:stretch>
            <a:fillRect/>
          </a:stretch>
        </p:blipFill>
        <p:spPr>
          <a:xfrm rot="0">
            <a:off x="12585424" y="3135362"/>
            <a:ext cx="2549250" cy="2549250"/>
          </a:xfrm>
          <a:prstGeom prst="rect">
            <a:avLst/>
          </a:prstGeom>
        </p:spPr>
      </p:pic>
      <p:sp>
        <p:nvSpPr>
          <p:cNvPr name="Freeform 13" id="13"/>
          <p:cNvSpPr/>
          <p:nvPr/>
        </p:nvSpPr>
        <p:spPr>
          <a:xfrm flipH="false" flipV="false" rot="0">
            <a:off x="12766918" y="3291474"/>
            <a:ext cx="2193456" cy="2193456"/>
          </a:xfrm>
          <a:custGeom>
            <a:avLst/>
            <a:gdLst/>
            <a:ahLst/>
            <a:cxnLst/>
            <a:rect r="r" b="b" t="t" l="l"/>
            <a:pathLst>
              <a:path h="2193456" w="2193456">
                <a:moveTo>
                  <a:pt x="0" y="0"/>
                </a:moveTo>
                <a:lnTo>
                  <a:pt x="2193456" y="0"/>
                </a:lnTo>
                <a:lnTo>
                  <a:pt x="2193456" y="2193456"/>
                </a:lnTo>
                <a:lnTo>
                  <a:pt x="0" y="21934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7058738" y="3313259"/>
            <a:ext cx="2193456" cy="2193456"/>
          </a:xfrm>
          <a:custGeom>
            <a:avLst/>
            <a:gdLst/>
            <a:ahLst/>
            <a:cxnLst/>
            <a:rect r="r" b="b" t="t" l="l"/>
            <a:pathLst>
              <a:path h="2193456" w="2193456">
                <a:moveTo>
                  <a:pt x="0" y="0"/>
                </a:moveTo>
                <a:lnTo>
                  <a:pt x="2193455" y="0"/>
                </a:lnTo>
                <a:lnTo>
                  <a:pt x="2193455" y="2193455"/>
                </a:lnTo>
                <a:lnTo>
                  <a:pt x="0" y="21934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6734"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1 Year</a:t>
            </a:r>
          </a:p>
        </p:txBody>
      </p:sp>
      <p:sp>
        <p:nvSpPr>
          <p:cNvPr name="Freeform 16" id="16"/>
          <p:cNvSpPr/>
          <p:nvPr/>
        </p:nvSpPr>
        <p:spPr>
          <a:xfrm flipH="false" flipV="false" rot="0">
            <a:off x="1903140" y="3337415"/>
            <a:ext cx="2193456" cy="2193456"/>
          </a:xfrm>
          <a:custGeom>
            <a:avLst/>
            <a:gdLst/>
            <a:ahLst/>
            <a:cxnLst/>
            <a:rect r="r" b="b" t="t" l="l"/>
            <a:pathLst>
              <a:path h="2193456" w="2193456">
                <a:moveTo>
                  <a:pt x="0" y="0"/>
                </a:moveTo>
                <a:lnTo>
                  <a:pt x="2193455" y="0"/>
                </a:lnTo>
                <a:lnTo>
                  <a:pt x="2193455" y="2193456"/>
                </a:lnTo>
                <a:lnTo>
                  <a:pt x="0" y="21934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0">
            <a:off x="2452125" y="4162681"/>
            <a:ext cx="1095486" cy="542925"/>
          </a:xfrm>
          <a:prstGeom prst="rect">
            <a:avLst/>
          </a:prstGeom>
        </p:spPr>
        <p:txBody>
          <a:bodyPr anchor="t" rtlCol="false" tIns="0" lIns="0" bIns="0" rIns="0">
            <a:spAutoFit/>
          </a:bodyPr>
          <a:lstStyle/>
          <a:p>
            <a:pPr algn="ctr">
              <a:lnSpc>
                <a:spcPts val="4320"/>
              </a:lnSpc>
            </a:pPr>
            <a:r>
              <a:rPr lang="en-US" b="true" sz="3600" spc="33">
                <a:solidFill>
                  <a:srgbClr val="081D58"/>
                </a:solidFill>
                <a:latin typeface="Noto Sans Bold"/>
                <a:ea typeface="Noto Sans Bold"/>
                <a:cs typeface="Noto Sans Bold"/>
                <a:sym typeface="Noto Sans Bold"/>
              </a:rPr>
              <a:t>0%</a:t>
            </a:r>
          </a:p>
        </p:txBody>
      </p:sp>
      <p:sp>
        <p:nvSpPr>
          <p:cNvPr name="TextBox 18" id="18"/>
          <p:cNvSpPr txBox="true"/>
          <p:nvPr/>
        </p:nvSpPr>
        <p:spPr>
          <a:xfrm rot="0">
            <a:off x="0" y="549712"/>
            <a:ext cx="18221928"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Vesting Schedule: 6 Year Graded</a:t>
            </a:r>
          </a:p>
        </p:txBody>
      </p:sp>
      <p:sp>
        <p:nvSpPr>
          <p:cNvPr name="TextBox 19" id="19"/>
          <p:cNvSpPr txBox="true"/>
          <p:nvPr/>
        </p:nvSpPr>
        <p:spPr>
          <a:xfrm rot="0">
            <a:off x="1556734" y="6219652"/>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4</a:t>
            </a:r>
            <a:r>
              <a:rPr lang="en-US" b="true" sz="4800" spc="44">
                <a:solidFill>
                  <a:srgbClr val="F26422"/>
                </a:solidFill>
                <a:latin typeface="Noto Sans Bold"/>
                <a:ea typeface="Noto Sans Bold"/>
                <a:cs typeface="Noto Sans Bold"/>
                <a:sym typeface="Noto Sans Bold"/>
              </a:rPr>
              <a:t> Years</a:t>
            </a:r>
          </a:p>
        </p:txBody>
      </p:sp>
      <p:sp>
        <p:nvSpPr>
          <p:cNvPr name="TextBox 20" id="20"/>
          <p:cNvSpPr txBox="true"/>
          <p:nvPr/>
        </p:nvSpPr>
        <p:spPr>
          <a:xfrm rot="0">
            <a:off x="6767243" y="6219652"/>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5</a:t>
            </a:r>
            <a:r>
              <a:rPr lang="en-US" b="true" sz="4800" spc="44">
                <a:solidFill>
                  <a:srgbClr val="F26422"/>
                </a:solidFill>
                <a:latin typeface="Noto Sans Bold"/>
                <a:ea typeface="Noto Sans Bold"/>
                <a:cs typeface="Noto Sans Bold"/>
                <a:sym typeface="Noto Sans Bold"/>
              </a:rPr>
              <a:t> Years</a:t>
            </a:r>
          </a:p>
        </p:txBody>
      </p:sp>
      <p:sp>
        <p:nvSpPr>
          <p:cNvPr name="TextBox 21" id="21"/>
          <p:cNvSpPr txBox="true"/>
          <p:nvPr/>
        </p:nvSpPr>
        <p:spPr>
          <a:xfrm rot="0">
            <a:off x="12333259"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3</a:t>
            </a:r>
            <a:r>
              <a:rPr lang="en-US" b="true" sz="4800" spc="44">
                <a:solidFill>
                  <a:srgbClr val="F26422"/>
                </a:solidFill>
                <a:latin typeface="Noto Sans Bold"/>
                <a:ea typeface="Noto Sans Bold"/>
                <a:cs typeface="Noto Sans Bold"/>
                <a:sym typeface="Noto Sans Bold"/>
              </a:rPr>
              <a:t> Years</a:t>
            </a:r>
          </a:p>
        </p:txBody>
      </p:sp>
      <p:sp>
        <p:nvSpPr>
          <p:cNvPr name="TextBox 22" id="22"/>
          <p:cNvSpPr txBox="true"/>
          <p:nvPr/>
        </p:nvSpPr>
        <p:spPr>
          <a:xfrm rot="0">
            <a:off x="6628676"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2</a:t>
            </a:r>
            <a:r>
              <a:rPr lang="en-US" b="true" sz="4800" spc="44">
                <a:solidFill>
                  <a:srgbClr val="F26422"/>
                </a:solidFill>
                <a:latin typeface="Noto Sans Bold"/>
                <a:ea typeface="Noto Sans Bold"/>
                <a:cs typeface="Noto Sans Bold"/>
                <a:sym typeface="Noto Sans Bold"/>
              </a:rPr>
              <a:t> Years</a:t>
            </a:r>
          </a:p>
        </p:txBody>
      </p:sp>
      <p:sp>
        <p:nvSpPr>
          <p:cNvPr name="TextBox 23" id="23"/>
          <p:cNvSpPr txBox="true"/>
          <p:nvPr/>
        </p:nvSpPr>
        <p:spPr>
          <a:xfrm rot="0">
            <a:off x="12389502" y="6229247"/>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6</a:t>
            </a:r>
            <a:r>
              <a:rPr lang="en-US" b="true" sz="4800" spc="44">
                <a:solidFill>
                  <a:srgbClr val="F26422"/>
                </a:solidFill>
                <a:latin typeface="Noto Sans Bold"/>
                <a:ea typeface="Noto Sans Bold"/>
                <a:cs typeface="Noto Sans Bold"/>
                <a:sym typeface="Noto Sans Bold"/>
              </a:rPr>
              <a:t> Years</a:t>
            </a:r>
          </a:p>
        </p:txBody>
      </p:sp>
      <p:sp>
        <p:nvSpPr>
          <p:cNvPr name="TextBox 24" id="24"/>
          <p:cNvSpPr txBox="true"/>
          <p:nvPr/>
        </p:nvSpPr>
        <p:spPr>
          <a:xfrm rot="0">
            <a:off x="13061979" y="7881750"/>
            <a:ext cx="1708624" cy="542925"/>
          </a:xfrm>
          <a:prstGeom prst="rect">
            <a:avLst/>
          </a:prstGeom>
        </p:spPr>
        <p:txBody>
          <a:bodyPr anchor="t" rtlCol="false" tIns="0" lIns="0" bIns="0" rIns="0">
            <a:spAutoFit/>
          </a:bodyPr>
          <a:lstStyle/>
          <a:p>
            <a:pPr algn="ctr">
              <a:lnSpc>
                <a:spcPts val="4320"/>
              </a:lnSpc>
            </a:pPr>
            <a:r>
              <a:rPr lang="en-US" b="true" sz="3600" spc="33">
                <a:solidFill>
                  <a:srgbClr val="FFFFFF"/>
                </a:solidFill>
                <a:latin typeface="Noto Sans Bold"/>
                <a:ea typeface="Noto Sans Bold"/>
                <a:cs typeface="Noto Sans Bold"/>
                <a:sym typeface="Noto Sans Bold"/>
              </a:rPr>
              <a:t>100</a:t>
            </a:r>
            <a:r>
              <a:rPr lang="en-US" b="true" sz="3600" spc="33">
                <a:solidFill>
                  <a:srgbClr val="FFFFFF"/>
                </a:solidFill>
                <a:latin typeface="Noto Sans Bold"/>
                <a:ea typeface="Noto Sans Bold"/>
                <a:cs typeface="Noto Sans Bold"/>
                <a:sym typeface="Noto Sans Bold"/>
              </a:rPr>
              <a:t>%</a:t>
            </a:r>
          </a:p>
        </p:txBody>
      </p:sp>
      <p:sp>
        <p:nvSpPr>
          <p:cNvPr name="TextBox 25" id="25"/>
          <p:cNvSpPr txBox="true"/>
          <p:nvPr/>
        </p:nvSpPr>
        <p:spPr>
          <a:xfrm rot="0">
            <a:off x="7610036" y="8262777"/>
            <a:ext cx="1367992"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8</a:t>
            </a:r>
            <a:r>
              <a:rPr lang="en-US" b="true" sz="3600" spc="33">
                <a:solidFill>
                  <a:srgbClr val="FFFFFF"/>
                </a:solidFill>
                <a:latin typeface="Noto Sans Bold"/>
                <a:ea typeface="Noto Sans Bold"/>
                <a:cs typeface="Noto Sans Bold"/>
                <a:sym typeface="Noto Sans Bold"/>
              </a:rPr>
              <a:t>0%</a:t>
            </a:r>
          </a:p>
        </p:txBody>
      </p:sp>
      <p:sp>
        <p:nvSpPr>
          <p:cNvPr name="TextBox 26" id="26"/>
          <p:cNvSpPr txBox="true"/>
          <p:nvPr/>
        </p:nvSpPr>
        <p:spPr>
          <a:xfrm rot="0">
            <a:off x="3083523" y="7924627"/>
            <a:ext cx="1367992"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6</a:t>
            </a:r>
            <a:r>
              <a:rPr lang="en-US" b="true" sz="3600" spc="33">
                <a:solidFill>
                  <a:srgbClr val="FFFFFF"/>
                </a:solidFill>
                <a:latin typeface="Noto Sans Bold"/>
                <a:ea typeface="Noto Sans Bold"/>
                <a:cs typeface="Noto Sans Bold"/>
                <a:sym typeface="Noto Sans Bold"/>
              </a:rPr>
              <a:t>0%</a:t>
            </a:r>
          </a:p>
        </p:txBody>
      </p:sp>
      <p:sp>
        <p:nvSpPr>
          <p:cNvPr name="TextBox 27" id="27"/>
          <p:cNvSpPr txBox="true"/>
          <p:nvPr/>
        </p:nvSpPr>
        <p:spPr>
          <a:xfrm rot="0">
            <a:off x="8155106" y="3584707"/>
            <a:ext cx="955858" cy="542925"/>
          </a:xfrm>
          <a:prstGeom prst="rect">
            <a:avLst/>
          </a:prstGeom>
        </p:spPr>
        <p:txBody>
          <a:bodyPr anchor="t" rtlCol="false" tIns="0" lIns="0" bIns="0" rIns="0">
            <a:spAutoFit/>
          </a:bodyPr>
          <a:lstStyle/>
          <a:p>
            <a:pPr algn="ctr">
              <a:lnSpc>
                <a:spcPts val="4320"/>
              </a:lnSpc>
            </a:pPr>
            <a:r>
              <a:rPr lang="en-US" b="true" sz="3600" spc="33">
                <a:solidFill>
                  <a:srgbClr val="FFFFFF"/>
                </a:solidFill>
                <a:latin typeface="Noto Sans Bold"/>
                <a:ea typeface="Noto Sans Bold"/>
                <a:cs typeface="Noto Sans Bold"/>
                <a:sym typeface="Noto Sans Bold"/>
              </a:rPr>
              <a:t>2</a:t>
            </a:r>
            <a:r>
              <a:rPr lang="en-US" b="true" sz="3600" spc="33">
                <a:solidFill>
                  <a:srgbClr val="FFFFFF"/>
                </a:solidFill>
                <a:latin typeface="Noto Sans Bold"/>
                <a:ea typeface="Noto Sans Bold"/>
                <a:cs typeface="Noto Sans Bold"/>
                <a:sym typeface="Noto Sans Bold"/>
              </a:rPr>
              <a:t>0%</a:t>
            </a:r>
          </a:p>
        </p:txBody>
      </p:sp>
      <p:sp>
        <p:nvSpPr>
          <p:cNvPr name="TextBox 28" id="28"/>
          <p:cNvSpPr txBox="true"/>
          <p:nvPr/>
        </p:nvSpPr>
        <p:spPr>
          <a:xfrm rot="0">
            <a:off x="13916291" y="3924628"/>
            <a:ext cx="1105675"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4</a:t>
            </a:r>
            <a:r>
              <a:rPr lang="en-US" b="true" sz="3600" spc="33">
                <a:solidFill>
                  <a:srgbClr val="FFFFFF"/>
                </a:solidFill>
                <a:latin typeface="Noto Sans Bold"/>
                <a:ea typeface="Noto Sans Bold"/>
                <a:cs typeface="Noto Sans Bold"/>
                <a:sym typeface="Noto Sans Bold"/>
              </a:rPr>
              <a:t>0%</a:t>
            </a:r>
          </a:p>
        </p:txBody>
      </p:sp>
      <p:sp>
        <p:nvSpPr>
          <p:cNvPr name="Freeform 29" id="29"/>
          <p:cNvSpPr/>
          <p:nvPr/>
        </p:nvSpPr>
        <p:spPr>
          <a:xfrm flipH="false" flipV="false" rot="0">
            <a:off x="1986795" y="7067377"/>
            <a:ext cx="2193456" cy="2193456"/>
          </a:xfrm>
          <a:custGeom>
            <a:avLst/>
            <a:gdLst/>
            <a:ahLst/>
            <a:cxnLst/>
            <a:rect r="r" b="b" t="t" l="l"/>
            <a:pathLst>
              <a:path h="2193456" w="2193456">
                <a:moveTo>
                  <a:pt x="0" y="0"/>
                </a:moveTo>
                <a:lnTo>
                  <a:pt x="2193456" y="0"/>
                </a:lnTo>
                <a:lnTo>
                  <a:pt x="2193456" y="2193455"/>
                </a:lnTo>
                <a:lnTo>
                  <a:pt x="0" y="21934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0" id="30"/>
          <p:cNvSpPr/>
          <p:nvPr/>
        </p:nvSpPr>
        <p:spPr>
          <a:xfrm flipH="false" flipV="false" rot="0">
            <a:off x="7058738" y="7067377"/>
            <a:ext cx="2193456" cy="2193456"/>
          </a:xfrm>
          <a:custGeom>
            <a:avLst/>
            <a:gdLst/>
            <a:ahLst/>
            <a:cxnLst/>
            <a:rect r="r" b="b" t="t" l="l"/>
            <a:pathLst>
              <a:path h="2193456" w="2193456">
                <a:moveTo>
                  <a:pt x="0" y="0"/>
                </a:moveTo>
                <a:lnTo>
                  <a:pt x="2193455" y="0"/>
                </a:lnTo>
                <a:lnTo>
                  <a:pt x="2193455" y="2193455"/>
                </a:lnTo>
                <a:lnTo>
                  <a:pt x="0" y="21934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019407" y="3732910"/>
            <a:ext cx="6268593" cy="5903085"/>
            <a:chOff x="0" y="0"/>
            <a:chExt cx="8358124" cy="7870780"/>
          </a:xfrm>
        </p:grpSpPr>
        <p:sp>
          <p:nvSpPr>
            <p:cNvPr name="Freeform 6" id="6"/>
            <p:cNvSpPr/>
            <p:nvPr/>
          </p:nvSpPr>
          <p:spPr>
            <a:xfrm flipH="false" flipV="false" rot="0">
              <a:off x="0" y="0"/>
              <a:ext cx="8358185" cy="7870762"/>
            </a:xfrm>
            <a:custGeom>
              <a:avLst/>
              <a:gdLst/>
              <a:ahLst/>
              <a:cxnLst/>
              <a:rect r="r" b="b" t="t" l="l"/>
              <a:pathLst>
                <a:path h="7870762" w="8358185">
                  <a:moveTo>
                    <a:pt x="0" y="0"/>
                  </a:moveTo>
                  <a:lnTo>
                    <a:pt x="8358185" y="0"/>
                  </a:lnTo>
                  <a:lnTo>
                    <a:pt x="8358185" y="7870762"/>
                  </a:lnTo>
                  <a:lnTo>
                    <a:pt x="0" y="7870762"/>
                  </a:lnTo>
                  <a:close/>
                </a:path>
              </a:pathLst>
            </a:custGeom>
            <a:solidFill>
              <a:srgbClr val="232C68"/>
            </a:solidFill>
          </p:spPr>
        </p:sp>
      </p:grpSp>
      <p:sp>
        <p:nvSpPr>
          <p:cNvPr name="Freeform 7" id="7"/>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8" id="8"/>
          <p:cNvSpPr/>
          <p:nvPr/>
        </p:nvSpPr>
        <p:spPr>
          <a:xfrm flipH="false" flipV="false" rot="0">
            <a:off x="13847523" y="3964672"/>
            <a:ext cx="2612361" cy="2357656"/>
          </a:xfrm>
          <a:custGeom>
            <a:avLst/>
            <a:gdLst/>
            <a:ahLst/>
            <a:cxnLst/>
            <a:rect r="r" b="b" t="t" l="l"/>
            <a:pathLst>
              <a:path h="2357656" w="2612361">
                <a:moveTo>
                  <a:pt x="0" y="0"/>
                </a:moveTo>
                <a:lnTo>
                  <a:pt x="2612361" y="0"/>
                </a:lnTo>
                <a:lnTo>
                  <a:pt x="2612361" y="2357656"/>
                </a:lnTo>
                <a:lnTo>
                  <a:pt x="0" y="23576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Withdrawals</a:t>
            </a:r>
          </a:p>
        </p:txBody>
      </p:sp>
      <p:sp>
        <p:nvSpPr>
          <p:cNvPr name="TextBox 10" id="10"/>
          <p:cNvSpPr txBox="true"/>
          <p:nvPr/>
        </p:nvSpPr>
        <p:spPr>
          <a:xfrm rot="0">
            <a:off x="378787" y="2445166"/>
            <a:ext cx="15046656" cy="3190875"/>
          </a:xfrm>
          <a:prstGeom prst="rect">
            <a:avLst/>
          </a:prstGeom>
        </p:spPr>
        <p:txBody>
          <a:bodyPr anchor="t" rtlCol="false" tIns="0" lIns="0" bIns="0" rIns="0">
            <a:spAutoFit/>
          </a:bodyPr>
          <a:lstStyle/>
          <a:p>
            <a:pPr algn="l">
              <a:lnSpc>
                <a:spcPts val="5040"/>
              </a:lnSpc>
            </a:pPr>
            <a:r>
              <a:rPr lang="en-US" sz="4200" spc="37">
                <a:solidFill>
                  <a:srgbClr val="232C68"/>
                </a:solidFill>
                <a:latin typeface="Noto Sans"/>
                <a:ea typeface="Noto Sans"/>
                <a:cs typeface="Noto Sans"/>
                <a:sym typeface="Noto Sans"/>
              </a:rPr>
              <a:t>You are eligible to withdraw the vested balance </a:t>
            </a:r>
            <a:r>
              <a:rPr lang="en-US" sz="4200" i="true" spc="37">
                <a:solidFill>
                  <a:srgbClr val="232C68"/>
                </a:solidFill>
                <a:latin typeface="Noto Sans Italics"/>
                <a:ea typeface="Noto Sans Italics"/>
                <a:cs typeface="Noto Sans Italics"/>
                <a:sym typeface="Noto Sans Italics"/>
              </a:rPr>
              <a:t>if</a:t>
            </a:r>
            <a:r>
              <a:rPr lang="en-US" sz="4200" spc="37">
                <a:solidFill>
                  <a:srgbClr val="232C68"/>
                </a:solidFill>
                <a:latin typeface="Noto Sans"/>
                <a:ea typeface="Noto Sans"/>
                <a:cs typeface="Noto Sans"/>
                <a:sym typeface="Noto Sans"/>
              </a:rPr>
              <a:t> you:</a:t>
            </a:r>
          </a:p>
          <a:p>
            <a:pPr algn="l" marL="1813560" indent="-604520" lvl="2">
              <a:lnSpc>
                <a:spcPts val="5040"/>
              </a:lnSpc>
              <a:buFont typeface="Arial"/>
              <a:buChar char="⚬"/>
            </a:pPr>
            <a:r>
              <a:rPr lang="en-US" sz="4200" spc="37">
                <a:solidFill>
                  <a:srgbClr val="232C68"/>
                </a:solidFill>
                <a:latin typeface="Noto Sans"/>
                <a:ea typeface="Noto Sans"/>
                <a:cs typeface="Noto Sans"/>
                <a:sym typeface="Noto Sans"/>
              </a:rPr>
              <a:t>Retired</a:t>
            </a:r>
          </a:p>
          <a:p>
            <a:pPr algn="l" marL="1813560" indent="-604520" lvl="2">
              <a:lnSpc>
                <a:spcPts val="5040"/>
              </a:lnSpc>
              <a:buFont typeface="Arial"/>
              <a:buChar char="⚬"/>
            </a:pPr>
            <a:r>
              <a:rPr lang="en-US" sz="4200" spc="37">
                <a:solidFill>
                  <a:srgbClr val="232C68"/>
                </a:solidFill>
                <a:latin typeface="Noto Sans"/>
                <a:ea typeface="Noto Sans"/>
                <a:cs typeface="Noto Sans"/>
                <a:sym typeface="Noto Sans"/>
              </a:rPr>
              <a:t>Left employment </a:t>
            </a:r>
          </a:p>
          <a:p>
            <a:pPr algn="l" marL="1813560" indent="-604520" lvl="2">
              <a:lnSpc>
                <a:spcPts val="5040"/>
              </a:lnSpc>
              <a:buFont typeface="Arial"/>
              <a:buChar char="⚬"/>
            </a:pPr>
            <a:r>
              <a:rPr lang="en-US" sz="4200" spc="39">
                <a:solidFill>
                  <a:srgbClr val="232C68"/>
                </a:solidFill>
                <a:latin typeface="Noto Sans"/>
                <a:ea typeface="Noto Sans"/>
                <a:cs typeface="Noto Sans"/>
                <a:sym typeface="Noto Sans"/>
              </a:rPr>
              <a:t>Are age 59.5 or older</a:t>
            </a:r>
          </a:p>
          <a:p>
            <a:pPr algn="l">
              <a:lnSpc>
                <a:spcPts val="5040"/>
              </a:lnSpc>
            </a:pPr>
          </a:p>
        </p:txBody>
      </p:sp>
      <p:sp>
        <p:nvSpPr>
          <p:cNvPr name="TextBox 11" id="11"/>
          <p:cNvSpPr txBox="true"/>
          <p:nvPr/>
        </p:nvSpPr>
        <p:spPr>
          <a:xfrm rot="0">
            <a:off x="12361154" y="6326981"/>
            <a:ext cx="5585099" cy="2914650"/>
          </a:xfrm>
          <a:prstGeom prst="rect">
            <a:avLst/>
          </a:prstGeom>
        </p:spPr>
        <p:txBody>
          <a:bodyPr anchor="t" rtlCol="false" tIns="0" lIns="0" bIns="0" rIns="0">
            <a:spAutoFit/>
          </a:bodyPr>
          <a:lstStyle/>
          <a:p>
            <a:pPr algn="ctr">
              <a:lnSpc>
                <a:spcPts val="3840"/>
              </a:lnSpc>
              <a:spcBef>
                <a:spcPct val="0"/>
              </a:spcBef>
            </a:pPr>
            <a:r>
              <a:rPr lang="en-US" b="true" sz="3200">
                <a:solidFill>
                  <a:srgbClr val="FFFFFF"/>
                </a:solidFill>
                <a:latin typeface="Noto Sans Bold"/>
                <a:ea typeface="Noto Sans Bold"/>
                <a:cs typeface="Noto Sans Bold"/>
                <a:sym typeface="Noto Sans Bold"/>
              </a:rPr>
              <a:t>In the event of your passing, your ESOP account will be accessible to your beneficiaries. Be sure to review and update your beneficiaries regularly! </a:t>
            </a:r>
          </a:p>
        </p:txBody>
      </p:sp>
      <p:sp>
        <p:nvSpPr>
          <p:cNvPr name="TextBox 12" id="12"/>
          <p:cNvSpPr txBox="true"/>
          <p:nvPr/>
        </p:nvSpPr>
        <p:spPr>
          <a:xfrm rot="0">
            <a:off x="378787" y="5314089"/>
            <a:ext cx="11587899" cy="3829050"/>
          </a:xfrm>
          <a:prstGeom prst="rect">
            <a:avLst/>
          </a:prstGeom>
        </p:spPr>
        <p:txBody>
          <a:bodyPr anchor="t" rtlCol="false" tIns="0" lIns="0" bIns="0" rIns="0">
            <a:spAutoFit/>
          </a:bodyPr>
          <a:lstStyle/>
          <a:p>
            <a:pPr algn="l" marL="906780" indent="-453390" lvl="1">
              <a:lnSpc>
                <a:spcPts val="5040"/>
              </a:lnSpc>
              <a:buFont typeface="Arial"/>
              <a:buChar char="•"/>
            </a:pPr>
            <a:r>
              <a:rPr lang="en-US" sz="4200">
                <a:solidFill>
                  <a:srgbClr val="232C68"/>
                </a:solidFill>
                <a:latin typeface="Noto Sans"/>
                <a:ea typeface="Noto Sans"/>
                <a:cs typeface="Noto Sans"/>
                <a:sym typeface="Noto Sans"/>
              </a:rPr>
              <a:t>Withdrawals may be rolled into a Workplace Retirement Plan, IRA, or an annuity with no taxes due at that time.</a:t>
            </a:r>
          </a:p>
          <a:p>
            <a:pPr algn="l">
              <a:lnSpc>
                <a:spcPts val="5040"/>
              </a:lnSpc>
            </a:pPr>
          </a:p>
          <a:p>
            <a:pPr algn="l" marL="906780" indent="-453390" lvl="1">
              <a:lnSpc>
                <a:spcPts val="5040"/>
              </a:lnSpc>
              <a:buFont typeface="Arial"/>
              <a:buChar char="•"/>
            </a:pPr>
            <a:r>
              <a:rPr lang="en-US" sz="4200">
                <a:solidFill>
                  <a:srgbClr val="232C68"/>
                </a:solidFill>
                <a:latin typeface="Noto Sans"/>
                <a:ea typeface="Noto Sans"/>
                <a:cs typeface="Noto Sans"/>
                <a:sym typeface="Noto Sans"/>
              </a:rPr>
              <a:t>Amounts withdrawn and paid directly to you will be subject to income tax.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167"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314167"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043661" y="1887855"/>
            <a:ext cx="14960982" cy="6830147"/>
          </a:xfrm>
          <a:custGeom>
            <a:avLst/>
            <a:gdLst/>
            <a:ahLst/>
            <a:cxnLst/>
            <a:rect r="r" b="b" t="t" l="l"/>
            <a:pathLst>
              <a:path h="6830147" w="14960982">
                <a:moveTo>
                  <a:pt x="0" y="0"/>
                </a:moveTo>
                <a:lnTo>
                  <a:pt x="14960981" y="0"/>
                </a:lnTo>
                <a:lnTo>
                  <a:pt x="14960981" y="6830147"/>
                </a:lnTo>
                <a:lnTo>
                  <a:pt x="0" y="68301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57772" y="2424135"/>
            <a:ext cx="13332759" cy="5448255"/>
          </a:xfrm>
          <a:prstGeom prst="rect">
            <a:avLst/>
          </a:prstGeom>
        </p:spPr>
        <p:txBody>
          <a:bodyPr anchor="t" rtlCol="false" tIns="0" lIns="0" bIns="0" rIns="0">
            <a:spAutoFit/>
          </a:bodyPr>
          <a:lstStyle/>
          <a:p>
            <a:pPr algn="ctr">
              <a:lnSpc>
                <a:spcPts val="14398"/>
              </a:lnSpc>
            </a:pPr>
            <a:r>
              <a:rPr lang="en-US" sz="11998">
                <a:solidFill>
                  <a:srgbClr val="232C68"/>
                </a:solidFill>
                <a:latin typeface="Noto Sans"/>
                <a:ea typeface="Noto Sans"/>
                <a:cs typeface="Noto Sans"/>
                <a:sym typeface="Noto Sans"/>
              </a:rPr>
              <a:t>Employee Responsibilities with an ESOP</a:t>
            </a:r>
          </a:p>
        </p:txBody>
      </p:sp>
      <p:grpSp>
        <p:nvGrpSpPr>
          <p:cNvPr name="Group 6" id="6"/>
          <p:cNvGrpSpPr/>
          <p:nvPr/>
        </p:nvGrpSpPr>
        <p:grpSpPr>
          <a:xfrm rot="0">
            <a:off x="27167" y="9505004"/>
            <a:ext cx="2016494" cy="781996"/>
            <a:chOff x="0" y="0"/>
            <a:chExt cx="531093" cy="205958"/>
          </a:xfrm>
        </p:grpSpPr>
        <p:sp>
          <p:nvSpPr>
            <p:cNvPr name="Freeform 7" id="7"/>
            <p:cNvSpPr/>
            <p:nvPr/>
          </p:nvSpPr>
          <p:spPr>
            <a:xfrm flipH="false" flipV="false" rot="0">
              <a:off x="0" y="0"/>
              <a:ext cx="531093" cy="205958"/>
            </a:xfrm>
            <a:custGeom>
              <a:avLst/>
              <a:gdLst/>
              <a:ahLst/>
              <a:cxnLst/>
              <a:rect r="r" b="b" t="t" l="l"/>
              <a:pathLst>
                <a:path h="205958" w="531093">
                  <a:moveTo>
                    <a:pt x="0" y="0"/>
                  </a:moveTo>
                  <a:lnTo>
                    <a:pt x="531093" y="0"/>
                  </a:lnTo>
                  <a:lnTo>
                    <a:pt x="531093" y="205958"/>
                  </a:lnTo>
                  <a:lnTo>
                    <a:pt x="0" y="205958"/>
                  </a:lnTo>
                  <a:close/>
                </a:path>
              </a:pathLst>
            </a:custGeom>
            <a:solidFill>
              <a:srgbClr val="FFFFFF">
                <a:alpha val="85882"/>
              </a:srgbClr>
            </a:solidFill>
          </p:spPr>
        </p:sp>
        <p:sp>
          <p:nvSpPr>
            <p:cNvPr name="TextBox 8" id="8"/>
            <p:cNvSpPr txBox="true"/>
            <p:nvPr/>
          </p:nvSpPr>
          <p:spPr>
            <a:xfrm>
              <a:off x="0" y="-38100"/>
              <a:ext cx="531093" cy="244058"/>
            </a:xfrm>
            <a:prstGeom prst="rect">
              <a:avLst/>
            </a:prstGeom>
          </p:spPr>
          <p:txBody>
            <a:bodyPr anchor="ctr" rtlCol="false" tIns="50800" lIns="50800" bIns="50800" rIns="50800"/>
            <a:lstStyle/>
            <a:p>
              <a:pPr algn="ctr">
                <a:lnSpc>
                  <a:spcPts val="2659"/>
                </a:lnSpc>
              </a:pPr>
            </a:p>
            <a:p>
              <a:pPr algn="ctr">
                <a:lnSpc>
                  <a:spcPts val="2659"/>
                </a:lnSpc>
              </a:pPr>
            </a:p>
          </p:txBody>
        </p:sp>
      </p:grpSp>
      <p:sp>
        <p:nvSpPr>
          <p:cNvPr name="Freeform 9" id="9"/>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DAGdyWCOO4k</dc:identifier>
  <dcterms:modified xsi:type="dcterms:W3CDTF">2011-08-01T06:04:30Z</dcterms:modified>
  <cp:revision>1</cp:revision>
  <dc:title>ToolBox ESOP Participant Presentation</dc:title>
</cp:coreProperties>
</file>