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cx="18288000" cy="10287000"/>
  <p:notesSz cx="6858000" cy="9144000"/>
  <p:embeddedFontLst>
    <p:embeddedFont>
      <p:font typeface="Lato Bold" panose="020F0802020204030203" pitchFamily="34" charset="0"/>
      <p:regular r:id="rId46"/>
      <p:bold r:id="rId47"/>
    </p:embeddedFont>
    <p:embeddedFont>
      <p:font typeface="Noto Sans" panose="020B0502040504020204" pitchFamily="34" charset="0"/>
      <p:regular r:id="rId48"/>
      <p:bold r:id="rId49"/>
      <p:italic r:id="rId50"/>
      <p:boldItalic r:id="rId51"/>
    </p:embeddedFont>
    <p:embeddedFont>
      <p:font typeface="Noto Sans Bold" panose="020B0802040504020204" pitchFamily="34" charset="0"/>
      <p:regular r:id="rId52"/>
      <p:bold r:id="rId53"/>
    </p:embeddedFont>
    <p:embeddedFont>
      <p:font typeface="Noto Sans Italics" panose="020B0604020202020204" charset="0"/>
      <p:regular r:id="rId54"/>
    </p:embeddedFont>
    <p:embeddedFont>
      <p:font typeface="Nunito Sans Semi-Bold" panose="020B0604020202020204" charset="0"/>
      <p:regular r:id="rId55"/>
    </p:embeddedFont>
    <p:embeddedFont>
      <p:font typeface="Poppins Bold" panose="020B0604020202020204" charset="0"/>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AD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93" y="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22.11.2024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Good morning and welcome to this morning’s session on (plan sponsor name’s) (Plan type: 401k) Retirement Plan. My name is (Presenter Name) and I am your presenter. As I move along the presentation, feel free to submit your questions in the chat. At the end I will be answering all your questions, but I will check the chat periodically as I move along.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Determining the right amount to save for retirement can be overwhelming.</a:t>
            </a:r>
          </a:p>
          <a:p>
            <a:endParaRPr lang="en-US"/>
          </a:p>
          <a:p>
            <a:r>
              <a:rPr lang="en-US"/>
              <a:t>Estimating how much to save involves two main challenges. First, predicting your future expenses and income needs for a retirement that may be years or even decades away can be tricky. Secondly, even after setting a target, it can be challenging to determine if you are saving enough to reach that target. </a:t>
            </a:r>
          </a:p>
          <a:p>
            <a:endParaRPr lang="en-US"/>
          </a:p>
          <a:p>
            <a:r>
              <a:rPr lang="en-US"/>
              <a:t>Consider the following when setting your retirement goal: </a:t>
            </a:r>
          </a:p>
          <a:p>
            <a:endParaRPr lang="en-US"/>
          </a:p>
          <a:p>
            <a:r>
              <a:rPr lang="en-US"/>
              <a:t>When do you plan to retire?</a:t>
            </a:r>
          </a:p>
          <a:p>
            <a:r>
              <a:rPr lang="en-US"/>
              <a:t>What lifestyle do you hope to have in retirement?</a:t>
            </a:r>
          </a:p>
          <a:p>
            <a:r>
              <a:rPr lang="en-US"/>
              <a:t>Forecast any medical expenses</a:t>
            </a:r>
          </a:p>
          <a:p>
            <a:r>
              <a:rPr lang="en-US"/>
              <a:t>How long do you hope your retirement savings lasts you?</a:t>
            </a:r>
          </a:p>
          <a:p>
            <a:r>
              <a:rPr lang="en-US"/>
              <a:t>and last but not least, remember to be patient. Saving for retirement involves a great deal of patience, planning and determination.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common question we receive is – how much should I actually be contributing? One commonly-used budgeting rule is called the 50/30/20 rule. This rule tries to break your spending up into three categories: Needs, Wants, and Savings. Try and keep spending for needs such as housing, food, transportation to around 50% of your income. For wants, such as vacation, entertainment, dining out, try to keep this amount at about 30% of you income. This will leave you with 20% of your income for savings. Most experts will recommend savings 10-15% of your income towards retirement savings. If you can do that, and save the other 5-10% to pay debt or create an emergency fund, this should leave you help you get on track for your retirement needs.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Make the most of compound interest by starting to save now. Experts recommend saving 70 to 80% of your income for retirement.  Time is your friend; time allows your money to grow and reduces the stress of reaching your savings target. Even if you think it's too late, remember the proverb: "The best time to plant a tree was 10 years ago, and the second-best time is today." Making small and affordable contributions now is better than making no contribution at all.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Next we will discuss your specific plan details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a (plan sponsor name) employee, you are eligible to participate in the retirement plan (insert eligibility). To Enroll, all you need to do is log into your BPAS retirement account online, select your contribution amount and investments and watch your nest egg grow!</a:t>
            </a:r>
          </a:p>
          <a:p>
            <a:endParaRPr lang="en-US"/>
          </a:p>
          <a:p>
            <a:r>
              <a:rPr lang="en-US"/>
              <a:t>When enrolling, you will need the enrollment code found in the Welcome Letter you should have received mailed to your home address upon eligibility. </a:t>
            </a:r>
          </a:p>
          <a:p>
            <a:endParaRPr lang="en-US"/>
          </a:p>
          <a:p>
            <a:r>
              <a:rPr lang="en-US"/>
              <a:t>Optional: If after a year you are not participating in the plan you will be automatically enrolled.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Optional: Remove if plan does NOT feature Auto Enrollment </a:t>
            </a:r>
          </a:p>
          <a:p>
            <a:endParaRPr lang="en-US"/>
          </a:p>
          <a:p>
            <a:r>
              <a:rPr lang="en-US"/>
              <a:t>Your plan features automatic enrollment. </a:t>
            </a:r>
          </a:p>
          <a:p>
            <a:endParaRPr lang="en-US"/>
          </a:p>
          <a:p>
            <a:r>
              <a:rPr lang="en-US"/>
              <a:t>If you are automatically enrolled in the plan….</a:t>
            </a:r>
          </a:p>
          <a:p>
            <a:endParaRPr lang="en-US"/>
          </a:p>
          <a:p>
            <a:r>
              <a:rPr lang="en-US"/>
              <a:t>Talk about each of the points on the screen.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look at the different ways money comes into the plan….</a:t>
            </a:r>
          </a:p>
          <a:p>
            <a:endParaRPr lang="en-US"/>
          </a:p>
          <a:p>
            <a:r>
              <a:rPr lang="en-US"/>
              <a:t>Your contributions, your employer's matching contributions or contributions rolled over from another retirement savings account. </a:t>
            </a:r>
          </a:p>
          <a:p>
            <a:endParaRPr lang="en-US"/>
          </a:p>
          <a:p>
            <a:r>
              <a:rPr lang="en-US"/>
              <a:t>Update slide with Plan Info &amp; Talk about each of the points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Consolidating your accounts into one place simplifies tracking your overall retirement progress.  You can see your total retirement savings at a glance and get a clearer picture of your readiness for retirement. It also gives you the opportunity to manage everything in a single location. No more logging into multiple accounts or sifting through different statements. That also makes it potentially easier to access your funds when you retire ultimately streamlining the process of withdrawing or managing your retirement income. And finally, it can potentially reduce the chance of losing track of retirement accounts you may have left with previous employers.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REMOVE if no match</a:t>
            </a:r>
          </a:p>
          <a:p>
            <a:endParaRPr lang="en-US"/>
          </a:p>
          <a:p>
            <a:r>
              <a:rPr lang="en-US"/>
              <a:t>Let's talk a little more about that Employer match.</a:t>
            </a:r>
          </a:p>
          <a:p>
            <a:endParaRPr lang="en-US"/>
          </a:p>
          <a:p>
            <a:r>
              <a:rPr lang="en-US"/>
              <a:t>Your (Company Name) plan provides for discretionary employer matching contributions on elective deferrals made into your 401(k) plan. (Company Name) will match ___% of the first ___% you contribute. The discretionary matching contribution will be made on both pre-tax and ROTH after-tax contributions. However, contributing both pre-tax and after-tax ROTH deferrals does not increase the match amount a participant can receive.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Optional: Be sure to customize slide to reflect accurate match percentages. </a:t>
            </a:r>
          </a:p>
          <a:p>
            <a:endParaRPr lang="en-US"/>
          </a:p>
          <a:p>
            <a:r>
              <a:rPr lang="en-US"/>
              <a:t>The chart below shows a better idea of how much the deduction is in each paycheck depending on your annual salary. For example, an employee with a salary of $30,000 per year contributes 5%, taking full advantage of the company's 3% match. This employee has a total pre-tax deferral of $57 per paycheck, an employer matching contribution of $34 for a total biweekly contribution of $91. Start thinking of a dollar amount or percentage you would be comfortable with. Every little bit counts and remember that something is better than nothing!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begin our presentation with this inspiring quote: 'Retirement is not the end of the road. It is the beginning of the open highway.'  This perfectly captures the essence of retirement. It shouldn't be seen as a finish line, but rather as an exciting new chapter in your life, a chapter filled with travel, hobbies, and spending time with loved ones.</a:t>
            </a:r>
          </a:p>
          <a:p>
            <a:endParaRPr lang="en-US"/>
          </a:p>
          <a:p>
            <a:r>
              <a:rPr lang="en-US"/>
              <a:t>Just like any road trip, a smooth retirement requires preparation. The earlier you start planning, the more time your money has to grow and the more freedom you'll have in your golden years. Whether you’re just getting started in your career, approaching retirement, or are somewhere in between, our goal is that you’ll leave today with the tools and knowledge to get on the right track for a fulfilling retirement journey.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Because a Workplace Retirement Plan is meant to help you save for retirement, there are certain restrictions for taking money out of the plan, including an additional tax penalty if you are under the age of 59 ½ when taking the distribution.</a:t>
            </a:r>
          </a:p>
          <a:p>
            <a:endParaRPr lang="en-US"/>
          </a:p>
          <a:p>
            <a:r>
              <a:rPr lang="en-US"/>
              <a:t>That being said, you have the option to take distributions under certain circumstances listed here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OPTIONAL: Remove if plan doesn't allow loans</a:t>
            </a:r>
          </a:p>
          <a:p>
            <a:endParaRPr lang="en-US"/>
          </a:p>
          <a:p>
            <a:endParaRPr lang="en-US"/>
          </a:p>
          <a:p>
            <a:r>
              <a:rPr lang="en-US"/>
              <a:t>One nice feature within your plan is the ability to borrow money from yourself through a 401(k) plan loan.</a:t>
            </a:r>
          </a:p>
          <a:p>
            <a:endParaRPr lang="en-US"/>
          </a:p>
          <a:p>
            <a:r>
              <a:rPr lang="en-US"/>
              <a:t>If necessary, you may request up to 50% or $50,000 of your account balance and repay the loan with interest. </a:t>
            </a:r>
          </a:p>
          <a:p>
            <a:endParaRPr lang="en-US"/>
          </a:p>
          <a:p>
            <a:r>
              <a:rPr lang="en-US"/>
              <a:t>However, it is important to remember that withdrawing funds from your account means you're missing out on potential growth. It could also hinder your ability to make contributions while repaying the loan. It's advisable to consult with a financial expert before deciding to take a loan from your account.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Next we will discuss investments.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There are two investment strategies: Asset Allocation or the “do it yourself” approach and the Target Date/Risk Fun or the “hire someone” approach. </a:t>
            </a:r>
          </a:p>
          <a:p>
            <a:endParaRPr lang="en-US"/>
          </a:p>
          <a:p>
            <a:r>
              <a:rPr lang="en-US"/>
              <a:t>If you are someone who is familiar with and have a solid understanding of terms such as time horizon, stocks, bonds &amp; risk tolerance then asset allocation may be the way to go. Asset allocation is the idea of determining the best asset class mix based on your needs and objectives. </a:t>
            </a:r>
          </a:p>
          <a:p>
            <a:endParaRPr lang="en-US"/>
          </a:p>
          <a:p>
            <a:r>
              <a:rPr lang="en-US"/>
              <a:t>Alternatively, if you're like me and are not a DIY’er the Target Date/Risk fund may be a better solution.  Target date funds are a blended fund that automatically adjusts for you, as you get closer to retirement. In your early working years when you are far from retirement, a target date fund will be heavily invested in equities such as stocks, to allow your account to maximize it’s growth.  As you move closer to retirement, the fund will automatically invest in more fixed income options such as bonds and money market funds. This is meant to reduce risk over time to secure the gains in your account, as you near retirement.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Determining your comfort level of Risk can be depicted here. Early in your career or flying comfortably at 30,000 feet your tolerance for turbulence or risk is higher and not as scary. However, the closer you get to landing or retirement the less tolerant of turbulence or risk you become.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There are three basic types of investments: Money market funds, bonds, and stocks. </a:t>
            </a:r>
          </a:p>
          <a:p>
            <a:endParaRPr lang="en-US"/>
          </a:p>
          <a:p>
            <a:r>
              <a:rPr lang="en-US"/>
              <a:t>Bonds are debt securities that entitle the holder to receive interest payments. They're essentially IOUs from companies or governments. You loan them money, and in return, they pay you a steady stream of interest. You also get your original investment back at that point.  This predictable income can be a valuable part of your retirement plan, helping you cover your essential expenses.</a:t>
            </a:r>
          </a:p>
          <a:p>
            <a:endParaRPr lang="en-US"/>
          </a:p>
          <a:p>
            <a:r>
              <a:rPr lang="en-US"/>
              <a:t>Stocks (Higher risk/higher return)</a:t>
            </a:r>
          </a:p>
          <a:p>
            <a:endParaRPr lang="en-US"/>
          </a:p>
          <a:p>
            <a:r>
              <a:rPr lang="en-US"/>
              <a:t>A stock is essentially a piece of ownership in a company. When you buy a stock, you're buying a share (like a tiny slice) of that company.  Imagine a company cuts up its ownership into millions of pieces of paper, and you buy a few of those pieces. That's kind of how stocks work. This technically means that over the long run, you'll make money from stocks if the business continues to grow and make money. You can also make money off stocks when share prices increase or when the board of directors declares a dividend payment. Same as if the business is not doing so well, then the value of the stock price drops. This is what makes stocks a riskier investment. </a:t>
            </a:r>
          </a:p>
          <a:p>
            <a:endParaRPr lang="en-US"/>
          </a:p>
          <a:p>
            <a:r>
              <a:rPr lang="en-US"/>
              <a:t>Lower risk, lower return – the more money market and stable value.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Here’s a little more detailed view of what asset allocation looks like. And it’s the process of dividing an investment portfolio among different asset categories, such as stocks, bonds, real estate, and commodities, in order to achieve a desired risk and return profile. Asset allocation can be a key factor in achieving investment goals, as it helps investors balance risk and reward, and can potentially enhance long-term investment returns. It should be based on an investor's individual risk tolerance, investment goals, and time horizon.</a:t>
            </a:r>
          </a:p>
          <a:p>
            <a:endParaRPr lang="en-US"/>
          </a:p>
          <a:p>
            <a:r>
              <a:rPr lang="en-US"/>
              <a:t>If you want help with determining personal results to what your asset allocation should be, go to u.bpas.com and take the risk tolerance quiz. You may also scan the QR Code shown on the screen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UPDATE SLIDE with Plan specific investments.</a:t>
            </a:r>
          </a:p>
          <a:p>
            <a:endParaRPr lang="en-US"/>
          </a:p>
          <a:p>
            <a:endParaRPr lang="en-US"/>
          </a:p>
          <a:p>
            <a:r>
              <a:rPr lang="en-US"/>
              <a:t>Now let’s go over your plan’s investment menu. Listed here are the different investments that you have available to you in your (Plan Type) plan. Also shown are the different categories under which these investments fall.  Just like the former slide, the options on the left contain the lowest risk and each option to the right includes more risk, with the opportunity of higher returns.</a:t>
            </a:r>
          </a:p>
          <a:p>
            <a:endParaRPr lang="en-US"/>
          </a:p>
          <a:p>
            <a:r>
              <a:rPr lang="en-US"/>
              <a:t>Being too heavily weighted in any one fund may cause your portfolio to lack diversity and either be too aggressive or too conservative. Using asset allocation and investing in a variety of funds will help increase your account diversity and protect you in the event that any one fund underperforms.</a:t>
            </a:r>
          </a:p>
          <a:p>
            <a:endParaRPr lang="en-US"/>
          </a:p>
          <a:p>
            <a:r>
              <a:rPr lang="en-US"/>
              <a:t>The blended options, aim to automatically balance your portfolio using stocks to maximize growth and bonds to minimize risk.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couple of slides ago, I mentioned that blended funds invest in multiple different categories in order to maximize return while minimizing risk.  In your (Plan Type), you have Target Date funds as an available investment option.  These target date funds are a blended fund that automatically adjusts for you, as you get closer to retirement.</a:t>
            </a:r>
          </a:p>
          <a:p>
            <a:endParaRPr lang="en-US"/>
          </a:p>
          <a:p>
            <a:r>
              <a:rPr lang="en-US"/>
              <a:t>In your early working years when you are far from retirement, a target date fund will be heavily invested in equities such as stocks, to allow your account to maximize its growth.  As you move closer to retirement, the fund will automatically invest in more fixed income options such as bonds and money market funds.</a:t>
            </a:r>
          </a:p>
          <a:p>
            <a:endParaRPr lang="en-US"/>
          </a:p>
          <a:p>
            <a:r>
              <a:rPr lang="en-US"/>
              <a:t>This is meant to reduce risk over time to secure the gains in your account, as you near retirement.  Each company’s target date funds are different, but the above chart gives an idea of this investment strategy.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 is a chart showing the different Target Date Funds, listed by year, with an estimate of retirement date or date of birth.  For example, you can see that if you were born between 1978 and 1982, the default target date fund would be the 2045 fund.  You only have to invest in one fund and do not have to make changes, unless your objectives change.  The fund will automatically adjust for you over time.</a:t>
            </a:r>
          </a:p>
          <a:p>
            <a:endParaRPr lang="en-US"/>
          </a:p>
          <a:p>
            <a:r>
              <a:rPr lang="en-US"/>
              <a:t>You also do not have to choose the fund that relates to your date of birth.  If you would like to be more aggressive or expect to retire later than age 65, you can choose a later target date fund.  Conversely, an earlier target date fund could be selected if you would like to be more conservative with your investments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Dreaming about how you envision your life in retirement can be exciting and is one way stay to motivated but making sure you have identified your retirement "Why" is a huge driving force in helping you get to your final destination. Think about your goals and why saving for the future is important to you. For example: You may be thinking about retiring from your job to start your own business, to travel, or pursue hobbies, maybe it's to spend time with family and friends, or volunteer, with your favorite charity.</a:t>
            </a:r>
          </a:p>
          <a:p>
            <a:endParaRPr lang="en-US"/>
          </a:p>
          <a:p>
            <a:r>
              <a:rPr lang="en-US"/>
              <a:t>Your lifestyle decisions will have a big impact on your need for income in retirement. By starting to envision how you’re going to live, you can start putting together a savings plan. And with the right planning, you can avoid a financial cliffhanger and paint a stunning picture of your future. Remember, you are the driver, and the wheel is in your hands. When you think about saving for retirement, keep your eye on the road ahead and focus in on your reasons why retirement is your desired destination.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Diversification is the strategy of distributing your money across various investments to foster growth while reducing risk.​ Think of it as a balanced diet. While eating broccoli is a healthy choice, you wouldn't want to eat just broccoli. To have a healthy balanced meal you need broccoli, water, maybe some fruit and a grain. Instead of investing heavily in a single asset and facing potential financial loss, diversifying your portfolio safeguards your financial stability. By diversifying, you shield yourself from complete financial downfall. Diversification is crucial for establishing lasting wealth.</a:t>
            </a:r>
          </a:p>
          <a:p>
            <a:r>
              <a:rPr lang="en-US"/>
              <a:t>Regular review of your account is important!​​</a:t>
            </a:r>
          </a:p>
          <a:p>
            <a:r>
              <a:rPr lang="en-US"/>
              <a:t>Monitor the balance, contributions, projected balances, and investment allocations. Often adjustments may be needed </a:t>
            </a:r>
          </a:p>
          <a:p>
            <a:r>
              <a:rPr lang="en-US"/>
              <a:t>due to changes in investment strategy or performance.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Remember, investing for retirement is a long-term strategy. Maintaining a focus on your goals will aid in the long run. It's crucial to maintain a balanced view and consider both short-term fluctuations and long-term trends when evaluating your investments. Emotional reactions to market volatility can often lead to impulsive decisions that might undermine your overall financial goals.</a:t>
            </a:r>
          </a:p>
          <a:p>
            <a:endParaRPr lang="en-US"/>
          </a:p>
          <a:p>
            <a:r>
              <a:rPr lang="en-US"/>
              <a:t>To further illustrate, let's take the example of two investors. The individual in Blue steadily contributes a fixed amount to their retirement fund every month, regardless of market conditions. Over time, this disciplined approach, known as dollar-cost averaging, reduces the impact of market volatility and helps in accumulating wealth consistently. Meanwhile, the individual in green attempts to time the market, buying and selling based on short-term predictions. This strategy, while potentially lucrative, often results in missed opportunities and increased stress.</a:t>
            </a:r>
          </a:p>
          <a:p>
            <a:endParaRPr lang="en-US"/>
          </a:p>
          <a:p>
            <a:r>
              <a:rPr lang="en-US"/>
              <a:t>Ultimately, a well-thought-out and diversified portfolio, paired with a calm and patient mindset, is often the most effective way to secure a prosperous retirement. Regularly reviewing and adjusting your investment strategy to align with your evolving goals and risk tolerance is also key.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Ready to start saving for YOUR future!? Getting started with setting up your account is easy!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Visit u.bpas.com and have your plan code and welcome letter handy! Your plan code can be found on your Welcome Letter. Once logged in you will need to select your contribution amount, choose your investments and designate your beneficiaries.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you log into your account, you will see the participant portal's home screen, which includes various tools and options to manage your account.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great tool available to you and directly tied to your retirement account is the mile marker tool. </a:t>
            </a:r>
          </a:p>
          <a:p>
            <a:endParaRPr lang="en-US"/>
          </a:p>
          <a:p>
            <a:r>
              <a:rPr lang="en-US"/>
              <a:t>This tool allows you to input external financials as well as use the information in your account to help you make informed decisions about where you are on your path to retirement. You can make easy changes to salary, contribution rate, retirement age, and so forth to see how changes to your strategy might affect your account balance over time. You can use this tool to try out ideas without making changes to your account. It’s nice to be able to project what things might look like with the possible changes you can make.</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Last but not least: Don’t’ forget to update your beneficiaries! Naming a beneficiary will help mitigate risks of leaving your assets to unintended individuals or entities should something happen to you. </a:t>
            </a:r>
          </a:p>
          <a:p>
            <a:endParaRPr lang="en-US"/>
          </a:p>
          <a:p>
            <a:r>
              <a:rPr lang="en-US"/>
              <a:t>Adding or updating a beneficiary is easy! Simply log in to your account select My profile &amp; then the beneficiaries tab.</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Check out BPAS University for a wide variety of planning tools such as retirement planning calculators, a risk tolerance quiz, retirement progress tracker and tons of videos with helpful tips and tricks to prepare you for your retirement.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Download our mobile app today for access to your account &amp; retirement resources from anywhere anytime! Available from the App Store or Google Play. Scan QR Codes on your screen to download now.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at anytime you have questions or need assistance with your account and you need to get in touch with someone at BPAS, you can contact the Participant Services Center. The Participant Services Center is fully staffed with BPAS employees located across the US. You will be able to speak with a live representative Monday through Friday 8am to 8pm EST and you will have a few ways to get in contact with them. You can call them at the number listed on the slide, request a representative calls you, or you can send them a secure message. You will be able to find Participant Services contact information in your online account.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 what is the purpose of a retirement account? If we look at the numbers, you’ll see the estimations for what we need to retire. The Social Security website estimates that Social Security will replace about 30% of your paycheck when you retire. You also may have about a 30% reduction in what you need once you no longer need to put money into your retirement savings and have hopefully paid off most of your debt. This leaves about 40% gap that we need to make up if we want to completely stop working. This is the purpose of a retirement account.</a:t>
            </a:r>
          </a:p>
          <a:p>
            <a:endParaRPr lang="en-US"/>
          </a:p>
          <a:p>
            <a:r>
              <a:rPr lang="en-US"/>
              <a:t>Before we go any further, I want to address the fact that EVERY one of us is at a different stage in our life, has a slightly different experience, family background, income, etc. A retirement account might sound like a luxury, a no-brainer, both, or anything in-between. No matter what time in your life, and no matter what perspective you’re coming from, having a retirement account ultimately is about having financial security in your later years. Not everyone has that, but we want everyone to have that, and we want you to have the tools to achieve that. So, remember your retirement "why" because it really will make contributing to your retirement account feel easier -- allowing you to pave the way to the retirement you've always dreamed of!</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Finally, whether you are new just getting started, or have been saving for years, here are some great steps to take while your retirement is at the top of your mind. </a:t>
            </a:r>
          </a:p>
          <a:p>
            <a:endParaRPr lang="en-US"/>
          </a:p>
          <a:p>
            <a:r>
              <a:rPr lang="en-US"/>
              <a:t>Log in to your account or setup your account if you have yet to do so.  </a:t>
            </a:r>
          </a:p>
          <a:p>
            <a:r>
              <a:rPr lang="en-US"/>
              <a:t>Make sure your beneficiaries are up to date, especially if you have had any recent changes in marital or parental status.  </a:t>
            </a:r>
          </a:p>
          <a:p>
            <a:r>
              <a:rPr lang="en-US"/>
              <a:t>Take a look at your current investments and make sure they reflect your time horizon and retirement objectives.  </a:t>
            </a:r>
          </a:p>
          <a:p>
            <a:r>
              <a:rPr lang="en-US"/>
              <a:t>Consider increasing your contribution amount or setting up an automatic increase to help reach your retirement savings goals.</a:t>
            </a:r>
          </a:p>
          <a:p>
            <a:endParaRPr lang="en-US"/>
          </a:p>
          <a:p>
            <a:r>
              <a:rPr lang="en-US"/>
              <a:t>Lastly, opt to "go green" and receive all statements and notices online.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How do we avoid getting financially stuck? Maybe you are disciplined in moving money to your savings but If you're anything like me, there have been countless times I have not moved money into my savings because I'm short for month but immediately stop at Taco Bell or grab a Starbucks when I feel that pang of hunger. Reality is we make it work. Somehow, I pay the bills AND find a way to feed my cravings -- The same can be true for setting aside money for retirement. Start small, set aside $20/paycheck, increase your contributions overtime. Something is better than nothing!  Use the tools available to you at BPAS U and start today!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I will open it up for any questions you may have.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Thank you for watching our presentation, if you have further questions, please call our participant services or visit us online.  Thank you and have a great rest of your day!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now talk about your specific retirement plan. Your (Enter Plan Name) Retirement Plan account is a (plan type: 401(k), 403 (b) etc.) plan. With this plan you can put money away now and invest the money so that it grows throughout your working years. This allows you to supplement your income throughout retirement. Think of it like funding your future business, so when you retire, the business that you created will hire you as a retiree and pay you for you to enjoy life as you wish. Put in even more simple terms, you’re creating a paycheck for your future self.</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One of the great benefits of a (Plan type: 401(k), 403(b) etc) is the ability to invest your money and allow that to grow over time.  Because of the effect of compounding growth, getting started early and being consistent can have great effects over the long term.</a:t>
            </a:r>
          </a:p>
          <a:p>
            <a:endParaRPr lang="en-US"/>
          </a:p>
          <a:p>
            <a:r>
              <a:rPr lang="en-US"/>
              <a:t>On this slide, we show how powerful the effect of compounding interest is. At first, the growth in the account seems very modest, maybe even non-existent. However, over time, as your investments grow and compound on one another, the effect becomes more impactful. You can see that at about age 49, half the value is investment growth (green). By age 65, the investment growth is almost 3 times what you have actually contributed (blue) over the years.</a:t>
            </a:r>
          </a:p>
          <a:p>
            <a:endParaRPr lang="en-US"/>
          </a:p>
          <a:p>
            <a:r>
              <a:rPr lang="en-US"/>
              <a:t>It’s never too late to start, so if you have not started savings for retirement yet, there is no time like the present!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There are (REMOVE " Two different ways" if no ROTH) two different ways that you can contribute to your account, each with different tax advantages.</a:t>
            </a:r>
          </a:p>
          <a:p>
            <a:endParaRPr lang="en-US"/>
          </a:p>
          <a:p>
            <a:r>
              <a:rPr lang="en-US"/>
              <a:t>The first, is pre-tax contributions, which is sometimes referred to “traditional”.  Pre-tax contributions allow you to defer your taxes until you start taking qualified withdraws.  That means, whatever you contribute to your (plan type: 401(k), 403 (b) etc.) account, is tax free now, and taxable when you take those withdraws in retirement.  This may be most beneficial if you have a higher tax rate now than what you expect it to be when you start taking withdraws.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Optional: Remove if not applicable </a:t>
            </a:r>
          </a:p>
          <a:p>
            <a:endParaRPr lang="en-US"/>
          </a:p>
          <a:p>
            <a:endParaRPr lang="en-US"/>
          </a:p>
          <a:p>
            <a:r>
              <a:rPr lang="en-US"/>
              <a:t>The second way that you can contribute is called a Roth contribution. Roth contributions essentially work in the opposite way as pre-tax contributions.  Roth contributions are taxable now, however, when you start taking qualified withdraws, your contributions and the growth within the account, will be tax free.  </a:t>
            </a:r>
          </a:p>
          <a:p>
            <a:endParaRPr lang="en-US"/>
          </a:p>
          <a:p>
            <a:r>
              <a:rPr lang="en-US"/>
              <a:t>Roth contributions may be beneficial if your tax rate is lower now than what you expect it to be in the future.  </a:t>
            </a:r>
          </a:p>
          <a:p>
            <a:endParaRPr lang="en-US"/>
          </a:p>
          <a:p>
            <a:r>
              <a:rPr lang="en-US"/>
              <a:t>Finally, in order for Roth withdraws to be tax free, you must have the account for 5 years, AND be 59 ½ . Or if the distribution is due to death or disability.</a:t>
            </a:r>
          </a:p>
          <a:p>
            <a:endParaRPr lang="en-US"/>
          </a:p>
          <a:p>
            <a:r>
              <a:rPr lang="en-US"/>
              <a:t>When you decide to contribute, you could do one or the other or both and you can split it however you like.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Optional: Remove if no ROTH</a:t>
            </a:r>
          </a:p>
          <a:p>
            <a:endParaRPr lang="en-US"/>
          </a:p>
          <a:p>
            <a:r>
              <a:rPr lang="en-US"/>
              <a:t>If you were to start contributing today, this is what it would look like. </a:t>
            </a:r>
          </a:p>
          <a:p>
            <a:endParaRPr lang="en-US"/>
          </a:p>
          <a:p>
            <a:r>
              <a:rPr lang="en-US"/>
              <a:t>Using our friends Larry and Jenny as examples:</a:t>
            </a:r>
          </a:p>
          <a:p>
            <a:endParaRPr lang="en-US"/>
          </a:p>
          <a:p>
            <a:r>
              <a:rPr lang="en-US"/>
              <a:t>Larry's weekly paycheck is $1,000 less taxes his take home pay is $820. If Larry were to contribute $60/week pretax his take home pay will be $771 after income taxes. notice his taxable income is reduced by $60. If he contributed the same amount to his ROTH 401k, his taxable income remains $1000, the same as someone making no contribution. The difference is that all ROTH contributions and any earnings would now be eligible for withdrawal tax free when taking qualified withdrawals after age 59 and 1/2 and after holding the account for at least 5 years. In all, both contribution types offer tax benefits, but you enjoy those benefits at different times.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15.png"/><Relationship Id="rId7" Type="http://schemas.openxmlformats.org/officeDocument/2006/relationships/image" Target="../media/image34.svg"/><Relationship Id="rId12" Type="http://schemas.openxmlformats.org/officeDocument/2006/relationships/image" Target="../media/image39.png"/><Relationship Id="rId17" Type="http://schemas.openxmlformats.org/officeDocument/2006/relationships/image" Target="../media/image44.svg"/><Relationship Id="rId2" Type="http://schemas.openxmlformats.org/officeDocument/2006/relationships/notesSlide" Target="../notesSlides/notesSlide10.xml"/><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5" Type="http://schemas.openxmlformats.org/officeDocument/2006/relationships/image" Target="../media/image4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1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9.sv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15.png"/><Relationship Id="rId4" Type="http://schemas.openxmlformats.org/officeDocument/2006/relationships/image" Target="../media/image61.sv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3.svg"/><Relationship Id="rId18" Type="http://schemas.openxmlformats.org/officeDocument/2006/relationships/image" Target="../media/image78.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2.png"/><Relationship Id="rId17" Type="http://schemas.openxmlformats.org/officeDocument/2006/relationships/image" Target="../media/image77.svg"/><Relationship Id="rId2" Type="http://schemas.openxmlformats.org/officeDocument/2006/relationships/notesSlide" Target="../notesSlides/notesSlide17.xml"/><Relationship Id="rId16"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15.png"/><Relationship Id="rId5" Type="http://schemas.openxmlformats.org/officeDocument/2006/relationships/image" Target="../media/image66.png"/><Relationship Id="rId15" Type="http://schemas.openxmlformats.org/officeDocument/2006/relationships/image" Target="../media/image75.svg"/><Relationship Id="rId10" Type="http://schemas.openxmlformats.org/officeDocument/2006/relationships/image" Target="../media/image71.svg"/><Relationship Id="rId19" Type="http://schemas.openxmlformats.org/officeDocument/2006/relationships/image" Target="../media/image79.svg"/><Relationship Id="rId4" Type="http://schemas.openxmlformats.org/officeDocument/2006/relationships/image" Target="../media/image65.svg"/><Relationship Id="rId9" Type="http://schemas.openxmlformats.org/officeDocument/2006/relationships/image" Target="../media/image70.png"/><Relationship Id="rId14" Type="http://schemas.openxmlformats.org/officeDocument/2006/relationships/image" Target="../media/image74.png"/></Relationships>
</file>

<file path=ppt/slides/_rels/slide18.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84.svg"/><Relationship Id="rId4" Type="http://schemas.openxmlformats.org/officeDocument/2006/relationships/image" Target="../media/image83.png"/></Relationships>
</file>

<file path=ppt/slides/_rels/slide2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5.png"/><Relationship Id="rId7"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86.svg"/><Relationship Id="rId9" Type="http://schemas.openxmlformats.org/officeDocument/2006/relationships/image" Target="../media/image88.svg"/></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90.svg"/></Relationships>
</file>

<file path=ppt/slides/_rels/slide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93.png"/><Relationship Id="rId4" Type="http://schemas.openxmlformats.org/officeDocument/2006/relationships/image" Target="../media/image92.png"/></Relationships>
</file>

<file path=ppt/slides/_rels/slide24.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svg"/><Relationship Id="rId3" Type="http://schemas.openxmlformats.org/officeDocument/2006/relationships/image" Target="../media/image15.png"/><Relationship Id="rId7" Type="http://schemas.openxmlformats.org/officeDocument/2006/relationships/image" Target="../media/image97.svg"/><Relationship Id="rId12" Type="http://schemas.openxmlformats.org/officeDocument/2006/relationships/image" Target="../media/image10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sv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112.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07.png"/><Relationship Id="rId11" Type="http://schemas.openxmlformats.org/officeDocument/2006/relationships/image" Target="../media/image111.png"/><Relationship Id="rId5" Type="http://schemas.openxmlformats.org/officeDocument/2006/relationships/image" Target="../media/image106.png"/><Relationship Id="rId10" Type="http://schemas.openxmlformats.org/officeDocument/2006/relationships/image" Target="../media/image15.png"/><Relationship Id="rId4" Type="http://schemas.openxmlformats.org/officeDocument/2006/relationships/image" Target="../media/image105.svg"/><Relationship Id="rId9" Type="http://schemas.openxmlformats.org/officeDocument/2006/relationships/image" Target="../media/image110.png"/></Relationships>
</file>

<file path=ppt/slides/_rels/slide27.xml.rels><?xml version="1.0" encoding="UTF-8" standalone="yes"?>
<Relationships xmlns="http://schemas.openxmlformats.org/package/2006/relationships"><Relationship Id="rId8" Type="http://schemas.openxmlformats.org/officeDocument/2006/relationships/image" Target="../media/image112.svg"/><Relationship Id="rId3" Type="http://schemas.openxmlformats.org/officeDocument/2006/relationships/image" Target="../media/image106.png"/><Relationship Id="rId7" Type="http://schemas.openxmlformats.org/officeDocument/2006/relationships/image" Target="../media/image111.png"/><Relationship Id="rId12" Type="http://schemas.openxmlformats.org/officeDocument/2006/relationships/image" Target="../media/image116.sv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15.png"/><Relationship Id="rId5" Type="http://schemas.openxmlformats.org/officeDocument/2006/relationships/image" Target="../media/image108.png"/><Relationship Id="rId10" Type="http://schemas.openxmlformats.org/officeDocument/2006/relationships/image" Target="../media/image114.svg"/><Relationship Id="rId4" Type="http://schemas.openxmlformats.org/officeDocument/2006/relationships/image" Target="../media/image107.png"/><Relationship Id="rId9" Type="http://schemas.openxmlformats.org/officeDocument/2006/relationships/image" Target="../media/image113.png"/></Relationships>
</file>

<file path=ppt/slides/_rels/slide2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svg"/><Relationship Id="rId3" Type="http://schemas.openxmlformats.org/officeDocument/2006/relationships/image" Target="../media/image15.png"/><Relationship Id="rId7" Type="http://schemas.openxmlformats.org/officeDocument/2006/relationships/image" Target="../media/image121.svg"/><Relationship Id="rId12" Type="http://schemas.openxmlformats.org/officeDocument/2006/relationships/image" Target="../media/image126.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20.png"/><Relationship Id="rId11" Type="http://schemas.openxmlformats.org/officeDocument/2006/relationships/image" Target="../media/image125.svg"/><Relationship Id="rId5" Type="http://schemas.openxmlformats.org/officeDocument/2006/relationships/image" Target="../media/image119.sv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svg"/></Relationships>
</file>

<file path=ppt/slides/_rels/slide31.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5.png"/><Relationship Id="rId7" Type="http://schemas.openxmlformats.org/officeDocument/2006/relationships/image" Target="../media/image131.sv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30.png"/><Relationship Id="rId11" Type="http://schemas.openxmlformats.org/officeDocument/2006/relationships/image" Target="../media/image135.svg"/><Relationship Id="rId5" Type="http://schemas.openxmlformats.org/officeDocument/2006/relationships/image" Target="../media/image129.sv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svg"/></Relationships>
</file>

<file path=ppt/slides/_rels/slide32.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sv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svg"/><Relationship Id="rId4" Type="http://schemas.openxmlformats.org/officeDocument/2006/relationships/image" Target="../media/image137.svg"/><Relationship Id="rId9" Type="http://schemas.openxmlformats.org/officeDocument/2006/relationships/image" Target="../media/image142.svg"/></Relationships>
</file>

<file path=ppt/slides/_rels/slide33.xml.rels><?xml version="1.0" encoding="UTF-8" standalone="yes"?>
<Relationships xmlns="http://schemas.openxmlformats.org/package/2006/relationships"><Relationship Id="rId8" Type="http://schemas.openxmlformats.org/officeDocument/2006/relationships/image" Target="../media/image148.svg"/><Relationship Id="rId13" Type="http://schemas.openxmlformats.org/officeDocument/2006/relationships/image" Target="../media/image153.png"/><Relationship Id="rId3" Type="http://schemas.openxmlformats.org/officeDocument/2006/relationships/image" Target="../media/image143.png"/><Relationship Id="rId7" Type="http://schemas.openxmlformats.org/officeDocument/2006/relationships/image" Target="../media/image147.png"/><Relationship Id="rId12" Type="http://schemas.openxmlformats.org/officeDocument/2006/relationships/image" Target="../media/image152.svg"/><Relationship Id="rId17" Type="http://schemas.openxmlformats.org/officeDocument/2006/relationships/image" Target="../media/image15.png"/><Relationship Id="rId2" Type="http://schemas.openxmlformats.org/officeDocument/2006/relationships/notesSlide" Target="../notesSlides/notesSlide33.xml"/><Relationship Id="rId16" Type="http://schemas.openxmlformats.org/officeDocument/2006/relationships/image" Target="../media/image156.svg"/><Relationship Id="rId1" Type="http://schemas.openxmlformats.org/officeDocument/2006/relationships/slideLayout" Target="../slideLayouts/slideLayout7.xml"/><Relationship Id="rId6" Type="http://schemas.openxmlformats.org/officeDocument/2006/relationships/image" Target="../media/image146.svg"/><Relationship Id="rId11" Type="http://schemas.openxmlformats.org/officeDocument/2006/relationships/image" Target="../media/image151.png"/><Relationship Id="rId5" Type="http://schemas.openxmlformats.org/officeDocument/2006/relationships/image" Target="../media/image145.png"/><Relationship Id="rId15" Type="http://schemas.openxmlformats.org/officeDocument/2006/relationships/image" Target="../media/image155.png"/><Relationship Id="rId10" Type="http://schemas.openxmlformats.org/officeDocument/2006/relationships/image" Target="../media/image150.svg"/><Relationship Id="rId4" Type="http://schemas.openxmlformats.org/officeDocument/2006/relationships/image" Target="../media/image144.svg"/><Relationship Id="rId9" Type="http://schemas.openxmlformats.org/officeDocument/2006/relationships/image" Target="../media/image149.png"/><Relationship Id="rId14" Type="http://schemas.openxmlformats.org/officeDocument/2006/relationships/image" Target="../media/image154.svg"/></Relationships>
</file>

<file path=ppt/slides/_rels/slide3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163.svg"/><Relationship Id="rId13" Type="http://schemas.openxmlformats.org/officeDocument/2006/relationships/image" Target="../media/image168.png"/><Relationship Id="rId18" Type="http://schemas.openxmlformats.org/officeDocument/2006/relationships/image" Target="../media/image173.png"/><Relationship Id="rId3" Type="http://schemas.openxmlformats.org/officeDocument/2006/relationships/image" Target="../media/image158.png"/><Relationship Id="rId7" Type="http://schemas.openxmlformats.org/officeDocument/2006/relationships/image" Target="../media/image162.png"/><Relationship Id="rId12" Type="http://schemas.openxmlformats.org/officeDocument/2006/relationships/image" Target="../media/image167.svg"/><Relationship Id="rId17" Type="http://schemas.openxmlformats.org/officeDocument/2006/relationships/image" Target="../media/image172.png"/><Relationship Id="rId2" Type="http://schemas.openxmlformats.org/officeDocument/2006/relationships/notesSlide" Target="../notesSlides/notesSlide35.xml"/><Relationship Id="rId16" Type="http://schemas.openxmlformats.org/officeDocument/2006/relationships/image" Target="../media/image171.svg"/><Relationship Id="rId1" Type="http://schemas.openxmlformats.org/officeDocument/2006/relationships/slideLayout" Target="../slideLayouts/slideLayout7.xml"/><Relationship Id="rId6" Type="http://schemas.openxmlformats.org/officeDocument/2006/relationships/image" Target="../media/image161.svg"/><Relationship Id="rId11" Type="http://schemas.openxmlformats.org/officeDocument/2006/relationships/image" Target="../media/image166.png"/><Relationship Id="rId5" Type="http://schemas.openxmlformats.org/officeDocument/2006/relationships/image" Target="../media/image160.png"/><Relationship Id="rId15" Type="http://schemas.openxmlformats.org/officeDocument/2006/relationships/image" Target="../media/image170.png"/><Relationship Id="rId10" Type="http://schemas.openxmlformats.org/officeDocument/2006/relationships/image" Target="../media/image165.svg"/><Relationship Id="rId19" Type="http://schemas.openxmlformats.org/officeDocument/2006/relationships/image" Target="../media/image15.png"/><Relationship Id="rId4" Type="http://schemas.openxmlformats.org/officeDocument/2006/relationships/image" Target="../media/image159.svg"/><Relationship Id="rId9" Type="http://schemas.openxmlformats.org/officeDocument/2006/relationships/image" Target="../media/image164.png"/><Relationship Id="rId14" Type="http://schemas.openxmlformats.org/officeDocument/2006/relationships/image" Target="../media/image169.svg"/></Relationships>
</file>

<file path=ppt/slides/_rels/slide36.xml.rels><?xml version="1.0" encoding="UTF-8" standalone="yes"?>
<Relationships xmlns="http://schemas.openxmlformats.org/package/2006/relationships"><Relationship Id="rId8" Type="http://schemas.openxmlformats.org/officeDocument/2006/relationships/image" Target="../media/image178.svg"/><Relationship Id="rId3" Type="http://schemas.openxmlformats.org/officeDocument/2006/relationships/image" Target="../media/image15.png"/><Relationship Id="rId7" Type="http://schemas.openxmlformats.org/officeDocument/2006/relationships/image" Target="../media/image177.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76.jpeg"/><Relationship Id="rId5" Type="http://schemas.openxmlformats.org/officeDocument/2006/relationships/image" Target="../media/image175.png"/><Relationship Id="rId4" Type="http://schemas.openxmlformats.org/officeDocument/2006/relationships/image" Target="../media/image174.png"/></Relationships>
</file>

<file path=ppt/slides/_rels/slide37.xml.rels><?xml version="1.0" encoding="UTF-8" standalone="yes"?>
<Relationships xmlns="http://schemas.openxmlformats.org/package/2006/relationships"><Relationship Id="rId8" Type="http://schemas.openxmlformats.org/officeDocument/2006/relationships/image" Target="../media/image184.svg"/><Relationship Id="rId13" Type="http://schemas.openxmlformats.org/officeDocument/2006/relationships/image" Target="../media/image189.png"/><Relationship Id="rId3" Type="http://schemas.openxmlformats.org/officeDocument/2006/relationships/image" Target="../media/image179.jpeg"/><Relationship Id="rId7" Type="http://schemas.openxmlformats.org/officeDocument/2006/relationships/image" Target="../media/image183.png"/><Relationship Id="rId12" Type="http://schemas.openxmlformats.org/officeDocument/2006/relationships/image" Target="../media/image188.sv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82.svg"/><Relationship Id="rId11" Type="http://schemas.openxmlformats.org/officeDocument/2006/relationships/image" Target="../media/image187.png"/><Relationship Id="rId5" Type="http://schemas.openxmlformats.org/officeDocument/2006/relationships/image" Target="../media/image181.png"/><Relationship Id="rId10" Type="http://schemas.openxmlformats.org/officeDocument/2006/relationships/image" Target="../media/image186.svg"/><Relationship Id="rId4" Type="http://schemas.openxmlformats.org/officeDocument/2006/relationships/image" Target="../media/image180.png"/><Relationship Id="rId9" Type="http://schemas.openxmlformats.org/officeDocument/2006/relationships/image" Target="../media/image185.png"/><Relationship Id="rId14" Type="http://schemas.openxmlformats.org/officeDocument/2006/relationships/image" Target="../media/image190.png"/></Relationships>
</file>

<file path=ppt/slides/_rels/slide38.xml.rels><?xml version="1.0" encoding="UTF-8" standalone="yes"?>
<Relationships xmlns="http://schemas.openxmlformats.org/package/2006/relationships"><Relationship Id="rId8" Type="http://schemas.openxmlformats.org/officeDocument/2006/relationships/image" Target="../media/image195.png"/><Relationship Id="rId13" Type="http://schemas.openxmlformats.org/officeDocument/2006/relationships/image" Target="../media/image15.png"/><Relationship Id="rId3" Type="http://schemas.openxmlformats.org/officeDocument/2006/relationships/image" Target="../media/image110.png"/><Relationship Id="rId7" Type="http://schemas.openxmlformats.org/officeDocument/2006/relationships/image" Target="../media/image194.png"/><Relationship Id="rId12"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93.svg"/><Relationship Id="rId11" Type="http://schemas.openxmlformats.org/officeDocument/2006/relationships/image" Target="../media/image198.svg"/><Relationship Id="rId5" Type="http://schemas.openxmlformats.org/officeDocument/2006/relationships/image" Target="../media/image192.png"/><Relationship Id="rId10" Type="http://schemas.openxmlformats.org/officeDocument/2006/relationships/image" Target="../media/image197.png"/><Relationship Id="rId4" Type="http://schemas.openxmlformats.org/officeDocument/2006/relationships/image" Target="../media/image191.jpeg"/><Relationship Id="rId9" Type="http://schemas.openxmlformats.org/officeDocument/2006/relationships/image" Target="../media/image196.png"/></Relationships>
</file>

<file path=ppt/slides/_rels/slide39.xml.rels><?xml version="1.0" encoding="UTF-8" standalone="yes"?>
<Relationships xmlns="http://schemas.openxmlformats.org/package/2006/relationships"><Relationship Id="rId8" Type="http://schemas.openxmlformats.org/officeDocument/2006/relationships/image" Target="../media/image204.svg"/><Relationship Id="rId13" Type="http://schemas.openxmlformats.org/officeDocument/2006/relationships/image" Target="../media/image208.png"/><Relationship Id="rId3" Type="http://schemas.openxmlformats.org/officeDocument/2006/relationships/image" Target="../media/image199.png"/><Relationship Id="rId7" Type="http://schemas.openxmlformats.org/officeDocument/2006/relationships/image" Target="../media/image203.png"/><Relationship Id="rId12" Type="http://schemas.openxmlformats.org/officeDocument/2006/relationships/image" Target="../media/image207.svg"/><Relationship Id="rId2" Type="http://schemas.openxmlformats.org/officeDocument/2006/relationships/notesSlide" Target="../notesSlides/notesSlide39.xml"/><Relationship Id="rId16" Type="http://schemas.openxmlformats.org/officeDocument/2006/relationships/image" Target="../media/image211.svg"/><Relationship Id="rId1" Type="http://schemas.openxmlformats.org/officeDocument/2006/relationships/slideLayout" Target="../slideLayouts/slideLayout7.xml"/><Relationship Id="rId6" Type="http://schemas.openxmlformats.org/officeDocument/2006/relationships/image" Target="../media/image202.svg"/><Relationship Id="rId11" Type="http://schemas.openxmlformats.org/officeDocument/2006/relationships/image" Target="../media/image15.png"/><Relationship Id="rId5" Type="http://schemas.openxmlformats.org/officeDocument/2006/relationships/image" Target="../media/image201.png"/><Relationship Id="rId15" Type="http://schemas.openxmlformats.org/officeDocument/2006/relationships/image" Target="../media/image210.png"/><Relationship Id="rId10" Type="http://schemas.openxmlformats.org/officeDocument/2006/relationships/image" Target="../media/image206.svg"/><Relationship Id="rId4" Type="http://schemas.openxmlformats.org/officeDocument/2006/relationships/image" Target="../media/image200.svg"/><Relationship Id="rId9" Type="http://schemas.openxmlformats.org/officeDocument/2006/relationships/image" Target="../media/image205.png"/><Relationship Id="rId14" Type="http://schemas.openxmlformats.org/officeDocument/2006/relationships/image" Target="../media/image209.sv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12.png"/><Relationship Id="rId7" Type="http://schemas.openxmlformats.org/officeDocument/2006/relationships/image" Target="../media/image216.gif"/><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215.svg"/><Relationship Id="rId5" Type="http://schemas.openxmlformats.org/officeDocument/2006/relationships/image" Target="../media/image214.png"/><Relationship Id="rId4" Type="http://schemas.openxmlformats.org/officeDocument/2006/relationships/image" Target="../media/image213.svg"/></Relationships>
</file>

<file path=ppt/slides/_rels/slide41.xml.rels><?xml version="1.0" encoding="UTF-8" standalone="yes"?>
<Relationships xmlns="http://schemas.openxmlformats.org/package/2006/relationships"><Relationship Id="rId8" Type="http://schemas.openxmlformats.org/officeDocument/2006/relationships/image" Target="../media/image222.png"/><Relationship Id="rId3" Type="http://schemas.openxmlformats.org/officeDocument/2006/relationships/image" Target="../media/image217.jpeg"/><Relationship Id="rId7" Type="http://schemas.openxmlformats.org/officeDocument/2006/relationships/image" Target="../media/image221.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220.png"/><Relationship Id="rId11" Type="http://schemas.openxmlformats.org/officeDocument/2006/relationships/image" Target="../media/image10.png"/><Relationship Id="rId5" Type="http://schemas.openxmlformats.org/officeDocument/2006/relationships/image" Target="../media/image219.png"/><Relationship Id="rId10" Type="http://schemas.openxmlformats.org/officeDocument/2006/relationships/image" Target="../media/image224.png"/><Relationship Id="rId4" Type="http://schemas.openxmlformats.org/officeDocument/2006/relationships/image" Target="../media/image218.jpeg"/><Relationship Id="rId9" Type="http://schemas.openxmlformats.org/officeDocument/2006/relationships/image" Target="../media/image223.png"/></Relationships>
</file>

<file path=ppt/slides/_rels/slide42.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226.sv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2.sv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721612">
            <a:off x="3638115" y="1896865"/>
            <a:ext cx="14314219" cy="4992084"/>
          </a:xfrm>
          <a:custGeom>
            <a:avLst/>
            <a:gdLst/>
            <a:ahLst/>
            <a:cxnLst/>
            <a:rect l="l" t="t" r="r" b="b"/>
            <a:pathLst>
              <a:path w="14314219" h="4992084">
                <a:moveTo>
                  <a:pt x="0" y="0"/>
                </a:moveTo>
                <a:lnTo>
                  <a:pt x="14314219" y="0"/>
                </a:lnTo>
                <a:lnTo>
                  <a:pt x="14314219" y="4992084"/>
                </a:lnTo>
                <a:lnTo>
                  <a:pt x="0" y="49920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9953601" y="5"/>
            <a:ext cx="8713725" cy="10289235"/>
            <a:chOff x="0" y="0"/>
            <a:chExt cx="21042033" cy="24846598"/>
          </a:xfrm>
        </p:grpSpPr>
        <p:sp>
          <p:nvSpPr>
            <p:cNvPr id="4" name="Freeform 4"/>
            <p:cNvSpPr/>
            <p:nvPr/>
          </p:nvSpPr>
          <p:spPr>
            <a:xfrm>
              <a:off x="-658495" y="0"/>
              <a:ext cx="21700490" cy="24846662"/>
            </a:xfrm>
            <a:custGeom>
              <a:avLst/>
              <a:gdLst/>
              <a:ahLst/>
              <a:cxnLst/>
              <a:rect l="l" t="t" r="r" b="b"/>
              <a:pathLst>
                <a:path w="21700490" h="24846662">
                  <a:moveTo>
                    <a:pt x="9113774" y="0"/>
                  </a:moveTo>
                  <a:cubicBezTo>
                    <a:pt x="9113774" y="0"/>
                    <a:pt x="10028936" y="4543806"/>
                    <a:pt x="4926584" y="12121388"/>
                  </a:cubicBezTo>
                  <a:cubicBezTo>
                    <a:pt x="0" y="19437986"/>
                    <a:pt x="691769" y="24846662"/>
                    <a:pt x="691769" y="24846662"/>
                  </a:cubicBezTo>
                  <a:lnTo>
                    <a:pt x="21700490" y="24846662"/>
                  </a:lnTo>
                  <a:lnTo>
                    <a:pt x="21700490" y="0"/>
                  </a:lnTo>
                  <a:close/>
                </a:path>
              </a:pathLst>
            </a:custGeom>
            <a:blipFill>
              <a:blip r:embed="rId5"/>
              <a:stretch>
                <a:fillRect l="-38616" r="-38616"/>
              </a:stretch>
            </a:blipFill>
          </p:spPr>
          <p:txBody>
            <a:bodyPr/>
            <a:lstStyle/>
            <a:p>
              <a:endParaRPr lang="en-US"/>
            </a:p>
          </p:txBody>
        </p:sp>
      </p:grpSp>
      <p:sp>
        <p:nvSpPr>
          <p:cNvPr id="5" name="Freeform 5"/>
          <p:cNvSpPr/>
          <p:nvPr/>
        </p:nvSpPr>
        <p:spPr>
          <a:xfrm rot="-2967198" flipH="1">
            <a:off x="12833343" y="6024265"/>
            <a:ext cx="10909314" cy="3709167"/>
          </a:xfrm>
          <a:custGeom>
            <a:avLst/>
            <a:gdLst/>
            <a:ahLst/>
            <a:cxnLst/>
            <a:rect l="l" t="t" r="r" b="b"/>
            <a:pathLst>
              <a:path w="10909314" h="3709167">
                <a:moveTo>
                  <a:pt x="10909314" y="0"/>
                </a:moveTo>
                <a:lnTo>
                  <a:pt x="0" y="0"/>
                </a:lnTo>
                <a:lnTo>
                  <a:pt x="0" y="3709167"/>
                </a:lnTo>
                <a:lnTo>
                  <a:pt x="10909314" y="3709167"/>
                </a:lnTo>
                <a:lnTo>
                  <a:pt x="10909314" y="0"/>
                </a:lnTo>
                <a:close/>
              </a:path>
            </a:pathLst>
          </a:custGeom>
          <a:blipFill>
            <a:blip r:embed="rId6">
              <a:alphaModFix amt="77000"/>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6" name="Group 6"/>
          <p:cNvGrpSpPr/>
          <p:nvPr/>
        </p:nvGrpSpPr>
        <p:grpSpPr>
          <a:xfrm>
            <a:off x="10165433" y="946396"/>
            <a:ext cx="857867" cy="8578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2C68"/>
            </a:solidFill>
          </p:spPr>
          <p:txBody>
            <a:bodyPr/>
            <a:lstStyle/>
            <a:p>
              <a:endParaRPr lang="en-US"/>
            </a:p>
          </p:txBody>
        </p:sp>
        <p:sp>
          <p:nvSpPr>
            <p:cNvPr id="8" name="TextBox 8"/>
            <p:cNvSpPr txBox="1"/>
            <p:nvPr/>
          </p:nvSpPr>
          <p:spPr>
            <a:xfrm>
              <a:off x="76200" y="85725"/>
              <a:ext cx="660400" cy="650875"/>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9651318" y="2226096"/>
            <a:ext cx="604566" cy="60456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6422"/>
            </a:solidFill>
          </p:spPr>
          <p:txBody>
            <a:bodyPr/>
            <a:lstStyle/>
            <a:p>
              <a:endParaRPr lang="en-US"/>
            </a:p>
          </p:txBody>
        </p:sp>
        <p:sp>
          <p:nvSpPr>
            <p:cNvPr id="11" name="TextBox 11"/>
            <p:cNvSpPr txBox="1"/>
            <p:nvPr/>
          </p:nvSpPr>
          <p:spPr>
            <a:xfrm>
              <a:off x="76200" y="85725"/>
              <a:ext cx="660400" cy="650875"/>
            </a:xfrm>
            <a:prstGeom prst="rect">
              <a:avLst/>
            </a:prstGeom>
          </p:spPr>
          <p:txBody>
            <a:bodyPr lIns="50800" tIns="50800" rIns="50800" bIns="50800" rtlCol="0" anchor="ctr"/>
            <a:lstStyle/>
            <a:p>
              <a:pPr algn="ctr">
                <a:lnSpc>
                  <a:spcPts val="1855"/>
                </a:lnSpc>
              </a:pPr>
              <a:endParaRPr/>
            </a:p>
          </p:txBody>
        </p:sp>
      </p:grpSp>
      <p:grpSp>
        <p:nvGrpSpPr>
          <p:cNvPr id="12" name="Group 12"/>
          <p:cNvGrpSpPr/>
          <p:nvPr/>
        </p:nvGrpSpPr>
        <p:grpSpPr>
          <a:xfrm>
            <a:off x="10476408" y="681913"/>
            <a:ext cx="637633" cy="63763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60A644"/>
              </a:solidFill>
              <a:prstDash val="solid"/>
              <a:miter/>
            </a:ln>
          </p:spPr>
          <p:txBody>
            <a:bodyPr/>
            <a:lstStyle/>
            <a:p>
              <a:endParaRPr lang="en-US"/>
            </a:p>
          </p:txBody>
        </p:sp>
        <p:sp>
          <p:nvSpPr>
            <p:cNvPr id="14" name="TextBox 14"/>
            <p:cNvSpPr txBox="1"/>
            <p:nvPr/>
          </p:nvSpPr>
          <p:spPr>
            <a:xfrm>
              <a:off x="76200" y="85725"/>
              <a:ext cx="660400" cy="650875"/>
            </a:xfrm>
            <a:prstGeom prst="rect">
              <a:avLst/>
            </a:prstGeom>
          </p:spPr>
          <p:txBody>
            <a:bodyPr lIns="50800" tIns="50800" rIns="50800" bIns="50800" rtlCol="0" anchor="ctr"/>
            <a:lstStyle/>
            <a:p>
              <a:pPr algn="ctr">
                <a:lnSpc>
                  <a:spcPts val="1855"/>
                </a:lnSpc>
              </a:pPr>
              <a:endParaRPr/>
            </a:p>
          </p:txBody>
        </p:sp>
      </p:grpSp>
      <p:sp>
        <p:nvSpPr>
          <p:cNvPr id="15" name="Freeform 15"/>
          <p:cNvSpPr/>
          <p:nvPr/>
        </p:nvSpPr>
        <p:spPr>
          <a:xfrm>
            <a:off x="-2430191" y="5947811"/>
            <a:ext cx="9897851" cy="1115758"/>
          </a:xfrm>
          <a:custGeom>
            <a:avLst/>
            <a:gdLst/>
            <a:ahLst/>
            <a:cxnLst/>
            <a:rect l="l" t="t" r="r" b="b"/>
            <a:pathLst>
              <a:path w="9897851" h="1115758">
                <a:moveTo>
                  <a:pt x="0" y="0"/>
                </a:moveTo>
                <a:lnTo>
                  <a:pt x="9897851" y="0"/>
                </a:lnTo>
                <a:lnTo>
                  <a:pt x="9897851" y="1115758"/>
                </a:lnTo>
                <a:lnTo>
                  <a:pt x="0" y="11157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6" name="Group 16"/>
          <p:cNvGrpSpPr>
            <a:grpSpLocks noChangeAspect="1"/>
          </p:cNvGrpSpPr>
          <p:nvPr/>
        </p:nvGrpSpPr>
        <p:grpSpPr>
          <a:xfrm>
            <a:off x="230650" y="8109177"/>
            <a:ext cx="1811215" cy="1812431"/>
            <a:chOff x="0" y="0"/>
            <a:chExt cx="3784600" cy="3787140"/>
          </a:xfrm>
        </p:grpSpPr>
        <p:sp>
          <p:nvSpPr>
            <p:cNvPr id="17" name="Freeform 17"/>
            <p:cNvSpPr/>
            <p:nvPr/>
          </p:nvSpPr>
          <p:spPr>
            <a:xfrm>
              <a:off x="-93460" y="-492"/>
              <a:ext cx="3971520" cy="3790665"/>
            </a:xfrm>
            <a:custGeom>
              <a:avLst/>
              <a:gdLst/>
              <a:ahLst/>
              <a:cxnLst/>
              <a:rect l="l" t="t" r="r" b="b"/>
              <a:pathLst>
                <a:path w="3971520" h="3790665">
                  <a:moveTo>
                    <a:pt x="1985760" y="3032"/>
                  </a:moveTo>
                  <a:cubicBezTo>
                    <a:pt x="1307690" y="0"/>
                    <a:pt x="679827" y="360005"/>
                    <a:pt x="339913" y="946731"/>
                  </a:cubicBezTo>
                  <a:cubicBezTo>
                    <a:pt x="0" y="1533456"/>
                    <a:pt x="0" y="2257208"/>
                    <a:pt x="339913" y="2843934"/>
                  </a:cubicBezTo>
                  <a:cubicBezTo>
                    <a:pt x="679827" y="3430659"/>
                    <a:pt x="1307690" y="3790665"/>
                    <a:pt x="1985760" y="3787632"/>
                  </a:cubicBezTo>
                  <a:cubicBezTo>
                    <a:pt x="2663830" y="3790665"/>
                    <a:pt x="3291693" y="3430659"/>
                    <a:pt x="3631607" y="2843934"/>
                  </a:cubicBezTo>
                  <a:cubicBezTo>
                    <a:pt x="3971520" y="2257208"/>
                    <a:pt x="3971520" y="1533456"/>
                    <a:pt x="3631607" y="946731"/>
                  </a:cubicBezTo>
                  <a:cubicBezTo>
                    <a:pt x="3291693" y="360005"/>
                    <a:pt x="2663830" y="0"/>
                    <a:pt x="1985760" y="3032"/>
                  </a:cubicBezTo>
                  <a:close/>
                </a:path>
              </a:pathLst>
            </a:custGeom>
            <a:solidFill>
              <a:srgbClr val="000000">
                <a:alpha val="0"/>
              </a:srgbClr>
            </a:solidFill>
            <a:ln w="12700">
              <a:solidFill>
                <a:srgbClr val="000000"/>
              </a:solidFill>
            </a:ln>
          </p:spPr>
          <p:txBody>
            <a:bodyPr/>
            <a:lstStyle/>
            <a:p>
              <a:endParaRPr lang="en-US"/>
            </a:p>
          </p:txBody>
        </p:sp>
        <p:sp>
          <p:nvSpPr>
            <p:cNvPr id="18" name="Freeform 18"/>
            <p:cNvSpPr/>
            <p:nvPr/>
          </p:nvSpPr>
          <p:spPr>
            <a:xfrm>
              <a:off x="0" y="2540"/>
              <a:ext cx="3784600" cy="3784600"/>
            </a:xfrm>
            <a:custGeom>
              <a:avLst/>
              <a:gdLst/>
              <a:ahLst/>
              <a:cxnLst/>
              <a:rect l="l" t="t" r="r" b="b"/>
              <a:pathLst>
                <a:path w="3784600" h="3784600">
                  <a:moveTo>
                    <a:pt x="1892300" y="0"/>
                  </a:moveTo>
                  <a:cubicBezTo>
                    <a:pt x="847090" y="0"/>
                    <a:pt x="0" y="847090"/>
                    <a:pt x="0" y="1892300"/>
                  </a:cubicBezTo>
                  <a:cubicBezTo>
                    <a:pt x="0" y="2937510"/>
                    <a:pt x="847090" y="3784600"/>
                    <a:pt x="1892300" y="3784600"/>
                  </a:cubicBezTo>
                  <a:cubicBezTo>
                    <a:pt x="2937510" y="3784600"/>
                    <a:pt x="3784600" y="2937510"/>
                    <a:pt x="3784600" y="1892300"/>
                  </a:cubicBezTo>
                  <a:cubicBezTo>
                    <a:pt x="3784600" y="847090"/>
                    <a:pt x="2937510" y="0"/>
                    <a:pt x="1892300" y="0"/>
                  </a:cubicBezTo>
                  <a:close/>
                  <a:moveTo>
                    <a:pt x="1892300" y="3553460"/>
                  </a:moveTo>
                  <a:cubicBezTo>
                    <a:pt x="974090" y="3553460"/>
                    <a:pt x="228600" y="2807970"/>
                    <a:pt x="228600" y="1889760"/>
                  </a:cubicBezTo>
                  <a:cubicBezTo>
                    <a:pt x="228600" y="971550"/>
                    <a:pt x="974090" y="226060"/>
                    <a:pt x="1892300" y="226060"/>
                  </a:cubicBezTo>
                  <a:cubicBezTo>
                    <a:pt x="2810510" y="226060"/>
                    <a:pt x="3556000" y="971550"/>
                    <a:pt x="3556000" y="1889760"/>
                  </a:cubicBezTo>
                  <a:cubicBezTo>
                    <a:pt x="3556000" y="2807970"/>
                    <a:pt x="2810510" y="3553460"/>
                    <a:pt x="1892300" y="3553460"/>
                  </a:cubicBezTo>
                  <a:close/>
                </a:path>
              </a:pathLst>
            </a:custGeom>
            <a:blipFill>
              <a:blip r:embed="rId10"/>
              <a:stretch>
                <a:fillRect l="-26934" t="-30150" r="-27295" b="-29776"/>
              </a:stretch>
            </a:blipFill>
          </p:spPr>
          <p:txBody>
            <a:bodyPr/>
            <a:lstStyle/>
            <a:p>
              <a:endParaRPr lang="en-US"/>
            </a:p>
          </p:txBody>
        </p:sp>
      </p:grpSp>
      <p:sp>
        <p:nvSpPr>
          <p:cNvPr id="19" name="TextBox 19"/>
          <p:cNvSpPr txBox="1"/>
          <p:nvPr/>
        </p:nvSpPr>
        <p:spPr>
          <a:xfrm>
            <a:off x="0" y="895350"/>
            <a:ext cx="9144000" cy="2495550"/>
          </a:xfrm>
          <a:prstGeom prst="rect">
            <a:avLst/>
          </a:prstGeom>
        </p:spPr>
        <p:txBody>
          <a:bodyPr lIns="0" tIns="0" rIns="0" bIns="0" rtlCol="0" anchor="t">
            <a:spAutoFit/>
          </a:bodyPr>
          <a:lstStyle/>
          <a:p>
            <a:pPr algn="ctr">
              <a:lnSpc>
                <a:spcPts val="9839"/>
              </a:lnSpc>
            </a:pPr>
            <a:r>
              <a:rPr lang="en-US" sz="8199" b="1">
                <a:solidFill>
                  <a:srgbClr val="000000"/>
                </a:solidFill>
                <a:latin typeface="Noto Sans Bold"/>
                <a:ea typeface="Noto Sans Bold"/>
                <a:cs typeface="Noto Sans Bold"/>
                <a:sym typeface="Noto Sans Bold"/>
              </a:rPr>
              <a:t>Retirement Savings Plan </a:t>
            </a:r>
          </a:p>
        </p:txBody>
      </p:sp>
      <p:sp>
        <p:nvSpPr>
          <p:cNvPr id="20" name="TextBox 20"/>
          <p:cNvSpPr txBox="1"/>
          <p:nvPr/>
        </p:nvSpPr>
        <p:spPr>
          <a:xfrm>
            <a:off x="230650" y="6181840"/>
            <a:ext cx="5989652" cy="647700"/>
          </a:xfrm>
          <a:prstGeom prst="rect">
            <a:avLst/>
          </a:prstGeom>
        </p:spPr>
        <p:txBody>
          <a:bodyPr lIns="0" tIns="0" rIns="0" bIns="0" rtlCol="0" anchor="t">
            <a:spAutoFit/>
          </a:bodyPr>
          <a:lstStyle/>
          <a:p>
            <a:pPr algn="ctr">
              <a:lnSpc>
                <a:spcPts val="5147"/>
              </a:lnSpc>
            </a:pPr>
            <a:r>
              <a:rPr lang="en-US" sz="4289" b="1">
                <a:solidFill>
                  <a:srgbClr val="FFFFFF"/>
                </a:solidFill>
                <a:latin typeface="Noto Sans Bold"/>
                <a:ea typeface="Noto Sans Bold"/>
                <a:cs typeface="Noto Sans Bold"/>
                <a:sym typeface="Noto Sans Bold"/>
              </a:rPr>
              <a:t>Presentation - 2024</a:t>
            </a:r>
          </a:p>
        </p:txBody>
      </p:sp>
      <p:sp>
        <p:nvSpPr>
          <p:cNvPr id="21" name="TextBox 21"/>
          <p:cNvSpPr txBox="1"/>
          <p:nvPr/>
        </p:nvSpPr>
        <p:spPr>
          <a:xfrm>
            <a:off x="2182002" y="8394733"/>
            <a:ext cx="6117747" cy="1260367"/>
          </a:xfrm>
          <a:prstGeom prst="rect">
            <a:avLst/>
          </a:prstGeom>
        </p:spPr>
        <p:txBody>
          <a:bodyPr lIns="0" tIns="0" rIns="0" bIns="0" rtlCol="0" anchor="t">
            <a:spAutoFit/>
          </a:bodyPr>
          <a:lstStyle/>
          <a:p>
            <a:pPr algn="just">
              <a:lnSpc>
                <a:spcPts val="3308"/>
              </a:lnSpc>
            </a:pPr>
            <a:r>
              <a:rPr lang="en-US" sz="2902" b="1" dirty="0">
                <a:solidFill>
                  <a:srgbClr val="000000"/>
                </a:solidFill>
                <a:latin typeface="Noto Sans Bold"/>
                <a:ea typeface="Noto Sans Bold"/>
                <a:cs typeface="Noto Sans Bold"/>
                <a:sym typeface="Noto Sans Bold"/>
              </a:rPr>
              <a:t>Presenter Name Here</a:t>
            </a:r>
          </a:p>
          <a:p>
            <a:pPr algn="just">
              <a:lnSpc>
                <a:spcPts val="3308"/>
              </a:lnSpc>
            </a:pPr>
            <a:r>
              <a:rPr lang="en-US" sz="2902" dirty="0">
                <a:solidFill>
                  <a:srgbClr val="000000"/>
                </a:solidFill>
                <a:latin typeface="Noto Sans"/>
                <a:ea typeface="Noto Sans"/>
                <a:cs typeface="Noto Sans"/>
                <a:sym typeface="Noto Sans"/>
              </a:rPr>
              <a:t>Presenter Title Here</a:t>
            </a:r>
          </a:p>
          <a:p>
            <a:pPr algn="just">
              <a:lnSpc>
                <a:spcPts val="3308"/>
              </a:lnSpc>
            </a:pPr>
            <a:r>
              <a:rPr lang="en-US" sz="2902" dirty="0">
                <a:solidFill>
                  <a:srgbClr val="000000"/>
                </a:solidFill>
                <a:latin typeface="Noto Sans"/>
                <a:ea typeface="Noto Sans"/>
                <a:cs typeface="Noto Sans"/>
                <a:sym typeface="Noto Sans"/>
              </a:rPr>
              <a:t>Presenter Company Here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7224" y="-4962142"/>
            <a:ext cx="20209651" cy="7277633"/>
            <a:chOff x="0" y="0"/>
            <a:chExt cx="5322706" cy="1916743"/>
          </a:xfrm>
        </p:grpSpPr>
        <p:sp>
          <p:nvSpPr>
            <p:cNvPr id="3" name="Freeform 3"/>
            <p:cNvSpPr/>
            <p:nvPr/>
          </p:nvSpPr>
          <p:spPr>
            <a:xfrm>
              <a:off x="0" y="0"/>
              <a:ext cx="5322707" cy="1916743"/>
            </a:xfrm>
            <a:custGeom>
              <a:avLst/>
              <a:gdLst/>
              <a:ahLst/>
              <a:cxnLst/>
              <a:rect l="l" t="t" r="r" b="b"/>
              <a:pathLst>
                <a:path w="5322707" h="1916743">
                  <a:moveTo>
                    <a:pt x="0" y="0"/>
                  </a:moveTo>
                  <a:lnTo>
                    <a:pt x="5322707" y="0"/>
                  </a:lnTo>
                  <a:lnTo>
                    <a:pt x="5322707" y="1916743"/>
                  </a:lnTo>
                  <a:lnTo>
                    <a:pt x="0" y="1916743"/>
                  </a:lnTo>
                  <a:close/>
                </a:path>
              </a:pathLst>
            </a:custGeom>
            <a:solidFill>
              <a:srgbClr val="232C68"/>
            </a:solidFill>
          </p:spPr>
          <p:txBody>
            <a:bodyPr/>
            <a:lstStyle/>
            <a:p>
              <a:endParaRPr lang="en-US"/>
            </a:p>
          </p:txBody>
        </p:sp>
        <p:sp>
          <p:nvSpPr>
            <p:cNvPr id="4" name="TextBox 4"/>
            <p:cNvSpPr txBox="1"/>
            <p:nvPr/>
          </p:nvSpPr>
          <p:spPr>
            <a:xfrm>
              <a:off x="0" y="-38100"/>
              <a:ext cx="5322706" cy="195484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0" y="493589"/>
            <a:ext cx="18288000" cy="1152525"/>
          </a:xfrm>
          <a:prstGeom prst="rect">
            <a:avLst/>
          </a:prstGeom>
        </p:spPr>
        <p:txBody>
          <a:bodyPr lIns="0" tIns="0" rIns="0" bIns="0" rtlCol="0" anchor="t">
            <a:spAutoFit/>
          </a:bodyPr>
          <a:lstStyle/>
          <a:p>
            <a:pPr algn="ctr">
              <a:lnSpc>
                <a:spcPts val="9000"/>
              </a:lnSpc>
            </a:pPr>
            <a:r>
              <a:rPr lang="en-US" sz="7500" b="1">
                <a:solidFill>
                  <a:srgbClr val="FFFFFF"/>
                </a:solidFill>
                <a:latin typeface="Noto Sans Bold"/>
                <a:ea typeface="Noto Sans Bold"/>
                <a:cs typeface="Noto Sans Bold"/>
                <a:sym typeface="Noto Sans Bold"/>
              </a:rPr>
              <a:t>Identifying Your Savings Goals</a:t>
            </a:r>
          </a:p>
        </p:txBody>
      </p:sp>
      <p:sp>
        <p:nvSpPr>
          <p:cNvPr id="7" name="Freeform 7"/>
          <p:cNvSpPr/>
          <p:nvPr/>
        </p:nvSpPr>
        <p:spPr>
          <a:xfrm>
            <a:off x="1159665" y="2721954"/>
            <a:ext cx="7581538" cy="6330584"/>
          </a:xfrm>
          <a:custGeom>
            <a:avLst/>
            <a:gdLst/>
            <a:ahLst/>
            <a:cxnLst/>
            <a:rect l="l" t="t" r="r" b="b"/>
            <a:pathLst>
              <a:path w="7581538" h="6330584">
                <a:moveTo>
                  <a:pt x="0" y="0"/>
                </a:moveTo>
                <a:lnTo>
                  <a:pt x="7581538" y="0"/>
                </a:lnTo>
                <a:lnTo>
                  <a:pt x="7581538" y="6330584"/>
                </a:lnTo>
                <a:lnTo>
                  <a:pt x="0" y="63305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8" name="Group 8"/>
          <p:cNvGrpSpPr/>
          <p:nvPr/>
        </p:nvGrpSpPr>
        <p:grpSpPr>
          <a:xfrm>
            <a:off x="9607548" y="5327309"/>
            <a:ext cx="1119874" cy="111987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6422"/>
            </a:solidFill>
          </p:spPr>
          <p:txBody>
            <a:bodyPr/>
            <a:lstStyle/>
            <a:p>
              <a:endParaRPr lang="en-US"/>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9607548" y="3924300"/>
            <a:ext cx="1119874" cy="111987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6422"/>
            </a:solidFill>
          </p:spPr>
          <p:txBody>
            <a:bodyPr/>
            <a:lstStyle/>
            <a:p>
              <a:endParaRPr lang="en-US"/>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9607548" y="2555824"/>
            <a:ext cx="1119874" cy="111987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6422"/>
            </a:solidFill>
          </p:spPr>
          <p:txBody>
            <a:bodyPr/>
            <a:lstStyle/>
            <a:p>
              <a:endParaRPr lang="en-US"/>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9610065" y="8343900"/>
            <a:ext cx="1119874" cy="1119874"/>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6422"/>
            </a:solidFill>
          </p:spPr>
          <p:txBody>
            <a:bodyPr/>
            <a:lstStyle/>
            <a:p>
              <a:endParaRPr lang="en-US"/>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9607548" y="6766826"/>
            <a:ext cx="1119874" cy="111987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6422"/>
            </a:solidFill>
          </p:spPr>
          <p:txBody>
            <a:bodyPr/>
            <a:lstStyle/>
            <a:p>
              <a:endParaRPr lang="en-US"/>
            </a:p>
          </p:txBody>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9808624" y="2756900"/>
            <a:ext cx="717722" cy="717722"/>
          </a:xfrm>
          <a:custGeom>
            <a:avLst/>
            <a:gdLst/>
            <a:ahLst/>
            <a:cxnLst/>
            <a:rect l="l" t="t" r="r" b="b"/>
            <a:pathLst>
              <a:path w="717722" h="717722">
                <a:moveTo>
                  <a:pt x="0" y="0"/>
                </a:moveTo>
                <a:lnTo>
                  <a:pt x="717722" y="0"/>
                </a:lnTo>
                <a:lnTo>
                  <a:pt x="717722" y="717722"/>
                </a:lnTo>
                <a:lnTo>
                  <a:pt x="0" y="7177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Freeform 24"/>
          <p:cNvSpPr/>
          <p:nvPr/>
        </p:nvSpPr>
        <p:spPr>
          <a:xfrm>
            <a:off x="9777429" y="4094181"/>
            <a:ext cx="780112" cy="780112"/>
          </a:xfrm>
          <a:custGeom>
            <a:avLst/>
            <a:gdLst/>
            <a:ahLst/>
            <a:cxnLst/>
            <a:rect l="l" t="t" r="r" b="b"/>
            <a:pathLst>
              <a:path w="780112" h="780112">
                <a:moveTo>
                  <a:pt x="0" y="0"/>
                </a:moveTo>
                <a:lnTo>
                  <a:pt x="780112" y="0"/>
                </a:lnTo>
                <a:lnTo>
                  <a:pt x="780112" y="780112"/>
                </a:lnTo>
                <a:lnTo>
                  <a:pt x="0" y="7801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5" name="Freeform 25"/>
          <p:cNvSpPr/>
          <p:nvPr/>
        </p:nvSpPr>
        <p:spPr>
          <a:xfrm>
            <a:off x="9765297" y="5485058"/>
            <a:ext cx="804377" cy="804377"/>
          </a:xfrm>
          <a:custGeom>
            <a:avLst/>
            <a:gdLst/>
            <a:ahLst/>
            <a:cxnLst/>
            <a:rect l="l" t="t" r="r" b="b"/>
            <a:pathLst>
              <a:path w="804377" h="804377">
                <a:moveTo>
                  <a:pt x="0" y="0"/>
                </a:moveTo>
                <a:lnTo>
                  <a:pt x="804376" y="0"/>
                </a:lnTo>
                <a:lnTo>
                  <a:pt x="804376" y="804376"/>
                </a:lnTo>
                <a:lnTo>
                  <a:pt x="0" y="8043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6" name="Freeform 26"/>
          <p:cNvSpPr/>
          <p:nvPr/>
        </p:nvSpPr>
        <p:spPr>
          <a:xfrm>
            <a:off x="9782463" y="6946948"/>
            <a:ext cx="775078" cy="775078"/>
          </a:xfrm>
          <a:custGeom>
            <a:avLst/>
            <a:gdLst/>
            <a:ahLst/>
            <a:cxnLst/>
            <a:rect l="l" t="t" r="r" b="b"/>
            <a:pathLst>
              <a:path w="775078" h="775078">
                <a:moveTo>
                  <a:pt x="0" y="0"/>
                </a:moveTo>
                <a:lnTo>
                  <a:pt x="775078" y="0"/>
                </a:lnTo>
                <a:lnTo>
                  <a:pt x="775078" y="775078"/>
                </a:lnTo>
                <a:lnTo>
                  <a:pt x="0" y="77507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7" name="Freeform 27"/>
          <p:cNvSpPr/>
          <p:nvPr/>
        </p:nvSpPr>
        <p:spPr>
          <a:xfrm>
            <a:off x="9765297" y="8501649"/>
            <a:ext cx="804377" cy="804377"/>
          </a:xfrm>
          <a:custGeom>
            <a:avLst/>
            <a:gdLst/>
            <a:ahLst/>
            <a:cxnLst/>
            <a:rect l="l" t="t" r="r" b="b"/>
            <a:pathLst>
              <a:path w="804377" h="804377">
                <a:moveTo>
                  <a:pt x="0" y="0"/>
                </a:moveTo>
                <a:lnTo>
                  <a:pt x="804376" y="0"/>
                </a:lnTo>
                <a:lnTo>
                  <a:pt x="804376" y="804376"/>
                </a:lnTo>
                <a:lnTo>
                  <a:pt x="0" y="80437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8" name="Freeform 28"/>
          <p:cNvSpPr/>
          <p:nvPr/>
        </p:nvSpPr>
        <p:spPr>
          <a:xfrm>
            <a:off x="2055887" y="7090397"/>
            <a:ext cx="717722" cy="717722"/>
          </a:xfrm>
          <a:custGeom>
            <a:avLst/>
            <a:gdLst/>
            <a:ahLst/>
            <a:cxnLst/>
            <a:rect l="l" t="t" r="r" b="b"/>
            <a:pathLst>
              <a:path w="717722" h="717722">
                <a:moveTo>
                  <a:pt x="0" y="0"/>
                </a:moveTo>
                <a:lnTo>
                  <a:pt x="717722" y="0"/>
                </a:lnTo>
                <a:lnTo>
                  <a:pt x="717722" y="717723"/>
                </a:lnTo>
                <a:lnTo>
                  <a:pt x="0" y="7177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9" name="Freeform 29"/>
          <p:cNvSpPr/>
          <p:nvPr/>
        </p:nvSpPr>
        <p:spPr>
          <a:xfrm>
            <a:off x="1993498" y="5064820"/>
            <a:ext cx="780112" cy="780112"/>
          </a:xfrm>
          <a:custGeom>
            <a:avLst/>
            <a:gdLst/>
            <a:ahLst/>
            <a:cxnLst/>
            <a:rect l="l" t="t" r="r" b="b"/>
            <a:pathLst>
              <a:path w="780112" h="780112">
                <a:moveTo>
                  <a:pt x="0" y="0"/>
                </a:moveTo>
                <a:lnTo>
                  <a:pt x="780111" y="0"/>
                </a:lnTo>
                <a:lnTo>
                  <a:pt x="780111" y="780112"/>
                </a:lnTo>
                <a:lnTo>
                  <a:pt x="0" y="7801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0" name="Freeform 30"/>
          <p:cNvSpPr/>
          <p:nvPr/>
        </p:nvSpPr>
        <p:spPr>
          <a:xfrm>
            <a:off x="3439553" y="3591642"/>
            <a:ext cx="804377" cy="804377"/>
          </a:xfrm>
          <a:custGeom>
            <a:avLst/>
            <a:gdLst/>
            <a:ahLst/>
            <a:cxnLst/>
            <a:rect l="l" t="t" r="r" b="b"/>
            <a:pathLst>
              <a:path w="804377" h="804377">
                <a:moveTo>
                  <a:pt x="0" y="0"/>
                </a:moveTo>
                <a:lnTo>
                  <a:pt x="804377" y="0"/>
                </a:lnTo>
                <a:lnTo>
                  <a:pt x="804377" y="804377"/>
                </a:lnTo>
                <a:lnTo>
                  <a:pt x="0" y="80437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1" name="Freeform 31"/>
          <p:cNvSpPr/>
          <p:nvPr/>
        </p:nvSpPr>
        <p:spPr>
          <a:xfrm>
            <a:off x="5597209" y="3620941"/>
            <a:ext cx="775078" cy="775078"/>
          </a:xfrm>
          <a:custGeom>
            <a:avLst/>
            <a:gdLst/>
            <a:ahLst/>
            <a:cxnLst/>
            <a:rect l="l" t="t" r="r" b="b"/>
            <a:pathLst>
              <a:path w="775078" h="775078">
                <a:moveTo>
                  <a:pt x="0" y="0"/>
                </a:moveTo>
                <a:lnTo>
                  <a:pt x="775078" y="0"/>
                </a:lnTo>
                <a:lnTo>
                  <a:pt x="775078" y="775078"/>
                </a:lnTo>
                <a:lnTo>
                  <a:pt x="0" y="77507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2" name="Freeform 32"/>
          <p:cNvSpPr/>
          <p:nvPr/>
        </p:nvSpPr>
        <p:spPr>
          <a:xfrm>
            <a:off x="7028021" y="5019804"/>
            <a:ext cx="804377" cy="804377"/>
          </a:xfrm>
          <a:custGeom>
            <a:avLst/>
            <a:gdLst/>
            <a:ahLst/>
            <a:cxnLst/>
            <a:rect l="l" t="t" r="r" b="b"/>
            <a:pathLst>
              <a:path w="804377" h="804377">
                <a:moveTo>
                  <a:pt x="0" y="0"/>
                </a:moveTo>
                <a:lnTo>
                  <a:pt x="804377" y="0"/>
                </a:lnTo>
                <a:lnTo>
                  <a:pt x="804377" y="804377"/>
                </a:lnTo>
                <a:lnTo>
                  <a:pt x="0" y="80437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33" name="Freeform 33"/>
          <p:cNvSpPr/>
          <p:nvPr/>
        </p:nvSpPr>
        <p:spPr>
          <a:xfrm>
            <a:off x="7028021" y="7005876"/>
            <a:ext cx="923961" cy="915876"/>
          </a:xfrm>
          <a:custGeom>
            <a:avLst/>
            <a:gdLst/>
            <a:ahLst/>
            <a:cxnLst/>
            <a:rect l="l" t="t" r="r" b="b"/>
            <a:pathLst>
              <a:path w="923961" h="915876">
                <a:moveTo>
                  <a:pt x="0" y="0"/>
                </a:moveTo>
                <a:lnTo>
                  <a:pt x="923961" y="0"/>
                </a:lnTo>
                <a:lnTo>
                  <a:pt x="923961" y="915876"/>
                </a:lnTo>
                <a:lnTo>
                  <a:pt x="0" y="91587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34" name="TextBox 34"/>
          <p:cNvSpPr txBox="1"/>
          <p:nvPr/>
        </p:nvSpPr>
        <p:spPr>
          <a:xfrm>
            <a:off x="10909787" y="2870724"/>
            <a:ext cx="6218547" cy="800220"/>
          </a:xfrm>
          <a:prstGeom prst="rect">
            <a:avLst/>
          </a:prstGeom>
        </p:spPr>
        <p:txBody>
          <a:bodyPr lIns="0" tIns="0" rIns="0" bIns="0" rtlCol="0" anchor="t">
            <a:spAutoFit/>
          </a:bodyPr>
          <a:lstStyle/>
          <a:p>
            <a:pPr algn="l">
              <a:lnSpc>
                <a:spcPts val="2144"/>
              </a:lnSpc>
              <a:spcBef>
                <a:spcPct val="0"/>
              </a:spcBef>
            </a:pPr>
            <a:r>
              <a:rPr lang="en-US" sz="1531">
                <a:solidFill>
                  <a:srgbClr val="292828"/>
                </a:solidFill>
                <a:latin typeface="Noto Sans"/>
                <a:ea typeface="Noto Sans"/>
                <a:cs typeface="Noto Sans"/>
                <a:sym typeface="Noto Sans"/>
              </a:rPr>
              <a:t>The age you plan to retire can have a large impact on the amount you need to save. The longer you postpone retirement, the longer your savings can grow. </a:t>
            </a:r>
          </a:p>
        </p:txBody>
      </p:sp>
      <p:sp>
        <p:nvSpPr>
          <p:cNvPr id="35" name="TextBox 35"/>
          <p:cNvSpPr txBox="1"/>
          <p:nvPr/>
        </p:nvSpPr>
        <p:spPr>
          <a:xfrm>
            <a:off x="10909787" y="4334372"/>
            <a:ext cx="6218547" cy="530038"/>
          </a:xfrm>
          <a:prstGeom prst="rect">
            <a:avLst/>
          </a:prstGeom>
        </p:spPr>
        <p:txBody>
          <a:bodyPr lIns="0" tIns="0" rIns="0" bIns="0" rtlCol="0" anchor="t">
            <a:spAutoFit/>
          </a:bodyPr>
          <a:lstStyle/>
          <a:p>
            <a:pPr algn="l">
              <a:lnSpc>
                <a:spcPts val="2144"/>
              </a:lnSpc>
              <a:spcBef>
                <a:spcPct val="0"/>
              </a:spcBef>
            </a:pPr>
            <a:r>
              <a:rPr lang="en-US" sz="1531">
                <a:solidFill>
                  <a:srgbClr val="292828"/>
                </a:solidFill>
                <a:latin typeface="Noto Sans"/>
                <a:ea typeface="Noto Sans"/>
                <a:cs typeface="Noto Sans"/>
                <a:sym typeface="Noto Sans"/>
              </a:rPr>
              <a:t>How do you want to live in retirement? Do you expect your expenses to go up, down or stay the same? </a:t>
            </a:r>
          </a:p>
        </p:txBody>
      </p:sp>
      <p:sp>
        <p:nvSpPr>
          <p:cNvPr id="36" name="TextBox 36"/>
          <p:cNvSpPr txBox="1"/>
          <p:nvPr/>
        </p:nvSpPr>
        <p:spPr>
          <a:xfrm>
            <a:off x="10909787" y="5836612"/>
            <a:ext cx="6218547" cy="259855"/>
          </a:xfrm>
          <a:prstGeom prst="rect">
            <a:avLst/>
          </a:prstGeom>
        </p:spPr>
        <p:txBody>
          <a:bodyPr lIns="0" tIns="0" rIns="0" bIns="0" rtlCol="0" anchor="t">
            <a:spAutoFit/>
          </a:bodyPr>
          <a:lstStyle/>
          <a:p>
            <a:pPr algn="l">
              <a:lnSpc>
                <a:spcPts val="2144"/>
              </a:lnSpc>
              <a:spcBef>
                <a:spcPct val="0"/>
              </a:spcBef>
            </a:pPr>
            <a:r>
              <a:rPr lang="en-US" sz="1531">
                <a:solidFill>
                  <a:srgbClr val="292828"/>
                </a:solidFill>
                <a:latin typeface="Noto Sans"/>
                <a:ea typeface="Noto Sans"/>
                <a:cs typeface="Noto Sans"/>
                <a:sym typeface="Noto Sans"/>
              </a:rPr>
              <a:t>Utilize an HSA to forecast and save for your medical expenses</a:t>
            </a:r>
          </a:p>
        </p:txBody>
      </p:sp>
      <p:sp>
        <p:nvSpPr>
          <p:cNvPr id="37" name="TextBox 37"/>
          <p:cNvSpPr txBox="1"/>
          <p:nvPr/>
        </p:nvSpPr>
        <p:spPr>
          <a:xfrm>
            <a:off x="10909787" y="7121532"/>
            <a:ext cx="6218547" cy="1070403"/>
          </a:xfrm>
          <a:prstGeom prst="rect">
            <a:avLst/>
          </a:prstGeom>
        </p:spPr>
        <p:txBody>
          <a:bodyPr lIns="0" tIns="0" rIns="0" bIns="0" rtlCol="0" anchor="t">
            <a:spAutoFit/>
          </a:bodyPr>
          <a:lstStyle/>
          <a:p>
            <a:pPr algn="l">
              <a:lnSpc>
                <a:spcPts val="2144"/>
              </a:lnSpc>
              <a:spcBef>
                <a:spcPct val="0"/>
              </a:spcBef>
            </a:pPr>
            <a:r>
              <a:rPr lang="en-US" sz="1531" dirty="0">
                <a:solidFill>
                  <a:srgbClr val="292828"/>
                </a:solidFill>
                <a:latin typeface="Noto Sans"/>
                <a:ea typeface="Noto Sans"/>
                <a:cs typeface="Noto Sans"/>
                <a:sym typeface="Noto Sans"/>
              </a:rPr>
              <a:t>Many are outliving their savings--the simplest way to estimate how long your money will last in retirement is to weigh your total savings, plus investment returns over time, against your annual expenses.</a:t>
            </a:r>
          </a:p>
        </p:txBody>
      </p:sp>
      <p:sp>
        <p:nvSpPr>
          <p:cNvPr id="38" name="TextBox 38"/>
          <p:cNvSpPr txBox="1"/>
          <p:nvPr/>
        </p:nvSpPr>
        <p:spPr>
          <a:xfrm>
            <a:off x="10909787" y="8855362"/>
            <a:ext cx="6218547" cy="530038"/>
          </a:xfrm>
          <a:prstGeom prst="rect">
            <a:avLst/>
          </a:prstGeom>
        </p:spPr>
        <p:txBody>
          <a:bodyPr lIns="0" tIns="0" rIns="0" bIns="0" rtlCol="0" anchor="t">
            <a:spAutoFit/>
          </a:bodyPr>
          <a:lstStyle/>
          <a:p>
            <a:pPr algn="l">
              <a:lnSpc>
                <a:spcPts val="2144"/>
              </a:lnSpc>
              <a:spcBef>
                <a:spcPct val="0"/>
              </a:spcBef>
            </a:pPr>
            <a:r>
              <a:rPr lang="en-US" sz="1531">
                <a:solidFill>
                  <a:srgbClr val="292828"/>
                </a:solidFill>
                <a:latin typeface="Noto Sans"/>
                <a:ea typeface="Noto Sans"/>
                <a:cs typeface="Noto Sans"/>
                <a:sym typeface="Noto Sans"/>
              </a:rPr>
              <a:t>Saving for retirement involves a great deal of planning, patience and determination. </a:t>
            </a:r>
          </a:p>
        </p:txBody>
      </p:sp>
      <p:sp>
        <p:nvSpPr>
          <p:cNvPr id="39" name="TextBox 39"/>
          <p:cNvSpPr txBox="1"/>
          <p:nvPr/>
        </p:nvSpPr>
        <p:spPr>
          <a:xfrm>
            <a:off x="10909787" y="2517724"/>
            <a:ext cx="4201608" cy="323679"/>
          </a:xfrm>
          <a:prstGeom prst="rect">
            <a:avLst/>
          </a:prstGeom>
        </p:spPr>
        <p:txBody>
          <a:bodyPr lIns="0" tIns="0" rIns="0" bIns="0" rtlCol="0" anchor="t">
            <a:spAutoFit/>
          </a:bodyPr>
          <a:lstStyle/>
          <a:p>
            <a:pPr algn="l">
              <a:lnSpc>
                <a:spcPts val="2634"/>
              </a:lnSpc>
              <a:spcBef>
                <a:spcPct val="0"/>
              </a:spcBef>
            </a:pPr>
            <a:r>
              <a:rPr lang="en-US" sz="1881" b="1">
                <a:solidFill>
                  <a:srgbClr val="232C68"/>
                </a:solidFill>
                <a:latin typeface="Noto Sans Bold"/>
                <a:ea typeface="Noto Sans Bold"/>
                <a:cs typeface="Noto Sans Bold"/>
                <a:sym typeface="Noto Sans Bold"/>
              </a:rPr>
              <a:t>When Do You Plan to Retire?</a:t>
            </a:r>
          </a:p>
        </p:txBody>
      </p:sp>
      <p:sp>
        <p:nvSpPr>
          <p:cNvPr id="40" name="TextBox 40"/>
          <p:cNvSpPr txBox="1"/>
          <p:nvPr/>
        </p:nvSpPr>
        <p:spPr>
          <a:xfrm>
            <a:off x="10909787" y="3975744"/>
            <a:ext cx="2864549" cy="320528"/>
          </a:xfrm>
          <a:prstGeom prst="rect">
            <a:avLst/>
          </a:prstGeom>
        </p:spPr>
        <p:txBody>
          <a:bodyPr lIns="0" tIns="0" rIns="0" bIns="0" rtlCol="0" anchor="t">
            <a:spAutoFit/>
          </a:bodyPr>
          <a:lstStyle/>
          <a:p>
            <a:pPr algn="l">
              <a:lnSpc>
                <a:spcPts val="2634"/>
              </a:lnSpc>
              <a:spcBef>
                <a:spcPct val="0"/>
              </a:spcBef>
            </a:pPr>
            <a:r>
              <a:rPr lang="en-US" sz="1881" b="1">
                <a:solidFill>
                  <a:srgbClr val="232C68"/>
                </a:solidFill>
                <a:latin typeface="Noto Sans Bold"/>
                <a:ea typeface="Noto Sans Bold"/>
                <a:cs typeface="Noto Sans Bold"/>
                <a:sym typeface="Noto Sans Bold"/>
              </a:rPr>
              <a:t>Retirement Lifestyle</a:t>
            </a:r>
          </a:p>
        </p:txBody>
      </p:sp>
      <p:sp>
        <p:nvSpPr>
          <p:cNvPr id="41" name="TextBox 41"/>
          <p:cNvSpPr txBox="1"/>
          <p:nvPr/>
        </p:nvSpPr>
        <p:spPr>
          <a:xfrm>
            <a:off x="10909787" y="5458935"/>
            <a:ext cx="3109274" cy="320528"/>
          </a:xfrm>
          <a:prstGeom prst="rect">
            <a:avLst/>
          </a:prstGeom>
        </p:spPr>
        <p:txBody>
          <a:bodyPr lIns="0" tIns="0" rIns="0" bIns="0" rtlCol="0" anchor="t">
            <a:spAutoFit/>
          </a:bodyPr>
          <a:lstStyle/>
          <a:p>
            <a:pPr algn="l">
              <a:lnSpc>
                <a:spcPts val="2634"/>
              </a:lnSpc>
              <a:spcBef>
                <a:spcPct val="0"/>
              </a:spcBef>
            </a:pPr>
            <a:r>
              <a:rPr lang="en-US" sz="1881" b="1">
                <a:solidFill>
                  <a:srgbClr val="232C68"/>
                </a:solidFill>
                <a:latin typeface="Noto Sans Bold"/>
                <a:ea typeface="Noto Sans Bold"/>
                <a:cs typeface="Noto Sans Bold"/>
                <a:sym typeface="Noto Sans Bold"/>
              </a:rPr>
              <a:t>Medical Expenses</a:t>
            </a:r>
          </a:p>
        </p:txBody>
      </p:sp>
      <p:sp>
        <p:nvSpPr>
          <p:cNvPr id="42" name="TextBox 42"/>
          <p:cNvSpPr txBox="1"/>
          <p:nvPr/>
        </p:nvSpPr>
        <p:spPr>
          <a:xfrm>
            <a:off x="10909787" y="6771413"/>
            <a:ext cx="6349513" cy="320528"/>
          </a:xfrm>
          <a:prstGeom prst="rect">
            <a:avLst/>
          </a:prstGeom>
        </p:spPr>
        <p:txBody>
          <a:bodyPr lIns="0" tIns="0" rIns="0" bIns="0" rtlCol="0" anchor="t">
            <a:spAutoFit/>
          </a:bodyPr>
          <a:lstStyle/>
          <a:p>
            <a:pPr algn="l">
              <a:lnSpc>
                <a:spcPts val="2634"/>
              </a:lnSpc>
              <a:spcBef>
                <a:spcPct val="0"/>
              </a:spcBef>
            </a:pPr>
            <a:r>
              <a:rPr lang="en-US" sz="1881" b="1">
                <a:solidFill>
                  <a:srgbClr val="232C68"/>
                </a:solidFill>
                <a:latin typeface="Noto Sans Bold"/>
                <a:ea typeface="Noto Sans Bold"/>
                <a:cs typeface="Noto Sans Bold"/>
                <a:sym typeface="Noto Sans Bold"/>
              </a:rPr>
              <a:t>How Long Do I Want My Retirement Savings to Last?</a:t>
            </a:r>
          </a:p>
        </p:txBody>
      </p:sp>
      <p:sp>
        <p:nvSpPr>
          <p:cNvPr id="43" name="TextBox 43"/>
          <p:cNvSpPr txBox="1"/>
          <p:nvPr/>
        </p:nvSpPr>
        <p:spPr>
          <a:xfrm>
            <a:off x="10909787" y="8496735"/>
            <a:ext cx="3620866" cy="320528"/>
          </a:xfrm>
          <a:prstGeom prst="rect">
            <a:avLst/>
          </a:prstGeom>
        </p:spPr>
        <p:txBody>
          <a:bodyPr lIns="0" tIns="0" rIns="0" bIns="0" rtlCol="0" anchor="t">
            <a:spAutoFit/>
          </a:bodyPr>
          <a:lstStyle/>
          <a:p>
            <a:pPr algn="l">
              <a:lnSpc>
                <a:spcPts val="2634"/>
              </a:lnSpc>
              <a:spcBef>
                <a:spcPct val="0"/>
              </a:spcBef>
            </a:pPr>
            <a:r>
              <a:rPr lang="en-US" sz="1881" b="1">
                <a:solidFill>
                  <a:srgbClr val="232C68"/>
                </a:solidFill>
                <a:latin typeface="Noto Sans Bold"/>
                <a:ea typeface="Noto Sans Bold"/>
                <a:cs typeface="Noto Sans Bold"/>
                <a:sym typeface="Noto Sans Bold"/>
              </a:rPr>
              <a:t>Be Patient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37852" y="4317172"/>
            <a:ext cx="4462948" cy="4462948"/>
          </a:xfrm>
          <a:custGeom>
            <a:avLst/>
            <a:gdLst/>
            <a:ahLst/>
            <a:cxnLst/>
            <a:rect l="l" t="t" r="r" b="b"/>
            <a:pathLst>
              <a:path w="4462948" h="4462948">
                <a:moveTo>
                  <a:pt x="0" y="0"/>
                </a:moveTo>
                <a:lnTo>
                  <a:pt x="4462948" y="0"/>
                </a:lnTo>
                <a:lnTo>
                  <a:pt x="4462948" y="4462948"/>
                </a:lnTo>
                <a:lnTo>
                  <a:pt x="0" y="4462948"/>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028700" y="876300"/>
            <a:ext cx="16230600" cy="1152525"/>
          </a:xfrm>
          <a:prstGeom prst="rect">
            <a:avLst/>
          </a:prstGeom>
        </p:spPr>
        <p:txBody>
          <a:bodyPr lIns="0" tIns="0" rIns="0" bIns="0" rtlCol="0" anchor="t">
            <a:spAutoFit/>
          </a:bodyPr>
          <a:lstStyle/>
          <a:p>
            <a:pPr algn="l">
              <a:lnSpc>
                <a:spcPts val="9000"/>
              </a:lnSpc>
            </a:pPr>
            <a:r>
              <a:rPr lang="en-US" sz="7500" b="1">
                <a:solidFill>
                  <a:srgbClr val="232C68"/>
                </a:solidFill>
                <a:latin typeface="Noto Sans Bold"/>
                <a:ea typeface="Noto Sans Bold"/>
                <a:cs typeface="Noto Sans Bold"/>
                <a:sym typeface="Noto Sans Bold"/>
              </a:rPr>
              <a:t>How Much Should I Contribute?</a:t>
            </a:r>
          </a:p>
        </p:txBody>
      </p:sp>
      <p:sp>
        <p:nvSpPr>
          <p:cNvPr id="4" name="TextBox 4"/>
          <p:cNvSpPr txBox="1"/>
          <p:nvPr/>
        </p:nvSpPr>
        <p:spPr>
          <a:xfrm>
            <a:off x="1411420" y="7666733"/>
            <a:ext cx="3394806" cy="609600"/>
          </a:xfrm>
          <a:prstGeom prst="rect">
            <a:avLst/>
          </a:prstGeom>
        </p:spPr>
        <p:txBody>
          <a:bodyPr lIns="0" tIns="0" rIns="0" bIns="0" rtlCol="0" anchor="t">
            <a:spAutoFit/>
          </a:bodyPr>
          <a:lstStyle/>
          <a:p>
            <a:pPr algn="l">
              <a:lnSpc>
                <a:spcPts val="4800"/>
              </a:lnSpc>
            </a:pPr>
            <a:r>
              <a:rPr lang="en-US" sz="4000" b="1" spc="37">
                <a:solidFill>
                  <a:srgbClr val="081D58"/>
                </a:solidFill>
                <a:latin typeface="Noto Sans Bold"/>
                <a:ea typeface="Noto Sans Bold"/>
                <a:cs typeface="Noto Sans Bold"/>
                <a:sym typeface="Noto Sans Bold"/>
              </a:rPr>
              <a:t>50% - Needs </a:t>
            </a:r>
          </a:p>
        </p:txBody>
      </p:sp>
      <p:sp>
        <p:nvSpPr>
          <p:cNvPr id="5" name="Freeform 5"/>
          <p:cNvSpPr/>
          <p:nvPr/>
        </p:nvSpPr>
        <p:spPr>
          <a:xfrm>
            <a:off x="2710413" y="3097972"/>
            <a:ext cx="2996507" cy="2996507"/>
          </a:xfrm>
          <a:custGeom>
            <a:avLst/>
            <a:gdLst/>
            <a:ahLst/>
            <a:cxnLst/>
            <a:rect l="l" t="t" r="r" b="b"/>
            <a:pathLst>
              <a:path w="2996507" h="2996507">
                <a:moveTo>
                  <a:pt x="0" y="0"/>
                </a:moveTo>
                <a:lnTo>
                  <a:pt x="2996507" y="0"/>
                </a:lnTo>
                <a:lnTo>
                  <a:pt x="2996507" y="2996507"/>
                </a:lnTo>
                <a:lnTo>
                  <a:pt x="0" y="2996507"/>
                </a:lnTo>
                <a:lnTo>
                  <a:pt x="0" y="0"/>
                </a:lnTo>
                <a:close/>
              </a:path>
            </a:pathLst>
          </a:custGeom>
          <a:blipFill>
            <a:blip r:embed="rId4"/>
            <a:stretch>
              <a:fillRect/>
            </a:stretch>
          </a:blipFill>
        </p:spPr>
        <p:txBody>
          <a:bodyPr/>
          <a:lstStyle/>
          <a:p>
            <a:endParaRPr lang="en-US"/>
          </a:p>
        </p:txBody>
      </p:sp>
      <p:sp>
        <p:nvSpPr>
          <p:cNvPr id="6" name="Freeform 6"/>
          <p:cNvSpPr/>
          <p:nvPr/>
        </p:nvSpPr>
        <p:spPr>
          <a:xfrm>
            <a:off x="163701" y="1830506"/>
            <a:ext cx="4202244" cy="4202244"/>
          </a:xfrm>
          <a:custGeom>
            <a:avLst/>
            <a:gdLst/>
            <a:ahLst/>
            <a:cxnLst/>
            <a:rect l="l" t="t" r="r" b="b"/>
            <a:pathLst>
              <a:path w="4202244" h="4202244">
                <a:moveTo>
                  <a:pt x="0" y="0"/>
                </a:moveTo>
                <a:lnTo>
                  <a:pt x="4202244" y="0"/>
                </a:lnTo>
                <a:lnTo>
                  <a:pt x="4202244" y="4202244"/>
                </a:lnTo>
                <a:lnTo>
                  <a:pt x="0" y="4202244"/>
                </a:lnTo>
                <a:lnTo>
                  <a:pt x="0" y="0"/>
                </a:lnTo>
                <a:close/>
              </a:path>
            </a:pathLst>
          </a:custGeom>
          <a:blipFill>
            <a:blip r:embed="rId5"/>
            <a:stretch>
              <a:fillRect/>
            </a:stretch>
          </a:blipFill>
        </p:spPr>
        <p:txBody>
          <a:bodyPr/>
          <a:lstStyle/>
          <a:p>
            <a:endParaRPr lang="en-US"/>
          </a:p>
        </p:txBody>
      </p:sp>
      <p:sp>
        <p:nvSpPr>
          <p:cNvPr id="7" name="Freeform 7"/>
          <p:cNvSpPr/>
          <p:nvPr/>
        </p:nvSpPr>
        <p:spPr>
          <a:xfrm>
            <a:off x="-26751" y="4242413"/>
            <a:ext cx="3662224" cy="3662224"/>
          </a:xfrm>
          <a:custGeom>
            <a:avLst/>
            <a:gdLst/>
            <a:ahLst/>
            <a:cxnLst/>
            <a:rect l="l" t="t" r="r" b="b"/>
            <a:pathLst>
              <a:path w="3662224" h="3662224">
                <a:moveTo>
                  <a:pt x="0" y="0"/>
                </a:moveTo>
                <a:lnTo>
                  <a:pt x="3662224" y="0"/>
                </a:lnTo>
                <a:lnTo>
                  <a:pt x="3662224" y="3662224"/>
                </a:lnTo>
                <a:lnTo>
                  <a:pt x="0" y="3662224"/>
                </a:lnTo>
                <a:lnTo>
                  <a:pt x="0" y="0"/>
                </a:lnTo>
                <a:close/>
              </a:path>
            </a:pathLst>
          </a:custGeom>
          <a:blipFill>
            <a:blip r:embed="rId6"/>
            <a:stretch>
              <a:fillRect/>
            </a:stretch>
          </a:blipFill>
        </p:spPr>
        <p:txBody>
          <a:bodyPr/>
          <a:lstStyle/>
          <a:p>
            <a:endParaRPr lang="en-US"/>
          </a:p>
        </p:txBody>
      </p:sp>
      <p:sp>
        <p:nvSpPr>
          <p:cNvPr id="8" name="Freeform 8"/>
          <p:cNvSpPr/>
          <p:nvPr/>
        </p:nvSpPr>
        <p:spPr>
          <a:xfrm>
            <a:off x="5977381" y="4101617"/>
            <a:ext cx="3943817" cy="3943817"/>
          </a:xfrm>
          <a:custGeom>
            <a:avLst/>
            <a:gdLst/>
            <a:ahLst/>
            <a:cxnLst/>
            <a:rect l="l" t="t" r="r" b="b"/>
            <a:pathLst>
              <a:path w="3943817" h="3943817">
                <a:moveTo>
                  <a:pt x="0" y="0"/>
                </a:moveTo>
                <a:lnTo>
                  <a:pt x="3943817" y="0"/>
                </a:lnTo>
                <a:lnTo>
                  <a:pt x="3943817" y="3943817"/>
                </a:lnTo>
                <a:lnTo>
                  <a:pt x="0" y="3943817"/>
                </a:lnTo>
                <a:lnTo>
                  <a:pt x="0" y="0"/>
                </a:lnTo>
                <a:close/>
              </a:path>
            </a:pathLst>
          </a:custGeom>
          <a:blipFill>
            <a:blip r:embed="rId7"/>
            <a:stretch>
              <a:fillRect/>
            </a:stretch>
          </a:blipFill>
        </p:spPr>
        <p:txBody>
          <a:bodyPr/>
          <a:lstStyle/>
          <a:p>
            <a:endParaRPr lang="en-US"/>
          </a:p>
        </p:txBody>
      </p:sp>
      <p:sp>
        <p:nvSpPr>
          <p:cNvPr id="9" name="Freeform 9"/>
          <p:cNvSpPr/>
          <p:nvPr/>
        </p:nvSpPr>
        <p:spPr>
          <a:xfrm>
            <a:off x="5601099" y="1409700"/>
            <a:ext cx="4866807" cy="4866807"/>
          </a:xfrm>
          <a:custGeom>
            <a:avLst/>
            <a:gdLst/>
            <a:ahLst/>
            <a:cxnLst/>
            <a:rect l="l" t="t" r="r" b="b"/>
            <a:pathLst>
              <a:path w="4866807" h="4866807">
                <a:moveTo>
                  <a:pt x="0" y="0"/>
                </a:moveTo>
                <a:lnTo>
                  <a:pt x="4866807" y="0"/>
                </a:lnTo>
                <a:lnTo>
                  <a:pt x="4866807" y="4866807"/>
                </a:lnTo>
                <a:lnTo>
                  <a:pt x="0" y="4866807"/>
                </a:lnTo>
                <a:lnTo>
                  <a:pt x="0" y="0"/>
                </a:lnTo>
                <a:close/>
              </a:path>
            </a:pathLst>
          </a:custGeom>
          <a:blipFill>
            <a:blip r:embed="rId8"/>
            <a:stretch>
              <a:fillRect/>
            </a:stretch>
          </a:blipFill>
        </p:spPr>
        <p:txBody>
          <a:bodyPr/>
          <a:lstStyle/>
          <a:p>
            <a:endParaRPr lang="en-US"/>
          </a:p>
        </p:txBody>
      </p:sp>
      <p:sp>
        <p:nvSpPr>
          <p:cNvPr id="10" name="Freeform 10"/>
          <p:cNvSpPr/>
          <p:nvPr/>
        </p:nvSpPr>
        <p:spPr>
          <a:xfrm>
            <a:off x="8260292" y="2991665"/>
            <a:ext cx="4156469" cy="4156469"/>
          </a:xfrm>
          <a:custGeom>
            <a:avLst/>
            <a:gdLst/>
            <a:ahLst/>
            <a:cxnLst/>
            <a:rect l="l" t="t" r="r" b="b"/>
            <a:pathLst>
              <a:path w="4156469" h="4156469">
                <a:moveTo>
                  <a:pt x="0" y="0"/>
                </a:moveTo>
                <a:lnTo>
                  <a:pt x="4156469" y="0"/>
                </a:lnTo>
                <a:lnTo>
                  <a:pt x="4156469" y="4156469"/>
                </a:lnTo>
                <a:lnTo>
                  <a:pt x="0" y="4156469"/>
                </a:lnTo>
                <a:lnTo>
                  <a:pt x="0" y="0"/>
                </a:lnTo>
                <a:close/>
              </a:path>
            </a:pathLst>
          </a:custGeom>
          <a:blipFill>
            <a:blip r:embed="rId9"/>
            <a:stretch>
              <a:fillRect/>
            </a:stretch>
          </a:blipFill>
        </p:spPr>
        <p:txBody>
          <a:bodyPr/>
          <a:lstStyle/>
          <a:p>
            <a:endParaRPr lang="en-US"/>
          </a:p>
        </p:txBody>
      </p:sp>
      <p:sp>
        <p:nvSpPr>
          <p:cNvPr id="11" name="TextBox 11"/>
          <p:cNvSpPr txBox="1"/>
          <p:nvPr/>
        </p:nvSpPr>
        <p:spPr>
          <a:xfrm>
            <a:off x="7275158" y="7627957"/>
            <a:ext cx="3737684" cy="609600"/>
          </a:xfrm>
          <a:prstGeom prst="rect">
            <a:avLst/>
          </a:prstGeom>
        </p:spPr>
        <p:txBody>
          <a:bodyPr lIns="0" tIns="0" rIns="0" bIns="0" rtlCol="0" anchor="t">
            <a:spAutoFit/>
          </a:bodyPr>
          <a:lstStyle/>
          <a:p>
            <a:pPr algn="l">
              <a:lnSpc>
                <a:spcPts val="4800"/>
              </a:lnSpc>
            </a:pPr>
            <a:r>
              <a:rPr lang="en-US" sz="4000" b="1" spc="37">
                <a:solidFill>
                  <a:srgbClr val="FF7E51"/>
                </a:solidFill>
                <a:latin typeface="Noto Sans Bold"/>
                <a:ea typeface="Noto Sans Bold"/>
                <a:cs typeface="Noto Sans Bold"/>
                <a:sym typeface="Noto Sans Bold"/>
              </a:rPr>
              <a:t>30% - Wants </a:t>
            </a:r>
          </a:p>
        </p:txBody>
      </p:sp>
      <p:sp>
        <p:nvSpPr>
          <p:cNvPr id="12" name="TextBox 12"/>
          <p:cNvSpPr txBox="1"/>
          <p:nvPr/>
        </p:nvSpPr>
        <p:spPr>
          <a:xfrm>
            <a:off x="13374899" y="7586889"/>
            <a:ext cx="4426863" cy="609600"/>
          </a:xfrm>
          <a:prstGeom prst="rect">
            <a:avLst/>
          </a:prstGeom>
        </p:spPr>
        <p:txBody>
          <a:bodyPr lIns="0" tIns="0" rIns="0" bIns="0" rtlCol="0" anchor="t">
            <a:spAutoFit/>
          </a:bodyPr>
          <a:lstStyle/>
          <a:p>
            <a:pPr algn="l">
              <a:lnSpc>
                <a:spcPts val="4800"/>
              </a:lnSpc>
            </a:pPr>
            <a:r>
              <a:rPr lang="en-US" sz="4000" b="1" spc="37">
                <a:solidFill>
                  <a:srgbClr val="5EA745"/>
                </a:solidFill>
                <a:latin typeface="Noto Sans Bold"/>
                <a:ea typeface="Noto Sans Bold"/>
                <a:cs typeface="Noto Sans Bold"/>
                <a:sym typeface="Noto Sans Bold"/>
              </a:rPr>
              <a:t>20% - Savings </a:t>
            </a:r>
          </a:p>
        </p:txBody>
      </p:sp>
      <p:sp>
        <p:nvSpPr>
          <p:cNvPr id="13" name="Freeform 13"/>
          <p:cNvSpPr/>
          <p:nvPr/>
        </p:nvSpPr>
        <p:spPr>
          <a:xfrm>
            <a:off x="13523453" y="3897548"/>
            <a:ext cx="4078748" cy="4078748"/>
          </a:xfrm>
          <a:custGeom>
            <a:avLst/>
            <a:gdLst/>
            <a:ahLst/>
            <a:cxnLst/>
            <a:rect l="l" t="t" r="r" b="b"/>
            <a:pathLst>
              <a:path w="4078748" h="4078748">
                <a:moveTo>
                  <a:pt x="0" y="0"/>
                </a:moveTo>
                <a:lnTo>
                  <a:pt x="4078748" y="0"/>
                </a:lnTo>
                <a:lnTo>
                  <a:pt x="4078748" y="4078748"/>
                </a:lnTo>
                <a:lnTo>
                  <a:pt x="0" y="4078748"/>
                </a:lnTo>
                <a:lnTo>
                  <a:pt x="0" y="0"/>
                </a:lnTo>
                <a:close/>
              </a:path>
            </a:pathLst>
          </a:custGeom>
          <a:blipFill>
            <a:blip r:embed="rId10"/>
            <a:stretch>
              <a:fillRect/>
            </a:stretch>
          </a:blipFill>
        </p:spPr>
        <p:txBody>
          <a:bodyPr/>
          <a:lstStyle/>
          <a:p>
            <a:endParaRPr lang="en-US"/>
          </a:p>
        </p:txBody>
      </p:sp>
      <p:sp>
        <p:nvSpPr>
          <p:cNvPr id="14" name="Freeform 14"/>
          <p:cNvSpPr/>
          <p:nvPr/>
        </p:nvSpPr>
        <p:spPr>
          <a:xfrm>
            <a:off x="11590961" y="3515728"/>
            <a:ext cx="3530249" cy="3530249"/>
          </a:xfrm>
          <a:custGeom>
            <a:avLst/>
            <a:gdLst/>
            <a:ahLst/>
            <a:cxnLst/>
            <a:rect l="l" t="t" r="r" b="b"/>
            <a:pathLst>
              <a:path w="3530249" h="3530249">
                <a:moveTo>
                  <a:pt x="0" y="0"/>
                </a:moveTo>
                <a:lnTo>
                  <a:pt x="3530249" y="0"/>
                </a:lnTo>
                <a:lnTo>
                  <a:pt x="3530249" y="3530249"/>
                </a:lnTo>
                <a:lnTo>
                  <a:pt x="0" y="3530249"/>
                </a:lnTo>
                <a:lnTo>
                  <a:pt x="0" y="0"/>
                </a:lnTo>
                <a:close/>
              </a:path>
            </a:pathLst>
          </a:custGeom>
          <a:blipFill>
            <a:blip r:embed="rId11"/>
            <a:stretch>
              <a:fillRect/>
            </a:stretch>
          </a:blipFill>
        </p:spPr>
        <p:txBody>
          <a:bodyPr/>
          <a:lstStyle/>
          <a:p>
            <a:endParaRPr lang="en-US"/>
          </a:p>
        </p:txBody>
      </p:sp>
      <p:sp>
        <p:nvSpPr>
          <p:cNvPr id="15" name="Freeform 15"/>
          <p:cNvSpPr/>
          <p:nvPr/>
        </p:nvSpPr>
        <p:spPr>
          <a:xfrm>
            <a:off x="13780198" y="1845434"/>
            <a:ext cx="3565257" cy="3565257"/>
          </a:xfrm>
          <a:custGeom>
            <a:avLst/>
            <a:gdLst/>
            <a:ahLst/>
            <a:cxnLst/>
            <a:rect l="l" t="t" r="r" b="b"/>
            <a:pathLst>
              <a:path w="3565257" h="3565257">
                <a:moveTo>
                  <a:pt x="0" y="0"/>
                </a:moveTo>
                <a:lnTo>
                  <a:pt x="3565257" y="0"/>
                </a:lnTo>
                <a:lnTo>
                  <a:pt x="3565257" y="3565257"/>
                </a:lnTo>
                <a:lnTo>
                  <a:pt x="0" y="3565257"/>
                </a:lnTo>
                <a:lnTo>
                  <a:pt x="0" y="0"/>
                </a:lnTo>
                <a:close/>
              </a:path>
            </a:pathLst>
          </a:custGeom>
          <a:blipFill>
            <a:blip r:embed="rId12"/>
            <a:stretch>
              <a:fillRect/>
            </a:stretch>
          </a:blipFill>
        </p:spPr>
        <p:txBody>
          <a:bodyPr/>
          <a:lstStyle/>
          <a:p>
            <a:endParaRPr lang="en-US"/>
          </a:p>
        </p:txBody>
      </p:sp>
      <p:sp>
        <p:nvSpPr>
          <p:cNvPr id="16" name="TextBox 16"/>
          <p:cNvSpPr txBox="1"/>
          <p:nvPr/>
        </p:nvSpPr>
        <p:spPr>
          <a:xfrm>
            <a:off x="608072" y="8665695"/>
            <a:ext cx="17529680" cy="495300"/>
          </a:xfrm>
          <a:prstGeom prst="rect">
            <a:avLst/>
          </a:prstGeom>
        </p:spPr>
        <p:txBody>
          <a:bodyPr lIns="0" tIns="0" rIns="0" bIns="0" rtlCol="0" anchor="t">
            <a:spAutoFit/>
          </a:bodyPr>
          <a:lstStyle/>
          <a:p>
            <a:pPr algn="ctr">
              <a:lnSpc>
                <a:spcPts val="3960"/>
              </a:lnSpc>
            </a:pPr>
            <a:r>
              <a:rPr lang="en-US" sz="3300" spc="30">
                <a:solidFill>
                  <a:srgbClr val="232C68"/>
                </a:solidFill>
                <a:latin typeface="Noto Sans"/>
                <a:ea typeface="Noto Sans"/>
                <a:cs typeface="Noto Sans"/>
                <a:sym typeface="Noto Sans"/>
              </a:rPr>
              <a:t>Of the 20% total savings, retirement experts recommend</a:t>
            </a:r>
            <a:r>
              <a:rPr lang="en-US" sz="3300" b="1" spc="30">
                <a:solidFill>
                  <a:srgbClr val="232C68"/>
                </a:solidFill>
                <a:latin typeface="Noto Sans Bold"/>
                <a:ea typeface="Noto Sans Bold"/>
                <a:cs typeface="Noto Sans Bold"/>
                <a:sym typeface="Noto Sans Bold"/>
              </a:rPr>
              <a:t> 10-15%</a:t>
            </a:r>
            <a:r>
              <a:rPr lang="en-US" sz="3300" spc="30">
                <a:solidFill>
                  <a:srgbClr val="232C68"/>
                </a:solidFill>
                <a:latin typeface="Noto Sans"/>
                <a:ea typeface="Noto Sans"/>
                <a:cs typeface="Noto Sans"/>
                <a:sym typeface="Noto Sans"/>
              </a:rPr>
              <a:t> towards retirement.</a:t>
            </a:r>
          </a:p>
        </p:txBody>
      </p:sp>
      <p:sp>
        <p:nvSpPr>
          <p:cNvPr id="17" name="Freeform 17"/>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13"/>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7224" y="-4962142"/>
            <a:ext cx="20209651" cy="7277633"/>
            <a:chOff x="0" y="0"/>
            <a:chExt cx="5322706" cy="1916743"/>
          </a:xfrm>
        </p:grpSpPr>
        <p:sp>
          <p:nvSpPr>
            <p:cNvPr id="3" name="Freeform 3"/>
            <p:cNvSpPr/>
            <p:nvPr/>
          </p:nvSpPr>
          <p:spPr>
            <a:xfrm>
              <a:off x="0" y="0"/>
              <a:ext cx="5322707" cy="1916743"/>
            </a:xfrm>
            <a:custGeom>
              <a:avLst/>
              <a:gdLst/>
              <a:ahLst/>
              <a:cxnLst/>
              <a:rect l="l" t="t" r="r" b="b"/>
              <a:pathLst>
                <a:path w="5322707" h="1916743">
                  <a:moveTo>
                    <a:pt x="0" y="0"/>
                  </a:moveTo>
                  <a:lnTo>
                    <a:pt x="5322707" y="0"/>
                  </a:lnTo>
                  <a:lnTo>
                    <a:pt x="5322707" y="1916743"/>
                  </a:lnTo>
                  <a:lnTo>
                    <a:pt x="0" y="1916743"/>
                  </a:lnTo>
                  <a:close/>
                </a:path>
              </a:pathLst>
            </a:custGeom>
            <a:solidFill>
              <a:srgbClr val="232C68"/>
            </a:solidFill>
          </p:spPr>
          <p:txBody>
            <a:bodyPr/>
            <a:lstStyle/>
            <a:p>
              <a:endParaRPr lang="en-US"/>
            </a:p>
          </p:txBody>
        </p:sp>
        <p:sp>
          <p:nvSpPr>
            <p:cNvPr id="4" name="TextBox 4"/>
            <p:cNvSpPr txBox="1"/>
            <p:nvPr/>
          </p:nvSpPr>
          <p:spPr>
            <a:xfrm>
              <a:off x="0" y="-38100"/>
              <a:ext cx="5322706" cy="195484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0" y="447675"/>
            <a:ext cx="18288000" cy="1152525"/>
          </a:xfrm>
          <a:prstGeom prst="rect">
            <a:avLst/>
          </a:prstGeom>
        </p:spPr>
        <p:txBody>
          <a:bodyPr lIns="0" tIns="0" rIns="0" bIns="0" rtlCol="0" anchor="t">
            <a:spAutoFit/>
          </a:bodyPr>
          <a:lstStyle/>
          <a:p>
            <a:pPr algn="ctr">
              <a:lnSpc>
                <a:spcPts val="9000"/>
              </a:lnSpc>
            </a:pPr>
            <a:r>
              <a:rPr lang="en-US" sz="7500" b="1">
                <a:solidFill>
                  <a:srgbClr val="FFFFFF"/>
                </a:solidFill>
                <a:latin typeface="Noto Sans Bold"/>
                <a:ea typeface="Noto Sans Bold"/>
                <a:cs typeface="Noto Sans Bold"/>
                <a:sym typeface="Noto Sans Bold"/>
              </a:rPr>
              <a:t>Start Saving Early</a:t>
            </a:r>
          </a:p>
        </p:txBody>
      </p:sp>
      <p:sp>
        <p:nvSpPr>
          <p:cNvPr id="6" name="TextBox 6"/>
          <p:cNvSpPr txBox="1"/>
          <p:nvPr/>
        </p:nvSpPr>
        <p:spPr>
          <a:xfrm>
            <a:off x="673388" y="2587481"/>
            <a:ext cx="7720028" cy="4133850"/>
          </a:xfrm>
          <a:prstGeom prst="rect">
            <a:avLst/>
          </a:prstGeom>
        </p:spPr>
        <p:txBody>
          <a:bodyPr lIns="0" tIns="0" rIns="0" bIns="0" rtlCol="0" anchor="t">
            <a:spAutoFit/>
          </a:bodyPr>
          <a:lstStyle/>
          <a:p>
            <a:pPr marL="0" lvl="0" indent="0" algn="ctr">
              <a:lnSpc>
                <a:spcPts val="4679"/>
              </a:lnSpc>
            </a:pPr>
            <a:r>
              <a:rPr lang="en-US" sz="3899" spc="35">
                <a:solidFill>
                  <a:srgbClr val="232C68"/>
                </a:solidFill>
                <a:latin typeface="Noto Sans"/>
                <a:ea typeface="Noto Sans"/>
                <a:cs typeface="Noto Sans"/>
                <a:sym typeface="Noto Sans"/>
              </a:rPr>
              <a:t>Make the most of compounding growth and allow your money to generate returns for you!</a:t>
            </a:r>
          </a:p>
          <a:p>
            <a:pPr marL="0" lvl="0" indent="0" algn="ctr">
              <a:lnSpc>
                <a:spcPts val="4679"/>
              </a:lnSpc>
            </a:pPr>
            <a:endParaRPr lang="en-US" sz="3899" spc="35">
              <a:solidFill>
                <a:srgbClr val="232C68"/>
              </a:solidFill>
              <a:latin typeface="Noto Sans"/>
              <a:ea typeface="Noto Sans"/>
              <a:cs typeface="Noto Sans"/>
              <a:sym typeface="Noto Sans"/>
            </a:endParaRPr>
          </a:p>
          <a:p>
            <a:pPr algn="ctr">
              <a:lnSpc>
                <a:spcPts val="4679"/>
              </a:lnSpc>
            </a:pPr>
            <a:r>
              <a:rPr lang="en-US" sz="3899" spc="36">
                <a:solidFill>
                  <a:srgbClr val="232C68"/>
                </a:solidFill>
                <a:latin typeface="Noto Sans"/>
                <a:ea typeface="Noto Sans"/>
                <a:cs typeface="Noto Sans"/>
                <a:sym typeface="Noto Sans"/>
              </a:rPr>
              <a:t>Starting to save early means less concern about catching up in the future.</a:t>
            </a:r>
          </a:p>
        </p:txBody>
      </p:sp>
      <p:grpSp>
        <p:nvGrpSpPr>
          <p:cNvPr id="7" name="Group 7"/>
          <p:cNvGrpSpPr/>
          <p:nvPr/>
        </p:nvGrpSpPr>
        <p:grpSpPr>
          <a:xfrm>
            <a:off x="9144000" y="2587481"/>
            <a:ext cx="9144000" cy="7048514"/>
            <a:chOff x="0" y="0"/>
            <a:chExt cx="12192000" cy="9398019"/>
          </a:xfrm>
        </p:grpSpPr>
        <p:sp>
          <p:nvSpPr>
            <p:cNvPr id="8" name="Freeform 8"/>
            <p:cNvSpPr/>
            <p:nvPr/>
          </p:nvSpPr>
          <p:spPr>
            <a:xfrm>
              <a:off x="0" y="0"/>
              <a:ext cx="12192060" cy="9397998"/>
            </a:xfrm>
            <a:custGeom>
              <a:avLst/>
              <a:gdLst/>
              <a:ahLst/>
              <a:cxnLst/>
              <a:rect l="l" t="t" r="r" b="b"/>
              <a:pathLst>
                <a:path w="12192060" h="9397998">
                  <a:moveTo>
                    <a:pt x="0" y="0"/>
                  </a:moveTo>
                  <a:lnTo>
                    <a:pt x="12192060" y="0"/>
                  </a:lnTo>
                  <a:lnTo>
                    <a:pt x="12192060" y="9397998"/>
                  </a:lnTo>
                  <a:lnTo>
                    <a:pt x="0" y="9397998"/>
                  </a:lnTo>
                  <a:close/>
                </a:path>
              </a:pathLst>
            </a:custGeom>
            <a:solidFill>
              <a:srgbClr val="232C68"/>
            </a:solidFill>
          </p:spPr>
          <p:txBody>
            <a:bodyPr/>
            <a:lstStyle/>
            <a:p>
              <a:endParaRPr lang="en-US"/>
            </a:p>
          </p:txBody>
        </p:sp>
      </p:grpSp>
      <p:sp>
        <p:nvSpPr>
          <p:cNvPr id="9" name="TextBox 9"/>
          <p:cNvSpPr txBox="1"/>
          <p:nvPr/>
        </p:nvSpPr>
        <p:spPr>
          <a:xfrm>
            <a:off x="10631897" y="2760117"/>
            <a:ext cx="6168207" cy="990600"/>
          </a:xfrm>
          <a:prstGeom prst="rect">
            <a:avLst/>
          </a:prstGeom>
        </p:spPr>
        <p:txBody>
          <a:bodyPr lIns="0" tIns="0" rIns="0" bIns="0" rtlCol="0" anchor="t">
            <a:spAutoFit/>
          </a:bodyPr>
          <a:lstStyle/>
          <a:p>
            <a:pPr algn="ctr">
              <a:lnSpc>
                <a:spcPts val="7800"/>
              </a:lnSpc>
            </a:pPr>
            <a:r>
              <a:rPr lang="en-US" sz="6500" b="1">
                <a:solidFill>
                  <a:srgbClr val="FFFFFF"/>
                </a:solidFill>
                <a:latin typeface="Noto Sans Bold"/>
                <a:ea typeface="Noto Sans Bold"/>
                <a:cs typeface="Noto Sans Bold"/>
                <a:sym typeface="Noto Sans Bold"/>
              </a:rPr>
              <a:t>Tips &amp; Tricks:</a:t>
            </a:r>
          </a:p>
        </p:txBody>
      </p:sp>
      <p:sp>
        <p:nvSpPr>
          <p:cNvPr id="10" name="TextBox 10"/>
          <p:cNvSpPr txBox="1"/>
          <p:nvPr/>
        </p:nvSpPr>
        <p:spPr>
          <a:xfrm>
            <a:off x="9920197" y="3943350"/>
            <a:ext cx="8047763" cy="5314950"/>
          </a:xfrm>
          <a:prstGeom prst="rect">
            <a:avLst/>
          </a:prstGeom>
        </p:spPr>
        <p:txBody>
          <a:bodyPr lIns="0" tIns="0" rIns="0" bIns="0" rtlCol="0" anchor="t">
            <a:spAutoFit/>
          </a:bodyPr>
          <a:lstStyle/>
          <a:p>
            <a:pPr marL="842023" lvl="1" indent="-421011" algn="l">
              <a:lnSpc>
                <a:spcPts val="4680"/>
              </a:lnSpc>
              <a:buFont typeface="Arial"/>
              <a:buChar char="•"/>
            </a:pPr>
            <a:r>
              <a:rPr lang="en-US" sz="3900" b="1">
                <a:solidFill>
                  <a:srgbClr val="FFFFFF"/>
                </a:solidFill>
                <a:latin typeface="Noto Sans Bold"/>
                <a:ea typeface="Noto Sans Bold"/>
                <a:cs typeface="Noto Sans Bold"/>
                <a:sym typeface="Noto Sans Bold"/>
              </a:rPr>
              <a:t>Once you become eligible, enroll in your plan promptly.</a:t>
            </a:r>
          </a:p>
          <a:p>
            <a:pPr marL="842023" lvl="1" indent="-421011" algn="l">
              <a:lnSpc>
                <a:spcPts val="4680"/>
              </a:lnSpc>
              <a:buFont typeface="Arial"/>
              <a:buChar char="•"/>
            </a:pPr>
            <a:r>
              <a:rPr lang="en-US" sz="3900" b="1">
                <a:solidFill>
                  <a:srgbClr val="FFFFFF"/>
                </a:solidFill>
                <a:latin typeface="Noto Sans Bold"/>
                <a:ea typeface="Noto Sans Bold"/>
                <a:cs typeface="Noto Sans Bold"/>
                <a:sym typeface="Noto Sans Bold"/>
              </a:rPr>
              <a:t>Making a small contribution is preferable to making no contribution at all.</a:t>
            </a:r>
          </a:p>
          <a:p>
            <a:pPr marL="842023" lvl="1" indent="-421011" algn="l">
              <a:lnSpc>
                <a:spcPts val="4680"/>
              </a:lnSpc>
              <a:buFont typeface="Arial"/>
              <a:buChar char="•"/>
            </a:pPr>
            <a:r>
              <a:rPr lang="en-US" sz="3900" b="1">
                <a:solidFill>
                  <a:srgbClr val="FFFFFF"/>
                </a:solidFill>
                <a:latin typeface="Noto Sans Bold"/>
                <a:ea typeface="Noto Sans Bold"/>
                <a:cs typeface="Noto Sans Bold"/>
                <a:sym typeface="Noto Sans Bold"/>
              </a:rPr>
              <a:t>If you are not eligible yet, begin setting aside the intended deferral amount now.</a:t>
            </a:r>
          </a:p>
        </p:txBody>
      </p:sp>
      <p:sp>
        <p:nvSpPr>
          <p:cNvPr id="11" name="Freeform 11" descr="A light bulb with rays of light coming out of it  Description automatically generated"/>
          <p:cNvSpPr/>
          <p:nvPr/>
        </p:nvSpPr>
        <p:spPr>
          <a:xfrm>
            <a:off x="9029959" y="2451873"/>
            <a:ext cx="1780475" cy="1955073"/>
          </a:xfrm>
          <a:custGeom>
            <a:avLst/>
            <a:gdLst/>
            <a:ahLst/>
            <a:cxnLst/>
            <a:rect l="l" t="t" r="r" b="b"/>
            <a:pathLst>
              <a:path w="1780475" h="1955073">
                <a:moveTo>
                  <a:pt x="0" y="0"/>
                </a:moveTo>
                <a:lnTo>
                  <a:pt x="1780475" y="0"/>
                </a:lnTo>
                <a:lnTo>
                  <a:pt x="1780475" y="1955073"/>
                </a:lnTo>
                <a:lnTo>
                  <a:pt x="0" y="1955073"/>
                </a:lnTo>
                <a:lnTo>
                  <a:pt x="0" y="0"/>
                </a:lnTo>
                <a:close/>
              </a:path>
            </a:pathLst>
          </a:custGeom>
          <a:blipFill>
            <a:blip r:embed="rId3"/>
            <a:stretch>
              <a:fillRect l="-48082" t="-40773" r="-51745" b="-41209"/>
            </a:stretch>
          </a:blipFill>
        </p:spPr>
        <p:txBody>
          <a:bodyPr/>
          <a:lstStyle/>
          <a:p>
            <a:endParaRPr lang="en-US"/>
          </a:p>
        </p:txBody>
      </p:sp>
      <p:sp>
        <p:nvSpPr>
          <p:cNvPr id="12" name="Freeform 12"/>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4"/>
            <a:stretch>
              <a:fillRect/>
            </a:stretch>
          </a:blipFill>
        </p:spPr>
        <p:txBody>
          <a:bodyPr/>
          <a:lstStyle/>
          <a:p>
            <a:endParaRPr lang="en-US"/>
          </a:p>
        </p:txBody>
      </p:sp>
      <p:sp>
        <p:nvSpPr>
          <p:cNvPr id="13" name="Freeform 13"/>
          <p:cNvSpPr/>
          <p:nvPr/>
        </p:nvSpPr>
        <p:spPr>
          <a:xfrm>
            <a:off x="1816445" y="6172200"/>
            <a:ext cx="7203151" cy="4114800"/>
          </a:xfrm>
          <a:custGeom>
            <a:avLst/>
            <a:gdLst/>
            <a:ahLst/>
            <a:cxnLst/>
            <a:rect l="l" t="t" r="r" b="b"/>
            <a:pathLst>
              <a:path w="7203151" h="4114800">
                <a:moveTo>
                  <a:pt x="0" y="0"/>
                </a:moveTo>
                <a:lnTo>
                  <a:pt x="7203151" y="0"/>
                </a:lnTo>
                <a:lnTo>
                  <a:pt x="720315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32C68"/>
        </a:solidFill>
        <a:effectLst/>
      </p:bgPr>
    </p:bg>
    <p:spTree>
      <p:nvGrpSpPr>
        <p:cNvPr id="1" name=""/>
        <p:cNvGrpSpPr/>
        <p:nvPr/>
      </p:nvGrpSpPr>
      <p:grpSpPr>
        <a:xfrm>
          <a:off x="0" y="0"/>
          <a:ext cx="0" cy="0"/>
          <a:chOff x="0" y="0"/>
          <a:chExt cx="0" cy="0"/>
        </a:xfrm>
      </p:grpSpPr>
      <p:sp>
        <p:nvSpPr>
          <p:cNvPr id="2" name="TextBox 2"/>
          <p:cNvSpPr txBox="1"/>
          <p:nvPr/>
        </p:nvSpPr>
        <p:spPr>
          <a:xfrm>
            <a:off x="1288105" y="4638009"/>
            <a:ext cx="10353759" cy="2438400"/>
          </a:xfrm>
          <a:prstGeom prst="rect">
            <a:avLst/>
          </a:prstGeom>
        </p:spPr>
        <p:txBody>
          <a:bodyPr lIns="0" tIns="0" rIns="0" bIns="0" rtlCol="0" anchor="t">
            <a:spAutoFit/>
          </a:bodyPr>
          <a:lstStyle/>
          <a:p>
            <a:pPr algn="l">
              <a:lnSpc>
                <a:spcPts val="9600"/>
              </a:lnSpc>
            </a:pPr>
            <a:r>
              <a:rPr lang="en-US" sz="8000" b="1">
                <a:solidFill>
                  <a:srgbClr val="F9FCFF"/>
                </a:solidFill>
                <a:latin typeface="Noto Sans Bold"/>
                <a:ea typeface="Noto Sans Bold"/>
                <a:cs typeface="Noto Sans Bold"/>
                <a:sym typeface="Noto Sans Bold"/>
              </a:rPr>
              <a:t>Plan </a:t>
            </a:r>
          </a:p>
          <a:p>
            <a:pPr algn="l">
              <a:lnSpc>
                <a:spcPts val="9600"/>
              </a:lnSpc>
            </a:pPr>
            <a:r>
              <a:rPr lang="en-US" sz="8000" b="1">
                <a:solidFill>
                  <a:srgbClr val="F9FCFF"/>
                </a:solidFill>
                <a:latin typeface="Noto Sans Bold"/>
                <a:ea typeface="Noto Sans Bold"/>
                <a:cs typeface="Noto Sans Bold"/>
                <a:sym typeface="Noto Sans Bold"/>
              </a:rPr>
              <a:t>Highlights</a:t>
            </a:r>
          </a:p>
        </p:txBody>
      </p:sp>
      <p:sp>
        <p:nvSpPr>
          <p:cNvPr id="3" name="TextBox 3"/>
          <p:cNvSpPr txBox="1"/>
          <p:nvPr/>
        </p:nvSpPr>
        <p:spPr>
          <a:xfrm>
            <a:off x="16017240" y="9731375"/>
            <a:ext cx="1950720" cy="180975"/>
          </a:xfrm>
          <a:prstGeom prst="rect">
            <a:avLst/>
          </a:prstGeom>
        </p:spPr>
        <p:txBody>
          <a:bodyPr lIns="0" tIns="0" rIns="0" bIns="0" rtlCol="0" anchor="t">
            <a:spAutoFit/>
          </a:bodyPr>
          <a:lstStyle/>
          <a:p>
            <a:pPr algn="r">
              <a:lnSpc>
                <a:spcPts val="1439"/>
              </a:lnSpc>
            </a:pPr>
            <a:r>
              <a:rPr lang="en-US" sz="1200" spc="11">
                <a:solidFill>
                  <a:srgbClr val="212C68"/>
                </a:solidFill>
                <a:latin typeface="Noto Sans"/>
                <a:ea typeface="Noto Sans"/>
                <a:cs typeface="Noto Sans"/>
                <a:sym typeface="Noto Sans"/>
              </a:rPr>
              <a:t>11</a:t>
            </a:r>
          </a:p>
        </p:txBody>
      </p:sp>
      <p:sp>
        <p:nvSpPr>
          <p:cNvPr id="4" name="Freeform 4"/>
          <p:cNvSpPr/>
          <p:nvPr/>
        </p:nvSpPr>
        <p:spPr>
          <a:xfrm>
            <a:off x="9516810" y="2456117"/>
            <a:ext cx="8244120" cy="6802183"/>
          </a:xfrm>
          <a:custGeom>
            <a:avLst/>
            <a:gdLst/>
            <a:ahLst/>
            <a:cxnLst/>
            <a:rect l="l" t="t" r="r" b="b"/>
            <a:pathLst>
              <a:path w="8244120" h="6802183">
                <a:moveTo>
                  <a:pt x="0" y="0"/>
                </a:moveTo>
                <a:lnTo>
                  <a:pt x="8244120" y="0"/>
                </a:lnTo>
                <a:lnTo>
                  <a:pt x="8244120" y="6802183"/>
                </a:lnTo>
                <a:lnTo>
                  <a:pt x="0" y="68021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590614"/>
            <a:ext cx="4541760" cy="6066867"/>
            <a:chOff x="0" y="0"/>
            <a:chExt cx="6055680" cy="8089156"/>
          </a:xfrm>
        </p:grpSpPr>
        <p:sp>
          <p:nvSpPr>
            <p:cNvPr id="3" name="Freeform 3"/>
            <p:cNvSpPr/>
            <p:nvPr/>
          </p:nvSpPr>
          <p:spPr>
            <a:xfrm>
              <a:off x="0" y="0"/>
              <a:ext cx="6055741" cy="8089138"/>
            </a:xfrm>
            <a:custGeom>
              <a:avLst/>
              <a:gdLst/>
              <a:ahLst/>
              <a:cxnLst/>
              <a:rect l="l" t="t" r="r" b="b"/>
              <a:pathLst>
                <a:path w="6055741" h="8089138">
                  <a:moveTo>
                    <a:pt x="0" y="0"/>
                  </a:moveTo>
                  <a:lnTo>
                    <a:pt x="6055741" y="0"/>
                  </a:lnTo>
                  <a:lnTo>
                    <a:pt x="6055741" y="8089138"/>
                  </a:lnTo>
                  <a:lnTo>
                    <a:pt x="0" y="8089138"/>
                  </a:lnTo>
                  <a:close/>
                </a:path>
              </a:pathLst>
            </a:custGeom>
            <a:solidFill>
              <a:srgbClr val="232C68"/>
            </a:solidFill>
          </p:spPr>
          <p:txBody>
            <a:bodyPr/>
            <a:lstStyle/>
            <a:p>
              <a:endParaRPr lang="en-US"/>
            </a:p>
          </p:txBody>
        </p:sp>
      </p:grpSp>
      <p:grpSp>
        <p:nvGrpSpPr>
          <p:cNvPr id="4" name="Group 4"/>
          <p:cNvGrpSpPr/>
          <p:nvPr/>
        </p:nvGrpSpPr>
        <p:grpSpPr>
          <a:xfrm>
            <a:off x="6873120" y="2590614"/>
            <a:ext cx="4541760" cy="6066867"/>
            <a:chOff x="0" y="0"/>
            <a:chExt cx="6055680" cy="8089156"/>
          </a:xfrm>
        </p:grpSpPr>
        <p:sp>
          <p:nvSpPr>
            <p:cNvPr id="5" name="Freeform 5"/>
            <p:cNvSpPr/>
            <p:nvPr/>
          </p:nvSpPr>
          <p:spPr>
            <a:xfrm>
              <a:off x="0" y="0"/>
              <a:ext cx="6055741" cy="8089138"/>
            </a:xfrm>
            <a:custGeom>
              <a:avLst/>
              <a:gdLst/>
              <a:ahLst/>
              <a:cxnLst/>
              <a:rect l="l" t="t" r="r" b="b"/>
              <a:pathLst>
                <a:path w="6055741" h="8089138">
                  <a:moveTo>
                    <a:pt x="0" y="0"/>
                  </a:moveTo>
                  <a:lnTo>
                    <a:pt x="6055741" y="0"/>
                  </a:lnTo>
                  <a:lnTo>
                    <a:pt x="6055741" y="8089138"/>
                  </a:lnTo>
                  <a:lnTo>
                    <a:pt x="0" y="8089138"/>
                  </a:lnTo>
                  <a:close/>
                </a:path>
              </a:pathLst>
            </a:custGeom>
            <a:solidFill>
              <a:srgbClr val="60A644"/>
            </a:solidFill>
          </p:spPr>
          <p:txBody>
            <a:bodyPr/>
            <a:lstStyle/>
            <a:p>
              <a:endParaRPr lang="en-US"/>
            </a:p>
          </p:txBody>
        </p:sp>
      </p:grpSp>
      <p:grpSp>
        <p:nvGrpSpPr>
          <p:cNvPr id="6" name="Group 6"/>
          <p:cNvGrpSpPr/>
          <p:nvPr/>
        </p:nvGrpSpPr>
        <p:grpSpPr>
          <a:xfrm>
            <a:off x="12717540" y="2590614"/>
            <a:ext cx="4541760" cy="6066867"/>
            <a:chOff x="0" y="0"/>
            <a:chExt cx="6055680" cy="8089156"/>
          </a:xfrm>
        </p:grpSpPr>
        <p:sp>
          <p:nvSpPr>
            <p:cNvPr id="7" name="Freeform 7"/>
            <p:cNvSpPr/>
            <p:nvPr/>
          </p:nvSpPr>
          <p:spPr>
            <a:xfrm>
              <a:off x="0" y="0"/>
              <a:ext cx="6055741" cy="8089138"/>
            </a:xfrm>
            <a:custGeom>
              <a:avLst/>
              <a:gdLst/>
              <a:ahLst/>
              <a:cxnLst/>
              <a:rect l="l" t="t" r="r" b="b"/>
              <a:pathLst>
                <a:path w="6055741" h="8089138">
                  <a:moveTo>
                    <a:pt x="0" y="0"/>
                  </a:moveTo>
                  <a:lnTo>
                    <a:pt x="6055741" y="0"/>
                  </a:lnTo>
                  <a:lnTo>
                    <a:pt x="6055741" y="8089138"/>
                  </a:lnTo>
                  <a:lnTo>
                    <a:pt x="0" y="8089138"/>
                  </a:lnTo>
                  <a:close/>
                </a:path>
              </a:pathLst>
            </a:custGeom>
            <a:solidFill>
              <a:srgbClr val="232C68"/>
            </a:solidFill>
          </p:spPr>
          <p:txBody>
            <a:bodyPr/>
            <a:lstStyle/>
            <a:p>
              <a:endParaRPr lang="en-US"/>
            </a:p>
          </p:txBody>
        </p:sp>
      </p:grpSp>
      <p:sp>
        <p:nvSpPr>
          <p:cNvPr id="8" name="TextBox 8"/>
          <p:cNvSpPr txBox="1"/>
          <p:nvPr/>
        </p:nvSpPr>
        <p:spPr>
          <a:xfrm>
            <a:off x="1648836" y="3026149"/>
            <a:ext cx="3301487" cy="662892"/>
          </a:xfrm>
          <a:prstGeom prst="rect">
            <a:avLst/>
          </a:prstGeom>
        </p:spPr>
        <p:txBody>
          <a:bodyPr lIns="0" tIns="0" rIns="0" bIns="0" rtlCol="0" anchor="t">
            <a:spAutoFit/>
          </a:bodyPr>
          <a:lstStyle/>
          <a:p>
            <a:pPr algn="ctr">
              <a:lnSpc>
                <a:spcPts val="5463"/>
              </a:lnSpc>
            </a:pPr>
            <a:r>
              <a:rPr lang="en-US" sz="3902" b="1">
                <a:solidFill>
                  <a:srgbClr val="F9FCFF"/>
                </a:solidFill>
                <a:latin typeface="Nunito Sans Semi-Bold"/>
                <a:ea typeface="Nunito Sans Semi-Bold"/>
                <a:cs typeface="Nunito Sans Semi-Bold"/>
                <a:sym typeface="Nunito Sans Semi-Bold"/>
              </a:rPr>
              <a:t>Eligibility</a:t>
            </a:r>
          </a:p>
        </p:txBody>
      </p:sp>
      <p:sp>
        <p:nvSpPr>
          <p:cNvPr id="9" name="TextBox 9"/>
          <p:cNvSpPr txBox="1"/>
          <p:nvPr/>
        </p:nvSpPr>
        <p:spPr>
          <a:xfrm>
            <a:off x="7493256" y="3026149"/>
            <a:ext cx="3301487" cy="662892"/>
          </a:xfrm>
          <a:prstGeom prst="rect">
            <a:avLst/>
          </a:prstGeom>
        </p:spPr>
        <p:txBody>
          <a:bodyPr lIns="0" tIns="0" rIns="0" bIns="0" rtlCol="0" anchor="t">
            <a:spAutoFit/>
          </a:bodyPr>
          <a:lstStyle/>
          <a:p>
            <a:pPr algn="ctr">
              <a:lnSpc>
                <a:spcPts val="5463"/>
              </a:lnSpc>
            </a:pPr>
            <a:r>
              <a:rPr lang="en-US" sz="3902" b="1">
                <a:solidFill>
                  <a:srgbClr val="F9FCFF"/>
                </a:solidFill>
                <a:latin typeface="Nunito Sans Semi-Bold"/>
                <a:ea typeface="Nunito Sans Semi-Bold"/>
                <a:cs typeface="Nunito Sans Semi-Bold"/>
                <a:sym typeface="Nunito Sans Semi-Bold"/>
              </a:rPr>
              <a:t>Plan Entry</a:t>
            </a:r>
          </a:p>
        </p:txBody>
      </p:sp>
      <p:grpSp>
        <p:nvGrpSpPr>
          <p:cNvPr id="10" name="Group 10"/>
          <p:cNvGrpSpPr/>
          <p:nvPr/>
        </p:nvGrpSpPr>
        <p:grpSpPr>
          <a:xfrm>
            <a:off x="13310355" y="4282380"/>
            <a:ext cx="3301487" cy="47625"/>
            <a:chOff x="0" y="0"/>
            <a:chExt cx="4401983" cy="63500"/>
          </a:xfrm>
        </p:grpSpPr>
        <p:sp>
          <p:nvSpPr>
            <p:cNvPr id="11" name="Freeform 11"/>
            <p:cNvSpPr/>
            <p:nvPr/>
          </p:nvSpPr>
          <p:spPr>
            <a:xfrm>
              <a:off x="0" y="0"/>
              <a:ext cx="4401947" cy="63504"/>
            </a:xfrm>
            <a:custGeom>
              <a:avLst/>
              <a:gdLst/>
              <a:ahLst/>
              <a:cxnLst/>
              <a:rect l="l" t="t" r="r" b="b"/>
              <a:pathLst>
                <a:path w="4401947" h="63504">
                  <a:moveTo>
                    <a:pt x="0" y="0"/>
                  </a:moveTo>
                  <a:lnTo>
                    <a:pt x="4401947" y="0"/>
                  </a:lnTo>
                  <a:lnTo>
                    <a:pt x="4401947" y="63504"/>
                  </a:lnTo>
                  <a:lnTo>
                    <a:pt x="0" y="63504"/>
                  </a:lnTo>
                  <a:close/>
                </a:path>
              </a:pathLst>
            </a:custGeom>
            <a:solidFill>
              <a:srgbClr val="60A644"/>
            </a:solidFill>
          </p:spPr>
          <p:txBody>
            <a:bodyPr/>
            <a:lstStyle/>
            <a:p>
              <a:endParaRPr lang="en-US"/>
            </a:p>
          </p:txBody>
        </p:sp>
      </p:grpSp>
      <p:sp>
        <p:nvSpPr>
          <p:cNvPr id="12" name="TextBox 12"/>
          <p:cNvSpPr txBox="1"/>
          <p:nvPr/>
        </p:nvSpPr>
        <p:spPr>
          <a:xfrm>
            <a:off x="13338930" y="3026149"/>
            <a:ext cx="3301487" cy="662892"/>
          </a:xfrm>
          <a:prstGeom prst="rect">
            <a:avLst/>
          </a:prstGeom>
        </p:spPr>
        <p:txBody>
          <a:bodyPr lIns="0" tIns="0" rIns="0" bIns="0" rtlCol="0" anchor="t">
            <a:spAutoFit/>
          </a:bodyPr>
          <a:lstStyle/>
          <a:p>
            <a:pPr algn="ctr">
              <a:lnSpc>
                <a:spcPts val="5463"/>
              </a:lnSpc>
            </a:pPr>
            <a:r>
              <a:rPr lang="en-US" sz="3902" b="1">
                <a:solidFill>
                  <a:srgbClr val="F9FCFF"/>
                </a:solidFill>
                <a:latin typeface="Nunito Sans Semi-Bold"/>
                <a:ea typeface="Nunito Sans Semi-Bold"/>
                <a:cs typeface="Nunito Sans Semi-Bold"/>
                <a:sym typeface="Nunito Sans Semi-Bold"/>
              </a:rPr>
              <a:t>Enrollment</a:t>
            </a:r>
          </a:p>
        </p:txBody>
      </p:sp>
      <p:grpSp>
        <p:nvGrpSpPr>
          <p:cNvPr id="13" name="Group 13"/>
          <p:cNvGrpSpPr/>
          <p:nvPr/>
        </p:nvGrpSpPr>
        <p:grpSpPr>
          <a:xfrm>
            <a:off x="-637224" y="-4962142"/>
            <a:ext cx="20209651" cy="7277633"/>
            <a:chOff x="0" y="0"/>
            <a:chExt cx="5322706" cy="1916743"/>
          </a:xfrm>
        </p:grpSpPr>
        <p:sp>
          <p:nvSpPr>
            <p:cNvPr id="14" name="Freeform 14"/>
            <p:cNvSpPr/>
            <p:nvPr/>
          </p:nvSpPr>
          <p:spPr>
            <a:xfrm>
              <a:off x="0" y="0"/>
              <a:ext cx="5322707" cy="1916743"/>
            </a:xfrm>
            <a:custGeom>
              <a:avLst/>
              <a:gdLst/>
              <a:ahLst/>
              <a:cxnLst/>
              <a:rect l="l" t="t" r="r" b="b"/>
              <a:pathLst>
                <a:path w="5322707" h="1916743">
                  <a:moveTo>
                    <a:pt x="0" y="0"/>
                  </a:moveTo>
                  <a:lnTo>
                    <a:pt x="5322707" y="0"/>
                  </a:lnTo>
                  <a:lnTo>
                    <a:pt x="5322707" y="1916743"/>
                  </a:lnTo>
                  <a:lnTo>
                    <a:pt x="0" y="1916743"/>
                  </a:lnTo>
                  <a:close/>
                </a:path>
              </a:pathLst>
            </a:custGeom>
            <a:solidFill>
              <a:srgbClr val="232C68"/>
            </a:solidFill>
          </p:spPr>
          <p:txBody>
            <a:bodyPr/>
            <a:lstStyle/>
            <a:p>
              <a:endParaRPr lang="en-US"/>
            </a:p>
          </p:txBody>
        </p:sp>
        <p:sp>
          <p:nvSpPr>
            <p:cNvPr id="15" name="TextBox 15"/>
            <p:cNvSpPr txBox="1"/>
            <p:nvPr/>
          </p:nvSpPr>
          <p:spPr>
            <a:xfrm>
              <a:off x="0" y="-38100"/>
              <a:ext cx="5322706" cy="1954843"/>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0" y="514164"/>
            <a:ext cx="18288000" cy="1152525"/>
          </a:xfrm>
          <a:prstGeom prst="rect">
            <a:avLst/>
          </a:prstGeom>
        </p:spPr>
        <p:txBody>
          <a:bodyPr lIns="0" tIns="0" rIns="0" bIns="0" rtlCol="0" anchor="t">
            <a:spAutoFit/>
          </a:bodyPr>
          <a:lstStyle/>
          <a:p>
            <a:pPr algn="ctr">
              <a:lnSpc>
                <a:spcPts val="9000"/>
              </a:lnSpc>
            </a:pPr>
            <a:r>
              <a:rPr lang="en-US" sz="7500" b="1">
                <a:solidFill>
                  <a:srgbClr val="FFFFFF"/>
                </a:solidFill>
                <a:latin typeface="Noto Sans Bold"/>
                <a:ea typeface="Noto Sans Bold"/>
                <a:cs typeface="Noto Sans Bold"/>
                <a:sym typeface="Noto Sans Bold"/>
              </a:rPr>
              <a:t>Plan Highlights</a:t>
            </a:r>
          </a:p>
        </p:txBody>
      </p:sp>
      <p:sp>
        <p:nvSpPr>
          <p:cNvPr id="17" name="TextBox 17"/>
          <p:cNvSpPr txBox="1"/>
          <p:nvPr/>
        </p:nvSpPr>
        <p:spPr>
          <a:xfrm>
            <a:off x="1648836" y="4613115"/>
            <a:ext cx="3648771" cy="1076325"/>
          </a:xfrm>
          <a:prstGeom prst="rect">
            <a:avLst/>
          </a:prstGeom>
        </p:spPr>
        <p:txBody>
          <a:bodyPr lIns="0" tIns="0" rIns="0" bIns="0" rtlCol="0" anchor="t">
            <a:spAutoFit/>
          </a:bodyPr>
          <a:lstStyle/>
          <a:p>
            <a:pPr algn="l">
              <a:lnSpc>
                <a:spcPts val="2879"/>
              </a:lnSpc>
            </a:pPr>
            <a:r>
              <a:rPr lang="en-US" sz="2400" b="1" spc="21">
                <a:solidFill>
                  <a:srgbClr val="FFFFFF"/>
                </a:solidFill>
                <a:latin typeface="Noto Sans Bold"/>
                <a:ea typeface="Noto Sans Bold"/>
                <a:cs typeface="Noto Sans Bold"/>
                <a:sym typeface="Noto Sans Bold"/>
              </a:rPr>
              <a:t>Employee Contributions: </a:t>
            </a:r>
          </a:p>
          <a:p>
            <a:pPr marL="518160" lvl="1" indent="-259080" algn="l">
              <a:lnSpc>
                <a:spcPts val="2879"/>
              </a:lnSpc>
              <a:buFont typeface="Arial"/>
              <a:buChar char="•"/>
            </a:pPr>
            <a:r>
              <a:rPr lang="en-US" sz="2400" spc="22">
                <a:solidFill>
                  <a:srgbClr val="F26422"/>
                </a:solidFill>
                <a:latin typeface="Noto Sans"/>
                <a:ea typeface="Noto Sans"/>
                <a:cs typeface="Noto Sans"/>
                <a:sym typeface="Noto Sans"/>
              </a:rPr>
              <a:t>add provisions here</a:t>
            </a:r>
          </a:p>
        </p:txBody>
      </p:sp>
      <p:sp>
        <p:nvSpPr>
          <p:cNvPr id="18" name="TextBox 18"/>
          <p:cNvSpPr txBox="1"/>
          <p:nvPr/>
        </p:nvSpPr>
        <p:spPr>
          <a:xfrm>
            <a:off x="7493256" y="4613115"/>
            <a:ext cx="3496371" cy="1438275"/>
          </a:xfrm>
          <a:prstGeom prst="rect">
            <a:avLst/>
          </a:prstGeom>
        </p:spPr>
        <p:txBody>
          <a:bodyPr lIns="0" tIns="0" rIns="0" bIns="0" rtlCol="0" anchor="t">
            <a:spAutoFit/>
          </a:bodyPr>
          <a:lstStyle/>
          <a:p>
            <a:pPr algn="l">
              <a:lnSpc>
                <a:spcPts val="2879"/>
              </a:lnSpc>
            </a:pPr>
            <a:r>
              <a:rPr lang="en-US" sz="2400" b="1" spc="21">
                <a:solidFill>
                  <a:srgbClr val="FFFFFF"/>
                </a:solidFill>
                <a:latin typeface="Noto Sans Bold"/>
                <a:ea typeface="Noto Sans Bold"/>
                <a:cs typeface="Noto Sans Bold"/>
                <a:sym typeface="Noto Sans Bold"/>
              </a:rPr>
              <a:t>Employee Contributions:</a:t>
            </a:r>
          </a:p>
          <a:p>
            <a:pPr marL="518160" lvl="1" indent="-259080" algn="l">
              <a:lnSpc>
                <a:spcPts val="2879"/>
              </a:lnSpc>
              <a:buFont typeface="Arial"/>
              <a:buChar char="•"/>
            </a:pPr>
            <a:r>
              <a:rPr lang="en-US" sz="2400" spc="22">
                <a:solidFill>
                  <a:srgbClr val="F26422"/>
                </a:solidFill>
                <a:latin typeface="Noto Sans"/>
                <a:ea typeface="Noto Sans"/>
                <a:cs typeface="Noto Sans"/>
                <a:sym typeface="Noto Sans"/>
              </a:rPr>
              <a:t>add provisions here</a:t>
            </a:r>
          </a:p>
          <a:p>
            <a:pPr marL="289560" lvl="1" indent="-144780" algn="l">
              <a:lnSpc>
                <a:spcPts val="2879"/>
              </a:lnSpc>
            </a:pPr>
            <a:endParaRPr lang="en-US" sz="2400" spc="22">
              <a:solidFill>
                <a:srgbClr val="F26422"/>
              </a:solidFill>
              <a:latin typeface="Noto Sans"/>
              <a:ea typeface="Noto Sans"/>
              <a:cs typeface="Noto Sans"/>
              <a:sym typeface="Noto Sans"/>
            </a:endParaRPr>
          </a:p>
        </p:txBody>
      </p:sp>
      <p:sp>
        <p:nvSpPr>
          <p:cNvPr id="19" name="TextBox 19"/>
          <p:cNvSpPr txBox="1"/>
          <p:nvPr/>
        </p:nvSpPr>
        <p:spPr>
          <a:xfrm>
            <a:off x="13310355" y="4613115"/>
            <a:ext cx="3920370" cy="3971925"/>
          </a:xfrm>
          <a:prstGeom prst="rect">
            <a:avLst/>
          </a:prstGeom>
        </p:spPr>
        <p:txBody>
          <a:bodyPr lIns="0" tIns="0" rIns="0" bIns="0" rtlCol="0" anchor="t">
            <a:spAutoFit/>
          </a:bodyPr>
          <a:lstStyle/>
          <a:p>
            <a:pPr algn="l">
              <a:lnSpc>
                <a:spcPts val="2879"/>
              </a:lnSpc>
            </a:pPr>
            <a:r>
              <a:rPr lang="en-US" sz="2400" spc="22">
                <a:solidFill>
                  <a:srgbClr val="FFFFFF"/>
                </a:solidFill>
                <a:latin typeface="Noto Sans"/>
                <a:ea typeface="Noto Sans"/>
                <a:cs typeface="Noto Sans"/>
                <a:sym typeface="Noto Sans"/>
              </a:rPr>
              <a:t>Online at </a:t>
            </a:r>
            <a:r>
              <a:rPr lang="en-US" sz="2400" b="1" spc="22">
                <a:solidFill>
                  <a:srgbClr val="FFFFFF"/>
                </a:solidFill>
                <a:latin typeface="Noto Sans Bold"/>
                <a:ea typeface="Noto Sans Bold"/>
                <a:cs typeface="Noto Sans Bold"/>
                <a:sym typeface="Noto Sans Bold"/>
              </a:rPr>
              <a:t>u.bpas.com</a:t>
            </a:r>
          </a:p>
          <a:p>
            <a:pPr marL="289560" lvl="1" indent="-144780" algn="l">
              <a:lnSpc>
                <a:spcPts val="2879"/>
              </a:lnSpc>
            </a:pPr>
            <a:endParaRPr lang="en-US" sz="2400" b="1" spc="22">
              <a:solidFill>
                <a:srgbClr val="FFFFFF"/>
              </a:solidFill>
              <a:latin typeface="Noto Sans Bold"/>
              <a:ea typeface="Noto Sans Bold"/>
              <a:cs typeface="Noto Sans Bold"/>
              <a:sym typeface="Noto Sans Bold"/>
            </a:endParaRPr>
          </a:p>
          <a:p>
            <a:pPr algn="l">
              <a:lnSpc>
                <a:spcPts val="2879"/>
              </a:lnSpc>
            </a:pPr>
            <a:endParaRPr lang="en-US" sz="2400" b="1" spc="22">
              <a:solidFill>
                <a:srgbClr val="FFFFFF"/>
              </a:solidFill>
              <a:latin typeface="Noto Sans Bold"/>
              <a:ea typeface="Noto Sans Bold"/>
              <a:cs typeface="Noto Sans Bold"/>
              <a:sym typeface="Noto Sans Bold"/>
            </a:endParaRPr>
          </a:p>
          <a:p>
            <a:pPr algn="l">
              <a:lnSpc>
                <a:spcPts val="2879"/>
              </a:lnSpc>
            </a:pPr>
            <a:endParaRPr lang="en-US" sz="2400" b="1" spc="22">
              <a:solidFill>
                <a:srgbClr val="FFFFFF"/>
              </a:solidFill>
              <a:latin typeface="Noto Sans Bold"/>
              <a:ea typeface="Noto Sans Bold"/>
              <a:cs typeface="Noto Sans Bold"/>
              <a:sym typeface="Noto Sans Bold"/>
            </a:endParaRPr>
          </a:p>
          <a:p>
            <a:pPr algn="l">
              <a:lnSpc>
                <a:spcPts val="2879"/>
              </a:lnSpc>
            </a:pPr>
            <a:endParaRPr lang="en-US" sz="2400" b="1" spc="22">
              <a:solidFill>
                <a:srgbClr val="FFFFFF"/>
              </a:solidFill>
              <a:latin typeface="Noto Sans Bold"/>
              <a:ea typeface="Noto Sans Bold"/>
              <a:cs typeface="Noto Sans Bold"/>
              <a:sym typeface="Noto Sans Bold"/>
            </a:endParaRPr>
          </a:p>
          <a:p>
            <a:pPr algn="l">
              <a:lnSpc>
                <a:spcPts val="2879"/>
              </a:lnSpc>
            </a:pPr>
            <a:endParaRPr lang="en-US" sz="2400" b="1" spc="22">
              <a:solidFill>
                <a:srgbClr val="FFFFFF"/>
              </a:solidFill>
              <a:latin typeface="Noto Sans Bold"/>
              <a:ea typeface="Noto Sans Bold"/>
              <a:cs typeface="Noto Sans Bold"/>
              <a:sym typeface="Noto Sans Bold"/>
            </a:endParaRPr>
          </a:p>
          <a:p>
            <a:pPr algn="l">
              <a:lnSpc>
                <a:spcPts val="2879"/>
              </a:lnSpc>
            </a:pPr>
            <a:r>
              <a:rPr lang="en-US" sz="2400" b="1" spc="21">
                <a:solidFill>
                  <a:srgbClr val="F26422"/>
                </a:solidFill>
                <a:latin typeface="Noto Sans Bold"/>
                <a:ea typeface="Noto Sans Bold"/>
                <a:cs typeface="Noto Sans Bold"/>
                <a:sym typeface="Noto Sans Bold"/>
              </a:rPr>
              <a:t>Automatic Enrollment: </a:t>
            </a:r>
          </a:p>
          <a:p>
            <a:pPr marL="518160" lvl="1" indent="-259080" algn="l">
              <a:lnSpc>
                <a:spcPts val="2879"/>
              </a:lnSpc>
              <a:buFont typeface="Arial"/>
              <a:buChar char="•"/>
            </a:pPr>
            <a:r>
              <a:rPr lang="en-US" sz="2400" spc="22">
                <a:solidFill>
                  <a:srgbClr val="F26422"/>
                </a:solidFill>
                <a:latin typeface="Noto Sans"/>
                <a:ea typeface="Noto Sans"/>
                <a:cs typeface="Noto Sans"/>
                <a:sym typeface="Noto Sans"/>
              </a:rPr>
              <a:t>After</a:t>
            </a:r>
            <a:r>
              <a:rPr lang="en-US" sz="2400" b="1" spc="22">
                <a:solidFill>
                  <a:srgbClr val="F26422"/>
                </a:solidFill>
                <a:latin typeface="Noto Sans Bold"/>
                <a:ea typeface="Noto Sans Bold"/>
                <a:cs typeface="Noto Sans Bold"/>
                <a:sym typeface="Noto Sans Bold"/>
              </a:rPr>
              <a:t> </a:t>
            </a:r>
            <a:r>
              <a:rPr lang="en-US" sz="2400" spc="22">
                <a:solidFill>
                  <a:srgbClr val="F26422"/>
                </a:solidFill>
                <a:latin typeface="Noto Sans"/>
                <a:ea typeface="Noto Sans"/>
                <a:cs typeface="Noto Sans"/>
                <a:sym typeface="Noto Sans"/>
              </a:rPr>
              <a:t>1 year of service &amp; 1,000 hours worked within a 12 month period</a:t>
            </a:r>
          </a:p>
        </p:txBody>
      </p:sp>
      <p:sp>
        <p:nvSpPr>
          <p:cNvPr id="20" name="Freeform 20"/>
          <p:cNvSpPr/>
          <p:nvPr/>
        </p:nvSpPr>
        <p:spPr>
          <a:xfrm>
            <a:off x="2832461" y="8933706"/>
            <a:ext cx="934238" cy="1004557"/>
          </a:xfrm>
          <a:custGeom>
            <a:avLst/>
            <a:gdLst/>
            <a:ahLst/>
            <a:cxnLst/>
            <a:rect l="l" t="t" r="r" b="b"/>
            <a:pathLst>
              <a:path w="934238" h="1004557">
                <a:moveTo>
                  <a:pt x="0" y="0"/>
                </a:moveTo>
                <a:lnTo>
                  <a:pt x="934238" y="0"/>
                </a:lnTo>
                <a:lnTo>
                  <a:pt x="934238" y="1004557"/>
                </a:lnTo>
                <a:lnTo>
                  <a:pt x="0" y="10045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Freeform 21"/>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5"/>
            <a:stretch>
              <a:fillRect/>
            </a:stretch>
          </a:blipFill>
        </p:spPr>
        <p:txBody>
          <a:bodyPr/>
          <a:lstStyle/>
          <a:p>
            <a:endParaRPr lang="en-US"/>
          </a:p>
        </p:txBody>
      </p:sp>
      <p:sp>
        <p:nvSpPr>
          <p:cNvPr id="22" name="TextBox 22"/>
          <p:cNvSpPr txBox="1"/>
          <p:nvPr/>
        </p:nvSpPr>
        <p:spPr>
          <a:xfrm>
            <a:off x="3975072" y="9317671"/>
            <a:ext cx="13284228" cy="542925"/>
          </a:xfrm>
          <a:prstGeom prst="rect">
            <a:avLst/>
          </a:prstGeom>
        </p:spPr>
        <p:txBody>
          <a:bodyPr lIns="0" tIns="0" rIns="0" bIns="0" rtlCol="0" anchor="t">
            <a:spAutoFit/>
          </a:bodyPr>
          <a:lstStyle/>
          <a:p>
            <a:pPr algn="l">
              <a:lnSpc>
                <a:spcPts val="4320"/>
              </a:lnSpc>
            </a:pPr>
            <a:r>
              <a:rPr lang="en-US" sz="3600" b="1" spc="33">
                <a:solidFill>
                  <a:srgbClr val="081D58"/>
                </a:solidFill>
                <a:latin typeface="Noto Sans Bold"/>
                <a:ea typeface="Noto Sans Bold"/>
                <a:cs typeface="Noto Sans Bold"/>
                <a:sym typeface="Noto Sans Bold"/>
              </a:rPr>
              <a:t>Plan code for enrollment is </a:t>
            </a:r>
            <a:r>
              <a:rPr lang="en-US" sz="3600" i="1" spc="33">
                <a:solidFill>
                  <a:srgbClr val="081D58"/>
                </a:solidFill>
                <a:latin typeface="Noto Sans Italics"/>
                <a:ea typeface="Noto Sans Italics"/>
                <a:cs typeface="Noto Sans Italics"/>
                <a:sym typeface="Noto Sans Italics"/>
              </a:rPr>
              <a:t>found on your welcome letter.</a:t>
            </a:r>
          </a:p>
        </p:txBody>
      </p:sp>
      <p:grpSp>
        <p:nvGrpSpPr>
          <p:cNvPr id="23" name="Group 23"/>
          <p:cNvGrpSpPr/>
          <p:nvPr/>
        </p:nvGrpSpPr>
        <p:grpSpPr>
          <a:xfrm>
            <a:off x="1619008" y="4282380"/>
            <a:ext cx="3301487" cy="47625"/>
            <a:chOff x="0" y="0"/>
            <a:chExt cx="4401983" cy="63500"/>
          </a:xfrm>
        </p:grpSpPr>
        <p:sp>
          <p:nvSpPr>
            <p:cNvPr id="24" name="Freeform 24"/>
            <p:cNvSpPr/>
            <p:nvPr/>
          </p:nvSpPr>
          <p:spPr>
            <a:xfrm>
              <a:off x="0" y="0"/>
              <a:ext cx="4401947" cy="63504"/>
            </a:xfrm>
            <a:custGeom>
              <a:avLst/>
              <a:gdLst/>
              <a:ahLst/>
              <a:cxnLst/>
              <a:rect l="l" t="t" r="r" b="b"/>
              <a:pathLst>
                <a:path w="4401947" h="63504">
                  <a:moveTo>
                    <a:pt x="0" y="0"/>
                  </a:moveTo>
                  <a:lnTo>
                    <a:pt x="4401947" y="0"/>
                  </a:lnTo>
                  <a:lnTo>
                    <a:pt x="4401947" y="63504"/>
                  </a:lnTo>
                  <a:lnTo>
                    <a:pt x="0" y="63504"/>
                  </a:lnTo>
                  <a:close/>
                </a:path>
              </a:pathLst>
            </a:custGeom>
            <a:solidFill>
              <a:srgbClr val="60A644"/>
            </a:solidFill>
          </p:spPr>
          <p:txBody>
            <a:bodyPr/>
            <a:lstStyle/>
            <a:p>
              <a:endParaRPr lang="en-US"/>
            </a:p>
          </p:txBody>
        </p:sp>
      </p:grpSp>
      <p:grpSp>
        <p:nvGrpSpPr>
          <p:cNvPr id="25" name="Group 25"/>
          <p:cNvGrpSpPr/>
          <p:nvPr/>
        </p:nvGrpSpPr>
        <p:grpSpPr>
          <a:xfrm>
            <a:off x="7493256" y="4258568"/>
            <a:ext cx="3301487" cy="47625"/>
            <a:chOff x="0" y="0"/>
            <a:chExt cx="4401983" cy="63500"/>
          </a:xfrm>
        </p:grpSpPr>
        <p:sp>
          <p:nvSpPr>
            <p:cNvPr id="26" name="Freeform 26"/>
            <p:cNvSpPr/>
            <p:nvPr/>
          </p:nvSpPr>
          <p:spPr>
            <a:xfrm>
              <a:off x="0" y="0"/>
              <a:ext cx="4401947" cy="63504"/>
            </a:xfrm>
            <a:custGeom>
              <a:avLst/>
              <a:gdLst/>
              <a:ahLst/>
              <a:cxnLst/>
              <a:rect l="l" t="t" r="r" b="b"/>
              <a:pathLst>
                <a:path w="4401947" h="63504">
                  <a:moveTo>
                    <a:pt x="0" y="0"/>
                  </a:moveTo>
                  <a:lnTo>
                    <a:pt x="4401947" y="0"/>
                  </a:lnTo>
                  <a:lnTo>
                    <a:pt x="4401947" y="63504"/>
                  </a:lnTo>
                  <a:lnTo>
                    <a:pt x="0" y="63504"/>
                  </a:lnTo>
                  <a:close/>
                </a:path>
              </a:pathLst>
            </a:custGeom>
            <a:solidFill>
              <a:srgbClr val="232C68"/>
            </a:solidFill>
          </p:spPr>
          <p:txBody>
            <a:bodyPr/>
            <a:lstStyle/>
            <a:p>
              <a:endParaRPr lang="en-US"/>
            </a:p>
          </p:txBody>
        </p:sp>
      </p:grpSp>
      <p:sp>
        <p:nvSpPr>
          <p:cNvPr id="27" name="Freeform 27"/>
          <p:cNvSpPr/>
          <p:nvPr/>
        </p:nvSpPr>
        <p:spPr>
          <a:xfrm>
            <a:off x="14240575" y="5120580"/>
            <a:ext cx="1616881" cy="1616881"/>
          </a:xfrm>
          <a:custGeom>
            <a:avLst/>
            <a:gdLst/>
            <a:ahLst/>
            <a:cxnLst/>
            <a:rect l="l" t="t" r="r" b="b"/>
            <a:pathLst>
              <a:path w="1616881" h="1616881">
                <a:moveTo>
                  <a:pt x="0" y="0"/>
                </a:moveTo>
                <a:lnTo>
                  <a:pt x="1616881" y="0"/>
                </a:lnTo>
                <a:lnTo>
                  <a:pt x="1616881" y="1616881"/>
                </a:lnTo>
                <a:lnTo>
                  <a:pt x="0" y="1616881"/>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843124" y="2687637"/>
            <a:ext cx="8859585" cy="5241247"/>
          </a:xfrm>
          <a:custGeom>
            <a:avLst/>
            <a:gdLst/>
            <a:ahLst/>
            <a:cxnLst/>
            <a:rect l="l" t="t" r="r" b="b"/>
            <a:pathLst>
              <a:path w="8859585" h="5241247">
                <a:moveTo>
                  <a:pt x="0" y="0"/>
                </a:moveTo>
                <a:lnTo>
                  <a:pt x="8859585" y="0"/>
                </a:lnTo>
                <a:lnTo>
                  <a:pt x="8859585" y="5241247"/>
                </a:lnTo>
                <a:lnTo>
                  <a:pt x="0" y="5241247"/>
                </a:lnTo>
                <a:lnTo>
                  <a:pt x="0" y="0"/>
                </a:lnTo>
                <a:close/>
              </a:path>
            </a:pathLst>
          </a:custGeom>
          <a:blipFill>
            <a:blip r:embed="rId3"/>
            <a:stretch>
              <a:fillRect l="-30114" t="-13362" r="-29926" b="-32045"/>
            </a:stretch>
          </a:blipFill>
        </p:spPr>
        <p:txBody>
          <a:bodyPr/>
          <a:lstStyle/>
          <a:p>
            <a:endParaRPr lang="en-US"/>
          </a:p>
        </p:txBody>
      </p:sp>
      <p:grpSp>
        <p:nvGrpSpPr>
          <p:cNvPr id="3" name="Group 3"/>
          <p:cNvGrpSpPr/>
          <p:nvPr/>
        </p:nvGrpSpPr>
        <p:grpSpPr>
          <a:xfrm>
            <a:off x="8744174" y="2468156"/>
            <a:ext cx="9301370" cy="6295325"/>
            <a:chOff x="0" y="0"/>
            <a:chExt cx="2449743" cy="1658028"/>
          </a:xfrm>
        </p:grpSpPr>
        <p:sp>
          <p:nvSpPr>
            <p:cNvPr id="4" name="Freeform 4"/>
            <p:cNvSpPr/>
            <p:nvPr/>
          </p:nvSpPr>
          <p:spPr>
            <a:xfrm>
              <a:off x="0" y="0"/>
              <a:ext cx="2449743" cy="1658028"/>
            </a:xfrm>
            <a:custGeom>
              <a:avLst/>
              <a:gdLst/>
              <a:ahLst/>
              <a:cxnLst/>
              <a:rect l="l" t="t" r="r" b="b"/>
              <a:pathLst>
                <a:path w="2449743" h="1658028">
                  <a:moveTo>
                    <a:pt x="0" y="0"/>
                  </a:moveTo>
                  <a:lnTo>
                    <a:pt x="2449743" y="0"/>
                  </a:lnTo>
                  <a:lnTo>
                    <a:pt x="2449743" y="1658028"/>
                  </a:lnTo>
                  <a:lnTo>
                    <a:pt x="0" y="1658028"/>
                  </a:lnTo>
                  <a:close/>
                </a:path>
              </a:pathLst>
            </a:custGeom>
            <a:solidFill>
              <a:srgbClr val="000000">
                <a:alpha val="0"/>
              </a:srgbClr>
            </a:solidFill>
            <a:ln w="95250" cap="sq">
              <a:solidFill>
                <a:srgbClr val="60A644"/>
              </a:solidFill>
              <a:prstDash val="solid"/>
              <a:miter/>
            </a:ln>
          </p:spPr>
          <p:txBody>
            <a:bodyPr/>
            <a:lstStyle/>
            <a:p>
              <a:endParaRPr lang="en-US"/>
            </a:p>
          </p:txBody>
        </p:sp>
        <p:sp>
          <p:nvSpPr>
            <p:cNvPr id="5" name="TextBox 5"/>
            <p:cNvSpPr txBox="1"/>
            <p:nvPr/>
          </p:nvSpPr>
          <p:spPr>
            <a:xfrm>
              <a:off x="0" y="-38100"/>
              <a:ext cx="2449743" cy="169612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1767855" y="6893309"/>
            <a:ext cx="6066822" cy="3120381"/>
            <a:chOff x="0" y="0"/>
            <a:chExt cx="7662529" cy="3941110"/>
          </a:xfrm>
        </p:grpSpPr>
        <p:sp>
          <p:nvSpPr>
            <p:cNvPr id="7" name="Freeform 7"/>
            <p:cNvSpPr/>
            <p:nvPr/>
          </p:nvSpPr>
          <p:spPr>
            <a:xfrm>
              <a:off x="0" y="0"/>
              <a:ext cx="7662550" cy="3941126"/>
            </a:xfrm>
            <a:custGeom>
              <a:avLst/>
              <a:gdLst/>
              <a:ahLst/>
              <a:cxnLst/>
              <a:rect l="l" t="t" r="r" b="b"/>
              <a:pathLst>
                <a:path w="7662550" h="3941126">
                  <a:moveTo>
                    <a:pt x="0" y="0"/>
                  </a:moveTo>
                  <a:lnTo>
                    <a:pt x="7662550" y="0"/>
                  </a:lnTo>
                  <a:lnTo>
                    <a:pt x="7662550" y="3941126"/>
                  </a:lnTo>
                  <a:lnTo>
                    <a:pt x="0" y="3941126"/>
                  </a:lnTo>
                  <a:close/>
                </a:path>
              </a:pathLst>
            </a:custGeom>
            <a:solidFill>
              <a:srgbClr val="232C68"/>
            </a:solidFill>
          </p:spPr>
          <p:txBody>
            <a:bodyPr/>
            <a:lstStyle/>
            <a:p>
              <a:endParaRPr lang="en-US"/>
            </a:p>
          </p:txBody>
        </p:sp>
      </p:grpSp>
      <p:grpSp>
        <p:nvGrpSpPr>
          <p:cNvPr id="8" name="Group 8"/>
          <p:cNvGrpSpPr/>
          <p:nvPr/>
        </p:nvGrpSpPr>
        <p:grpSpPr>
          <a:xfrm>
            <a:off x="11767855" y="6893309"/>
            <a:ext cx="6066822" cy="3120381"/>
            <a:chOff x="0" y="0"/>
            <a:chExt cx="1597846" cy="821829"/>
          </a:xfrm>
        </p:grpSpPr>
        <p:sp>
          <p:nvSpPr>
            <p:cNvPr id="9" name="Freeform 9"/>
            <p:cNvSpPr/>
            <p:nvPr/>
          </p:nvSpPr>
          <p:spPr>
            <a:xfrm>
              <a:off x="0" y="0"/>
              <a:ext cx="1597846" cy="821829"/>
            </a:xfrm>
            <a:custGeom>
              <a:avLst/>
              <a:gdLst/>
              <a:ahLst/>
              <a:cxnLst/>
              <a:rect l="l" t="t" r="r" b="b"/>
              <a:pathLst>
                <a:path w="1597846" h="821829">
                  <a:moveTo>
                    <a:pt x="0" y="0"/>
                  </a:moveTo>
                  <a:lnTo>
                    <a:pt x="1597846" y="0"/>
                  </a:lnTo>
                  <a:lnTo>
                    <a:pt x="1597846" y="821829"/>
                  </a:lnTo>
                  <a:lnTo>
                    <a:pt x="0" y="821829"/>
                  </a:lnTo>
                  <a:close/>
                </a:path>
              </a:pathLst>
            </a:custGeom>
            <a:solidFill>
              <a:srgbClr val="000000">
                <a:alpha val="0"/>
              </a:srgbClr>
            </a:solidFill>
            <a:ln w="95250" cap="sq">
              <a:solidFill>
                <a:srgbClr val="F26422"/>
              </a:solidFill>
              <a:prstDash val="solid"/>
              <a:miter/>
            </a:ln>
          </p:spPr>
          <p:txBody>
            <a:bodyPr/>
            <a:lstStyle/>
            <a:p>
              <a:endParaRPr lang="en-US"/>
            </a:p>
          </p:txBody>
        </p:sp>
        <p:sp>
          <p:nvSpPr>
            <p:cNvPr id="10" name="TextBox 10"/>
            <p:cNvSpPr txBox="1"/>
            <p:nvPr/>
          </p:nvSpPr>
          <p:spPr>
            <a:xfrm>
              <a:off x="0" y="-38100"/>
              <a:ext cx="1597846" cy="85992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2107472" y="7914980"/>
            <a:ext cx="5300460" cy="13904"/>
            <a:chOff x="0" y="0"/>
            <a:chExt cx="7067280" cy="18539"/>
          </a:xfrm>
        </p:grpSpPr>
        <p:sp>
          <p:nvSpPr>
            <p:cNvPr id="12" name="Freeform 12"/>
            <p:cNvSpPr/>
            <p:nvPr/>
          </p:nvSpPr>
          <p:spPr>
            <a:xfrm>
              <a:off x="0" y="0"/>
              <a:ext cx="7067296" cy="18542"/>
            </a:xfrm>
            <a:custGeom>
              <a:avLst/>
              <a:gdLst/>
              <a:ahLst/>
              <a:cxnLst/>
              <a:rect l="l" t="t" r="r" b="b"/>
              <a:pathLst>
                <a:path w="7067296" h="18542">
                  <a:moveTo>
                    <a:pt x="0" y="0"/>
                  </a:moveTo>
                  <a:lnTo>
                    <a:pt x="7067296" y="0"/>
                  </a:lnTo>
                  <a:lnTo>
                    <a:pt x="7067296" y="18542"/>
                  </a:lnTo>
                  <a:lnTo>
                    <a:pt x="0" y="18542"/>
                  </a:lnTo>
                  <a:close/>
                </a:path>
              </a:pathLst>
            </a:custGeom>
            <a:solidFill>
              <a:srgbClr val="60A644"/>
            </a:solidFill>
          </p:spPr>
          <p:txBody>
            <a:bodyPr/>
            <a:lstStyle/>
            <a:p>
              <a:endParaRPr lang="en-US"/>
            </a:p>
          </p:txBody>
        </p:sp>
      </p:grpSp>
      <p:grpSp>
        <p:nvGrpSpPr>
          <p:cNvPr id="13" name="Group 13"/>
          <p:cNvGrpSpPr/>
          <p:nvPr/>
        </p:nvGrpSpPr>
        <p:grpSpPr>
          <a:xfrm>
            <a:off x="-637224" y="-4962142"/>
            <a:ext cx="20209651" cy="7277633"/>
            <a:chOff x="0" y="0"/>
            <a:chExt cx="5322706" cy="1916743"/>
          </a:xfrm>
        </p:grpSpPr>
        <p:sp>
          <p:nvSpPr>
            <p:cNvPr id="14" name="Freeform 14"/>
            <p:cNvSpPr/>
            <p:nvPr/>
          </p:nvSpPr>
          <p:spPr>
            <a:xfrm>
              <a:off x="0" y="0"/>
              <a:ext cx="5322707" cy="1916743"/>
            </a:xfrm>
            <a:custGeom>
              <a:avLst/>
              <a:gdLst/>
              <a:ahLst/>
              <a:cxnLst/>
              <a:rect l="l" t="t" r="r" b="b"/>
              <a:pathLst>
                <a:path w="5322707" h="1916743">
                  <a:moveTo>
                    <a:pt x="0" y="0"/>
                  </a:moveTo>
                  <a:lnTo>
                    <a:pt x="5322707" y="0"/>
                  </a:lnTo>
                  <a:lnTo>
                    <a:pt x="5322707" y="1916743"/>
                  </a:lnTo>
                  <a:lnTo>
                    <a:pt x="0" y="1916743"/>
                  </a:lnTo>
                  <a:close/>
                </a:path>
              </a:pathLst>
            </a:custGeom>
            <a:solidFill>
              <a:srgbClr val="232C68"/>
            </a:solidFill>
          </p:spPr>
          <p:txBody>
            <a:bodyPr/>
            <a:lstStyle/>
            <a:p>
              <a:endParaRPr lang="en-US"/>
            </a:p>
          </p:txBody>
        </p:sp>
        <p:sp>
          <p:nvSpPr>
            <p:cNvPr id="15" name="TextBox 15"/>
            <p:cNvSpPr txBox="1"/>
            <p:nvPr/>
          </p:nvSpPr>
          <p:spPr>
            <a:xfrm>
              <a:off x="0" y="-38100"/>
              <a:ext cx="5322706" cy="1954843"/>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4"/>
            <a:stretch>
              <a:fillRect/>
            </a:stretch>
          </a:blipFill>
        </p:spPr>
        <p:txBody>
          <a:bodyPr/>
          <a:lstStyle/>
          <a:p>
            <a:endParaRPr lang="en-US"/>
          </a:p>
        </p:txBody>
      </p:sp>
      <p:sp>
        <p:nvSpPr>
          <p:cNvPr id="17" name="TextBox 17"/>
          <p:cNvSpPr txBox="1"/>
          <p:nvPr/>
        </p:nvSpPr>
        <p:spPr>
          <a:xfrm>
            <a:off x="896224" y="2687637"/>
            <a:ext cx="7589951" cy="5762625"/>
          </a:xfrm>
          <a:prstGeom prst="rect">
            <a:avLst/>
          </a:prstGeom>
        </p:spPr>
        <p:txBody>
          <a:bodyPr lIns="0" tIns="0" rIns="0" bIns="0" rtlCol="0" anchor="t">
            <a:spAutoFit/>
          </a:bodyPr>
          <a:lstStyle/>
          <a:p>
            <a:pPr algn="l">
              <a:lnSpc>
                <a:spcPts val="3359"/>
              </a:lnSpc>
            </a:pPr>
            <a:r>
              <a:rPr lang="en-US" sz="2799" spc="26">
                <a:solidFill>
                  <a:srgbClr val="000000"/>
                </a:solidFill>
                <a:latin typeface="Noto Sans"/>
                <a:ea typeface="Noto Sans"/>
                <a:cs typeface="Noto Sans"/>
                <a:sym typeface="Noto Sans"/>
              </a:rPr>
              <a:t>Automatically enrolled at </a:t>
            </a:r>
            <a:r>
              <a:rPr lang="en-US" sz="2799" spc="26">
                <a:solidFill>
                  <a:srgbClr val="F26422"/>
                </a:solidFill>
                <a:latin typeface="Noto Sans"/>
                <a:ea typeface="Noto Sans"/>
                <a:cs typeface="Noto Sans"/>
                <a:sym typeface="Noto Sans"/>
              </a:rPr>
              <a:t>__</a:t>
            </a:r>
            <a:r>
              <a:rPr lang="en-US" sz="2799" b="1" spc="26">
                <a:solidFill>
                  <a:srgbClr val="6DA141"/>
                </a:solidFill>
                <a:latin typeface="Noto Sans Bold"/>
                <a:ea typeface="Noto Sans Bold"/>
                <a:cs typeface="Noto Sans Bold"/>
                <a:sym typeface="Noto Sans Bold"/>
              </a:rPr>
              <a:t>% </a:t>
            </a:r>
            <a:r>
              <a:rPr lang="en-US" sz="2799" spc="26">
                <a:solidFill>
                  <a:srgbClr val="000000"/>
                </a:solidFill>
                <a:latin typeface="Noto Sans"/>
                <a:ea typeface="Noto Sans"/>
                <a:cs typeface="Noto Sans"/>
                <a:sym typeface="Noto Sans"/>
              </a:rPr>
              <a:t>of pay in the </a:t>
            </a:r>
            <a:r>
              <a:rPr lang="en-US" sz="2799" b="1" spc="26">
                <a:solidFill>
                  <a:srgbClr val="F26422"/>
                </a:solidFill>
                <a:latin typeface="Noto Sans Bold"/>
                <a:ea typeface="Noto Sans Bold"/>
                <a:cs typeface="Noto Sans Bold"/>
                <a:sym typeface="Noto Sans Bold"/>
              </a:rPr>
              <a:t>_______</a:t>
            </a:r>
            <a:r>
              <a:rPr lang="en-US" sz="2799" b="1" spc="26">
                <a:solidFill>
                  <a:srgbClr val="6DA141"/>
                </a:solidFill>
                <a:latin typeface="Noto Sans Bold"/>
                <a:ea typeface="Noto Sans Bold"/>
                <a:cs typeface="Noto Sans Bold"/>
                <a:sym typeface="Noto Sans Bold"/>
              </a:rPr>
              <a:t>, </a:t>
            </a:r>
            <a:r>
              <a:rPr lang="en-US" sz="2799" spc="26">
                <a:solidFill>
                  <a:srgbClr val="000000"/>
                </a:solidFill>
                <a:latin typeface="Noto Sans"/>
                <a:ea typeface="Noto Sans"/>
                <a:cs typeface="Noto Sans"/>
                <a:sym typeface="Noto Sans"/>
              </a:rPr>
              <a:t>based on your date of birth</a:t>
            </a:r>
          </a:p>
          <a:p>
            <a:pPr marL="684532" lvl="2" indent="-228177" algn="l">
              <a:lnSpc>
                <a:spcPts val="2640"/>
              </a:lnSpc>
              <a:buFont typeface="Arial"/>
              <a:buChar char="⚬"/>
            </a:pPr>
            <a:r>
              <a:rPr lang="en-US" sz="2200" i="1" spc="20">
                <a:solidFill>
                  <a:srgbClr val="000000"/>
                </a:solidFill>
                <a:latin typeface="Noto Sans Italics"/>
                <a:ea typeface="Noto Sans Italics"/>
                <a:cs typeface="Noto Sans Italics"/>
                <a:sym typeface="Noto Sans Italics"/>
              </a:rPr>
              <a:t>After 1 year of service, you will be auto enrolled on the first day of the next calendar quarter: 1/1, 4/1, 7/1 or 10/1 </a:t>
            </a:r>
          </a:p>
          <a:p>
            <a:pPr marL="404508" lvl="2" indent="-134836" algn="l">
              <a:lnSpc>
                <a:spcPts val="1560"/>
              </a:lnSpc>
            </a:pPr>
            <a:endParaRPr lang="en-US" sz="2200" i="1" spc="20">
              <a:solidFill>
                <a:srgbClr val="000000"/>
              </a:solidFill>
              <a:latin typeface="Noto Sans Italics"/>
              <a:ea typeface="Noto Sans Italics"/>
              <a:cs typeface="Noto Sans Italics"/>
              <a:sym typeface="Noto Sans Italics"/>
            </a:endParaRPr>
          </a:p>
          <a:p>
            <a:pPr marL="337820" lvl="1" indent="-168910" algn="l">
              <a:lnSpc>
                <a:spcPts val="3359"/>
              </a:lnSpc>
              <a:buFont typeface="Arial"/>
              <a:buChar char="•"/>
            </a:pPr>
            <a:r>
              <a:rPr lang="en-US" sz="2799" spc="26">
                <a:solidFill>
                  <a:srgbClr val="000000"/>
                </a:solidFill>
                <a:latin typeface="Noto Sans"/>
                <a:ea typeface="Noto Sans"/>
                <a:cs typeface="Noto Sans"/>
                <a:sym typeface="Noto Sans"/>
              </a:rPr>
              <a:t>You will receive a letter in the mail before automatic enrollment</a:t>
            </a:r>
          </a:p>
          <a:p>
            <a:pPr marL="156849" lvl="1" indent="-78425" algn="l">
              <a:lnSpc>
                <a:spcPts val="1560"/>
              </a:lnSpc>
            </a:pPr>
            <a:endParaRPr lang="en-US" sz="2799" spc="26">
              <a:solidFill>
                <a:srgbClr val="000000"/>
              </a:solidFill>
              <a:latin typeface="Noto Sans"/>
              <a:ea typeface="Noto Sans"/>
              <a:cs typeface="Noto Sans"/>
              <a:sym typeface="Noto Sans"/>
            </a:endParaRPr>
          </a:p>
          <a:p>
            <a:pPr marL="337820" lvl="1" indent="-168910" algn="l">
              <a:lnSpc>
                <a:spcPts val="3359"/>
              </a:lnSpc>
              <a:buFont typeface="Arial"/>
              <a:buChar char="•"/>
            </a:pPr>
            <a:r>
              <a:rPr lang="en-US" sz="2799" spc="25">
                <a:solidFill>
                  <a:srgbClr val="000000"/>
                </a:solidFill>
                <a:latin typeface="Noto Sans"/>
                <a:ea typeface="Noto Sans"/>
                <a:cs typeface="Noto Sans"/>
                <a:sym typeface="Noto Sans"/>
              </a:rPr>
              <a:t>An </a:t>
            </a:r>
            <a:r>
              <a:rPr lang="en-US" sz="2799" b="1" spc="25">
                <a:solidFill>
                  <a:srgbClr val="6DA141"/>
                </a:solidFill>
                <a:latin typeface="Noto Sans Bold"/>
                <a:ea typeface="Noto Sans Bold"/>
                <a:cs typeface="Noto Sans Bold"/>
                <a:sym typeface="Noto Sans Bold"/>
              </a:rPr>
              <a:t>automatic increase of </a:t>
            </a:r>
            <a:r>
              <a:rPr lang="en-US" sz="2799" b="1" spc="25">
                <a:solidFill>
                  <a:srgbClr val="F26422"/>
                </a:solidFill>
                <a:latin typeface="Noto Sans Bold"/>
                <a:ea typeface="Noto Sans Bold"/>
                <a:cs typeface="Noto Sans Bold"/>
                <a:sym typeface="Noto Sans Bold"/>
              </a:rPr>
              <a:t>___</a:t>
            </a:r>
            <a:r>
              <a:rPr lang="en-US" sz="2799" b="1" spc="25">
                <a:solidFill>
                  <a:srgbClr val="6DA141"/>
                </a:solidFill>
                <a:latin typeface="Noto Sans Bold"/>
                <a:ea typeface="Noto Sans Bold"/>
                <a:cs typeface="Noto Sans Bold"/>
                <a:sym typeface="Noto Sans Bold"/>
              </a:rPr>
              <a:t>% </a:t>
            </a:r>
            <a:r>
              <a:rPr lang="en-US" sz="2799" spc="25">
                <a:solidFill>
                  <a:srgbClr val="000000"/>
                </a:solidFill>
                <a:latin typeface="Noto Sans"/>
                <a:ea typeface="Noto Sans"/>
                <a:cs typeface="Noto Sans"/>
                <a:sym typeface="Noto Sans"/>
              </a:rPr>
              <a:t>will occur each year on anniversary until it reaches </a:t>
            </a:r>
            <a:r>
              <a:rPr lang="en-US" sz="2799" spc="25">
                <a:solidFill>
                  <a:srgbClr val="F26422"/>
                </a:solidFill>
                <a:latin typeface="Noto Sans"/>
                <a:ea typeface="Noto Sans"/>
                <a:cs typeface="Noto Sans"/>
                <a:sym typeface="Noto Sans"/>
              </a:rPr>
              <a:t>___</a:t>
            </a:r>
            <a:r>
              <a:rPr lang="en-US" sz="2799" b="1" spc="25">
                <a:solidFill>
                  <a:srgbClr val="6DA141"/>
                </a:solidFill>
                <a:latin typeface="Noto Sans Bold"/>
                <a:ea typeface="Noto Sans Bold"/>
                <a:cs typeface="Noto Sans Bold"/>
                <a:sym typeface="Noto Sans Bold"/>
              </a:rPr>
              <a:t>%</a:t>
            </a:r>
          </a:p>
          <a:p>
            <a:pPr algn="l">
              <a:lnSpc>
                <a:spcPts val="1560"/>
              </a:lnSpc>
            </a:pPr>
            <a:endParaRPr lang="en-US" sz="2799" b="1" spc="25">
              <a:solidFill>
                <a:srgbClr val="6DA141"/>
              </a:solidFill>
              <a:latin typeface="Noto Sans Bold"/>
              <a:ea typeface="Noto Sans Bold"/>
              <a:cs typeface="Noto Sans Bold"/>
              <a:sym typeface="Noto Sans Bold"/>
            </a:endParaRPr>
          </a:p>
          <a:p>
            <a:pPr marL="337820" lvl="1" indent="-168910" algn="l">
              <a:lnSpc>
                <a:spcPts val="3359"/>
              </a:lnSpc>
              <a:buFont typeface="Arial"/>
              <a:buChar char="•"/>
            </a:pPr>
            <a:r>
              <a:rPr lang="en-US" sz="2799" spc="26">
                <a:solidFill>
                  <a:srgbClr val="000000"/>
                </a:solidFill>
                <a:latin typeface="Noto Sans"/>
                <a:ea typeface="Noto Sans"/>
                <a:cs typeface="Noto Sans"/>
                <a:sym typeface="Noto Sans"/>
              </a:rPr>
              <a:t> </a:t>
            </a:r>
            <a:r>
              <a:rPr lang="en-US" sz="2799" b="1" spc="26">
                <a:solidFill>
                  <a:srgbClr val="6DA141"/>
                </a:solidFill>
                <a:latin typeface="Noto Sans Bold"/>
                <a:ea typeface="Noto Sans Bold"/>
                <a:cs typeface="Noto Sans Bold"/>
                <a:sym typeface="Noto Sans Bold"/>
              </a:rPr>
              <a:t>Re-enrollment</a:t>
            </a:r>
            <a:r>
              <a:rPr lang="en-US" sz="2799" spc="26">
                <a:solidFill>
                  <a:srgbClr val="000000"/>
                </a:solidFill>
                <a:latin typeface="Noto Sans"/>
                <a:ea typeface="Noto Sans"/>
                <a:cs typeface="Noto Sans"/>
                <a:sym typeface="Noto Sans"/>
              </a:rPr>
              <a:t>: Employees not enrolled or contributing less than </a:t>
            </a:r>
            <a:r>
              <a:rPr lang="en-US" sz="2799" spc="26">
                <a:solidFill>
                  <a:srgbClr val="F26422"/>
                </a:solidFill>
                <a:latin typeface="Noto Sans"/>
                <a:ea typeface="Noto Sans"/>
                <a:cs typeface="Noto Sans"/>
                <a:sym typeface="Noto Sans"/>
              </a:rPr>
              <a:t>__</a:t>
            </a:r>
            <a:r>
              <a:rPr lang="en-US" sz="2799" spc="26">
                <a:solidFill>
                  <a:srgbClr val="000000"/>
                </a:solidFill>
                <a:latin typeface="Noto Sans"/>
                <a:ea typeface="Noto Sans"/>
                <a:cs typeface="Noto Sans"/>
                <a:sym typeface="Noto Sans"/>
              </a:rPr>
              <a:t>% will be re-enrolled</a:t>
            </a:r>
          </a:p>
        </p:txBody>
      </p:sp>
      <p:sp>
        <p:nvSpPr>
          <p:cNvPr id="18" name="TextBox 18"/>
          <p:cNvSpPr txBox="1"/>
          <p:nvPr/>
        </p:nvSpPr>
        <p:spPr>
          <a:xfrm>
            <a:off x="12107472" y="8014766"/>
            <a:ext cx="5300460" cy="1574368"/>
          </a:xfrm>
          <a:prstGeom prst="rect">
            <a:avLst/>
          </a:prstGeom>
        </p:spPr>
        <p:txBody>
          <a:bodyPr lIns="0" tIns="0" rIns="0" bIns="0" rtlCol="0" anchor="t">
            <a:spAutoFit/>
          </a:bodyPr>
          <a:lstStyle/>
          <a:p>
            <a:pPr marL="481949" lvl="2" indent="-160650" algn="l">
              <a:lnSpc>
                <a:spcPts val="3183"/>
              </a:lnSpc>
              <a:buFont typeface="Arial"/>
              <a:buChar char="⚬"/>
            </a:pPr>
            <a:r>
              <a:rPr lang="en-US" sz="2108">
                <a:solidFill>
                  <a:srgbClr val="FFFFFF"/>
                </a:solidFill>
                <a:latin typeface="Noto Sans"/>
                <a:ea typeface="Noto Sans"/>
                <a:cs typeface="Noto Sans"/>
                <a:sym typeface="Noto Sans"/>
              </a:rPr>
              <a:t>Log in to your account at u.bpas.com</a:t>
            </a:r>
          </a:p>
          <a:p>
            <a:pPr marL="481949" lvl="2" indent="-160650" algn="l">
              <a:lnSpc>
                <a:spcPts val="3183"/>
              </a:lnSpc>
              <a:buFont typeface="Arial"/>
              <a:buChar char="⚬"/>
            </a:pPr>
            <a:r>
              <a:rPr lang="en-US" sz="2108">
                <a:solidFill>
                  <a:srgbClr val="FFFFFF"/>
                </a:solidFill>
                <a:latin typeface="Noto Sans"/>
                <a:ea typeface="Noto Sans"/>
                <a:cs typeface="Noto Sans"/>
                <a:sym typeface="Noto Sans"/>
              </a:rPr>
              <a:t>Choose </a:t>
            </a:r>
            <a:r>
              <a:rPr lang="en-US" sz="2108" b="1">
                <a:solidFill>
                  <a:srgbClr val="5EA745"/>
                </a:solidFill>
                <a:latin typeface="Noto Sans Bold"/>
                <a:ea typeface="Noto Sans Bold"/>
                <a:cs typeface="Noto Sans Bold"/>
                <a:sym typeface="Noto Sans Bold"/>
              </a:rPr>
              <a:t>Payroll Contributions </a:t>
            </a:r>
            <a:r>
              <a:rPr lang="en-US" sz="2108">
                <a:solidFill>
                  <a:srgbClr val="FFFFFF"/>
                </a:solidFill>
                <a:latin typeface="Noto Sans"/>
                <a:ea typeface="Noto Sans"/>
                <a:cs typeface="Noto Sans"/>
                <a:sym typeface="Noto Sans"/>
              </a:rPr>
              <a:t>on the Home Page or under </a:t>
            </a:r>
            <a:r>
              <a:rPr lang="en-US" sz="2108" b="1">
                <a:solidFill>
                  <a:srgbClr val="5EA745"/>
                </a:solidFill>
                <a:latin typeface="Noto Sans Bold"/>
                <a:ea typeface="Noto Sans Bold"/>
                <a:cs typeface="Noto Sans Bold"/>
                <a:sym typeface="Noto Sans Bold"/>
              </a:rPr>
              <a:t>My Account </a:t>
            </a:r>
            <a:r>
              <a:rPr lang="en-US" sz="2108">
                <a:solidFill>
                  <a:srgbClr val="FFFFFF"/>
                </a:solidFill>
                <a:latin typeface="Noto Sans"/>
                <a:ea typeface="Noto Sans"/>
                <a:cs typeface="Noto Sans"/>
                <a:sym typeface="Noto Sans"/>
              </a:rPr>
              <a:t>and select </a:t>
            </a:r>
            <a:r>
              <a:rPr lang="en-US" sz="2108" b="1">
                <a:solidFill>
                  <a:srgbClr val="5EA745"/>
                </a:solidFill>
                <a:latin typeface="Noto Sans Bold"/>
                <a:ea typeface="Noto Sans Bold"/>
                <a:cs typeface="Noto Sans Bold"/>
                <a:sym typeface="Noto Sans Bold"/>
              </a:rPr>
              <a:t>Contributions</a:t>
            </a:r>
          </a:p>
        </p:txBody>
      </p:sp>
      <p:sp>
        <p:nvSpPr>
          <p:cNvPr id="19" name="TextBox 19"/>
          <p:cNvSpPr txBox="1"/>
          <p:nvPr/>
        </p:nvSpPr>
        <p:spPr>
          <a:xfrm>
            <a:off x="12847716" y="7224469"/>
            <a:ext cx="3819971" cy="419100"/>
          </a:xfrm>
          <a:prstGeom prst="rect">
            <a:avLst/>
          </a:prstGeom>
        </p:spPr>
        <p:txBody>
          <a:bodyPr lIns="0" tIns="0" rIns="0" bIns="0" rtlCol="0" anchor="t">
            <a:spAutoFit/>
          </a:bodyPr>
          <a:lstStyle/>
          <a:p>
            <a:pPr algn="ctr">
              <a:lnSpc>
                <a:spcPts val="3359"/>
              </a:lnSpc>
              <a:spcBef>
                <a:spcPct val="0"/>
              </a:spcBef>
            </a:pPr>
            <a:r>
              <a:rPr lang="en-US" sz="2799" b="1" spc="26">
                <a:solidFill>
                  <a:srgbClr val="FFFFFF"/>
                </a:solidFill>
                <a:latin typeface="Noto Sans Bold"/>
                <a:ea typeface="Noto Sans Bold"/>
                <a:cs typeface="Noto Sans Bold"/>
                <a:sym typeface="Noto Sans Bold"/>
              </a:rPr>
              <a:t>Make changes online</a:t>
            </a:r>
          </a:p>
        </p:txBody>
      </p:sp>
      <p:sp>
        <p:nvSpPr>
          <p:cNvPr id="20" name="TextBox 20"/>
          <p:cNvSpPr txBox="1"/>
          <p:nvPr/>
        </p:nvSpPr>
        <p:spPr>
          <a:xfrm>
            <a:off x="-62274" y="30162"/>
            <a:ext cx="18350274" cy="2295525"/>
          </a:xfrm>
          <a:prstGeom prst="rect">
            <a:avLst/>
          </a:prstGeom>
        </p:spPr>
        <p:txBody>
          <a:bodyPr lIns="0" tIns="0" rIns="0" bIns="0" rtlCol="0" anchor="t">
            <a:spAutoFit/>
          </a:bodyPr>
          <a:lstStyle/>
          <a:p>
            <a:pPr algn="ctr">
              <a:lnSpc>
                <a:spcPts val="9000"/>
              </a:lnSpc>
            </a:pPr>
            <a:r>
              <a:rPr lang="en-US" sz="7500" b="1">
                <a:solidFill>
                  <a:srgbClr val="FFFFFF"/>
                </a:solidFill>
                <a:latin typeface="Noto Sans Bold"/>
                <a:ea typeface="Noto Sans Bold"/>
                <a:cs typeface="Noto Sans Bold"/>
                <a:sym typeface="Noto Sans Bold"/>
              </a:rPr>
              <a:t>Automatic Enrollment &amp; </a:t>
            </a:r>
          </a:p>
          <a:p>
            <a:pPr algn="ctr">
              <a:lnSpc>
                <a:spcPts val="9000"/>
              </a:lnSpc>
            </a:pPr>
            <a:r>
              <a:rPr lang="en-US" sz="7500" b="1">
                <a:solidFill>
                  <a:srgbClr val="FFFFFF"/>
                </a:solidFill>
                <a:latin typeface="Noto Sans Bold"/>
                <a:ea typeface="Noto Sans Bold"/>
                <a:cs typeface="Noto Sans Bold"/>
                <a:sym typeface="Noto Sans Bold"/>
              </a:rPr>
              <a:t>Re-Enrollment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0" y="554058"/>
            <a:ext cx="18288000" cy="2295525"/>
          </a:xfrm>
          <a:prstGeom prst="rect">
            <a:avLst/>
          </a:prstGeom>
        </p:spPr>
        <p:txBody>
          <a:bodyPr lIns="0" tIns="0" rIns="0" bIns="0" rtlCol="0" anchor="t">
            <a:spAutoFit/>
          </a:bodyPr>
          <a:lstStyle/>
          <a:p>
            <a:pPr algn="ctr">
              <a:lnSpc>
                <a:spcPts val="9000"/>
              </a:lnSpc>
            </a:pPr>
            <a:r>
              <a:rPr lang="en-US" sz="7500" b="1">
                <a:solidFill>
                  <a:srgbClr val="232C68"/>
                </a:solidFill>
                <a:latin typeface="Noto Sans Bold"/>
                <a:ea typeface="Noto Sans Bold"/>
                <a:cs typeface="Noto Sans Bold"/>
                <a:sym typeface="Noto Sans Bold"/>
              </a:rPr>
              <a:t>Workplace Retirement Plan Contributions</a:t>
            </a:r>
          </a:p>
        </p:txBody>
      </p:sp>
      <p:grpSp>
        <p:nvGrpSpPr>
          <p:cNvPr id="3" name="Group 3"/>
          <p:cNvGrpSpPr/>
          <p:nvPr/>
        </p:nvGrpSpPr>
        <p:grpSpPr>
          <a:xfrm rot="5400000">
            <a:off x="9629209" y="-1219095"/>
            <a:ext cx="2856704" cy="11446483"/>
            <a:chOff x="0" y="0"/>
            <a:chExt cx="3808938" cy="15261977"/>
          </a:xfrm>
        </p:grpSpPr>
        <p:sp>
          <p:nvSpPr>
            <p:cNvPr id="4" name="Freeform 4"/>
            <p:cNvSpPr/>
            <p:nvPr/>
          </p:nvSpPr>
          <p:spPr>
            <a:xfrm>
              <a:off x="0" y="0"/>
              <a:ext cx="3808923" cy="15261971"/>
            </a:xfrm>
            <a:custGeom>
              <a:avLst/>
              <a:gdLst/>
              <a:ahLst/>
              <a:cxnLst/>
              <a:rect l="l" t="t" r="r" b="b"/>
              <a:pathLst>
                <a:path w="3808923" h="15261971">
                  <a:moveTo>
                    <a:pt x="654624" y="0"/>
                  </a:moveTo>
                  <a:lnTo>
                    <a:pt x="3154299" y="0"/>
                  </a:lnTo>
                  <a:lnTo>
                    <a:pt x="3154299" y="16891"/>
                  </a:lnTo>
                  <a:lnTo>
                    <a:pt x="3154299" y="0"/>
                  </a:lnTo>
                  <a:lnTo>
                    <a:pt x="3154299" y="16891"/>
                  </a:lnTo>
                  <a:lnTo>
                    <a:pt x="3154299" y="0"/>
                  </a:lnTo>
                  <a:cubicBezTo>
                    <a:pt x="3516083" y="0"/>
                    <a:pt x="3808923" y="170307"/>
                    <a:pt x="3808923" y="379857"/>
                  </a:cubicBezTo>
                  <a:lnTo>
                    <a:pt x="3779439" y="379857"/>
                  </a:lnTo>
                  <a:lnTo>
                    <a:pt x="3808923" y="379857"/>
                  </a:lnTo>
                  <a:lnTo>
                    <a:pt x="3808923" y="15245080"/>
                  </a:lnTo>
                  <a:cubicBezTo>
                    <a:pt x="3808923" y="15254478"/>
                    <a:pt x="3795622" y="15261971"/>
                    <a:pt x="3779439" y="15261971"/>
                  </a:cubicBezTo>
                  <a:lnTo>
                    <a:pt x="29484" y="15261971"/>
                  </a:lnTo>
                  <a:cubicBezTo>
                    <a:pt x="13079" y="15261971"/>
                    <a:pt x="0" y="15254351"/>
                    <a:pt x="0" y="15245080"/>
                  </a:cubicBezTo>
                  <a:lnTo>
                    <a:pt x="0" y="379857"/>
                  </a:lnTo>
                  <a:lnTo>
                    <a:pt x="29484" y="379857"/>
                  </a:lnTo>
                  <a:lnTo>
                    <a:pt x="0" y="379857"/>
                  </a:lnTo>
                  <a:cubicBezTo>
                    <a:pt x="0" y="170307"/>
                    <a:pt x="292619" y="0"/>
                    <a:pt x="654624" y="0"/>
                  </a:cubicBezTo>
                  <a:cubicBezTo>
                    <a:pt x="660388" y="0"/>
                    <a:pt x="665930" y="1016"/>
                    <a:pt x="670807" y="2794"/>
                  </a:cubicBezTo>
                  <a:lnTo>
                    <a:pt x="654624" y="16891"/>
                  </a:lnTo>
                  <a:lnTo>
                    <a:pt x="654624" y="0"/>
                  </a:lnTo>
                  <a:moveTo>
                    <a:pt x="654624" y="33909"/>
                  </a:moveTo>
                  <a:cubicBezTo>
                    <a:pt x="648860" y="33909"/>
                    <a:pt x="643318" y="32893"/>
                    <a:pt x="638441" y="31115"/>
                  </a:cubicBezTo>
                  <a:lnTo>
                    <a:pt x="654624" y="17018"/>
                  </a:lnTo>
                  <a:lnTo>
                    <a:pt x="654624" y="33909"/>
                  </a:lnTo>
                  <a:cubicBezTo>
                    <a:pt x="326093" y="33909"/>
                    <a:pt x="59189" y="188595"/>
                    <a:pt x="59189" y="379857"/>
                  </a:cubicBezTo>
                  <a:lnTo>
                    <a:pt x="59189" y="15245080"/>
                  </a:lnTo>
                  <a:lnTo>
                    <a:pt x="29484" y="15245080"/>
                  </a:lnTo>
                  <a:lnTo>
                    <a:pt x="29484" y="15228190"/>
                  </a:lnTo>
                  <a:lnTo>
                    <a:pt x="3779439" y="15228190"/>
                  </a:lnTo>
                  <a:lnTo>
                    <a:pt x="3779439" y="15245080"/>
                  </a:lnTo>
                  <a:lnTo>
                    <a:pt x="3749956" y="15245080"/>
                  </a:lnTo>
                  <a:lnTo>
                    <a:pt x="3749956" y="379857"/>
                  </a:lnTo>
                  <a:cubicBezTo>
                    <a:pt x="3749956" y="188595"/>
                    <a:pt x="3483052" y="33909"/>
                    <a:pt x="3154521" y="33909"/>
                  </a:cubicBezTo>
                  <a:lnTo>
                    <a:pt x="654624" y="33909"/>
                  </a:lnTo>
                  <a:close/>
                </a:path>
              </a:pathLst>
            </a:custGeom>
            <a:solidFill>
              <a:srgbClr val="212C68">
                <a:alpha val="89804"/>
              </a:srgbClr>
            </a:solidFill>
          </p:spPr>
          <p:txBody>
            <a:bodyPr/>
            <a:lstStyle/>
            <a:p>
              <a:endParaRPr lang="en-US"/>
            </a:p>
          </p:txBody>
        </p:sp>
      </p:grpSp>
      <p:grpSp>
        <p:nvGrpSpPr>
          <p:cNvPr id="5" name="Group 5"/>
          <p:cNvGrpSpPr/>
          <p:nvPr/>
        </p:nvGrpSpPr>
        <p:grpSpPr>
          <a:xfrm>
            <a:off x="1975460" y="3032819"/>
            <a:ext cx="3826063" cy="2942655"/>
            <a:chOff x="0" y="0"/>
            <a:chExt cx="5101417" cy="3923539"/>
          </a:xfrm>
        </p:grpSpPr>
        <p:sp>
          <p:nvSpPr>
            <p:cNvPr id="6" name="Freeform 6"/>
            <p:cNvSpPr/>
            <p:nvPr/>
          </p:nvSpPr>
          <p:spPr>
            <a:xfrm>
              <a:off x="13919" y="22473"/>
              <a:ext cx="5073498" cy="3878660"/>
            </a:xfrm>
            <a:custGeom>
              <a:avLst/>
              <a:gdLst/>
              <a:ahLst/>
              <a:cxnLst/>
              <a:rect l="l" t="t" r="r" b="b"/>
              <a:pathLst>
                <a:path w="5073498" h="3878660">
                  <a:moveTo>
                    <a:pt x="0" y="646471"/>
                  </a:moveTo>
                  <a:cubicBezTo>
                    <a:pt x="0" y="289442"/>
                    <a:pt x="180326" y="0"/>
                    <a:pt x="402829" y="0"/>
                  </a:cubicBezTo>
                  <a:lnTo>
                    <a:pt x="4670671" y="0"/>
                  </a:lnTo>
                  <a:cubicBezTo>
                    <a:pt x="4893174" y="0"/>
                    <a:pt x="5073499" y="289442"/>
                    <a:pt x="5073499" y="646471"/>
                  </a:cubicBezTo>
                  <a:lnTo>
                    <a:pt x="5073499" y="3232188"/>
                  </a:lnTo>
                  <a:cubicBezTo>
                    <a:pt x="5073499" y="3589218"/>
                    <a:pt x="4893174" y="3878659"/>
                    <a:pt x="4670671" y="3878659"/>
                  </a:cubicBezTo>
                  <a:lnTo>
                    <a:pt x="402829" y="3878659"/>
                  </a:lnTo>
                  <a:cubicBezTo>
                    <a:pt x="180326" y="3878659"/>
                    <a:pt x="0" y="3589218"/>
                    <a:pt x="0" y="3232188"/>
                  </a:cubicBezTo>
                  <a:close/>
                </a:path>
              </a:pathLst>
            </a:custGeom>
            <a:solidFill>
              <a:srgbClr val="212C68"/>
            </a:solidFill>
          </p:spPr>
          <p:txBody>
            <a:bodyPr/>
            <a:lstStyle/>
            <a:p>
              <a:endParaRPr lang="en-US"/>
            </a:p>
          </p:txBody>
        </p:sp>
        <p:sp>
          <p:nvSpPr>
            <p:cNvPr id="7" name="Freeform 7"/>
            <p:cNvSpPr/>
            <p:nvPr/>
          </p:nvSpPr>
          <p:spPr>
            <a:xfrm>
              <a:off x="0" y="0"/>
              <a:ext cx="5101337" cy="3923589"/>
            </a:xfrm>
            <a:custGeom>
              <a:avLst/>
              <a:gdLst/>
              <a:ahLst/>
              <a:cxnLst/>
              <a:rect l="l" t="t" r="r" b="b"/>
              <a:pathLst>
                <a:path w="5101337" h="3923589">
                  <a:moveTo>
                    <a:pt x="0" y="668944"/>
                  </a:moveTo>
                  <a:cubicBezTo>
                    <a:pt x="0" y="299411"/>
                    <a:pt x="186710" y="0"/>
                    <a:pt x="416748" y="0"/>
                  </a:cubicBezTo>
                  <a:lnTo>
                    <a:pt x="4684590" y="0"/>
                  </a:lnTo>
                  <a:lnTo>
                    <a:pt x="4684590" y="22473"/>
                  </a:lnTo>
                  <a:lnTo>
                    <a:pt x="4684590" y="0"/>
                  </a:lnTo>
                  <a:cubicBezTo>
                    <a:pt x="4914733" y="0"/>
                    <a:pt x="5101337" y="299411"/>
                    <a:pt x="5101337" y="668944"/>
                  </a:cubicBezTo>
                  <a:lnTo>
                    <a:pt x="5087418" y="668944"/>
                  </a:lnTo>
                  <a:lnTo>
                    <a:pt x="5101337" y="668944"/>
                  </a:lnTo>
                  <a:lnTo>
                    <a:pt x="5101337" y="3254661"/>
                  </a:lnTo>
                  <a:lnTo>
                    <a:pt x="5087418" y="3254661"/>
                  </a:lnTo>
                  <a:lnTo>
                    <a:pt x="5101337" y="3254661"/>
                  </a:lnTo>
                  <a:cubicBezTo>
                    <a:pt x="5101337" y="3624194"/>
                    <a:pt x="4914628" y="3923589"/>
                    <a:pt x="4684590" y="3923589"/>
                  </a:cubicBezTo>
                  <a:lnTo>
                    <a:pt x="4684590" y="3901132"/>
                  </a:lnTo>
                  <a:lnTo>
                    <a:pt x="4684590" y="3923589"/>
                  </a:lnTo>
                  <a:lnTo>
                    <a:pt x="416748" y="3923589"/>
                  </a:lnTo>
                  <a:lnTo>
                    <a:pt x="416748" y="3901132"/>
                  </a:lnTo>
                  <a:lnTo>
                    <a:pt x="416748" y="3923589"/>
                  </a:lnTo>
                  <a:cubicBezTo>
                    <a:pt x="186710" y="3923589"/>
                    <a:pt x="0" y="3624194"/>
                    <a:pt x="0" y="3254661"/>
                  </a:cubicBezTo>
                  <a:lnTo>
                    <a:pt x="0" y="668944"/>
                  </a:lnTo>
                  <a:lnTo>
                    <a:pt x="13919" y="668944"/>
                  </a:lnTo>
                  <a:lnTo>
                    <a:pt x="0" y="668944"/>
                  </a:lnTo>
                  <a:moveTo>
                    <a:pt x="27944" y="668944"/>
                  </a:moveTo>
                  <a:lnTo>
                    <a:pt x="27944" y="3254661"/>
                  </a:lnTo>
                  <a:lnTo>
                    <a:pt x="13919" y="3254661"/>
                  </a:lnTo>
                  <a:lnTo>
                    <a:pt x="27944" y="3254661"/>
                  </a:lnTo>
                  <a:cubicBezTo>
                    <a:pt x="27944" y="3599018"/>
                    <a:pt x="201990" y="3878491"/>
                    <a:pt x="416852" y="3878491"/>
                  </a:cubicBezTo>
                  <a:lnTo>
                    <a:pt x="4684590" y="3878491"/>
                  </a:lnTo>
                  <a:cubicBezTo>
                    <a:pt x="4899452" y="3878491"/>
                    <a:pt x="5073498" y="3599018"/>
                    <a:pt x="5073498" y="3254661"/>
                  </a:cubicBezTo>
                  <a:lnTo>
                    <a:pt x="5073498" y="668944"/>
                  </a:lnTo>
                  <a:cubicBezTo>
                    <a:pt x="5073498" y="324588"/>
                    <a:pt x="4899452" y="45114"/>
                    <a:pt x="4684590" y="45114"/>
                  </a:cubicBezTo>
                  <a:lnTo>
                    <a:pt x="416748" y="45114"/>
                  </a:lnTo>
                  <a:lnTo>
                    <a:pt x="416748" y="22473"/>
                  </a:lnTo>
                  <a:lnTo>
                    <a:pt x="416748" y="45114"/>
                  </a:lnTo>
                  <a:cubicBezTo>
                    <a:pt x="201885" y="45114"/>
                    <a:pt x="27944" y="324587"/>
                    <a:pt x="27944" y="668944"/>
                  </a:cubicBezTo>
                  <a:close/>
                </a:path>
              </a:pathLst>
            </a:custGeom>
            <a:solidFill>
              <a:srgbClr val="EEECE1"/>
            </a:solidFill>
          </p:spPr>
          <p:txBody>
            <a:bodyPr/>
            <a:lstStyle/>
            <a:p>
              <a:endParaRPr lang="en-US"/>
            </a:p>
          </p:txBody>
        </p:sp>
      </p:grpSp>
      <p:sp>
        <p:nvSpPr>
          <p:cNvPr id="8" name="TextBox 8"/>
          <p:cNvSpPr txBox="1"/>
          <p:nvPr/>
        </p:nvSpPr>
        <p:spPr>
          <a:xfrm>
            <a:off x="5930488" y="3177885"/>
            <a:ext cx="10850315" cy="2681097"/>
          </a:xfrm>
          <a:prstGeom prst="rect">
            <a:avLst/>
          </a:prstGeom>
        </p:spPr>
        <p:txBody>
          <a:bodyPr lIns="0" tIns="0" rIns="0" bIns="0" rtlCol="0" anchor="t">
            <a:spAutoFit/>
          </a:bodyPr>
          <a:lstStyle/>
          <a:p>
            <a:pPr marL="337820" lvl="2" indent="-112607" algn="l">
              <a:lnSpc>
                <a:spcPts val="3023"/>
              </a:lnSpc>
              <a:buFont typeface="Arial"/>
              <a:buChar char="⚬"/>
            </a:pPr>
            <a:r>
              <a:rPr lang="en-US" sz="2799" spc="26">
                <a:solidFill>
                  <a:srgbClr val="000000"/>
                </a:solidFill>
                <a:latin typeface="Noto Sans"/>
                <a:ea typeface="Noto Sans"/>
                <a:cs typeface="Noto Sans"/>
                <a:sym typeface="Noto Sans"/>
              </a:rPr>
              <a:t>Contribute up to the 2025 IRS Limit – $23,500</a:t>
            </a:r>
          </a:p>
          <a:p>
            <a:pPr marL="337820" lvl="2" indent="-112607" algn="l">
              <a:lnSpc>
                <a:spcPts val="3023"/>
              </a:lnSpc>
              <a:buFont typeface="Arial"/>
              <a:buChar char="⚬"/>
            </a:pPr>
            <a:r>
              <a:rPr lang="en-US" sz="2799" spc="25">
                <a:solidFill>
                  <a:srgbClr val="000000"/>
                </a:solidFill>
                <a:latin typeface="Noto Sans"/>
                <a:ea typeface="Noto Sans"/>
                <a:cs typeface="Noto Sans"/>
                <a:sym typeface="Noto Sans"/>
              </a:rPr>
              <a:t>Age 50+ Catch-Up Contributions – An Additional $7,500</a:t>
            </a:r>
          </a:p>
          <a:p>
            <a:pPr marL="337820" lvl="2" indent="-112607" algn="l">
              <a:lnSpc>
                <a:spcPts val="3023"/>
              </a:lnSpc>
              <a:buFont typeface="Arial"/>
              <a:buChar char="⚬"/>
            </a:pPr>
            <a:r>
              <a:rPr lang="en-US" sz="2799" spc="26">
                <a:solidFill>
                  <a:srgbClr val="000000"/>
                </a:solidFill>
                <a:latin typeface="Noto Sans"/>
                <a:ea typeface="Noto Sans"/>
                <a:cs typeface="Noto Sans"/>
                <a:sym typeface="Noto Sans"/>
              </a:rPr>
              <a:t>Age 60 - 63 Catch-Up Contributions – An Additional $ 11,250</a:t>
            </a:r>
          </a:p>
          <a:p>
            <a:pPr marL="337820" lvl="2" indent="-112607" algn="l">
              <a:lnSpc>
                <a:spcPts val="3023"/>
              </a:lnSpc>
              <a:buFont typeface="Arial"/>
              <a:buChar char="⚬"/>
            </a:pPr>
            <a:r>
              <a:rPr lang="en-US" sz="2799" spc="26">
                <a:solidFill>
                  <a:srgbClr val="000000"/>
                </a:solidFill>
                <a:latin typeface="Noto Sans"/>
                <a:ea typeface="Noto Sans"/>
                <a:cs typeface="Noto Sans"/>
                <a:sym typeface="Noto Sans"/>
              </a:rPr>
              <a:t>Pre-Tax </a:t>
            </a:r>
            <a:r>
              <a:rPr lang="en-US" sz="2799" spc="26">
                <a:solidFill>
                  <a:srgbClr val="F26422"/>
                </a:solidFill>
                <a:latin typeface="Noto Sans"/>
                <a:ea typeface="Noto Sans"/>
                <a:cs typeface="Noto Sans"/>
                <a:sym typeface="Noto Sans"/>
              </a:rPr>
              <a:t>and/or Roth </a:t>
            </a:r>
            <a:r>
              <a:rPr lang="en-US" sz="2799" spc="26">
                <a:solidFill>
                  <a:srgbClr val="000000"/>
                </a:solidFill>
                <a:latin typeface="Noto Sans"/>
                <a:ea typeface="Noto Sans"/>
                <a:cs typeface="Noto Sans"/>
                <a:sym typeface="Noto Sans"/>
              </a:rPr>
              <a:t>contributions automatically deducted from your paycheck</a:t>
            </a:r>
          </a:p>
          <a:p>
            <a:pPr marL="337820" lvl="2" indent="-112607" algn="l">
              <a:lnSpc>
                <a:spcPts val="3023"/>
              </a:lnSpc>
              <a:buFont typeface="Arial"/>
              <a:buChar char="⚬"/>
            </a:pPr>
            <a:r>
              <a:rPr lang="en-US" sz="2799" spc="26">
                <a:solidFill>
                  <a:srgbClr val="000000"/>
                </a:solidFill>
                <a:latin typeface="Noto Sans"/>
                <a:ea typeface="Noto Sans"/>
                <a:cs typeface="Noto Sans"/>
                <a:sym typeface="Noto Sans"/>
              </a:rPr>
              <a:t>100% immediately vested</a:t>
            </a:r>
          </a:p>
          <a:p>
            <a:pPr marL="337820" lvl="2" indent="-112607" algn="l">
              <a:lnSpc>
                <a:spcPts val="3023"/>
              </a:lnSpc>
              <a:buFont typeface="Arial"/>
              <a:buChar char="⚬"/>
            </a:pPr>
            <a:r>
              <a:rPr lang="en-US" sz="2799" spc="26">
                <a:solidFill>
                  <a:srgbClr val="000000"/>
                </a:solidFill>
                <a:latin typeface="Noto Sans"/>
                <a:ea typeface="Noto Sans"/>
                <a:cs typeface="Noto Sans"/>
                <a:sym typeface="Noto Sans"/>
              </a:rPr>
              <a:t>You may change your contribution amount anytime!</a:t>
            </a:r>
          </a:p>
        </p:txBody>
      </p:sp>
      <p:sp>
        <p:nvSpPr>
          <p:cNvPr id="9" name="Freeform 9" descr="A black and white image of a road with a briefcase and person  Description automatically generated"/>
          <p:cNvSpPr/>
          <p:nvPr/>
        </p:nvSpPr>
        <p:spPr>
          <a:xfrm>
            <a:off x="2956785" y="3932194"/>
            <a:ext cx="1919032" cy="1896278"/>
          </a:xfrm>
          <a:custGeom>
            <a:avLst/>
            <a:gdLst/>
            <a:ahLst/>
            <a:cxnLst/>
            <a:rect l="l" t="t" r="r" b="b"/>
            <a:pathLst>
              <a:path w="1919032" h="1896278">
                <a:moveTo>
                  <a:pt x="0" y="0"/>
                </a:moveTo>
                <a:lnTo>
                  <a:pt x="1919032" y="0"/>
                </a:lnTo>
                <a:lnTo>
                  <a:pt x="1919032" y="1896278"/>
                </a:lnTo>
                <a:lnTo>
                  <a:pt x="0" y="1896278"/>
                </a:lnTo>
                <a:lnTo>
                  <a:pt x="0" y="0"/>
                </a:lnTo>
                <a:close/>
              </a:path>
            </a:pathLst>
          </a:custGeom>
          <a:blipFill>
            <a:blip r:embed="rId3"/>
            <a:stretch>
              <a:fillRect l="-177836" t="-16648" r="-249117" b="-183319"/>
            </a:stretch>
          </a:blipFill>
        </p:spPr>
        <p:txBody>
          <a:bodyPr/>
          <a:lstStyle/>
          <a:p>
            <a:endParaRPr lang="en-US"/>
          </a:p>
        </p:txBody>
      </p:sp>
      <p:sp>
        <p:nvSpPr>
          <p:cNvPr id="10" name="TextBox 10"/>
          <p:cNvSpPr txBox="1"/>
          <p:nvPr/>
        </p:nvSpPr>
        <p:spPr>
          <a:xfrm>
            <a:off x="3252872" y="3139785"/>
            <a:ext cx="1510321" cy="609600"/>
          </a:xfrm>
          <a:prstGeom prst="rect">
            <a:avLst/>
          </a:prstGeom>
        </p:spPr>
        <p:txBody>
          <a:bodyPr lIns="0" tIns="0" rIns="0" bIns="0" rtlCol="0" anchor="t">
            <a:spAutoFit/>
          </a:bodyPr>
          <a:lstStyle/>
          <a:p>
            <a:pPr algn="l">
              <a:lnSpc>
                <a:spcPts val="4800"/>
              </a:lnSpc>
            </a:pPr>
            <a:r>
              <a:rPr lang="en-US" sz="4000" b="1" spc="37">
                <a:solidFill>
                  <a:srgbClr val="FFFFFF"/>
                </a:solidFill>
                <a:latin typeface="Noto Sans Bold"/>
                <a:ea typeface="Noto Sans Bold"/>
                <a:cs typeface="Noto Sans Bold"/>
                <a:sym typeface="Noto Sans Bold"/>
              </a:rPr>
              <a:t>You</a:t>
            </a:r>
          </a:p>
        </p:txBody>
      </p:sp>
      <p:grpSp>
        <p:nvGrpSpPr>
          <p:cNvPr id="11" name="Group 11"/>
          <p:cNvGrpSpPr/>
          <p:nvPr/>
        </p:nvGrpSpPr>
        <p:grpSpPr>
          <a:xfrm rot="5400000">
            <a:off x="9629209" y="1986133"/>
            <a:ext cx="2856704" cy="11446483"/>
            <a:chOff x="0" y="0"/>
            <a:chExt cx="3808938" cy="15261977"/>
          </a:xfrm>
        </p:grpSpPr>
        <p:sp>
          <p:nvSpPr>
            <p:cNvPr id="12" name="Freeform 12"/>
            <p:cNvSpPr/>
            <p:nvPr/>
          </p:nvSpPr>
          <p:spPr>
            <a:xfrm>
              <a:off x="0" y="0"/>
              <a:ext cx="3808923" cy="15261971"/>
            </a:xfrm>
            <a:custGeom>
              <a:avLst/>
              <a:gdLst/>
              <a:ahLst/>
              <a:cxnLst/>
              <a:rect l="l" t="t" r="r" b="b"/>
              <a:pathLst>
                <a:path w="3808923" h="15261971">
                  <a:moveTo>
                    <a:pt x="654624" y="0"/>
                  </a:moveTo>
                  <a:lnTo>
                    <a:pt x="3154299" y="0"/>
                  </a:lnTo>
                  <a:lnTo>
                    <a:pt x="3154299" y="16891"/>
                  </a:lnTo>
                  <a:lnTo>
                    <a:pt x="3154299" y="0"/>
                  </a:lnTo>
                  <a:lnTo>
                    <a:pt x="3154299" y="16891"/>
                  </a:lnTo>
                  <a:lnTo>
                    <a:pt x="3154299" y="0"/>
                  </a:lnTo>
                  <a:cubicBezTo>
                    <a:pt x="3516083" y="0"/>
                    <a:pt x="3808923" y="170307"/>
                    <a:pt x="3808923" y="379857"/>
                  </a:cubicBezTo>
                  <a:lnTo>
                    <a:pt x="3779439" y="379857"/>
                  </a:lnTo>
                  <a:lnTo>
                    <a:pt x="3808923" y="379857"/>
                  </a:lnTo>
                  <a:lnTo>
                    <a:pt x="3808923" y="15245080"/>
                  </a:lnTo>
                  <a:cubicBezTo>
                    <a:pt x="3808923" y="15254478"/>
                    <a:pt x="3795622" y="15261971"/>
                    <a:pt x="3779439" y="15261971"/>
                  </a:cubicBezTo>
                  <a:lnTo>
                    <a:pt x="29484" y="15261971"/>
                  </a:lnTo>
                  <a:cubicBezTo>
                    <a:pt x="13079" y="15261971"/>
                    <a:pt x="0" y="15254351"/>
                    <a:pt x="0" y="15245080"/>
                  </a:cubicBezTo>
                  <a:lnTo>
                    <a:pt x="0" y="379857"/>
                  </a:lnTo>
                  <a:lnTo>
                    <a:pt x="29484" y="379857"/>
                  </a:lnTo>
                  <a:lnTo>
                    <a:pt x="0" y="379857"/>
                  </a:lnTo>
                  <a:cubicBezTo>
                    <a:pt x="0" y="170307"/>
                    <a:pt x="292619" y="0"/>
                    <a:pt x="654624" y="0"/>
                  </a:cubicBezTo>
                  <a:cubicBezTo>
                    <a:pt x="660388" y="0"/>
                    <a:pt x="665930" y="1016"/>
                    <a:pt x="670807" y="2794"/>
                  </a:cubicBezTo>
                  <a:lnTo>
                    <a:pt x="654624" y="16891"/>
                  </a:lnTo>
                  <a:lnTo>
                    <a:pt x="654624" y="0"/>
                  </a:lnTo>
                  <a:moveTo>
                    <a:pt x="654624" y="33909"/>
                  </a:moveTo>
                  <a:cubicBezTo>
                    <a:pt x="648860" y="33909"/>
                    <a:pt x="643318" y="32893"/>
                    <a:pt x="638441" y="31115"/>
                  </a:cubicBezTo>
                  <a:lnTo>
                    <a:pt x="654624" y="17018"/>
                  </a:lnTo>
                  <a:lnTo>
                    <a:pt x="654624" y="33909"/>
                  </a:lnTo>
                  <a:cubicBezTo>
                    <a:pt x="326093" y="33909"/>
                    <a:pt x="59189" y="188595"/>
                    <a:pt x="59189" y="379857"/>
                  </a:cubicBezTo>
                  <a:lnTo>
                    <a:pt x="59189" y="15245080"/>
                  </a:lnTo>
                  <a:lnTo>
                    <a:pt x="29484" y="15245080"/>
                  </a:lnTo>
                  <a:lnTo>
                    <a:pt x="29484" y="15228190"/>
                  </a:lnTo>
                  <a:lnTo>
                    <a:pt x="3779439" y="15228190"/>
                  </a:lnTo>
                  <a:lnTo>
                    <a:pt x="3779439" y="15245080"/>
                  </a:lnTo>
                  <a:lnTo>
                    <a:pt x="3749956" y="15245080"/>
                  </a:lnTo>
                  <a:lnTo>
                    <a:pt x="3749956" y="379857"/>
                  </a:lnTo>
                  <a:cubicBezTo>
                    <a:pt x="3749956" y="188595"/>
                    <a:pt x="3483052" y="33909"/>
                    <a:pt x="3154521" y="33909"/>
                  </a:cubicBezTo>
                  <a:lnTo>
                    <a:pt x="654624" y="33909"/>
                  </a:lnTo>
                  <a:close/>
                </a:path>
              </a:pathLst>
            </a:custGeom>
            <a:solidFill>
              <a:srgbClr val="212C68">
                <a:alpha val="89804"/>
              </a:srgbClr>
            </a:solidFill>
          </p:spPr>
          <p:txBody>
            <a:bodyPr/>
            <a:lstStyle/>
            <a:p>
              <a:endParaRPr lang="en-US"/>
            </a:p>
          </p:txBody>
        </p:sp>
      </p:grpSp>
      <p:sp>
        <p:nvSpPr>
          <p:cNvPr id="13" name="TextBox 13"/>
          <p:cNvSpPr txBox="1"/>
          <p:nvPr/>
        </p:nvSpPr>
        <p:spPr>
          <a:xfrm>
            <a:off x="5930488" y="6764113"/>
            <a:ext cx="10695408" cy="1919097"/>
          </a:xfrm>
          <a:prstGeom prst="rect">
            <a:avLst/>
          </a:prstGeom>
        </p:spPr>
        <p:txBody>
          <a:bodyPr lIns="0" tIns="0" rIns="0" bIns="0" rtlCol="0" anchor="t">
            <a:spAutoFit/>
          </a:bodyPr>
          <a:lstStyle/>
          <a:p>
            <a:pPr marL="337820" lvl="2" indent="-112607" algn="l">
              <a:lnSpc>
                <a:spcPts val="3023"/>
              </a:lnSpc>
              <a:buFont typeface="Arial"/>
              <a:buChar char="⚬"/>
            </a:pPr>
            <a:r>
              <a:rPr lang="en-US" sz="2799" spc="26">
                <a:solidFill>
                  <a:srgbClr val="F26422"/>
                </a:solidFill>
                <a:latin typeface="Noto Sans"/>
                <a:ea typeface="Noto Sans"/>
                <a:cs typeface="Noto Sans"/>
                <a:sym typeface="Noto Sans"/>
              </a:rPr>
              <a:t>(Company Name) </a:t>
            </a:r>
            <a:r>
              <a:rPr lang="en-US" sz="2799" spc="26">
                <a:solidFill>
                  <a:srgbClr val="000000"/>
                </a:solidFill>
                <a:latin typeface="Noto Sans"/>
                <a:ea typeface="Noto Sans"/>
                <a:cs typeface="Noto Sans"/>
                <a:sym typeface="Noto Sans"/>
              </a:rPr>
              <a:t>matches your contributions: </a:t>
            </a:r>
            <a:r>
              <a:rPr lang="en-US" sz="2799" spc="26">
                <a:solidFill>
                  <a:srgbClr val="F26422"/>
                </a:solidFill>
                <a:latin typeface="Noto Sans"/>
                <a:ea typeface="Noto Sans"/>
                <a:cs typeface="Noto Sans"/>
                <a:sym typeface="Noto Sans"/>
              </a:rPr>
              <a:t>_______________</a:t>
            </a:r>
          </a:p>
          <a:p>
            <a:pPr marL="337820" lvl="2" indent="-112607" algn="l">
              <a:lnSpc>
                <a:spcPts val="3023"/>
              </a:lnSpc>
              <a:buFont typeface="Arial"/>
              <a:buChar char="⚬"/>
            </a:pPr>
            <a:r>
              <a:rPr lang="en-US" sz="2799" spc="26">
                <a:solidFill>
                  <a:srgbClr val="000000"/>
                </a:solidFill>
                <a:latin typeface="Noto Sans"/>
                <a:ea typeface="Noto Sans"/>
                <a:cs typeface="Noto Sans"/>
                <a:sym typeface="Noto Sans"/>
              </a:rPr>
              <a:t>Non-elective contribution:  </a:t>
            </a:r>
            <a:r>
              <a:rPr lang="en-US" sz="2799" spc="26">
                <a:solidFill>
                  <a:srgbClr val="F26422"/>
                </a:solidFill>
                <a:latin typeface="Noto Sans"/>
                <a:ea typeface="Noto Sans"/>
                <a:cs typeface="Noto Sans"/>
                <a:sym typeface="Noto Sans"/>
              </a:rPr>
              <a:t>________________________________</a:t>
            </a:r>
          </a:p>
          <a:p>
            <a:pPr marL="337820" lvl="2" indent="-112607" algn="l">
              <a:lnSpc>
                <a:spcPts val="3023"/>
              </a:lnSpc>
              <a:buFont typeface="Arial"/>
              <a:buChar char="⚬"/>
            </a:pPr>
            <a:r>
              <a:rPr lang="en-US" sz="2799" spc="26">
                <a:solidFill>
                  <a:srgbClr val="000000"/>
                </a:solidFill>
                <a:latin typeface="Noto Sans"/>
                <a:ea typeface="Noto Sans"/>
                <a:cs typeface="Noto Sans"/>
                <a:sym typeface="Noto Sans"/>
              </a:rPr>
              <a:t>Employer contributions are made on a pre-tax basis</a:t>
            </a:r>
          </a:p>
          <a:p>
            <a:pPr marL="337820" lvl="2" indent="-112607" algn="l">
              <a:lnSpc>
                <a:spcPts val="3023"/>
              </a:lnSpc>
              <a:buFont typeface="Arial"/>
              <a:buChar char="⚬"/>
            </a:pPr>
            <a:r>
              <a:rPr lang="en-US" sz="2799" spc="26">
                <a:solidFill>
                  <a:srgbClr val="000000"/>
                </a:solidFill>
                <a:latin typeface="Noto Sans"/>
                <a:ea typeface="Noto Sans"/>
                <a:cs typeface="Noto Sans"/>
                <a:sym typeface="Noto Sans"/>
              </a:rPr>
              <a:t>Employer contributions will be 100% vested after </a:t>
            </a:r>
            <a:r>
              <a:rPr lang="en-US" sz="2799" spc="26">
                <a:solidFill>
                  <a:srgbClr val="F26422"/>
                </a:solidFill>
                <a:latin typeface="Noto Sans"/>
                <a:ea typeface="Noto Sans"/>
                <a:cs typeface="Noto Sans"/>
                <a:sym typeface="Noto Sans"/>
              </a:rPr>
              <a:t>__</a:t>
            </a:r>
            <a:r>
              <a:rPr lang="en-US" sz="2799" spc="26">
                <a:solidFill>
                  <a:srgbClr val="000000"/>
                </a:solidFill>
                <a:latin typeface="Noto Sans"/>
                <a:ea typeface="Noto Sans"/>
                <a:cs typeface="Noto Sans"/>
                <a:sym typeface="Noto Sans"/>
              </a:rPr>
              <a:t> years of service. </a:t>
            </a:r>
          </a:p>
        </p:txBody>
      </p:sp>
      <p:grpSp>
        <p:nvGrpSpPr>
          <p:cNvPr id="14" name="Group 14"/>
          <p:cNvGrpSpPr/>
          <p:nvPr/>
        </p:nvGrpSpPr>
        <p:grpSpPr>
          <a:xfrm>
            <a:off x="1975460" y="6238047"/>
            <a:ext cx="3826063" cy="2942655"/>
            <a:chOff x="0" y="0"/>
            <a:chExt cx="5101417" cy="3923539"/>
          </a:xfrm>
        </p:grpSpPr>
        <p:sp>
          <p:nvSpPr>
            <p:cNvPr id="15" name="Freeform 15"/>
            <p:cNvSpPr/>
            <p:nvPr/>
          </p:nvSpPr>
          <p:spPr>
            <a:xfrm>
              <a:off x="13919" y="22473"/>
              <a:ext cx="5073498" cy="3878660"/>
            </a:xfrm>
            <a:custGeom>
              <a:avLst/>
              <a:gdLst/>
              <a:ahLst/>
              <a:cxnLst/>
              <a:rect l="l" t="t" r="r" b="b"/>
              <a:pathLst>
                <a:path w="5073498" h="3878660">
                  <a:moveTo>
                    <a:pt x="0" y="646471"/>
                  </a:moveTo>
                  <a:cubicBezTo>
                    <a:pt x="0" y="289442"/>
                    <a:pt x="180326" y="0"/>
                    <a:pt x="402829" y="0"/>
                  </a:cubicBezTo>
                  <a:lnTo>
                    <a:pt x="4670671" y="0"/>
                  </a:lnTo>
                  <a:cubicBezTo>
                    <a:pt x="4893174" y="0"/>
                    <a:pt x="5073499" y="289442"/>
                    <a:pt x="5073499" y="646471"/>
                  </a:cubicBezTo>
                  <a:lnTo>
                    <a:pt x="5073499" y="3232188"/>
                  </a:lnTo>
                  <a:cubicBezTo>
                    <a:pt x="5073499" y="3589218"/>
                    <a:pt x="4893174" y="3878659"/>
                    <a:pt x="4670671" y="3878659"/>
                  </a:cubicBezTo>
                  <a:lnTo>
                    <a:pt x="402829" y="3878659"/>
                  </a:lnTo>
                  <a:cubicBezTo>
                    <a:pt x="180326" y="3878659"/>
                    <a:pt x="0" y="3589218"/>
                    <a:pt x="0" y="3232188"/>
                  </a:cubicBezTo>
                  <a:close/>
                </a:path>
              </a:pathLst>
            </a:custGeom>
            <a:solidFill>
              <a:srgbClr val="212C68"/>
            </a:solidFill>
          </p:spPr>
          <p:txBody>
            <a:bodyPr/>
            <a:lstStyle/>
            <a:p>
              <a:endParaRPr lang="en-US"/>
            </a:p>
          </p:txBody>
        </p:sp>
        <p:sp>
          <p:nvSpPr>
            <p:cNvPr id="16" name="Freeform 16"/>
            <p:cNvSpPr/>
            <p:nvPr/>
          </p:nvSpPr>
          <p:spPr>
            <a:xfrm>
              <a:off x="0" y="0"/>
              <a:ext cx="5101337" cy="3923589"/>
            </a:xfrm>
            <a:custGeom>
              <a:avLst/>
              <a:gdLst/>
              <a:ahLst/>
              <a:cxnLst/>
              <a:rect l="l" t="t" r="r" b="b"/>
              <a:pathLst>
                <a:path w="5101337" h="3923589">
                  <a:moveTo>
                    <a:pt x="0" y="668944"/>
                  </a:moveTo>
                  <a:cubicBezTo>
                    <a:pt x="0" y="299411"/>
                    <a:pt x="186710" y="0"/>
                    <a:pt x="416748" y="0"/>
                  </a:cubicBezTo>
                  <a:lnTo>
                    <a:pt x="4684590" y="0"/>
                  </a:lnTo>
                  <a:lnTo>
                    <a:pt x="4684590" y="22473"/>
                  </a:lnTo>
                  <a:lnTo>
                    <a:pt x="4684590" y="0"/>
                  </a:lnTo>
                  <a:cubicBezTo>
                    <a:pt x="4914733" y="0"/>
                    <a:pt x="5101337" y="299411"/>
                    <a:pt x="5101337" y="668944"/>
                  </a:cubicBezTo>
                  <a:lnTo>
                    <a:pt x="5087418" y="668944"/>
                  </a:lnTo>
                  <a:lnTo>
                    <a:pt x="5101337" y="668944"/>
                  </a:lnTo>
                  <a:lnTo>
                    <a:pt x="5101337" y="3254661"/>
                  </a:lnTo>
                  <a:lnTo>
                    <a:pt x="5087418" y="3254661"/>
                  </a:lnTo>
                  <a:lnTo>
                    <a:pt x="5101337" y="3254661"/>
                  </a:lnTo>
                  <a:cubicBezTo>
                    <a:pt x="5101337" y="3624194"/>
                    <a:pt x="4914628" y="3923589"/>
                    <a:pt x="4684590" y="3923589"/>
                  </a:cubicBezTo>
                  <a:lnTo>
                    <a:pt x="4684590" y="3901132"/>
                  </a:lnTo>
                  <a:lnTo>
                    <a:pt x="4684590" y="3923589"/>
                  </a:lnTo>
                  <a:lnTo>
                    <a:pt x="416748" y="3923589"/>
                  </a:lnTo>
                  <a:lnTo>
                    <a:pt x="416748" y="3901132"/>
                  </a:lnTo>
                  <a:lnTo>
                    <a:pt x="416748" y="3923589"/>
                  </a:lnTo>
                  <a:cubicBezTo>
                    <a:pt x="186710" y="3923589"/>
                    <a:pt x="0" y="3624194"/>
                    <a:pt x="0" y="3254661"/>
                  </a:cubicBezTo>
                  <a:lnTo>
                    <a:pt x="0" y="668944"/>
                  </a:lnTo>
                  <a:lnTo>
                    <a:pt x="13919" y="668944"/>
                  </a:lnTo>
                  <a:lnTo>
                    <a:pt x="0" y="668944"/>
                  </a:lnTo>
                  <a:moveTo>
                    <a:pt x="27944" y="668944"/>
                  </a:moveTo>
                  <a:lnTo>
                    <a:pt x="27944" y="3254661"/>
                  </a:lnTo>
                  <a:lnTo>
                    <a:pt x="13919" y="3254661"/>
                  </a:lnTo>
                  <a:lnTo>
                    <a:pt x="27944" y="3254661"/>
                  </a:lnTo>
                  <a:cubicBezTo>
                    <a:pt x="27944" y="3599018"/>
                    <a:pt x="201990" y="3878491"/>
                    <a:pt x="416852" y="3878491"/>
                  </a:cubicBezTo>
                  <a:lnTo>
                    <a:pt x="4684590" y="3878491"/>
                  </a:lnTo>
                  <a:cubicBezTo>
                    <a:pt x="4899452" y="3878491"/>
                    <a:pt x="5073498" y="3599018"/>
                    <a:pt x="5073498" y="3254661"/>
                  </a:cubicBezTo>
                  <a:lnTo>
                    <a:pt x="5073498" y="668944"/>
                  </a:lnTo>
                  <a:cubicBezTo>
                    <a:pt x="5073498" y="324588"/>
                    <a:pt x="4899452" y="45114"/>
                    <a:pt x="4684590" y="45114"/>
                  </a:cubicBezTo>
                  <a:lnTo>
                    <a:pt x="416748" y="45114"/>
                  </a:lnTo>
                  <a:lnTo>
                    <a:pt x="416748" y="22473"/>
                  </a:lnTo>
                  <a:lnTo>
                    <a:pt x="416748" y="45114"/>
                  </a:lnTo>
                  <a:cubicBezTo>
                    <a:pt x="201885" y="45114"/>
                    <a:pt x="27944" y="324587"/>
                    <a:pt x="27944" y="668944"/>
                  </a:cubicBezTo>
                  <a:close/>
                </a:path>
              </a:pathLst>
            </a:custGeom>
            <a:solidFill>
              <a:srgbClr val="EEECE1"/>
            </a:solidFill>
          </p:spPr>
          <p:txBody>
            <a:bodyPr/>
            <a:lstStyle/>
            <a:p>
              <a:endParaRPr lang="en-US"/>
            </a:p>
          </p:txBody>
        </p:sp>
      </p:grpSp>
      <p:sp>
        <p:nvSpPr>
          <p:cNvPr id="17" name="TextBox 17"/>
          <p:cNvSpPr txBox="1"/>
          <p:nvPr/>
        </p:nvSpPr>
        <p:spPr>
          <a:xfrm>
            <a:off x="2681745" y="6461248"/>
            <a:ext cx="2652575" cy="600075"/>
          </a:xfrm>
          <a:prstGeom prst="rect">
            <a:avLst/>
          </a:prstGeom>
        </p:spPr>
        <p:txBody>
          <a:bodyPr lIns="0" tIns="0" rIns="0" bIns="0" rtlCol="0" anchor="t">
            <a:spAutoFit/>
          </a:bodyPr>
          <a:lstStyle/>
          <a:p>
            <a:pPr algn="l">
              <a:lnSpc>
                <a:spcPts val="4799"/>
              </a:lnSpc>
            </a:pPr>
            <a:r>
              <a:rPr lang="en-US" sz="3999" b="1" spc="37">
                <a:solidFill>
                  <a:srgbClr val="FFFFFF"/>
                </a:solidFill>
                <a:latin typeface="Noto Sans Bold"/>
                <a:ea typeface="Noto Sans Bold"/>
                <a:cs typeface="Noto Sans Bold"/>
                <a:sym typeface="Noto Sans Bold"/>
              </a:rPr>
              <a:t>Employer</a:t>
            </a:r>
          </a:p>
        </p:txBody>
      </p:sp>
      <p:sp>
        <p:nvSpPr>
          <p:cNvPr id="18" name="Freeform 18" descr="A black and white image of a road with a briefcase and person  Description automatically generated"/>
          <p:cNvSpPr/>
          <p:nvPr/>
        </p:nvSpPr>
        <p:spPr>
          <a:xfrm>
            <a:off x="2842180" y="7242298"/>
            <a:ext cx="2148243" cy="1724521"/>
          </a:xfrm>
          <a:custGeom>
            <a:avLst/>
            <a:gdLst/>
            <a:ahLst/>
            <a:cxnLst/>
            <a:rect l="l" t="t" r="r" b="b"/>
            <a:pathLst>
              <a:path w="2148243" h="1724521">
                <a:moveTo>
                  <a:pt x="0" y="0"/>
                </a:moveTo>
                <a:lnTo>
                  <a:pt x="2148242" y="0"/>
                </a:lnTo>
                <a:lnTo>
                  <a:pt x="2148242" y="1724521"/>
                </a:lnTo>
                <a:lnTo>
                  <a:pt x="0" y="1724521"/>
                </a:lnTo>
                <a:lnTo>
                  <a:pt x="0" y="0"/>
                </a:lnTo>
                <a:close/>
              </a:path>
            </a:pathLst>
          </a:custGeom>
          <a:blipFill>
            <a:blip r:embed="rId3"/>
            <a:stretch>
              <a:fillRect l="-236870" t="-16647" r="-91211" b="-183312"/>
            </a:stretch>
          </a:blipFill>
        </p:spPr>
        <p:txBody>
          <a:bodyPr/>
          <a:lstStyle/>
          <a:p>
            <a:endParaRPr lang="en-US"/>
          </a:p>
        </p:txBody>
      </p:sp>
      <p:sp>
        <p:nvSpPr>
          <p:cNvPr id="19" name="Freeform 19"/>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660749"/>
            <a:ext cx="7539133" cy="6438529"/>
          </a:xfrm>
          <a:custGeom>
            <a:avLst/>
            <a:gdLst/>
            <a:ahLst/>
            <a:cxnLst/>
            <a:rect l="l" t="t" r="r" b="b"/>
            <a:pathLst>
              <a:path w="7539133" h="6438529">
                <a:moveTo>
                  <a:pt x="0" y="0"/>
                </a:moveTo>
                <a:lnTo>
                  <a:pt x="7539133" y="0"/>
                </a:lnTo>
                <a:lnTo>
                  <a:pt x="7539133" y="6438529"/>
                </a:lnTo>
                <a:lnTo>
                  <a:pt x="0" y="64385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2766040" y="1289717"/>
            <a:ext cx="4064453" cy="1452945"/>
          </a:xfrm>
          <a:custGeom>
            <a:avLst/>
            <a:gdLst/>
            <a:ahLst/>
            <a:cxnLst/>
            <a:rect l="l" t="t" r="r" b="b"/>
            <a:pathLst>
              <a:path w="4064453" h="1452945">
                <a:moveTo>
                  <a:pt x="0" y="0"/>
                </a:moveTo>
                <a:lnTo>
                  <a:pt x="4064453" y="0"/>
                </a:lnTo>
                <a:lnTo>
                  <a:pt x="4064453" y="1452945"/>
                </a:lnTo>
                <a:lnTo>
                  <a:pt x="0" y="14529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2084291" y="3119158"/>
            <a:ext cx="1803204" cy="638124"/>
          </a:xfrm>
          <a:prstGeom prst="rect">
            <a:avLst/>
          </a:prstGeom>
        </p:spPr>
        <p:txBody>
          <a:bodyPr lIns="0" tIns="0" rIns="0" bIns="0" rtlCol="0" anchor="t">
            <a:spAutoFit/>
          </a:bodyPr>
          <a:lstStyle/>
          <a:p>
            <a:pPr algn="ctr">
              <a:lnSpc>
                <a:spcPts val="5170"/>
              </a:lnSpc>
            </a:pPr>
            <a:r>
              <a:rPr lang="en-US" sz="4308" b="1">
                <a:solidFill>
                  <a:srgbClr val="232C68"/>
                </a:solidFill>
                <a:latin typeface="Noto Sans Bold"/>
                <a:ea typeface="Noto Sans Bold"/>
                <a:cs typeface="Noto Sans Bold"/>
                <a:sym typeface="Noto Sans Bold"/>
              </a:rPr>
              <a:t>Easy</a:t>
            </a:r>
          </a:p>
        </p:txBody>
      </p:sp>
      <p:sp>
        <p:nvSpPr>
          <p:cNvPr id="5" name="TextBox 5"/>
          <p:cNvSpPr txBox="1"/>
          <p:nvPr/>
        </p:nvSpPr>
        <p:spPr>
          <a:xfrm>
            <a:off x="1266912" y="5604329"/>
            <a:ext cx="3313415" cy="638124"/>
          </a:xfrm>
          <a:prstGeom prst="rect">
            <a:avLst/>
          </a:prstGeom>
        </p:spPr>
        <p:txBody>
          <a:bodyPr lIns="0" tIns="0" rIns="0" bIns="0" rtlCol="0" anchor="t">
            <a:spAutoFit/>
          </a:bodyPr>
          <a:lstStyle/>
          <a:p>
            <a:pPr algn="ctr">
              <a:lnSpc>
                <a:spcPts val="5170"/>
              </a:lnSpc>
            </a:pPr>
            <a:r>
              <a:rPr lang="en-US" sz="4308" b="1">
                <a:solidFill>
                  <a:srgbClr val="FFFFFF"/>
                </a:solidFill>
                <a:latin typeface="Noto Sans Bold"/>
                <a:ea typeface="Noto Sans Bold"/>
                <a:cs typeface="Noto Sans Bold"/>
                <a:sym typeface="Noto Sans Bold"/>
              </a:rPr>
              <a:t>Flexibility</a:t>
            </a:r>
          </a:p>
        </p:txBody>
      </p:sp>
      <p:sp>
        <p:nvSpPr>
          <p:cNvPr id="6" name="TextBox 6"/>
          <p:cNvSpPr txBox="1"/>
          <p:nvPr/>
        </p:nvSpPr>
        <p:spPr>
          <a:xfrm>
            <a:off x="5054119" y="4720725"/>
            <a:ext cx="3334923" cy="638124"/>
          </a:xfrm>
          <a:prstGeom prst="rect">
            <a:avLst/>
          </a:prstGeom>
        </p:spPr>
        <p:txBody>
          <a:bodyPr lIns="0" tIns="0" rIns="0" bIns="0" rtlCol="0" anchor="t">
            <a:spAutoFit/>
          </a:bodyPr>
          <a:lstStyle/>
          <a:p>
            <a:pPr algn="ctr">
              <a:lnSpc>
                <a:spcPts val="5170"/>
              </a:lnSpc>
            </a:pPr>
            <a:r>
              <a:rPr lang="en-US" sz="4308" b="1">
                <a:solidFill>
                  <a:srgbClr val="FFFFFF"/>
                </a:solidFill>
                <a:latin typeface="Noto Sans Bold"/>
                <a:ea typeface="Noto Sans Bold"/>
                <a:cs typeface="Noto Sans Bold"/>
                <a:sym typeface="Noto Sans Bold"/>
              </a:rPr>
              <a:t>Convenient</a:t>
            </a:r>
          </a:p>
        </p:txBody>
      </p:sp>
      <p:sp>
        <p:nvSpPr>
          <p:cNvPr id="7" name="TextBox 7"/>
          <p:cNvSpPr txBox="1"/>
          <p:nvPr/>
        </p:nvSpPr>
        <p:spPr>
          <a:xfrm>
            <a:off x="4945710" y="6713288"/>
            <a:ext cx="3769566" cy="1285824"/>
          </a:xfrm>
          <a:prstGeom prst="rect">
            <a:avLst/>
          </a:prstGeom>
        </p:spPr>
        <p:txBody>
          <a:bodyPr lIns="0" tIns="0" rIns="0" bIns="0" rtlCol="0" anchor="t">
            <a:spAutoFit/>
          </a:bodyPr>
          <a:lstStyle/>
          <a:p>
            <a:pPr algn="ctr">
              <a:lnSpc>
                <a:spcPts val="5170"/>
              </a:lnSpc>
            </a:pPr>
            <a:r>
              <a:rPr lang="en-US" sz="4308" b="1">
                <a:solidFill>
                  <a:srgbClr val="232C68"/>
                </a:solidFill>
                <a:latin typeface="Noto Sans Bold"/>
                <a:ea typeface="Noto Sans Bold"/>
                <a:cs typeface="Noto Sans Bold"/>
                <a:sym typeface="Noto Sans Bold"/>
              </a:rPr>
              <a:t>Peace of Mind</a:t>
            </a:r>
          </a:p>
        </p:txBody>
      </p:sp>
      <p:sp>
        <p:nvSpPr>
          <p:cNvPr id="8" name="TextBox 8"/>
          <p:cNvSpPr txBox="1"/>
          <p:nvPr/>
        </p:nvSpPr>
        <p:spPr>
          <a:xfrm>
            <a:off x="12762921" y="454152"/>
            <a:ext cx="3254319" cy="774573"/>
          </a:xfrm>
          <a:prstGeom prst="rect">
            <a:avLst/>
          </a:prstGeom>
        </p:spPr>
        <p:txBody>
          <a:bodyPr lIns="0" tIns="0" rIns="0" bIns="0" rtlCol="0" anchor="t">
            <a:spAutoFit/>
          </a:bodyPr>
          <a:lstStyle/>
          <a:p>
            <a:pPr algn="ctr">
              <a:lnSpc>
                <a:spcPts val="3170"/>
              </a:lnSpc>
            </a:pPr>
            <a:r>
              <a:rPr lang="en-US" sz="2099" b="1">
                <a:solidFill>
                  <a:srgbClr val="000000"/>
                </a:solidFill>
                <a:latin typeface="Noto Sans Bold"/>
                <a:ea typeface="Noto Sans Bold"/>
                <a:cs typeface="Noto Sans Bold"/>
                <a:sym typeface="Noto Sans Bold"/>
              </a:rPr>
              <a:t>Scan to Download Rollover Form</a:t>
            </a:r>
          </a:p>
        </p:txBody>
      </p:sp>
      <p:sp>
        <p:nvSpPr>
          <p:cNvPr id="9" name="TextBox 9"/>
          <p:cNvSpPr txBox="1"/>
          <p:nvPr/>
        </p:nvSpPr>
        <p:spPr>
          <a:xfrm>
            <a:off x="10695125" y="2978981"/>
            <a:ext cx="6936219" cy="952576"/>
          </a:xfrm>
          <a:prstGeom prst="rect">
            <a:avLst/>
          </a:prstGeom>
        </p:spPr>
        <p:txBody>
          <a:bodyPr lIns="0" tIns="0" rIns="0" bIns="0" rtlCol="0" anchor="t">
            <a:spAutoFit/>
          </a:bodyPr>
          <a:lstStyle/>
          <a:p>
            <a:pPr algn="l">
              <a:lnSpc>
                <a:spcPts val="3794"/>
              </a:lnSpc>
            </a:pPr>
            <a:r>
              <a:rPr lang="en-US" sz="3163" b="1" dirty="0">
                <a:solidFill>
                  <a:srgbClr val="232C68"/>
                </a:solidFill>
                <a:latin typeface="Noto Sans Bold"/>
                <a:ea typeface="Noto Sans Bold"/>
                <a:cs typeface="Noto Sans Bold"/>
                <a:sym typeface="Noto Sans Bold"/>
              </a:rPr>
              <a:t>Easy: </a:t>
            </a:r>
            <a:r>
              <a:rPr lang="en-US" sz="3163" dirty="0">
                <a:solidFill>
                  <a:srgbClr val="232C68"/>
                </a:solidFill>
                <a:latin typeface="Noto Sans"/>
                <a:ea typeface="Noto Sans"/>
                <a:cs typeface="Noto Sans"/>
                <a:sym typeface="Noto Sans"/>
              </a:rPr>
              <a:t>Holistic view of your retirement readiness.</a:t>
            </a:r>
          </a:p>
        </p:txBody>
      </p:sp>
      <p:sp>
        <p:nvSpPr>
          <p:cNvPr id="10" name="TextBox 10"/>
          <p:cNvSpPr txBox="1"/>
          <p:nvPr/>
        </p:nvSpPr>
        <p:spPr>
          <a:xfrm>
            <a:off x="1177730" y="8508853"/>
            <a:ext cx="16790230" cy="590608"/>
          </a:xfrm>
          <a:prstGeom prst="rect">
            <a:avLst/>
          </a:prstGeom>
        </p:spPr>
        <p:txBody>
          <a:bodyPr lIns="0" tIns="0" rIns="0" bIns="0" rtlCol="0" anchor="t">
            <a:spAutoFit/>
          </a:bodyPr>
          <a:lstStyle/>
          <a:p>
            <a:pPr algn="l">
              <a:lnSpc>
                <a:spcPts val="4679"/>
              </a:lnSpc>
            </a:pPr>
            <a:r>
              <a:rPr lang="en-US" sz="3899" b="1">
                <a:solidFill>
                  <a:srgbClr val="F26422"/>
                </a:solidFill>
                <a:latin typeface="Noto Sans Bold"/>
                <a:ea typeface="Noto Sans Bold"/>
                <a:cs typeface="Noto Sans Bold"/>
                <a:sym typeface="Noto Sans Bold"/>
              </a:rPr>
              <a:t>Contact an Incoming Rollover Specialist at 866-401-5272 Ext. 35007</a:t>
            </a:r>
          </a:p>
        </p:txBody>
      </p:sp>
      <p:sp>
        <p:nvSpPr>
          <p:cNvPr id="11" name="TextBox 11"/>
          <p:cNvSpPr txBox="1"/>
          <p:nvPr/>
        </p:nvSpPr>
        <p:spPr>
          <a:xfrm>
            <a:off x="1028700" y="876300"/>
            <a:ext cx="10671601" cy="1152525"/>
          </a:xfrm>
          <a:prstGeom prst="rect">
            <a:avLst/>
          </a:prstGeom>
        </p:spPr>
        <p:txBody>
          <a:bodyPr lIns="0" tIns="0" rIns="0" bIns="0" rtlCol="0" anchor="t">
            <a:spAutoFit/>
          </a:bodyPr>
          <a:lstStyle/>
          <a:p>
            <a:pPr algn="l">
              <a:lnSpc>
                <a:spcPts val="9000"/>
              </a:lnSpc>
            </a:pPr>
            <a:r>
              <a:rPr lang="en-US" sz="7500" b="1">
                <a:solidFill>
                  <a:srgbClr val="232C68"/>
                </a:solidFill>
                <a:latin typeface="Noto Sans Bold"/>
                <a:ea typeface="Noto Sans Bold"/>
                <a:cs typeface="Noto Sans Bold"/>
                <a:sym typeface="Noto Sans Bold"/>
              </a:rPr>
              <a:t>Qualified Rollovers</a:t>
            </a:r>
          </a:p>
        </p:txBody>
      </p:sp>
      <p:sp>
        <p:nvSpPr>
          <p:cNvPr id="12" name="TextBox 12"/>
          <p:cNvSpPr txBox="1"/>
          <p:nvPr/>
        </p:nvSpPr>
        <p:spPr>
          <a:xfrm>
            <a:off x="10695125" y="5594804"/>
            <a:ext cx="7378813" cy="952576"/>
          </a:xfrm>
          <a:prstGeom prst="rect">
            <a:avLst/>
          </a:prstGeom>
        </p:spPr>
        <p:txBody>
          <a:bodyPr lIns="0" tIns="0" rIns="0" bIns="0" rtlCol="0" anchor="t">
            <a:spAutoFit/>
          </a:bodyPr>
          <a:lstStyle/>
          <a:p>
            <a:pPr algn="l">
              <a:lnSpc>
                <a:spcPts val="3794"/>
              </a:lnSpc>
            </a:pPr>
            <a:r>
              <a:rPr lang="en-US" sz="3163" b="1">
                <a:solidFill>
                  <a:srgbClr val="232C68"/>
                </a:solidFill>
                <a:latin typeface="Noto Sans Bold"/>
                <a:ea typeface="Noto Sans Bold"/>
                <a:cs typeface="Noto Sans Bold"/>
                <a:sym typeface="Noto Sans Bold"/>
              </a:rPr>
              <a:t>Flexibility: </a:t>
            </a:r>
            <a:r>
              <a:rPr lang="en-US" sz="3163">
                <a:solidFill>
                  <a:srgbClr val="232C68"/>
                </a:solidFill>
                <a:latin typeface="Noto Sans"/>
                <a:ea typeface="Noto Sans"/>
                <a:cs typeface="Noto Sans"/>
                <a:sym typeface="Noto Sans"/>
              </a:rPr>
              <a:t>Easy access to money from a single account at retirement.</a:t>
            </a:r>
          </a:p>
        </p:txBody>
      </p:sp>
      <p:sp>
        <p:nvSpPr>
          <p:cNvPr id="13" name="TextBox 13"/>
          <p:cNvSpPr txBox="1"/>
          <p:nvPr/>
        </p:nvSpPr>
        <p:spPr>
          <a:xfrm>
            <a:off x="10695125" y="6931709"/>
            <a:ext cx="7378813" cy="952576"/>
          </a:xfrm>
          <a:prstGeom prst="rect">
            <a:avLst/>
          </a:prstGeom>
        </p:spPr>
        <p:txBody>
          <a:bodyPr lIns="0" tIns="0" rIns="0" bIns="0" rtlCol="0" anchor="t">
            <a:spAutoFit/>
          </a:bodyPr>
          <a:lstStyle/>
          <a:p>
            <a:pPr algn="l">
              <a:lnSpc>
                <a:spcPts val="3794"/>
              </a:lnSpc>
            </a:pPr>
            <a:r>
              <a:rPr lang="en-US" sz="3163" b="1" dirty="0">
                <a:solidFill>
                  <a:srgbClr val="232C68"/>
                </a:solidFill>
                <a:latin typeface="Noto Sans Bold"/>
                <a:ea typeface="Noto Sans Bold"/>
                <a:cs typeface="Noto Sans Bold"/>
                <a:sym typeface="Noto Sans Bold"/>
              </a:rPr>
              <a:t>Peace of mind: </a:t>
            </a:r>
            <a:r>
              <a:rPr lang="en-US" sz="3163" dirty="0">
                <a:solidFill>
                  <a:srgbClr val="232C68"/>
                </a:solidFill>
                <a:latin typeface="Noto Sans"/>
                <a:ea typeface="Noto Sans"/>
                <a:cs typeface="Noto Sans"/>
                <a:sym typeface="Noto Sans"/>
              </a:rPr>
              <a:t>Reduce the risk of losing sight of retirement accounts.</a:t>
            </a:r>
          </a:p>
        </p:txBody>
      </p:sp>
      <p:sp>
        <p:nvSpPr>
          <p:cNvPr id="14" name="TextBox 14"/>
          <p:cNvSpPr txBox="1"/>
          <p:nvPr/>
        </p:nvSpPr>
        <p:spPr>
          <a:xfrm>
            <a:off x="10695125" y="4271086"/>
            <a:ext cx="7378813" cy="952576"/>
          </a:xfrm>
          <a:prstGeom prst="rect">
            <a:avLst/>
          </a:prstGeom>
        </p:spPr>
        <p:txBody>
          <a:bodyPr lIns="0" tIns="0" rIns="0" bIns="0" rtlCol="0" anchor="t">
            <a:spAutoFit/>
          </a:bodyPr>
          <a:lstStyle/>
          <a:p>
            <a:pPr algn="l">
              <a:lnSpc>
                <a:spcPts val="3794"/>
              </a:lnSpc>
            </a:pPr>
            <a:r>
              <a:rPr lang="en-US" sz="3163" b="1">
                <a:solidFill>
                  <a:srgbClr val="232C68"/>
                </a:solidFill>
                <a:latin typeface="Noto Sans Bold"/>
                <a:ea typeface="Noto Sans Bold"/>
                <a:cs typeface="Noto Sans Bold"/>
                <a:sym typeface="Noto Sans Bold"/>
              </a:rPr>
              <a:t>Convenient: </a:t>
            </a:r>
            <a:r>
              <a:rPr lang="en-US" sz="3163">
                <a:solidFill>
                  <a:srgbClr val="232C68"/>
                </a:solidFill>
                <a:latin typeface="Noto Sans"/>
                <a:ea typeface="Noto Sans"/>
                <a:cs typeface="Noto Sans"/>
                <a:sym typeface="Noto Sans"/>
              </a:rPr>
              <a:t>One website. One statement.</a:t>
            </a:r>
          </a:p>
        </p:txBody>
      </p:sp>
      <p:sp>
        <p:nvSpPr>
          <p:cNvPr id="19" name="Freeform 19"/>
          <p:cNvSpPr/>
          <p:nvPr/>
        </p:nvSpPr>
        <p:spPr>
          <a:xfrm>
            <a:off x="16221152" y="580621"/>
            <a:ext cx="1746808" cy="1746808"/>
          </a:xfrm>
          <a:custGeom>
            <a:avLst/>
            <a:gdLst/>
            <a:ahLst/>
            <a:cxnLst/>
            <a:rect l="l" t="t" r="r" b="b"/>
            <a:pathLst>
              <a:path w="1746808" h="1746808">
                <a:moveTo>
                  <a:pt x="0" y="0"/>
                </a:moveTo>
                <a:lnTo>
                  <a:pt x="1746808" y="0"/>
                </a:lnTo>
                <a:lnTo>
                  <a:pt x="1746808" y="1746808"/>
                </a:lnTo>
                <a:lnTo>
                  <a:pt x="0" y="17468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0" name="Freeform 20"/>
          <p:cNvSpPr/>
          <p:nvPr/>
        </p:nvSpPr>
        <p:spPr>
          <a:xfrm rot="-6843354">
            <a:off x="15417200" y="1004157"/>
            <a:ext cx="771785" cy="571121"/>
          </a:xfrm>
          <a:custGeom>
            <a:avLst/>
            <a:gdLst/>
            <a:ahLst/>
            <a:cxnLst/>
            <a:rect l="l" t="t" r="r" b="b"/>
            <a:pathLst>
              <a:path w="771785" h="571121">
                <a:moveTo>
                  <a:pt x="0" y="0"/>
                </a:moveTo>
                <a:lnTo>
                  <a:pt x="771785" y="0"/>
                </a:lnTo>
                <a:lnTo>
                  <a:pt x="771785" y="571120"/>
                </a:lnTo>
                <a:lnTo>
                  <a:pt x="0" y="5711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1" name="Freeform 21"/>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11"/>
            <a:stretch>
              <a:fillRect/>
            </a:stretch>
          </a:blipFill>
        </p:spPr>
        <p:txBody>
          <a:bodyPr/>
          <a:lstStyle/>
          <a:p>
            <a:endParaRPr lang="en-US"/>
          </a:p>
        </p:txBody>
      </p:sp>
      <p:sp>
        <p:nvSpPr>
          <p:cNvPr id="22" name="Freeform 8">
            <a:extLst>
              <a:ext uri="{FF2B5EF4-FFF2-40B4-BE49-F238E27FC236}">
                <a16:creationId xmlns:a16="http://schemas.microsoft.com/office/drawing/2014/main" id="{5DEC151D-22E7-64F0-A02C-B0AD224CE659}"/>
              </a:ext>
            </a:extLst>
          </p:cNvPr>
          <p:cNvSpPr/>
          <p:nvPr/>
        </p:nvSpPr>
        <p:spPr>
          <a:xfrm>
            <a:off x="9572845" y="2881522"/>
            <a:ext cx="901258" cy="901258"/>
          </a:xfrm>
          <a:custGeom>
            <a:avLst/>
            <a:gdLst/>
            <a:ahLst/>
            <a:cxnLst/>
            <a:rect l="l" t="t" r="r" b="b"/>
            <a:pathLst>
              <a:path w="901258" h="901258">
                <a:moveTo>
                  <a:pt x="0" y="0"/>
                </a:moveTo>
                <a:lnTo>
                  <a:pt x="901258" y="0"/>
                </a:lnTo>
                <a:lnTo>
                  <a:pt x="901258" y="901258"/>
                </a:lnTo>
                <a:lnTo>
                  <a:pt x="0" y="90125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3" name="Freeform 9">
            <a:extLst>
              <a:ext uri="{FF2B5EF4-FFF2-40B4-BE49-F238E27FC236}">
                <a16:creationId xmlns:a16="http://schemas.microsoft.com/office/drawing/2014/main" id="{BEEEAD1F-E381-155F-21F9-3DE121031A1F}"/>
              </a:ext>
            </a:extLst>
          </p:cNvPr>
          <p:cNvSpPr/>
          <p:nvPr/>
        </p:nvSpPr>
        <p:spPr>
          <a:xfrm>
            <a:off x="9572845" y="4234912"/>
            <a:ext cx="901258" cy="901258"/>
          </a:xfrm>
          <a:custGeom>
            <a:avLst/>
            <a:gdLst/>
            <a:ahLst/>
            <a:cxnLst/>
            <a:rect l="l" t="t" r="r" b="b"/>
            <a:pathLst>
              <a:path w="901258" h="901258">
                <a:moveTo>
                  <a:pt x="0" y="0"/>
                </a:moveTo>
                <a:lnTo>
                  <a:pt x="901258" y="0"/>
                </a:lnTo>
                <a:lnTo>
                  <a:pt x="901258" y="901258"/>
                </a:lnTo>
                <a:lnTo>
                  <a:pt x="0" y="90125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4" name="Freeform 10">
            <a:extLst>
              <a:ext uri="{FF2B5EF4-FFF2-40B4-BE49-F238E27FC236}">
                <a16:creationId xmlns:a16="http://schemas.microsoft.com/office/drawing/2014/main" id="{BC43FD28-90C2-8769-DCF5-0D4EA4538681}"/>
              </a:ext>
            </a:extLst>
          </p:cNvPr>
          <p:cNvSpPr/>
          <p:nvPr/>
        </p:nvSpPr>
        <p:spPr>
          <a:xfrm>
            <a:off x="9572845" y="5655179"/>
            <a:ext cx="901258" cy="901258"/>
          </a:xfrm>
          <a:custGeom>
            <a:avLst/>
            <a:gdLst/>
            <a:ahLst/>
            <a:cxnLst/>
            <a:rect l="l" t="t" r="r" b="b"/>
            <a:pathLst>
              <a:path w="901258" h="901258">
                <a:moveTo>
                  <a:pt x="0" y="0"/>
                </a:moveTo>
                <a:lnTo>
                  <a:pt x="901258" y="0"/>
                </a:lnTo>
                <a:lnTo>
                  <a:pt x="901258" y="901258"/>
                </a:lnTo>
                <a:lnTo>
                  <a:pt x="0" y="90125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5" name="Freeform 11">
            <a:extLst>
              <a:ext uri="{FF2B5EF4-FFF2-40B4-BE49-F238E27FC236}">
                <a16:creationId xmlns:a16="http://schemas.microsoft.com/office/drawing/2014/main" id="{6D447CB4-829F-0F38-4802-CC5561ED536E}"/>
              </a:ext>
            </a:extLst>
          </p:cNvPr>
          <p:cNvSpPr/>
          <p:nvPr/>
        </p:nvSpPr>
        <p:spPr>
          <a:xfrm>
            <a:off x="9572845" y="7070789"/>
            <a:ext cx="904071" cy="904071"/>
          </a:xfrm>
          <a:custGeom>
            <a:avLst/>
            <a:gdLst/>
            <a:ahLst/>
            <a:cxnLst/>
            <a:rect l="l" t="t" r="r" b="b"/>
            <a:pathLst>
              <a:path w="904071" h="904071">
                <a:moveTo>
                  <a:pt x="0" y="0"/>
                </a:moveTo>
                <a:lnTo>
                  <a:pt x="904071" y="0"/>
                </a:lnTo>
                <a:lnTo>
                  <a:pt x="904071" y="904071"/>
                </a:lnTo>
                <a:lnTo>
                  <a:pt x="0" y="90407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4306719" y="6286500"/>
            <a:ext cx="4199239" cy="4329113"/>
          </a:xfrm>
          <a:prstGeom prst="rect">
            <a:avLst/>
          </a:prstGeom>
        </p:spPr>
      </p:pic>
      <p:grpSp>
        <p:nvGrpSpPr>
          <p:cNvPr id="3" name="Group 3"/>
          <p:cNvGrpSpPr/>
          <p:nvPr/>
        </p:nvGrpSpPr>
        <p:grpSpPr>
          <a:xfrm>
            <a:off x="-637224" y="-4962142"/>
            <a:ext cx="20209651" cy="7277633"/>
            <a:chOff x="0" y="0"/>
            <a:chExt cx="5322706" cy="1916743"/>
          </a:xfrm>
        </p:grpSpPr>
        <p:sp>
          <p:nvSpPr>
            <p:cNvPr id="4" name="Freeform 4"/>
            <p:cNvSpPr/>
            <p:nvPr/>
          </p:nvSpPr>
          <p:spPr>
            <a:xfrm>
              <a:off x="0" y="0"/>
              <a:ext cx="5322707" cy="1916743"/>
            </a:xfrm>
            <a:custGeom>
              <a:avLst/>
              <a:gdLst/>
              <a:ahLst/>
              <a:cxnLst/>
              <a:rect l="l" t="t" r="r" b="b"/>
              <a:pathLst>
                <a:path w="5322707" h="1916743">
                  <a:moveTo>
                    <a:pt x="0" y="0"/>
                  </a:moveTo>
                  <a:lnTo>
                    <a:pt x="5322707" y="0"/>
                  </a:lnTo>
                  <a:lnTo>
                    <a:pt x="5322707" y="1916743"/>
                  </a:lnTo>
                  <a:lnTo>
                    <a:pt x="0" y="1916743"/>
                  </a:lnTo>
                  <a:close/>
                </a:path>
              </a:pathLst>
            </a:custGeom>
            <a:solidFill>
              <a:srgbClr val="232C68"/>
            </a:solidFill>
          </p:spPr>
          <p:txBody>
            <a:bodyPr/>
            <a:lstStyle/>
            <a:p>
              <a:endParaRPr lang="en-US"/>
            </a:p>
          </p:txBody>
        </p:sp>
        <p:sp>
          <p:nvSpPr>
            <p:cNvPr id="5" name="TextBox 5"/>
            <p:cNvSpPr txBox="1"/>
            <p:nvPr/>
          </p:nvSpPr>
          <p:spPr>
            <a:xfrm>
              <a:off x="0" y="-38100"/>
              <a:ext cx="5322706" cy="1954843"/>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0" y="447675"/>
            <a:ext cx="18288000" cy="1152525"/>
          </a:xfrm>
          <a:prstGeom prst="rect">
            <a:avLst/>
          </a:prstGeom>
        </p:spPr>
        <p:txBody>
          <a:bodyPr lIns="0" tIns="0" rIns="0" bIns="0" rtlCol="0" anchor="t">
            <a:spAutoFit/>
          </a:bodyPr>
          <a:lstStyle/>
          <a:p>
            <a:pPr algn="ctr">
              <a:lnSpc>
                <a:spcPts val="9000"/>
              </a:lnSpc>
            </a:pPr>
            <a:r>
              <a:rPr lang="en-US" sz="7500" b="1">
                <a:solidFill>
                  <a:srgbClr val="FFFFFF"/>
                </a:solidFill>
                <a:latin typeface="Noto Sans Bold"/>
                <a:ea typeface="Noto Sans Bold"/>
                <a:cs typeface="Noto Sans Bold"/>
                <a:sym typeface="Noto Sans Bold"/>
              </a:rPr>
              <a:t>Employer Discretionary Match</a:t>
            </a:r>
          </a:p>
        </p:txBody>
      </p:sp>
      <p:sp>
        <p:nvSpPr>
          <p:cNvPr id="7" name="TextBox 7"/>
          <p:cNvSpPr txBox="1"/>
          <p:nvPr/>
        </p:nvSpPr>
        <p:spPr>
          <a:xfrm>
            <a:off x="9096152" y="4933950"/>
            <a:ext cx="95696" cy="419100"/>
          </a:xfrm>
          <a:prstGeom prst="rect">
            <a:avLst/>
          </a:prstGeom>
        </p:spPr>
        <p:txBody>
          <a:bodyPr lIns="0" tIns="0" rIns="0" bIns="0" rtlCol="0" anchor="t">
            <a:spAutoFit/>
          </a:bodyPr>
          <a:lstStyle/>
          <a:p>
            <a:pPr algn="ctr">
              <a:lnSpc>
                <a:spcPts val="3359"/>
              </a:lnSpc>
              <a:spcBef>
                <a:spcPct val="0"/>
              </a:spcBef>
            </a:pPr>
            <a:r>
              <a:rPr lang="en-US" sz="2799" b="1" spc="26">
                <a:solidFill>
                  <a:srgbClr val="000000"/>
                </a:solidFill>
                <a:latin typeface="Noto Sans Bold"/>
                <a:ea typeface="Noto Sans Bold"/>
                <a:cs typeface="Noto Sans Bold"/>
                <a:sym typeface="Noto Sans Bold"/>
              </a:rPr>
              <a:t> </a:t>
            </a:r>
          </a:p>
        </p:txBody>
      </p:sp>
      <p:sp>
        <p:nvSpPr>
          <p:cNvPr id="8" name="TextBox 8"/>
          <p:cNvSpPr txBox="1"/>
          <p:nvPr/>
        </p:nvSpPr>
        <p:spPr>
          <a:xfrm>
            <a:off x="980852" y="2695575"/>
            <a:ext cx="16230600" cy="590550"/>
          </a:xfrm>
          <a:prstGeom prst="rect">
            <a:avLst/>
          </a:prstGeom>
        </p:spPr>
        <p:txBody>
          <a:bodyPr lIns="0" tIns="0" rIns="0" bIns="0" rtlCol="0" anchor="t">
            <a:spAutoFit/>
          </a:bodyPr>
          <a:lstStyle/>
          <a:p>
            <a:pPr algn="l">
              <a:lnSpc>
                <a:spcPts val="4679"/>
              </a:lnSpc>
            </a:pPr>
            <a:r>
              <a:rPr lang="en-US" sz="3899" spc="36">
                <a:solidFill>
                  <a:srgbClr val="F26422"/>
                </a:solidFill>
                <a:latin typeface="Noto Sans"/>
                <a:ea typeface="Noto Sans"/>
                <a:cs typeface="Noto Sans"/>
                <a:sym typeface="Noto Sans"/>
              </a:rPr>
              <a:t>(Company Name)</a:t>
            </a:r>
            <a:r>
              <a:rPr lang="en-US" sz="3899" spc="36">
                <a:solidFill>
                  <a:srgbClr val="232C68"/>
                </a:solidFill>
                <a:latin typeface="Noto Sans"/>
                <a:ea typeface="Noto Sans"/>
                <a:cs typeface="Noto Sans"/>
                <a:sym typeface="Noto Sans"/>
              </a:rPr>
              <a:t> Matches </a:t>
            </a:r>
            <a:r>
              <a:rPr lang="en-US" sz="3899" b="1" spc="36">
                <a:solidFill>
                  <a:srgbClr val="F26422"/>
                </a:solidFill>
                <a:latin typeface="Noto Sans Bold"/>
                <a:ea typeface="Noto Sans Bold"/>
                <a:cs typeface="Noto Sans Bold"/>
                <a:sym typeface="Noto Sans Bold"/>
              </a:rPr>
              <a:t>100% of the first 3%</a:t>
            </a:r>
            <a:r>
              <a:rPr lang="en-US" sz="3899" spc="36">
                <a:solidFill>
                  <a:srgbClr val="232C68"/>
                </a:solidFill>
                <a:latin typeface="Noto Sans"/>
                <a:ea typeface="Noto Sans"/>
                <a:cs typeface="Noto Sans"/>
                <a:sym typeface="Noto Sans"/>
              </a:rPr>
              <a:t> you contribute</a:t>
            </a:r>
          </a:p>
        </p:txBody>
      </p:sp>
      <p:sp>
        <p:nvSpPr>
          <p:cNvPr id="9" name="TextBox 9"/>
          <p:cNvSpPr txBox="1"/>
          <p:nvPr/>
        </p:nvSpPr>
        <p:spPr>
          <a:xfrm>
            <a:off x="980852" y="4343400"/>
            <a:ext cx="16230600" cy="590550"/>
          </a:xfrm>
          <a:prstGeom prst="rect">
            <a:avLst/>
          </a:prstGeom>
        </p:spPr>
        <p:txBody>
          <a:bodyPr lIns="0" tIns="0" rIns="0" bIns="0" rtlCol="0" anchor="t">
            <a:spAutoFit/>
          </a:bodyPr>
          <a:lstStyle/>
          <a:p>
            <a:pPr algn="l">
              <a:lnSpc>
                <a:spcPts val="4679"/>
              </a:lnSpc>
            </a:pPr>
            <a:r>
              <a:rPr lang="en-US" sz="3899" spc="36">
                <a:solidFill>
                  <a:srgbClr val="232C68"/>
                </a:solidFill>
                <a:latin typeface="Noto Sans"/>
                <a:ea typeface="Noto Sans"/>
                <a:cs typeface="Noto Sans"/>
                <a:sym typeface="Noto Sans"/>
              </a:rPr>
              <a:t>Then </a:t>
            </a:r>
            <a:r>
              <a:rPr lang="en-US" sz="3899" b="1" spc="36">
                <a:solidFill>
                  <a:srgbClr val="F26422"/>
                </a:solidFill>
                <a:latin typeface="Noto Sans Bold"/>
                <a:ea typeface="Noto Sans Bold"/>
                <a:cs typeface="Noto Sans Bold"/>
                <a:sym typeface="Noto Sans Bold"/>
              </a:rPr>
              <a:t>50% of the next 2%</a:t>
            </a:r>
            <a:r>
              <a:rPr lang="en-US" sz="3899" spc="36">
                <a:solidFill>
                  <a:srgbClr val="232C68"/>
                </a:solidFill>
                <a:latin typeface="Noto Sans"/>
                <a:ea typeface="Noto Sans"/>
                <a:cs typeface="Noto Sans"/>
                <a:sym typeface="Noto Sans"/>
              </a:rPr>
              <a:t> you contribute</a:t>
            </a:r>
          </a:p>
        </p:txBody>
      </p:sp>
      <p:sp>
        <p:nvSpPr>
          <p:cNvPr id="10" name="TextBox 10"/>
          <p:cNvSpPr txBox="1"/>
          <p:nvPr/>
        </p:nvSpPr>
        <p:spPr>
          <a:xfrm>
            <a:off x="980852" y="5991225"/>
            <a:ext cx="13325868" cy="1181100"/>
          </a:xfrm>
          <a:prstGeom prst="rect">
            <a:avLst/>
          </a:prstGeom>
        </p:spPr>
        <p:txBody>
          <a:bodyPr lIns="0" tIns="0" rIns="0" bIns="0" rtlCol="0" anchor="t">
            <a:spAutoFit/>
          </a:bodyPr>
          <a:lstStyle/>
          <a:p>
            <a:pPr algn="l">
              <a:lnSpc>
                <a:spcPts val="4679"/>
              </a:lnSpc>
            </a:pPr>
            <a:r>
              <a:rPr lang="en-US" sz="3899" spc="36">
                <a:solidFill>
                  <a:srgbClr val="232C68"/>
                </a:solidFill>
                <a:latin typeface="Noto Sans"/>
                <a:ea typeface="Noto Sans"/>
                <a:cs typeface="Noto Sans"/>
                <a:sym typeface="Noto Sans"/>
              </a:rPr>
              <a:t>By </a:t>
            </a:r>
            <a:r>
              <a:rPr lang="en-US" sz="3899" b="1" spc="36">
                <a:solidFill>
                  <a:srgbClr val="F26422"/>
                </a:solidFill>
                <a:latin typeface="Noto Sans Bold"/>
                <a:ea typeface="Noto Sans Bold"/>
                <a:cs typeface="Noto Sans Bold"/>
                <a:sym typeface="Noto Sans Bold"/>
              </a:rPr>
              <a:t>contributing 5%</a:t>
            </a:r>
            <a:r>
              <a:rPr lang="en-US" sz="3899" spc="36">
                <a:solidFill>
                  <a:srgbClr val="232C68"/>
                </a:solidFill>
                <a:latin typeface="Noto Sans"/>
                <a:ea typeface="Noto Sans"/>
                <a:cs typeface="Noto Sans"/>
                <a:sym typeface="Noto Sans"/>
              </a:rPr>
              <a:t>, you receive the </a:t>
            </a:r>
            <a:r>
              <a:rPr lang="en-US" sz="3899" b="1" spc="36">
                <a:solidFill>
                  <a:srgbClr val="F26422"/>
                </a:solidFill>
                <a:latin typeface="Noto Sans Bold"/>
                <a:ea typeface="Noto Sans Bold"/>
                <a:cs typeface="Noto Sans Bold"/>
                <a:sym typeface="Noto Sans Bold"/>
              </a:rPr>
              <a:t>(Company Name) full match of 4%</a:t>
            </a:r>
          </a:p>
        </p:txBody>
      </p:sp>
      <p:sp>
        <p:nvSpPr>
          <p:cNvPr id="11" name="Freeform 11"/>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7224" y="-4962142"/>
            <a:ext cx="20209651" cy="7277633"/>
            <a:chOff x="0" y="0"/>
            <a:chExt cx="5322706" cy="1916743"/>
          </a:xfrm>
        </p:grpSpPr>
        <p:sp>
          <p:nvSpPr>
            <p:cNvPr id="3" name="Freeform 3"/>
            <p:cNvSpPr/>
            <p:nvPr/>
          </p:nvSpPr>
          <p:spPr>
            <a:xfrm>
              <a:off x="0" y="0"/>
              <a:ext cx="5322707" cy="1916743"/>
            </a:xfrm>
            <a:custGeom>
              <a:avLst/>
              <a:gdLst/>
              <a:ahLst/>
              <a:cxnLst/>
              <a:rect l="l" t="t" r="r" b="b"/>
              <a:pathLst>
                <a:path w="5322707" h="1916743">
                  <a:moveTo>
                    <a:pt x="0" y="0"/>
                  </a:moveTo>
                  <a:lnTo>
                    <a:pt x="5322707" y="0"/>
                  </a:lnTo>
                  <a:lnTo>
                    <a:pt x="5322707" y="1916743"/>
                  </a:lnTo>
                  <a:lnTo>
                    <a:pt x="0" y="1916743"/>
                  </a:lnTo>
                  <a:close/>
                </a:path>
              </a:pathLst>
            </a:custGeom>
            <a:solidFill>
              <a:srgbClr val="232C68"/>
            </a:solidFill>
          </p:spPr>
          <p:txBody>
            <a:bodyPr/>
            <a:lstStyle/>
            <a:p>
              <a:endParaRPr lang="en-US"/>
            </a:p>
          </p:txBody>
        </p:sp>
        <p:sp>
          <p:nvSpPr>
            <p:cNvPr id="4" name="TextBox 4"/>
            <p:cNvSpPr txBox="1"/>
            <p:nvPr/>
          </p:nvSpPr>
          <p:spPr>
            <a:xfrm>
              <a:off x="0" y="-38100"/>
              <a:ext cx="5322706" cy="1954843"/>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3"/>
          <a:stretch>
            <a:fillRect/>
          </a:stretch>
        </p:blipFill>
        <p:spPr>
          <a:xfrm>
            <a:off x="13889490" y="1696454"/>
            <a:ext cx="4865200" cy="9073350"/>
          </a:xfrm>
          <a:prstGeom prst="rect">
            <a:avLst/>
          </a:prstGeom>
        </p:spPr>
      </p:pic>
      <p:sp>
        <p:nvSpPr>
          <p:cNvPr id="6" name="TextBox 6"/>
          <p:cNvSpPr txBox="1"/>
          <p:nvPr/>
        </p:nvSpPr>
        <p:spPr>
          <a:xfrm>
            <a:off x="0" y="447675"/>
            <a:ext cx="18288000" cy="1152525"/>
          </a:xfrm>
          <a:prstGeom prst="rect">
            <a:avLst/>
          </a:prstGeom>
        </p:spPr>
        <p:txBody>
          <a:bodyPr lIns="0" tIns="0" rIns="0" bIns="0" rtlCol="0" anchor="t">
            <a:spAutoFit/>
          </a:bodyPr>
          <a:lstStyle/>
          <a:p>
            <a:pPr algn="ctr">
              <a:lnSpc>
                <a:spcPts val="9000"/>
              </a:lnSpc>
            </a:pPr>
            <a:r>
              <a:rPr lang="en-US" sz="7500" b="1">
                <a:solidFill>
                  <a:srgbClr val="FFFFFF"/>
                </a:solidFill>
                <a:latin typeface="Noto Sans Bold"/>
                <a:ea typeface="Noto Sans Bold"/>
                <a:cs typeface="Noto Sans Bold"/>
                <a:sym typeface="Noto Sans Bold"/>
              </a:rPr>
              <a:t>Value of an Employer Match</a:t>
            </a:r>
          </a:p>
        </p:txBody>
      </p:sp>
      <p:sp>
        <p:nvSpPr>
          <p:cNvPr id="7" name="TextBox 7"/>
          <p:cNvSpPr txBox="1"/>
          <p:nvPr/>
        </p:nvSpPr>
        <p:spPr>
          <a:xfrm>
            <a:off x="9096152" y="4933950"/>
            <a:ext cx="95696" cy="419100"/>
          </a:xfrm>
          <a:prstGeom prst="rect">
            <a:avLst/>
          </a:prstGeom>
        </p:spPr>
        <p:txBody>
          <a:bodyPr lIns="0" tIns="0" rIns="0" bIns="0" rtlCol="0" anchor="t">
            <a:spAutoFit/>
          </a:bodyPr>
          <a:lstStyle/>
          <a:p>
            <a:pPr algn="ctr">
              <a:lnSpc>
                <a:spcPts val="3359"/>
              </a:lnSpc>
              <a:spcBef>
                <a:spcPct val="0"/>
              </a:spcBef>
            </a:pPr>
            <a:r>
              <a:rPr lang="en-US" sz="2799" b="1" spc="26">
                <a:solidFill>
                  <a:srgbClr val="000000"/>
                </a:solidFill>
                <a:latin typeface="Noto Sans Bold"/>
                <a:ea typeface="Noto Sans Bold"/>
                <a:cs typeface="Noto Sans Bold"/>
                <a:sym typeface="Noto Sans Bold"/>
              </a:rPr>
              <a:t> </a:t>
            </a:r>
          </a:p>
        </p:txBody>
      </p:sp>
      <p:sp>
        <p:nvSpPr>
          <p:cNvPr id="8" name="Freeform 8"/>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4"/>
            <a:stretch>
              <a:fillRect/>
            </a:stretch>
          </a:blipFill>
        </p:spPr>
        <p:txBody>
          <a:bodyPr/>
          <a:lstStyle/>
          <a:p>
            <a:endParaRPr lang="en-US"/>
          </a:p>
        </p:txBody>
      </p:sp>
      <p:sp>
        <p:nvSpPr>
          <p:cNvPr id="9" name="TextBox 9"/>
          <p:cNvSpPr txBox="1"/>
          <p:nvPr/>
        </p:nvSpPr>
        <p:spPr>
          <a:xfrm>
            <a:off x="-225789" y="9167812"/>
            <a:ext cx="14871391" cy="180975"/>
          </a:xfrm>
          <a:prstGeom prst="rect">
            <a:avLst/>
          </a:prstGeom>
        </p:spPr>
        <p:txBody>
          <a:bodyPr lIns="0" tIns="0" rIns="0" bIns="0" rtlCol="0" anchor="t">
            <a:spAutoFit/>
          </a:bodyPr>
          <a:lstStyle/>
          <a:p>
            <a:pPr algn="ctr">
              <a:lnSpc>
                <a:spcPts val="1440"/>
              </a:lnSpc>
              <a:spcBef>
                <a:spcPct val="0"/>
              </a:spcBef>
            </a:pPr>
            <a:r>
              <a:rPr lang="en-US" sz="1200" i="1" spc="11">
                <a:solidFill>
                  <a:srgbClr val="000000"/>
                </a:solidFill>
                <a:latin typeface="Noto Sans Italics"/>
                <a:ea typeface="Noto Sans Italics"/>
                <a:cs typeface="Noto Sans Italics"/>
                <a:sym typeface="Noto Sans Italics"/>
              </a:rPr>
              <a:t>Calculations are based upon a biweekly pay cycle with 26 pay periods per year. </a:t>
            </a:r>
          </a:p>
        </p:txBody>
      </p:sp>
      <p:graphicFrame>
        <p:nvGraphicFramePr>
          <p:cNvPr id="10" name="Table 10"/>
          <p:cNvGraphicFramePr>
            <a:graphicFrameLocks noGrp="1"/>
          </p:cNvGraphicFramePr>
          <p:nvPr/>
        </p:nvGraphicFramePr>
        <p:xfrm>
          <a:off x="1316977" y="3063613"/>
          <a:ext cx="12238595" cy="5983721"/>
        </p:xfrm>
        <a:graphic>
          <a:graphicData uri="http://schemas.openxmlformats.org/drawingml/2006/table">
            <a:tbl>
              <a:tblPr/>
              <a:tblGrid>
                <a:gridCol w="2461173">
                  <a:extLst>
                    <a:ext uri="{9D8B030D-6E8A-4147-A177-3AD203B41FA5}">
                      <a16:colId xmlns:a16="http://schemas.microsoft.com/office/drawing/2014/main" val="20000"/>
                    </a:ext>
                  </a:extLst>
                </a:gridCol>
                <a:gridCol w="2673167">
                  <a:extLst>
                    <a:ext uri="{9D8B030D-6E8A-4147-A177-3AD203B41FA5}">
                      <a16:colId xmlns:a16="http://schemas.microsoft.com/office/drawing/2014/main" val="20001"/>
                    </a:ext>
                  </a:extLst>
                </a:gridCol>
                <a:gridCol w="2695346">
                  <a:extLst>
                    <a:ext uri="{9D8B030D-6E8A-4147-A177-3AD203B41FA5}">
                      <a16:colId xmlns:a16="http://schemas.microsoft.com/office/drawing/2014/main" val="20002"/>
                    </a:ext>
                  </a:extLst>
                </a:gridCol>
                <a:gridCol w="4408909">
                  <a:extLst>
                    <a:ext uri="{9D8B030D-6E8A-4147-A177-3AD203B41FA5}">
                      <a16:colId xmlns:a16="http://schemas.microsoft.com/office/drawing/2014/main" val="20003"/>
                    </a:ext>
                  </a:extLst>
                </a:gridCol>
              </a:tblGrid>
              <a:tr h="1156206">
                <a:tc>
                  <a:txBody>
                    <a:bodyPr/>
                    <a:lstStyle/>
                    <a:p>
                      <a:pPr algn="l">
                        <a:lnSpc>
                          <a:spcPts val="3219"/>
                        </a:lnSpc>
                        <a:defRPr/>
                      </a:pPr>
                      <a:r>
                        <a:rPr lang="en-US" sz="2299" b="1">
                          <a:solidFill>
                            <a:srgbClr val="FFFFFF"/>
                          </a:solidFill>
                          <a:latin typeface="Noto Sans Bold"/>
                          <a:ea typeface="Noto Sans Bold"/>
                          <a:cs typeface="Noto Sans Bold"/>
                          <a:sym typeface="Noto Sans Bold"/>
                        </a:rPr>
                        <a:t>Salary​</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solidFill>
                      <a:srgbClr val="232C68"/>
                    </a:solidFill>
                  </a:tcPr>
                </a:tc>
                <a:tc>
                  <a:txBody>
                    <a:bodyPr/>
                    <a:lstStyle/>
                    <a:p>
                      <a:pPr algn="l">
                        <a:lnSpc>
                          <a:spcPts val="3219"/>
                        </a:lnSpc>
                        <a:defRPr/>
                      </a:pPr>
                      <a:r>
                        <a:rPr lang="en-US" sz="2299" b="1">
                          <a:solidFill>
                            <a:srgbClr val="FFFFFF"/>
                          </a:solidFill>
                          <a:latin typeface="Noto Sans Bold"/>
                          <a:ea typeface="Noto Sans Bold"/>
                          <a:cs typeface="Noto Sans Bold"/>
                          <a:sym typeface="Noto Sans Bold"/>
                        </a:rPr>
                        <a:t>5% Pre Tax Deferral​</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solidFill>
                      <a:srgbClr val="232C68"/>
                    </a:solidFill>
                  </a:tcPr>
                </a:tc>
                <a:tc>
                  <a:txBody>
                    <a:bodyPr/>
                    <a:lstStyle/>
                    <a:p>
                      <a:pPr algn="l">
                        <a:lnSpc>
                          <a:spcPts val="3219"/>
                        </a:lnSpc>
                        <a:defRPr/>
                      </a:pPr>
                      <a:r>
                        <a:rPr lang="en-US" sz="2299" b="1">
                          <a:solidFill>
                            <a:srgbClr val="FFFFFF"/>
                          </a:solidFill>
                          <a:latin typeface="Noto Sans Bold"/>
                          <a:ea typeface="Noto Sans Bold"/>
                          <a:cs typeface="Noto Sans Bold"/>
                          <a:sym typeface="Noto Sans Bold"/>
                        </a:rPr>
                        <a:t>3% Matching </a:t>
                      </a:r>
                      <a:endParaRPr lang="en-US" sz="1100"/>
                    </a:p>
                    <a:p>
                      <a:pPr algn="l">
                        <a:lnSpc>
                          <a:spcPts val="3219"/>
                        </a:lnSpc>
                      </a:pPr>
                      <a:r>
                        <a:rPr lang="en-US" sz="2299" b="1">
                          <a:solidFill>
                            <a:srgbClr val="FFFFFF"/>
                          </a:solidFill>
                          <a:latin typeface="Noto Sans Bold"/>
                          <a:ea typeface="Noto Sans Bold"/>
                          <a:cs typeface="Noto Sans Bold"/>
                          <a:sym typeface="Noto Sans Bold"/>
                        </a:rPr>
                        <a:t>Contribution​</a:t>
                      </a:r>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solidFill>
                      <a:srgbClr val="232C68"/>
                    </a:solidFill>
                  </a:tcPr>
                </a:tc>
                <a:tc>
                  <a:txBody>
                    <a:bodyPr/>
                    <a:lstStyle/>
                    <a:p>
                      <a:pPr algn="l">
                        <a:lnSpc>
                          <a:spcPts val="3219"/>
                        </a:lnSpc>
                        <a:defRPr/>
                      </a:pPr>
                      <a:r>
                        <a:rPr lang="en-US" sz="2299" b="1">
                          <a:solidFill>
                            <a:srgbClr val="FFFFFF"/>
                          </a:solidFill>
                          <a:latin typeface="Noto Sans Bold"/>
                          <a:ea typeface="Noto Sans Bold"/>
                          <a:cs typeface="Noto Sans Bold"/>
                          <a:sym typeface="Noto Sans Bold"/>
                        </a:rPr>
                        <a:t>​Total of Pre Tax Deferral and Matching Contribution​​</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solidFill>
                      <a:srgbClr val="232C68"/>
                    </a:solidFill>
                  </a:tcPr>
                </a:tc>
                <a:extLst>
                  <a:ext uri="{0D108BD9-81ED-4DB2-BD59-A6C34878D82A}">
                    <a16:rowId xmlns:a16="http://schemas.microsoft.com/office/drawing/2014/main" val="10000"/>
                  </a:ext>
                </a:extLst>
              </a:tr>
              <a:tr h="811344">
                <a:tc>
                  <a:txBody>
                    <a:bodyPr/>
                    <a:lstStyle/>
                    <a:p>
                      <a:pPr algn="l">
                        <a:lnSpc>
                          <a:spcPts val="3499"/>
                        </a:lnSpc>
                        <a:defRPr/>
                      </a:pPr>
                      <a:r>
                        <a:rPr lang="en-US" sz="2499" b="1">
                          <a:solidFill>
                            <a:srgbClr val="232C68"/>
                          </a:solidFill>
                          <a:latin typeface="Noto Sans Bold"/>
                          <a:ea typeface="Noto Sans Bold"/>
                          <a:cs typeface="Noto Sans Bold"/>
                          <a:sym typeface="Noto Sans Bold"/>
                        </a:rPr>
                        <a:t>$20,000​</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tc>
                  <a:txBody>
                    <a:bodyPr/>
                    <a:lstStyle/>
                    <a:p>
                      <a:pPr algn="l">
                        <a:lnSpc>
                          <a:spcPts val="3499"/>
                        </a:lnSpc>
                        <a:defRPr/>
                      </a:pPr>
                      <a:r>
                        <a:rPr lang="en-US" sz="2499">
                          <a:solidFill>
                            <a:srgbClr val="232C68"/>
                          </a:solidFill>
                          <a:latin typeface="Noto Sans"/>
                          <a:ea typeface="Noto Sans"/>
                          <a:cs typeface="Noto Sans"/>
                          <a:sym typeface="Noto Sans"/>
                        </a:rPr>
                        <a:t>$38​</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tc>
                  <a:txBody>
                    <a:bodyPr/>
                    <a:lstStyle/>
                    <a:p>
                      <a:pPr algn="l">
                        <a:lnSpc>
                          <a:spcPts val="3499"/>
                        </a:lnSpc>
                        <a:defRPr/>
                      </a:pPr>
                      <a:r>
                        <a:rPr lang="en-US" sz="2499">
                          <a:solidFill>
                            <a:srgbClr val="232C68"/>
                          </a:solidFill>
                          <a:latin typeface="Noto Sans"/>
                          <a:ea typeface="Noto Sans"/>
                          <a:cs typeface="Noto Sans"/>
                          <a:sym typeface="Noto Sans"/>
                        </a:rPr>
                        <a:t>$23</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tc>
                  <a:txBody>
                    <a:bodyPr/>
                    <a:lstStyle/>
                    <a:p>
                      <a:pPr algn="l">
                        <a:lnSpc>
                          <a:spcPts val="3499"/>
                        </a:lnSpc>
                        <a:defRPr/>
                      </a:pPr>
                      <a:r>
                        <a:rPr lang="en-US" sz="2499">
                          <a:solidFill>
                            <a:srgbClr val="232C68"/>
                          </a:solidFill>
                          <a:latin typeface="Noto Sans"/>
                          <a:ea typeface="Noto Sans"/>
                          <a:cs typeface="Noto Sans"/>
                          <a:sym typeface="Noto Sans"/>
                        </a:rPr>
                        <a:t>$61</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extLst>
                  <a:ext uri="{0D108BD9-81ED-4DB2-BD59-A6C34878D82A}">
                    <a16:rowId xmlns:a16="http://schemas.microsoft.com/office/drawing/2014/main" val="10001"/>
                  </a:ext>
                </a:extLst>
              </a:tr>
              <a:tr h="805551">
                <a:tc>
                  <a:txBody>
                    <a:bodyPr/>
                    <a:lstStyle/>
                    <a:p>
                      <a:pPr algn="l">
                        <a:lnSpc>
                          <a:spcPts val="3499"/>
                        </a:lnSpc>
                        <a:defRPr/>
                      </a:pPr>
                      <a:r>
                        <a:rPr lang="en-US" sz="2499" b="1">
                          <a:solidFill>
                            <a:srgbClr val="232C68"/>
                          </a:solidFill>
                          <a:latin typeface="Noto Sans Bold"/>
                          <a:ea typeface="Noto Sans Bold"/>
                          <a:cs typeface="Noto Sans Bold"/>
                          <a:sym typeface="Noto Sans Bold"/>
                        </a:rPr>
                        <a:t>$30,000​</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tc>
                  <a:txBody>
                    <a:bodyPr/>
                    <a:lstStyle/>
                    <a:p>
                      <a:pPr algn="l">
                        <a:lnSpc>
                          <a:spcPts val="3499"/>
                        </a:lnSpc>
                        <a:defRPr/>
                      </a:pPr>
                      <a:r>
                        <a:rPr lang="en-US" sz="2499">
                          <a:solidFill>
                            <a:srgbClr val="232C68"/>
                          </a:solidFill>
                          <a:latin typeface="Noto Sans"/>
                          <a:ea typeface="Noto Sans"/>
                          <a:cs typeface="Noto Sans"/>
                          <a:sym typeface="Noto Sans"/>
                        </a:rPr>
                        <a:t>$57</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tc>
                  <a:txBody>
                    <a:bodyPr/>
                    <a:lstStyle/>
                    <a:p>
                      <a:pPr algn="l">
                        <a:lnSpc>
                          <a:spcPts val="3499"/>
                        </a:lnSpc>
                        <a:defRPr/>
                      </a:pPr>
                      <a:r>
                        <a:rPr lang="en-US" sz="2499">
                          <a:solidFill>
                            <a:srgbClr val="232C68"/>
                          </a:solidFill>
                          <a:latin typeface="Noto Sans"/>
                          <a:ea typeface="Noto Sans"/>
                          <a:cs typeface="Noto Sans"/>
                          <a:sym typeface="Noto Sans"/>
                        </a:rPr>
                        <a:t>$34</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tc>
                  <a:txBody>
                    <a:bodyPr/>
                    <a:lstStyle/>
                    <a:p>
                      <a:pPr algn="l">
                        <a:lnSpc>
                          <a:spcPts val="3499"/>
                        </a:lnSpc>
                        <a:defRPr/>
                      </a:pPr>
                      <a:r>
                        <a:rPr lang="en-US" sz="2499">
                          <a:solidFill>
                            <a:srgbClr val="232C68"/>
                          </a:solidFill>
                          <a:latin typeface="Noto Sans"/>
                          <a:ea typeface="Noto Sans"/>
                          <a:cs typeface="Noto Sans"/>
                          <a:sym typeface="Noto Sans"/>
                        </a:rPr>
                        <a:t>$91</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extLst>
                  <a:ext uri="{0D108BD9-81ED-4DB2-BD59-A6C34878D82A}">
                    <a16:rowId xmlns:a16="http://schemas.microsoft.com/office/drawing/2014/main" val="10002"/>
                  </a:ext>
                </a:extLst>
              </a:tr>
              <a:tr h="802655">
                <a:tc>
                  <a:txBody>
                    <a:bodyPr/>
                    <a:lstStyle/>
                    <a:p>
                      <a:pPr algn="l">
                        <a:lnSpc>
                          <a:spcPts val="3499"/>
                        </a:lnSpc>
                        <a:defRPr/>
                      </a:pPr>
                      <a:r>
                        <a:rPr lang="en-US" sz="2499" b="1">
                          <a:solidFill>
                            <a:srgbClr val="232C68"/>
                          </a:solidFill>
                          <a:latin typeface="Noto Sans Bold"/>
                          <a:ea typeface="Noto Sans Bold"/>
                          <a:cs typeface="Noto Sans Bold"/>
                          <a:sym typeface="Noto Sans Bold"/>
                        </a:rPr>
                        <a:t>$40,000​</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tc>
                  <a:txBody>
                    <a:bodyPr/>
                    <a:lstStyle/>
                    <a:p>
                      <a:pPr algn="l">
                        <a:lnSpc>
                          <a:spcPts val="3499"/>
                        </a:lnSpc>
                        <a:defRPr/>
                      </a:pPr>
                      <a:r>
                        <a:rPr lang="en-US" sz="2499">
                          <a:solidFill>
                            <a:srgbClr val="232C68"/>
                          </a:solidFill>
                          <a:latin typeface="Noto Sans"/>
                          <a:ea typeface="Noto Sans"/>
                          <a:cs typeface="Noto Sans"/>
                          <a:sym typeface="Noto Sans"/>
                        </a:rPr>
                        <a:t>$76</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tc>
                  <a:txBody>
                    <a:bodyPr/>
                    <a:lstStyle/>
                    <a:p>
                      <a:pPr algn="l">
                        <a:lnSpc>
                          <a:spcPts val="3499"/>
                        </a:lnSpc>
                        <a:defRPr/>
                      </a:pPr>
                      <a:r>
                        <a:rPr lang="en-US" sz="2499">
                          <a:solidFill>
                            <a:srgbClr val="232C68"/>
                          </a:solidFill>
                          <a:latin typeface="Noto Sans"/>
                          <a:ea typeface="Noto Sans"/>
                          <a:cs typeface="Noto Sans"/>
                          <a:sym typeface="Noto Sans"/>
                        </a:rPr>
                        <a:t>$46</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tc>
                  <a:txBody>
                    <a:bodyPr/>
                    <a:lstStyle/>
                    <a:p>
                      <a:pPr algn="l">
                        <a:lnSpc>
                          <a:spcPts val="3499"/>
                        </a:lnSpc>
                        <a:defRPr/>
                      </a:pPr>
                      <a:r>
                        <a:rPr lang="en-US" sz="2499">
                          <a:solidFill>
                            <a:srgbClr val="232C68"/>
                          </a:solidFill>
                          <a:latin typeface="Noto Sans"/>
                          <a:ea typeface="Noto Sans"/>
                          <a:cs typeface="Noto Sans"/>
                          <a:sym typeface="Noto Sans"/>
                        </a:rPr>
                        <a:t>$122</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extLst>
                  <a:ext uri="{0D108BD9-81ED-4DB2-BD59-A6C34878D82A}">
                    <a16:rowId xmlns:a16="http://schemas.microsoft.com/office/drawing/2014/main" val="10003"/>
                  </a:ext>
                </a:extLst>
              </a:tr>
              <a:tr h="802655">
                <a:tc>
                  <a:txBody>
                    <a:bodyPr/>
                    <a:lstStyle/>
                    <a:p>
                      <a:pPr algn="l">
                        <a:lnSpc>
                          <a:spcPts val="3499"/>
                        </a:lnSpc>
                        <a:defRPr/>
                      </a:pPr>
                      <a:r>
                        <a:rPr lang="en-US" sz="2499" b="1">
                          <a:solidFill>
                            <a:srgbClr val="232C68"/>
                          </a:solidFill>
                          <a:latin typeface="Noto Sans Bold"/>
                          <a:ea typeface="Noto Sans Bold"/>
                          <a:cs typeface="Noto Sans Bold"/>
                          <a:sym typeface="Noto Sans Bold"/>
                        </a:rPr>
                        <a:t>$50,000​</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tc>
                  <a:txBody>
                    <a:bodyPr/>
                    <a:lstStyle/>
                    <a:p>
                      <a:pPr algn="l">
                        <a:lnSpc>
                          <a:spcPts val="3499"/>
                        </a:lnSpc>
                        <a:defRPr/>
                      </a:pPr>
                      <a:r>
                        <a:rPr lang="en-US" sz="2499">
                          <a:solidFill>
                            <a:srgbClr val="232C68"/>
                          </a:solidFill>
                          <a:latin typeface="Noto Sans"/>
                          <a:ea typeface="Noto Sans"/>
                          <a:cs typeface="Noto Sans"/>
                          <a:sym typeface="Noto Sans"/>
                        </a:rPr>
                        <a:t>$96​</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tc>
                  <a:txBody>
                    <a:bodyPr/>
                    <a:lstStyle/>
                    <a:p>
                      <a:pPr algn="l">
                        <a:lnSpc>
                          <a:spcPts val="3499"/>
                        </a:lnSpc>
                        <a:defRPr/>
                      </a:pPr>
                      <a:r>
                        <a:rPr lang="en-US" sz="2499">
                          <a:solidFill>
                            <a:srgbClr val="232C68"/>
                          </a:solidFill>
                          <a:latin typeface="Noto Sans"/>
                          <a:ea typeface="Noto Sans"/>
                          <a:cs typeface="Noto Sans"/>
                          <a:sym typeface="Noto Sans"/>
                        </a:rPr>
                        <a:t>$57</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tc>
                  <a:txBody>
                    <a:bodyPr/>
                    <a:lstStyle/>
                    <a:p>
                      <a:pPr algn="l">
                        <a:lnSpc>
                          <a:spcPts val="3499"/>
                        </a:lnSpc>
                        <a:defRPr/>
                      </a:pPr>
                      <a:r>
                        <a:rPr lang="en-US" sz="2499">
                          <a:solidFill>
                            <a:srgbClr val="232C68"/>
                          </a:solidFill>
                          <a:latin typeface="Noto Sans"/>
                          <a:ea typeface="Noto Sans"/>
                          <a:cs typeface="Noto Sans"/>
                          <a:sym typeface="Noto Sans"/>
                        </a:rPr>
                        <a:t>$153</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extLst>
                  <a:ext uri="{0D108BD9-81ED-4DB2-BD59-A6C34878D82A}">
                    <a16:rowId xmlns:a16="http://schemas.microsoft.com/office/drawing/2014/main" val="10004"/>
                  </a:ext>
                </a:extLst>
              </a:tr>
              <a:tr h="802655">
                <a:tc>
                  <a:txBody>
                    <a:bodyPr/>
                    <a:lstStyle/>
                    <a:p>
                      <a:pPr algn="l">
                        <a:lnSpc>
                          <a:spcPts val="3499"/>
                        </a:lnSpc>
                        <a:defRPr/>
                      </a:pPr>
                      <a:r>
                        <a:rPr lang="en-US" sz="2499" b="1">
                          <a:solidFill>
                            <a:srgbClr val="232C68"/>
                          </a:solidFill>
                          <a:latin typeface="Noto Sans Bold"/>
                          <a:ea typeface="Noto Sans Bold"/>
                          <a:cs typeface="Noto Sans Bold"/>
                          <a:sym typeface="Noto Sans Bold"/>
                        </a:rPr>
                        <a:t>$60,000​</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tc>
                  <a:txBody>
                    <a:bodyPr/>
                    <a:lstStyle/>
                    <a:p>
                      <a:pPr algn="l">
                        <a:lnSpc>
                          <a:spcPts val="3499"/>
                        </a:lnSpc>
                        <a:defRPr/>
                      </a:pPr>
                      <a:r>
                        <a:rPr lang="en-US" sz="2499">
                          <a:solidFill>
                            <a:srgbClr val="232C68"/>
                          </a:solidFill>
                          <a:latin typeface="Noto Sans"/>
                          <a:ea typeface="Noto Sans"/>
                          <a:cs typeface="Noto Sans"/>
                          <a:sym typeface="Noto Sans"/>
                        </a:rPr>
                        <a:t>$115​</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tc>
                  <a:txBody>
                    <a:bodyPr/>
                    <a:lstStyle/>
                    <a:p>
                      <a:pPr algn="l">
                        <a:lnSpc>
                          <a:spcPts val="3499"/>
                        </a:lnSpc>
                        <a:defRPr/>
                      </a:pPr>
                      <a:r>
                        <a:rPr lang="en-US" sz="2499">
                          <a:solidFill>
                            <a:srgbClr val="232C68"/>
                          </a:solidFill>
                          <a:latin typeface="Noto Sans"/>
                          <a:ea typeface="Noto Sans"/>
                          <a:cs typeface="Noto Sans"/>
                          <a:sym typeface="Noto Sans"/>
                        </a:rPr>
                        <a:t>$69</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tc>
                  <a:txBody>
                    <a:bodyPr/>
                    <a:lstStyle/>
                    <a:p>
                      <a:pPr algn="l">
                        <a:lnSpc>
                          <a:spcPts val="3499"/>
                        </a:lnSpc>
                        <a:defRPr/>
                      </a:pPr>
                      <a:r>
                        <a:rPr lang="en-US" sz="2499">
                          <a:solidFill>
                            <a:srgbClr val="232C68"/>
                          </a:solidFill>
                          <a:latin typeface="Noto Sans"/>
                          <a:ea typeface="Noto Sans"/>
                          <a:cs typeface="Noto Sans"/>
                          <a:sym typeface="Noto Sans"/>
                        </a:rPr>
                        <a:t>$184</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extLst>
                  <a:ext uri="{0D108BD9-81ED-4DB2-BD59-A6C34878D82A}">
                    <a16:rowId xmlns:a16="http://schemas.microsoft.com/office/drawing/2014/main" val="10005"/>
                  </a:ext>
                </a:extLst>
              </a:tr>
              <a:tr h="802655">
                <a:tc>
                  <a:txBody>
                    <a:bodyPr/>
                    <a:lstStyle/>
                    <a:p>
                      <a:pPr algn="l">
                        <a:lnSpc>
                          <a:spcPts val="3499"/>
                        </a:lnSpc>
                        <a:defRPr/>
                      </a:pPr>
                      <a:r>
                        <a:rPr lang="en-US" sz="2499" b="1">
                          <a:solidFill>
                            <a:srgbClr val="232C68"/>
                          </a:solidFill>
                          <a:latin typeface="Noto Sans Bold"/>
                          <a:ea typeface="Noto Sans Bold"/>
                          <a:cs typeface="Noto Sans Bold"/>
                          <a:sym typeface="Noto Sans Bold"/>
                        </a:rPr>
                        <a:t>$70,000​</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tc>
                  <a:txBody>
                    <a:bodyPr/>
                    <a:lstStyle/>
                    <a:p>
                      <a:pPr algn="l">
                        <a:lnSpc>
                          <a:spcPts val="3499"/>
                        </a:lnSpc>
                        <a:defRPr/>
                      </a:pPr>
                      <a:r>
                        <a:rPr lang="en-US" sz="2499">
                          <a:solidFill>
                            <a:srgbClr val="232C68"/>
                          </a:solidFill>
                          <a:latin typeface="Noto Sans"/>
                          <a:ea typeface="Noto Sans"/>
                          <a:cs typeface="Noto Sans"/>
                          <a:sym typeface="Noto Sans"/>
                        </a:rPr>
                        <a:t>$134​</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tc>
                  <a:txBody>
                    <a:bodyPr/>
                    <a:lstStyle/>
                    <a:p>
                      <a:pPr algn="l">
                        <a:lnSpc>
                          <a:spcPts val="3499"/>
                        </a:lnSpc>
                        <a:defRPr/>
                      </a:pPr>
                      <a:r>
                        <a:rPr lang="en-US" sz="2499">
                          <a:solidFill>
                            <a:srgbClr val="232C68"/>
                          </a:solidFill>
                          <a:latin typeface="Noto Sans"/>
                          <a:ea typeface="Noto Sans"/>
                          <a:cs typeface="Noto Sans"/>
                          <a:sym typeface="Noto Sans"/>
                        </a:rPr>
                        <a:t>$80</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tc>
                  <a:txBody>
                    <a:bodyPr/>
                    <a:lstStyle/>
                    <a:p>
                      <a:pPr algn="l">
                        <a:lnSpc>
                          <a:spcPts val="3499"/>
                        </a:lnSpc>
                        <a:defRPr/>
                      </a:pPr>
                      <a:r>
                        <a:rPr lang="en-US" sz="2499">
                          <a:solidFill>
                            <a:srgbClr val="232C68"/>
                          </a:solidFill>
                          <a:latin typeface="Noto Sans"/>
                          <a:ea typeface="Noto Sans"/>
                          <a:cs typeface="Noto Sans"/>
                          <a:sym typeface="Noto Sans"/>
                        </a:rPr>
                        <a:t>$214</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32C68"/>
        </a:solidFill>
        <a:effectLst/>
      </p:bgPr>
    </p:bg>
    <p:spTree>
      <p:nvGrpSpPr>
        <p:cNvPr id="1" name=""/>
        <p:cNvGrpSpPr/>
        <p:nvPr/>
      </p:nvGrpSpPr>
      <p:grpSpPr>
        <a:xfrm>
          <a:off x="0" y="0"/>
          <a:ext cx="0" cy="0"/>
          <a:chOff x="0" y="0"/>
          <a:chExt cx="0" cy="0"/>
        </a:xfrm>
      </p:grpSpPr>
      <p:grpSp>
        <p:nvGrpSpPr>
          <p:cNvPr id="2" name="Group 2"/>
          <p:cNvGrpSpPr/>
          <p:nvPr/>
        </p:nvGrpSpPr>
        <p:grpSpPr>
          <a:xfrm>
            <a:off x="1391894" y="7337803"/>
            <a:ext cx="7543713" cy="9525"/>
            <a:chOff x="0" y="0"/>
            <a:chExt cx="10058285" cy="12700"/>
          </a:xfrm>
        </p:grpSpPr>
        <p:sp>
          <p:nvSpPr>
            <p:cNvPr id="3" name="Freeform 3"/>
            <p:cNvSpPr/>
            <p:nvPr/>
          </p:nvSpPr>
          <p:spPr>
            <a:xfrm>
              <a:off x="0" y="0"/>
              <a:ext cx="10058273" cy="12700"/>
            </a:xfrm>
            <a:custGeom>
              <a:avLst/>
              <a:gdLst/>
              <a:ahLst/>
              <a:cxnLst/>
              <a:rect l="l" t="t" r="r" b="b"/>
              <a:pathLst>
                <a:path w="10058273" h="12700">
                  <a:moveTo>
                    <a:pt x="0" y="0"/>
                  </a:moveTo>
                  <a:lnTo>
                    <a:pt x="10058273" y="0"/>
                  </a:lnTo>
                  <a:lnTo>
                    <a:pt x="10058273" y="12700"/>
                  </a:lnTo>
                  <a:lnTo>
                    <a:pt x="0" y="12700"/>
                  </a:lnTo>
                  <a:close/>
                </a:path>
              </a:pathLst>
            </a:custGeom>
            <a:solidFill>
              <a:srgbClr val="F9FCFF"/>
            </a:solidFill>
          </p:spPr>
          <p:txBody>
            <a:bodyPr/>
            <a:lstStyle/>
            <a:p>
              <a:endParaRPr lang="en-US"/>
            </a:p>
          </p:txBody>
        </p:sp>
      </p:grpSp>
      <p:sp>
        <p:nvSpPr>
          <p:cNvPr id="4" name="Freeform 4" descr="A black and white image of a road with a briefcase and person  Description automatically generated"/>
          <p:cNvSpPr/>
          <p:nvPr/>
        </p:nvSpPr>
        <p:spPr>
          <a:xfrm>
            <a:off x="8239388" y="929315"/>
            <a:ext cx="9848126" cy="10554780"/>
          </a:xfrm>
          <a:custGeom>
            <a:avLst/>
            <a:gdLst/>
            <a:ahLst/>
            <a:cxnLst/>
            <a:rect l="l" t="t" r="r" b="b"/>
            <a:pathLst>
              <a:path w="9848126" h="10554780">
                <a:moveTo>
                  <a:pt x="0" y="0"/>
                </a:moveTo>
                <a:lnTo>
                  <a:pt x="9848126" y="0"/>
                </a:lnTo>
                <a:lnTo>
                  <a:pt x="9848126" y="10554780"/>
                </a:lnTo>
                <a:lnTo>
                  <a:pt x="0" y="10554780"/>
                </a:lnTo>
                <a:lnTo>
                  <a:pt x="0" y="0"/>
                </a:lnTo>
                <a:close/>
              </a:path>
            </a:pathLst>
          </a:custGeom>
          <a:blipFill>
            <a:blip r:embed="rId3"/>
            <a:stretch>
              <a:fillRect l="-23783" t="-54309" r="-257124" b="-45606"/>
            </a:stretch>
          </a:blipFill>
        </p:spPr>
        <p:txBody>
          <a:bodyPr/>
          <a:lstStyle/>
          <a:p>
            <a:endParaRPr lang="en-US"/>
          </a:p>
        </p:txBody>
      </p:sp>
      <p:grpSp>
        <p:nvGrpSpPr>
          <p:cNvPr id="5" name="Group 5"/>
          <p:cNvGrpSpPr/>
          <p:nvPr/>
        </p:nvGrpSpPr>
        <p:grpSpPr>
          <a:xfrm>
            <a:off x="0" y="749124"/>
            <a:ext cx="3207403" cy="781996"/>
            <a:chOff x="0" y="0"/>
            <a:chExt cx="844748" cy="205958"/>
          </a:xfrm>
        </p:grpSpPr>
        <p:sp>
          <p:nvSpPr>
            <p:cNvPr id="6" name="Freeform 6"/>
            <p:cNvSpPr/>
            <p:nvPr/>
          </p:nvSpPr>
          <p:spPr>
            <a:xfrm>
              <a:off x="0" y="0"/>
              <a:ext cx="844748" cy="205958"/>
            </a:xfrm>
            <a:custGeom>
              <a:avLst/>
              <a:gdLst/>
              <a:ahLst/>
              <a:cxnLst/>
              <a:rect l="l" t="t" r="r" b="b"/>
              <a:pathLst>
                <a:path w="844748" h="205958">
                  <a:moveTo>
                    <a:pt x="0" y="0"/>
                  </a:moveTo>
                  <a:lnTo>
                    <a:pt x="844748" y="0"/>
                  </a:lnTo>
                  <a:lnTo>
                    <a:pt x="844748" y="205958"/>
                  </a:lnTo>
                  <a:lnTo>
                    <a:pt x="0" y="205958"/>
                  </a:lnTo>
                  <a:close/>
                </a:path>
              </a:pathLst>
            </a:custGeom>
            <a:solidFill>
              <a:srgbClr val="FFFFFF"/>
            </a:solidFill>
          </p:spPr>
          <p:txBody>
            <a:bodyPr/>
            <a:lstStyle/>
            <a:p>
              <a:endParaRPr lang="en-US"/>
            </a:p>
          </p:txBody>
        </p:sp>
        <p:sp>
          <p:nvSpPr>
            <p:cNvPr id="7" name="TextBox 7"/>
            <p:cNvSpPr txBox="1"/>
            <p:nvPr/>
          </p:nvSpPr>
          <p:spPr>
            <a:xfrm>
              <a:off x="0" y="-38100"/>
              <a:ext cx="844748" cy="244058"/>
            </a:xfrm>
            <a:prstGeom prst="rect">
              <a:avLst/>
            </a:prstGeom>
          </p:spPr>
          <p:txBody>
            <a:bodyPr lIns="50800" tIns="50800" rIns="50800" bIns="50800" rtlCol="0" anchor="ctr"/>
            <a:lstStyle/>
            <a:p>
              <a:pPr algn="ctr">
                <a:lnSpc>
                  <a:spcPts val="2659"/>
                </a:lnSpc>
              </a:pPr>
              <a:endParaRPr/>
            </a:p>
            <a:p>
              <a:pPr algn="ctr">
                <a:lnSpc>
                  <a:spcPts val="2659"/>
                </a:lnSpc>
              </a:pPr>
              <a:endParaRPr/>
            </a:p>
          </p:txBody>
        </p:sp>
      </p:grpSp>
      <p:sp>
        <p:nvSpPr>
          <p:cNvPr id="8" name="Freeform 8"/>
          <p:cNvSpPr/>
          <p:nvPr/>
        </p:nvSpPr>
        <p:spPr>
          <a:xfrm>
            <a:off x="340561" y="9463645"/>
            <a:ext cx="1656305" cy="535459"/>
          </a:xfrm>
          <a:custGeom>
            <a:avLst/>
            <a:gdLst/>
            <a:ahLst/>
            <a:cxnLst/>
            <a:rect l="l" t="t" r="r" b="b"/>
            <a:pathLst>
              <a:path w="1656305" h="535459">
                <a:moveTo>
                  <a:pt x="0" y="0"/>
                </a:moveTo>
                <a:lnTo>
                  <a:pt x="1656305" y="0"/>
                </a:lnTo>
                <a:lnTo>
                  <a:pt x="1656305" y="535460"/>
                </a:lnTo>
                <a:lnTo>
                  <a:pt x="0" y="535460"/>
                </a:lnTo>
                <a:lnTo>
                  <a:pt x="0" y="0"/>
                </a:lnTo>
                <a:close/>
              </a:path>
            </a:pathLst>
          </a:custGeom>
          <a:blipFill>
            <a:blip r:embed="rId4"/>
            <a:stretch>
              <a:fillRect/>
            </a:stretch>
          </a:blipFill>
        </p:spPr>
        <p:txBody>
          <a:bodyPr/>
          <a:lstStyle/>
          <a:p>
            <a:endParaRPr lang="en-US"/>
          </a:p>
        </p:txBody>
      </p:sp>
      <p:sp>
        <p:nvSpPr>
          <p:cNvPr id="9" name="TextBox 9"/>
          <p:cNvSpPr txBox="1"/>
          <p:nvPr/>
        </p:nvSpPr>
        <p:spPr>
          <a:xfrm>
            <a:off x="1391894" y="2763817"/>
            <a:ext cx="9050580" cy="3962400"/>
          </a:xfrm>
          <a:prstGeom prst="rect">
            <a:avLst/>
          </a:prstGeom>
        </p:spPr>
        <p:txBody>
          <a:bodyPr lIns="0" tIns="0" rIns="0" bIns="0" rtlCol="0" anchor="t">
            <a:spAutoFit/>
          </a:bodyPr>
          <a:lstStyle/>
          <a:p>
            <a:pPr algn="l">
              <a:lnSpc>
                <a:spcPts val="7800"/>
              </a:lnSpc>
            </a:pPr>
            <a:r>
              <a:rPr lang="en-US" sz="6500" b="1">
                <a:solidFill>
                  <a:srgbClr val="F9FCFF"/>
                </a:solidFill>
                <a:latin typeface="Noto Sans Bold"/>
                <a:ea typeface="Noto Sans Bold"/>
                <a:cs typeface="Noto Sans Bold"/>
                <a:sym typeface="Noto Sans Bold"/>
              </a:rPr>
              <a:t>“Retirement is not the end of the road. It is the beginning of the open highway.”</a:t>
            </a:r>
          </a:p>
        </p:txBody>
      </p:sp>
      <p:sp>
        <p:nvSpPr>
          <p:cNvPr id="10" name="TextBox 10"/>
          <p:cNvSpPr txBox="1"/>
          <p:nvPr/>
        </p:nvSpPr>
        <p:spPr>
          <a:xfrm>
            <a:off x="148528" y="900740"/>
            <a:ext cx="9144000" cy="450190"/>
          </a:xfrm>
          <a:prstGeom prst="rect">
            <a:avLst/>
          </a:prstGeom>
        </p:spPr>
        <p:txBody>
          <a:bodyPr lIns="0" tIns="0" rIns="0" bIns="0" rtlCol="0" anchor="t">
            <a:spAutoFit/>
          </a:bodyPr>
          <a:lstStyle/>
          <a:p>
            <a:pPr algn="just">
              <a:lnSpc>
                <a:spcPts val="3639"/>
              </a:lnSpc>
            </a:pPr>
            <a:r>
              <a:rPr lang="en-US" sz="2799" b="1" spc="110">
                <a:solidFill>
                  <a:srgbClr val="232C68"/>
                </a:solidFill>
                <a:latin typeface="Noto Sans Bold"/>
                <a:ea typeface="Noto Sans Bold"/>
                <a:cs typeface="Noto Sans Bold"/>
                <a:sym typeface="Noto Sans Bold"/>
              </a:rPr>
              <a:t>GET INSPIRED</a:t>
            </a:r>
          </a:p>
        </p:txBody>
      </p:sp>
      <p:sp>
        <p:nvSpPr>
          <p:cNvPr id="11" name="TextBox 11"/>
          <p:cNvSpPr txBox="1"/>
          <p:nvPr/>
        </p:nvSpPr>
        <p:spPr>
          <a:xfrm>
            <a:off x="1391894" y="7920814"/>
            <a:ext cx="8589341" cy="396367"/>
          </a:xfrm>
          <a:prstGeom prst="rect">
            <a:avLst/>
          </a:prstGeom>
        </p:spPr>
        <p:txBody>
          <a:bodyPr lIns="0" tIns="0" rIns="0" bIns="0" rtlCol="0" anchor="t">
            <a:spAutoFit/>
          </a:bodyPr>
          <a:lstStyle/>
          <a:p>
            <a:pPr algn="l">
              <a:lnSpc>
                <a:spcPts val="3358"/>
              </a:lnSpc>
            </a:pPr>
            <a:r>
              <a:rPr lang="en-US" sz="2400" b="1">
                <a:solidFill>
                  <a:srgbClr val="F9FCFF"/>
                </a:solidFill>
                <a:latin typeface="Noto Sans Bold"/>
                <a:ea typeface="Noto Sans Bold"/>
                <a:cs typeface="Noto Sans Bold"/>
                <a:sym typeface="Noto Sans Bold"/>
              </a:rPr>
              <a:t>Unknown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person and person walking  Description automatically generated"/>
          <p:cNvSpPr/>
          <p:nvPr/>
        </p:nvSpPr>
        <p:spPr>
          <a:xfrm>
            <a:off x="-869616" y="-385071"/>
            <a:ext cx="19657141" cy="11057142"/>
          </a:xfrm>
          <a:custGeom>
            <a:avLst/>
            <a:gdLst/>
            <a:ahLst/>
            <a:cxnLst/>
            <a:rect l="l" t="t" r="r" b="b"/>
            <a:pathLst>
              <a:path w="19657141" h="11057142">
                <a:moveTo>
                  <a:pt x="0" y="0"/>
                </a:moveTo>
                <a:lnTo>
                  <a:pt x="19657141" y="0"/>
                </a:lnTo>
                <a:lnTo>
                  <a:pt x="19657141" y="11057142"/>
                </a:lnTo>
                <a:lnTo>
                  <a:pt x="0" y="11057142"/>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53340" y="233354"/>
            <a:ext cx="18234660" cy="1152525"/>
          </a:xfrm>
          <a:prstGeom prst="rect">
            <a:avLst/>
          </a:prstGeom>
        </p:spPr>
        <p:txBody>
          <a:bodyPr lIns="0" tIns="0" rIns="0" bIns="0" rtlCol="0" anchor="t">
            <a:spAutoFit/>
          </a:bodyPr>
          <a:lstStyle/>
          <a:p>
            <a:pPr algn="ctr">
              <a:lnSpc>
                <a:spcPts val="9000"/>
              </a:lnSpc>
            </a:pPr>
            <a:r>
              <a:rPr lang="en-US" sz="7500" b="1">
                <a:solidFill>
                  <a:srgbClr val="232C68"/>
                </a:solidFill>
                <a:latin typeface="Noto Sans Bold"/>
                <a:ea typeface="Noto Sans Bold"/>
                <a:cs typeface="Noto Sans Bold"/>
                <a:sym typeface="Noto Sans Bold"/>
              </a:rPr>
              <a:t>Taking Money Out of a </a:t>
            </a:r>
            <a:r>
              <a:rPr lang="en-US" sz="7500" b="1">
                <a:solidFill>
                  <a:srgbClr val="F26422"/>
                </a:solidFill>
                <a:latin typeface="Noto Sans Bold"/>
                <a:ea typeface="Noto Sans Bold"/>
                <a:cs typeface="Noto Sans Bold"/>
                <a:sym typeface="Noto Sans Bold"/>
              </a:rPr>
              <a:t>401(k)</a:t>
            </a:r>
          </a:p>
        </p:txBody>
      </p:sp>
      <p:sp>
        <p:nvSpPr>
          <p:cNvPr id="4" name="Freeform 4"/>
          <p:cNvSpPr/>
          <p:nvPr/>
        </p:nvSpPr>
        <p:spPr>
          <a:xfrm>
            <a:off x="5425802" y="3490557"/>
            <a:ext cx="161967" cy="393840"/>
          </a:xfrm>
          <a:custGeom>
            <a:avLst/>
            <a:gdLst/>
            <a:ahLst/>
            <a:cxnLst/>
            <a:rect l="l" t="t" r="r" b="b"/>
            <a:pathLst>
              <a:path w="161967" h="393840">
                <a:moveTo>
                  <a:pt x="0" y="0"/>
                </a:moveTo>
                <a:lnTo>
                  <a:pt x="161967" y="0"/>
                </a:lnTo>
                <a:lnTo>
                  <a:pt x="161967" y="393840"/>
                </a:lnTo>
                <a:lnTo>
                  <a:pt x="0" y="3938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10987154" y="5026617"/>
            <a:ext cx="4362411" cy="2657475"/>
          </a:xfrm>
          <a:prstGeom prst="rect">
            <a:avLst/>
          </a:prstGeom>
        </p:spPr>
        <p:txBody>
          <a:bodyPr lIns="0" tIns="0" rIns="0" bIns="0" rtlCol="0" anchor="t">
            <a:spAutoFit/>
          </a:bodyPr>
          <a:lstStyle/>
          <a:p>
            <a:pPr algn="l">
              <a:lnSpc>
                <a:spcPts val="3840"/>
              </a:lnSpc>
            </a:pPr>
            <a:r>
              <a:rPr lang="en-US" sz="3200" b="1" spc="29">
                <a:solidFill>
                  <a:srgbClr val="212C68"/>
                </a:solidFill>
                <a:latin typeface="Noto Sans Bold"/>
                <a:ea typeface="Noto Sans Bold"/>
                <a:cs typeface="Noto Sans Bold"/>
                <a:sym typeface="Noto Sans Bold"/>
              </a:rPr>
              <a:t>Hardship withdrawal</a:t>
            </a:r>
          </a:p>
          <a:p>
            <a:pPr algn="l">
              <a:lnSpc>
                <a:spcPts val="2879"/>
              </a:lnSpc>
            </a:pPr>
            <a:r>
              <a:rPr lang="en-US" sz="2400" spc="22">
                <a:solidFill>
                  <a:srgbClr val="000000"/>
                </a:solidFill>
                <a:latin typeface="Noto Sans"/>
                <a:ea typeface="Noto Sans"/>
                <a:cs typeface="Noto Sans"/>
                <a:sym typeface="Noto Sans"/>
              </a:rPr>
              <a:t>Allowed, subject to restrictions, check eligibility and paperwork requirements online or call BPAS Participant Services. </a:t>
            </a:r>
          </a:p>
          <a:p>
            <a:pPr algn="l">
              <a:lnSpc>
                <a:spcPts val="2879"/>
              </a:lnSpc>
            </a:pPr>
            <a:endParaRPr lang="en-US" sz="2400" spc="22">
              <a:solidFill>
                <a:srgbClr val="000000"/>
              </a:solidFill>
              <a:latin typeface="Noto Sans"/>
              <a:ea typeface="Noto Sans"/>
              <a:cs typeface="Noto Sans"/>
              <a:sym typeface="Noto Sans"/>
            </a:endParaRPr>
          </a:p>
        </p:txBody>
      </p:sp>
      <p:sp>
        <p:nvSpPr>
          <p:cNvPr id="6" name="TextBox 6"/>
          <p:cNvSpPr txBox="1"/>
          <p:nvPr/>
        </p:nvSpPr>
        <p:spPr>
          <a:xfrm>
            <a:off x="2645779" y="5356729"/>
            <a:ext cx="4895811" cy="1209675"/>
          </a:xfrm>
          <a:prstGeom prst="rect">
            <a:avLst/>
          </a:prstGeom>
        </p:spPr>
        <p:txBody>
          <a:bodyPr lIns="0" tIns="0" rIns="0" bIns="0" rtlCol="0" anchor="t">
            <a:spAutoFit/>
          </a:bodyPr>
          <a:lstStyle/>
          <a:p>
            <a:pPr algn="l">
              <a:lnSpc>
                <a:spcPts val="3840"/>
              </a:lnSpc>
            </a:pPr>
            <a:r>
              <a:rPr lang="en-US" sz="3200" b="1" spc="29">
                <a:solidFill>
                  <a:srgbClr val="212C68"/>
                </a:solidFill>
                <a:latin typeface="Noto Sans Bold"/>
                <a:ea typeface="Noto Sans Bold"/>
                <a:cs typeface="Noto Sans Bold"/>
                <a:sym typeface="Noto Sans Bold"/>
              </a:rPr>
              <a:t>Early 401(k) withdrawal</a:t>
            </a:r>
          </a:p>
          <a:p>
            <a:pPr algn="l">
              <a:lnSpc>
                <a:spcPts val="2879"/>
              </a:lnSpc>
            </a:pPr>
            <a:r>
              <a:rPr lang="en-US" sz="2400" spc="21">
                <a:solidFill>
                  <a:srgbClr val="000000"/>
                </a:solidFill>
                <a:latin typeface="Noto Sans"/>
                <a:ea typeface="Noto Sans"/>
                <a:cs typeface="Noto Sans"/>
                <a:sym typeface="Noto Sans"/>
              </a:rPr>
              <a:t>Taxes apply plus subject to a </a:t>
            </a:r>
          </a:p>
          <a:p>
            <a:pPr algn="l">
              <a:lnSpc>
                <a:spcPts val="2879"/>
              </a:lnSpc>
            </a:pPr>
            <a:r>
              <a:rPr lang="en-US" sz="2400" spc="22">
                <a:solidFill>
                  <a:srgbClr val="000000"/>
                </a:solidFill>
                <a:latin typeface="Noto Sans"/>
                <a:ea typeface="Noto Sans"/>
                <a:cs typeface="Noto Sans"/>
                <a:sym typeface="Noto Sans"/>
              </a:rPr>
              <a:t>10% tax penalty</a:t>
            </a:r>
          </a:p>
        </p:txBody>
      </p:sp>
      <p:sp>
        <p:nvSpPr>
          <p:cNvPr id="7" name="TextBox 7"/>
          <p:cNvSpPr txBox="1"/>
          <p:nvPr/>
        </p:nvSpPr>
        <p:spPr>
          <a:xfrm>
            <a:off x="10987154" y="8179195"/>
            <a:ext cx="4617886" cy="1209675"/>
          </a:xfrm>
          <a:prstGeom prst="rect">
            <a:avLst/>
          </a:prstGeom>
        </p:spPr>
        <p:txBody>
          <a:bodyPr lIns="0" tIns="0" rIns="0" bIns="0" rtlCol="0" anchor="t">
            <a:spAutoFit/>
          </a:bodyPr>
          <a:lstStyle/>
          <a:p>
            <a:pPr algn="l">
              <a:lnSpc>
                <a:spcPts val="3840"/>
              </a:lnSpc>
            </a:pPr>
            <a:r>
              <a:rPr lang="en-US" sz="3200" b="1" spc="29">
                <a:solidFill>
                  <a:srgbClr val="212C68"/>
                </a:solidFill>
                <a:latin typeface="Noto Sans Bold"/>
                <a:ea typeface="Noto Sans Bold"/>
                <a:cs typeface="Noto Sans Bold"/>
                <a:sym typeface="Noto Sans Bold"/>
              </a:rPr>
              <a:t>In-Service Withdrawal</a:t>
            </a:r>
          </a:p>
          <a:p>
            <a:pPr algn="l">
              <a:lnSpc>
                <a:spcPts val="2879"/>
              </a:lnSpc>
            </a:pPr>
            <a:r>
              <a:rPr lang="en-US" sz="2400" spc="21">
                <a:solidFill>
                  <a:srgbClr val="000000"/>
                </a:solidFill>
                <a:latin typeface="Noto Sans"/>
                <a:ea typeface="Noto Sans"/>
                <a:cs typeface="Noto Sans"/>
                <a:sym typeface="Noto Sans"/>
              </a:rPr>
              <a:t>Allowed, while still employed</a:t>
            </a:r>
          </a:p>
          <a:p>
            <a:pPr algn="l">
              <a:lnSpc>
                <a:spcPts val="2879"/>
              </a:lnSpc>
            </a:pPr>
            <a:r>
              <a:rPr lang="en-US" sz="2400" spc="22">
                <a:solidFill>
                  <a:srgbClr val="000000"/>
                </a:solidFill>
                <a:latin typeface="Noto Sans"/>
                <a:ea typeface="Noto Sans"/>
                <a:cs typeface="Noto Sans"/>
                <a:sym typeface="Noto Sans"/>
              </a:rPr>
              <a:t>if over 55</a:t>
            </a:r>
          </a:p>
        </p:txBody>
      </p:sp>
      <p:sp>
        <p:nvSpPr>
          <p:cNvPr id="8" name="TextBox 8"/>
          <p:cNvSpPr txBox="1"/>
          <p:nvPr/>
        </p:nvSpPr>
        <p:spPr>
          <a:xfrm>
            <a:off x="10987155" y="2597940"/>
            <a:ext cx="4362410" cy="1933575"/>
          </a:xfrm>
          <a:prstGeom prst="rect">
            <a:avLst/>
          </a:prstGeom>
        </p:spPr>
        <p:txBody>
          <a:bodyPr lIns="0" tIns="0" rIns="0" bIns="0" rtlCol="0" anchor="t">
            <a:spAutoFit/>
          </a:bodyPr>
          <a:lstStyle/>
          <a:p>
            <a:pPr algn="l">
              <a:lnSpc>
                <a:spcPts val="3840"/>
              </a:lnSpc>
            </a:pPr>
            <a:r>
              <a:rPr lang="en-US" sz="3200" b="1" spc="29">
                <a:solidFill>
                  <a:srgbClr val="212C68"/>
                </a:solidFill>
                <a:latin typeface="Noto Sans Bold"/>
                <a:ea typeface="Noto Sans Bold"/>
                <a:cs typeface="Noto Sans Bold"/>
                <a:sym typeface="Noto Sans Bold"/>
              </a:rPr>
              <a:t>401(k) Plan loan</a:t>
            </a:r>
          </a:p>
          <a:p>
            <a:pPr algn="l">
              <a:lnSpc>
                <a:spcPts val="2879"/>
              </a:lnSpc>
            </a:pPr>
            <a:r>
              <a:rPr lang="en-US" sz="2400" spc="22">
                <a:solidFill>
                  <a:srgbClr val="000000"/>
                </a:solidFill>
                <a:latin typeface="Noto Sans"/>
                <a:ea typeface="Noto Sans"/>
                <a:cs typeface="Noto Sans"/>
                <a:sym typeface="Noto Sans"/>
              </a:rPr>
              <a:t>Borrow funds with interest. The minimum loan amount is $1,000 with one loan outstanding at a time. </a:t>
            </a:r>
          </a:p>
        </p:txBody>
      </p:sp>
      <p:sp>
        <p:nvSpPr>
          <p:cNvPr id="9" name="TextBox 9"/>
          <p:cNvSpPr txBox="1"/>
          <p:nvPr/>
        </p:nvSpPr>
        <p:spPr>
          <a:xfrm>
            <a:off x="2662811" y="7652254"/>
            <a:ext cx="4895811" cy="1571625"/>
          </a:xfrm>
          <a:prstGeom prst="rect">
            <a:avLst/>
          </a:prstGeom>
        </p:spPr>
        <p:txBody>
          <a:bodyPr lIns="0" tIns="0" rIns="0" bIns="0" rtlCol="0" anchor="t">
            <a:spAutoFit/>
          </a:bodyPr>
          <a:lstStyle/>
          <a:p>
            <a:pPr algn="l">
              <a:lnSpc>
                <a:spcPts val="3840"/>
              </a:lnSpc>
            </a:pPr>
            <a:r>
              <a:rPr lang="en-US" sz="3200" b="1" spc="29">
                <a:solidFill>
                  <a:srgbClr val="212C68"/>
                </a:solidFill>
                <a:latin typeface="Noto Sans Bold"/>
                <a:ea typeface="Noto Sans Bold"/>
                <a:cs typeface="Noto Sans Bold"/>
                <a:sym typeface="Noto Sans Bold"/>
              </a:rPr>
              <a:t>401(k) Rollover</a:t>
            </a:r>
          </a:p>
          <a:p>
            <a:pPr algn="l">
              <a:lnSpc>
                <a:spcPts val="2879"/>
              </a:lnSpc>
            </a:pPr>
            <a:r>
              <a:rPr lang="en-US" sz="2400" spc="22">
                <a:solidFill>
                  <a:srgbClr val="000000"/>
                </a:solidFill>
                <a:latin typeface="Noto Sans"/>
                <a:ea typeface="Noto Sans"/>
                <a:cs typeface="Noto Sans"/>
                <a:sym typeface="Noto Sans"/>
              </a:rPr>
              <a:t>Transfer to IRA or other employer retirement plan. No taxes. No Penalties. </a:t>
            </a:r>
          </a:p>
        </p:txBody>
      </p:sp>
      <p:sp>
        <p:nvSpPr>
          <p:cNvPr id="10" name="TextBox 10"/>
          <p:cNvSpPr txBox="1"/>
          <p:nvPr/>
        </p:nvSpPr>
        <p:spPr>
          <a:xfrm>
            <a:off x="1998577" y="1616865"/>
            <a:ext cx="6190216" cy="485775"/>
          </a:xfrm>
          <a:prstGeom prst="rect">
            <a:avLst/>
          </a:prstGeom>
        </p:spPr>
        <p:txBody>
          <a:bodyPr lIns="0" tIns="0" rIns="0" bIns="0" rtlCol="0" anchor="t">
            <a:spAutoFit/>
          </a:bodyPr>
          <a:lstStyle/>
          <a:p>
            <a:pPr algn="l">
              <a:lnSpc>
                <a:spcPts val="3840"/>
              </a:lnSpc>
            </a:pPr>
            <a:r>
              <a:rPr lang="en-US" sz="3200" b="1" spc="29">
                <a:solidFill>
                  <a:srgbClr val="60A644"/>
                </a:solidFill>
                <a:latin typeface="Noto Sans Bold"/>
                <a:ea typeface="Noto Sans Bold"/>
                <a:cs typeface="Noto Sans Bold"/>
                <a:sym typeface="Noto Sans Bold"/>
              </a:rPr>
              <a:t>WHEN YOU LEAVE YOUR JOB</a:t>
            </a:r>
          </a:p>
        </p:txBody>
      </p:sp>
      <p:sp>
        <p:nvSpPr>
          <p:cNvPr id="11" name="TextBox 11"/>
          <p:cNvSpPr txBox="1"/>
          <p:nvPr/>
        </p:nvSpPr>
        <p:spPr>
          <a:xfrm>
            <a:off x="10329380" y="1616865"/>
            <a:ext cx="7638580" cy="485775"/>
          </a:xfrm>
          <a:prstGeom prst="rect">
            <a:avLst/>
          </a:prstGeom>
        </p:spPr>
        <p:txBody>
          <a:bodyPr lIns="0" tIns="0" rIns="0" bIns="0" rtlCol="0" anchor="t">
            <a:spAutoFit/>
          </a:bodyPr>
          <a:lstStyle/>
          <a:p>
            <a:pPr algn="l">
              <a:lnSpc>
                <a:spcPts val="3840"/>
              </a:lnSpc>
            </a:pPr>
            <a:r>
              <a:rPr lang="en-US" sz="3200" b="1" spc="29">
                <a:solidFill>
                  <a:srgbClr val="60A644"/>
                </a:solidFill>
                <a:latin typeface="Noto Sans Bold"/>
                <a:ea typeface="Noto Sans Bold"/>
                <a:cs typeface="Noto Sans Bold"/>
                <a:sym typeface="Noto Sans Bold"/>
              </a:rPr>
              <a:t>WHEN YOU ARE STILL IN YOUR JOB</a:t>
            </a:r>
          </a:p>
        </p:txBody>
      </p:sp>
      <p:sp>
        <p:nvSpPr>
          <p:cNvPr id="12" name="TextBox 12"/>
          <p:cNvSpPr txBox="1"/>
          <p:nvPr/>
        </p:nvSpPr>
        <p:spPr>
          <a:xfrm>
            <a:off x="2662811" y="2674722"/>
            <a:ext cx="5525982" cy="1209675"/>
          </a:xfrm>
          <a:prstGeom prst="rect">
            <a:avLst/>
          </a:prstGeom>
        </p:spPr>
        <p:txBody>
          <a:bodyPr lIns="0" tIns="0" rIns="0" bIns="0" rtlCol="0" anchor="t">
            <a:spAutoFit/>
          </a:bodyPr>
          <a:lstStyle/>
          <a:p>
            <a:pPr algn="l">
              <a:lnSpc>
                <a:spcPts val="3840"/>
              </a:lnSpc>
            </a:pPr>
            <a:r>
              <a:rPr lang="en-US" sz="3200" b="1" spc="29">
                <a:solidFill>
                  <a:srgbClr val="212C68"/>
                </a:solidFill>
                <a:latin typeface="Noto Sans Bold"/>
                <a:ea typeface="Noto Sans Bold"/>
                <a:cs typeface="Noto Sans Bold"/>
                <a:sym typeface="Noto Sans Bold"/>
              </a:rPr>
              <a:t>Regular 401(k) Withdrawal</a:t>
            </a:r>
          </a:p>
          <a:p>
            <a:pPr algn="l">
              <a:lnSpc>
                <a:spcPts val="2879"/>
              </a:lnSpc>
            </a:pPr>
            <a:r>
              <a:rPr lang="en-US" sz="2400" spc="22">
                <a:solidFill>
                  <a:srgbClr val="000000"/>
                </a:solidFill>
                <a:latin typeface="Noto Sans"/>
                <a:ea typeface="Noto Sans"/>
                <a:cs typeface="Noto Sans"/>
                <a:sym typeface="Noto Sans"/>
              </a:rPr>
              <a:t>Withdrawals are taxed, but there is no penalty after </a:t>
            </a:r>
            <a:r>
              <a:rPr lang="en-US" sz="2400" b="1" spc="22">
                <a:solidFill>
                  <a:srgbClr val="212C68"/>
                </a:solidFill>
                <a:latin typeface="Noto Sans Bold"/>
                <a:ea typeface="Noto Sans Bold"/>
                <a:cs typeface="Noto Sans Bold"/>
                <a:sym typeface="Noto Sans Bold"/>
              </a:rPr>
              <a:t>59</a:t>
            </a:r>
          </a:p>
        </p:txBody>
      </p:sp>
      <p:sp>
        <p:nvSpPr>
          <p:cNvPr id="13" name="Freeform 13"/>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02087" y="3573121"/>
            <a:ext cx="4509370" cy="4114800"/>
          </a:xfrm>
          <a:custGeom>
            <a:avLst/>
            <a:gdLst/>
            <a:ahLst/>
            <a:cxnLst/>
            <a:rect l="l" t="t" r="r" b="b"/>
            <a:pathLst>
              <a:path w="4509370" h="4114800">
                <a:moveTo>
                  <a:pt x="0" y="0"/>
                </a:moveTo>
                <a:lnTo>
                  <a:pt x="4509370" y="0"/>
                </a:lnTo>
                <a:lnTo>
                  <a:pt x="450937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10459231">
            <a:off x="13284277" y="6316646"/>
            <a:ext cx="4177116" cy="3091066"/>
          </a:xfrm>
          <a:custGeom>
            <a:avLst/>
            <a:gdLst/>
            <a:ahLst/>
            <a:cxnLst/>
            <a:rect l="l" t="t" r="r" b="b"/>
            <a:pathLst>
              <a:path w="4177116" h="3091066">
                <a:moveTo>
                  <a:pt x="0" y="0"/>
                </a:moveTo>
                <a:lnTo>
                  <a:pt x="4177116" y="0"/>
                </a:lnTo>
                <a:lnTo>
                  <a:pt x="4177116" y="3091066"/>
                </a:lnTo>
                <a:lnTo>
                  <a:pt x="0" y="30910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1028700" y="571500"/>
            <a:ext cx="11628443" cy="1152525"/>
          </a:xfrm>
          <a:prstGeom prst="rect">
            <a:avLst/>
          </a:prstGeom>
        </p:spPr>
        <p:txBody>
          <a:bodyPr lIns="0" tIns="0" rIns="0" bIns="0" rtlCol="0" anchor="t">
            <a:spAutoFit/>
          </a:bodyPr>
          <a:lstStyle/>
          <a:p>
            <a:pPr algn="l">
              <a:lnSpc>
                <a:spcPts val="9000"/>
              </a:lnSpc>
            </a:pPr>
            <a:r>
              <a:rPr lang="en-US" sz="7500" b="1">
                <a:solidFill>
                  <a:srgbClr val="232C68"/>
                </a:solidFill>
                <a:latin typeface="Noto Sans Bold"/>
                <a:ea typeface="Noto Sans Bold"/>
                <a:cs typeface="Noto Sans Bold"/>
                <a:sym typeface="Noto Sans Bold"/>
              </a:rPr>
              <a:t>Plan Loan</a:t>
            </a:r>
          </a:p>
        </p:txBody>
      </p:sp>
      <p:sp>
        <p:nvSpPr>
          <p:cNvPr id="6" name="TextBox 6"/>
          <p:cNvSpPr txBox="1"/>
          <p:nvPr/>
        </p:nvSpPr>
        <p:spPr>
          <a:xfrm>
            <a:off x="9096152" y="4933950"/>
            <a:ext cx="95696" cy="419100"/>
          </a:xfrm>
          <a:prstGeom prst="rect">
            <a:avLst/>
          </a:prstGeom>
        </p:spPr>
        <p:txBody>
          <a:bodyPr lIns="0" tIns="0" rIns="0" bIns="0" rtlCol="0" anchor="t">
            <a:spAutoFit/>
          </a:bodyPr>
          <a:lstStyle/>
          <a:p>
            <a:pPr algn="ctr">
              <a:lnSpc>
                <a:spcPts val="3359"/>
              </a:lnSpc>
              <a:spcBef>
                <a:spcPct val="0"/>
              </a:spcBef>
            </a:pPr>
            <a:r>
              <a:rPr lang="en-US" sz="2799" b="1" spc="26">
                <a:solidFill>
                  <a:srgbClr val="000000"/>
                </a:solidFill>
                <a:latin typeface="Noto Sans Bold"/>
                <a:ea typeface="Noto Sans Bold"/>
                <a:cs typeface="Noto Sans Bold"/>
                <a:sym typeface="Noto Sans Bold"/>
              </a:rPr>
              <a:t> </a:t>
            </a:r>
          </a:p>
        </p:txBody>
      </p:sp>
      <p:sp>
        <p:nvSpPr>
          <p:cNvPr id="7" name="TextBox 7"/>
          <p:cNvSpPr txBox="1"/>
          <p:nvPr/>
        </p:nvSpPr>
        <p:spPr>
          <a:xfrm>
            <a:off x="803911" y="2486025"/>
            <a:ext cx="8292240" cy="5905500"/>
          </a:xfrm>
          <a:prstGeom prst="rect">
            <a:avLst/>
          </a:prstGeom>
        </p:spPr>
        <p:txBody>
          <a:bodyPr lIns="0" tIns="0" rIns="0" bIns="0" rtlCol="0" anchor="t">
            <a:spAutoFit/>
          </a:bodyPr>
          <a:lstStyle/>
          <a:p>
            <a:pPr marL="842004" lvl="1" indent="-421002" algn="l">
              <a:lnSpc>
                <a:spcPts val="4679"/>
              </a:lnSpc>
              <a:buFont typeface="Arial"/>
              <a:buChar char="•"/>
            </a:pPr>
            <a:r>
              <a:rPr lang="en-US" sz="3899" spc="35">
                <a:solidFill>
                  <a:srgbClr val="232C68"/>
                </a:solidFill>
                <a:latin typeface="Noto Sans"/>
                <a:ea typeface="Noto Sans"/>
                <a:cs typeface="Noto Sans"/>
                <a:sym typeface="Noto Sans"/>
              </a:rPr>
              <a:t>You can request up to 50% of your account balance, ranging from $1,000 to $50,000</a:t>
            </a:r>
          </a:p>
          <a:p>
            <a:pPr algn="l">
              <a:lnSpc>
                <a:spcPts val="4679"/>
              </a:lnSpc>
            </a:pPr>
            <a:endParaRPr lang="en-US" sz="3899" spc="35">
              <a:solidFill>
                <a:srgbClr val="232C68"/>
              </a:solidFill>
              <a:latin typeface="Noto Sans"/>
              <a:ea typeface="Noto Sans"/>
              <a:cs typeface="Noto Sans"/>
              <a:sym typeface="Noto Sans"/>
            </a:endParaRPr>
          </a:p>
          <a:p>
            <a:pPr marL="842004" lvl="1" indent="-421002" algn="l">
              <a:lnSpc>
                <a:spcPts val="4679"/>
              </a:lnSpc>
              <a:buFont typeface="Arial"/>
              <a:buChar char="•"/>
            </a:pPr>
            <a:r>
              <a:rPr lang="en-US" sz="3899" spc="35">
                <a:solidFill>
                  <a:srgbClr val="232C68"/>
                </a:solidFill>
                <a:latin typeface="Noto Sans"/>
                <a:ea typeface="Noto Sans"/>
                <a:cs typeface="Noto Sans"/>
                <a:sym typeface="Noto Sans"/>
              </a:rPr>
              <a:t>Repay the loan with interest over a period of time, usually within 0-5 years</a:t>
            </a:r>
          </a:p>
          <a:p>
            <a:pPr algn="l">
              <a:lnSpc>
                <a:spcPts val="4679"/>
              </a:lnSpc>
            </a:pPr>
            <a:endParaRPr lang="en-US" sz="3899" spc="35">
              <a:solidFill>
                <a:srgbClr val="232C68"/>
              </a:solidFill>
              <a:latin typeface="Noto Sans"/>
              <a:ea typeface="Noto Sans"/>
              <a:cs typeface="Noto Sans"/>
              <a:sym typeface="Noto Sans"/>
            </a:endParaRPr>
          </a:p>
          <a:p>
            <a:pPr marL="842004" lvl="1" indent="-421002" algn="l">
              <a:lnSpc>
                <a:spcPts val="4679"/>
              </a:lnSpc>
              <a:buFont typeface="Arial"/>
              <a:buChar char="•"/>
            </a:pPr>
            <a:r>
              <a:rPr lang="en-US" sz="3899" spc="36">
                <a:solidFill>
                  <a:srgbClr val="232C68"/>
                </a:solidFill>
                <a:latin typeface="Noto Sans"/>
                <a:ea typeface="Noto Sans"/>
                <a:cs typeface="Noto Sans"/>
                <a:sym typeface="Noto Sans"/>
              </a:rPr>
              <a:t>Maximum Number of Outstanding Loans: </a:t>
            </a:r>
            <a:r>
              <a:rPr lang="en-US" sz="3899" b="1" spc="36">
                <a:solidFill>
                  <a:srgbClr val="F26422"/>
                </a:solidFill>
                <a:latin typeface="Noto Sans Bold"/>
                <a:ea typeface="Noto Sans Bold"/>
                <a:cs typeface="Noto Sans Bold"/>
                <a:sym typeface="Noto Sans Bold"/>
              </a:rPr>
              <a:t>1</a:t>
            </a:r>
          </a:p>
        </p:txBody>
      </p:sp>
      <p:sp>
        <p:nvSpPr>
          <p:cNvPr id="8" name="Freeform 8"/>
          <p:cNvSpPr/>
          <p:nvPr/>
        </p:nvSpPr>
        <p:spPr>
          <a:xfrm rot="-10459231" flipH="1" flipV="1">
            <a:off x="11960554" y="330892"/>
            <a:ext cx="4177116" cy="3091066"/>
          </a:xfrm>
          <a:custGeom>
            <a:avLst/>
            <a:gdLst/>
            <a:ahLst/>
            <a:cxnLst/>
            <a:rect l="l" t="t" r="r" b="b"/>
            <a:pathLst>
              <a:path w="4177116" h="3091066">
                <a:moveTo>
                  <a:pt x="4177116" y="3091066"/>
                </a:moveTo>
                <a:lnTo>
                  <a:pt x="0" y="3091066"/>
                </a:lnTo>
                <a:lnTo>
                  <a:pt x="0" y="0"/>
                </a:lnTo>
                <a:lnTo>
                  <a:pt x="4177116" y="0"/>
                </a:lnTo>
                <a:lnTo>
                  <a:pt x="4177116" y="3091066"/>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TextBox 9"/>
          <p:cNvSpPr txBox="1"/>
          <p:nvPr/>
        </p:nvSpPr>
        <p:spPr>
          <a:xfrm>
            <a:off x="2121209" y="9459912"/>
            <a:ext cx="14871391" cy="542925"/>
          </a:xfrm>
          <a:prstGeom prst="rect">
            <a:avLst/>
          </a:prstGeom>
        </p:spPr>
        <p:txBody>
          <a:bodyPr lIns="0" tIns="0" rIns="0" bIns="0" rtlCol="0" anchor="t">
            <a:spAutoFit/>
          </a:bodyPr>
          <a:lstStyle/>
          <a:p>
            <a:pPr algn="ctr">
              <a:lnSpc>
                <a:spcPts val="1440"/>
              </a:lnSpc>
              <a:spcBef>
                <a:spcPct val="0"/>
              </a:spcBef>
            </a:pPr>
            <a:r>
              <a:rPr lang="en-US" sz="1200" i="1" spc="11">
                <a:solidFill>
                  <a:srgbClr val="000000"/>
                </a:solidFill>
                <a:latin typeface="Noto Sans Italics"/>
                <a:ea typeface="Noto Sans Italics"/>
                <a:cs typeface="Noto Sans Italics"/>
                <a:sym typeface="Noto Sans Italics"/>
              </a:rPr>
              <a:t>Loans and distributions might incur fees, taxes, and penalties.</a:t>
            </a:r>
          </a:p>
          <a:p>
            <a:pPr algn="ctr">
              <a:lnSpc>
                <a:spcPts val="1440"/>
              </a:lnSpc>
              <a:spcBef>
                <a:spcPct val="0"/>
              </a:spcBef>
            </a:pPr>
            <a:r>
              <a:rPr lang="en-US" sz="1200" i="1" spc="11">
                <a:solidFill>
                  <a:srgbClr val="000000"/>
                </a:solidFill>
                <a:latin typeface="Noto Sans Italics"/>
                <a:ea typeface="Noto Sans Italics"/>
                <a:cs typeface="Noto Sans Italics"/>
                <a:sym typeface="Noto Sans Italics"/>
              </a:rPr>
              <a:t>30 Day Rule: After fully repaying a loan, you must wait 30 days before applying for a new one.</a:t>
            </a:r>
          </a:p>
          <a:p>
            <a:pPr algn="ctr">
              <a:lnSpc>
                <a:spcPts val="1440"/>
              </a:lnSpc>
              <a:spcBef>
                <a:spcPct val="0"/>
              </a:spcBef>
            </a:pPr>
            <a:r>
              <a:rPr lang="en-US" sz="1200" i="1" spc="11">
                <a:solidFill>
                  <a:srgbClr val="000000"/>
                </a:solidFill>
                <a:latin typeface="Noto Sans Italics"/>
                <a:ea typeface="Noto Sans Italics"/>
                <a:cs typeface="Noto Sans Italics"/>
                <a:sym typeface="Noto Sans Italics"/>
              </a:rPr>
              <a:t>Before making a withdrawal, carefully review all documentation and seek advice from your financial advisor.</a:t>
            </a:r>
          </a:p>
        </p:txBody>
      </p:sp>
      <p:sp>
        <p:nvSpPr>
          <p:cNvPr id="10" name="Freeform 10"/>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7"/>
            <a:stretch>
              <a:fillRect/>
            </a:stretch>
          </a:blipFill>
        </p:spPr>
        <p:txBody>
          <a:bodyPr/>
          <a:lstStyle/>
          <a:p>
            <a:endParaRPr lang="en-US"/>
          </a:p>
        </p:txBody>
      </p:sp>
      <p:sp>
        <p:nvSpPr>
          <p:cNvPr id="11" name="Freeform 7">
            <a:extLst>
              <a:ext uri="{FF2B5EF4-FFF2-40B4-BE49-F238E27FC236}">
                <a16:creationId xmlns:a16="http://schemas.microsoft.com/office/drawing/2014/main" id="{B2D8D6E4-DCD4-540F-6398-7F6A67A60D61}"/>
              </a:ext>
            </a:extLst>
          </p:cNvPr>
          <p:cNvSpPr/>
          <p:nvPr/>
        </p:nvSpPr>
        <p:spPr>
          <a:xfrm>
            <a:off x="15621107" y="1724025"/>
            <a:ext cx="2261662" cy="4445527"/>
          </a:xfrm>
          <a:custGeom>
            <a:avLst/>
            <a:gdLst/>
            <a:ahLst/>
            <a:cxnLst/>
            <a:rect l="l" t="t" r="r" b="b"/>
            <a:pathLst>
              <a:path w="2261662" h="4445527">
                <a:moveTo>
                  <a:pt x="0" y="0"/>
                </a:moveTo>
                <a:lnTo>
                  <a:pt x="2261662" y="0"/>
                </a:lnTo>
                <a:lnTo>
                  <a:pt x="2261662" y="4445527"/>
                </a:lnTo>
                <a:lnTo>
                  <a:pt x="0" y="444552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32C68"/>
        </a:solidFill>
        <a:effectLst/>
      </p:bgPr>
    </p:bg>
    <p:spTree>
      <p:nvGrpSpPr>
        <p:cNvPr id="1" name=""/>
        <p:cNvGrpSpPr/>
        <p:nvPr/>
      </p:nvGrpSpPr>
      <p:grpSpPr>
        <a:xfrm>
          <a:off x="0" y="0"/>
          <a:ext cx="0" cy="0"/>
          <a:chOff x="0" y="0"/>
          <a:chExt cx="0" cy="0"/>
        </a:xfrm>
      </p:grpSpPr>
      <p:sp>
        <p:nvSpPr>
          <p:cNvPr id="2" name="TextBox 2"/>
          <p:cNvSpPr txBox="1"/>
          <p:nvPr/>
        </p:nvSpPr>
        <p:spPr>
          <a:xfrm>
            <a:off x="1391894" y="4533900"/>
            <a:ext cx="9166019" cy="1219200"/>
          </a:xfrm>
          <a:prstGeom prst="rect">
            <a:avLst/>
          </a:prstGeom>
        </p:spPr>
        <p:txBody>
          <a:bodyPr lIns="0" tIns="0" rIns="0" bIns="0" rtlCol="0" anchor="t">
            <a:spAutoFit/>
          </a:bodyPr>
          <a:lstStyle/>
          <a:p>
            <a:pPr algn="l">
              <a:lnSpc>
                <a:spcPts val="9600"/>
              </a:lnSpc>
            </a:pPr>
            <a:r>
              <a:rPr lang="en-US" sz="8000" b="1">
                <a:solidFill>
                  <a:srgbClr val="F9FCFF"/>
                </a:solidFill>
                <a:latin typeface="Noto Sans Bold"/>
                <a:ea typeface="Noto Sans Bold"/>
                <a:cs typeface="Noto Sans Bold"/>
                <a:sym typeface="Noto Sans Bold"/>
              </a:rPr>
              <a:t>Investments</a:t>
            </a:r>
          </a:p>
        </p:txBody>
      </p:sp>
      <p:sp>
        <p:nvSpPr>
          <p:cNvPr id="3" name="Freeform 3"/>
          <p:cNvSpPr/>
          <p:nvPr/>
        </p:nvSpPr>
        <p:spPr>
          <a:xfrm>
            <a:off x="9898150" y="1147922"/>
            <a:ext cx="7361150" cy="8229600"/>
          </a:xfrm>
          <a:custGeom>
            <a:avLst/>
            <a:gdLst/>
            <a:ahLst/>
            <a:cxnLst/>
            <a:rect l="l" t="t" r="r" b="b"/>
            <a:pathLst>
              <a:path w="7361150" h="8229600">
                <a:moveTo>
                  <a:pt x="0" y="0"/>
                </a:moveTo>
                <a:lnTo>
                  <a:pt x="7361150" y="0"/>
                </a:lnTo>
                <a:lnTo>
                  <a:pt x="7361150" y="8229600"/>
                </a:lnTo>
                <a:lnTo>
                  <a:pt x="0" y="8229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7224" y="-4962142"/>
            <a:ext cx="20209651" cy="7277633"/>
            <a:chOff x="0" y="0"/>
            <a:chExt cx="5322706" cy="1916743"/>
          </a:xfrm>
        </p:grpSpPr>
        <p:sp>
          <p:nvSpPr>
            <p:cNvPr id="3" name="Freeform 3"/>
            <p:cNvSpPr/>
            <p:nvPr/>
          </p:nvSpPr>
          <p:spPr>
            <a:xfrm>
              <a:off x="0" y="0"/>
              <a:ext cx="5322707" cy="1916743"/>
            </a:xfrm>
            <a:custGeom>
              <a:avLst/>
              <a:gdLst/>
              <a:ahLst/>
              <a:cxnLst/>
              <a:rect l="l" t="t" r="r" b="b"/>
              <a:pathLst>
                <a:path w="5322707" h="1916743">
                  <a:moveTo>
                    <a:pt x="0" y="0"/>
                  </a:moveTo>
                  <a:lnTo>
                    <a:pt x="5322707" y="0"/>
                  </a:lnTo>
                  <a:lnTo>
                    <a:pt x="5322707" y="1916743"/>
                  </a:lnTo>
                  <a:lnTo>
                    <a:pt x="0" y="1916743"/>
                  </a:lnTo>
                  <a:close/>
                </a:path>
              </a:pathLst>
            </a:custGeom>
            <a:solidFill>
              <a:srgbClr val="232C68"/>
            </a:solidFill>
          </p:spPr>
          <p:txBody>
            <a:bodyPr/>
            <a:lstStyle/>
            <a:p>
              <a:endParaRPr lang="en-US"/>
            </a:p>
          </p:txBody>
        </p:sp>
        <p:sp>
          <p:nvSpPr>
            <p:cNvPr id="4" name="TextBox 4"/>
            <p:cNvSpPr txBox="1"/>
            <p:nvPr/>
          </p:nvSpPr>
          <p:spPr>
            <a:xfrm>
              <a:off x="0" y="-38100"/>
              <a:ext cx="5322706" cy="195484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58075" y="542925"/>
            <a:ext cx="18229925" cy="1152525"/>
          </a:xfrm>
          <a:prstGeom prst="rect">
            <a:avLst/>
          </a:prstGeom>
        </p:spPr>
        <p:txBody>
          <a:bodyPr lIns="0" tIns="0" rIns="0" bIns="0" rtlCol="0" anchor="t">
            <a:spAutoFit/>
          </a:bodyPr>
          <a:lstStyle/>
          <a:p>
            <a:pPr algn="ctr">
              <a:lnSpc>
                <a:spcPts val="9000"/>
              </a:lnSpc>
            </a:pPr>
            <a:r>
              <a:rPr lang="en-US" sz="7500" b="1">
                <a:solidFill>
                  <a:srgbClr val="FFFFFF"/>
                </a:solidFill>
                <a:latin typeface="Noto Sans Bold"/>
                <a:ea typeface="Noto Sans Bold"/>
                <a:cs typeface="Noto Sans Bold"/>
                <a:sym typeface="Noto Sans Bold"/>
              </a:rPr>
              <a:t>Investment Strategies</a:t>
            </a:r>
          </a:p>
        </p:txBody>
      </p:sp>
      <p:sp>
        <p:nvSpPr>
          <p:cNvPr id="6" name="TextBox 6"/>
          <p:cNvSpPr txBox="1"/>
          <p:nvPr/>
        </p:nvSpPr>
        <p:spPr>
          <a:xfrm>
            <a:off x="236820" y="8788506"/>
            <a:ext cx="7091728" cy="542925"/>
          </a:xfrm>
          <a:prstGeom prst="rect">
            <a:avLst/>
          </a:prstGeom>
        </p:spPr>
        <p:txBody>
          <a:bodyPr lIns="0" tIns="0" rIns="0" bIns="0" rtlCol="0" anchor="t">
            <a:spAutoFit/>
          </a:bodyPr>
          <a:lstStyle/>
          <a:p>
            <a:pPr algn="ctr">
              <a:lnSpc>
                <a:spcPts val="4320"/>
              </a:lnSpc>
            </a:pPr>
            <a:r>
              <a:rPr lang="en-US" sz="3600" spc="33">
                <a:solidFill>
                  <a:srgbClr val="FFFFFF"/>
                </a:solidFill>
                <a:latin typeface="Noto Sans"/>
                <a:ea typeface="Noto Sans"/>
                <a:cs typeface="Noto Sans"/>
                <a:sym typeface="Noto Sans"/>
              </a:rPr>
              <a:t>The ‘Hire Someone’ Approach</a:t>
            </a:r>
          </a:p>
        </p:txBody>
      </p:sp>
      <p:pic>
        <p:nvPicPr>
          <p:cNvPr id="7" name="Picture 7"/>
          <p:cNvPicPr>
            <a:picLocks noChangeAspect="1"/>
          </p:cNvPicPr>
          <p:nvPr/>
        </p:nvPicPr>
        <p:blipFill>
          <a:blip r:embed="rId3"/>
          <a:stretch>
            <a:fillRect/>
          </a:stretch>
        </p:blipFill>
        <p:spPr>
          <a:xfrm>
            <a:off x="12555884" y="6078378"/>
            <a:ext cx="3985087" cy="3985087"/>
          </a:xfrm>
          <a:prstGeom prst="rect">
            <a:avLst/>
          </a:prstGeom>
        </p:spPr>
      </p:pic>
      <p:sp>
        <p:nvSpPr>
          <p:cNvPr id="8" name="TextBox 8"/>
          <p:cNvSpPr txBox="1"/>
          <p:nvPr/>
        </p:nvSpPr>
        <p:spPr>
          <a:xfrm>
            <a:off x="13395530" y="7597881"/>
            <a:ext cx="2305796" cy="1028700"/>
          </a:xfrm>
          <a:prstGeom prst="rect">
            <a:avLst/>
          </a:prstGeom>
        </p:spPr>
        <p:txBody>
          <a:bodyPr lIns="0" tIns="0" rIns="0" bIns="0" rtlCol="0" anchor="t">
            <a:spAutoFit/>
          </a:bodyPr>
          <a:lstStyle/>
          <a:p>
            <a:pPr algn="ctr">
              <a:lnSpc>
                <a:spcPts val="2760"/>
              </a:lnSpc>
            </a:pPr>
            <a:r>
              <a:rPr lang="en-US" sz="2300" b="1" spc="20">
                <a:solidFill>
                  <a:srgbClr val="60A644"/>
                </a:solidFill>
                <a:latin typeface="Noto Sans Bold"/>
                <a:ea typeface="Noto Sans Bold"/>
                <a:cs typeface="Noto Sans Bold"/>
                <a:sym typeface="Noto Sans Bold"/>
              </a:rPr>
              <a:t>Target Date/Risk </a:t>
            </a:r>
          </a:p>
          <a:p>
            <a:pPr algn="ctr">
              <a:lnSpc>
                <a:spcPts val="2760"/>
              </a:lnSpc>
            </a:pPr>
            <a:r>
              <a:rPr lang="en-US" sz="2300" b="1" spc="21">
                <a:solidFill>
                  <a:srgbClr val="60A644"/>
                </a:solidFill>
                <a:latin typeface="Noto Sans Bold"/>
                <a:ea typeface="Noto Sans Bold"/>
                <a:cs typeface="Noto Sans Bold"/>
                <a:sym typeface="Noto Sans Bold"/>
              </a:rPr>
              <a:t>Fund</a:t>
            </a:r>
          </a:p>
        </p:txBody>
      </p:sp>
      <p:pic>
        <p:nvPicPr>
          <p:cNvPr id="9" name="Picture 9"/>
          <p:cNvPicPr>
            <a:picLocks noChangeAspect="1"/>
          </p:cNvPicPr>
          <p:nvPr/>
        </p:nvPicPr>
        <p:blipFill>
          <a:blip r:embed="rId4"/>
          <a:stretch>
            <a:fillRect/>
          </a:stretch>
        </p:blipFill>
        <p:spPr>
          <a:xfrm>
            <a:off x="12490622" y="2226482"/>
            <a:ext cx="3847219" cy="3847219"/>
          </a:xfrm>
          <a:prstGeom prst="rect">
            <a:avLst/>
          </a:prstGeom>
        </p:spPr>
      </p:pic>
      <p:sp>
        <p:nvSpPr>
          <p:cNvPr id="10" name="TextBox 10"/>
          <p:cNvSpPr txBox="1"/>
          <p:nvPr/>
        </p:nvSpPr>
        <p:spPr>
          <a:xfrm>
            <a:off x="13339104" y="3619500"/>
            <a:ext cx="2150255" cy="1371600"/>
          </a:xfrm>
          <a:prstGeom prst="rect">
            <a:avLst/>
          </a:prstGeom>
        </p:spPr>
        <p:txBody>
          <a:bodyPr lIns="0" tIns="0" rIns="0" bIns="0" rtlCol="0" anchor="t">
            <a:spAutoFit/>
          </a:bodyPr>
          <a:lstStyle/>
          <a:p>
            <a:pPr algn="ctr">
              <a:lnSpc>
                <a:spcPts val="2760"/>
              </a:lnSpc>
            </a:pPr>
            <a:r>
              <a:rPr lang="en-US" sz="2300" b="1" spc="21">
                <a:solidFill>
                  <a:srgbClr val="081D58"/>
                </a:solidFill>
                <a:latin typeface="Noto Sans Bold"/>
                <a:ea typeface="Noto Sans Bold"/>
                <a:cs typeface="Noto Sans Bold"/>
                <a:sym typeface="Noto Sans Bold"/>
              </a:rPr>
              <a:t>Asset Allocation</a:t>
            </a:r>
          </a:p>
          <a:p>
            <a:pPr algn="ctr">
              <a:lnSpc>
                <a:spcPts val="2760"/>
              </a:lnSpc>
            </a:pPr>
            <a:endParaRPr lang="en-US" sz="2300" b="1" spc="21">
              <a:solidFill>
                <a:srgbClr val="081D58"/>
              </a:solidFill>
              <a:latin typeface="Noto Sans Bold"/>
              <a:ea typeface="Noto Sans Bold"/>
              <a:cs typeface="Noto Sans Bold"/>
              <a:sym typeface="Noto Sans Bold"/>
            </a:endParaRPr>
          </a:p>
          <a:p>
            <a:pPr algn="ctr">
              <a:lnSpc>
                <a:spcPts val="2760"/>
              </a:lnSpc>
            </a:pPr>
            <a:endParaRPr lang="en-US" sz="2300" b="1" spc="21">
              <a:solidFill>
                <a:srgbClr val="081D58"/>
              </a:solidFill>
              <a:latin typeface="Noto Sans Bold"/>
              <a:ea typeface="Noto Sans Bold"/>
              <a:cs typeface="Noto Sans Bold"/>
              <a:sym typeface="Noto Sans Bold"/>
            </a:endParaRPr>
          </a:p>
        </p:txBody>
      </p:sp>
      <p:grpSp>
        <p:nvGrpSpPr>
          <p:cNvPr id="11" name="Group 11"/>
          <p:cNvGrpSpPr/>
          <p:nvPr/>
        </p:nvGrpSpPr>
        <p:grpSpPr>
          <a:xfrm>
            <a:off x="1009650" y="6052297"/>
            <a:ext cx="16268700" cy="38100"/>
            <a:chOff x="0" y="0"/>
            <a:chExt cx="21691600" cy="50800"/>
          </a:xfrm>
        </p:grpSpPr>
        <p:sp>
          <p:nvSpPr>
            <p:cNvPr id="12" name="Freeform 12"/>
            <p:cNvSpPr/>
            <p:nvPr/>
          </p:nvSpPr>
          <p:spPr>
            <a:xfrm>
              <a:off x="25400" y="0"/>
              <a:ext cx="21640800" cy="50800"/>
            </a:xfrm>
            <a:custGeom>
              <a:avLst/>
              <a:gdLst/>
              <a:ahLst/>
              <a:cxnLst/>
              <a:rect l="l" t="t" r="r" b="b"/>
              <a:pathLst>
                <a:path w="21640800" h="50800">
                  <a:moveTo>
                    <a:pt x="0" y="0"/>
                  </a:moveTo>
                  <a:lnTo>
                    <a:pt x="21640800" y="0"/>
                  </a:lnTo>
                  <a:lnTo>
                    <a:pt x="21640800" y="50800"/>
                  </a:lnTo>
                  <a:lnTo>
                    <a:pt x="0" y="50800"/>
                  </a:lnTo>
                  <a:close/>
                </a:path>
              </a:pathLst>
            </a:custGeom>
            <a:solidFill>
              <a:srgbClr val="232C68"/>
            </a:solidFill>
          </p:spPr>
          <p:txBody>
            <a:bodyPr/>
            <a:lstStyle/>
            <a:p>
              <a:endParaRPr lang="en-US"/>
            </a:p>
          </p:txBody>
        </p:sp>
      </p:grpSp>
      <p:sp>
        <p:nvSpPr>
          <p:cNvPr id="13" name="TextBox 13"/>
          <p:cNvSpPr txBox="1"/>
          <p:nvPr/>
        </p:nvSpPr>
        <p:spPr>
          <a:xfrm>
            <a:off x="1558900" y="5343533"/>
            <a:ext cx="4251665" cy="542925"/>
          </a:xfrm>
          <a:prstGeom prst="rect">
            <a:avLst/>
          </a:prstGeom>
        </p:spPr>
        <p:txBody>
          <a:bodyPr lIns="0" tIns="0" rIns="0" bIns="0" rtlCol="0" anchor="t">
            <a:spAutoFit/>
          </a:bodyPr>
          <a:lstStyle/>
          <a:p>
            <a:pPr algn="l">
              <a:lnSpc>
                <a:spcPts val="4320"/>
              </a:lnSpc>
            </a:pPr>
            <a:r>
              <a:rPr lang="en-US" sz="3600" spc="33">
                <a:solidFill>
                  <a:srgbClr val="FFFFFF"/>
                </a:solidFill>
                <a:latin typeface="Noto Sans"/>
                <a:ea typeface="Noto Sans"/>
                <a:cs typeface="Noto Sans"/>
                <a:sym typeface="Noto Sans"/>
              </a:rPr>
              <a:t>The ‘DIY’ Approach</a:t>
            </a:r>
          </a:p>
        </p:txBody>
      </p:sp>
      <p:sp>
        <p:nvSpPr>
          <p:cNvPr id="14" name="TextBox 14"/>
          <p:cNvSpPr txBox="1"/>
          <p:nvPr/>
        </p:nvSpPr>
        <p:spPr>
          <a:xfrm>
            <a:off x="7666140" y="6966697"/>
            <a:ext cx="4383636" cy="2095500"/>
          </a:xfrm>
          <a:prstGeom prst="rect">
            <a:avLst/>
          </a:prstGeom>
        </p:spPr>
        <p:txBody>
          <a:bodyPr lIns="0" tIns="0" rIns="0" bIns="0" rtlCol="0" anchor="t">
            <a:spAutoFit/>
          </a:bodyPr>
          <a:lstStyle/>
          <a:p>
            <a:pPr algn="ctr">
              <a:lnSpc>
                <a:spcPts val="3359"/>
              </a:lnSpc>
            </a:pPr>
            <a:r>
              <a:rPr lang="en-US" sz="2799" spc="26">
                <a:solidFill>
                  <a:srgbClr val="000000"/>
                </a:solidFill>
                <a:latin typeface="Noto Sans"/>
                <a:ea typeface="Noto Sans"/>
                <a:cs typeface="Noto Sans"/>
                <a:sym typeface="Noto Sans"/>
              </a:rPr>
              <a:t>You pick one fund and that is already diversified based on your target retirement date or risk tolerance.</a:t>
            </a:r>
          </a:p>
        </p:txBody>
      </p:sp>
      <p:sp>
        <p:nvSpPr>
          <p:cNvPr id="15" name="TextBox 15"/>
          <p:cNvSpPr txBox="1"/>
          <p:nvPr/>
        </p:nvSpPr>
        <p:spPr>
          <a:xfrm>
            <a:off x="7836822" y="3082194"/>
            <a:ext cx="4212953" cy="2095500"/>
          </a:xfrm>
          <a:prstGeom prst="rect">
            <a:avLst/>
          </a:prstGeom>
        </p:spPr>
        <p:txBody>
          <a:bodyPr lIns="0" tIns="0" rIns="0" bIns="0" rtlCol="0" anchor="t">
            <a:spAutoFit/>
          </a:bodyPr>
          <a:lstStyle/>
          <a:p>
            <a:pPr algn="ctr">
              <a:lnSpc>
                <a:spcPts val="3359"/>
              </a:lnSpc>
            </a:pPr>
            <a:r>
              <a:rPr lang="en-US" sz="2799" spc="26">
                <a:solidFill>
                  <a:srgbClr val="000000"/>
                </a:solidFill>
                <a:latin typeface="Noto Sans"/>
                <a:ea typeface="Noto Sans"/>
                <a:cs typeface="Noto Sans"/>
                <a:sym typeface="Noto Sans"/>
              </a:rPr>
              <a:t>You pick a mix of funds consisting of cash, bonds, and stocks based on your objectives, risk tolerance, time horizon.</a:t>
            </a:r>
          </a:p>
        </p:txBody>
      </p:sp>
      <p:sp>
        <p:nvSpPr>
          <p:cNvPr id="16" name="Freeform 16" descr="A hand holding a bag and a graph  Description automatically generated"/>
          <p:cNvSpPr/>
          <p:nvPr/>
        </p:nvSpPr>
        <p:spPr>
          <a:xfrm>
            <a:off x="2131209" y="2315491"/>
            <a:ext cx="3067203" cy="2862203"/>
          </a:xfrm>
          <a:custGeom>
            <a:avLst/>
            <a:gdLst/>
            <a:ahLst/>
            <a:cxnLst/>
            <a:rect l="l" t="t" r="r" b="b"/>
            <a:pathLst>
              <a:path w="3067203" h="2862203">
                <a:moveTo>
                  <a:pt x="0" y="0"/>
                </a:moveTo>
                <a:lnTo>
                  <a:pt x="3067203" y="0"/>
                </a:lnTo>
                <a:lnTo>
                  <a:pt x="3067203" y="2862203"/>
                </a:lnTo>
                <a:lnTo>
                  <a:pt x="0" y="2862203"/>
                </a:lnTo>
                <a:lnTo>
                  <a:pt x="0" y="0"/>
                </a:lnTo>
                <a:close/>
              </a:path>
            </a:pathLst>
          </a:custGeom>
          <a:blipFill>
            <a:blip r:embed="rId5"/>
            <a:stretch>
              <a:fillRect l="-262151" t="-64408" r="-17398" b="-64379"/>
            </a:stretch>
          </a:blipFill>
        </p:spPr>
        <p:txBody>
          <a:bodyPr/>
          <a:lstStyle/>
          <a:p>
            <a:endParaRPr lang="en-US"/>
          </a:p>
        </p:txBody>
      </p:sp>
      <p:sp>
        <p:nvSpPr>
          <p:cNvPr id="17" name="Freeform 17" descr="A hand holding a bag and a graph  Description automatically generated"/>
          <p:cNvSpPr/>
          <p:nvPr/>
        </p:nvSpPr>
        <p:spPr>
          <a:xfrm>
            <a:off x="2531579" y="6145013"/>
            <a:ext cx="2266463" cy="2481568"/>
          </a:xfrm>
          <a:custGeom>
            <a:avLst/>
            <a:gdLst/>
            <a:ahLst/>
            <a:cxnLst/>
            <a:rect l="l" t="t" r="r" b="b"/>
            <a:pathLst>
              <a:path w="2266463" h="2481568">
                <a:moveTo>
                  <a:pt x="0" y="0"/>
                </a:moveTo>
                <a:lnTo>
                  <a:pt x="2266463" y="0"/>
                </a:lnTo>
                <a:lnTo>
                  <a:pt x="2266463" y="2481568"/>
                </a:lnTo>
                <a:lnTo>
                  <a:pt x="0" y="2481568"/>
                </a:lnTo>
                <a:lnTo>
                  <a:pt x="0" y="0"/>
                </a:lnTo>
                <a:close/>
              </a:path>
            </a:pathLst>
          </a:custGeom>
          <a:blipFill>
            <a:blip r:embed="rId5"/>
            <a:stretch>
              <a:fillRect l="-128442" t="-56010" r="-103827" b="-14690"/>
            </a:stretch>
          </a:blipFill>
        </p:spPr>
        <p:txBody>
          <a:bodyPr/>
          <a:lstStyle/>
          <a:p>
            <a:endParaRPr lang="en-US"/>
          </a:p>
        </p:txBody>
      </p:sp>
      <p:sp>
        <p:nvSpPr>
          <p:cNvPr id="18" name="Freeform 18"/>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7224" y="-4962142"/>
            <a:ext cx="20209651" cy="7277633"/>
            <a:chOff x="0" y="0"/>
            <a:chExt cx="5322706" cy="1916743"/>
          </a:xfrm>
        </p:grpSpPr>
        <p:sp>
          <p:nvSpPr>
            <p:cNvPr id="3" name="Freeform 3"/>
            <p:cNvSpPr/>
            <p:nvPr/>
          </p:nvSpPr>
          <p:spPr>
            <a:xfrm>
              <a:off x="0" y="0"/>
              <a:ext cx="5322707" cy="1916743"/>
            </a:xfrm>
            <a:custGeom>
              <a:avLst/>
              <a:gdLst/>
              <a:ahLst/>
              <a:cxnLst/>
              <a:rect l="l" t="t" r="r" b="b"/>
              <a:pathLst>
                <a:path w="5322707" h="1916743">
                  <a:moveTo>
                    <a:pt x="0" y="0"/>
                  </a:moveTo>
                  <a:lnTo>
                    <a:pt x="5322707" y="0"/>
                  </a:lnTo>
                  <a:lnTo>
                    <a:pt x="5322707" y="1916743"/>
                  </a:lnTo>
                  <a:lnTo>
                    <a:pt x="0" y="1916743"/>
                  </a:lnTo>
                  <a:close/>
                </a:path>
              </a:pathLst>
            </a:custGeom>
            <a:solidFill>
              <a:srgbClr val="232C68"/>
            </a:solidFill>
          </p:spPr>
          <p:txBody>
            <a:bodyPr/>
            <a:lstStyle/>
            <a:p>
              <a:endParaRPr lang="en-US"/>
            </a:p>
          </p:txBody>
        </p:sp>
        <p:sp>
          <p:nvSpPr>
            <p:cNvPr id="4" name="TextBox 4"/>
            <p:cNvSpPr txBox="1"/>
            <p:nvPr/>
          </p:nvSpPr>
          <p:spPr>
            <a:xfrm>
              <a:off x="0" y="-38100"/>
              <a:ext cx="5322706" cy="195484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3"/>
            <a:stretch>
              <a:fillRect/>
            </a:stretch>
          </a:blipFill>
        </p:spPr>
        <p:txBody>
          <a:bodyPr/>
          <a:lstStyle/>
          <a:p>
            <a:endParaRPr lang="en-US"/>
          </a:p>
        </p:txBody>
      </p:sp>
      <p:sp>
        <p:nvSpPr>
          <p:cNvPr id="6" name="Freeform 6"/>
          <p:cNvSpPr/>
          <p:nvPr/>
        </p:nvSpPr>
        <p:spPr>
          <a:xfrm>
            <a:off x="9898649" y="6723178"/>
            <a:ext cx="3101300" cy="3101300"/>
          </a:xfrm>
          <a:custGeom>
            <a:avLst/>
            <a:gdLst/>
            <a:ahLst/>
            <a:cxnLst/>
            <a:rect l="l" t="t" r="r" b="b"/>
            <a:pathLst>
              <a:path w="3101300" h="3101300">
                <a:moveTo>
                  <a:pt x="0" y="0"/>
                </a:moveTo>
                <a:lnTo>
                  <a:pt x="3101300" y="0"/>
                </a:lnTo>
                <a:lnTo>
                  <a:pt x="3101300" y="3101300"/>
                </a:lnTo>
                <a:lnTo>
                  <a:pt x="0" y="3101300"/>
                </a:lnTo>
                <a:lnTo>
                  <a:pt x="0" y="0"/>
                </a:lnTo>
                <a:close/>
              </a:path>
            </a:pathLst>
          </a:custGeom>
          <a:blipFill>
            <a:blip r:embed="rId4"/>
            <a:stretch>
              <a:fillRect/>
            </a:stretch>
          </a:blipFill>
        </p:spPr>
        <p:txBody>
          <a:bodyPr/>
          <a:lstStyle/>
          <a:p>
            <a:endParaRPr lang="en-US"/>
          </a:p>
        </p:txBody>
      </p:sp>
      <p:sp>
        <p:nvSpPr>
          <p:cNvPr id="7" name="Freeform 7"/>
          <p:cNvSpPr/>
          <p:nvPr/>
        </p:nvSpPr>
        <p:spPr>
          <a:xfrm rot="-953055">
            <a:off x="169702" y="2481019"/>
            <a:ext cx="4521257" cy="3431311"/>
          </a:xfrm>
          <a:custGeom>
            <a:avLst/>
            <a:gdLst/>
            <a:ahLst/>
            <a:cxnLst/>
            <a:rect l="l" t="t" r="r" b="b"/>
            <a:pathLst>
              <a:path w="4521257" h="3431311">
                <a:moveTo>
                  <a:pt x="0" y="0"/>
                </a:moveTo>
                <a:lnTo>
                  <a:pt x="4521258" y="0"/>
                </a:lnTo>
                <a:lnTo>
                  <a:pt x="4521258" y="3431312"/>
                </a:lnTo>
                <a:lnTo>
                  <a:pt x="0" y="3431312"/>
                </a:lnTo>
                <a:lnTo>
                  <a:pt x="0" y="0"/>
                </a:lnTo>
                <a:close/>
              </a:path>
            </a:pathLst>
          </a:custGeom>
          <a:blipFill>
            <a:blip r:embed="rId5"/>
            <a:stretch>
              <a:fillRect/>
            </a:stretch>
          </a:blipFill>
        </p:spPr>
        <p:txBody>
          <a:bodyPr/>
          <a:lstStyle/>
          <a:p>
            <a:endParaRPr lang="en-US"/>
          </a:p>
        </p:txBody>
      </p:sp>
      <p:sp>
        <p:nvSpPr>
          <p:cNvPr id="8" name="Freeform 8"/>
          <p:cNvSpPr/>
          <p:nvPr/>
        </p:nvSpPr>
        <p:spPr>
          <a:xfrm rot="175423">
            <a:off x="4416652" y="3090249"/>
            <a:ext cx="4521257" cy="3431311"/>
          </a:xfrm>
          <a:custGeom>
            <a:avLst/>
            <a:gdLst/>
            <a:ahLst/>
            <a:cxnLst/>
            <a:rect l="l" t="t" r="r" b="b"/>
            <a:pathLst>
              <a:path w="4521257" h="3431311">
                <a:moveTo>
                  <a:pt x="0" y="0"/>
                </a:moveTo>
                <a:lnTo>
                  <a:pt x="4521257" y="0"/>
                </a:lnTo>
                <a:lnTo>
                  <a:pt x="4521257" y="3431312"/>
                </a:lnTo>
                <a:lnTo>
                  <a:pt x="0" y="3431312"/>
                </a:lnTo>
                <a:lnTo>
                  <a:pt x="0" y="0"/>
                </a:lnTo>
                <a:close/>
              </a:path>
            </a:pathLst>
          </a:custGeom>
          <a:blipFill>
            <a:blip r:embed="rId5"/>
            <a:stretch>
              <a:fillRect/>
            </a:stretch>
          </a:blipFill>
        </p:spPr>
        <p:txBody>
          <a:bodyPr/>
          <a:lstStyle/>
          <a:p>
            <a:endParaRPr lang="en-US"/>
          </a:p>
        </p:txBody>
      </p:sp>
      <p:sp>
        <p:nvSpPr>
          <p:cNvPr id="9" name="Freeform 9"/>
          <p:cNvSpPr/>
          <p:nvPr/>
        </p:nvSpPr>
        <p:spPr>
          <a:xfrm rot="680530">
            <a:off x="9061773" y="4749888"/>
            <a:ext cx="4521257" cy="3431311"/>
          </a:xfrm>
          <a:custGeom>
            <a:avLst/>
            <a:gdLst/>
            <a:ahLst/>
            <a:cxnLst/>
            <a:rect l="l" t="t" r="r" b="b"/>
            <a:pathLst>
              <a:path w="4521257" h="3431311">
                <a:moveTo>
                  <a:pt x="0" y="0"/>
                </a:moveTo>
                <a:lnTo>
                  <a:pt x="4521257" y="0"/>
                </a:lnTo>
                <a:lnTo>
                  <a:pt x="4521257" y="3431312"/>
                </a:lnTo>
                <a:lnTo>
                  <a:pt x="0" y="3431312"/>
                </a:lnTo>
                <a:lnTo>
                  <a:pt x="0" y="0"/>
                </a:lnTo>
                <a:close/>
              </a:path>
            </a:pathLst>
          </a:custGeom>
          <a:blipFill>
            <a:blip r:embed="rId5"/>
            <a:stretch>
              <a:fillRect/>
            </a:stretch>
          </a:blipFill>
        </p:spPr>
        <p:txBody>
          <a:bodyPr/>
          <a:lstStyle/>
          <a:p>
            <a:endParaRPr lang="en-US"/>
          </a:p>
        </p:txBody>
      </p:sp>
      <p:sp>
        <p:nvSpPr>
          <p:cNvPr id="10" name="Freeform 10"/>
          <p:cNvSpPr/>
          <p:nvPr/>
        </p:nvSpPr>
        <p:spPr>
          <a:xfrm rot="-953055">
            <a:off x="13756611" y="6876630"/>
            <a:ext cx="4521257" cy="3431311"/>
          </a:xfrm>
          <a:custGeom>
            <a:avLst/>
            <a:gdLst/>
            <a:ahLst/>
            <a:cxnLst/>
            <a:rect l="l" t="t" r="r" b="b"/>
            <a:pathLst>
              <a:path w="4521257" h="3431311">
                <a:moveTo>
                  <a:pt x="0" y="0"/>
                </a:moveTo>
                <a:lnTo>
                  <a:pt x="4521258" y="0"/>
                </a:lnTo>
                <a:lnTo>
                  <a:pt x="4521258" y="3431312"/>
                </a:lnTo>
                <a:lnTo>
                  <a:pt x="0" y="3431312"/>
                </a:lnTo>
                <a:lnTo>
                  <a:pt x="0" y="0"/>
                </a:lnTo>
                <a:close/>
              </a:path>
            </a:pathLst>
          </a:custGeom>
          <a:blipFill>
            <a:blip r:embed="rId5"/>
            <a:stretch>
              <a:fillRect/>
            </a:stretch>
          </a:blipFill>
        </p:spPr>
        <p:txBody>
          <a:bodyPr/>
          <a:lstStyle/>
          <a:p>
            <a:endParaRPr lang="en-US"/>
          </a:p>
        </p:txBody>
      </p:sp>
      <p:sp>
        <p:nvSpPr>
          <p:cNvPr id="11" name="Freeform 11"/>
          <p:cNvSpPr/>
          <p:nvPr/>
        </p:nvSpPr>
        <p:spPr>
          <a:xfrm rot="1817669">
            <a:off x="5406677" y="5182929"/>
            <a:ext cx="2188845" cy="2563801"/>
          </a:xfrm>
          <a:custGeom>
            <a:avLst/>
            <a:gdLst/>
            <a:ahLst/>
            <a:cxnLst/>
            <a:rect l="l" t="t" r="r" b="b"/>
            <a:pathLst>
              <a:path w="2188845" h="2563801">
                <a:moveTo>
                  <a:pt x="0" y="0"/>
                </a:moveTo>
                <a:lnTo>
                  <a:pt x="2188845" y="0"/>
                </a:lnTo>
                <a:lnTo>
                  <a:pt x="2188845" y="2563801"/>
                </a:lnTo>
                <a:lnTo>
                  <a:pt x="0" y="25638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1306128" y="4889606"/>
            <a:ext cx="2918403" cy="1575938"/>
          </a:xfrm>
          <a:custGeom>
            <a:avLst/>
            <a:gdLst/>
            <a:ahLst/>
            <a:cxnLst/>
            <a:rect l="l" t="t" r="r" b="b"/>
            <a:pathLst>
              <a:path w="2918403" h="1575938">
                <a:moveTo>
                  <a:pt x="0" y="0"/>
                </a:moveTo>
                <a:lnTo>
                  <a:pt x="2918403" y="0"/>
                </a:lnTo>
                <a:lnTo>
                  <a:pt x="2918403" y="1575938"/>
                </a:lnTo>
                <a:lnTo>
                  <a:pt x="0" y="15759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a:off x="-3268" y="4196675"/>
            <a:ext cx="1966022" cy="1268084"/>
          </a:xfrm>
          <a:custGeom>
            <a:avLst/>
            <a:gdLst/>
            <a:ahLst/>
            <a:cxnLst/>
            <a:rect l="l" t="t" r="r" b="b"/>
            <a:pathLst>
              <a:path w="1966022" h="1268084">
                <a:moveTo>
                  <a:pt x="0" y="0"/>
                </a:moveTo>
                <a:lnTo>
                  <a:pt x="1966023" y="0"/>
                </a:lnTo>
                <a:lnTo>
                  <a:pt x="1966023" y="1268084"/>
                </a:lnTo>
                <a:lnTo>
                  <a:pt x="0" y="12680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4"/>
          <p:cNvSpPr/>
          <p:nvPr/>
        </p:nvSpPr>
        <p:spPr>
          <a:xfrm>
            <a:off x="5391106" y="2489574"/>
            <a:ext cx="1134898" cy="732009"/>
          </a:xfrm>
          <a:custGeom>
            <a:avLst/>
            <a:gdLst/>
            <a:ahLst/>
            <a:cxnLst/>
            <a:rect l="l" t="t" r="r" b="b"/>
            <a:pathLst>
              <a:path w="1134898" h="732009">
                <a:moveTo>
                  <a:pt x="0" y="0"/>
                </a:moveTo>
                <a:lnTo>
                  <a:pt x="1134898" y="0"/>
                </a:lnTo>
                <a:lnTo>
                  <a:pt x="1134898" y="732009"/>
                </a:lnTo>
                <a:lnTo>
                  <a:pt x="0" y="7320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AutoShape 15"/>
          <p:cNvSpPr/>
          <p:nvPr/>
        </p:nvSpPr>
        <p:spPr>
          <a:xfrm>
            <a:off x="33764" y="9239250"/>
            <a:ext cx="18254236" cy="0"/>
          </a:xfrm>
          <a:prstGeom prst="line">
            <a:avLst/>
          </a:prstGeom>
          <a:ln w="38100" cap="flat">
            <a:solidFill>
              <a:srgbClr val="232C68"/>
            </a:solidFill>
            <a:prstDash val="solid"/>
            <a:headEnd type="none" w="sm" len="sm"/>
            <a:tailEnd type="none" w="sm" len="sm"/>
          </a:ln>
        </p:spPr>
        <p:txBody>
          <a:bodyPr/>
          <a:lstStyle/>
          <a:p>
            <a:endParaRPr lang="en-US"/>
          </a:p>
        </p:txBody>
      </p:sp>
      <p:sp>
        <p:nvSpPr>
          <p:cNvPr id="16" name="Freeform 16"/>
          <p:cNvSpPr/>
          <p:nvPr/>
        </p:nvSpPr>
        <p:spPr>
          <a:xfrm>
            <a:off x="16565370" y="8907707"/>
            <a:ext cx="586766" cy="350593"/>
          </a:xfrm>
          <a:custGeom>
            <a:avLst/>
            <a:gdLst/>
            <a:ahLst/>
            <a:cxnLst/>
            <a:rect l="l" t="t" r="r" b="b"/>
            <a:pathLst>
              <a:path w="586766" h="350593">
                <a:moveTo>
                  <a:pt x="0" y="0"/>
                </a:moveTo>
                <a:lnTo>
                  <a:pt x="586766" y="0"/>
                </a:lnTo>
                <a:lnTo>
                  <a:pt x="586766" y="350593"/>
                </a:lnTo>
                <a:lnTo>
                  <a:pt x="0" y="35059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7" name="TextBox 17"/>
          <p:cNvSpPr txBox="1"/>
          <p:nvPr/>
        </p:nvSpPr>
        <p:spPr>
          <a:xfrm>
            <a:off x="-2" y="485775"/>
            <a:ext cx="18288000" cy="1152525"/>
          </a:xfrm>
          <a:prstGeom prst="rect">
            <a:avLst/>
          </a:prstGeom>
        </p:spPr>
        <p:txBody>
          <a:bodyPr lIns="0" tIns="0" rIns="0" bIns="0" rtlCol="0" anchor="t">
            <a:spAutoFit/>
          </a:bodyPr>
          <a:lstStyle/>
          <a:p>
            <a:pPr algn="ctr">
              <a:lnSpc>
                <a:spcPts val="9000"/>
              </a:lnSpc>
            </a:pPr>
            <a:r>
              <a:rPr lang="en-US" sz="7500" b="1">
                <a:solidFill>
                  <a:srgbClr val="FFFFFF"/>
                </a:solidFill>
                <a:latin typeface="Noto Sans Bold"/>
                <a:ea typeface="Noto Sans Bold"/>
                <a:cs typeface="Noto Sans Bold"/>
                <a:sym typeface="Noto Sans Bold"/>
              </a:rPr>
              <a:t>Time Horizon</a:t>
            </a:r>
          </a:p>
        </p:txBody>
      </p:sp>
      <p:sp>
        <p:nvSpPr>
          <p:cNvPr id="18" name="TextBox 18"/>
          <p:cNvSpPr txBox="1"/>
          <p:nvPr/>
        </p:nvSpPr>
        <p:spPr>
          <a:xfrm>
            <a:off x="1962755" y="9470765"/>
            <a:ext cx="11807784" cy="542925"/>
          </a:xfrm>
          <a:prstGeom prst="rect">
            <a:avLst/>
          </a:prstGeom>
        </p:spPr>
        <p:txBody>
          <a:bodyPr lIns="0" tIns="0" rIns="0" bIns="0" rtlCol="0" anchor="t">
            <a:spAutoFit/>
          </a:bodyPr>
          <a:lstStyle/>
          <a:p>
            <a:pPr algn="l">
              <a:lnSpc>
                <a:spcPts val="1440"/>
              </a:lnSpc>
              <a:spcBef>
                <a:spcPct val="0"/>
              </a:spcBef>
            </a:pPr>
            <a:r>
              <a:rPr lang="en-US" sz="1200" i="1" spc="11">
                <a:solidFill>
                  <a:srgbClr val="000000"/>
                </a:solidFill>
                <a:latin typeface="Noto Sans Italics"/>
                <a:ea typeface="Noto Sans Italics"/>
                <a:cs typeface="Noto Sans Italics"/>
                <a:sym typeface="Noto Sans Italics"/>
              </a:rPr>
              <a:t>For Illustrative purposes only. This suggested risk-based allocation process is not intended to represent investment advice that is appropriate for all investors.  Each investor's allocation must be based on their personal goals, time frame, financial resources, risk tolerance and other pertinent factors.  Because everyone's situation is different, you should consult a financial advisor to assist with the optimal allocation appropriate for you.</a:t>
            </a:r>
          </a:p>
        </p:txBody>
      </p:sp>
      <p:sp>
        <p:nvSpPr>
          <p:cNvPr id="19" name="TextBox 19"/>
          <p:cNvSpPr txBox="1"/>
          <p:nvPr/>
        </p:nvSpPr>
        <p:spPr>
          <a:xfrm>
            <a:off x="1035414" y="2276458"/>
            <a:ext cx="2433638" cy="1091565"/>
          </a:xfrm>
          <a:prstGeom prst="rect">
            <a:avLst/>
          </a:prstGeom>
        </p:spPr>
        <p:txBody>
          <a:bodyPr lIns="0" tIns="0" rIns="0" bIns="0" rtlCol="0" anchor="t">
            <a:spAutoFit/>
          </a:bodyPr>
          <a:lstStyle/>
          <a:p>
            <a:pPr algn="ctr">
              <a:lnSpc>
                <a:spcPts val="4409"/>
              </a:lnSpc>
            </a:pPr>
            <a:r>
              <a:rPr lang="en-US" sz="3150" b="1">
                <a:solidFill>
                  <a:srgbClr val="232C68"/>
                </a:solidFill>
                <a:latin typeface="Noto Sans Bold"/>
                <a:ea typeface="Noto Sans Bold"/>
                <a:cs typeface="Noto Sans Bold"/>
                <a:sym typeface="Noto Sans Bold"/>
              </a:rPr>
              <a:t>Early Career</a:t>
            </a:r>
          </a:p>
          <a:p>
            <a:pPr algn="ctr">
              <a:lnSpc>
                <a:spcPts val="4409"/>
              </a:lnSpc>
            </a:pPr>
            <a:r>
              <a:rPr lang="en-US" sz="3150" b="1">
                <a:solidFill>
                  <a:srgbClr val="232C68"/>
                </a:solidFill>
                <a:latin typeface="Noto Sans Bold"/>
                <a:ea typeface="Noto Sans Bold"/>
                <a:cs typeface="Noto Sans Bold"/>
                <a:sym typeface="Noto Sans Bold"/>
              </a:rPr>
              <a:t>30,000 Ft.</a:t>
            </a:r>
          </a:p>
        </p:txBody>
      </p:sp>
      <p:sp>
        <p:nvSpPr>
          <p:cNvPr id="20" name="TextBox 20"/>
          <p:cNvSpPr txBox="1"/>
          <p:nvPr/>
        </p:nvSpPr>
        <p:spPr>
          <a:xfrm>
            <a:off x="6833512" y="2618587"/>
            <a:ext cx="2188964" cy="1091565"/>
          </a:xfrm>
          <a:prstGeom prst="rect">
            <a:avLst/>
          </a:prstGeom>
        </p:spPr>
        <p:txBody>
          <a:bodyPr lIns="0" tIns="0" rIns="0" bIns="0" rtlCol="0" anchor="t">
            <a:spAutoFit/>
          </a:bodyPr>
          <a:lstStyle/>
          <a:p>
            <a:pPr algn="ctr">
              <a:lnSpc>
                <a:spcPts val="4409"/>
              </a:lnSpc>
            </a:pPr>
            <a:r>
              <a:rPr lang="en-US" sz="3150" b="1">
                <a:solidFill>
                  <a:srgbClr val="F26422"/>
                </a:solidFill>
                <a:latin typeface="Noto Sans Bold"/>
                <a:ea typeface="Noto Sans Bold"/>
                <a:cs typeface="Noto Sans Bold"/>
                <a:sym typeface="Noto Sans Bold"/>
              </a:rPr>
              <a:t>Mid Career</a:t>
            </a:r>
          </a:p>
          <a:p>
            <a:pPr algn="ctr">
              <a:lnSpc>
                <a:spcPts val="4409"/>
              </a:lnSpc>
            </a:pPr>
            <a:r>
              <a:rPr lang="en-US" sz="3150" b="1">
                <a:solidFill>
                  <a:srgbClr val="F26422"/>
                </a:solidFill>
                <a:latin typeface="Noto Sans Bold"/>
                <a:ea typeface="Noto Sans Bold"/>
                <a:cs typeface="Noto Sans Bold"/>
                <a:sym typeface="Noto Sans Bold"/>
              </a:rPr>
              <a:t>20,000 Ft.</a:t>
            </a:r>
          </a:p>
        </p:txBody>
      </p:sp>
      <p:sp>
        <p:nvSpPr>
          <p:cNvPr id="21" name="TextBox 21"/>
          <p:cNvSpPr txBox="1"/>
          <p:nvPr/>
        </p:nvSpPr>
        <p:spPr>
          <a:xfrm>
            <a:off x="10824002" y="4310486"/>
            <a:ext cx="2314277" cy="1091565"/>
          </a:xfrm>
          <a:prstGeom prst="rect">
            <a:avLst/>
          </a:prstGeom>
        </p:spPr>
        <p:txBody>
          <a:bodyPr lIns="0" tIns="0" rIns="0" bIns="0" rtlCol="0" anchor="t">
            <a:spAutoFit/>
          </a:bodyPr>
          <a:lstStyle/>
          <a:p>
            <a:pPr algn="ctr">
              <a:lnSpc>
                <a:spcPts val="4409"/>
              </a:lnSpc>
            </a:pPr>
            <a:r>
              <a:rPr lang="en-US" sz="3150" b="1">
                <a:solidFill>
                  <a:srgbClr val="60A644"/>
                </a:solidFill>
                <a:latin typeface="Noto Sans Bold"/>
                <a:ea typeface="Noto Sans Bold"/>
                <a:cs typeface="Noto Sans Bold"/>
                <a:sym typeface="Noto Sans Bold"/>
              </a:rPr>
              <a:t>Late Career</a:t>
            </a:r>
          </a:p>
          <a:p>
            <a:pPr algn="ctr">
              <a:lnSpc>
                <a:spcPts val="4409"/>
              </a:lnSpc>
            </a:pPr>
            <a:r>
              <a:rPr lang="en-US" sz="3150" b="1">
                <a:solidFill>
                  <a:srgbClr val="60A644"/>
                </a:solidFill>
                <a:latin typeface="Noto Sans Bold"/>
                <a:ea typeface="Noto Sans Bold"/>
                <a:cs typeface="Noto Sans Bold"/>
                <a:sym typeface="Noto Sans Bold"/>
              </a:rPr>
              <a:t>10,000 Ft.</a:t>
            </a:r>
          </a:p>
        </p:txBody>
      </p:sp>
      <p:sp>
        <p:nvSpPr>
          <p:cNvPr id="22" name="TextBox 22"/>
          <p:cNvSpPr txBox="1"/>
          <p:nvPr/>
        </p:nvSpPr>
        <p:spPr>
          <a:xfrm>
            <a:off x="14590521" y="6256742"/>
            <a:ext cx="3410248" cy="1091565"/>
          </a:xfrm>
          <a:prstGeom prst="rect">
            <a:avLst/>
          </a:prstGeom>
        </p:spPr>
        <p:txBody>
          <a:bodyPr lIns="0" tIns="0" rIns="0" bIns="0" rtlCol="0" anchor="t">
            <a:spAutoFit/>
          </a:bodyPr>
          <a:lstStyle/>
          <a:p>
            <a:pPr algn="ctr">
              <a:lnSpc>
                <a:spcPts val="4409"/>
              </a:lnSpc>
            </a:pPr>
            <a:r>
              <a:rPr lang="en-US" sz="3150" b="1">
                <a:solidFill>
                  <a:srgbClr val="980539"/>
                </a:solidFill>
                <a:latin typeface="Noto Sans Bold"/>
                <a:ea typeface="Noto Sans Bold"/>
                <a:cs typeface="Noto Sans Bold"/>
                <a:sym typeface="Noto Sans Bold"/>
              </a:rPr>
              <a:t>Retirement</a:t>
            </a:r>
          </a:p>
          <a:p>
            <a:pPr algn="ctr">
              <a:lnSpc>
                <a:spcPts val="4409"/>
              </a:lnSpc>
            </a:pPr>
            <a:r>
              <a:rPr lang="en-US" sz="3150" b="1">
                <a:solidFill>
                  <a:srgbClr val="980539"/>
                </a:solidFill>
                <a:latin typeface="Noto Sans Bold"/>
                <a:ea typeface="Noto Sans Bold"/>
                <a:cs typeface="Noto Sans Bold"/>
                <a:sym typeface="Noto Sans Bold"/>
              </a:rPr>
              <a:t>Final Destination</a:t>
            </a:r>
          </a:p>
        </p:txBody>
      </p:sp>
      <p:sp>
        <p:nvSpPr>
          <p:cNvPr id="23" name="Freeform 23"/>
          <p:cNvSpPr/>
          <p:nvPr/>
        </p:nvSpPr>
        <p:spPr>
          <a:xfrm rot="1207817">
            <a:off x="2764468" y="7027934"/>
            <a:ext cx="1409166" cy="1650560"/>
          </a:xfrm>
          <a:custGeom>
            <a:avLst/>
            <a:gdLst/>
            <a:ahLst/>
            <a:cxnLst/>
            <a:rect l="l" t="t" r="r" b="b"/>
            <a:pathLst>
              <a:path w="1409166" h="1650560">
                <a:moveTo>
                  <a:pt x="0" y="0"/>
                </a:moveTo>
                <a:lnTo>
                  <a:pt x="1409166" y="0"/>
                </a:lnTo>
                <a:lnTo>
                  <a:pt x="1409166" y="1650560"/>
                </a:lnTo>
                <a:lnTo>
                  <a:pt x="0" y="16505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114029" y="8303284"/>
            <a:ext cx="6524625" cy="367320"/>
            <a:chOff x="0" y="0"/>
            <a:chExt cx="8699500" cy="489760"/>
          </a:xfrm>
        </p:grpSpPr>
        <p:sp>
          <p:nvSpPr>
            <p:cNvPr id="3" name="Freeform 3"/>
            <p:cNvSpPr/>
            <p:nvPr/>
          </p:nvSpPr>
          <p:spPr>
            <a:xfrm>
              <a:off x="6350" y="6350"/>
              <a:ext cx="8686800" cy="477012"/>
            </a:xfrm>
            <a:custGeom>
              <a:avLst/>
              <a:gdLst/>
              <a:ahLst/>
              <a:cxnLst/>
              <a:rect l="l" t="t" r="r" b="b"/>
              <a:pathLst>
                <a:path w="8686800" h="477012">
                  <a:moveTo>
                    <a:pt x="0" y="0"/>
                  </a:moveTo>
                  <a:lnTo>
                    <a:pt x="8686800" y="0"/>
                  </a:lnTo>
                  <a:lnTo>
                    <a:pt x="8686800" y="477012"/>
                  </a:lnTo>
                  <a:lnTo>
                    <a:pt x="0" y="477012"/>
                  </a:lnTo>
                  <a:close/>
                </a:path>
              </a:pathLst>
            </a:custGeom>
            <a:solidFill>
              <a:srgbClr val="F26422"/>
            </a:solidFill>
          </p:spPr>
          <p:txBody>
            <a:bodyPr/>
            <a:lstStyle/>
            <a:p>
              <a:endParaRPr lang="en-US"/>
            </a:p>
          </p:txBody>
        </p:sp>
        <p:sp>
          <p:nvSpPr>
            <p:cNvPr id="4" name="Freeform 4"/>
            <p:cNvSpPr/>
            <p:nvPr/>
          </p:nvSpPr>
          <p:spPr>
            <a:xfrm>
              <a:off x="0" y="0"/>
              <a:ext cx="8699500" cy="489712"/>
            </a:xfrm>
            <a:custGeom>
              <a:avLst/>
              <a:gdLst/>
              <a:ahLst/>
              <a:cxnLst/>
              <a:rect l="l" t="t" r="r" b="b"/>
              <a:pathLst>
                <a:path w="8699500" h="489712">
                  <a:moveTo>
                    <a:pt x="6350" y="0"/>
                  </a:moveTo>
                  <a:lnTo>
                    <a:pt x="8693150" y="0"/>
                  </a:lnTo>
                  <a:cubicBezTo>
                    <a:pt x="8696706" y="0"/>
                    <a:pt x="8699500" y="2794"/>
                    <a:pt x="8699500" y="6350"/>
                  </a:cubicBezTo>
                  <a:lnTo>
                    <a:pt x="8699500" y="483362"/>
                  </a:lnTo>
                  <a:cubicBezTo>
                    <a:pt x="8699500" y="486918"/>
                    <a:pt x="8696706" y="489712"/>
                    <a:pt x="8693150" y="489712"/>
                  </a:cubicBezTo>
                  <a:lnTo>
                    <a:pt x="6350" y="489712"/>
                  </a:lnTo>
                  <a:cubicBezTo>
                    <a:pt x="2794" y="489712"/>
                    <a:pt x="0" y="486918"/>
                    <a:pt x="0" y="483362"/>
                  </a:cubicBezTo>
                  <a:lnTo>
                    <a:pt x="0" y="6350"/>
                  </a:lnTo>
                  <a:cubicBezTo>
                    <a:pt x="0" y="2794"/>
                    <a:pt x="2794" y="0"/>
                    <a:pt x="6350" y="0"/>
                  </a:cubicBezTo>
                  <a:moveTo>
                    <a:pt x="6350" y="12700"/>
                  </a:moveTo>
                  <a:lnTo>
                    <a:pt x="6350" y="6350"/>
                  </a:lnTo>
                  <a:lnTo>
                    <a:pt x="12700" y="6350"/>
                  </a:lnTo>
                  <a:lnTo>
                    <a:pt x="12700" y="483362"/>
                  </a:lnTo>
                  <a:lnTo>
                    <a:pt x="6350" y="483362"/>
                  </a:lnTo>
                  <a:lnTo>
                    <a:pt x="6350" y="477012"/>
                  </a:lnTo>
                  <a:lnTo>
                    <a:pt x="8693150" y="477012"/>
                  </a:lnTo>
                  <a:lnTo>
                    <a:pt x="8693150" y="483362"/>
                  </a:lnTo>
                  <a:lnTo>
                    <a:pt x="8686800" y="483362"/>
                  </a:lnTo>
                  <a:lnTo>
                    <a:pt x="8686800" y="6350"/>
                  </a:lnTo>
                  <a:lnTo>
                    <a:pt x="8693150" y="6350"/>
                  </a:lnTo>
                  <a:lnTo>
                    <a:pt x="8693150" y="12700"/>
                  </a:lnTo>
                  <a:lnTo>
                    <a:pt x="6350" y="12700"/>
                  </a:lnTo>
                  <a:close/>
                </a:path>
              </a:pathLst>
            </a:custGeom>
            <a:solidFill>
              <a:srgbClr val="F26422"/>
            </a:solidFill>
          </p:spPr>
          <p:txBody>
            <a:bodyPr/>
            <a:lstStyle/>
            <a:p>
              <a:endParaRPr lang="en-US"/>
            </a:p>
          </p:txBody>
        </p:sp>
      </p:grpSp>
      <p:grpSp>
        <p:nvGrpSpPr>
          <p:cNvPr id="5" name="Group 5"/>
          <p:cNvGrpSpPr/>
          <p:nvPr/>
        </p:nvGrpSpPr>
        <p:grpSpPr>
          <a:xfrm>
            <a:off x="1046104" y="8303284"/>
            <a:ext cx="10067925" cy="367320"/>
            <a:chOff x="0" y="0"/>
            <a:chExt cx="13423900" cy="489760"/>
          </a:xfrm>
        </p:grpSpPr>
        <p:sp>
          <p:nvSpPr>
            <p:cNvPr id="6" name="Freeform 6"/>
            <p:cNvSpPr/>
            <p:nvPr/>
          </p:nvSpPr>
          <p:spPr>
            <a:xfrm>
              <a:off x="6350" y="6350"/>
              <a:ext cx="13411200" cy="477012"/>
            </a:xfrm>
            <a:custGeom>
              <a:avLst/>
              <a:gdLst/>
              <a:ahLst/>
              <a:cxnLst/>
              <a:rect l="l" t="t" r="r" b="b"/>
              <a:pathLst>
                <a:path w="13411200" h="477012">
                  <a:moveTo>
                    <a:pt x="0" y="0"/>
                  </a:moveTo>
                  <a:lnTo>
                    <a:pt x="13411200" y="0"/>
                  </a:lnTo>
                  <a:lnTo>
                    <a:pt x="13411200" y="477012"/>
                  </a:lnTo>
                  <a:lnTo>
                    <a:pt x="0" y="477012"/>
                  </a:lnTo>
                  <a:close/>
                </a:path>
              </a:pathLst>
            </a:custGeom>
            <a:solidFill>
              <a:srgbClr val="212C68"/>
            </a:solidFill>
          </p:spPr>
          <p:txBody>
            <a:bodyPr/>
            <a:lstStyle/>
            <a:p>
              <a:endParaRPr lang="en-US"/>
            </a:p>
          </p:txBody>
        </p:sp>
        <p:sp>
          <p:nvSpPr>
            <p:cNvPr id="7" name="Freeform 7"/>
            <p:cNvSpPr/>
            <p:nvPr/>
          </p:nvSpPr>
          <p:spPr>
            <a:xfrm>
              <a:off x="0" y="0"/>
              <a:ext cx="13423900" cy="489712"/>
            </a:xfrm>
            <a:custGeom>
              <a:avLst/>
              <a:gdLst/>
              <a:ahLst/>
              <a:cxnLst/>
              <a:rect l="l" t="t" r="r" b="b"/>
              <a:pathLst>
                <a:path w="13423900" h="489712">
                  <a:moveTo>
                    <a:pt x="6350" y="0"/>
                  </a:moveTo>
                  <a:lnTo>
                    <a:pt x="13417550" y="0"/>
                  </a:lnTo>
                  <a:cubicBezTo>
                    <a:pt x="13421106" y="0"/>
                    <a:pt x="13423900" y="2794"/>
                    <a:pt x="13423900" y="6350"/>
                  </a:cubicBezTo>
                  <a:lnTo>
                    <a:pt x="13423900" y="483362"/>
                  </a:lnTo>
                  <a:cubicBezTo>
                    <a:pt x="13423900" y="486918"/>
                    <a:pt x="13421106" y="489712"/>
                    <a:pt x="13417550" y="489712"/>
                  </a:cubicBezTo>
                  <a:lnTo>
                    <a:pt x="6350" y="489712"/>
                  </a:lnTo>
                  <a:cubicBezTo>
                    <a:pt x="2794" y="489712"/>
                    <a:pt x="0" y="486918"/>
                    <a:pt x="0" y="483362"/>
                  </a:cubicBezTo>
                  <a:lnTo>
                    <a:pt x="0" y="6350"/>
                  </a:lnTo>
                  <a:cubicBezTo>
                    <a:pt x="0" y="2794"/>
                    <a:pt x="2794" y="0"/>
                    <a:pt x="6350" y="0"/>
                  </a:cubicBezTo>
                  <a:moveTo>
                    <a:pt x="6350" y="12700"/>
                  </a:moveTo>
                  <a:lnTo>
                    <a:pt x="6350" y="6350"/>
                  </a:lnTo>
                  <a:lnTo>
                    <a:pt x="12700" y="6350"/>
                  </a:lnTo>
                  <a:lnTo>
                    <a:pt x="12700" y="483362"/>
                  </a:lnTo>
                  <a:lnTo>
                    <a:pt x="6350" y="483362"/>
                  </a:lnTo>
                  <a:lnTo>
                    <a:pt x="6350" y="477012"/>
                  </a:lnTo>
                  <a:lnTo>
                    <a:pt x="13417550" y="477012"/>
                  </a:lnTo>
                  <a:lnTo>
                    <a:pt x="13417550" y="483362"/>
                  </a:lnTo>
                  <a:lnTo>
                    <a:pt x="13411200" y="483362"/>
                  </a:lnTo>
                  <a:lnTo>
                    <a:pt x="13411200" y="6350"/>
                  </a:lnTo>
                  <a:lnTo>
                    <a:pt x="13417550" y="6350"/>
                  </a:lnTo>
                  <a:lnTo>
                    <a:pt x="13417550" y="12700"/>
                  </a:lnTo>
                  <a:lnTo>
                    <a:pt x="6350" y="12700"/>
                  </a:lnTo>
                  <a:close/>
                </a:path>
              </a:pathLst>
            </a:custGeom>
            <a:solidFill>
              <a:srgbClr val="212C68"/>
            </a:solidFill>
          </p:spPr>
          <p:txBody>
            <a:bodyPr/>
            <a:lstStyle/>
            <a:p>
              <a:endParaRPr lang="en-US"/>
            </a:p>
          </p:txBody>
        </p:sp>
      </p:grpSp>
      <p:grpSp>
        <p:nvGrpSpPr>
          <p:cNvPr id="8" name="Group 8"/>
          <p:cNvGrpSpPr/>
          <p:nvPr/>
        </p:nvGrpSpPr>
        <p:grpSpPr>
          <a:xfrm>
            <a:off x="-637224" y="-4962142"/>
            <a:ext cx="20209651" cy="7277633"/>
            <a:chOff x="0" y="0"/>
            <a:chExt cx="5322706" cy="1916743"/>
          </a:xfrm>
        </p:grpSpPr>
        <p:sp>
          <p:nvSpPr>
            <p:cNvPr id="9" name="Freeform 9"/>
            <p:cNvSpPr/>
            <p:nvPr/>
          </p:nvSpPr>
          <p:spPr>
            <a:xfrm>
              <a:off x="0" y="0"/>
              <a:ext cx="5322707" cy="1916743"/>
            </a:xfrm>
            <a:custGeom>
              <a:avLst/>
              <a:gdLst/>
              <a:ahLst/>
              <a:cxnLst/>
              <a:rect l="l" t="t" r="r" b="b"/>
              <a:pathLst>
                <a:path w="5322707" h="1916743">
                  <a:moveTo>
                    <a:pt x="0" y="0"/>
                  </a:moveTo>
                  <a:lnTo>
                    <a:pt x="5322707" y="0"/>
                  </a:lnTo>
                  <a:lnTo>
                    <a:pt x="5322707" y="1916743"/>
                  </a:lnTo>
                  <a:lnTo>
                    <a:pt x="0" y="1916743"/>
                  </a:lnTo>
                  <a:close/>
                </a:path>
              </a:pathLst>
            </a:custGeom>
            <a:solidFill>
              <a:srgbClr val="232C68"/>
            </a:solidFill>
          </p:spPr>
          <p:txBody>
            <a:bodyPr/>
            <a:lstStyle/>
            <a:p>
              <a:endParaRPr lang="en-US"/>
            </a:p>
          </p:txBody>
        </p:sp>
        <p:sp>
          <p:nvSpPr>
            <p:cNvPr id="10" name="TextBox 10"/>
            <p:cNvSpPr txBox="1"/>
            <p:nvPr/>
          </p:nvSpPr>
          <p:spPr>
            <a:xfrm>
              <a:off x="0" y="-38100"/>
              <a:ext cx="5322706" cy="1954843"/>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2" y="485775"/>
            <a:ext cx="18288000" cy="1152525"/>
          </a:xfrm>
          <a:prstGeom prst="rect">
            <a:avLst/>
          </a:prstGeom>
        </p:spPr>
        <p:txBody>
          <a:bodyPr lIns="0" tIns="0" rIns="0" bIns="0" rtlCol="0" anchor="t">
            <a:spAutoFit/>
          </a:bodyPr>
          <a:lstStyle/>
          <a:p>
            <a:pPr algn="ctr">
              <a:lnSpc>
                <a:spcPts val="9000"/>
              </a:lnSpc>
            </a:pPr>
            <a:r>
              <a:rPr lang="en-US" sz="7500" b="1">
                <a:solidFill>
                  <a:srgbClr val="FFFFFF"/>
                </a:solidFill>
                <a:latin typeface="Noto Sans Bold"/>
                <a:ea typeface="Noto Sans Bold"/>
                <a:cs typeface="Noto Sans Bold"/>
                <a:sym typeface="Noto Sans Bold"/>
              </a:rPr>
              <a:t>Basic Types of Investments</a:t>
            </a:r>
          </a:p>
        </p:txBody>
      </p:sp>
      <p:graphicFrame>
        <p:nvGraphicFramePr>
          <p:cNvPr id="12" name="Table 12"/>
          <p:cNvGraphicFramePr>
            <a:graphicFrameLocks noGrp="1"/>
          </p:cNvGraphicFramePr>
          <p:nvPr/>
        </p:nvGraphicFramePr>
        <p:xfrm>
          <a:off x="1046104" y="2400396"/>
          <a:ext cx="16573501" cy="5731438"/>
        </p:xfrm>
        <a:graphic>
          <a:graphicData uri="http://schemas.openxmlformats.org/drawingml/2006/table">
            <a:tbl>
              <a:tblPr/>
              <a:tblGrid>
                <a:gridCol w="5530844">
                  <a:extLst>
                    <a:ext uri="{9D8B030D-6E8A-4147-A177-3AD203B41FA5}">
                      <a16:colId xmlns:a16="http://schemas.microsoft.com/office/drawing/2014/main" val="20000"/>
                    </a:ext>
                  </a:extLst>
                </a:gridCol>
                <a:gridCol w="5524500">
                  <a:extLst>
                    <a:ext uri="{9D8B030D-6E8A-4147-A177-3AD203B41FA5}">
                      <a16:colId xmlns:a16="http://schemas.microsoft.com/office/drawing/2014/main" val="20001"/>
                    </a:ext>
                  </a:extLst>
                </a:gridCol>
                <a:gridCol w="5518157">
                  <a:extLst>
                    <a:ext uri="{9D8B030D-6E8A-4147-A177-3AD203B41FA5}">
                      <a16:colId xmlns:a16="http://schemas.microsoft.com/office/drawing/2014/main" val="20002"/>
                    </a:ext>
                  </a:extLst>
                </a:gridCol>
              </a:tblGrid>
              <a:tr h="1334794">
                <a:tc>
                  <a:txBody>
                    <a:bodyPr/>
                    <a:lstStyle/>
                    <a:p>
                      <a:pPr algn="ctr">
                        <a:lnSpc>
                          <a:spcPts val="3600"/>
                        </a:lnSpc>
                        <a:defRPr/>
                      </a:pPr>
                      <a:r>
                        <a:rPr lang="en-US" sz="3000" b="1" spc="27">
                          <a:solidFill>
                            <a:srgbClr val="FFFFFF"/>
                          </a:solidFill>
                          <a:latin typeface="Noto Sans Bold"/>
                          <a:ea typeface="Noto Sans Bold"/>
                          <a:cs typeface="Noto Sans Bold"/>
                          <a:sym typeface="Noto Sans Bold"/>
                        </a:rPr>
                        <a:t>Money Market/ </a:t>
                      </a:r>
                      <a:endParaRPr lang="en-US" sz="1100"/>
                    </a:p>
                    <a:p>
                      <a:pPr algn="ctr">
                        <a:lnSpc>
                          <a:spcPts val="3600"/>
                        </a:lnSpc>
                      </a:pPr>
                      <a:r>
                        <a:rPr lang="en-US" sz="3000" b="1" spc="28">
                          <a:solidFill>
                            <a:srgbClr val="FFFFFF"/>
                          </a:solidFill>
                          <a:latin typeface="Noto Sans Bold"/>
                          <a:ea typeface="Noto Sans Bold"/>
                          <a:cs typeface="Noto Sans Bold"/>
                          <a:sym typeface="Noto Sans Bold"/>
                        </a:rPr>
                        <a:t>Stable Value</a:t>
                      </a:r>
                    </a:p>
                  </a:txBody>
                  <a:tcPr marL="137160" marR="137160" marT="137160" marB="13716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32C68"/>
                    </a:solidFill>
                  </a:tcPr>
                </a:tc>
                <a:tc>
                  <a:txBody>
                    <a:bodyPr/>
                    <a:lstStyle/>
                    <a:p>
                      <a:pPr algn="ctr">
                        <a:lnSpc>
                          <a:spcPts val="3600"/>
                        </a:lnSpc>
                        <a:defRPr/>
                      </a:pPr>
                      <a:r>
                        <a:rPr lang="en-US" sz="3000" b="1" spc="28">
                          <a:solidFill>
                            <a:srgbClr val="FFFFFF"/>
                          </a:solidFill>
                          <a:latin typeface="Noto Sans Bold"/>
                          <a:ea typeface="Noto Sans Bold"/>
                          <a:cs typeface="Noto Sans Bold"/>
                          <a:sym typeface="Noto Sans Bold"/>
                        </a:rPr>
                        <a:t>Bonds</a:t>
                      </a:r>
                      <a:endParaRPr lang="en-US" sz="1100"/>
                    </a:p>
                  </a:txBody>
                  <a:tcPr marL="137160" marR="137160" marT="137160" marB="137160" anchor="ctr">
                    <a:lnL w="6350"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60A644"/>
                    </a:solidFill>
                  </a:tcPr>
                </a:tc>
                <a:tc>
                  <a:txBody>
                    <a:bodyPr/>
                    <a:lstStyle/>
                    <a:p>
                      <a:pPr algn="ctr">
                        <a:lnSpc>
                          <a:spcPts val="3600"/>
                        </a:lnSpc>
                        <a:defRPr/>
                      </a:pPr>
                      <a:r>
                        <a:rPr lang="en-US" sz="3000" b="1" spc="28">
                          <a:solidFill>
                            <a:srgbClr val="FFFFFF"/>
                          </a:solidFill>
                          <a:latin typeface="Noto Sans Bold"/>
                          <a:ea typeface="Noto Sans Bold"/>
                          <a:cs typeface="Noto Sans Bold"/>
                          <a:sym typeface="Noto Sans Bold"/>
                        </a:rPr>
                        <a:t>Stocks</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6422"/>
                    </a:solidFill>
                  </a:tcPr>
                </a:tc>
                <a:extLst>
                  <a:ext uri="{0D108BD9-81ED-4DB2-BD59-A6C34878D82A}">
                    <a16:rowId xmlns:a16="http://schemas.microsoft.com/office/drawing/2014/main" val="10000"/>
                  </a:ext>
                </a:extLst>
              </a:tr>
              <a:tr h="4396644">
                <a:tc>
                  <a:txBody>
                    <a:bodyPr/>
                    <a:lstStyle/>
                    <a:p>
                      <a:pPr marL="313690" lvl="1" indent="-156845" algn="l">
                        <a:lnSpc>
                          <a:spcPts val="3120"/>
                        </a:lnSpc>
                        <a:buFont typeface="Arial"/>
                        <a:buChar char="•"/>
                        <a:defRPr/>
                      </a:pPr>
                      <a:r>
                        <a:rPr lang="en-US" sz="2600" spc="24">
                          <a:solidFill>
                            <a:srgbClr val="000000"/>
                          </a:solidFill>
                          <a:latin typeface="Noto Sans"/>
                          <a:ea typeface="Noto Sans"/>
                          <a:cs typeface="Noto Sans"/>
                          <a:sym typeface="Noto Sans"/>
                        </a:rPr>
                        <a:t>Typically invest in a variety of interest-bearing investments</a:t>
                      </a:r>
                      <a:endParaRPr lang="en-US" sz="1100"/>
                    </a:p>
                    <a:p>
                      <a:pPr marL="313690" lvl="1" indent="-156845" algn="l">
                        <a:lnSpc>
                          <a:spcPts val="3120"/>
                        </a:lnSpc>
                      </a:pPr>
                      <a:endParaRPr lang="en-US" sz="1100"/>
                    </a:p>
                    <a:p>
                      <a:pPr marL="313690" lvl="1" indent="-156845" algn="l">
                        <a:lnSpc>
                          <a:spcPts val="3120"/>
                        </a:lnSpc>
                        <a:buFont typeface="Arial"/>
                        <a:buChar char="•"/>
                      </a:pPr>
                      <a:r>
                        <a:rPr lang="en-US" sz="2600" spc="24">
                          <a:solidFill>
                            <a:srgbClr val="000000"/>
                          </a:solidFill>
                          <a:latin typeface="Noto Sans"/>
                          <a:ea typeface="Noto Sans"/>
                          <a:cs typeface="Noto Sans"/>
                          <a:sym typeface="Noto Sans"/>
                        </a:rPr>
                        <a:t>Generally provide a lower return with very little to no stock market risk</a:t>
                      </a:r>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tc>
                  <a:txBody>
                    <a:bodyPr/>
                    <a:lstStyle/>
                    <a:p>
                      <a:pPr marL="313690" lvl="1" indent="-156845" algn="l">
                        <a:lnSpc>
                          <a:spcPts val="3120"/>
                        </a:lnSpc>
                        <a:buFont typeface="Arial"/>
                        <a:buChar char="•"/>
                        <a:defRPr/>
                      </a:pPr>
                      <a:r>
                        <a:rPr lang="en-US" sz="2600" spc="24">
                          <a:solidFill>
                            <a:srgbClr val="000000"/>
                          </a:solidFill>
                          <a:latin typeface="Noto Sans"/>
                          <a:ea typeface="Noto Sans"/>
                          <a:cs typeface="Noto Sans"/>
                          <a:sym typeface="Noto Sans"/>
                        </a:rPr>
                        <a:t>Loans from an investor to an institution (corporation or government) for a pre-determined rate-of-return</a:t>
                      </a:r>
                      <a:endParaRPr lang="en-US" sz="1100"/>
                    </a:p>
                    <a:p>
                      <a:pPr marL="313690" lvl="1" indent="-156845" algn="l">
                        <a:lnSpc>
                          <a:spcPts val="3120"/>
                        </a:lnSpc>
                      </a:pPr>
                      <a:endParaRPr lang="en-US" sz="1100"/>
                    </a:p>
                    <a:p>
                      <a:pPr marL="313690" lvl="1" indent="-156845" algn="l">
                        <a:lnSpc>
                          <a:spcPts val="3120"/>
                        </a:lnSpc>
                        <a:buFont typeface="Arial"/>
                        <a:buChar char="•"/>
                      </a:pPr>
                      <a:r>
                        <a:rPr lang="en-US" sz="2600" spc="24">
                          <a:solidFill>
                            <a:srgbClr val="000000"/>
                          </a:solidFill>
                          <a:latin typeface="Noto Sans"/>
                          <a:ea typeface="Noto Sans"/>
                          <a:cs typeface="Noto Sans"/>
                          <a:sym typeface="Noto Sans"/>
                        </a:rPr>
                        <a:t>Attributes may include: duration, interest payment, financial strength of the entity</a:t>
                      </a:r>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tc>
                  <a:txBody>
                    <a:bodyPr/>
                    <a:lstStyle/>
                    <a:p>
                      <a:pPr marL="313690" lvl="1" indent="-156845" algn="l">
                        <a:lnSpc>
                          <a:spcPts val="3120"/>
                        </a:lnSpc>
                        <a:buFont typeface="Arial"/>
                        <a:buChar char="•"/>
                        <a:defRPr/>
                      </a:pPr>
                      <a:r>
                        <a:rPr lang="en-US" sz="2600" spc="24">
                          <a:solidFill>
                            <a:srgbClr val="000000"/>
                          </a:solidFill>
                          <a:latin typeface="Noto Sans"/>
                          <a:ea typeface="Noto Sans"/>
                          <a:cs typeface="Noto Sans"/>
                          <a:sym typeface="Noto Sans"/>
                        </a:rPr>
                        <a:t>Represents ownership in a company</a:t>
                      </a:r>
                      <a:endParaRPr lang="en-US" sz="1100"/>
                    </a:p>
                    <a:p>
                      <a:pPr marL="313690" lvl="1" indent="-156845" algn="l">
                        <a:lnSpc>
                          <a:spcPts val="3120"/>
                        </a:lnSpc>
                      </a:pPr>
                      <a:endParaRPr lang="en-US" sz="1100"/>
                    </a:p>
                    <a:p>
                      <a:pPr marL="313690" lvl="1" indent="-156845" algn="l">
                        <a:lnSpc>
                          <a:spcPts val="3120"/>
                        </a:lnSpc>
                        <a:buFont typeface="Arial"/>
                        <a:buChar char="•"/>
                      </a:pPr>
                      <a:r>
                        <a:rPr lang="en-US" sz="2600" spc="24">
                          <a:solidFill>
                            <a:srgbClr val="000000"/>
                          </a:solidFill>
                          <a:latin typeface="Noto Sans"/>
                          <a:ea typeface="Noto Sans"/>
                          <a:cs typeface="Noto Sans"/>
                          <a:sym typeface="Noto Sans"/>
                        </a:rPr>
                        <a:t>Most susceptible to short-term fluctuations in value. </a:t>
                      </a:r>
                    </a:p>
                    <a:p>
                      <a:pPr marL="313690" lvl="1" indent="-156845" algn="l">
                        <a:lnSpc>
                          <a:spcPts val="3120"/>
                        </a:lnSpc>
                      </a:pPr>
                      <a:endParaRPr lang="en-US" sz="2600" spc="24">
                        <a:solidFill>
                          <a:srgbClr val="000000"/>
                        </a:solidFill>
                        <a:latin typeface="Noto Sans"/>
                        <a:ea typeface="Noto Sans"/>
                        <a:cs typeface="Noto Sans"/>
                        <a:sym typeface="Noto Sans"/>
                      </a:endParaRPr>
                    </a:p>
                    <a:p>
                      <a:pPr marL="313690" lvl="1" indent="-156845" algn="l">
                        <a:lnSpc>
                          <a:spcPts val="3120"/>
                        </a:lnSpc>
                        <a:buFont typeface="Arial"/>
                        <a:buChar char="•"/>
                      </a:pPr>
                      <a:r>
                        <a:rPr lang="en-US" sz="2600" spc="24">
                          <a:solidFill>
                            <a:srgbClr val="000000"/>
                          </a:solidFill>
                          <a:latin typeface="Noto Sans"/>
                          <a:ea typeface="Noto Sans"/>
                          <a:cs typeface="Noto Sans"/>
                          <a:sym typeface="Noto Sans"/>
                        </a:rPr>
                        <a:t>Often classified by the size and style of the company</a:t>
                      </a:r>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
        <p:nvSpPr>
          <p:cNvPr id="13" name="TextBox 13"/>
          <p:cNvSpPr txBox="1"/>
          <p:nvPr/>
        </p:nvSpPr>
        <p:spPr>
          <a:xfrm>
            <a:off x="4978630" y="8329782"/>
            <a:ext cx="2455635" cy="304800"/>
          </a:xfrm>
          <a:prstGeom prst="rect">
            <a:avLst/>
          </a:prstGeom>
        </p:spPr>
        <p:txBody>
          <a:bodyPr lIns="0" tIns="0" rIns="0" bIns="0" rtlCol="0" anchor="t">
            <a:spAutoFit/>
          </a:bodyPr>
          <a:lstStyle/>
          <a:p>
            <a:pPr algn="l">
              <a:lnSpc>
                <a:spcPts val="2400"/>
              </a:lnSpc>
            </a:pPr>
            <a:r>
              <a:rPr lang="en-US" sz="2000" spc="18">
                <a:solidFill>
                  <a:srgbClr val="FFFFFF"/>
                </a:solidFill>
                <a:latin typeface="Noto Sans"/>
                <a:ea typeface="Noto Sans"/>
                <a:cs typeface="Noto Sans"/>
                <a:sym typeface="Noto Sans"/>
              </a:rPr>
              <a:t>“Fixed Income”</a:t>
            </a:r>
          </a:p>
        </p:txBody>
      </p:sp>
      <p:sp>
        <p:nvSpPr>
          <p:cNvPr id="14" name="TextBox 14"/>
          <p:cNvSpPr txBox="1"/>
          <p:nvPr/>
        </p:nvSpPr>
        <p:spPr>
          <a:xfrm>
            <a:off x="13924428" y="8293759"/>
            <a:ext cx="1090649" cy="304800"/>
          </a:xfrm>
          <a:prstGeom prst="rect">
            <a:avLst/>
          </a:prstGeom>
        </p:spPr>
        <p:txBody>
          <a:bodyPr lIns="0" tIns="0" rIns="0" bIns="0" rtlCol="0" anchor="t">
            <a:spAutoFit/>
          </a:bodyPr>
          <a:lstStyle/>
          <a:p>
            <a:pPr algn="l">
              <a:lnSpc>
                <a:spcPts val="2400"/>
              </a:lnSpc>
            </a:pPr>
            <a:r>
              <a:rPr lang="en-US" sz="2000" spc="18">
                <a:solidFill>
                  <a:srgbClr val="FFFFFF"/>
                </a:solidFill>
                <a:latin typeface="Noto Sans"/>
                <a:ea typeface="Noto Sans"/>
                <a:cs typeface="Noto Sans"/>
                <a:sym typeface="Noto Sans"/>
              </a:rPr>
              <a:t>“Equity”</a:t>
            </a:r>
          </a:p>
        </p:txBody>
      </p:sp>
      <p:grpSp>
        <p:nvGrpSpPr>
          <p:cNvPr id="15" name="Group 15"/>
          <p:cNvGrpSpPr/>
          <p:nvPr/>
        </p:nvGrpSpPr>
        <p:grpSpPr>
          <a:xfrm>
            <a:off x="2030526" y="8720787"/>
            <a:ext cx="2452254" cy="868347"/>
            <a:chOff x="0" y="0"/>
            <a:chExt cx="3269672" cy="1157796"/>
          </a:xfrm>
        </p:grpSpPr>
        <p:sp>
          <p:nvSpPr>
            <p:cNvPr id="16" name="Freeform 16"/>
            <p:cNvSpPr/>
            <p:nvPr/>
          </p:nvSpPr>
          <p:spPr>
            <a:xfrm>
              <a:off x="0" y="0"/>
              <a:ext cx="3269615" cy="1157859"/>
            </a:xfrm>
            <a:custGeom>
              <a:avLst/>
              <a:gdLst/>
              <a:ahLst/>
              <a:cxnLst/>
              <a:rect l="l" t="t" r="r" b="b"/>
              <a:pathLst>
                <a:path w="3269615" h="1157859">
                  <a:moveTo>
                    <a:pt x="0" y="578866"/>
                  </a:moveTo>
                  <a:lnTo>
                    <a:pt x="578866" y="0"/>
                  </a:lnTo>
                  <a:lnTo>
                    <a:pt x="578866" y="289433"/>
                  </a:lnTo>
                  <a:lnTo>
                    <a:pt x="3269615" y="289433"/>
                  </a:lnTo>
                  <a:lnTo>
                    <a:pt x="3269615" y="868299"/>
                  </a:lnTo>
                  <a:lnTo>
                    <a:pt x="578866" y="868299"/>
                  </a:lnTo>
                  <a:lnTo>
                    <a:pt x="578866" y="1157859"/>
                  </a:lnTo>
                  <a:close/>
                </a:path>
              </a:pathLst>
            </a:custGeom>
            <a:solidFill>
              <a:srgbClr val="1F497D"/>
            </a:solidFill>
          </p:spPr>
          <p:txBody>
            <a:bodyPr/>
            <a:lstStyle/>
            <a:p>
              <a:endParaRPr lang="en-US"/>
            </a:p>
          </p:txBody>
        </p:sp>
        <p:sp>
          <p:nvSpPr>
            <p:cNvPr id="17" name="TextBox 17"/>
            <p:cNvSpPr txBox="1"/>
            <p:nvPr/>
          </p:nvSpPr>
          <p:spPr>
            <a:xfrm>
              <a:off x="0" y="-9525"/>
              <a:ext cx="3269672" cy="1167321"/>
            </a:xfrm>
            <a:prstGeom prst="rect">
              <a:avLst/>
            </a:prstGeom>
          </p:spPr>
          <p:txBody>
            <a:bodyPr lIns="50800" tIns="50800" rIns="50800" bIns="50800" rtlCol="0" anchor="ctr"/>
            <a:lstStyle/>
            <a:p>
              <a:pPr algn="ctr">
                <a:lnSpc>
                  <a:spcPts val="3240"/>
                </a:lnSpc>
              </a:pPr>
              <a:r>
                <a:rPr lang="en-US" sz="2700" b="1" spc="25">
                  <a:solidFill>
                    <a:srgbClr val="FFFFFF"/>
                  </a:solidFill>
                  <a:latin typeface="Noto Sans Bold"/>
                  <a:ea typeface="Noto Sans Bold"/>
                  <a:cs typeface="Noto Sans Bold"/>
                  <a:sym typeface="Noto Sans Bold"/>
                </a:rPr>
                <a:t>Lower</a:t>
              </a:r>
            </a:p>
          </p:txBody>
        </p:sp>
      </p:grpSp>
      <p:grpSp>
        <p:nvGrpSpPr>
          <p:cNvPr id="18" name="Group 18"/>
          <p:cNvGrpSpPr/>
          <p:nvPr/>
        </p:nvGrpSpPr>
        <p:grpSpPr>
          <a:xfrm>
            <a:off x="14188440" y="8720787"/>
            <a:ext cx="2279073" cy="868347"/>
            <a:chOff x="0" y="0"/>
            <a:chExt cx="3038764" cy="1157796"/>
          </a:xfrm>
        </p:grpSpPr>
        <p:sp>
          <p:nvSpPr>
            <p:cNvPr id="19" name="Freeform 19"/>
            <p:cNvSpPr/>
            <p:nvPr/>
          </p:nvSpPr>
          <p:spPr>
            <a:xfrm>
              <a:off x="0" y="0"/>
              <a:ext cx="3038729" cy="1157859"/>
            </a:xfrm>
            <a:custGeom>
              <a:avLst/>
              <a:gdLst/>
              <a:ahLst/>
              <a:cxnLst/>
              <a:rect l="l" t="t" r="r" b="b"/>
              <a:pathLst>
                <a:path w="3038729" h="1157859">
                  <a:moveTo>
                    <a:pt x="3038729" y="578866"/>
                  </a:moveTo>
                  <a:lnTo>
                    <a:pt x="2459863" y="0"/>
                  </a:lnTo>
                  <a:lnTo>
                    <a:pt x="2459863" y="289433"/>
                  </a:lnTo>
                  <a:lnTo>
                    <a:pt x="0" y="289433"/>
                  </a:lnTo>
                  <a:lnTo>
                    <a:pt x="0" y="868299"/>
                  </a:lnTo>
                  <a:lnTo>
                    <a:pt x="2459863" y="868299"/>
                  </a:lnTo>
                  <a:lnTo>
                    <a:pt x="2459863" y="1157859"/>
                  </a:lnTo>
                  <a:close/>
                </a:path>
              </a:pathLst>
            </a:custGeom>
            <a:solidFill>
              <a:srgbClr val="1F497D"/>
            </a:solidFill>
          </p:spPr>
          <p:txBody>
            <a:bodyPr/>
            <a:lstStyle/>
            <a:p>
              <a:endParaRPr lang="en-US"/>
            </a:p>
          </p:txBody>
        </p:sp>
        <p:sp>
          <p:nvSpPr>
            <p:cNvPr id="20" name="TextBox 20"/>
            <p:cNvSpPr txBox="1"/>
            <p:nvPr/>
          </p:nvSpPr>
          <p:spPr>
            <a:xfrm>
              <a:off x="0" y="-9525"/>
              <a:ext cx="3038764" cy="1167321"/>
            </a:xfrm>
            <a:prstGeom prst="rect">
              <a:avLst/>
            </a:prstGeom>
          </p:spPr>
          <p:txBody>
            <a:bodyPr lIns="50800" tIns="50800" rIns="50800" bIns="50800" rtlCol="0" anchor="ctr"/>
            <a:lstStyle/>
            <a:p>
              <a:pPr algn="ctr">
                <a:lnSpc>
                  <a:spcPts val="3240"/>
                </a:lnSpc>
              </a:pPr>
              <a:r>
                <a:rPr lang="en-US" sz="2700" b="1" spc="25">
                  <a:solidFill>
                    <a:srgbClr val="FFFFFF"/>
                  </a:solidFill>
                  <a:latin typeface="Noto Sans Bold"/>
                  <a:ea typeface="Noto Sans Bold"/>
                  <a:cs typeface="Noto Sans Bold"/>
                  <a:sym typeface="Noto Sans Bold"/>
                </a:rPr>
                <a:t>Higher</a:t>
              </a:r>
            </a:p>
          </p:txBody>
        </p:sp>
      </p:grpSp>
      <p:sp>
        <p:nvSpPr>
          <p:cNvPr id="21" name="TextBox 21"/>
          <p:cNvSpPr txBox="1"/>
          <p:nvPr/>
        </p:nvSpPr>
        <p:spPr>
          <a:xfrm>
            <a:off x="6080067" y="9538952"/>
            <a:ext cx="6127863" cy="495300"/>
          </a:xfrm>
          <a:prstGeom prst="rect">
            <a:avLst/>
          </a:prstGeom>
        </p:spPr>
        <p:txBody>
          <a:bodyPr lIns="0" tIns="0" rIns="0" bIns="0" rtlCol="0" anchor="t">
            <a:spAutoFit/>
          </a:bodyPr>
          <a:lstStyle/>
          <a:p>
            <a:pPr algn="ctr">
              <a:lnSpc>
                <a:spcPts val="1980"/>
              </a:lnSpc>
            </a:pPr>
            <a:r>
              <a:rPr lang="en-US" sz="1650" spc="15">
                <a:solidFill>
                  <a:srgbClr val="212C68"/>
                </a:solidFill>
                <a:latin typeface="Noto Sans"/>
                <a:ea typeface="Noto Sans"/>
                <a:cs typeface="Noto Sans"/>
                <a:sym typeface="Noto Sans"/>
              </a:rPr>
              <a:t>For Illustrative purposes. General observations only. </a:t>
            </a:r>
          </a:p>
          <a:p>
            <a:pPr algn="ctr">
              <a:lnSpc>
                <a:spcPts val="1980"/>
              </a:lnSpc>
            </a:pPr>
            <a:r>
              <a:rPr lang="en-US" sz="1650" spc="15">
                <a:solidFill>
                  <a:srgbClr val="212C68"/>
                </a:solidFill>
                <a:latin typeface="Noto Sans"/>
                <a:ea typeface="Noto Sans"/>
                <a:cs typeface="Noto Sans"/>
                <a:sym typeface="Noto Sans"/>
              </a:rPr>
              <a:t>Volatility for any given time period can vary from the above. </a:t>
            </a:r>
          </a:p>
        </p:txBody>
      </p:sp>
      <p:sp>
        <p:nvSpPr>
          <p:cNvPr id="22" name="TextBox 22"/>
          <p:cNvSpPr txBox="1"/>
          <p:nvPr/>
        </p:nvSpPr>
        <p:spPr>
          <a:xfrm>
            <a:off x="5480096" y="8907310"/>
            <a:ext cx="7327809" cy="495300"/>
          </a:xfrm>
          <a:prstGeom prst="rect">
            <a:avLst/>
          </a:prstGeom>
        </p:spPr>
        <p:txBody>
          <a:bodyPr lIns="0" tIns="0" rIns="0" bIns="0" rtlCol="0" anchor="t">
            <a:spAutoFit/>
          </a:bodyPr>
          <a:lstStyle/>
          <a:p>
            <a:pPr algn="ctr">
              <a:lnSpc>
                <a:spcPts val="3960"/>
              </a:lnSpc>
            </a:pPr>
            <a:r>
              <a:rPr lang="en-US" sz="3300" b="1" spc="30">
                <a:solidFill>
                  <a:srgbClr val="212C68"/>
                </a:solidFill>
                <a:latin typeface="Noto Sans Bold"/>
                <a:ea typeface="Noto Sans Bold"/>
                <a:cs typeface="Noto Sans Bold"/>
                <a:sym typeface="Noto Sans Bold"/>
              </a:rPr>
              <a:t>Potential Risk/Potential Return</a:t>
            </a:r>
          </a:p>
        </p:txBody>
      </p:sp>
      <p:grpSp>
        <p:nvGrpSpPr>
          <p:cNvPr id="23" name="Group 23"/>
          <p:cNvGrpSpPr/>
          <p:nvPr/>
        </p:nvGrpSpPr>
        <p:grpSpPr>
          <a:xfrm>
            <a:off x="4482780" y="8934023"/>
            <a:ext cx="9705660" cy="441875"/>
            <a:chOff x="0" y="0"/>
            <a:chExt cx="12940880" cy="589167"/>
          </a:xfrm>
        </p:grpSpPr>
        <p:sp>
          <p:nvSpPr>
            <p:cNvPr id="24" name="Freeform 24"/>
            <p:cNvSpPr/>
            <p:nvPr/>
          </p:nvSpPr>
          <p:spPr>
            <a:xfrm>
              <a:off x="0" y="0"/>
              <a:ext cx="12940834" cy="589153"/>
            </a:xfrm>
            <a:custGeom>
              <a:avLst/>
              <a:gdLst/>
              <a:ahLst/>
              <a:cxnLst/>
              <a:rect l="l" t="t" r="r" b="b"/>
              <a:pathLst>
                <a:path w="12940834" h="589153">
                  <a:moveTo>
                    <a:pt x="9401" y="0"/>
                  </a:moveTo>
                  <a:lnTo>
                    <a:pt x="12931433" y="0"/>
                  </a:lnTo>
                  <a:cubicBezTo>
                    <a:pt x="12936698" y="0"/>
                    <a:pt x="12940834" y="2794"/>
                    <a:pt x="12940834" y="6350"/>
                  </a:cubicBezTo>
                  <a:lnTo>
                    <a:pt x="12940834" y="582803"/>
                  </a:lnTo>
                  <a:cubicBezTo>
                    <a:pt x="12940834" y="586359"/>
                    <a:pt x="12936698" y="589153"/>
                    <a:pt x="12931433" y="589153"/>
                  </a:cubicBezTo>
                  <a:lnTo>
                    <a:pt x="9401" y="589153"/>
                  </a:lnTo>
                  <a:cubicBezTo>
                    <a:pt x="4136" y="589153"/>
                    <a:pt x="0" y="586359"/>
                    <a:pt x="0" y="582803"/>
                  </a:cubicBezTo>
                  <a:lnTo>
                    <a:pt x="0" y="6350"/>
                  </a:lnTo>
                  <a:cubicBezTo>
                    <a:pt x="0" y="2794"/>
                    <a:pt x="4136" y="0"/>
                    <a:pt x="9401" y="0"/>
                  </a:cubicBezTo>
                  <a:moveTo>
                    <a:pt x="9401" y="12700"/>
                  </a:moveTo>
                  <a:lnTo>
                    <a:pt x="9401" y="6350"/>
                  </a:lnTo>
                  <a:lnTo>
                    <a:pt x="18802" y="6350"/>
                  </a:lnTo>
                  <a:lnTo>
                    <a:pt x="18802" y="582803"/>
                  </a:lnTo>
                  <a:lnTo>
                    <a:pt x="9401" y="582803"/>
                  </a:lnTo>
                  <a:lnTo>
                    <a:pt x="9401" y="576453"/>
                  </a:lnTo>
                  <a:lnTo>
                    <a:pt x="12931433" y="576453"/>
                  </a:lnTo>
                  <a:lnTo>
                    <a:pt x="12931433" y="582803"/>
                  </a:lnTo>
                  <a:lnTo>
                    <a:pt x="12922032" y="582803"/>
                  </a:lnTo>
                  <a:lnTo>
                    <a:pt x="12922032" y="6350"/>
                  </a:lnTo>
                  <a:lnTo>
                    <a:pt x="12931433" y="6350"/>
                  </a:lnTo>
                  <a:lnTo>
                    <a:pt x="12931433" y="12700"/>
                  </a:lnTo>
                  <a:lnTo>
                    <a:pt x="9401" y="12700"/>
                  </a:lnTo>
                  <a:close/>
                </a:path>
              </a:pathLst>
            </a:custGeom>
            <a:solidFill>
              <a:srgbClr val="212C68"/>
            </a:solidFill>
          </p:spPr>
          <p:txBody>
            <a:bodyPr/>
            <a:lstStyle/>
            <a:p>
              <a:endParaRPr lang="en-US"/>
            </a:p>
          </p:txBody>
        </p:sp>
      </p:grpSp>
      <p:sp>
        <p:nvSpPr>
          <p:cNvPr id="25" name="Freeform 25"/>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876300"/>
            <a:ext cx="14511836" cy="1152525"/>
          </a:xfrm>
          <a:prstGeom prst="rect">
            <a:avLst/>
          </a:prstGeom>
        </p:spPr>
        <p:txBody>
          <a:bodyPr lIns="0" tIns="0" rIns="0" bIns="0" rtlCol="0" anchor="t">
            <a:spAutoFit/>
          </a:bodyPr>
          <a:lstStyle/>
          <a:p>
            <a:pPr algn="l">
              <a:lnSpc>
                <a:spcPts val="9000"/>
              </a:lnSpc>
            </a:pPr>
            <a:r>
              <a:rPr lang="en-US" sz="7500" b="1">
                <a:solidFill>
                  <a:srgbClr val="232C68"/>
                </a:solidFill>
                <a:latin typeface="Noto Sans Bold"/>
                <a:ea typeface="Noto Sans Bold"/>
                <a:cs typeface="Noto Sans Bold"/>
                <a:sym typeface="Noto Sans Bold"/>
              </a:rPr>
              <a:t>Asset Allocation</a:t>
            </a:r>
          </a:p>
        </p:txBody>
      </p:sp>
      <p:grpSp>
        <p:nvGrpSpPr>
          <p:cNvPr id="3" name="Group 3"/>
          <p:cNvGrpSpPr/>
          <p:nvPr/>
        </p:nvGrpSpPr>
        <p:grpSpPr>
          <a:xfrm>
            <a:off x="9226440" y="919500"/>
            <a:ext cx="6856056" cy="1107996"/>
            <a:chOff x="0" y="0"/>
            <a:chExt cx="9141408" cy="1477328"/>
          </a:xfrm>
        </p:grpSpPr>
        <p:sp>
          <p:nvSpPr>
            <p:cNvPr id="4" name="Freeform 4"/>
            <p:cNvSpPr/>
            <p:nvPr/>
          </p:nvSpPr>
          <p:spPr>
            <a:xfrm>
              <a:off x="0" y="0"/>
              <a:ext cx="9141407" cy="1477391"/>
            </a:xfrm>
            <a:custGeom>
              <a:avLst/>
              <a:gdLst/>
              <a:ahLst/>
              <a:cxnLst/>
              <a:rect l="l" t="t" r="r" b="b"/>
              <a:pathLst>
                <a:path w="9141407" h="1477391">
                  <a:moveTo>
                    <a:pt x="0" y="0"/>
                  </a:moveTo>
                  <a:lnTo>
                    <a:pt x="9141407" y="0"/>
                  </a:lnTo>
                  <a:lnTo>
                    <a:pt x="9141407" y="1477391"/>
                  </a:lnTo>
                  <a:lnTo>
                    <a:pt x="0" y="1477391"/>
                  </a:lnTo>
                  <a:close/>
                </a:path>
              </a:pathLst>
            </a:custGeom>
            <a:solidFill>
              <a:srgbClr val="202C68"/>
            </a:solidFill>
          </p:spPr>
          <p:txBody>
            <a:bodyPr/>
            <a:lstStyle/>
            <a:p>
              <a:endParaRPr lang="en-US"/>
            </a:p>
          </p:txBody>
        </p:sp>
        <p:sp>
          <p:nvSpPr>
            <p:cNvPr id="5" name="TextBox 5"/>
            <p:cNvSpPr txBox="1"/>
            <p:nvPr/>
          </p:nvSpPr>
          <p:spPr>
            <a:xfrm>
              <a:off x="0" y="-9525"/>
              <a:ext cx="9141408" cy="1486853"/>
            </a:xfrm>
            <a:prstGeom prst="rect">
              <a:avLst/>
            </a:prstGeom>
          </p:spPr>
          <p:txBody>
            <a:bodyPr lIns="50800" tIns="50800" rIns="50800" bIns="50800" rtlCol="0" anchor="ctr"/>
            <a:lstStyle/>
            <a:p>
              <a:pPr algn="r">
                <a:lnSpc>
                  <a:spcPts val="3240"/>
                </a:lnSpc>
              </a:pPr>
              <a:r>
                <a:rPr lang="en-US" sz="2700" b="1" spc="25">
                  <a:solidFill>
                    <a:srgbClr val="FFFFFF"/>
                  </a:solidFill>
                  <a:latin typeface="Noto Sans Bold"/>
                  <a:ea typeface="Noto Sans Bold"/>
                  <a:cs typeface="Noto Sans Bold"/>
                  <a:sym typeface="Noto Sans Bold"/>
                </a:rPr>
                <a:t>Take the risk tolerance quiz at u.bpas.com</a:t>
              </a:r>
            </a:p>
          </p:txBody>
        </p:sp>
      </p:grpSp>
      <p:sp>
        <p:nvSpPr>
          <p:cNvPr id="6" name="Freeform 6" descr="Clipboard Mixed outline"/>
          <p:cNvSpPr/>
          <p:nvPr/>
        </p:nvSpPr>
        <p:spPr>
          <a:xfrm>
            <a:off x="9397232" y="961633"/>
            <a:ext cx="947847" cy="947847"/>
          </a:xfrm>
          <a:custGeom>
            <a:avLst/>
            <a:gdLst/>
            <a:ahLst/>
            <a:cxnLst/>
            <a:rect l="l" t="t" r="r" b="b"/>
            <a:pathLst>
              <a:path w="947847" h="947847">
                <a:moveTo>
                  <a:pt x="0" y="0"/>
                </a:moveTo>
                <a:lnTo>
                  <a:pt x="947847" y="0"/>
                </a:lnTo>
                <a:lnTo>
                  <a:pt x="947847" y="947847"/>
                </a:lnTo>
                <a:lnTo>
                  <a:pt x="0" y="9478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917459" y="2386839"/>
            <a:ext cx="6225738" cy="6153150"/>
          </a:xfrm>
          <a:prstGeom prst="rect">
            <a:avLst/>
          </a:prstGeom>
        </p:spPr>
        <p:txBody>
          <a:bodyPr lIns="0" tIns="0" rIns="0" bIns="0" rtlCol="0" anchor="t">
            <a:spAutoFit/>
          </a:bodyPr>
          <a:lstStyle/>
          <a:p>
            <a:pPr algn="l">
              <a:lnSpc>
                <a:spcPts val="3240"/>
              </a:lnSpc>
            </a:pPr>
            <a:r>
              <a:rPr lang="en-US" sz="2700" spc="24">
                <a:solidFill>
                  <a:srgbClr val="081D58"/>
                </a:solidFill>
                <a:latin typeface="Noto Sans"/>
                <a:ea typeface="Noto Sans"/>
                <a:cs typeface="Noto Sans"/>
                <a:sym typeface="Noto Sans"/>
              </a:rPr>
              <a:t>Asset allocation is the strategy of creating a balanced portfolio of </a:t>
            </a:r>
          </a:p>
          <a:p>
            <a:pPr algn="l">
              <a:lnSpc>
                <a:spcPts val="3240"/>
              </a:lnSpc>
            </a:pPr>
            <a:r>
              <a:rPr lang="en-US" sz="2700" b="1" spc="25">
                <a:solidFill>
                  <a:srgbClr val="081D58"/>
                </a:solidFill>
                <a:latin typeface="Noto Sans Bold"/>
                <a:ea typeface="Noto Sans Bold"/>
                <a:cs typeface="Noto Sans Bold"/>
                <a:sym typeface="Noto Sans Bold"/>
              </a:rPr>
              <a:t>fixed income </a:t>
            </a:r>
            <a:r>
              <a:rPr lang="en-US" sz="2700" spc="25">
                <a:solidFill>
                  <a:srgbClr val="081D58"/>
                </a:solidFill>
                <a:latin typeface="Noto Sans"/>
                <a:ea typeface="Noto Sans"/>
                <a:cs typeface="Noto Sans"/>
                <a:sym typeface="Noto Sans"/>
              </a:rPr>
              <a:t>investments (bonds, cash, stable value) and </a:t>
            </a:r>
            <a:r>
              <a:rPr lang="en-US" sz="2700" b="1" spc="25">
                <a:solidFill>
                  <a:srgbClr val="081D58"/>
                </a:solidFill>
                <a:latin typeface="Noto Sans Bold"/>
                <a:ea typeface="Noto Sans Bold"/>
                <a:cs typeface="Noto Sans Bold"/>
                <a:sym typeface="Noto Sans Bold"/>
              </a:rPr>
              <a:t>equity</a:t>
            </a:r>
            <a:r>
              <a:rPr lang="en-US" sz="2700" spc="25">
                <a:solidFill>
                  <a:srgbClr val="081D58"/>
                </a:solidFill>
                <a:latin typeface="Noto Sans"/>
                <a:ea typeface="Noto Sans"/>
                <a:cs typeface="Noto Sans"/>
                <a:sym typeface="Noto Sans"/>
              </a:rPr>
              <a:t> investments (domestic stock, foreign stock) based on time horizon, objectives, risk tolerance and more.</a:t>
            </a:r>
          </a:p>
          <a:p>
            <a:pPr algn="l">
              <a:lnSpc>
                <a:spcPts val="3240"/>
              </a:lnSpc>
            </a:pPr>
            <a:endParaRPr lang="en-US" sz="2700" spc="25">
              <a:solidFill>
                <a:srgbClr val="081D58"/>
              </a:solidFill>
              <a:latin typeface="Noto Sans"/>
              <a:ea typeface="Noto Sans"/>
              <a:cs typeface="Noto Sans"/>
              <a:sym typeface="Noto Sans"/>
            </a:endParaRPr>
          </a:p>
          <a:p>
            <a:pPr algn="l">
              <a:lnSpc>
                <a:spcPts val="3240"/>
              </a:lnSpc>
            </a:pPr>
            <a:r>
              <a:rPr lang="en-US" sz="2700" spc="25">
                <a:solidFill>
                  <a:srgbClr val="081D58"/>
                </a:solidFill>
                <a:latin typeface="Noto Sans"/>
                <a:ea typeface="Noto Sans"/>
                <a:cs typeface="Noto Sans"/>
                <a:sym typeface="Noto Sans"/>
              </a:rPr>
              <a:t>There is no one-size fits all, your asset allocation is specific to your needs, goals, and preferences.</a:t>
            </a:r>
          </a:p>
          <a:p>
            <a:pPr algn="l">
              <a:lnSpc>
                <a:spcPts val="3240"/>
              </a:lnSpc>
            </a:pPr>
            <a:endParaRPr lang="en-US" sz="2700" spc="25">
              <a:solidFill>
                <a:srgbClr val="081D58"/>
              </a:solidFill>
              <a:latin typeface="Noto Sans"/>
              <a:ea typeface="Noto Sans"/>
              <a:cs typeface="Noto Sans"/>
              <a:sym typeface="Noto Sans"/>
            </a:endParaRPr>
          </a:p>
          <a:p>
            <a:pPr algn="l">
              <a:lnSpc>
                <a:spcPts val="3240"/>
              </a:lnSpc>
            </a:pPr>
            <a:r>
              <a:rPr lang="en-US" sz="2700" spc="25">
                <a:solidFill>
                  <a:srgbClr val="081D58"/>
                </a:solidFill>
                <a:latin typeface="Noto Sans"/>
                <a:ea typeface="Noto Sans"/>
                <a:cs typeface="Noto Sans"/>
                <a:sym typeface="Noto Sans"/>
              </a:rPr>
              <a:t>Your asset allocation should change over time as your goals or needs change.</a:t>
            </a:r>
          </a:p>
        </p:txBody>
      </p:sp>
      <p:grpSp>
        <p:nvGrpSpPr>
          <p:cNvPr id="8" name="Group 8"/>
          <p:cNvGrpSpPr/>
          <p:nvPr/>
        </p:nvGrpSpPr>
        <p:grpSpPr>
          <a:xfrm>
            <a:off x="11803152" y="5494455"/>
            <a:ext cx="2027174" cy="2453658"/>
            <a:chOff x="0" y="0"/>
            <a:chExt cx="2173575" cy="2630860"/>
          </a:xfrm>
        </p:grpSpPr>
        <p:sp>
          <p:nvSpPr>
            <p:cNvPr id="9" name="Freeform 9"/>
            <p:cNvSpPr/>
            <p:nvPr/>
          </p:nvSpPr>
          <p:spPr>
            <a:xfrm>
              <a:off x="25400" y="25400"/>
              <a:ext cx="2122678" cy="2580005"/>
            </a:xfrm>
            <a:custGeom>
              <a:avLst/>
              <a:gdLst/>
              <a:ahLst/>
              <a:cxnLst/>
              <a:rect l="l" t="t" r="r" b="b"/>
              <a:pathLst>
                <a:path w="2122678" h="2580005">
                  <a:moveTo>
                    <a:pt x="0" y="2580005"/>
                  </a:moveTo>
                  <a:lnTo>
                    <a:pt x="1061339" y="0"/>
                  </a:lnTo>
                  <a:lnTo>
                    <a:pt x="2122678" y="2580005"/>
                  </a:lnTo>
                  <a:close/>
                </a:path>
              </a:pathLst>
            </a:custGeom>
            <a:solidFill>
              <a:srgbClr val="FFFFFF"/>
            </a:solidFill>
          </p:spPr>
          <p:txBody>
            <a:bodyPr/>
            <a:lstStyle/>
            <a:p>
              <a:endParaRPr lang="en-US"/>
            </a:p>
          </p:txBody>
        </p:sp>
        <p:sp>
          <p:nvSpPr>
            <p:cNvPr id="10" name="Freeform 10"/>
            <p:cNvSpPr/>
            <p:nvPr/>
          </p:nvSpPr>
          <p:spPr>
            <a:xfrm>
              <a:off x="-1270" y="0"/>
              <a:ext cx="2176145" cy="2630805"/>
            </a:xfrm>
            <a:custGeom>
              <a:avLst/>
              <a:gdLst/>
              <a:ahLst/>
              <a:cxnLst/>
              <a:rect l="l" t="t" r="r" b="b"/>
              <a:pathLst>
                <a:path w="2176145" h="2630805">
                  <a:moveTo>
                    <a:pt x="3175" y="2595753"/>
                  </a:moveTo>
                  <a:lnTo>
                    <a:pt x="1064514" y="15748"/>
                  </a:lnTo>
                  <a:cubicBezTo>
                    <a:pt x="1068451" y="6223"/>
                    <a:pt x="1077722" y="0"/>
                    <a:pt x="1088009" y="0"/>
                  </a:cubicBezTo>
                  <a:cubicBezTo>
                    <a:pt x="1098296" y="0"/>
                    <a:pt x="1107567" y="6223"/>
                    <a:pt x="1111504" y="15748"/>
                  </a:cubicBezTo>
                  <a:lnTo>
                    <a:pt x="2172970" y="2595753"/>
                  </a:lnTo>
                  <a:cubicBezTo>
                    <a:pt x="2176145" y="2603627"/>
                    <a:pt x="2175256" y="2612517"/>
                    <a:pt x="2170557" y="2619502"/>
                  </a:cubicBezTo>
                  <a:cubicBezTo>
                    <a:pt x="2165858" y="2626487"/>
                    <a:pt x="2157984" y="2630805"/>
                    <a:pt x="2149475" y="2630805"/>
                  </a:cubicBezTo>
                  <a:lnTo>
                    <a:pt x="26670" y="2630805"/>
                  </a:lnTo>
                  <a:cubicBezTo>
                    <a:pt x="18161" y="2630805"/>
                    <a:pt x="10287" y="2626614"/>
                    <a:pt x="5588" y="2619502"/>
                  </a:cubicBezTo>
                  <a:cubicBezTo>
                    <a:pt x="889" y="2612390"/>
                    <a:pt x="0" y="2603500"/>
                    <a:pt x="3175" y="2595753"/>
                  </a:cubicBezTo>
                  <a:moveTo>
                    <a:pt x="50165" y="2615057"/>
                  </a:moveTo>
                  <a:lnTo>
                    <a:pt x="26670" y="2605405"/>
                  </a:lnTo>
                  <a:lnTo>
                    <a:pt x="26670" y="2580005"/>
                  </a:lnTo>
                  <a:lnTo>
                    <a:pt x="2149475" y="2580005"/>
                  </a:lnTo>
                  <a:lnTo>
                    <a:pt x="2149475" y="2605405"/>
                  </a:lnTo>
                  <a:lnTo>
                    <a:pt x="2125980" y="2615057"/>
                  </a:lnTo>
                  <a:lnTo>
                    <a:pt x="1064514" y="35052"/>
                  </a:lnTo>
                  <a:lnTo>
                    <a:pt x="1088009" y="25400"/>
                  </a:lnTo>
                  <a:lnTo>
                    <a:pt x="1111504" y="35052"/>
                  </a:lnTo>
                  <a:lnTo>
                    <a:pt x="50165" y="2615184"/>
                  </a:lnTo>
                  <a:close/>
                </a:path>
              </a:pathLst>
            </a:custGeom>
            <a:solidFill>
              <a:srgbClr val="212C68"/>
            </a:solidFill>
          </p:spPr>
          <p:txBody>
            <a:bodyPr/>
            <a:lstStyle/>
            <a:p>
              <a:endParaRPr lang="en-US"/>
            </a:p>
          </p:txBody>
        </p:sp>
      </p:grpSp>
      <p:grpSp>
        <p:nvGrpSpPr>
          <p:cNvPr id="11" name="Group 11"/>
          <p:cNvGrpSpPr/>
          <p:nvPr/>
        </p:nvGrpSpPr>
        <p:grpSpPr>
          <a:xfrm>
            <a:off x="9669896" y="5355586"/>
            <a:ext cx="6412600" cy="277738"/>
            <a:chOff x="0" y="0"/>
            <a:chExt cx="8550133" cy="370317"/>
          </a:xfrm>
        </p:grpSpPr>
        <p:sp>
          <p:nvSpPr>
            <p:cNvPr id="12" name="Freeform 12"/>
            <p:cNvSpPr/>
            <p:nvPr/>
          </p:nvSpPr>
          <p:spPr>
            <a:xfrm>
              <a:off x="16891" y="16891"/>
              <a:ext cx="8516366" cy="336550"/>
            </a:xfrm>
            <a:custGeom>
              <a:avLst/>
              <a:gdLst/>
              <a:ahLst/>
              <a:cxnLst/>
              <a:rect l="l" t="t" r="r" b="b"/>
              <a:pathLst>
                <a:path w="8516366" h="336550">
                  <a:moveTo>
                    <a:pt x="0" y="0"/>
                  </a:moveTo>
                  <a:lnTo>
                    <a:pt x="8516366" y="0"/>
                  </a:lnTo>
                  <a:lnTo>
                    <a:pt x="8516366" y="336550"/>
                  </a:lnTo>
                  <a:lnTo>
                    <a:pt x="0" y="336550"/>
                  </a:lnTo>
                  <a:close/>
                </a:path>
              </a:pathLst>
            </a:custGeom>
            <a:solidFill>
              <a:srgbClr val="212C68"/>
            </a:solidFill>
          </p:spPr>
          <p:txBody>
            <a:bodyPr/>
            <a:lstStyle/>
            <a:p>
              <a:endParaRPr lang="en-US"/>
            </a:p>
          </p:txBody>
        </p:sp>
        <p:sp>
          <p:nvSpPr>
            <p:cNvPr id="13" name="Freeform 13"/>
            <p:cNvSpPr/>
            <p:nvPr/>
          </p:nvSpPr>
          <p:spPr>
            <a:xfrm>
              <a:off x="0" y="0"/>
              <a:ext cx="8550148" cy="370332"/>
            </a:xfrm>
            <a:custGeom>
              <a:avLst/>
              <a:gdLst/>
              <a:ahLst/>
              <a:cxnLst/>
              <a:rect l="l" t="t" r="r" b="b"/>
              <a:pathLst>
                <a:path w="8550148" h="370332">
                  <a:moveTo>
                    <a:pt x="16891" y="0"/>
                  </a:moveTo>
                  <a:lnTo>
                    <a:pt x="8533257" y="0"/>
                  </a:lnTo>
                  <a:cubicBezTo>
                    <a:pt x="8542655" y="0"/>
                    <a:pt x="8550148" y="7620"/>
                    <a:pt x="8550148" y="16891"/>
                  </a:cubicBezTo>
                  <a:lnTo>
                    <a:pt x="8550148" y="353441"/>
                  </a:lnTo>
                  <a:cubicBezTo>
                    <a:pt x="8550148" y="362839"/>
                    <a:pt x="8542527" y="370332"/>
                    <a:pt x="8533257" y="370332"/>
                  </a:cubicBezTo>
                  <a:lnTo>
                    <a:pt x="16891" y="370332"/>
                  </a:lnTo>
                  <a:cubicBezTo>
                    <a:pt x="7620" y="370332"/>
                    <a:pt x="0" y="362712"/>
                    <a:pt x="0" y="353441"/>
                  </a:cubicBezTo>
                  <a:lnTo>
                    <a:pt x="0" y="16891"/>
                  </a:lnTo>
                  <a:cubicBezTo>
                    <a:pt x="0" y="7620"/>
                    <a:pt x="7620" y="0"/>
                    <a:pt x="16891" y="0"/>
                  </a:cubicBezTo>
                  <a:moveTo>
                    <a:pt x="16891" y="33909"/>
                  </a:moveTo>
                  <a:lnTo>
                    <a:pt x="16891" y="16891"/>
                  </a:lnTo>
                  <a:lnTo>
                    <a:pt x="33909" y="16891"/>
                  </a:lnTo>
                  <a:lnTo>
                    <a:pt x="33909" y="353441"/>
                  </a:lnTo>
                  <a:lnTo>
                    <a:pt x="16891" y="353441"/>
                  </a:lnTo>
                  <a:lnTo>
                    <a:pt x="16891" y="336423"/>
                  </a:lnTo>
                  <a:lnTo>
                    <a:pt x="8533257" y="336423"/>
                  </a:lnTo>
                  <a:lnTo>
                    <a:pt x="8533257" y="353314"/>
                  </a:lnTo>
                  <a:lnTo>
                    <a:pt x="8516365" y="353314"/>
                  </a:lnTo>
                  <a:lnTo>
                    <a:pt x="8516365" y="16891"/>
                  </a:lnTo>
                  <a:lnTo>
                    <a:pt x="8533257" y="16891"/>
                  </a:lnTo>
                  <a:lnTo>
                    <a:pt x="8533257" y="33909"/>
                  </a:lnTo>
                  <a:lnTo>
                    <a:pt x="16891" y="33909"/>
                  </a:lnTo>
                  <a:close/>
                </a:path>
              </a:pathLst>
            </a:custGeom>
            <a:solidFill>
              <a:srgbClr val="1F497D"/>
            </a:solidFill>
          </p:spPr>
          <p:txBody>
            <a:bodyPr/>
            <a:lstStyle/>
            <a:p>
              <a:endParaRPr lang="en-US"/>
            </a:p>
          </p:txBody>
        </p:sp>
      </p:grpSp>
      <p:sp>
        <p:nvSpPr>
          <p:cNvPr id="14" name="Freeform 14"/>
          <p:cNvSpPr/>
          <p:nvPr/>
        </p:nvSpPr>
        <p:spPr>
          <a:xfrm>
            <a:off x="11049000" y="3612776"/>
            <a:ext cx="1832018" cy="1832018"/>
          </a:xfrm>
          <a:custGeom>
            <a:avLst/>
            <a:gdLst/>
            <a:ahLst/>
            <a:cxnLst/>
            <a:rect l="l" t="t" r="r" b="b"/>
            <a:pathLst>
              <a:path w="1832018" h="1832018">
                <a:moveTo>
                  <a:pt x="0" y="0"/>
                </a:moveTo>
                <a:lnTo>
                  <a:pt x="1832018" y="0"/>
                </a:lnTo>
                <a:lnTo>
                  <a:pt x="1832018" y="1832018"/>
                </a:lnTo>
                <a:lnTo>
                  <a:pt x="0" y="1832018"/>
                </a:lnTo>
                <a:lnTo>
                  <a:pt x="0" y="0"/>
                </a:lnTo>
                <a:close/>
              </a:path>
            </a:pathLst>
          </a:custGeom>
          <a:blipFill>
            <a:blip r:embed="rId5"/>
            <a:stretch>
              <a:fillRect/>
            </a:stretch>
          </a:blipFill>
        </p:spPr>
        <p:txBody>
          <a:bodyPr/>
          <a:lstStyle/>
          <a:p>
            <a:endParaRPr lang="en-US"/>
          </a:p>
        </p:txBody>
      </p:sp>
      <p:sp>
        <p:nvSpPr>
          <p:cNvPr id="16" name="Freeform 16"/>
          <p:cNvSpPr/>
          <p:nvPr/>
        </p:nvSpPr>
        <p:spPr>
          <a:xfrm>
            <a:off x="13231296" y="3612776"/>
            <a:ext cx="1731760" cy="1731760"/>
          </a:xfrm>
          <a:custGeom>
            <a:avLst/>
            <a:gdLst/>
            <a:ahLst/>
            <a:cxnLst/>
            <a:rect l="l" t="t" r="r" b="b"/>
            <a:pathLst>
              <a:path w="1731760" h="1731760">
                <a:moveTo>
                  <a:pt x="0" y="0"/>
                </a:moveTo>
                <a:lnTo>
                  <a:pt x="1731760" y="0"/>
                </a:lnTo>
                <a:lnTo>
                  <a:pt x="1731760" y="1731760"/>
                </a:lnTo>
                <a:lnTo>
                  <a:pt x="0" y="1731760"/>
                </a:lnTo>
                <a:lnTo>
                  <a:pt x="0" y="0"/>
                </a:lnTo>
                <a:close/>
              </a:path>
            </a:pathLst>
          </a:custGeom>
          <a:blipFill>
            <a:blip r:embed="rId6"/>
            <a:stretch>
              <a:fillRect l="-12474" t="-15289" r="-10622" b="-7806"/>
            </a:stretch>
          </a:blipFill>
        </p:spPr>
        <p:txBody>
          <a:bodyPr/>
          <a:lstStyle/>
          <a:p>
            <a:endParaRPr lang="en-US"/>
          </a:p>
        </p:txBody>
      </p:sp>
      <p:sp>
        <p:nvSpPr>
          <p:cNvPr id="17" name="Freeform 17"/>
          <p:cNvSpPr/>
          <p:nvPr/>
        </p:nvSpPr>
        <p:spPr>
          <a:xfrm>
            <a:off x="14961113" y="3612776"/>
            <a:ext cx="1650613" cy="1650613"/>
          </a:xfrm>
          <a:custGeom>
            <a:avLst/>
            <a:gdLst/>
            <a:ahLst/>
            <a:cxnLst/>
            <a:rect l="l" t="t" r="r" b="b"/>
            <a:pathLst>
              <a:path w="1650613" h="1650613">
                <a:moveTo>
                  <a:pt x="0" y="0"/>
                </a:moveTo>
                <a:lnTo>
                  <a:pt x="1650613" y="0"/>
                </a:lnTo>
                <a:lnTo>
                  <a:pt x="1650613" y="1650613"/>
                </a:lnTo>
                <a:lnTo>
                  <a:pt x="0" y="1650613"/>
                </a:lnTo>
                <a:lnTo>
                  <a:pt x="0" y="0"/>
                </a:lnTo>
                <a:close/>
              </a:path>
            </a:pathLst>
          </a:custGeom>
          <a:blipFill>
            <a:blip r:embed="rId7"/>
            <a:stretch>
              <a:fillRect l="-8562" t="-10778" r="-12828" b="-10613"/>
            </a:stretch>
          </a:blipFill>
        </p:spPr>
        <p:txBody>
          <a:bodyPr/>
          <a:lstStyle/>
          <a:p>
            <a:endParaRPr lang="en-US"/>
          </a:p>
        </p:txBody>
      </p:sp>
      <p:sp>
        <p:nvSpPr>
          <p:cNvPr id="18" name="TextBox 18"/>
          <p:cNvSpPr txBox="1"/>
          <p:nvPr/>
        </p:nvSpPr>
        <p:spPr>
          <a:xfrm>
            <a:off x="12080728" y="6919927"/>
            <a:ext cx="1472022" cy="714375"/>
          </a:xfrm>
          <a:prstGeom prst="rect">
            <a:avLst/>
          </a:prstGeom>
        </p:spPr>
        <p:txBody>
          <a:bodyPr lIns="0" tIns="0" rIns="0" bIns="0" rtlCol="0" anchor="t">
            <a:spAutoFit/>
          </a:bodyPr>
          <a:lstStyle/>
          <a:p>
            <a:pPr algn="ctr">
              <a:lnSpc>
                <a:spcPts val="2879"/>
              </a:lnSpc>
            </a:pPr>
            <a:r>
              <a:rPr lang="en-US" sz="2400" b="1" spc="22">
                <a:solidFill>
                  <a:srgbClr val="081D58"/>
                </a:solidFill>
                <a:latin typeface="Noto Sans Bold"/>
                <a:ea typeface="Noto Sans Bold"/>
                <a:cs typeface="Noto Sans Bold"/>
                <a:sym typeface="Noto Sans Bold"/>
              </a:rPr>
              <a:t>Your Portfolio</a:t>
            </a:r>
          </a:p>
        </p:txBody>
      </p:sp>
      <p:sp>
        <p:nvSpPr>
          <p:cNvPr id="19" name="TextBox 19"/>
          <p:cNvSpPr txBox="1"/>
          <p:nvPr/>
        </p:nvSpPr>
        <p:spPr>
          <a:xfrm>
            <a:off x="7990922" y="4997980"/>
            <a:ext cx="1406310" cy="828675"/>
          </a:xfrm>
          <a:prstGeom prst="rect">
            <a:avLst/>
          </a:prstGeom>
        </p:spPr>
        <p:txBody>
          <a:bodyPr lIns="0" tIns="0" rIns="0" bIns="0" rtlCol="0" anchor="t">
            <a:spAutoFit/>
          </a:bodyPr>
          <a:lstStyle/>
          <a:p>
            <a:pPr algn="ctr">
              <a:lnSpc>
                <a:spcPts val="3240"/>
              </a:lnSpc>
            </a:pPr>
            <a:r>
              <a:rPr lang="en-US" sz="2700" b="1" spc="25">
                <a:solidFill>
                  <a:srgbClr val="081D58"/>
                </a:solidFill>
                <a:latin typeface="Noto Sans Bold"/>
                <a:ea typeface="Noto Sans Bold"/>
                <a:cs typeface="Noto Sans Bold"/>
                <a:sym typeface="Noto Sans Bold"/>
              </a:rPr>
              <a:t>Fixed Income</a:t>
            </a:r>
          </a:p>
        </p:txBody>
      </p:sp>
      <p:sp>
        <p:nvSpPr>
          <p:cNvPr id="20" name="TextBox 20"/>
          <p:cNvSpPr txBox="1"/>
          <p:nvPr/>
        </p:nvSpPr>
        <p:spPr>
          <a:xfrm>
            <a:off x="16471153" y="5179734"/>
            <a:ext cx="1304792" cy="419100"/>
          </a:xfrm>
          <a:prstGeom prst="rect">
            <a:avLst/>
          </a:prstGeom>
        </p:spPr>
        <p:txBody>
          <a:bodyPr lIns="0" tIns="0" rIns="0" bIns="0" rtlCol="0" anchor="t">
            <a:spAutoFit/>
          </a:bodyPr>
          <a:lstStyle/>
          <a:p>
            <a:pPr algn="ctr">
              <a:lnSpc>
                <a:spcPts val="3240"/>
              </a:lnSpc>
            </a:pPr>
            <a:r>
              <a:rPr lang="en-US" sz="2700" b="1" spc="25">
                <a:solidFill>
                  <a:srgbClr val="081D58"/>
                </a:solidFill>
                <a:latin typeface="Noto Sans Bold"/>
                <a:ea typeface="Noto Sans Bold"/>
                <a:cs typeface="Noto Sans Bold"/>
                <a:sym typeface="Noto Sans Bold"/>
              </a:rPr>
              <a:t>Equity </a:t>
            </a:r>
          </a:p>
        </p:txBody>
      </p:sp>
      <p:sp>
        <p:nvSpPr>
          <p:cNvPr id="21" name="Freeform 21"/>
          <p:cNvSpPr/>
          <p:nvPr/>
        </p:nvSpPr>
        <p:spPr>
          <a:xfrm>
            <a:off x="16477396" y="961633"/>
            <a:ext cx="1023730" cy="1023730"/>
          </a:xfrm>
          <a:custGeom>
            <a:avLst/>
            <a:gdLst/>
            <a:ahLst/>
            <a:cxnLst/>
            <a:rect l="l" t="t" r="r" b="b"/>
            <a:pathLst>
              <a:path w="1023730" h="1023730">
                <a:moveTo>
                  <a:pt x="0" y="0"/>
                </a:moveTo>
                <a:lnTo>
                  <a:pt x="1023730" y="0"/>
                </a:lnTo>
                <a:lnTo>
                  <a:pt x="1023730" y="1023730"/>
                </a:lnTo>
                <a:lnTo>
                  <a:pt x="0" y="1023730"/>
                </a:lnTo>
                <a:lnTo>
                  <a:pt x="0" y="0"/>
                </a:lnTo>
                <a:close/>
              </a:path>
            </a:pathLst>
          </a:custGeom>
          <a:blipFill>
            <a:blip r:embed="rId8"/>
            <a:stretch>
              <a:fillRect l="-13941" t="-14141" r="-14089" b="-13890"/>
            </a:stretch>
          </a:blipFill>
        </p:spPr>
        <p:txBody>
          <a:bodyPr/>
          <a:lstStyle/>
          <a:p>
            <a:endParaRPr lang="en-US"/>
          </a:p>
        </p:txBody>
      </p:sp>
      <p:grpSp>
        <p:nvGrpSpPr>
          <p:cNvPr id="22" name="Group 22"/>
          <p:cNvGrpSpPr/>
          <p:nvPr/>
        </p:nvGrpSpPr>
        <p:grpSpPr>
          <a:xfrm>
            <a:off x="16247196" y="815706"/>
            <a:ext cx="1449400" cy="1355994"/>
            <a:chOff x="0" y="0"/>
            <a:chExt cx="1932533" cy="1807992"/>
          </a:xfrm>
        </p:grpSpPr>
        <p:sp>
          <p:nvSpPr>
            <p:cNvPr id="23" name="Freeform 23"/>
            <p:cNvSpPr/>
            <p:nvPr/>
          </p:nvSpPr>
          <p:spPr>
            <a:xfrm>
              <a:off x="0" y="0"/>
              <a:ext cx="1932559" cy="1807972"/>
            </a:xfrm>
            <a:custGeom>
              <a:avLst/>
              <a:gdLst/>
              <a:ahLst/>
              <a:cxnLst/>
              <a:rect l="l" t="t" r="r" b="b"/>
              <a:pathLst>
                <a:path w="1932559" h="1807972">
                  <a:moveTo>
                    <a:pt x="0" y="0"/>
                  </a:moveTo>
                  <a:lnTo>
                    <a:pt x="1932559" y="0"/>
                  </a:lnTo>
                  <a:lnTo>
                    <a:pt x="1932559" y="1807972"/>
                  </a:lnTo>
                  <a:lnTo>
                    <a:pt x="0" y="1807972"/>
                  </a:lnTo>
                  <a:lnTo>
                    <a:pt x="0" y="0"/>
                  </a:lnTo>
                  <a:close/>
                </a:path>
              </a:pathLst>
            </a:custGeom>
            <a:blipFill>
              <a:blip r:embed="rId9"/>
              <a:stretch>
                <a:fillRect t="-3444" r="1" b="-3445"/>
              </a:stretch>
            </a:blipFill>
          </p:spPr>
          <p:txBody>
            <a:bodyPr/>
            <a:lstStyle/>
            <a:p>
              <a:endParaRPr lang="en-US"/>
            </a:p>
          </p:txBody>
        </p:sp>
      </p:grpSp>
      <p:sp>
        <p:nvSpPr>
          <p:cNvPr id="24" name="Freeform 24"/>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10"/>
            <a:stretch>
              <a:fillRect/>
            </a:stretch>
          </a:blipFill>
        </p:spPr>
        <p:txBody>
          <a:bodyPr/>
          <a:lstStyle/>
          <a:p>
            <a:endParaRPr lang="en-US"/>
          </a:p>
        </p:txBody>
      </p:sp>
      <p:sp>
        <p:nvSpPr>
          <p:cNvPr id="25" name="Freeform 24">
            <a:extLst>
              <a:ext uri="{FF2B5EF4-FFF2-40B4-BE49-F238E27FC236}">
                <a16:creationId xmlns:a16="http://schemas.microsoft.com/office/drawing/2014/main" id="{05478DA8-D92D-4736-5386-0B096197733B}"/>
              </a:ext>
            </a:extLst>
          </p:cNvPr>
          <p:cNvSpPr/>
          <p:nvPr/>
        </p:nvSpPr>
        <p:spPr>
          <a:xfrm>
            <a:off x="9420787" y="3956430"/>
            <a:ext cx="1475813" cy="963304"/>
          </a:xfrm>
          <a:custGeom>
            <a:avLst/>
            <a:gdLst/>
            <a:ahLst/>
            <a:cxnLst/>
            <a:rect l="l" t="t" r="r" b="b"/>
            <a:pathLst>
              <a:path w="1475813" h="963304">
                <a:moveTo>
                  <a:pt x="0" y="0"/>
                </a:moveTo>
                <a:lnTo>
                  <a:pt x="1475814" y="0"/>
                </a:lnTo>
                <a:lnTo>
                  <a:pt x="1475814" y="963303"/>
                </a:lnTo>
                <a:lnTo>
                  <a:pt x="0" y="96330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77211" y="3440605"/>
            <a:ext cx="2235532" cy="1572369"/>
            <a:chOff x="0" y="0"/>
            <a:chExt cx="2980709" cy="2096492"/>
          </a:xfrm>
        </p:grpSpPr>
        <p:sp>
          <p:nvSpPr>
            <p:cNvPr id="3" name="Freeform 3"/>
            <p:cNvSpPr/>
            <p:nvPr/>
          </p:nvSpPr>
          <p:spPr>
            <a:xfrm>
              <a:off x="12849" y="16891"/>
              <a:ext cx="2955060" cy="2062607"/>
            </a:xfrm>
            <a:custGeom>
              <a:avLst/>
              <a:gdLst/>
              <a:ahLst/>
              <a:cxnLst/>
              <a:rect l="l" t="t" r="r" b="b"/>
              <a:pathLst>
                <a:path w="2955060" h="2062607">
                  <a:moveTo>
                    <a:pt x="0" y="206248"/>
                  </a:moveTo>
                  <a:cubicBezTo>
                    <a:pt x="0" y="92329"/>
                    <a:pt x="70811" y="0"/>
                    <a:pt x="158142" y="0"/>
                  </a:cubicBezTo>
                  <a:lnTo>
                    <a:pt x="2796917" y="0"/>
                  </a:lnTo>
                  <a:cubicBezTo>
                    <a:pt x="2884248" y="0"/>
                    <a:pt x="2955059" y="92329"/>
                    <a:pt x="2955059" y="206248"/>
                  </a:cubicBezTo>
                  <a:lnTo>
                    <a:pt x="2955059" y="1856359"/>
                  </a:lnTo>
                  <a:cubicBezTo>
                    <a:pt x="2955059" y="1970278"/>
                    <a:pt x="2884248" y="2062607"/>
                    <a:pt x="2796917" y="2062607"/>
                  </a:cubicBezTo>
                  <a:lnTo>
                    <a:pt x="158142" y="2062607"/>
                  </a:lnTo>
                  <a:cubicBezTo>
                    <a:pt x="70811" y="2062607"/>
                    <a:pt x="0" y="1970278"/>
                    <a:pt x="0" y="1856359"/>
                  </a:cubicBezTo>
                  <a:close/>
                </a:path>
              </a:pathLst>
            </a:custGeom>
            <a:solidFill>
              <a:srgbClr val="212C68"/>
            </a:solidFill>
          </p:spPr>
          <p:txBody>
            <a:bodyPr/>
            <a:lstStyle/>
            <a:p>
              <a:endParaRPr lang="en-US"/>
            </a:p>
          </p:txBody>
        </p:sp>
        <p:sp>
          <p:nvSpPr>
            <p:cNvPr id="4" name="Freeform 4"/>
            <p:cNvSpPr/>
            <p:nvPr/>
          </p:nvSpPr>
          <p:spPr>
            <a:xfrm>
              <a:off x="0" y="0"/>
              <a:ext cx="2980772" cy="2096516"/>
            </a:xfrm>
            <a:custGeom>
              <a:avLst/>
              <a:gdLst/>
              <a:ahLst/>
              <a:cxnLst/>
              <a:rect l="l" t="t" r="r" b="b"/>
              <a:pathLst>
                <a:path w="2980772" h="2096516">
                  <a:moveTo>
                    <a:pt x="0" y="223139"/>
                  </a:moveTo>
                  <a:cubicBezTo>
                    <a:pt x="0" y="99822"/>
                    <a:pt x="76608" y="0"/>
                    <a:pt x="170991" y="0"/>
                  </a:cubicBezTo>
                  <a:lnTo>
                    <a:pt x="2809766" y="0"/>
                  </a:lnTo>
                  <a:lnTo>
                    <a:pt x="2809766" y="16891"/>
                  </a:lnTo>
                  <a:lnTo>
                    <a:pt x="2809766" y="0"/>
                  </a:lnTo>
                  <a:cubicBezTo>
                    <a:pt x="2904149" y="0"/>
                    <a:pt x="2980772" y="99822"/>
                    <a:pt x="2980772" y="223139"/>
                  </a:cubicBezTo>
                  <a:lnTo>
                    <a:pt x="2967908" y="223139"/>
                  </a:lnTo>
                  <a:lnTo>
                    <a:pt x="2980772" y="223139"/>
                  </a:lnTo>
                  <a:lnTo>
                    <a:pt x="2980772" y="1873250"/>
                  </a:lnTo>
                  <a:lnTo>
                    <a:pt x="2967908" y="1873250"/>
                  </a:lnTo>
                  <a:lnTo>
                    <a:pt x="2980772" y="1873250"/>
                  </a:lnTo>
                  <a:cubicBezTo>
                    <a:pt x="2980772" y="1996694"/>
                    <a:pt x="2904149" y="2096389"/>
                    <a:pt x="2809766" y="2096389"/>
                  </a:cubicBezTo>
                  <a:lnTo>
                    <a:pt x="2809766" y="2079498"/>
                  </a:lnTo>
                  <a:lnTo>
                    <a:pt x="2809766" y="2096389"/>
                  </a:lnTo>
                  <a:lnTo>
                    <a:pt x="170991" y="2096389"/>
                  </a:lnTo>
                  <a:lnTo>
                    <a:pt x="170991" y="2079498"/>
                  </a:lnTo>
                  <a:lnTo>
                    <a:pt x="170991" y="2096389"/>
                  </a:lnTo>
                  <a:cubicBezTo>
                    <a:pt x="76608" y="2096516"/>
                    <a:pt x="0" y="1996694"/>
                    <a:pt x="0" y="1873250"/>
                  </a:cubicBezTo>
                  <a:lnTo>
                    <a:pt x="0" y="223139"/>
                  </a:lnTo>
                  <a:lnTo>
                    <a:pt x="12849" y="223139"/>
                  </a:lnTo>
                  <a:lnTo>
                    <a:pt x="0" y="223139"/>
                  </a:lnTo>
                  <a:moveTo>
                    <a:pt x="25794" y="223139"/>
                  </a:moveTo>
                  <a:lnTo>
                    <a:pt x="25794" y="1873250"/>
                  </a:lnTo>
                  <a:lnTo>
                    <a:pt x="12849" y="1873250"/>
                  </a:lnTo>
                  <a:lnTo>
                    <a:pt x="25794" y="1873250"/>
                  </a:lnTo>
                  <a:cubicBezTo>
                    <a:pt x="25794" y="1977644"/>
                    <a:pt x="90712" y="2062607"/>
                    <a:pt x="170991" y="2062607"/>
                  </a:cubicBezTo>
                  <a:lnTo>
                    <a:pt x="2809766" y="2062607"/>
                  </a:lnTo>
                  <a:cubicBezTo>
                    <a:pt x="2890044" y="2062607"/>
                    <a:pt x="2954963" y="1977771"/>
                    <a:pt x="2954963" y="1873250"/>
                  </a:cubicBezTo>
                  <a:lnTo>
                    <a:pt x="2954963" y="223139"/>
                  </a:lnTo>
                  <a:cubicBezTo>
                    <a:pt x="2954963" y="118745"/>
                    <a:pt x="2890044" y="33782"/>
                    <a:pt x="2809766" y="33782"/>
                  </a:cubicBezTo>
                  <a:lnTo>
                    <a:pt x="170991" y="33782"/>
                  </a:lnTo>
                  <a:lnTo>
                    <a:pt x="170991" y="16891"/>
                  </a:lnTo>
                  <a:lnTo>
                    <a:pt x="170991" y="33909"/>
                  </a:lnTo>
                  <a:cubicBezTo>
                    <a:pt x="90712" y="33909"/>
                    <a:pt x="25794" y="118745"/>
                    <a:pt x="25794" y="223139"/>
                  </a:cubicBezTo>
                  <a:close/>
                </a:path>
              </a:pathLst>
            </a:custGeom>
            <a:solidFill>
              <a:srgbClr val="FFFFFF"/>
            </a:solidFill>
          </p:spPr>
          <p:txBody>
            <a:bodyPr/>
            <a:lstStyle/>
            <a:p>
              <a:endParaRPr lang="en-US"/>
            </a:p>
          </p:txBody>
        </p:sp>
      </p:grpSp>
      <p:sp>
        <p:nvSpPr>
          <p:cNvPr id="5" name="Freeform 5"/>
          <p:cNvSpPr/>
          <p:nvPr/>
        </p:nvSpPr>
        <p:spPr>
          <a:xfrm>
            <a:off x="3832427" y="1886099"/>
            <a:ext cx="1919371" cy="1919371"/>
          </a:xfrm>
          <a:custGeom>
            <a:avLst/>
            <a:gdLst/>
            <a:ahLst/>
            <a:cxnLst/>
            <a:rect l="l" t="t" r="r" b="b"/>
            <a:pathLst>
              <a:path w="1919371" h="1919371">
                <a:moveTo>
                  <a:pt x="0" y="0"/>
                </a:moveTo>
                <a:lnTo>
                  <a:pt x="1919371" y="0"/>
                </a:lnTo>
                <a:lnTo>
                  <a:pt x="1919371" y="1919371"/>
                </a:lnTo>
                <a:lnTo>
                  <a:pt x="0" y="1919371"/>
                </a:lnTo>
                <a:lnTo>
                  <a:pt x="0" y="0"/>
                </a:lnTo>
                <a:close/>
              </a:path>
            </a:pathLst>
          </a:custGeom>
          <a:blipFill>
            <a:blip r:embed="rId3"/>
            <a:stretch>
              <a:fillRect/>
            </a:stretch>
          </a:blipFill>
        </p:spPr>
        <p:txBody>
          <a:bodyPr/>
          <a:lstStyle/>
          <a:p>
            <a:endParaRPr lang="en-US"/>
          </a:p>
        </p:txBody>
      </p:sp>
      <p:sp>
        <p:nvSpPr>
          <p:cNvPr id="6" name="Freeform 6"/>
          <p:cNvSpPr/>
          <p:nvPr/>
        </p:nvSpPr>
        <p:spPr>
          <a:xfrm>
            <a:off x="9475749" y="2010607"/>
            <a:ext cx="1670355" cy="1670355"/>
          </a:xfrm>
          <a:custGeom>
            <a:avLst/>
            <a:gdLst/>
            <a:ahLst/>
            <a:cxnLst/>
            <a:rect l="l" t="t" r="r" b="b"/>
            <a:pathLst>
              <a:path w="1670355" h="1670355">
                <a:moveTo>
                  <a:pt x="0" y="0"/>
                </a:moveTo>
                <a:lnTo>
                  <a:pt x="1670355" y="0"/>
                </a:lnTo>
                <a:lnTo>
                  <a:pt x="1670355" y="1670355"/>
                </a:lnTo>
                <a:lnTo>
                  <a:pt x="0" y="1670355"/>
                </a:lnTo>
                <a:lnTo>
                  <a:pt x="0" y="0"/>
                </a:lnTo>
                <a:close/>
              </a:path>
            </a:pathLst>
          </a:custGeom>
          <a:blipFill>
            <a:blip r:embed="rId4"/>
            <a:stretch>
              <a:fillRect l="-12474" t="-15289" r="-10622" b="-7806"/>
            </a:stretch>
          </a:blipFill>
        </p:spPr>
        <p:txBody>
          <a:bodyPr/>
          <a:lstStyle/>
          <a:p>
            <a:endParaRPr lang="en-US"/>
          </a:p>
        </p:txBody>
      </p:sp>
      <p:sp>
        <p:nvSpPr>
          <p:cNvPr id="7" name="Freeform 7"/>
          <p:cNvSpPr/>
          <p:nvPr/>
        </p:nvSpPr>
        <p:spPr>
          <a:xfrm>
            <a:off x="12255725" y="2010607"/>
            <a:ext cx="1629218" cy="1629218"/>
          </a:xfrm>
          <a:custGeom>
            <a:avLst/>
            <a:gdLst/>
            <a:ahLst/>
            <a:cxnLst/>
            <a:rect l="l" t="t" r="r" b="b"/>
            <a:pathLst>
              <a:path w="1629218" h="1629218">
                <a:moveTo>
                  <a:pt x="0" y="0"/>
                </a:moveTo>
                <a:lnTo>
                  <a:pt x="1629217" y="0"/>
                </a:lnTo>
                <a:lnTo>
                  <a:pt x="1629217" y="1629218"/>
                </a:lnTo>
                <a:lnTo>
                  <a:pt x="0" y="1629218"/>
                </a:lnTo>
                <a:lnTo>
                  <a:pt x="0" y="0"/>
                </a:lnTo>
                <a:close/>
              </a:path>
            </a:pathLst>
          </a:custGeom>
          <a:blipFill>
            <a:blip r:embed="rId5"/>
            <a:stretch>
              <a:fillRect l="-8562" t="-10778" r="-12828" b="-10613"/>
            </a:stretch>
          </a:blipFill>
        </p:spPr>
        <p:txBody>
          <a:bodyPr/>
          <a:lstStyle/>
          <a:p>
            <a:endParaRPr lang="en-US"/>
          </a:p>
        </p:txBody>
      </p:sp>
      <p:grpSp>
        <p:nvGrpSpPr>
          <p:cNvPr id="9" name="Group 9"/>
          <p:cNvGrpSpPr/>
          <p:nvPr/>
        </p:nvGrpSpPr>
        <p:grpSpPr>
          <a:xfrm>
            <a:off x="14711974" y="3526329"/>
            <a:ext cx="2235532" cy="1572369"/>
            <a:chOff x="0" y="0"/>
            <a:chExt cx="2980709" cy="2096492"/>
          </a:xfrm>
        </p:grpSpPr>
        <p:sp>
          <p:nvSpPr>
            <p:cNvPr id="10" name="Freeform 10"/>
            <p:cNvSpPr/>
            <p:nvPr/>
          </p:nvSpPr>
          <p:spPr>
            <a:xfrm>
              <a:off x="12849" y="16891"/>
              <a:ext cx="2955060" cy="2062607"/>
            </a:xfrm>
            <a:custGeom>
              <a:avLst/>
              <a:gdLst/>
              <a:ahLst/>
              <a:cxnLst/>
              <a:rect l="l" t="t" r="r" b="b"/>
              <a:pathLst>
                <a:path w="2955060" h="2062607">
                  <a:moveTo>
                    <a:pt x="0" y="206248"/>
                  </a:moveTo>
                  <a:cubicBezTo>
                    <a:pt x="0" y="92329"/>
                    <a:pt x="70811" y="0"/>
                    <a:pt x="158142" y="0"/>
                  </a:cubicBezTo>
                  <a:lnTo>
                    <a:pt x="2796917" y="0"/>
                  </a:lnTo>
                  <a:cubicBezTo>
                    <a:pt x="2884248" y="0"/>
                    <a:pt x="2955059" y="92329"/>
                    <a:pt x="2955059" y="206248"/>
                  </a:cubicBezTo>
                  <a:lnTo>
                    <a:pt x="2955059" y="1856359"/>
                  </a:lnTo>
                  <a:cubicBezTo>
                    <a:pt x="2955059" y="1970278"/>
                    <a:pt x="2884248" y="2062607"/>
                    <a:pt x="2796917" y="2062607"/>
                  </a:cubicBezTo>
                  <a:lnTo>
                    <a:pt x="158142" y="2062607"/>
                  </a:lnTo>
                  <a:cubicBezTo>
                    <a:pt x="70811" y="2062607"/>
                    <a:pt x="0" y="1970278"/>
                    <a:pt x="0" y="1856359"/>
                  </a:cubicBezTo>
                  <a:close/>
                </a:path>
              </a:pathLst>
            </a:custGeom>
            <a:solidFill>
              <a:srgbClr val="212C68"/>
            </a:solidFill>
          </p:spPr>
          <p:txBody>
            <a:bodyPr/>
            <a:lstStyle/>
            <a:p>
              <a:endParaRPr lang="en-US"/>
            </a:p>
          </p:txBody>
        </p:sp>
        <p:sp>
          <p:nvSpPr>
            <p:cNvPr id="11" name="Freeform 11"/>
            <p:cNvSpPr/>
            <p:nvPr/>
          </p:nvSpPr>
          <p:spPr>
            <a:xfrm>
              <a:off x="0" y="0"/>
              <a:ext cx="2980772" cy="2096516"/>
            </a:xfrm>
            <a:custGeom>
              <a:avLst/>
              <a:gdLst/>
              <a:ahLst/>
              <a:cxnLst/>
              <a:rect l="l" t="t" r="r" b="b"/>
              <a:pathLst>
                <a:path w="2980772" h="2096516">
                  <a:moveTo>
                    <a:pt x="0" y="223139"/>
                  </a:moveTo>
                  <a:cubicBezTo>
                    <a:pt x="0" y="99822"/>
                    <a:pt x="76608" y="0"/>
                    <a:pt x="170991" y="0"/>
                  </a:cubicBezTo>
                  <a:lnTo>
                    <a:pt x="2809766" y="0"/>
                  </a:lnTo>
                  <a:lnTo>
                    <a:pt x="2809766" y="16891"/>
                  </a:lnTo>
                  <a:lnTo>
                    <a:pt x="2809766" y="0"/>
                  </a:lnTo>
                  <a:cubicBezTo>
                    <a:pt x="2904149" y="0"/>
                    <a:pt x="2980772" y="99822"/>
                    <a:pt x="2980772" y="223139"/>
                  </a:cubicBezTo>
                  <a:lnTo>
                    <a:pt x="2967908" y="223139"/>
                  </a:lnTo>
                  <a:lnTo>
                    <a:pt x="2980772" y="223139"/>
                  </a:lnTo>
                  <a:lnTo>
                    <a:pt x="2980772" y="1873250"/>
                  </a:lnTo>
                  <a:lnTo>
                    <a:pt x="2967908" y="1873250"/>
                  </a:lnTo>
                  <a:lnTo>
                    <a:pt x="2980772" y="1873250"/>
                  </a:lnTo>
                  <a:cubicBezTo>
                    <a:pt x="2980772" y="1996694"/>
                    <a:pt x="2904149" y="2096389"/>
                    <a:pt x="2809766" y="2096389"/>
                  </a:cubicBezTo>
                  <a:lnTo>
                    <a:pt x="2809766" y="2079498"/>
                  </a:lnTo>
                  <a:lnTo>
                    <a:pt x="2809766" y="2096389"/>
                  </a:lnTo>
                  <a:lnTo>
                    <a:pt x="170991" y="2096389"/>
                  </a:lnTo>
                  <a:lnTo>
                    <a:pt x="170991" y="2079498"/>
                  </a:lnTo>
                  <a:lnTo>
                    <a:pt x="170991" y="2096389"/>
                  </a:lnTo>
                  <a:cubicBezTo>
                    <a:pt x="76608" y="2096516"/>
                    <a:pt x="0" y="1996694"/>
                    <a:pt x="0" y="1873250"/>
                  </a:cubicBezTo>
                  <a:lnTo>
                    <a:pt x="0" y="223139"/>
                  </a:lnTo>
                  <a:lnTo>
                    <a:pt x="12849" y="223139"/>
                  </a:lnTo>
                  <a:lnTo>
                    <a:pt x="0" y="223139"/>
                  </a:lnTo>
                  <a:moveTo>
                    <a:pt x="25794" y="223139"/>
                  </a:moveTo>
                  <a:lnTo>
                    <a:pt x="25794" y="1873250"/>
                  </a:lnTo>
                  <a:lnTo>
                    <a:pt x="12849" y="1873250"/>
                  </a:lnTo>
                  <a:lnTo>
                    <a:pt x="25794" y="1873250"/>
                  </a:lnTo>
                  <a:cubicBezTo>
                    <a:pt x="25794" y="1977644"/>
                    <a:pt x="90712" y="2062607"/>
                    <a:pt x="170991" y="2062607"/>
                  </a:cubicBezTo>
                  <a:lnTo>
                    <a:pt x="2809766" y="2062607"/>
                  </a:lnTo>
                  <a:cubicBezTo>
                    <a:pt x="2890044" y="2062607"/>
                    <a:pt x="2954963" y="1977771"/>
                    <a:pt x="2954963" y="1873250"/>
                  </a:cubicBezTo>
                  <a:lnTo>
                    <a:pt x="2954963" y="223139"/>
                  </a:lnTo>
                  <a:cubicBezTo>
                    <a:pt x="2954963" y="118745"/>
                    <a:pt x="2890044" y="33782"/>
                    <a:pt x="2809766" y="33782"/>
                  </a:cubicBezTo>
                  <a:lnTo>
                    <a:pt x="170991" y="33782"/>
                  </a:lnTo>
                  <a:lnTo>
                    <a:pt x="170991" y="16891"/>
                  </a:lnTo>
                  <a:lnTo>
                    <a:pt x="170991" y="33909"/>
                  </a:lnTo>
                  <a:cubicBezTo>
                    <a:pt x="90712" y="33909"/>
                    <a:pt x="25794" y="118745"/>
                    <a:pt x="25794" y="223139"/>
                  </a:cubicBezTo>
                  <a:close/>
                </a:path>
              </a:pathLst>
            </a:custGeom>
            <a:solidFill>
              <a:srgbClr val="FFFFFF"/>
            </a:solidFill>
          </p:spPr>
          <p:txBody>
            <a:bodyPr/>
            <a:lstStyle/>
            <a:p>
              <a:endParaRPr lang="en-US"/>
            </a:p>
          </p:txBody>
        </p:sp>
      </p:grpSp>
      <p:grpSp>
        <p:nvGrpSpPr>
          <p:cNvPr id="12" name="Group 12"/>
          <p:cNvGrpSpPr/>
          <p:nvPr/>
        </p:nvGrpSpPr>
        <p:grpSpPr>
          <a:xfrm>
            <a:off x="11952567" y="3504618"/>
            <a:ext cx="2235532" cy="1572369"/>
            <a:chOff x="0" y="0"/>
            <a:chExt cx="2980709" cy="2096492"/>
          </a:xfrm>
        </p:grpSpPr>
        <p:sp>
          <p:nvSpPr>
            <p:cNvPr id="13" name="Freeform 13"/>
            <p:cNvSpPr/>
            <p:nvPr/>
          </p:nvSpPr>
          <p:spPr>
            <a:xfrm>
              <a:off x="12849" y="16891"/>
              <a:ext cx="2955060" cy="2062607"/>
            </a:xfrm>
            <a:custGeom>
              <a:avLst/>
              <a:gdLst/>
              <a:ahLst/>
              <a:cxnLst/>
              <a:rect l="l" t="t" r="r" b="b"/>
              <a:pathLst>
                <a:path w="2955060" h="2062607">
                  <a:moveTo>
                    <a:pt x="0" y="206248"/>
                  </a:moveTo>
                  <a:cubicBezTo>
                    <a:pt x="0" y="92329"/>
                    <a:pt x="70811" y="0"/>
                    <a:pt x="158142" y="0"/>
                  </a:cubicBezTo>
                  <a:lnTo>
                    <a:pt x="2796917" y="0"/>
                  </a:lnTo>
                  <a:cubicBezTo>
                    <a:pt x="2884248" y="0"/>
                    <a:pt x="2955059" y="92329"/>
                    <a:pt x="2955059" y="206248"/>
                  </a:cubicBezTo>
                  <a:lnTo>
                    <a:pt x="2955059" y="1856359"/>
                  </a:lnTo>
                  <a:cubicBezTo>
                    <a:pt x="2955059" y="1970278"/>
                    <a:pt x="2884248" y="2062607"/>
                    <a:pt x="2796917" y="2062607"/>
                  </a:cubicBezTo>
                  <a:lnTo>
                    <a:pt x="158142" y="2062607"/>
                  </a:lnTo>
                  <a:cubicBezTo>
                    <a:pt x="70811" y="2062607"/>
                    <a:pt x="0" y="1970278"/>
                    <a:pt x="0" y="1856359"/>
                  </a:cubicBezTo>
                  <a:close/>
                </a:path>
              </a:pathLst>
            </a:custGeom>
            <a:solidFill>
              <a:srgbClr val="212C68"/>
            </a:solidFill>
          </p:spPr>
          <p:txBody>
            <a:bodyPr/>
            <a:lstStyle/>
            <a:p>
              <a:endParaRPr lang="en-US"/>
            </a:p>
          </p:txBody>
        </p:sp>
        <p:sp>
          <p:nvSpPr>
            <p:cNvPr id="14" name="Freeform 14"/>
            <p:cNvSpPr/>
            <p:nvPr/>
          </p:nvSpPr>
          <p:spPr>
            <a:xfrm>
              <a:off x="0" y="0"/>
              <a:ext cx="2980772" cy="2096516"/>
            </a:xfrm>
            <a:custGeom>
              <a:avLst/>
              <a:gdLst/>
              <a:ahLst/>
              <a:cxnLst/>
              <a:rect l="l" t="t" r="r" b="b"/>
              <a:pathLst>
                <a:path w="2980772" h="2096516">
                  <a:moveTo>
                    <a:pt x="0" y="223139"/>
                  </a:moveTo>
                  <a:cubicBezTo>
                    <a:pt x="0" y="99822"/>
                    <a:pt x="76608" y="0"/>
                    <a:pt x="170991" y="0"/>
                  </a:cubicBezTo>
                  <a:lnTo>
                    <a:pt x="2809766" y="0"/>
                  </a:lnTo>
                  <a:lnTo>
                    <a:pt x="2809766" y="16891"/>
                  </a:lnTo>
                  <a:lnTo>
                    <a:pt x="2809766" y="0"/>
                  </a:lnTo>
                  <a:cubicBezTo>
                    <a:pt x="2904149" y="0"/>
                    <a:pt x="2980772" y="99822"/>
                    <a:pt x="2980772" y="223139"/>
                  </a:cubicBezTo>
                  <a:lnTo>
                    <a:pt x="2967908" y="223139"/>
                  </a:lnTo>
                  <a:lnTo>
                    <a:pt x="2980772" y="223139"/>
                  </a:lnTo>
                  <a:lnTo>
                    <a:pt x="2980772" y="1873250"/>
                  </a:lnTo>
                  <a:lnTo>
                    <a:pt x="2967908" y="1873250"/>
                  </a:lnTo>
                  <a:lnTo>
                    <a:pt x="2980772" y="1873250"/>
                  </a:lnTo>
                  <a:cubicBezTo>
                    <a:pt x="2980772" y="1996694"/>
                    <a:pt x="2904149" y="2096389"/>
                    <a:pt x="2809766" y="2096389"/>
                  </a:cubicBezTo>
                  <a:lnTo>
                    <a:pt x="2809766" y="2079498"/>
                  </a:lnTo>
                  <a:lnTo>
                    <a:pt x="2809766" y="2096389"/>
                  </a:lnTo>
                  <a:lnTo>
                    <a:pt x="170991" y="2096389"/>
                  </a:lnTo>
                  <a:lnTo>
                    <a:pt x="170991" y="2079498"/>
                  </a:lnTo>
                  <a:lnTo>
                    <a:pt x="170991" y="2096389"/>
                  </a:lnTo>
                  <a:cubicBezTo>
                    <a:pt x="76608" y="2096516"/>
                    <a:pt x="0" y="1996694"/>
                    <a:pt x="0" y="1873250"/>
                  </a:cubicBezTo>
                  <a:lnTo>
                    <a:pt x="0" y="223139"/>
                  </a:lnTo>
                  <a:lnTo>
                    <a:pt x="12849" y="223139"/>
                  </a:lnTo>
                  <a:lnTo>
                    <a:pt x="0" y="223139"/>
                  </a:lnTo>
                  <a:moveTo>
                    <a:pt x="25794" y="223139"/>
                  </a:moveTo>
                  <a:lnTo>
                    <a:pt x="25794" y="1873250"/>
                  </a:lnTo>
                  <a:lnTo>
                    <a:pt x="12849" y="1873250"/>
                  </a:lnTo>
                  <a:lnTo>
                    <a:pt x="25794" y="1873250"/>
                  </a:lnTo>
                  <a:cubicBezTo>
                    <a:pt x="25794" y="1977644"/>
                    <a:pt x="90712" y="2062607"/>
                    <a:pt x="170991" y="2062607"/>
                  </a:cubicBezTo>
                  <a:lnTo>
                    <a:pt x="2809766" y="2062607"/>
                  </a:lnTo>
                  <a:cubicBezTo>
                    <a:pt x="2890044" y="2062607"/>
                    <a:pt x="2954963" y="1977771"/>
                    <a:pt x="2954963" y="1873250"/>
                  </a:cubicBezTo>
                  <a:lnTo>
                    <a:pt x="2954963" y="223139"/>
                  </a:lnTo>
                  <a:cubicBezTo>
                    <a:pt x="2954963" y="118745"/>
                    <a:pt x="2890044" y="33782"/>
                    <a:pt x="2809766" y="33782"/>
                  </a:cubicBezTo>
                  <a:lnTo>
                    <a:pt x="170991" y="33782"/>
                  </a:lnTo>
                  <a:lnTo>
                    <a:pt x="170991" y="16891"/>
                  </a:lnTo>
                  <a:lnTo>
                    <a:pt x="170991" y="33909"/>
                  </a:lnTo>
                  <a:cubicBezTo>
                    <a:pt x="90712" y="33909"/>
                    <a:pt x="25794" y="118745"/>
                    <a:pt x="25794" y="223139"/>
                  </a:cubicBezTo>
                  <a:close/>
                </a:path>
              </a:pathLst>
            </a:custGeom>
            <a:solidFill>
              <a:srgbClr val="FFFFFF"/>
            </a:solidFill>
          </p:spPr>
          <p:txBody>
            <a:bodyPr/>
            <a:lstStyle/>
            <a:p>
              <a:endParaRPr lang="en-US"/>
            </a:p>
          </p:txBody>
        </p:sp>
      </p:grpSp>
      <p:grpSp>
        <p:nvGrpSpPr>
          <p:cNvPr id="15" name="Group 15"/>
          <p:cNvGrpSpPr/>
          <p:nvPr/>
        </p:nvGrpSpPr>
        <p:grpSpPr>
          <a:xfrm>
            <a:off x="9193160" y="3504618"/>
            <a:ext cx="2235532" cy="1572369"/>
            <a:chOff x="0" y="0"/>
            <a:chExt cx="2980709" cy="2096492"/>
          </a:xfrm>
        </p:grpSpPr>
        <p:sp>
          <p:nvSpPr>
            <p:cNvPr id="16" name="Freeform 16"/>
            <p:cNvSpPr/>
            <p:nvPr/>
          </p:nvSpPr>
          <p:spPr>
            <a:xfrm>
              <a:off x="12849" y="16891"/>
              <a:ext cx="2955060" cy="2062607"/>
            </a:xfrm>
            <a:custGeom>
              <a:avLst/>
              <a:gdLst/>
              <a:ahLst/>
              <a:cxnLst/>
              <a:rect l="l" t="t" r="r" b="b"/>
              <a:pathLst>
                <a:path w="2955060" h="2062607">
                  <a:moveTo>
                    <a:pt x="0" y="206248"/>
                  </a:moveTo>
                  <a:cubicBezTo>
                    <a:pt x="0" y="92329"/>
                    <a:pt x="70811" y="0"/>
                    <a:pt x="158142" y="0"/>
                  </a:cubicBezTo>
                  <a:lnTo>
                    <a:pt x="2796917" y="0"/>
                  </a:lnTo>
                  <a:cubicBezTo>
                    <a:pt x="2884248" y="0"/>
                    <a:pt x="2955059" y="92329"/>
                    <a:pt x="2955059" y="206248"/>
                  </a:cubicBezTo>
                  <a:lnTo>
                    <a:pt x="2955059" y="1856359"/>
                  </a:lnTo>
                  <a:cubicBezTo>
                    <a:pt x="2955059" y="1970278"/>
                    <a:pt x="2884248" y="2062607"/>
                    <a:pt x="2796917" y="2062607"/>
                  </a:cubicBezTo>
                  <a:lnTo>
                    <a:pt x="158142" y="2062607"/>
                  </a:lnTo>
                  <a:cubicBezTo>
                    <a:pt x="70811" y="2062607"/>
                    <a:pt x="0" y="1970278"/>
                    <a:pt x="0" y="1856359"/>
                  </a:cubicBezTo>
                  <a:close/>
                </a:path>
              </a:pathLst>
            </a:custGeom>
            <a:solidFill>
              <a:srgbClr val="212C68"/>
            </a:solidFill>
          </p:spPr>
          <p:txBody>
            <a:bodyPr/>
            <a:lstStyle/>
            <a:p>
              <a:endParaRPr lang="en-US"/>
            </a:p>
          </p:txBody>
        </p:sp>
        <p:sp>
          <p:nvSpPr>
            <p:cNvPr id="17" name="Freeform 17"/>
            <p:cNvSpPr/>
            <p:nvPr/>
          </p:nvSpPr>
          <p:spPr>
            <a:xfrm>
              <a:off x="0" y="0"/>
              <a:ext cx="2980772" cy="2096516"/>
            </a:xfrm>
            <a:custGeom>
              <a:avLst/>
              <a:gdLst/>
              <a:ahLst/>
              <a:cxnLst/>
              <a:rect l="l" t="t" r="r" b="b"/>
              <a:pathLst>
                <a:path w="2980772" h="2096516">
                  <a:moveTo>
                    <a:pt x="0" y="223139"/>
                  </a:moveTo>
                  <a:cubicBezTo>
                    <a:pt x="0" y="99822"/>
                    <a:pt x="76608" y="0"/>
                    <a:pt x="170991" y="0"/>
                  </a:cubicBezTo>
                  <a:lnTo>
                    <a:pt x="2809766" y="0"/>
                  </a:lnTo>
                  <a:lnTo>
                    <a:pt x="2809766" y="16891"/>
                  </a:lnTo>
                  <a:lnTo>
                    <a:pt x="2809766" y="0"/>
                  </a:lnTo>
                  <a:cubicBezTo>
                    <a:pt x="2904149" y="0"/>
                    <a:pt x="2980772" y="99822"/>
                    <a:pt x="2980772" y="223139"/>
                  </a:cubicBezTo>
                  <a:lnTo>
                    <a:pt x="2967908" y="223139"/>
                  </a:lnTo>
                  <a:lnTo>
                    <a:pt x="2980772" y="223139"/>
                  </a:lnTo>
                  <a:lnTo>
                    <a:pt x="2980772" y="1873250"/>
                  </a:lnTo>
                  <a:lnTo>
                    <a:pt x="2967908" y="1873250"/>
                  </a:lnTo>
                  <a:lnTo>
                    <a:pt x="2980772" y="1873250"/>
                  </a:lnTo>
                  <a:cubicBezTo>
                    <a:pt x="2980772" y="1996694"/>
                    <a:pt x="2904149" y="2096389"/>
                    <a:pt x="2809766" y="2096389"/>
                  </a:cubicBezTo>
                  <a:lnTo>
                    <a:pt x="2809766" y="2079498"/>
                  </a:lnTo>
                  <a:lnTo>
                    <a:pt x="2809766" y="2096389"/>
                  </a:lnTo>
                  <a:lnTo>
                    <a:pt x="170991" y="2096389"/>
                  </a:lnTo>
                  <a:lnTo>
                    <a:pt x="170991" y="2079498"/>
                  </a:lnTo>
                  <a:lnTo>
                    <a:pt x="170991" y="2096389"/>
                  </a:lnTo>
                  <a:cubicBezTo>
                    <a:pt x="76608" y="2096516"/>
                    <a:pt x="0" y="1996694"/>
                    <a:pt x="0" y="1873250"/>
                  </a:cubicBezTo>
                  <a:lnTo>
                    <a:pt x="0" y="223139"/>
                  </a:lnTo>
                  <a:lnTo>
                    <a:pt x="12849" y="223139"/>
                  </a:lnTo>
                  <a:lnTo>
                    <a:pt x="0" y="223139"/>
                  </a:lnTo>
                  <a:moveTo>
                    <a:pt x="25794" y="223139"/>
                  </a:moveTo>
                  <a:lnTo>
                    <a:pt x="25794" y="1873250"/>
                  </a:lnTo>
                  <a:lnTo>
                    <a:pt x="12849" y="1873250"/>
                  </a:lnTo>
                  <a:lnTo>
                    <a:pt x="25794" y="1873250"/>
                  </a:lnTo>
                  <a:cubicBezTo>
                    <a:pt x="25794" y="1977644"/>
                    <a:pt x="90712" y="2062607"/>
                    <a:pt x="170991" y="2062607"/>
                  </a:cubicBezTo>
                  <a:lnTo>
                    <a:pt x="2809766" y="2062607"/>
                  </a:lnTo>
                  <a:cubicBezTo>
                    <a:pt x="2890044" y="2062607"/>
                    <a:pt x="2954963" y="1977771"/>
                    <a:pt x="2954963" y="1873250"/>
                  </a:cubicBezTo>
                  <a:lnTo>
                    <a:pt x="2954963" y="223139"/>
                  </a:lnTo>
                  <a:cubicBezTo>
                    <a:pt x="2954963" y="118745"/>
                    <a:pt x="2890044" y="33782"/>
                    <a:pt x="2809766" y="33782"/>
                  </a:cubicBezTo>
                  <a:lnTo>
                    <a:pt x="170991" y="33782"/>
                  </a:lnTo>
                  <a:lnTo>
                    <a:pt x="170991" y="16891"/>
                  </a:lnTo>
                  <a:lnTo>
                    <a:pt x="170991" y="33909"/>
                  </a:lnTo>
                  <a:cubicBezTo>
                    <a:pt x="90712" y="33909"/>
                    <a:pt x="25794" y="118745"/>
                    <a:pt x="25794" y="223139"/>
                  </a:cubicBezTo>
                  <a:close/>
                </a:path>
              </a:pathLst>
            </a:custGeom>
            <a:solidFill>
              <a:srgbClr val="FFFFFF"/>
            </a:solidFill>
          </p:spPr>
          <p:txBody>
            <a:bodyPr/>
            <a:lstStyle/>
            <a:p>
              <a:endParaRPr lang="en-US"/>
            </a:p>
          </p:txBody>
        </p:sp>
      </p:grpSp>
      <p:grpSp>
        <p:nvGrpSpPr>
          <p:cNvPr id="18" name="Group 18"/>
          <p:cNvGrpSpPr/>
          <p:nvPr/>
        </p:nvGrpSpPr>
        <p:grpSpPr>
          <a:xfrm>
            <a:off x="6433753" y="3491283"/>
            <a:ext cx="2235532" cy="1572369"/>
            <a:chOff x="0" y="0"/>
            <a:chExt cx="2980709" cy="2096492"/>
          </a:xfrm>
        </p:grpSpPr>
        <p:sp>
          <p:nvSpPr>
            <p:cNvPr id="19" name="Freeform 19"/>
            <p:cNvSpPr/>
            <p:nvPr/>
          </p:nvSpPr>
          <p:spPr>
            <a:xfrm>
              <a:off x="12849" y="16891"/>
              <a:ext cx="2955060" cy="2062607"/>
            </a:xfrm>
            <a:custGeom>
              <a:avLst/>
              <a:gdLst/>
              <a:ahLst/>
              <a:cxnLst/>
              <a:rect l="l" t="t" r="r" b="b"/>
              <a:pathLst>
                <a:path w="2955060" h="2062607">
                  <a:moveTo>
                    <a:pt x="0" y="206248"/>
                  </a:moveTo>
                  <a:cubicBezTo>
                    <a:pt x="0" y="92329"/>
                    <a:pt x="70811" y="0"/>
                    <a:pt x="158142" y="0"/>
                  </a:cubicBezTo>
                  <a:lnTo>
                    <a:pt x="2796917" y="0"/>
                  </a:lnTo>
                  <a:cubicBezTo>
                    <a:pt x="2884248" y="0"/>
                    <a:pt x="2955059" y="92329"/>
                    <a:pt x="2955059" y="206248"/>
                  </a:cubicBezTo>
                  <a:lnTo>
                    <a:pt x="2955059" y="1856359"/>
                  </a:lnTo>
                  <a:cubicBezTo>
                    <a:pt x="2955059" y="1970278"/>
                    <a:pt x="2884248" y="2062607"/>
                    <a:pt x="2796917" y="2062607"/>
                  </a:cubicBezTo>
                  <a:lnTo>
                    <a:pt x="158142" y="2062607"/>
                  </a:lnTo>
                  <a:cubicBezTo>
                    <a:pt x="70811" y="2062607"/>
                    <a:pt x="0" y="1970278"/>
                    <a:pt x="0" y="1856359"/>
                  </a:cubicBezTo>
                  <a:close/>
                </a:path>
              </a:pathLst>
            </a:custGeom>
            <a:solidFill>
              <a:srgbClr val="212C68"/>
            </a:solidFill>
          </p:spPr>
          <p:txBody>
            <a:bodyPr/>
            <a:lstStyle/>
            <a:p>
              <a:endParaRPr lang="en-US"/>
            </a:p>
          </p:txBody>
        </p:sp>
        <p:sp>
          <p:nvSpPr>
            <p:cNvPr id="20" name="Freeform 20"/>
            <p:cNvSpPr/>
            <p:nvPr/>
          </p:nvSpPr>
          <p:spPr>
            <a:xfrm>
              <a:off x="0" y="0"/>
              <a:ext cx="2980772" cy="2096516"/>
            </a:xfrm>
            <a:custGeom>
              <a:avLst/>
              <a:gdLst/>
              <a:ahLst/>
              <a:cxnLst/>
              <a:rect l="l" t="t" r="r" b="b"/>
              <a:pathLst>
                <a:path w="2980772" h="2096516">
                  <a:moveTo>
                    <a:pt x="0" y="223139"/>
                  </a:moveTo>
                  <a:cubicBezTo>
                    <a:pt x="0" y="99822"/>
                    <a:pt x="76608" y="0"/>
                    <a:pt x="170991" y="0"/>
                  </a:cubicBezTo>
                  <a:lnTo>
                    <a:pt x="2809766" y="0"/>
                  </a:lnTo>
                  <a:lnTo>
                    <a:pt x="2809766" y="16891"/>
                  </a:lnTo>
                  <a:lnTo>
                    <a:pt x="2809766" y="0"/>
                  </a:lnTo>
                  <a:cubicBezTo>
                    <a:pt x="2904149" y="0"/>
                    <a:pt x="2980772" y="99822"/>
                    <a:pt x="2980772" y="223139"/>
                  </a:cubicBezTo>
                  <a:lnTo>
                    <a:pt x="2967908" y="223139"/>
                  </a:lnTo>
                  <a:lnTo>
                    <a:pt x="2980772" y="223139"/>
                  </a:lnTo>
                  <a:lnTo>
                    <a:pt x="2980772" y="1873250"/>
                  </a:lnTo>
                  <a:lnTo>
                    <a:pt x="2967908" y="1873250"/>
                  </a:lnTo>
                  <a:lnTo>
                    <a:pt x="2980772" y="1873250"/>
                  </a:lnTo>
                  <a:cubicBezTo>
                    <a:pt x="2980772" y="1996694"/>
                    <a:pt x="2904149" y="2096389"/>
                    <a:pt x="2809766" y="2096389"/>
                  </a:cubicBezTo>
                  <a:lnTo>
                    <a:pt x="2809766" y="2079498"/>
                  </a:lnTo>
                  <a:lnTo>
                    <a:pt x="2809766" y="2096389"/>
                  </a:lnTo>
                  <a:lnTo>
                    <a:pt x="170991" y="2096389"/>
                  </a:lnTo>
                  <a:lnTo>
                    <a:pt x="170991" y="2079498"/>
                  </a:lnTo>
                  <a:lnTo>
                    <a:pt x="170991" y="2096389"/>
                  </a:lnTo>
                  <a:cubicBezTo>
                    <a:pt x="76608" y="2096516"/>
                    <a:pt x="0" y="1996694"/>
                    <a:pt x="0" y="1873250"/>
                  </a:cubicBezTo>
                  <a:lnTo>
                    <a:pt x="0" y="223139"/>
                  </a:lnTo>
                  <a:lnTo>
                    <a:pt x="12849" y="223139"/>
                  </a:lnTo>
                  <a:lnTo>
                    <a:pt x="0" y="223139"/>
                  </a:lnTo>
                  <a:moveTo>
                    <a:pt x="25794" y="223139"/>
                  </a:moveTo>
                  <a:lnTo>
                    <a:pt x="25794" y="1873250"/>
                  </a:lnTo>
                  <a:lnTo>
                    <a:pt x="12849" y="1873250"/>
                  </a:lnTo>
                  <a:lnTo>
                    <a:pt x="25794" y="1873250"/>
                  </a:lnTo>
                  <a:cubicBezTo>
                    <a:pt x="25794" y="1977644"/>
                    <a:pt x="90712" y="2062607"/>
                    <a:pt x="170991" y="2062607"/>
                  </a:cubicBezTo>
                  <a:lnTo>
                    <a:pt x="2809766" y="2062607"/>
                  </a:lnTo>
                  <a:cubicBezTo>
                    <a:pt x="2890044" y="2062607"/>
                    <a:pt x="2954963" y="1977771"/>
                    <a:pt x="2954963" y="1873250"/>
                  </a:cubicBezTo>
                  <a:lnTo>
                    <a:pt x="2954963" y="223139"/>
                  </a:lnTo>
                  <a:cubicBezTo>
                    <a:pt x="2954963" y="118745"/>
                    <a:pt x="2890044" y="33782"/>
                    <a:pt x="2809766" y="33782"/>
                  </a:cubicBezTo>
                  <a:lnTo>
                    <a:pt x="170991" y="33782"/>
                  </a:lnTo>
                  <a:lnTo>
                    <a:pt x="170991" y="16891"/>
                  </a:lnTo>
                  <a:lnTo>
                    <a:pt x="170991" y="33909"/>
                  </a:lnTo>
                  <a:cubicBezTo>
                    <a:pt x="90712" y="33909"/>
                    <a:pt x="25794" y="118745"/>
                    <a:pt x="25794" y="223139"/>
                  </a:cubicBezTo>
                  <a:close/>
                </a:path>
              </a:pathLst>
            </a:custGeom>
            <a:solidFill>
              <a:srgbClr val="FFFFFF"/>
            </a:solidFill>
          </p:spPr>
          <p:txBody>
            <a:bodyPr/>
            <a:lstStyle/>
            <a:p>
              <a:endParaRPr lang="en-US"/>
            </a:p>
          </p:txBody>
        </p:sp>
      </p:grpSp>
      <p:grpSp>
        <p:nvGrpSpPr>
          <p:cNvPr id="21" name="Group 21"/>
          <p:cNvGrpSpPr/>
          <p:nvPr/>
        </p:nvGrpSpPr>
        <p:grpSpPr>
          <a:xfrm>
            <a:off x="3674346" y="3464451"/>
            <a:ext cx="2235532" cy="1572369"/>
            <a:chOff x="0" y="0"/>
            <a:chExt cx="2980709" cy="2096492"/>
          </a:xfrm>
        </p:grpSpPr>
        <p:sp>
          <p:nvSpPr>
            <p:cNvPr id="22" name="Freeform 22"/>
            <p:cNvSpPr/>
            <p:nvPr/>
          </p:nvSpPr>
          <p:spPr>
            <a:xfrm>
              <a:off x="12849" y="16891"/>
              <a:ext cx="2955060" cy="2062607"/>
            </a:xfrm>
            <a:custGeom>
              <a:avLst/>
              <a:gdLst/>
              <a:ahLst/>
              <a:cxnLst/>
              <a:rect l="l" t="t" r="r" b="b"/>
              <a:pathLst>
                <a:path w="2955060" h="2062607">
                  <a:moveTo>
                    <a:pt x="0" y="206248"/>
                  </a:moveTo>
                  <a:cubicBezTo>
                    <a:pt x="0" y="92329"/>
                    <a:pt x="70811" y="0"/>
                    <a:pt x="158142" y="0"/>
                  </a:cubicBezTo>
                  <a:lnTo>
                    <a:pt x="2796917" y="0"/>
                  </a:lnTo>
                  <a:cubicBezTo>
                    <a:pt x="2884248" y="0"/>
                    <a:pt x="2955059" y="92329"/>
                    <a:pt x="2955059" y="206248"/>
                  </a:cubicBezTo>
                  <a:lnTo>
                    <a:pt x="2955059" y="1856359"/>
                  </a:lnTo>
                  <a:cubicBezTo>
                    <a:pt x="2955059" y="1970278"/>
                    <a:pt x="2884248" y="2062607"/>
                    <a:pt x="2796917" y="2062607"/>
                  </a:cubicBezTo>
                  <a:lnTo>
                    <a:pt x="158142" y="2062607"/>
                  </a:lnTo>
                  <a:cubicBezTo>
                    <a:pt x="70811" y="2062607"/>
                    <a:pt x="0" y="1970278"/>
                    <a:pt x="0" y="1856359"/>
                  </a:cubicBezTo>
                  <a:close/>
                </a:path>
              </a:pathLst>
            </a:custGeom>
            <a:solidFill>
              <a:srgbClr val="212C68"/>
            </a:solidFill>
          </p:spPr>
          <p:txBody>
            <a:bodyPr/>
            <a:lstStyle/>
            <a:p>
              <a:endParaRPr lang="en-US"/>
            </a:p>
          </p:txBody>
        </p:sp>
        <p:sp>
          <p:nvSpPr>
            <p:cNvPr id="23" name="Freeform 23"/>
            <p:cNvSpPr/>
            <p:nvPr/>
          </p:nvSpPr>
          <p:spPr>
            <a:xfrm>
              <a:off x="0" y="0"/>
              <a:ext cx="2980772" cy="2096516"/>
            </a:xfrm>
            <a:custGeom>
              <a:avLst/>
              <a:gdLst/>
              <a:ahLst/>
              <a:cxnLst/>
              <a:rect l="l" t="t" r="r" b="b"/>
              <a:pathLst>
                <a:path w="2980772" h="2096516">
                  <a:moveTo>
                    <a:pt x="0" y="223139"/>
                  </a:moveTo>
                  <a:cubicBezTo>
                    <a:pt x="0" y="99822"/>
                    <a:pt x="76608" y="0"/>
                    <a:pt x="170991" y="0"/>
                  </a:cubicBezTo>
                  <a:lnTo>
                    <a:pt x="2809766" y="0"/>
                  </a:lnTo>
                  <a:lnTo>
                    <a:pt x="2809766" y="16891"/>
                  </a:lnTo>
                  <a:lnTo>
                    <a:pt x="2809766" y="0"/>
                  </a:lnTo>
                  <a:cubicBezTo>
                    <a:pt x="2904149" y="0"/>
                    <a:pt x="2980772" y="99822"/>
                    <a:pt x="2980772" y="223139"/>
                  </a:cubicBezTo>
                  <a:lnTo>
                    <a:pt x="2967908" y="223139"/>
                  </a:lnTo>
                  <a:lnTo>
                    <a:pt x="2980772" y="223139"/>
                  </a:lnTo>
                  <a:lnTo>
                    <a:pt x="2980772" y="1873250"/>
                  </a:lnTo>
                  <a:lnTo>
                    <a:pt x="2967908" y="1873250"/>
                  </a:lnTo>
                  <a:lnTo>
                    <a:pt x="2980772" y="1873250"/>
                  </a:lnTo>
                  <a:cubicBezTo>
                    <a:pt x="2980772" y="1996694"/>
                    <a:pt x="2904149" y="2096389"/>
                    <a:pt x="2809766" y="2096389"/>
                  </a:cubicBezTo>
                  <a:lnTo>
                    <a:pt x="2809766" y="2079498"/>
                  </a:lnTo>
                  <a:lnTo>
                    <a:pt x="2809766" y="2096389"/>
                  </a:lnTo>
                  <a:lnTo>
                    <a:pt x="170991" y="2096389"/>
                  </a:lnTo>
                  <a:lnTo>
                    <a:pt x="170991" y="2079498"/>
                  </a:lnTo>
                  <a:lnTo>
                    <a:pt x="170991" y="2096389"/>
                  </a:lnTo>
                  <a:cubicBezTo>
                    <a:pt x="76608" y="2096516"/>
                    <a:pt x="0" y="1996694"/>
                    <a:pt x="0" y="1873250"/>
                  </a:cubicBezTo>
                  <a:lnTo>
                    <a:pt x="0" y="223139"/>
                  </a:lnTo>
                  <a:lnTo>
                    <a:pt x="12849" y="223139"/>
                  </a:lnTo>
                  <a:lnTo>
                    <a:pt x="0" y="223139"/>
                  </a:lnTo>
                  <a:moveTo>
                    <a:pt x="25794" y="223139"/>
                  </a:moveTo>
                  <a:lnTo>
                    <a:pt x="25794" y="1873250"/>
                  </a:lnTo>
                  <a:lnTo>
                    <a:pt x="12849" y="1873250"/>
                  </a:lnTo>
                  <a:lnTo>
                    <a:pt x="25794" y="1873250"/>
                  </a:lnTo>
                  <a:cubicBezTo>
                    <a:pt x="25794" y="1977644"/>
                    <a:pt x="90712" y="2062607"/>
                    <a:pt x="170991" y="2062607"/>
                  </a:cubicBezTo>
                  <a:lnTo>
                    <a:pt x="2809766" y="2062607"/>
                  </a:lnTo>
                  <a:cubicBezTo>
                    <a:pt x="2890044" y="2062607"/>
                    <a:pt x="2954963" y="1977771"/>
                    <a:pt x="2954963" y="1873250"/>
                  </a:cubicBezTo>
                  <a:lnTo>
                    <a:pt x="2954963" y="223139"/>
                  </a:lnTo>
                  <a:cubicBezTo>
                    <a:pt x="2954963" y="118745"/>
                    <a:pt x="2890044" y="33782"/>
                    <a:pt x="2809766" y="33782"/>
                  </a:cubicBezTo>
                  <a:lnTo>
                    <a:pt x="170991" y="33782"/>
                  </a:lnTo>
                  <a:lnTo>
                    <a:pt x="170991" y="16891"/>
                  </a:lnTo>
                  <a:lnTo>
                    <a:pt x="170991" y="33909"/>
                  </a:lnTo>
                  <a:cubicBezTo>
                    <a:pt x="90712" y="33909"/>
                    <a:pt x="25794" y="118745"/>
                    <a:pt x="25794" y="223139"/>
                  </a:cubicBezTo>
                  <a:close/>
                </a:path>
              </a:pathLst>
            </a:custGeom>
            <a:solidFill>
              <a:srgbClr val="FFFFFF"/>
            </a:solidFill>
          </p:spPr>
          <p:txBody>
            <a:bodyPr/>
            <a:lstStyle/>
            <a:p>
              <a:endParaRPr lang="en-US"/>
            </a:p>
          </p:txBody>
        </p:sp>
      </p:grpSp>
      <p:sp>
        <p:nvSpPr>
          <p:cNvPr id="25" name="Freeform 25"/>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6"/>
            <a:stretch>
              <a:fillRect/>
            </a:stretch>
          </a:blipFill>
        </p:spPr>
        <p:txBody>
          <a:bodyPr/>
          <a:lstStyle/>
          <a:p>
            <a:endParaRPr lang="en-US"/>
          </a:p>
        </p:txBody>
      </p:sp>
      <p:sp>
        <p:nvSpPr>
          <p:cNvPr id="27" name="TextBox 27"/>
          <p:cNvSpPr txBox="1"/>
          <p:nvPr/>
        </p:nvSpPr>
        <p:spPr>
          <a:xfrm>
            <a:off x="0" y="583694"/>
            <a:ext cx="18288000" cy="1152525"/>
          </a:xfrm>
          <a:prstGeom prst="rect">
            <a:avLst/>
          </a:prstGeom>
        </p:spPr>
        <p:txBody>
          <a:bodyPr lIns="0" tIns="0" rIns="0" bIns="0" rtlCol="0" anchor="t">
            <a:spAutoFit/>
          </a:bodyPr>
          <a:lstStyle/>
          <a:p>
            <a:pPr algn="ctr">
              <a:lnSpc>
                <a:spcPts val="9000"/>
              </a:lnSpc>
            </a:pPr>
            <a:r>
              <a:rPr lang="en-US" sz="7500" b="1">
                <a:solidFill>
                  <a:srgbClr val="232C68"/>
                </a:solidFill>
                <a:latin typeface="Noto Sans Bold"/>
                <a:ea typeface="Noto Sans Bold"/>
                <a:cs typeface="Noto Sans Bold"/>
                <a:sym typeface="Noto Sans Bold"/>
              </a:rPr>
              <a:t>Your Investment Menu</a:t>
            </a:r>
          </a:p>
        </p:txBody>
      </p:sp>
      <p:sp>
        <p:nvSpPr>
          <p:cNvPr id="28" name="TextBox 28"/>
          <p:cNvSpPr txBox="1"/>
          <p:nvPr/>
        </p:nvSpPr>
        <p:spPr>
          <a:xfrm>
            <a:off x="826764" y="3718163"/>
            <a:ext cx="2125603" cy="1077849"/>
          </a:xfrm>
          <a:prstGeom prst="rect">
            <a:avLst/>
          </a:prstGeom>
        </p:spPr>
        <p:txBody>
          <a:bodyPr wrap="square" lIns="0" tIns="0" rIns="0" bIns="0" rtlCol="0" anchor="t">
            <a:spAutoFit/>
          </a:bodyPr>
          <a:lstStyle/>
          <a:p>
            <a:pPr algn="ctr">
              <a:lnSpc>
                <a:spcPts val="2807"/>
              </a:lnSpc>
            </a:pPr>
            <a:r>
              <a:rPr lang="en-US" sz="2599" spc="24" dirty="0">
                <a:solidFill>
                  <a:srgbClr val="FFFFFF"/>
                </a:solidFill>
                <a:latin typeface="Noto Sans"/>
                <a:ea typeface="Noto Sans"/>
                <a:cs typeface="Noto Sans"/>
                <a:sym typeface="Noto Sans"/>
              </a:rPr>
              <a:t>Money Market/Cash Reserves</a:t>
            </a:r>
          </a:p>
        </p:txBody>
      </p:sp>
      <p:sp>
        <p:nvSpPr>
          <p:cNvPr id="29" name="TextBox 29"/>
          <p:cNvSpPr txBox="1"/>
          <p:nvPr/>
        </p:nvSpPr>
        <p:spPr>
          <a:xfrm>
            <a:off x="12004955" y="4100493"/>
            <a:ext cx="2130757" cy="372999"/>
          </a:xfrm>
          <a:prstGeom prst="rect">
            <a:avLst/>
          </a:prstGeom>
        </p:spPr>
        <p:txBody>
          <a:bodyPr lIns="0" tIns="0" rIns="0" bIns="0" rtlCol="0" anchor="t">
            <a:spAutoFit/>
          </a:bodyPr>
          <a:lstStyle/>
          <a:p>
            <a:pPr algn="ctr">
              <a:lnSpc>
                <a:spcPts val="2807"/>
              </a:lnSpc>
            </a:pPr>
            <a:r>
              <a:rPr lang="en-US" sz="2599" spc="24">
                <a:solidFill>
                  <a:srgbClr val="FFFFFF"/>
                </a:solidFill>
                <a:latin typeface="Noto Sans"/>
                <a:ea typeface="Noto Sans"/>
                <a:cs typeface="Noto Sans"/>
                <a:sym typeface="Noto Sans"/>
              </a:rPr>
              <a:t>International</a:t>
            </a:r>
          </a:p>
        </p:txBody>
      </p:sp>
      <p:sp>
        <p:nvSpPr>
          <p:cNvPr id="30" name="TextBox 30"/>
          <p:cNvSpPr txBox="1"/>
          <p:nvPr/>
        </p:nvSpPr>
        <p:spPr>
          <a:xfrm>
            <a:off x="9225355" y="4135540"/>
            <a:ext cx="2126733" cy="372999"/>
          </a:xfrm>
          <a:prstGeom prst="rect">
            <a:avLst/>
          </a:prstGeom>
        </p:spPr>
        <p:txBody>
          <a:bodyPr lIns="0" tIns="0" rIns="0" bIns="0" rtlCol="0" anchor="t">
            <a:spAutoFit/>
          </a:bodyPr>
          <a:lstStyle/>
          <a:p>
            <a:pPr algn="ctr">
              <a:lnSpc>
                <a:spcPts val="2807"/>
              </a:lnSpc>
            </a:pPr>
            <a:r>
              <a:rPr lang="en-US" sz="2599" spc="24">
                <a:solidFill>
                  <a:srgbClr val="FFFFFF"/>
                </a:solidFill>
                <a:latin typeface="Noto Sans"/>
                <a:ea typeface="Noto Sans"/>
                <a:cs typeface="Noto Sans"/>
                <a:sym typeface="Noto Sans"/>
              </a:rPr>
              <a:t>Equity</a:t>
            </a:r>
          </a:p>
        </p:txBody>
      </p:sp>
      <p:sp>
        <p:nvSpPr>
          <p:cNvPr id="31" name="TextBox 31"/>
          <p:cNvSpPr txBox="1"/>
          <p:nvPr/>
        </p:nvSpPr>
        <p:spPr>
          <a:xfrm>
            <a:off x="6484917" y="4135540"/>
            <a:ext cx="2177618" cy="372999"/>
          </a:xfrm>
          <a:prstGeom prst="rect">
            <a:avLst/>
          </a:prstGeom>
        </p:spPr>
        <p:txBody>
          <a:bodyPr lIns="0" tIns="0" rIns="0" bIns="0" rtlCol="0" anchor="t">
            <a:spAutoFit/>
          </a:bodyPr>
          <a:lstStyle/>
          <a:p>
            <a:pPr algn="ctr">
              <a:lnSpc>
                <a:spcPts val="2807"/>
              </a:lnSpc>
            </a:pPr>
            <a:r>
              <a:rPr lang="en-US" sz="2599" spc="24">
                <a:solidFill>
                  <a:srgbClr val="FFFFFF"/>
                </a:solidFill>
                <a:latin typeface="Noto Sans"/>
                <a:ea typeface="Noto Sans"/>
                <a:cs typeface="Noto Sans"/>
                <a:sym typeface="Noto Sans"/>
              </a:rPr>
              <a:t>Blended</a:t>
            </a:r>
          </a:p>
        </p:txBody>
      </p:sp>
      <p:sp>
        <p:nvSpPr>
          <p:cNvPr id="32" name="TextBox 32"/>
          <p:cNvSpPr txBox="1"/>
          <p:nvPr/>
        </p:nvSpPr>
        <p:spPr>
          <a:xfrm>
            <a:off x="3642928" y="4135540"/>
            <a:ext cx="2162175" cy="372999"/>
          </a:xfrm>
          <a:prstGeom prst="rect">
            <a:avLst/>
          </a:prstGeom>
        </p:spPr>
        <p:txBody>
          <a:bodyPr lIns="0" tIns="0" rIns="0" bIns="0" rtlCol="0" anchor="t">
            <a:spAutoFit/>
          </a:bodyPr>
          <a:lstStyle/>
          <a:p>
            <a:pPr algn="ctr">
              <a:lnSpc>
                <a:spcPts val="2807"/>
              </a:lnSpc>
            </a:pPr>
            <a:r>
              <a:rPr lang="en-US" sz="2599" spc="24">
                <a:solidFill>
                  <a:srgbClr val="FFFFFF"/>
                </a:solidFill>
                <a:latin typeface="Noto Sans"/>
                <a:ea typeface="Noto Sans"/>
                <a:cs typeface="Noto Sans"/>
                <a:sym typeface="Noto Sans"/>
              </a:rPr>
              <a:t>Bonds</a:t>
            </a:r>
          </a:p>
        </p:txBody>
      </p:sp>
      <p:sp>
        <p:nvSpPr>
          <p:cNvPr id="33" name="TextBox 33"/>
          <p:cNvSpPr txBox="1"/>
          <p:nvPr/>
        </p:nvSpPr>
        <p:spPr>
          <a:xfrm>
            <a:off x="14764362" y="3959327"/>
            <a:ext cx="2130757" cy="725424"/>
          </a:xfrm>
          <a:prstGeom prst="rect">
            <a:avLst/>
          </a:prstGeom>
        </p:spPr>
        <p:txBody>
          <a:bodyPr lIns="0" tIns="0" rIns="0" bIns="0" rtlCol="0" anchor="t">
            <a:spAutoFit/>
          </a:bodyPr>
          <a:lstStyle/>
          <a:p>
            <a:pPr algn="ctr">
              <a:lnSpc>
                <a:spcPts val="2807"/>
              </a:lnSpc>
            </a:pPr>
            <a:r>
              <a:rPr lang="en-US" sz="2599" spc="23">
                <a:solidFill>
                  <a:srgbClr val="FFFFFF"/>
                </a:solidFill>
                <a:latin typeface="Noto Sans"/>
                <a:ea typeface="Noto Sans"/>
                <a:cs typeface="Noto Sans"/>
                <a:sym typeface="Noto Sans"/>
              </a:rPr>
              <a:t>Sector/</a:t>
            </a:r>
          </a:p>
          <a:p>
            <a:pPr algn="ctr">
              <a:lnSpc>
                <a:spcPts val="2807"/>
              </a:lnSpc>
            </a:pPr>
            <a:r>
              <a:rPr lang="en-US" sz="2599" spc="24">
                <a:solidFill>
                  <a:srgbClr val="FFFFFF"/>
                </a:solidFill>
                <a:latin typeface="Noto Sans"/>
                <a:ea typeface="Noto Sans"/>
                <a:cs typeface="Noto Sans"/>
                <a:sym typeface="Noto Sans"/>
              </a:rPr>
              <a:t>Specialty</a:t>
            </a:r>
          </a:p>
        </p:txBody>
      </p:sp>
      <p:sp>
        <p:nvSpPr>
          <p:cNvPr id="34" name="TextBox 34"/>
          <p:cNvSpPr txBox="1"/>
          <p:nvPr/>
        </p:nvSpPr>
        <p:spPr>
          <a:xfrm>
            <a:off x="650469" y="5508273"/>
            <a:ext cx="16842444" cy="3495675"/>
          </a:xfrm>
          <a:prstGeom prst="rect">
            <a:avLst/>
          </a:prstGeom>
        </p:spPr>
        <p:txBody>
          <a:bodyPr lIns="0" tIns="0" rIns="0" bIns="0" rtlCol="0" anchor="t">
            <a:spAutoFit/>
          </a:bodyPr>
          <a:lstStyle/>
          <a:p>
            <a:pPr algn="ctr">
              <a:lnSpc>
                <a:spcPts val="3359"/>
              </a:lnSpc>
            </a:pPr>
            <a:r>
              <a:rPr lang="en-US" sz="2799" spc="25" dirty="0">
                <a:solidFill>
                  <a:srgbClr val="212C68"/>
                </a:solidFill>
                <a:latin typeface="Noto Sans"/>
                <a:ea typeface="Noto Sans"/>
                <a:cs typeface="Noto Sans"/>
                <a:sym typeface="Noto Sans"/>
              </a:rPr>
              <a:t>The </a:t>
            </a:r>
            <a:r>
              <a:rPr lang="en-US" sz="2799" b="1" spc="25" dirty="0">
                <a:solidFill>
                  <a:srgbClr val="212C68"/>
                </a:solidFill>
                <a:latin typeface="Noto Sans Bold"/>
                <a:ea typeface="Noto Sans Bold"/>
                <a:cs typeface="Noto Sans Bold"/>
                <a:sym typeface="Noto Sans Bold"/>
              </a:rPr>
              <a:t>BPAS portal</a:t>
            </a:r>
            <a:r>
              <a:rPr lang="en-US" sz="2799" spc="25" dirty="0">
                <a:solidFill>
                  <a:srgbClr val="212C68"/>
                </a:solidFill>
                <a:latin typeface="Noto Sans"/>
                <a:ea typeface="Noto Sans"/>
                <a:cs typeface="Noto Sans"/>
                <a:sym typeface="Noto Sans"/>
              </a:rPr>
              <a:t> has a wealth of information about the investments available in your plan. </a:t>
            </a:r>
          </a:p>
          <a:p>
            <a:pPr algn="ctr">
              <a:lnSpc>
                <a:spcPts val="3359"/>
              </a:lnSpc>
            </a:pPr>
            <a:r>
              <a:rPr lang="en-US" sz="2799" spc="25" dirty="0">
                <a:solidFill>
                  <a:srgbClr val="212C68"/>
                </a:solidFill>
                <a:latin typeface="Noto Sans"/>
                <a:ea typeface="Noto Sans"/>
                <a:cs typeface="Noto Sans"/>
                <a:sym typeface="Noto Sans"/>
              </a:rPr>
              <a:t>To learn more, log into your account and then navigate to the </a:t>
            </a:r>
            <a:r>
              <a:rPr lang="en-US" sz="2799" b="1" spc="25" dirty="0">
                <a:solidFill>
                  <a:srgbClr val="212C68"/>
                </a:solidFill>
                <a:latin typeface="Noto Sans Bold"/>
                <a:ea typeface="Noto Sans Bold"/>
                <a:cs typeface="Noto Sans Bold"/>
                <a:sym typeface="Noto Sans Bold"/>
              </a:rPr>
              <a:t>Research Tab</a:t>
            </a:r>
            <a:r>
              <a:rPr lang="en-US" sz="2799" spc="25" dirty="0">
                <a:solidFill>
                  <a:srgbClr val="212C68"/>
                </a:solidFill>
                <a:latin typeface="Noto Sans"/>
                <a:ea typeface="Noto Sans"/>
                <a:cs typeface="Noto Sans"/>
                <a:sym typeface="Noto Sans"/>
              </a:rPr>
              <a:t> under </a:t>
            </a:r>
            <a:r>
              <a:rPr lang="en-US" sz="2799" b="1" spc="25" dirty="0">
                <a:solidFill>
                  <a:srgbClr val="212C68"/>
                </a:solidFill>
                <a:latin typeface="Noto Sans Bold"/>
                <a:ea typeface="Noto Sans Bold"/>
                <a:cs typeface="Noto Sans Bold"/>
                <a:sym typeface="Noto Sans Bold"/>
              </a:rPr>
              <a:t>Investments</a:t>
            </a:r>
            <a:r>
              <a:rPr lang="en-US" sz="2799" spc="25" dirty="0">
                <a:solidFill>
                  <a:srgbClr val="212C68"/>
                </a:solidFill>
                <a:latin typeface="Noto Sans"/>
                <a:ea typeface="Noto Sans"/>
                <a:cs typeface="Noto Sans"/>
                <a:sym typeface="Noto Sans"/>
              </a:rPr>
              <a:t>. </a:t>
            </a:r>
          </a:p>
          <a:p>
            <a:pPr algn="l">
              <a:lnSpc>
                <a:spcPts val="2399"/>
              </a:lnSpc>
            </a:pPr>
            <a:endParaRPr lang="en-US" sz="2799" spc="25" dirty="0">
              <a:solidFill>
                <a:srgbClr val="212C68"/>
              </a:solidFill>
              <a:latin typeface="Noto Sans"/>
              <a:ea typeface="Noto Sans"/>
              <a:cs typeface="Noto Sans"/>
              <a:sym typeface="Noto Sans"/>
            </a:endParaRPr>
          </a:p>
          <a:p>
            <a:pPr algn="l">
              <a:lnSpc>
                <a:spcPts val="2399"/>
              </a:lnSpc>
            </a:pPr>
            <a:r>
              <a:rPr lang="en-US" sz="1999" spc="17" dirty="0">
                <a:solidFill>
                  <a:srgbClr val="212C68"/>
                </a:solidFill>
                <a:latin typeface="Noto Sans"/>
                <a:ea typeface="Noto Sans"/>
                <a:cs typeface="Noto Sans"/>
                <a:sym typeface="Noto Sans"/>
              </a:rPr>
              <a:t>You’ll be able to complete the following research:</a:t>
            </a:r>
          </a:p>
          <a:p>
            <a:pPr algn="l">
              <a:lnSpc>
                <a:spcPts val="2399"/>
              </a:lnSpc>
            </a:pPr>
            <a:endParaRPr lang="en-US" sz="1999" spc="17" dirty="0">
              <a:solidFill>
                <a:srgbClr val="212C68"/>
              </a:solidFill>
              <a:latin typeface="Noto Sans"/>
              <a:ea typeface="Noto Sans"/>
              <a:cs typeface="Noto Sans"/>
              <a:sym typeface="Noto Sans"/>
            </a:endParaRPr>
          </a:p>
          <a:p>
            <a:pPr marL="431799" lvl="1" indent="-215899" algn="l">
              <a:lnSpc>
                <a:spcPts val="2399"/>
              </a:lnSpc>
              <a:buFont typeface="Arial"/>
              <a:buChar char="•"/>
            </a:pPr>
            <a:r>
              <a:rPr lang="en-US" sz="1999" b="1" spc="17" dirty="0">
                <a:solidFill>
                  <a:srgbClr val="212C68"/>
                </a:solidFill>
                <a:latin typeface="Noto Sans Bold"/>
                <a:ea typeface="Noto Sans Bold"/>
                <a:cs typeface="Noto Sans Bold"/>
                <a:sym typeface="Noto Sans Bold"/>
              </a:rPr>
              <a:t>Fund Links:</a:t>
            </a:r>
            <a:r>
              <a:rPr lang="en-US" sz="1999" spc="17" dirty="0">
                <a:solidFill>
                  <a:srgbClr val="212C68"/>
                </a:solidFill>
                <a:latin typeface="Noto Sans"/>
                <a:ea typeface="Noto Sans"/>
                <a:cs typeface="Noto Sans"/>
                <a:sym typeface="Noto Sans"/>
              </a:rPr>
              <a:t> Next to each investment name, you may view the prospectus by clicking the </a:t>
            </a:r>
            <a:r>
              <a:rPr lang="en-US" sz="1999" i="1" spc="17" dirty="0">
                <a:solidFill>
                  <a:srgbClr val="212C68"/>
                </a:solidFill>
                <a:latin typeface="Noto Sans Italics"/>
                <a:ea typeface="Noto Sans Italics"/>
                <a:cs typeface="Noto Sans Italics"/>
                <a:sym typeface="Noto Sans Italics"/>
              </a:rPr>
              <a:t>P</a:t>
            </a:r>
            <a:r>
              <a:rPr lang="en-US" sz="1999" spc="17" dirty="0">
                <a:solidFill>
                  <a:srgbClr val="212C68"/>
                </a:solidFill>
                <a:latin typeface="Noto Sans"/>
                <a:ea typeface="Noto Sans"/>
                <a:cs typeface="Noto Sans"/>
                <a:sym typeface="Noto Sans"/>
              </a:rPr>
              <a:t> icon or a fund fact sheet by clicking the</a:t>
            </a:r>
            <a:r>
              <a:rPr lang="en-US" sz="1999" i="1" spc="17" dirty="0">
                <a:solidFill>
                  <a:srgbClr val="212C68"/>
                </a:solidFill>
                <a:latin typeface="Noto Sans Italics"/>
                <a:ea typeface="Noto Sans Italics"/>
                <a:cs typeface="Noto Sans Italics"/>
                <a:sym typeface="Noto Sans Italics"/>
              </a:rPr>
              <a:t> </a:t>
            </a:r>
          </a:p>
          <a:p>
            <a:pPr algn="l">
              <a:lnSpc>
                <a:spcPts val="2399"/>
              </a:lnSpc>
            </a:pPr>
            <a:r>
              <a:rPr lang="en-US" sz="1999" i="1" spc="17" dirty="0">
                <a:solidFill>
                  <a:srgbClr val="212C68"/>
                </a:solidFill>
                <a:latin typeface="Noto Sans Italics"/>
                <a:ea typeface="Noto Sans Italics"/>
                <a:cs typeface="Noto Sans Italics"/>
                <a:sym typeface="Noto Sans Italics"/>
              </a:rPr>
              <a:t>      F</a:t>
            </a:r>
            <a:r>
              <a:rPr lang="en-US" sz="1999" spc="17" dirty="0">
                <a:solidFill>
                  <a:srgbClr val="212C68"/>
                </a:solidFill>
                <a:latin typeface="Noto Sans"/>
                <a:ea typeface="Noto Sans"/>
                <a:cs typeface="Noto Sans"/>
                <a:sym typeface="Noto Sans"/>
              </a:rPr>
              <a:t> icon. It’s important to carefully review the investment information prior to selecting your investment options.</a:t>
            </a:r>
          </a:p>
          <a:p>
            <a:pPr algn="l">
              <a:lnSpc>
                <a:spcPts val="2399"/>
              </a:lnSpc>
            </a:pPr>
            <a:endParaRPr lang="en-US" sz="1999" spc="17" dirty="0">
              <a:solidFill>
                <a:srgbClr val="212C68"/>
              </a:solidFill>
              <a:latin typeface="Noto Sans"/>
              <a:ea typeface="Noto Sans"/>
              <a:cs typeface="Noto Sans"/>
              <a:sym typeface="Noto Sans"/>
            </a:endParaRPr>
          </a:p>
          <a:p>
            <a:pPr marL="431799" lvl="1" indent="-215899" algn="l">
              <a:lnSpc>
                <a:spcPts val="2399"/>
              </a:lnSpc>
              <a:buFont typeface="Arial"/>
              <a:buChar char="•"/>
            </a:pPr>
            <a:r>
              <a:rPr lang="en-US" sz="1999" b="1" spc="17" dirty="0">
                <a:solidFill>
                  <a:srgbClr val="212C68"/>
                </a:solidFill>
                <a:latin typeface="Noto Sans Bold"/>
                <a:ea typeface="Noto Sans Bold"/>
                <a:cs typeface="Noto Sans Bold"/>
                <a:sym typeface="Noto Sans Bold"/>
              </a:rPr>
              <a:t>Fund Performance:</a:t>
            </a:r>
            <a:r>
              <a:rPr lang="en-US" sz="1999" spc="17" dirty="0">
                <a:solidFill>
                  <a:srgbClr val="212C68"/>
                </a:solidFill>
                <a:latin typeface="Noto Sans"/>
                <a:ea typeface="Noto Sans"/>
                <a:cs typeface="Noto Sans"/>
                <a:sym typeface="Noto Sans"/>
              </a:rPr>
              <a:t> Expanding each investment option will allow you to view Historical Prices, Benchmark Data, and </a:t>
            </a:r>
          </a:p>
          <a:p>
            <a:pPr algn="l">
              <a:lnSpc>
                <a:spcPts val="2399"/>
              </a:lnSpc>
            </a:pPr>
            <a:r>
              <a:rPr lang="en-US" sz="1999" spc="17" dirty="0">
                <a:solidFill>
                  <a:srgbClr val="212C68"/>
                </a:solidFill>
                <a:latin typeface="Noto Sans"/>
                <a:ea typeface="Noto Sans"/>
                <a:cs typeface="Noto Sans"/>
                <a:sym typeface="Noto Sans"/>
              </a:rPr>
              <a:t>      the Net Expense Ratio.</a:t>
            </a:r>
          </a:p>
          <a:p>
            <a:pPr algn="l">
              <a:lnSpc>
                <a:spcPts val="2399"/>
              </a:lnSpc>
            </a:pPr>
            <a:endParaRPr lang="en-US" sz="1999" spc="17" dirty="0">
              <a:solidFill>
                <a:srgbClr val="212C68"/>
              </a:solidFill>
              <a:latin typeface="Noto Sans"/>
              <a:ea typeface="Noto Sans"/>
              <a:cs typeface="Noto Sans"/>
              <a:sym typeface="Noto Sans"/>
            </a:endParaRPr>
          </a:p>
        </p:txBody>
      </p:sp>
      <p:sp>
        <p:nvSpPr>
          <p:cNvPr id="35" name="Freeform 24">
            <a:extLst>
              <a:ext uri="{FF2B5EF4-FFF2-40B4-BE49-F238E27FC236}">
                <a16:creationId xmlns:a16="http://schemas.microsoft.com/office/drawing/2014/main" id="{7E74129A-BBF1-CC7C-E56E-021FB35FF3D2}"/>
              </a:ext>
            </a:extLst>
          </p:cNvPr>
          <p:cNvSpPr/>
          <p:nvPr/>
        </p:nvSpPr>
        <p:spPr>
          <a:xfrm>
            <a:off x="1157070" y="2260239"/>
            <a:ext cx="1475813" cy="963304"/>
          </a:xfrm>
          <a:custGeom>
            <a:avLst/>
            <a:gdLst/>
            <a:ahLst/>
            <a:cxnLst/>
            <a:rect l="l" t="t" r="r" b="b"/>
            <a:pathLst>
              <a:path w="1475813" h="963304">
                <a:moveTo>
                  <a:pt x="0" y="0"/>
                </a:moveTo>
                <a:lnTo>
                  <a:pt x="1475814" y="0"/>
                </a:lnTo>
                <a:lnTo>
                  <a:pt x="1475814" y="963303"/>
                </a:lnTo>
                <a:lnTo>
                  <a:pt x="0" y="9633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6" name="Freeform 25">
            <a:extLst>
              <a:ext uri="{FF2B5EF4-FFF2-40B4-BE49-F238E27FC236}">
                <a16:creationId xmlns:a16="http://schemas.microsoft.com/office/drawing/2014/main" id="{4A943C17-06BC-DF10-73C4-10ADD246D2E8}"/>
              </a:ext>
            </a:extLst>
          </p:cNvPr>
          <p:cNvSpPr/>
          <p:nvPr/>
        </p:nvSpPr>
        <p:spPr>
          <a:xfrm>
            <a:off x="6901788" y="2164989"/>
            <a:ext cx="1299462" cy="1299462"/>
          </a:xfrm>
          <a:custGeom>
            <a:avLst/>
            <a:gdLst/>
            <a:ahLst/>
            <a:cxnLst/>
            <a:rect l="l" t="t" r="r" b="b"/>
            <a:pathLst>
              <a:path w="1299462" h="1299462">
                <a:moveTo>
                  <a:pt x="0" y="0"/>
                </a:moveTo>
                <a:lnTo>
                  <a:pt x="1299463" y="0"/>
                </a:lnTo>
                <a:lnTo>
                  <a:pt x="1299463" y="1299462"/>
                </a:lnTo>
                <a:lnTo>
                  <a:pt x="0" y="12994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7" name="Freeform 26">
            <a:extLst>
              <a:ext uri="{FF2B5EF4-FFF2-40B4-BE49-F238E27FC236}">
                <a16:creationId xmlns:a16="http://schemas.microsoft.com/office/drawing/2014/main" id="{FB49FA96-6343-F54C-4315-F65575815D63}"/>
              </a:ext>
            </a:extLst>
          </p:cNvPr>
          <p:cNvSpPr/>
          <p:nvPr/>
        </p:nvSpPr>
        <p:spPr>
          <a:xfrm>
            <a:off x="15055738" y="1892599"/>
            <a:ext cx="1548005" cy="1548005"/>
          </a:xfrm>
          <a:custGeom>
            <a:avLst/>
            <a:gdLst/>
            <a:ahLst/>
            <a:cxnLst/>
            <a:rect l="l" t="t" r="r" b="b"/>
            <a:pathLst>
              <a:path w="1548005" h="1548005">
                <a:moveTo>
                  <a:pt x="0" y="0"/>
                </a:moveTo>
                <a:lnTo>
                  <a:pt x="1548005" y="0"/>
                </a:lnTo>
                <a:lnTo>
                  <a:pt x="1548005" y="1548006"/>
                </a:lnTo>
                <a:lnTo>
                  <a:pt x="0" y="154800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637224" y="-4962142"/>
            <a:ext cx="20209651" cy="7277633"/>
            <a:chOff x="0" y="0"/>
            <a:chExt cx="5322706" cy="1916743"/>
          </a:xfrm>
        </p:grpSpPr>
        <p:sp>
          <p:nvSpPr>
            <p:cNvPr id="3" name="Freeform 3"/>
            <p:cNvSpPr/>
            <p:nvPr/>
          </p:nvSpPr>
          <p:spPr>
            <a:xfrm>
              <a:off x="0" y="0"/>
              <a:ext cx="5322707" cy="1916743"/>
            </a:xfrm>
            <a:custGeom>
              <a:avLst/>
              <a:gdLst/>
              <a:ahLst/>
              <a:cxnLst/>
              <a:rect l="l" t="t" r="r" b="b"/>
              <a:pathLst>
                <a:path w="5322707" h="1916743">
                  <a:moveTo>
                    <a:pt x="0" y="0"/>
                  </a:moveTo>
                  <a:lnTo>
                    <a:pt x="5322707" y="0"/>
                  </a:lnTo>
                  <a:lnTo>
                    <a:pt x="5322707" y="1916743"/>
                  </a:lnTo>
                  <a:lnTo>
                    <a:pt x="0" y="1916743"/>
                  </a:lnTo>
                  <a:close/>
                </a:path>
              </a:pathLst>
            </a:custGeom>
            <a:solidFill>
              <a:srgbClr val="232C68"/>
            </a:solidFill>
          </p:spPr>
          <p:txBody>
            <a:bodyPr/>
            <a:lstStyle/>
            <a:p>
              <a:endParaRPr lang="en-US"/>
            </a:p>
          </p:txBody>
        </p:sp>
        <p:sp>
          <p:nvSpPr>
            <p:cNvPr id="4" name="TextBox 4"/>
            <p:cNvSpPr txBox="1"/>
            <p:nvPr/>
          </p:nvSpPr>
          <p:spPr>
            <a:xfrm>
              <a:off x="0" y="-38100"/>
              <a:ext cx="5322706" cy="195484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0" y="447675"/>
            <a:ext cx="18288000" cy="1152525"/>
          </a:xfrm>
          <a:prstGeom prst="rect">
            <a:avLst/>
          </a:prstGeom>
        </p:spPr>
        <p:txBody>
          <a:bodyPr lIns="0" tIns="0" rIns="0" bIns="0" rtlCol="0" anchor="t">
            <a:spAutoFit/>
          </a:bodyPr>
          <a:lstStyle/>
          <a:p>
            <a:pPr algn="ctr">
              <a:lnSpc>
                <a:spcPts val="9000"/>
              </a:lnSpc>
            </a:pPr>
            <a:r>
              <a:rPr lang="en-US" sz="7500" b="1">
                <a:solidFill>
                  <a:srgbClr val="FFFFFF"/>
                </a:solidFill>
                <a:latin typeface="Noto Sans Bold"/>
                <a:ea typeface="Noto Sans Bold"/>
                <a:cs typeface="Noto Sans Bold"/>
                <a:sym typeface="Noto Sans Bold"/>
              </a:rPr>
              <a:t>Target Date Funds</a:t>
            </a:r>
          </a:p>
        </p:txBody>
      </p:sp>
      <p:sp>
        <p:nvSpPr>
          <p:cNvPr id="6" name="Freeform 6" descr="A graph of a number of people  Description automatically generated with medium confidence"/>
          <p:cNvSpPr/>
          <p:nvPr/>
        </p:nvSpPr>
        <p:spPr>
          <a:xfrm>
            <a:off x="1558646" y="2540933"/>
            <a:ext cx="15817910" cy="7048201"/>
          </a:xfrm>
          <a:custGeom>
            <a:avLst/>
            <a:gdLst/>
            <a:ahLst/>
            <a:cxnLst/>
            <a:rect l="l" t="t" r="r" b="b"/>
            <a:pathLst>
              <a:path w="15817910" h="7048201">
                <a:moveTo>
                  <a:pt x="0" y="0"/>
                </a:moveTo>
                <a:lnTo>
                  <a:pt x="15817911" y="0"/>
                </a:lnTo>
                <a:lnTo>
                  <a:pt x="15817911" y="7048201"/>
                </a:lnTo>
                <a:lnTo>
                  <a:pt x="0" y="7048201"/>
                </a:lnTo>
                <a:lnTo>
                  <a:pt x="0" y="0"/>
                </a:lnTo>
                <a:close/>
              </a:path>
            </a:pathLst>
          </a:custGeom>
          <a:blipFill>
            <a:blip r:embed="rId3"/>
            <a:stretch>
              <a:fillRect/>
            </a:stretch>
          </a:blipFill>
          <a:ln w="28575" cap="sq">
            <a:solidFill>
              <a:srgbClr val="232C68"/>
            </a:solidFill>
            <a:prstDash val="solid"/>
            <a:miter/>
          </a:ln>
        </p:spPr>
        <p:txBody>
          <a:bodyPr/>
          <a:lstStyle/>
          <a:p>
            <a:endParaRPr lang="en-US"/>
          </a:p>
        </p:txBody>
      </p:sp>
      <p:sp>
        <p:nvSpPr>
          <p:cNvPr id="7" name="Freeform 7"/>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0" y="340494"/>
            <a:ext cx="18288000" cy="1152525"/>
          </a:xfrm>
          <a:prstGeom prst="rect">
            <a:avLst/>
          </a:prstGeom>
        </p:spPr>
        <p:txBody>
          <a:bodyPr lIns="0" tIns="0" rIns="0" bIns="0" rtlCol="0" anchor="t">
            <a:spAutoFit/>
          </a:bodyPr>
          <a:lstStyle/>
          <a:p>
            <a:pPr algn="ctr">
              <a:lnSpc>
                <a:spcPts val="9000"/>
              </a:lnSpc>
            </a:pPr>
            <a:r>
              <a:rPr lang="en-US" sz="7500" b="1">
                <a:solidFill>
                  <a:srgbClr val="232C68"/>
                </a:solidFill>
                <a:latin typeface="Noto Sans Bold"/>
                <a:ea typeface="Noto Sans Bold"/>
                <a:cs typeface="Noto Sans Bold"/>
                <a:sym typeface="Noto Sans Bold"/>
              </a:rPr>
              <a:t>Target Date Fund Menu</a:t>
            </a:r>
          </a:p>
        </p:txBody>
      </p:sp>
      <p:graphicFrame>
        <p:nvGraphicFramePr>
          <p:cNvPr id="3" name="Table 3"/>
          <p:cNvGraphicFramePr>
            <a:graphicFrameLocks noGrp="1"/>
          </p:cNvGraphicFramePr>
          <p:nvPr/>
        </p:nvGraphicFramePr>
        <p:xfrm>
          <a:off x="4046424" y="1552315"/>
          <a:ext cx="13053405" cy="8461374"/>
        </p:xfrm>
        <a:graphic>
          <a:graphicData uri="http://schemas.openxmlformats.org/drawingml/2006/table">
            <a:tbl>
              <a:tblPr/>
              <a:tblGrid>
                <a:gridCol w="3323063">
                  <a:extLst>
                    <a:ext uri="{9D8B030D-6E8A-4147-A177-3AD203B41FA5}">
                      <a16:colId xmlns:a16="http://schemas.microsoft.com/office/drawing/2014/main" val="20000"/>
                    </a:ext>
                  </a:extLst>
                </a:gridCol>
                <a:gridCol w="5332690">
                  <a:extLst>
                    <a:ext uri="{9D8B030D-6E8A-4147-A177-3AD203B41FA5}">
                      <a16:colId xmlns:a16="http://schemas.microsoft.com/office/drawing/2014/main" val="20001"/>
                    </a:ext>
                  </a:extLst>
                </a:gridCol>
                <a:gridCol w="4397652">
                  <a:extLst>
                    <a:ext uri="{9D8B030D-6E8A-4147-A177-3AD203B41FA5}">
                      <a16:colId xmlns:a16="http://schemas.microsoft.com/office/drawing/2014/main" val="20002"/>
                    </a:ext>
                  </a:extLst>
                </a:gridCol>
              </a:tblGrid>
              <a:tr h="1936482">
                <a:tc>
                  <a:txBody>
                    <a:bodyPr/>
                    <a:lstStyle/>
                    <a:p>
                      <a:pPr algn="ctr">
                        <a:lnSpc>
                          <a:spcPts val="3480"/>
                        </a:lnSpc>
                        <a:defRPr/>
                      </a:pPr>
                      <a:r>
                        <a:rPr lang="en-US" sz="2900" b="1" spc="26">
                          <a:solidFill>
                            <a:srgbClr val="FFFFFF"/>
                          </a:solidFill>
                          <a:latin typeface="Noto Sans Bold"/>
                          <a:ea typeface="Noto Sans Bold"/>
                          <a:cs typeface="Noto Sans Bold"/>
                          <a:sym typeface="Noto Sans Bold"/>
                        </a:rPr>
                        <a:t>If You Were </a:t>
                      </a:r>
                      <a:endParaRPr lang="en-US" sz="1100"/>
                    </a:p>
                    <a:p>
                      <a:pPr algn="ctr">
                        <a:lnSpc>
                          <a:spcPts val="3480"/>
                        </a:lnSpc>
                      </a:pPr>
                      <a:r>
                        <a:rPr lang="en-US" sz="2900" b="1" spc="27">
                          <a:solidFill>
                            <a:srgbClr val="FFFFFF"/>
                          </a:solidFill>
                          <a:latin typeface="Noto Sans Bold"/>
                          <a:ea typeface="Noto Sans Bold"/>
                          <a:cs typeface="Noto Sans Bold"/>
                          <a:sym typeface="Noto Sans Bold"/>
                        </a:rPr>
                        <a:t>Born In</a:t>
                      </a:r>
                    </a:p>
                  </a:txBody>
                  <a:tcPr marL="14068" marR="14068" marT="14068" marB="1406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12C68"/>
                    </a:solidFill>
                  </a:tcPr>
                </a:tc>
                <a:tc>
                  <a:txBody>
                    <a:bodyPr/>
                    <a:lstStyle/>
                    <a:p>
                      <a:pPr algn="ctr">
                        <a:lnSpc>
                          <a:spcPts val="3480"/>
                        </a:lnSpc>
                        <a:defRPr/>
                      </a:pPr>
                      <a:endParaRPr lang="en-US" sz="1100"/>
                    </a:p>
                    <a:p>
                      <a:pPr algn="ctr">
                        <a:lnSpc>
                          <a:spcPts val="3480"/>
                        </a:lnSpc>
                      </a:pPr>
                      <a:r>
                        <a:rPr lang="en-US" sz="2900" b="1" spc="26">
                          <a:solidFill>
                            <a:srgbClr val="FFFFFF"/>
                          </a:solidFill>
                          <a:latin typeface="Noto Sans Bold"/>
                          <a:ea typeface="Noto Sans Bold"/>
                          <a:cs typeface="Noto Sans Bold"/>
                          <a:sym typeface="Noto Sans Bold"/>
                        </a:rPr>
                        <a:t>Target Date Investment </a:t>
                      </a:r>
                    </a:p>
                    <a:p>
                      <a:pPr algn="ctr">
                        <a:lnSpc>
                          <a:spcPts val="3480"/>
                        </a:lnSpc>
                      </a:pPr>
                      <a:r>
                        <a:rPr lang="en-US" sz="2900" b="1" spc="27">
                          <a:solidFill>
                            <a:srgbClr val="FFFFFF"/>
                          </a:solidFill>
                          <a:latin typeface="Noto Sans Bold"/>
                          <a:ea typeface="Noto Sans Bold"/>
                          <a:cs typeface="Noto Sans Bold"/>
                          <a:sym typeface="Noto Sans Bold"/>
                        </a:rPr>
                        <a:t>to Consider</a:t>
                      </a:r>
                    </a:p>
                    <a:p>
                      <a:pPr algn="ctr">
                        <a:lnSpc>
                          <a:spcPts val="3480"/>
                        </a:lnSpc>
                      </a:pPr>
                      <a:endParaRPr lang="en-US" sz="2900" b="1" spc="27">
                        <a:solidFill>
                          <a:srgbClr val="FFFFFF"/>
                        </a:solidFill>
                        <a:latin typeface="Noto Sans Bold"/>
                        <a:ea typeface="Noto Sans Bold"/>
                        <a:cs typeface="Noto Sans Bold"/>
                        <a:sym typeface="Noto Sans Bold"/>
                      </a:endParaRPr>
                    </a:p>
                  </a:txBody>
                  <a:tcPr marL="14068" marR="14068" marT="14068" marB="1406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12C68"/>
                    </a:solidFill>
                  </a:tcPr>
                </a:tc>
                <a:tc>
                  <a:txBody>
                    <a:bodyPr/>
                    <a:lstStyle/>
                    <a:p>
                      <a:pPr algn="ctr">
                        <a:lnSpc>
                          <a:spcPts val="3480"/>
                        </a:lnSpc>
                        <a:defRPr/>
                      </a:pPr>
                      <a:r>
                        <a:rPr lang="en-US" sz="2900" b="1" spc="27">
                          <a:solidFill>
                            <a:srgbClr val="FFFFFF"/>
                          </a:solidFill>
                          <a:latin typeface="Noto Sans Bold"/>
                          <a:ea typeface="Noto Sans Bold"/>
                          <a:cs typeface="Noto Sans Bold"/>
                          <a:sym typeface="Noto Sans Bold"/>
                        </a:rPr>
                        <a:t>Estimated Number of Years to Retirement</a:t>
                      </a:r>
                      <a:endParaRPr lang="en-US" sz="1100"/>
                    </a:p>
                  </a:txBody>
                  <a:tcPr marL="14068" marR="14068" marT="14068" marB="1406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12C68"/>
                    </a:solidFill>
                  </a:tcPr>
                </a:tc>
                <a:extLst>
                  <a:ext uri="{0D108BD9-81ED-4DB2-BD59-A6C34878D82A}">
                    <a16:rowId xmlns:a16="http://schemas.microsoft.com/office/drawing/2014/main" val="10000"/>
                  </a:ext>
                </a:extLst>
              </a:tr>
              <a:tr h="543741">
                <a:tc>
                  <a:txBody>
                    <a:bodyPr/>
                    <a:lstStyle/>
                    <a:p>
                      <a:pPr algn="ctr">
                        <a:lnSpc>
                          <a:spcPts val="3000"/>
                        </a:lnSpc>
                        <a:defRPr/>
                      </a:pPr>
                      <a:r>
                        <a:rPr lang="en-US" sz="2500" spc="23">
                          <a:solidFill>
                            <a:srgbClr val="404040"/>
                          </a:solidFill>
                          <a:latin typeface="Noto Sans"/>
                          <a:ea typeface="Noto Sans"/>
                          <a:cs typeface="Noto Sans"/>
                          <a:sym typeface="Noto Sans"/>
                        </a:rPr>
                        <a:t>2003-2007</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D0D8E8"/>
                    </a:solidFill>
                  </a:tcPr>
                </a:tc>
                <a:tc>
                  <a:txBody>
                    <a:bodyPr/>
                    <a:lstStyle/>
                    <a:p>
                      <a:pPr algn="l">
                        <a:lnSpc>
                          <a:spcPts val="3000"/>
                        </a:lnSpc>
                        <a:defRPr/>
                      </a:pPr>
                      <a:r>
                        <a:rPr lang="en-US" sz="2500" spc="23">
                          <a:solidFill>
                            <a:srgbClr val="404040"/>
                          </a:solidFill>
                          <a:latin typeface="Noto Sans"/>
                          <a:ea typeface="Noto Sans"/>
                          <a:cs typeface="Noto Sans"/>
                          <a:sym typeface="Noto Sans"/>
                        </a:rPr>
                        <a:t>Target Retirement 2070</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D0D8E8"/>
                    </a:solidFill>
                  </a:tcPr>
                </a:tc>
                <a:tc>
                  <a:txBody>
                    <a:bodyPr/>
                    <a:lstStyle/>
                    <a:p>
                      <a:pPr algn="l">
                        <a:lnSpc>
                          <a:spcPts val="3000"/>
                        </a:lnSpc>
                        <a:defRPr/>
                      </a:pPr>
                      <a:r>
                        <a:rPr lang="en-US" sz="2500" spc="23">
                          <a:solidFill>
                            <a:srgbClr val="404040"/>
                          </a:solidFill>
                          <a:latin typeface="Noto Sans"/>
                          <a:ea typeface="Noto Sans"/>
                          <a:cs typeface="Noto Sans"/>
                          <a:sym typeface="Noto Sans"/>
                        </a:rPr>
                        <a:t>45 Years</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D0D8E8"/>
                    </a:solidFill>
                  </a:tcPr>
                </a:tc>
                <a:extLst>
                  <a:ext uri="{0D108BD9-81ED-4DB2-BD59-A6C34878D82A}">
                    <a16:rowId xmlns:a16="http://schemas.microsoft.com/office/drawing/2014/main" val="10001"/>
                  </a:ext>
                </a:extLst>
              </a:tr>
              <a:tr h="543741">
                <a:tc>
                  <a:txBody>
                    <a:bodyPr/>
                    <a:lstStyle/>
                    <a:p>
                      <a:pPr algn="ctr">
                        <a:lnSpc>
                          <a:spcPts val="3000"/>
                        </a:lnSpc>
                        <a:defRPr/>
                      </a:pPr>
                      <a:r>
                        <a:rPr lang="en-US" sz="2500" spc="23">
                          <a:solidFill>
                            <a:srgbClr val="404040"/>
                          </a:solidFill>
                          <a:latin typeface="Noto Sans"/>
                          <a:ea typeface="Noto Sans"/>
                          <a:cs typeface="Noto Sans"/>
                          <a:sym typeface="Noto Sans"/>
                        </a:rPr>
                        <a:t>1998-2002</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E9EDF4"/>
                    </a:solidFill>
                  </a:tcPr>
                </a:tc>
                <a:tc>
                  <a:txBody>
                    <a:bodyPr/>
                    <a:lstStyle/>
                    <a:p>
                      <a:pPr algn="l">
                        <a:lnSpc>
                          <a:spcPts val="3000"/>
                        </a:lnSpc>
                        <a:defRPr/>
                      </a:pPr>
                      <a:r>
                        <a:rPr lang="en-US" sz="2500" spc="23">
                          <a:solidFill>
                            <a:srgbClr val="404040"/>
                          </a:solidFill>
                          <a:latin typeface="Noto Sans"/>
                          <a:ea typeface="Noto Sans"/>
                          <a:cs typeface="Noto Sans"/>
                          <a:sym typeface="Noto Sans"/>
                        </a:rPr>
                        <a:t>Target Retirement 2065</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E9EDF4"/>
                    </a:solidFill>
                  </a:tcPr>
                </a:tc>
                <a:tc>
                  <a:txBody>
                    <a:bodyPr/>
                    <a:lstStyle/>
                    <a:p>
                      <a:pPr algn="l">
                        <a:lnSpc>
                          <a:spcPts val="3000"/>
                        </a:lnSpc>
                        <a:defRPr/>
                      </a:pPr>
                      <a:r>
                        <a:rPr lang="en-US" sz="2500" spc="23">
                          <a:solidFill>
                            <a:srgbClr val="404040"/>
                          </a:solidFill>
                          <a:latin typeface="Noto Sans"/>
                          <a:ea typeface="Noto Sans"/>
                          <a:cs typeface="Noto Sans"/>
                          <a:sym typeface="Noto Sans"/>
                        </a:rPr>
                        <a:t>40 Years</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E9EDF4"/>
                    </a:solidFill>
                  </a:tcPr>
                </a:tc>
                <a:extLst>
                  <a:ext uri="{0D108BD9-81ED-4DB2-BD59-A6C34878D82A}">
                    <a16:rowId xmlns:a16="http://schemas.microsoft.com/office/drawing/2014/main" val="10002"/>
                  </a:ext>
                </a:extLst>
              </a:tr>
              <a:tr h="543741">
                <a:tc>
                  <a:txBody>
                    <a:bodyPr/>
                    <a:lstStyle/>
                    <a:p>
                      <a:pPr algn="ctr">
                        <a:lnSpc>
                          <a:spcPts val="3000"/>
                        </a:lnSpc>
                        <a:defRPr/>
                      </a:pPr>
                      <a:r>
                        <a:rPr lang="en-US" sz="2500" spc="23">
                          <a:solidFill>
                            <a:srgbClr val="404040"/>
                          </a:solidFill>
                          <a:latin typeface="Noto Sans"/>
                          <a:ea typeface="Noto Sans"/>
                          <a:cs typeface="Noto Sans"/>
                          <a:sym typeface="Noto Sans"/>
                        </a:rPr>
                        <a:t>1993-1997</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D0D8E8"/>
                    </a:solidFill>
                  </a:tcPr>
                </a:tc>
                <a:tc>
                  <a:txBody>
                    <a:bodyPr/>
                    <a:lstStyle/>
                    <a:p>
                      <a:pPr algn="l">
                        <a:lnSpc>
                          <a:spcPts val="3000"/>
                        </a:lnSpc>
                        <a:defRPr/>
                      </a:pPr>
                      <a:r>
                        <a:rPr lang="en-US" sz="2500" spc="23">
                          <a:solidFill>
                            <a:srgbClr val="404040"/>
                          </a:solidFill>
                          <a:latin typeface="Noto Sans"/>
                          <a:ea typeface="Noto Sans"/>
                          <a:cs typeface="Noto Sans"/>
                          <a:sym typeface="Noto Sans"/>
                        </a:rPr>
                        <a:t>Target Retirement 2060</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E9EDF4"/>
                    </a:solidFill>
                  </a:tcPr>
                </a:tc>
                <a:tc>
                  <a:txBody>
                    <a:bodyPr/>
                    <a:lstStyle/>
                    <a:p>
                      <a:pPr algn="l">
                        <a:lnSpc>
                          <a:spcPts val="3000"/>
                        </a:lnSpc>
                        <a:defRPr/>
                      </a:pPr>
                      <a:r>
                        <a:rPr lang="en-US" sz="2500" spc="23">
                          <a:solidFill>
                            <a:srgbClr val="404040"/>
                          </a:solidFill>
                          <a:latin typeface="Noto Sans"/>
                          <a:ea typeface="Noto Sans"/>
                          <a:cs typeface="Noto Sans"/>
                          <a:sym typeface="Noto Sans"/>
                        </a:rPr>
                        <a:t>35 Years</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D0D8E8"/>
                    </a:solidFill>
                  </a:tcPr>
                </a:tc>
                <a:extLst>
                  <a:ext uri="{0D108BD9-81ED-4DB2-BD59-A6C34878D82A}">
                    <a16:rowId xmlns:a16="http://schemas.microsoft.com/office/drawing/2014/main" val="10003"/>
                  </a:ext>
                </a:extLst>
              </a:tr>
              <a:tr h="543741">
                <a:tc>
                  <a:txBody>
                    <a:bodyPr/>
                    <a:lstStyle/>
                    <a:p>
                      <a:pPr algn="ctr">
                        <a:lnSpc>
                          <a:spcPts val="3000"/>
                        </a:lnSpc>
                        <a:defRPr/>
                      </a:pPr>
                      <a:r>
                        <a:rPr lang="en-US" sz="2500" spc="23">
                          <a:solidFill>
                            <a:srgbClr val="404040"/>
                          </a:solidFill>
                          <a:latin typeface="Noto Sans"/>
                          <a:ea typeface="Noto Sans"/>
                          <a:cs typeface="Noto Sans"/>
                          <a:sym typeface="Noto Sans"/>
                        </a:rPr>
                        <a:t>1988-1992</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E9EDF4"/>
                    </a:solidFill>
                  </a:tcPr>
                </a:tc>
                <a:tc>
                  <a:txBody>
                    <a:bodyPr/>
                    <a:lstStyle/>
                    <a:p>
                      <a:pPr algn="l">
                        <a:lnSpc>
                          <a:spcPts val="3000"/>
                        </a:lnSpc>
                        <a:defRPr/>
                      </a:pPr>
                      <a:r>
                        <a:rPr lang="en-US" sz="2500" spc="23">
                          <a:solidFill>
                            <a:srgbClr val="404040"/>
                          </a:solidFill>
                          <a:latin typeface="Noto Sans"/>
                          <a:ea typeface="Noto Sans"/>
                          <a:cs typeface="Noto Sans"/>
                          <a:sym typeface="Noto Sans"/>
                        </a:rPr>
                        <a:t>Target Retirement 2055</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E9EDF4"/>
                    </a:solidFill>
                  </a:tcPr>
                </a:tc>
                <a:tc>
                  <a:txBody>
                    <a:bodyPr/>
                    <a:lstStyle/>
                    <a:p>
                      <a:pPr algn="l">
                        <a:lnSpc>
                          <a:spcPts val="3000"/>
                        </a:lnSpc>
                        <a:defRPr/>
                      </a:pPr>
                      <a:r>
                        <a:rPr lang="en-US" sz="2500" spc="23">
                          <a:solidFill>
                            <a:srgbClr val="404040"/>
                          </a:solidFill>
                          <a:latin typeface="Noto Sans"/>
                          <a:ea typeface="Noto Sans"/>
                          <a:cs typeface="Noto Sans"/>
                          <a:sym typeface="Noto Sans"/>
                        </a:rPr>
                        <a:t>30 Years</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E9EDF4"/>
                    </a:solidFill>
                  </a:tcPr>
                </a:tc>
                <a:extLst>
                  <a:ext uri="{0D108BD9-81ED-4DB2-BD59-A6C34878D82A}">
                    <a16:rowId xmlns:a16="http://schemas.microsoft.com/office/drawing/2014/main" val="10004"/>
                  </a:ext>
                </a:extLst>
              </a:tr>
              <a:tr h="543741">
                <a:tc>
                  <a:txBody>
                    <a:bodyPr/>
                    <a:lstStyle/>
                    <a:p>
                      <a:pPr algn="ctr">
                        <a:lnSpc>
                          <a:spcPts val="3000"/>
                        </a:lnSpc>
                        <a:defRPr/>
                      </a:pPr>
                      <a:r>
                        <a:rPr lang="en-US" sz="2500" spc="23">
                          <a:solidFill>
                            <a:srgbClr val="404040"/>
                          </a:solidFill>
                          <a:latin typeface="Noto Sans"/>
                          <a:ea typeface="Noto Sans"/>
                          <a:cs typeface="Noto Sans"/>
                          <a:sym typeface="Noto Sans"/>
                        </a:rPr>
                        <a:t>1983-1987</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D0D8E8"/>
                    </a:solidFill>
                  </a:tcPr>
                </a:tc>
                <a:tc>
                  <a:txBody>
                    <a:bodyPr/>
                    <a:lstStyle/>
                    <a:p>
                      <a:pPr algn="l">
                        <a:lnSpc>
                          <a:spcPts val="3000"/>
                        </a:lnSpc>
                        <a:defRPr/>
                      </a:pPr>
                      <a:r>
                        <a:rPr lang="en-US" sz="2500" spc="23">
                          <a:solidFill>
                            <a:srgbClr val="404040"/>
                          </a:solidFill>
                          <a:latin typeface="Noto Sans"/>
                          <a:ea typeface="Noto Sans"/>
                          <a:cs typeface="Noto Sans"/>
                          <a:sym typeface="Noto Sans"/>
                        </a:rPr>
                        <a:t>Target Retirement 2050</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E9EDF4"/>
                    </a:solidFill>
                  </a:tcPr>
                </a:tc>
                <a:tc>
                  <a:txBody>
                    <a:bodyPr/>
                    <a:lstStyle/>
                    <a:p>
                      <a:pPr algn="l">
                        <a:lnSpc>
                          <a:spcPts val="3000"/>
                        </a:lnSpc>
                        <a:defRPr/>
                      </a:pPr>
                      <a:r>
                        <a:rPr lang="en-US" sz="2500" spc="23">
                          <a:solidFill>
                            <a:srgbClr val="404040"/>
                          </a:solidFill>
                          <a:latin typeface="Noto Sans"/>
                          <a:ea typeface="Noto Sans"/>
                          <a:cs typeface="Noto Sans"/>
                          <a:sym typeface="Noto Sans"/>
                        </a:rPr>
                        <a:t>25 Years</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D0D8E8"/>
                    </a:solidFill>
                  </a:tcPr>
                </a:tc>
                <a:extLst>
                  <a:ext uri="{0D108BD9-81ED-4DB2-BD59-A6C34878D82A}">
                    <a16:rowId xmlns:a16="http://schemas.microsoft.com/office/drawing/2014/main" val="10005"/>
                  </a:ext>
                </a:extLst>
              </a:tr>
              <a:tr h="543741">
                <a:tc>
                  <a:txBody>
                    <a:bodyPr/>
                    <a:lstStyle/>
                    <a:p>
                      <a:pPr algn="ctr">
                        <a:lnSpc>
                          <a:spcPts val="3000"/>
                        </a:lnSpc>
                        <a:defRPr/>
                      </a:pPr>
                      <a:r>
                        <a:rPr lang="en-US" sz="2500" spc="23">
                          <a:solidFill>
                            <a:srgbClr val="404040"/>
                          </a:solidFill>
                          <a:latin typeface="Noto Sans"/>
                          <a:ea typeface="Noto Sans"/>
                          <a:cs typeface="Noto Sans"/>
                          <a:sym typeface="Noto Sans"/>
                        </a:rPr>
                        <a:t>1978-1982</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E9EDF4"/>
                    </a:solidFill>
                  </a:tcPr>
                </a:tc>
                <a:tc>
                  <a:txBody>
                    <a:bodyPr/>
                    <a:lstStyle/>
                    <a:p>
                      <a:pPr algn="l">
                        <a:lnSpc>
                          <a:spcPts val="3000"/>
                        </a:lnSpc>
                        <a:defRPr/>
                      </a:pPr>
                      <a:r>
                        <a:rPr lang="en-US" sz="2500" spc="23">
                          <a:solidFill>
                            <a:srgbClr val="404040"/>
                          </a:solidFill>
                          <a:latin typeface="Noto Sans"/>
                          <a:ea typeface="Noto Sans"/>
                          <a:cs typeface="Noto Sans"/>
                          <a:sym typeface="Noto Sans"/>
                        </a:rPr>
                        <a:t>Target Retirement 2045</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E9EDF4"/>
                    </a:solidFill>
                  </a:tcPr>
                </a:tc>
                <a:tc>
                  <a:txBody>
                    <a:bodyPr/>
                    <a:lstStyle/>
                    <a:p>
                      <a:pPr algn="l">
                        <a:lnSpc>
                          <a:spcPts val="3000"/>
                        </a:lnSpc>
                        <a:defRPr/>
                      </a:pPr>
                      <a:r>
                        <a:rPr lang="en-US" sz="2500" spc="23">
                          <a:solidFill>
                            <a:srgbClr val="404040"/>
                          </a:solidFill>
                          <a:latin typeface="Noto Sans"/>
                          <a:ea typeface="Noto Sans"/>
                          <a:cs typeface="Noto Sans"/>
                          <a:sym typeface="Noto Sans"/>
                        </a:rPr>
                        <a:t>20 Years</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E9EDF4"/>
                    </a:solidFill>
                  </a:tcPr>
                </a:tc>
                <a:extLst>
                  <a:ext uri="{0D108BD9-81ED-4DB2-BD59-A6C34878D82A}">
                    <a16:rowId xmlns:a16="http://schemas.microsoft.com/office/drawing/2014/main" val="10006"/>
                  </a:ext>
                </a:extLst>
              </a:tr>
              <a:tr h="543741">
                <a:tc>
                  <a:txBody>
                    <a:bodyPr/>
                    <a:lstStyle/>
                    <a:p>
                      <a:pPr algn="ctr">
                        <a:lnSpc>
                          <a:spcPts val="3000"/>
                        </a:lnSpc>
                        <a:defRPr/>
                      </a:pPr>
                      <a:r>
                        <a:rPr lang="en-US" sz="2500" spc="23">
                          <a:solidFill>
                            <a:srgbClr val="404040"/>
                          </a:solidFill>
                          <a:latin typeface="Noto Sans"/>
                          <a:ea typeface="Noto Sans"/>
                          <a:cs typeface="Noto Sans"/>
                          <a:sym typeface="Noto Sans"/>
                        </a:rPr>
                        <a:t>1973-1977</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D0D8E8"/>
                    </a:solidFill>
                  </a:tcPr>
                </a:tc>
                <a:tc>
                  <a:txBody>
                    <a:bodyPr/>
                    <a:lstStyle/>
                    <a:p>
                      <a:pPr algn="l">
                        <a:lnSpc>
                          <a:spcPts val="3000"/>
                        </a:lnSpc>
                        <a:defRPr/>
                      </a:pPr>
                      <a:r>
                        <a:rPr lang="en-US" sz="2500" spc="23">
                          <a:solidFill>
                            <a:srgbClr val="404040"/>
                          </a:solidFill>
                          <a:latin typeface="Noto Sans"/>
                          <a:ea typeface="Noto Sans"/>
                          <a:cs typeface="Noto Sans"/>
                          <a:sym typeface="Noto Sans"/>
                        </a:rPr>
                        <a:t>Target Retirement 2040</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D0D8E8"/>
                    </a:solidFill>
                  </a:tcPr>
                </a:tc>
                <a:tc>
                  <a:txBody>
                    <a:bodyPr/>
                    <a:lstStyle/>
                    <a:p>
                      <a:pPr algn="l">
                        <a:lnSpc>
                          <a:spcPts val="3000"/>
                        </a:lnSpc>
                        <a:defRPr/>
                      </a:pPr>
                      <a:r>
                        <a:rPr lang="en-US" sz="2500" spc="23">
                          <a:solidFill>
                            <a:srgbClr val="404040"/>
                          </a:solidFill>
                          <a:latin typeface="Noto Sans"/>
                          <a:ea typeface="Noto Sans"/>
                          <a:cs typeface="Noto Sans"/>
                          <a:sym typeface="Noto Sans"/>
                        </a:rPr>
                        <a:t>15 Years</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D0D8E8"/>
                    </a:solidFill>
                  </a:tcPr>
                </a:tc>
                <a:extLst>
                  <a:ext uri="{0D108BD9-81ED-4DB2-BD59-A6C34878D82A}">
                    <a16:rowId xmlns:a16="http://schemas.microsoft.com/office/drawing/2014/main" val="10007"/>
                  </a:ext>
                </a:extLst>
              </a:tr>
              <a:tr h="543741">
                <a:tc>
                  <a:txBody>
                    <a:bodyPr/>
                    <a:lstStyle/>
                    <a:p>
                      <a:pPr algn="ctr">
                        <a:lnSpc>
                          <a:spcPts val="3000"/>
                        </a:lnSpc>
                        <a:defRPr/>
                      </a:pPr>
                      <a:r>
                        <a:rPr lang="en-US" sz="2500" spc="23">
                          <a:solidFill>
                            <a:srgbClr val="404040"/>
                          </a:solidFill>
                          <a:latin typeface="Noto Sans"/>
                          <a:ea typeface="Noto Sans"/>
                          <a:cs typeface="Noto Sans"/>
                          <a:sym typeface="Noto Sans"/>
                        </a:rPr>
                        <a:t>1968-1972</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E9EDF4"/>
                    </a:solidFill>
                  </a:tcPr>
                </a:tc>
                <a:tc>
                  <a:txBody>
                    <a:bodyPr/>
                    <a:lstStyle/>
                    <a:p>
                      <a:pPr algn="l">
                        <a:lnSpc>
                          <a:spcPts val="3000"/>
                        </a:lnSpc>
                        <a:defRPr/>
                      </a:pPr>
                      <a:r>
                        <a:rPr lang="en-US" sz="2500" spc="23">
                          <a:solidFill>
                            <a:srgbClr val="404040"/>
                          </a:solidFill>
                          <a:latin typeface="Noto Sans"/>
                          <a:ea typeface="Noto Sans"/>
                          <a:cs typeface="Noto Sans"/>
                          <a:sym typeface="Noto Sans"/>
                        </a:rPr>
                        <a:t>Target Retirement 2035</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E9EDF4"/>
                    </a:solidFill>
                  </a:tcPr>
                </a:tc>
                <a:tc>
                  <a:txBody>
                    <a:bodyPr/>
                    <a:lstStyle/>
                    <a:p>
                      <a:pPr algn="l">
                        <a:lnSpc>
                          <a:spcPts val="3000"/>
                        </a:lnSpc>
                        <a:defRPr/>
                      </a:pPr>
                      <a:r>
                        <a:rPr lang="en-US" sz="2500" spc="23">
                          <a:solidFill>
                            <a:srgbClr val="404040"/>
                          </a:solidFill>
                          <a:latin typeface="Noto Sans"/>
                          <a:ea typeface="Noto Sans"/>
                          <a:cs typeface="Noto Sans"/>
                          <a:sym typeface="Noto Sans"/>
                        </a:rPr>
                        <a:t>10 Years</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E9EDF4"/>
                    </a:solidFill>
                  </a:tcPr>
                </a:tc>
                <a:extLst>
                  <a:ext uri="{0D108BD9-81ED-4DB2-BD59-A6C34878D82A}">
                    <a16:rowId xmlns:a16="http://schemas.microsoft.com/office/drawing/2014/main" val="10008"/>
                  </a:ext>
                </a:extLst>
              </a:tr>
              <a:tr h="543741">
                <a:tc>
                  <a:txBody>
                    <a:bodyPr/>
                    <a:lstStyle/>
                    <a:p>
                      <a:pPr algn="ctr">
                        <a:lnSpc>
                          <a:spcPts val="3000"/>
                        </a:lnSpc>
                        <a:defRPr/>
                      </a:pPr>
                      <a:r>
                        <a:rPr lang="en-US" sz="2500" spc="23">
                          <a:solidFill>
                            <a:srgbClr val="404040"/>
                          </a:solidFill>
                          <a:latin typeface="Noto Sans"/>
                          <a:ea typeface="Noto Sans"/>
                          <a:cs typeface="Noto Sans"/>
                          <a:sym typeface="Noto Sans"/>
                        </a:rPr>
                        <a:t>1963-1967</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D0D8E8"/>
                    </a:solidFill>
                  </a:tcPr>
                </a:tc>
                <a:tc>
                  <a:txBody>
                    <a:bodyPr/>
                    <a:lstStyle/>
                    <a:p>
                      <a:pPr algn="l">
                        <a:lnSpc>
                          <a:spcPts val="3000"/>
                        </a:lnSpc>
                        <a:defRPr/>
                      </a:pPr>
                      <a:r>
                        <a:rPr lang="en-US" sz="2500" spc="23">
                          <a:solidFill>
                            <a:srgbClr val="404040"/>
                          </a:solidFill>
                          <a:latin typeface="Noto Sans"/>
                          <a:ea typeface="Noto Sans"/>
                          <a:cs typeface="Noto Sans"/>
                          <a:sym typeface="Noto Sans"/>
                        </a:rPr>
                        <a:t>Target Retirement 2030</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E9EDF4"/>
                    </a:solidFill>
                  </a:tcPr>
                </a:tc>
                <a:tc>
                  <a:txBody>
                    <a:bodyPr/>
                    <a:lstStyle/>
                    <a:p>
                      <a:pPr algn="l">
                        <a:lnSpc>
                          <a:spcPts val="3000"/>
                        </a:lnSpc>
                        <a:defRPr/>
                      </a:pPr>
                      <a:r>
                        <a:rPr lang="en-US" sz="2500" spc="23">
                          <a:solidFill>
                            <a:srgbClr val="404040"/>
                          </a:solidFill>
                          <a:latin typeface="Noto Sans"/>
                          <a:ea typeface="Noto Sans"/>
                          <a:cs typeface="Noto Sans"/>
                          <a:sym typeface="Noto Sans"/>
                        </a:rPr>
                        <a:t>5 Years</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D0D8E8"/>
                    </a:solidFill>
                  </a:tcPr>
                </a:tc>
                <a:extLst>
                  <a:ext uri="{0D108BD9-81ED-4DB2-BD59-A6C34878D82A}">
                    <a16:rowId xmlns:a16="http://schemas.microsoft.com/office/drawing/2014/main" val="10009"/>
                  </a:ext>
                </a:extLst>
              </a:tr>
              <a:tr h="543741">
                <a:tc>
                  <a:txBody>
                    <a:bodyPr/>
                    <a:lstStyle/>
                    <a:p>
                      <a:pPr algn="ctr">
                        <a:lnSpc>
                          <a:spcPts val="3000"/>
                        </a:lnSpc>
                        <a:defRPr/>
                      </a:pPr>
                      <a:r>
                        <a:rPr lang="en-US" sz="2500" spc="23">
                          <a:solidFill>
                            <a:srgbClr val="404040"/>
                          </a:solidFill>
                          <a:latin typeface="Noto Sans"/>
                          <a:ea typeface="Noto Sans"/>
                          <a:cs typeface="Noto Sans"/>
                          <a:sym typeface="Noto Sans"/>
                        </a:rPr>
                        <a:t>1958-1962</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E9EDF4"/>
                    </a:solidFill>
                  </a:tcPr>
                </a:tc>
                <a:tc>
                  <a:txBody>
                    <a:bodyPr/>
                    <a:lstStyle/>
                    <a:p>
                      <a:pPr algn="l">
                        <a:lnSpc>
                          <a:spcPts val="3000"/>
                        </a:lnSpc>
                        <a:defRPr/>
                      </a:pPr>
                      <a:r>
                        <a:rPr lang="en-US" sz="2500" spc="23">
                          <a:solidFill>
                            <a:srgbClr val="404040"/>
                          </a:solidFill>
                          <a:latin typeface="Noto Sans"/>
                          <a:ea typeface="Noto Sans"/>
                          <a:cs typeface="Noto Sans"/>
                          <a:sym typeface="Noto Sans"/>
                        </a:rPr>
                        <a:t>Target Retirement 2025</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E9EDF4"/>
                    </a:solidFill>
                  </a:tcPr>
                </a:tc>
                <a:tc>
                  <a:txBody>
                    <a:bodyPr/>
                    <a:lstStyle/>
                    <a:p>
                      <a:pPr algn="l">
                        <a:lnSpc>
                          <a:spcPts val="3000"/>
                        </a:lnSpc>
                        <a:defRPr/>
                      </a:pPr>
                      <a:r>
                        <a:rPr lang="en-US" sz="2500" spc="23">
                          <a:solidFill>
                            <a:srgbClr val="404040"/>
                          </a:solidFill>
                          <a:latin typeface="Noto Sans"/>
                          <a:ea typeface="Noto Sans"/>
                          <a:cs typeface="Noto Sans"/>
                          <a:sym typeface="Noto Sans"/>
                        </a:rPr>
                        <a:t>Approaching retirement</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E9EDF4"/>
                    </a:solidFill>
                  </a:tcPr>
                </a:tc>
                <a:extLst>
                  <a:ext uri="{0D108BD9-81ED-4DB2-BD59-A6C34878D82A}">
                    <a16:rowId xmlns:a16="http://schemas.microsoft.com/office/drawing/2014/main" val="10010"/>
                  </a:ext>
                </a:extLst>
              </a:tr>
              <a:tr h="543741">
                <a:tc>
                  <a:txBody>
                    <a:bodyPr/>
                    <a:lstStyle/>
                    <a:p>
                      <a:pPr algn="ctr">
                        <a:lnSpc>
                          <a:spcPts val="3000"/>
                        </a:lnSpc>
                        <a:defRPr/>
                      </a:pPr>
                      <a:r>
                        <a:rPr lang="en-US" sz="2500" spc="23">
                          <a:solidFill>
                            <a:srgbClr val="404040"/>
                          </a:solidFill>
                          <a:latin typeface="Noto Sans"/>
                          <a:ea typeface="Noto Sans"/>
                          <a:cs typeface="Noto Sans"/>
                          <a:sym typeface="Noto Sans"/>
                        </a:rPr>
                        <a:t>1953-1957</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D0D8E8"/>
                    </a:solidFill>
                  </a:tcPr>
                </a:tc>
                <a:tc>
                  <a:txBody>
                    <a:bodyPr/>
                    <a:lstStyle/>
                    <a:p>
                      <a:pPr algn="l">
                        <a:lnSpc>
                          <a:spcPts val="3000"/>
                        </a:lnSpc>
                        <a:defRPr/>
                      </a:pPr>
                      <a:r>
                        <a:rPr lang="en-US" sz="2500" spc="23">
                          <a:solidFill>
                            <a:srgbClr val="404040"/>
                          </a:solidFill>
                          <a:latin typeface="Noto Sans"/>
                          <a:ea typeface="Noto Sans"/>
                          <a:cs typeface="Noto Sans"/>
                          <a:sym typeface="Noto Sans"/>
                        </a:rPr>
                        <a:t>Target Retirement 2020</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E9EDF4"/>
                    </a:solidFill>
                  </a:tcPr>
                </a:tc>
                <a:tc>
                  <a:txBody>
                    <a:bodyPr/>
                    <a:lstStyle/>
                    <a:p>
                      <a:pPr algn="l">
                        <a:lnSpc>
                          <a:spcPts val="3000"/>
                        </a:lnSpc>
                        <a:defRPr/>
                      </a:pPr>
                      <a:r>
                        <a:rPr lang="en-US" sz="2500" spc="23">
                          <a:solidFill>
                            <a:srgbClr val="404040"/>
                          </a:solidFill>
                          <a:latin typeface="Noto Sans"/>
                          <a:ea typeface="Noto Sans"/>
                          <a:cs typeface="Noto Sans"/>
                          <a:sym typeface="Noto Sans"/>
                        </a:rPr>
                        <a:t> In retirement</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D0D8E8"/>
                    </a:solidFill>
                  </a:tcPr>
                </a:tc>
                <a:extLst>
                  <a:ext uri="{0D108BD9-81ED-4DB2-BD59-A6C34878D82A}">
                    <a16:rowId xmlns:a16="http://schemas.microsoft.com/office/drawing/2014/main" val="10011"/>
                  </a:ext>
                </a:extLst>
              </a:tr>
              <a:tr h="543741">
                <a:tc>
                  <a:txBody>
                    <a:bodyPr/>
                    <a:lstStyle/>
                    <a:p>
                      <a:pPr algn="ctr">
                        <a:lnSpc>
                          <a:spcPts val="3000"/>
                        </a:lnSpc>
                        <a:defRPr/>
                      </a:pPr>
                      <a:r>
                        <a:rPr lang="en-US" sz="2500" spc="23">
                          <a:solidFill>
                            <a:srgbClr val="404040"/>
                          </a:solidFill>
                          <a:latin typeface="Noto Sans"/>
                          <a:ea typeface="Noto Sans"/>
                          <a:cs typeface="Noto Sans"/>
                          <a:sym typeface="Noto Sans"/>
                        </a:rPr>
                        <a:t>Before 1953</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E9EDF4"/>
                    </a:solidFill>
                  </a:tcPr>
                </a:tc>
                <a:tc>
                  <a:txBody>
                    <a:bodyPr/>
                    <a:lstStyle/>
                    <a:p>
                      <a:pPr algn="l">
                        <a:lnSpc>
                          <a:spcPts val="3000"/>
                        </a:lnSpc>
                        <a:defRPr/>
                      </a:pPr>
                      <a:r>
                        <a:rPr lang="en-US" sz="2500" spc="23">
                          <a:solidFill>
                            <a:srgbClr val="404040"/>
                          </a:solidFill>
                          <a:latin typeface="Noto Sans"/>
                          <a:ea typeface="Noto Sans"/>
                          <a:cs typeface="Noto Sans"/>
                          <a:sym typeface="Noto Sans"/>
                        </a:rPr>
                        <a:t>Target Retirement Income Fund</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E9EDF4"/>
                    </a:solidFill>
                  </a:tcPr>
                </a:tc>
                <a:tc>
                  <a:txBody>
                    <a:bodyPr/>
                    <a:lstStyle/>
                    <a:p>
                      <a:pPr algn="l">
                        <a:lnSpc>
                          <a:spcPts val="3000"/>
                        </a:lnSpc>
                        <a:defRPr/>
                      </a:pPr>
                      <a:r>
                        <a:rPr lang="en-US" sz="2500" spc="23">
                          <a:solidFill>
                            <a:srgbClr val="404040"/>
                          </a:solidFill>
                          <a:latin typeface="Noto Sans"/>
                          <a:ea typeface="Noto Sans"/>
                          <a:cs typeface="Noto Sans"/>
                          <a:sym typeface="Noto Sans"/>
                        </a:rPr>
                        <a:t> In retirement</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E9EDF4"/>
                    </a:solidFill>
                  </a:tcPr>
                </a:tc>
                <a:extLst>
                  <a:ext uri="{0D108BD9-81ED-4DB2-BD59-A6C34878D82A}">
                    <a16:rowId xmlns:a16="http://schemas.microsoft.com/office/drawing/2014/main" val="10012"/>
                  </a:ext>
                </a:extLst>
              </a:tr>
            </a:tbl>
          </a:graphicData>
        </a:graphic>
      </p:graphicFrame>
      <p:grpSp>
        <p:nvGrpSpPr>
          <p:cNvPr id="4" name="Group 4"/>
          <p:cNvGrpSpPr/>
          <p:nvPr/>
        </p:nvGrpSpPr>
        <p:grpSpPr>
          <a:xfrm>
            <a:off x="220572" y="5143500"/>
            <a:ext cx="3619500" cy="3603815"/>
            <a:chOff x="0" y="0"/>
            <a:chExt cx="4826000" cy="4805087"/>
          </a:xfrm>
        </p:grpSpPr>
        <p:sp>
          <p:nvSpPr>
            <p:cNvPr id="5" name="Freeform 5"/>
            <p:cNvSpPr/>
            <p:nvPr/>
          </p:nvSpPr>
          <p:spPr>
            <a:xfrm>
              <a:off x="0" y="0"/>
              <a:ext cx="4826000" cy="4805087"/>
            </a:xfrm>
            <a:custGeom>
              <a:avLst/>
              <a:gdLst/>
              <a:ahLst/>
              <a:cxnLst/>
              <a:rect l="l" t="t" r="r" b="b"/>
              <a:pathLst>
                <a:path w="4826000" h="4805087">
                  <a:moveTo>
                    <a:pt x="0" y="0"/>
                  </a:moveTo>
                  <a:lnTo>
                    <a:pt x="4826000" y="0"/>
                  </a:lnTo>
                  <a:lnTo>
                    <a:pt x="4826000" y="4805087"/>
                  </a:lnTo>
                  <a:lnTo>
                    <a:pt x="0" y="4805087"/>
                  </a:lnTo>
                  <a:close/>
                </a:path>
              </a:pathLst>
            </a:custGeom>
            <a:solidFill>
              <a:srgbClr val="212C68"/>
            </a:solidFill>
          </p:spPr>
          <p:txBody>
            <a:bodyPr/>
            <a:lstStyle/>
            <a:p>
              <a:endParaRPr lang="en-US"/>
            </a:p>
          </p:txBody>
        </p:sp>
      </p:grpSp>
      <p:sp>
        <p:nvSpPr>
          <p:cNvPr id="6" name="TextBox 6"/>
          <p:cNvSpPr txBox="1"/>
          <p:nvPr/>
        </p:nvSpPr>
        <p:spPr>
          <a:xfrm>
            <a:off x="312012" y="5569363"/>
            <a:ext cx="3436620" cy="2714625"/>
          </a:xfrm>
          <a:prstGeom prst="rect">
            <a:avLst/>
          </a:prstGeom>
        </p:spPr>
        <p:txBody>
          <a:bodyPr lIns="0" tIns="0" rIns="0" bIns="0" rtlCol="0" anchor="t">
            <a:spAutoFit/>
          </a:bodyPr>
          <a:lstStyle/>
          <a:p>
            <a:pPr algn="ctr">
              <a:lnSpc>
                <a:spcPts val="4320"/>
              </a:lnSpc>
            </a:pPr>
            <a:r>
              <a:rPr lang="en-US" sz="3600" spc="32">
                <a:solidFill>
                  <a:srgbClr val="FFFFFF"/>
                </a:solidFill>
                <a:latin typeface="Noto Sans"/>
                <a:ea typeface="Noto Sans"/>
                <a:cs typeface="Noto Sans"/>
                <a:sym typeface="Noto Sans"/>
              </a:rPr>
              <a:t>Age based target date funds based </a:t>
            </a:r>
          </a:p>
          <a:p>
            <a:pPr algn="ctr">
              <a:lnSpc>
                <a:spcPts val="4320"/>
              </a:lnSpc>
            </a:pPr>
            <a:r>
              <a:rPr lang="en-US" sz="3600" spc="33">
                <a:solidFill>
                  <a:srgbClr val="FFFFFF"/>
                </a:solidFill>
                <a:latin typeface="Noto Sans"/>
                <a:ea typeface="Noto Sans"/>
                <a:cs typeface="Noto Sans"/>
                <a:sym typeface="Noto Sans"/>
              </a:rPr>
              <a:t>on normal retirement age</a:t>
            </a:r>
          </a:p>
        </p:txBody>
      </p:sp>
      <p:sp>
        <p:nvSpPr>
          <p:cNvPr id="7" name="Freeform 7" descr="A hand holding a bag and a graph  Description automatically generated"/>
          <p:cNvSpPr/>
          <p:nvPr/>
        </p:nvSpPr>
        <p:spPr>
          <a:xfrm>
            <a:off x="772589" y="2311400"/>
            <a:ext cx="2515465" cy="2438400"/>
          </a:xfrm>
          <a:custGeom>
            <a:avLst/>
            <a:gdLst/>
            <a:ahLst/>
            <a:cxnLst/>
            <a:rect l="l" t="t" r="r" b="b"/>
            <a:pathLst>
              <a:path w="2515465" h="2438400">
                <a:moveTo>
                  <a:pt x="0" y="0"/>
                </a:moveTo>
                <a:lnTo>
                  <a:pt x="2515465" y="0"/>
                </a:lnTo>
                <a:lnTo>
                  <a:pt x="2515465" y="2438400"/>
                </a:lnTo>
                <a:lnTo>
                  <a:pt x="0" y="2438400"/>
                </a:lnTo>
                <a:lnTo>
                  <a:pt x="0" y="0"/>
                </a:lnTo>
                <a:close/>
              </a:path>
            </a:pathLst>
          </a:custGeom>
          <a:blipFill>
            <a:blip r:embed="rId3"/>
            <a:stretch>
              <a:fillRect l="-22291" t="-47481" r="-274360" b="-82686"/>
            </a:stretch>
          </a:blipFill>
        </p:spPr>
        <p:txBody>
          <a:bodyPr/>
          <a:lstStyle/>
          <a:p>
            <a:endParaRPr lang="en-US"/>
          </a:p>
        </p:txBody>
      </p:sp>
      <p:sp>
        <p:nvSpPr>
          <p:cNvPr id="8" name="Freeform 8"/>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016494" y="1547936"/>
            <a:ext cx="14960982" cy="6830147"/>
          </a:xfrm>
          <a:custGeom>
            <a:avLst/>
            <a:gdLst/>
            <a:ahLst/>
            <a:cxnLst/>
            <a:rect l="l" t="t" r="r" b="b"/>
            <a:pathLst>
              <a:path w="14960982" h="6830147">
                <a:moveTo>
                  <a:pt x="0" y="0"/>
                </a:moveTo>
                <a:lnTo>
                  <a:pt x="14960982" y="0"/>
                </a:lnTo>
                <a:lnTo>
                  <a:pt x="14960982" y="6830147"/>
                </a:lnTo>
                <a:lnTo>
                  <a:pt x="0" y="68301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2830606" y="2665710"/>
            <a:ext cx="13332759" cy="4067124"/>
          </a:xfrm>
          <a:prstGeom prst="rect">
            <a:avLst/>
          </a:prstGeom>
        </p:spPr>
        <p:txBody>
          <a:bodyPr lIns="0" tIns="0" rIns="0" bIns="0" rtlCol="0" anchor="t">
            <a:spAutoFit/>
          </a:bodyPr>
          <a:lstStyle/>
          <a:p>
            <a:pPr algn="ctr">
              <a:lnSpc>
                <a:spcPts val="16077"/>
              </a:lnSpc>
            </a:pPr>
            <a:r>
              <a:rPr lang="en-US" sz="13397">
                <a:solidFill>
                  <a:srgbClr val="232C68"/>
                </a:solidFill>
                <a:latin typeface="Noto Sans"/>
                <a:ea typeface="Noto Sans"/>
                <a:cs typeface="Noto Sans"/>
                <a:sym typeface="Noto Sans"/>
              </a:rPr>
              <a:t>What is your</a:t>
            </a:r>
            <a:r>
              <a:rPr lang="en-US" sz="13397">
                <a:solidFill>
                  <a:srgbClr val="000000"/>
                </a:solidFill>
                <a:latin typeface="Noto Sans"/>
                <a:ea typeface="Noto Sans"/>
                <a:cs typeface="Noto Sans"/>
                <a:sym typeface="Noto Sans"/>
              </a:rPr>
              <a:t> </a:t>
            </a:r>
            <a:r>
              <a:rPr lang="en-US" sz="13397" b="1">
                <a:solidFill>
                  <a:srgbClr val="60A644"/>
                </a:solidFill>
                <a:latin typeface="Noto Sans Bold"/>
                <a:ea typeface="Noto Sans Bold"/>
                <a:cs typeface="Noto Sans Bold"/>
                <a:sym typeface="Noto Sans Bold"/>
              </a:rPr>
              <a:t>WHY?</a:t>
            </a:r>
          </a:p>
        </p:txBody>
      </p:sp>
      <p:grpSp>
        <p:nvGrpSpPr>
          <p:cNvPr id="6" name="Group 6"/>
          <p:cNvGrpSpPr/>
          <p:nvPr/>
        </p:nvGrpSpPr>
        <p:grpSpPr>
          <a:xfrm>
            <a:off x="27167" y="9505004"/>
            <a:ext cx="2016494" cy="781996"/>
            <a:chOff x="0" y="0"/>
            <a:chExt cx="531093" cy="205958"/>
          </a:xfrm>
        </p:grpSpPr>
        <p:sp>
          <p:nvSpPr>
            <p:cNvPr id="7" name="Freeform 7"/>
            <p:cNvSpPr/>
            <p:nvPr/>
          </p:nvSpPr>
          <p:spPr>
            <a:xfrm>
              <a:off x="0" y="0"/>
              <a:ext cx="531093" cy="205958"/>
            </a:xfrm>
            <a:custGeom>
              <a:avLst/>
              <a:gdLst/>
              <a:ahLst/>
              <a:cxnLst/>
              <a:rect l="l" t="t" r="r" b="b"/>
              <a:pathLst>
                <a:path w="531093" h="205958">
                  <a:moveTo>
                    <a:pt x="0" y="0"/>
                  </a:moveTo>
                  <a:lnTo>
                    <a:pt x="531093" y="0"/>
                  </a:lnTo>
                  <a:lnTo>
                    <a:pt x="531093" y="205958"/>
                  </a:lnTo>
                  <a:lnTo>
                    <a:pt x="0" y="205958"/>
                  </a:lnTo>
                  <a:close/>
                </a:path>
              </a:pathLst>
            </a:custGeom>
            <a:solidFill>
              <a:srgbClr val="FFFFFF">
                <a:alpha val="85882"/>
              </a:srgbClr>
            </a:solidFill>
          </p:spPr>
          <p:txBody>
            <a:bodyPr/>
            <a:lstStyle/>
            <a:p>
              <a:endParaRPr lang="en-US"/>
            </a:p>
          </p:txBody>
        </p:sp>
        <p:sp>
          <p:nvSpPr>
            <p:cNvPr id="8" name="TextBox 8"/>
            <p:cNvSpPr txBox="1"/>
            <p:nvPr/>
          </p:nvSpPr>
          <p:spPr>
            <a:xfrm>
              <a:off x="0" y="-38100"/>
              <a:ext cx="531093" cy="244058"/>
            </a:xfrm>
            <a:prstGeom prst="rect">
              <a:avLst/>
            </a:prstGeom>
          </p:spPr>
          <p:txBody>
            <a:bodyPr lIns="50800" tIns="50800" rIns="50800" bIns="50800" rtlCol="0" anchor="ctr"/>
            <a:lstStyle/>
            <a:p>
              <a:pPr algn="ctr">
                <a:lnSpc>
                  <a:spcPts val="2659"/>
                </a:lnSpc>
              </a:pPr>
              <a:endParaRPr/>
            </a:p>
            <a:p>
              <a:pPr algn="ctr">
                <a:lnSpc>
                  <a:spcPts val="2659"/>
                </a:lnSpc>
              </a:pPr>
              <a:endParaRPr/>
            </a:p>
          </p:txBody>
        </p:sp>
      </p:grpSp>
      <p:sp>
        <p:nvSpPr>
          <p:cNvPr id="9" name="Freeform 9"/>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7224" y="-4962142"/>
            <a:ext cx="20209651" cy="7277633"/>
            <a:chOff x="0" y="0"/>
            <a:chExt cx="5322706" cy="1916743"/>
          </a:xfrm>
        </p:grpSpPr>
        <p:sp>
          <p:nvSpPr>
            <p:cNvPr id="3" name="Freeform 3"/>
            <p:cNvSpPr/>
            <p:nvPr/>
          </p:nvSpPr>
          <p:spPr>
            <a:xfrm>
              <a:off x="0" y="0"/>
              <a:ext cx="5322707" cy="1916743"/>
            </a:xfrm>
            <a:custGeom>
              <a:avLst/>
              <a:gdLst/>
              <a:ahLst/>
              <a:cxnLst/>
              <a:rect l="l" t="t" r="r" b="b"/>
              <a:pathLst>
                <a:path w="5322707" h="1916743">
                  <a:moveTo>
                    <a:pt x="0" y="0"/>
                  </a:moveTo>
                  <a:lnTo>
                    <a:pt x="5322707" y="0"/>
                  </a:lnTo>
                  <a:lnTo>
                    <a:pt x="5322707" y="1916743"/>
                  </a:lnTo>
                  <a:lnTo>
                    <a:pt x="0" y="1916743"/>
                  </a:lnTo>
                  <a:close/>
                </a:path>
              </a:pathLst>
            </a:custGeom>
            <a:solidFill>
              <a:srgbClr val="232C68"/>
            </a:solidFill>
          </p:spPr>
          <p:txBody>
            <a:bodyPr/>
            <a:lstStyle/>
            <a:p>
              <a:endParaRPr lang="en-US"/>
            </a:p>
          </p:txBody>
        </p:sp>
        <p:sp>
          <p:nvSpPr>
            <p:cNvPr id="4" name="TextBox 4"/>
            <p:cNvSpPr txBox="1"/>
            <p:nvPr/>
          </p:nvSpPr>
          <p:spPr>
            <a:xfrm>
              <a:off x="0" y="-38100"/>
              <a:ext cx="5322706" cy="195484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3"/>
            <a:stretch>
              <a:fillRect/>
            </a:stretch>
          </a:blipFill>
        </p:spPr>
        <p:txBody>
          <a:bodyPr/>
          <a:lstStyle/>
          <a:p>
            <a:endParaRPr lang="en-US"/>
          </a:p>
        </p:txBody>
      </p:sp>
      <p:sp>
        <p:nvSpPr>
          <p:cNvPr id="6" name="Freeform 6"/>
          <p:cNvSpPr/>
          <p:nvPr/>
        </p:nvSpPr>
        <p:spPr>
          <a:xfrm>
            <a:off x="8551578" y="4738796"/>
            <a:ext cx="1832047" cy="1988653"/>
          </a:xfrm>
          <a:custGeom>
            <a:avLst/>
            <a:gdLst/>
            <a:ahLst/>
            <a:cxnLst/>
            <a:rect l="l" t="t" r="r" b="b"/>
            <a:pathLst>
              <a:path w="1832047" h="1988653">
                <a:moveTo>
                  <a:pt x="0" y="0"/>
                </a:moveTo>
                <a:lnTo>
                  <a:pt x="1832047" y="0"/>
                </a:lnTo>
                <a:lnTo>
                  <a:pt x="1832047" y="1988653"/>
                </a:lnTo>
                <a:lnTo>
                  <a:pt x="0" y="19886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2509553" y="4645101"/>
            <a:ext cx="2027686" cy="2082348"/>
          </a:xfrm>
          <a:custGeom>
            <a:avLst/>
            <a:gdLst/>
            <a:ahLst/>
            <a:cxnLst/>
            <a:rect l="l" t="t" r="r" b="b"/>
            <a:pathLst>
              <a:path w="2027686" h="2082348">
                <a:moveTo>
                  <a:pt x="0" y="0"/>
                </a:moveTo>
                <a:lnTo>
                  <a:pt x="2027686" y="0"/>
                </a:lnTo>
                <a:lnTo>
                  <a:pt x="2027686" y="2082348"/>
                </a:lnTo>
                <a:lnTo>
                  <a:pt x="0" y="20823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5012698" y="4543161"/>
            <a:ext cx="2099647" cy="2184288"/>
          </a:xfrm>
          <a:custGeom>
            <a:avLst/>
            <a:gdLst/>
            <a:ahLst/>
            <a:cxnLst/>
            <a:rect l="l" t="t" r="r" b="b"/>
            <a:pathLst>
              <a:path w="2099647" h="2184288">
                <a:moveTo>
                  <a:pt x="0" y="0"/>
                </a:moveTo>
                <a:lnTo>
                  <a:pt x="2099647" y="0"/>
                </a:lnTo>
                <a:lnTo>
                  <a:pt x="2099647" y="2184288"/>
                </a:lnTo>
                <a:lnTo>
                  <a:pt x="0" y="21842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6120052" y="4249452"/>
            <a:ext cx="848714" cy="2477996"/>
          </a:xfrm>
          <a:custGeom>
            <a:avLst/>
            <a:gdLst/>
            <a:ahLst/>
            <a:cxnLst/>
            <a:rect l="l" t="t" r="r" b="b"/>
            <a:pathLst>
              <a:path w="848714" h="2477996">
                <a:moveTo>
                  <a:pt x="0" y="0"/>
                </a:moveTo>
                <a:lnTo>
                  <a:pt x="848713" y="0"/>
                </a:lnTo>
                <a:lnTo>
                  <a:pt x="848713" y="2477997"/>
                </a:lnTo>
                <a:lnTo>
                  <a:pt x="0" y="24779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TextBox 11"/>
          <p:cNvSpPr txBox="1"/>
          <p:nvPr/>
        </p:nvSpPr>
        <p:spPr>
          <a:xfrm>
            <a:off x="0" y="447675"/>
            <a:ext cx="18288000" cy="1152525"/>
          </a:xfrm>
          <a:prstGeom prst="rect">
            <a:avLst/>
          </a:prstGeom>
        </p:spPr>
        <p:txBody>
          <a:bodyPr lIns="0" tIns="0" rIns="0" bIns="0" rtlCol="0" anchor="t">
            <a:spAutoFit/>
          </a:bodyPr>
          <a:lstStyle/>
          <a:p>
            <a:pPr algn="ctr">
              <a:lnSpc>
                <a:spcPts val="9000"/>
              </a:lnSpc>
            </a:pPr>
            <a:r>
              <a:rPr lang="en-US" sz="7500" b="1">
                <a:solidFill>
                  <a:srgbClr val="FFFFFF"/>
                </a:solidFill>
                <a:latin typeface="Noto Sans Bold"/>
                <a:ea typeface="Noto Sans Bold"/>
                <a:cs typeface="Noto Sans Bold"/>
                <a:sym typeface="Noto Sans Bold"/>
              </a:rPr>
              <a:t>Diversification</a:t>
            </a:r>
          </a:p>
        </p:txBody>
      </p:sp>
      <p:sp>
        <p:nvSpPr>
          <p:cNvPr id="12" name="TextBox 12"/>
          <p:cNvSpPr txBox="1"/>
          <p:nvPr/>
        </p:nvSpPr>
        <p:spPr>
          <a:xfrm>
            <a:off x="378787" y="2396647"/>
            <a:ext cx="17589173" cy="1771650"/>
          </a:xfrm>
          <a:prstGeom prst="rect">
            <a:avLst/>
          </a:prstGeom>
        </p:spPr>
        <p:txBody>
          <a:bodyPr lIns="0" tIns="0" rIns="0" bIns="0" rtlCol="0" anchor="t">
            <a:spAutoFit/>
          </a:bodyPr>
          <a:lstStyle/>
          <a:p>
            <a:pPr marL="0" lvl="0" indent="0" algn="ctr">
              <a:lnSpc>
                <a:spcPts val="4679"/>
              </a:lnSpc>
              <a:spcBef>
                <a:spcPct val="0"/>
              </a:spcBef>
            </a:pPr>
            <a:r>
              <a:rPr lang="en-US" sz="3899" b="1" spc="35">
                <a:solidFill>
                  <a:srgbClr val="232C68"/>
                </a:solidFill>
                <a:latin typeface="Noto Sans Bold"/>
                <a:ea typeface="Noto Sans Bold"/>
                <a:cs typeface="Noto Sans Bold"/>
                <a:sym typeface="Noto Sans Bold"/>
              </a:rPr>
              <a:t>Diversification is like a balanced diet. </a:t>
            </a:r>
          </a:p>
          <a:p>
            <a:pPr marL="0" lvl="0" indent="0" algn="ctr">
              <a:lnSpc>
                <a:spcPts val="4679"/>
              </a:lnSpc>
              <a:spcBef>
                <a:spcPct val="0"/>
              </a:spcBef>
            </a:pPr>
            <a:r>
              <a:rPr lang="en-US" sz="3899" b="1" spc="35">
                <a:solidFill>
                  <a:srgbClr val="232C68"/>
                </a:solidFill>
                <a:latin typeface="Noto Sans Bold"/>
                <a:ea typeface="Noto Sans Bold"/>
                <a:cs typeface="Noto Sans Bold"/>
                <a:sym typeface="Noto Sans Bold"/>
              </a:rPr>
              <a:t>Spread your investments across different assets to </a:t>
            </a:r>
          </a:p>
          <a:p>
            <a:pPr algn="ctr">
              <a:lnSpc>
                <a:spcPts val="4679"/>
              </a:lnSpc>
              <a:spcBef>
                <a:spcPct val="0"/>
              </a:spcBef>
            </a:pPr>
            <a:r>
              <a:rPr lang="en-US" sz="3899" b="1" spc="36">
                <a:solidFill>
                  <a:srgbClr val="232C68"/>
                </a:solidFill>
                <a:latin typeface="Noto Sans Bold"/>
                <a:ea typeface="Noto Sans Bold"/>
                <a:cs typeface="Noto Sans Bold"/>
                <a:sym typeface="Noto Sans Bold"/>
              </a:rPr>
              <a:t>promote growth and minimize risks.</a:t>
            </a:r>
          </a:p>
        </p:txBody>
      </p:sp>
      <p:sp>
        <p:nvSpPr>
          <p:cNvPr id="13" name="TextBox 13"/>
          <p:cNvSpPr txBox="1"/>
          <p:nvPr/>
        </p:nvSpPr>
        <p:spPr>
          <a:xfrm>
            <a:off x="2125427" y="8842450"/>
            <a:ext cx="14334218" cy="590550"/>
          </a:xfrm>
          <a:prstGeom prst="rect">
            <a:avLst/>
          </a:prstGeom>
        </p:spPr>
        <p:txBody>
          <a:bodyPr lIns="0" tIns="0" rIns="0" bIns="0" rtlCol="0" anchor="t">
            <a:spAutoFit/>
          </a:bodyPr>
          <a:lstStyle/>
          <a:p>
            <a:pPr algn="ctr">
              <a:lnSpc>
                <a:spcPts val="4679"/>
              </a:lnSpc>
              <a:spcBef>
                <a:spcPct val="0"/>
              </a:spcBef>
            </a:pPr>
            <a:r>
              <a:rPr lang="en-US" sz="3899" b="1" u="sng" spc="36">
                <a:solidFill>
                  <a:srgbClr val="F26422"/>
                </a:solidFill>
                <a:latin typeface="Noto Sans Bold"/>
                <a:ea typeface="Noto Sans Bold"/>
                <a:cs typeface="Noto Sans Bold"/>
                <a:sym typeface="Noto Sans Bold"/>
              </a:rPr>
              <a:t>Regular review of your account is important!​</a:t>
            </a:r>
            <a:r>
              <a:rPr lang="en-US" sz="3899" spc="36">
                <a:solidFill>
                  <a:srgbClr val="F26422"/>
                </a:solidFill>
                <a:latin typeface="Noto Sans"/>
                <a:ea typeface="Noto Sans"/>
                <a:cs typeface="Noto Sans"/>
                <a:sym typeface="Noto Sans"/>
              </a:rPr>
              <a:t>​</a:t>
            </a:r>
          </a:p>
        </p:txBody>
      </p:sp>
      <p:sp>
        <p:nvSpPr>
          <p:cNvPr id="14" name="TextBox 14"/>
          <p:cNvSpPr txBox="1"/>
          <p:nvPr/>
        </p:nvSpPr>
        <p:spPr>
          <a:xfrm>
            <a:off x="2522550" y="7500966"/>
            <a:ext cx="13539971" cy="986155"/>
          </a:xfrm>
          <a:prstGeom prst="rect">
            <a:avLst/>
          </a:prstGeom>
        </p:spPr>
        <p:txBody>
          <a:bodyPr lIns="0" tIns="0" rIns="0" bIns="0" rtlCol="0" anchor="t">
            <a:spAutoFit/>
          </a:bodyPr>
          <a:lstStyle/>
          <a:p>
            <a:pPr marL="0" lvl="0" indent="0" algn="ctr">
              <a:lnSpc>
                <a:spcPts val="3919"/>
              </a:lnSpc>
              <a:spcBef>
                <a:spcPct val="0"/>
              </a:spcBef>
            </a:pPr>
            <a:r>
              <a:rPr lang="en-US" sz="2799" b="1">
                <a:solidFill>
                  <a:srgbClr val="232C68"/>
                </a:solidFill>
                <a:latin typeface="Lato Bold"/>
                <a:ea typeface="Lato Bold"/>
                <a:cs typeface="Lato Bold"/>
                <a:sym typeface="Lato Bold"/>
              </a:rPr>
              <a:t>Diversifying your portfolio is essential for </a:t>
            </a:r>
            <a:r>
              <a:rPr lang="en-US" sz="2799" b="1">
                <a:solidFill>
                  <a:srgbClr val="F26422"/>
                </a:solidFill>
                <a:latin typeface="Lato Bold"/>
                <a:ea typeface="Lato Bold"/>
                <a:cs typeface="Lato Bold"/>
                <a:sym typeface="Lato Bold"/>
              </a:rPr>
              <a:t>maintaining financial stability.</a:t>
            </a:r>
            <a:r>
              <a:rPr lang="en-US" sz="2799" b="1">
                <a:solidFill>
                  <a:srgbClr val="232C68"/>
                </a:solidFill>
                <a:latin typeface="Lato Bold"/>
                <a:ea typeface="Lato Bold"/>
                <a:cs typeface="Lato Bold"/>
                <a:sym typeface="Lato Bold"/>
              </a:rPr>
              <a:t> </a:t>
            </a:r>
          </a:p>
          <a:p>
            <a:pPr algn="ctr">
              <a:lnSpc>
                <a:spcPts val="3919"/>
              </a:lnSpc>
              <a:spcBef>
                <a:spcPct val="0"/>
              </a:spcBef>
            </a:pPr>
            <a:r>
              <a:rPr lang="en-US" sz="2799" b="1">
                <a:solidFill>
                  <a:srgbClr val="232C68"/>
                </a:solidFill>
                <a:latin typeface="Lato Bold"/>
                <a:ea typeface="Lato Bold"/>
                <a:cs typeface="Lato Bold"/>
                <a:sym typeface="Lato Bold"/>
              </a:rPr>
              <a:t>It acts as a shield against total financial collapse, </a:t>
            </a:r>
            <a:r>
              <a:rPr lang="en-US" sz="2799" b="1">
                <a:solidFill>
                  <a:srgbClr val="F26422"/>
                </a:solidFill>
                <a:latin typeface="Lato Bold"/>
                <a:ea typeface="Lato Bold"/>
                <a:cs typeface="Lato Bold"/>
                <a:sym typeface="Lato Bold"/>
              </a:rPr>
              <a:t>ensuring long-term wealth.</a:t>
            </a:r>
          </a:p>
        </p:txBody>
      </p:sp>
      <p:sp>
        <p:nvSpPr>
          <p:cNvPr id="15" name="Freeform 10">
            <a:extLst>
              <a:ext uri="{FF2B5EF4-FFF2-40B4-BE49-F238E27FC236}">
                <a16:creationId xmlns:a16="http://schemas.microsoft.com/office/drawing/2014/main" id="{46FD4A53-67B3-8D42-F435-B1778BA6130D}"/>
              </a:ext>
            </a:extLst>
          </p:cNvPr>
          <p:cNvSpPr/>
          <p:nvPr/>
        </p:nvSpPr>
        <p:spPr>
          <a:xfrm>
            <a:off x="11418489" y="4772375"/>
            <a:ext cx="2559345" cy="1827799"/>
          </a:xfrm>
          <a:custGeom>
            <a:avLst/>
            <a:gdLst/>
            <a:ahLst/>
            <a:cxnLst/>
            <a:rect l="l" t="t" r="r" b="b"/>
            <a:pathLst>
              <a:path w="2559345" h="1827799">
                <a:moveTo>
                  <a:pt x="0" y="0"/>
                </a:moveTo>
                <a:lnTo>
                  <a:pt x="2559345" y="0"/>
                </a:lnTo>
                <a:lnTo>
                  <a:pt x="2559345" y="1827799"/>
                </a:lnTo>
                <a:lnTo>
                  <a:pt x="0" y="18277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7224" y="-4962142"/>
            <a:ext cx="20209651" cy="7277633"/>
            <a:chOff x="0" y="0"/>
            <a:chExt cx="5322706" cy="1916743"/>
          </a:xfrm>
        </p:grpSpPr>
        <p:sp>
          <p:nvSpPr>
            <p:cNvPr id="3" name="Freeform 3"/>
            <p:cNvSpPr/>
            <p:nvPr/>
          </p:nvSpPr>
          <p:spPr>
            <a:xfrm>
              <a:off x="0" y="0"/>
              <a:ext cx="5322707" cy="1916743"/>
            </a:xfrm>
            <a:custGeom>
              <a:avLst/>
              <a:gdLst/>
              <a:ahLst/>
              <a:cxnLst/>
              <a:rect l="l" t="t" r="r" b="b"/>
              <a:pathLst>
                <a:path w="5322707" h="1916743">
                  <a:moveTo>
                    <a:pt x="0" y="0"/>
                  </a:moveTo>
                  <a:lnTo>
                    <a:pt x="5322707" y="0"/>
                  </a:lnTo>
                  <a:lnTo>
                    <a:pt x="5322707" y="1916743"/>
                  </a:lnTo>
                  <a:lnTo>
                    <a:pt x="0" y="1916743"/>
                  </a:lnTo>
                  <a:close/>
                </a:path>
              </a:pathLst>
            </a:custGeom>
            <a:solidFill>
              <a:srgbClr val="232C68"/>
            </a:solidFill>
          </p:spPr>
          <p:txBody>
            <a:bodyPr/>
            <a:lstStyle/>
            <a:p>
              <a:endParaRPr lang="en-US"/>
            </a:p>
          </p:txBody>
        </p:sp>
        <p:sp>
          <p:nvSpPr>
            <p:cNvPr id="4" name="TextBox 4"/>
            <p:cNvSpPr txBox="1"/>
            <p:nvPr/>
          </p:nvSpPr>
          <p:spPr>
            <a:xfrm>
              <a:off x="0" y="-38100"/>
              <a:ext cx="5322706" cy="195484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3"/>
            <a:stretch>
              <a:fillRect/>
            </a:stretch>
          </a:blipFill>
        </p:spPr>
        <p:txBody>
          <a:bodyPr/>
          <a:lstStyle/>
          <a:p>
            <a:endParaRPr lang="en-US"/>
          </a:p>
        </p:txBody>
      </p:sp>
      <p:sp>
        <p:nvSpPr>
          <p:cNvPr id="8" name="Freeform 8"/>
          <p:cNvSpPr/>
          <p:nvPr/>
        </p:nvSpPr>
        <p:spPr>
          <a:xfrm>
            <a:off x="13998152" y="6181822"/>
            <a:ext cx="1934307" cy="3626825"/>
          </a:xfrm>
          <a:custGeom>
            <a:avLst/>
            <a:gdLst/>
            <a:ahLst/>
            <a:cxnLst/>
            <a:rect l="l" t="t" r="r" b="b"/>
            <a:pathLst>
              <a:path w="1934307" h="3626825">
                <a:moveTo>
                  <a:pt x="0" y="0"/>
                </a:moveTo>
                <a:lnTo>
                  <a:pt x="1934307" y="0"/>
                </a:lnTo>
                <a:lnTo>
                  <a:pt x="1934307" y="3626825"/>
                </a:lnTo>
                <a:lnTo>
                  <a:pt x="0" y="36268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6155094" y="6181822"/>
            <a:ext cx="1900285" cy="3619590"/>
          </a:xfrm>
          <a:custGeom>
            <a:avLst/>
            <a:gdLst/>
            <a:ahLst/>
            <a:cxnLst/>
            <a:rect l="l" t="t" r="r" b="b"/>
            <a:pathLst>
              <a:path w="1900285" h="3619590">
                <a:moveTo>
                  <a:pt x="0" y="0"/>
                </a:moveTo>
                <a:lnTo>
                  <a:pt x="1900285" y="0"/>
                </a:lnTo>
                <a:lnTo>
                  <a:pt x="1900285" y="3619590"/>
                </a:lnTo>
                <a:lnTo>
                  <a:pt x="0" y="36195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AutoShape 10"/>
          <p:cNvSpPr/>
          <p:nvPr/>
        </p:nvSpPr>
        <p:spPr>
          <a:xfrm flipV="1">
            <a:off x="3016613" y="4855687"/>
            <a:ext cx="1308467" cy="3435921"/>
          </a:xfrm>
          <a:prstGeom prst="line">
            <a:avLst/>
          </a:prstGeom>
          <a:ln w="180975" cap="flat">
            <a:solidFill>
              <a:srgbClr val="60A644"/>
            </a:solidFill>
            <a:prstDash val="solid"/>
            <a:headEnd type="none" w="sm" len="sm"/>
            <a:tailEnd type="triangle" w="lg" len="med"/>
          </a:ln>
        </p:spPr>
        <p:txBody>
          <a:bodyPr/>
          <a:lstStyle/>
          <a:p>
            <a:endParaRPr lang="en-US"/>
          </a:p>
        </p:txBody>
      </p:sp>
      <p:sp>
        <p:nvSpPr>
          <p:cNvPr id="11" name="AutoShape 11"/>
          <p:cNvSpPr/>
          <p:nvPr/>
        </p:nvSpPr>
        <p:spPr>
          <a:xfrm>
            <a:off x="4325080" y="5143500"/>
            <a:ext cx="3588029" cy="2114243"/>
          </a:xfrm>
          <a:prstGeom prst="line">
            <a:avLst/>
          </a:prstGeom>
          <a:ln w="180975" cap="flat">
            <a:solidFill>
              <a:srgbClr val="60A644"/>
            </a:solidFill>
            <a:prstDash val="solid"/>
            <a:headEnd type="none" w="sm" len="sm"/>
            <a:tailEnd type="triangle" w="lg" len="med"/>
          </a:ln>
        </p:spPr>
        <p:txBody>
          <a:bodyPr/>
          <a:lstStyle/>
          <a:p>
            <a:endParaRPr lang="en-US"/>
          </a:p>
        </p:txBody>
      </p:sp>
      <p:sp>
        <p:nvSpPr>
          <p:cNvPr id="12" name="AutoShape 12"/>
          <p:cNvSpPr/>
          <p:nvPr/>
        </p:nvSpPr>
        <p:spPr>
          <a:xfrm flipV="1">
            <a:off x="7660237" y="4706239"/>
            <a:ext cx="252872" cy="2551503"/>
          </a:xfrm>
          <a:prstGeom prst="line">
            <a:avLst/>
          </a:prstGeom>
          <a:ln w="180975" cap="flat">
            <a:solidFill>
              <a:srgbClr val="60A644"/>
            </a:solidFill>
            <a:prstDash val="solid"/>
            <a:headEnd type="none" w="sm" len="sm"/>
            <a:tailEnd type="triangle" w="lg" len="med"/>
          </a:ln>
        </p:spPr>
        <p:txBody>
          <a:bodyPr/>
          <a:lstStyle/>
          <a:p>
            <a:endParaRPr lang="en-US"/>
          </a:p>
        </p:txBody>
      </p:sp>
      <p:sp>
        <p:nvSpPr>
          <p:cNvPr id="13" name="AutoShape 13"/>
          <p:cNvSpPr/>
          <p:nvPr/>
        </p:nvSpPr>
        <p:spPr>
          <a:xfrm flipV="1">
            <a:off x="7944224" y="3818970"/>
            <a:ext cx="2399551" cy="1038900"/>
          </a:xfrm>
          <a:prstGeom prst="line">
            <a:avLst/>
          </a:prstGeom>
          <a:ln w="180975" cap="flat">
            <a:solidFill>
              <a:srgbClr val="60A644"/>
            </a:solidFill>
            <a:prstDash val="solid"/>
            <a:headEnd type="none" w="sm" len="sm"/>
            <a:tailEnd type="triangle" w="lg" len="med"/>
          </a:ln>
        </p:spPr>
        <p:txBody>
          <a:bodyPr/>
          <a:lstStyle/>
          <a:p>
            <a:endParaRPr lang="en-US"/>
          </a:p>
        </p:txBody>
      </p:sp>
      <p:sp>
        <p:nvSpPr>
          <p:cNvPr id="14" name="AutoShape 14"/>
          <p:cNvSpPr/>
          <p:nvPr/>
        </p:nvSpPr>
        <p:spPr>
          <a:xfrm>
            <a:off x="10012806" y="3961995"/>
            <a:ext cx="2752480" cy="3372277"/>
          </a:xfrm>
          <a:prstGeom prst="line">
            <a:avLst/>
          </a:prstGeom>
          <a:ln w="180975" cap="flat">
            <a:solidFill>
              <a:srgbClr val="60A644"/>
            </a:solidFill>
            <a:prstDash val="solid"/>
            <a:headEnd type="none" w="sm" len="sm"/>
            <a:tailEnd type="triangle" w="lg" len="med"/>
          </a:ln>
        </p:spPr>
        <p:txBody>
          <a:bodyPr/>
          <a:lstStyle/>
          <a:p>
            <a:endParaRPr lang="en-US"/>
          </a:p>
        </p:txBody>
      </p:sp>
      <p:sp>
        <p:nvSpPr>
          <p:cNvPr id="15" name="AutoShape 15"/>
          <p:cNvSpPr/>
          <p:nvPr/>
        </p:nvSpPr>
        <p:spPr>
          <a:xfrm flipV="1">
            <a:off x="12692587" y="2909306"/>
            <a:ext cx="625525" cy="4178004"/>
          </a:xfrm>
          <a:prstGeom prst="line">
            <a:avLst/>
          </a:prstGeom>
          <a:ln w="180975" cap="flat">
            <a:solidFill>
              <a:srgbClr val="60A644"/>
            </a:solidFill>
            <a:prstDash val="solid"/>
            <a:headEnd type="none" w="sm" len="sm"/>
            <a:tailEnd type="triangle" w="lg" len="med"/>
          </a:ln>
        </p:spPr>
        <p:txBody>
          <a:bodyPr/>
          <a:lstStyle/>
          <a:p>
            <a:endParaRPr lang="en-US"/>
          </a:p>
        </p:txBody>
      </p:sp>
      <p:sp>
        <p:nvSpPr>
          <p:cNvPr id="16" name="AutoShape 16"/>
          <p:cNvSpPr/>
          <p:nvPr/>
        </p:nvSpPr>
        <p:spPr>
          <a:xfrm>
            <a:off x="13318112" y="3266901"/>
            <a:ext cx="2341177" cy="2140740"/>
          </a:xfrm>
          <a:prstGeom prst="line">
            <a:avLst/>
          </a:prstGeom>
          <a:ln w="180975" cap="flat">
            <a:solidFill>
              <a:srgbClr val="60A644"/>
            </a:solidFill>
            <a:prstDash val="solid"/>
            <a:headEnd type="none" w="sm" len="sm"/>
            <a:tailEnd type="triangle" w="lg" len="med"/>
          </a:ln>
        </p:spPr>
        <p:txBody>
          <a:bodyPr/>
          <a:lstStyle/>
          <a:p>
            <a:endParaRPr lang="en-US"/>
          </a:p>
        </p:txBody>
      </p:sp>
      <p:grpSp>
        <p:nvGrpSpPr>
          <p:cNvPr id="17" name="Group 17"/>
          <p:cNvGrpSpPr/>
          <p:nvPr/>
        </p:nvGrpSpPr>
        <p:grpSpPr>
          <a:xfrm>
            <a:off x="2827275" y="8130137"/>
            <a:ext cx="316054" cy="316054"/>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2C68"/>
            </a:solidFill>
          </p:spPr>
          <p:txBody>
            <a:bodyPr/>
            <a:lstStyle/>
            <a:p>
              <a:endParaRPr lang="en-US"/>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0" y="557213"/>
            <a:ext cx="18288000" cy="1152525"/>
          </a:xfrm>
          <a:prstGeom prst="rect">
            <a:avLst/>
          </a:prstGeom>
        </p:spPr>
        <p:txBody>
          <a:bodyPr lIns="0" tIns="0" rIns="0" bIns="0" rtlCol="0" anchor="t">
            <a:spAutoFit/>
          </a:bodyPr>
          <a:lstStyle/>
          <a:p>
            <a:pPr algn="ctr">
              <a:lnSpc>
                <a:spcPts val="9000"/>
              </a:lnSpc>
            </a:pPr>
            <a:r>
              <a:rPr lang="en-US" sz="7500" b="1">
                <a:solidFill>
                  <a:srgbClr val="FFFFFF"/>
                </a:solidFill>
                <a:latin typeface="Noto Sans Bold"/>
                <a:ea typeface="Noto Sans Bold"/>
                <a:cs typeface="Noto Sans Bold"/>
                <a:sym typeface="Noto Sans Bold"/>
              </a:rPr>
              <a:t>Focus on Long-Term Goals</a:t>
            </a:r>
          </a:p>
        </p:txBody>
      </p:sp>
      <p:sp>
        <p:nvSpPr>
          <p:cNvPr id="21" name="TextBox 21"/>
          <p:cNvSpPr txBox="1"/>
          <p:nvPr/>
        </p:nvSpPr>
        <p:spPr>
          <a:xfrm>
            <a:off x="2434562" y="8534906"/>
            <a:ext cx="1251049" cy="539115"/>
          </a:xfrm>
          <a:prstGeom prst="rect">
            <a:avLst/>
          </a:prstGeom>
        </p:spPr>
        <p:txBody>
          <a:bodyPr lIns="0" tIns="0" rIns="0" bIns="0" rtlCol="0" anchor="t">
            <a:spAutoFit/>
          </a:bodyPr>
          <a:lstStyle/>
          <a:p>
            <a:pPr algn="ctr">
              <a:lnSpc>
                <a:spcPts val="4409"/>
              </a:lnSpc>
            </a:pPr>
            <a:r>
              <a:rPr lang="en-US" sz="3150">
                <a:solidFill>
                  <a:srgbClr val="F26422"/>
                </a:solidFill>
                <a:latin typeface="Noto Sans"/>
                <a:ea typeface="Noto Sans"/>
                <a:cs typeface="Noto Sans"/>
                <a:sym typeface="Noto Sans"/>
              </a:rPr>
              <a:t>$1,000</a:t>
            </a:r>
          </a:p>
        </p:txBody>
      </p:sp>
      <p:sp>
        <p:nvSpPr>
          <p:cNvPr id="22" name="TextBox 22"/>
          <p:cNvSpPr txBox="1"/>
          <p:nvPr/>
        </p:nvSpPr>
        <p:spPr>
          <a:xfrm>
            <a:off x="16155094" y="2964006"/>
            <a:ext cx="1251049" cy="539115"/>
          </a:xfrm>
          <a:prstGeom prst="rect">
            <a:avLst/>
          </a:prstGeom>
        </p:spPr>
        <p:txBody>
          <a:bodyPr lIns="0" tIns="0" rIns="0" bIns="0" rtlCol="0" anchor="t">
            <a:spAutoFit/>
          </a:bodyPr>
          <a:lstStyle/>
          <a:p>
            <a:pPr algn="ctr">
              <a:lnSpc>
                <a:spcPts val="4409"/>
              </a:lnSpc>
            </a:pPr>
            <a:r>
              <a:rPr lang="en-US" sz="3150">
                <a:solidFill>
                  <a:srgbClr val="F26422"/>
                </a:solidFill>
                <a:latin typeface="Noto Sans"/>
                <a:ea typeface="Noto Sans"/>
                <a:cs typeface="Noto Sans"/>
                <a:sym typeface="Noto Sans"/>
              </a:rPr>
              <a:t>$3,000</a:t>
            </a:r>
          </a:p>
        </p:txBody>
      </p:sp>
      <p:sp>
        <p:nvSpPr>
          <p:cNvPr id="23" name="AutoShape 23"/>
          <p:cNvSpPr/>
          <p:nvPr/>
        </p:nvSpPr>
        <p:spPr>
          <a:xfrm flipV="1">
            <a:off x="15513038" y="3503121"/>
            <a:ext cx="1267581" cy="1800119"/>
          </a:xfrm>
          <a:prstGeom prst="line">
            <a:avLst/>
          </a:prstGeom>
          <a:ln w="180975" cap="flat">
            <a:solidFill>
              <a:srgbClr val="60A644"/>
            </a:solidFill>
            <a:prstDash val="solid"/>
            <a:headEnd type="none" w="sm" len="sm"/>
            <a:tailEnd type="triangle" w="lg" len="med"/>
          </a:ln>
        </p:spPr>
        <p:txBody>
          <a:bodyPr/>
          <a:lstStyle/>
          <a:p>
            <a:endParaRPr lang="en-US"/>
          </a:p>
        </p:txBody>
      </p:sp>
      <p:sp>
        <p:nvSpPr>
          <p:cNvPr id="24" name="AutoShape 24"/>
          <p:cNvSpPr/>
          <p:nvPr/>
        </p:nvSpPr>
        <p:spPr>
          <a:xfrm flipV="1">
            <a:off x="3016613" y="3266901"/>
            <a:ext cx="13138481" cy="5024707"/>
          </a:xfrm>
          <a:prstGeom prst="line">
            <a:avLst/>
          </a:prstGeom>
          <a:ln w="180975" cap="flat">
            <a:solidFill>
              <a:srgbClr val="232C68"/>
            </a:solidFill>
            <a:prstDash val="solid"/>
            <a:headEnd type="none" w="sm" len="sm"/>
            <a:tailEnd type="triangle" w="lg" len="med"/>
          </a:ln>
        </p:spPr>
        <p:txBody>
          <a:bodyPr/>
          <a:lstStyle/>
          <a:p>
            <a:endParaRPr lang="en-US"/>
          </a:p>
        </p:txBody>
      </p:sp>
      <p:sp>
        <p:nvSpPr>
          <p:cNvPr id="25" name="TextBox 25"/>
          <p:cNvSpPr txBox="1"/>
          <p:nvPr/>
        </p:nvSpPr>
        <p:spPr>
          <a:xfrm>
            <a:off x="7297384" y="7340516"/>
            <a:ext cx="914995" cy="539115"/>
          </a:xfrm>
          <a:prstGeom prst="rect">
            <a:avLst/>
          </a:prstGeom>
        </p:spPr>
        <p:txBody>
          <a:bodyPr lIns="0" tIns="0" rIns="0" bIns="0" rtlCol="0" anchor="t">
            <a:spAutoFit/>
          </a:bodyPr>
          <a:lstStyle/>
          <a:p>
            <a:pPr algn="ctr">
              <a:lnSpc>
                <a:spcPts val="4409"/>
              </a:lnSpc>
            </a:pPr>
            <a:r>
              <a:rPr lang="en-US" sz="3150">
                <a:solidFill>
                  <a:srgbClr val="60A644"/>
                </a:solidFill>
                <a:latin typeface="Noto Sans"/>
                <a:ea typeface="Noto Sans"/>
                <a:cs typeface="Noto Sans"/>
                <a:sym typeface="Noto Sans"/>
              </a:rPr>
              <a:t>$700</a:t>
            </a:r>
          </a:p>
        </p:txBody>
      </p:sp>
      <p:sp>
        <p:nvSpPr>
          <p:cNvPr id="26" name="TextBox 26"/>
          <p:cNvSpPr txBox="1"/>
          <p:nvPr/>
        </p:nvSpPr>
        <p:spPr>
          <a:xfrm>
            <a:off x="9222355" y="2964006"/>
            <a:ext cx="1251049" cy="539115"/>
          </a:xfrm>
          <a:prstGeom prst="rect">
            <a:avLst/>
          </a:prstGeom>
        </p:spPr>
        <p:txBody>
          <a:bodyPr lIns="0" tIns="0" rIns="0" bIns="0" rtlCol="0" anchor="t">
            <a:spAutoFit/>
          </a:bodyPr>
          <a:lstStyle/>
          <a:p>
            <a:pPr algn="ctr">
              <a:lnSpc>
                <a:spcPts val="4409"/>
              </a:lnSpc>
            </a:pPr>
            <a:r>
              <a:rPr lang="en-US" sz="3150">
                <a:solidFill>
                  <a:srgbClr val="60A644"/>
                </a:solidFill>
                <a:latin typeface="Noto Sans"/>
                <a:ea typeface="Noto Sans"/>
                <a:cs typeface="Noto Sans"/>
                <a:sym typeface="Noto Sans"/>
              </a:rPr>
              <a:t>$2,500</a:t>
            </a:r>
          </a:p>
        </p:txBody>
      </p:sp>
      <p:sp>
        <p:nvSpPr>
          <p:cNvPr id="27" name="TextBox 27"/>
          <p:cNvSpPr txBox="1"/>
          <p:nvPr/>
        </p:nvSpPr>
        <p:spPr>
          <a:xfrm>
            <a:off x="9222355" y="5819604"/>
            <a:ext cx="1251049" cy="539115"/>
          </a:xfrm>
          <a:prstGeom prst="rect">
            <a:avLst/>
          </a:prstGeom>
        </p:spPr>
        <p:txBody>
          <a:bodyPr lIns="0" tIns="0" rIns="0" bIns="0" rtlCol="0" anchor="t">
            <a:spAutoFit/>
          </a:bodyPr>
          <a:lstStyle/>
          <a:p>
            <a:pPr algn="ctr">
              <a:lnSpc>
                <a:spcPts val="4409"/>
              </a:lnSpc>
            </a:pPr>
            <a:r>
              <a:rPr lang="en-US" sz="3150">
                <a:solidFill>
                  <a:srgbClr val="232C68"/>
                </a:solidFill>
                <a:latin typeface="Noto Sans"/>
                <a:ea typeface="Noto Sans"/>
                <a:cs typeface="Noto Sans"/>
                <a:sym typeface="Noto Sans"/>
              </a:rPr>
              <a:t>$1,500</a:t>
            </a:r>
          </a:p>
        </p:txBody>
      </p:sp>
      <p:sp>
        <p:nvSpPr>
          <p:cNvPr id="28" name="TextBox 28"/>
          <p:cNvSpPr txBox="1"/>
          <p:nvPr/>
        </p:nvSpPr>
        <p:spPr>
          <a:xfrm>
            <a:off x="12692587" y="2302804"/>
            <a:ext cx="1251049" cy="539115"/>
          </a:xfrm>
          <a:prstGeom prst="rect">
            <a:avLst/>
          </a:prstGeom>
        </p:spPr>
        <p:txBody>
          <a:bodyPr lIns="0" tIns="0" rIns="0" bIns="0" rtlCol="0" anchor="t">
            <a:spAutoFit/>
          </a:bodyPr>
          <a:lstStyle/>
          <a:p>
            <a:pPr algn="ctr">
              <a:lnSpc>
                <a:spcPts val="4409"/>
              </a:lnSpc>
            </a:pPr>
            <a:r>
              <a:rPr lang="en-US" sz="3150">
                <a:solidFill>
                  <a:srgbClr val="60A644"/>
                </a:solidFill>
                <a:latin typeface="Noto Sans"/>
                <a:ea typeface="Noto Sans"/>
                <a:cs typeface="Noto Sans"/>
                <a:sym typeface="Noto Sans"/>
              </a:rPr>
              <a:t>$3,500</a:t>
            </a:r>
          </a:p>
        </p:txBody>
      </p:sp>
      <p:sp>
        <p:nvSpPr>
          <p:cNvPr id="29" name="TextBox 29"/>
          <p:cNvSpPr txBox="1"/>
          <p:nvPr/>
        </p:nvSpPr>
        <p:spPr>
          <a:xfrm>
            <a:off x="12235090" y="7452502"/>
            <a:ext cx="914995" cy="539115"/>
          </a:xfrm>
          <a:prstGeom prst="rect">
            <a:avLst/>
          </a:prstGeom>
        </p:spPr>
        <p:txBody>
          <a:bodyPr lIns="0" tIns="0" rIns="0" bIns="0" rtlCol="0" anchor="t">
            <a:spAutoFit/>
          </a:bodyPr>
          <a:lstStyle/>
          <a:p>
            <a:pPr algn="ctr">
              <a:lnSpc>
                <a:spcPts val="4409"/>
              </a:lnSpc>
            </a:pPr>
            <a:r>
              <a:rPr lang="en-US" sz="3150">
                <a:solidFill>
                  <a:srgbClr val="60A644"/>
                </a:solidFill>
                <a:latin typeface="Noto Sans"/>
                <a:ea typeface="Noto Sans"/>
                <a:cs typeface="Noto Sans"/>
                <a:sym typeface="Noto Sans"/>
              </a:rPr>
              <a:t>$500</a:t>
            </a:r>
          </a:p>
        </p:txBody>
      </p:sp>
      <p:sp>
        <p:nvSpPr>
          <p:cNvPr id="30" name="Freeform 21">
            <a:extLst>
              <a:ext uri="{FF2B5EF4-FFF2-40B4-BE49-F238E27FC236}">
                <a16:creationId xmlns:a16="http://schemas.microsoft.com/office/drawing/2014/main" id="{C2982E6F-0195-B851-4DBC-EE8B90949339}"/>
              </a:ext>
            </a:extLst>
          </p:cNvPr>
          <p:cNvSpPr/>
          <p:nvPr/>
        </p:nvSpPr>
        <p:spPr>
          <a:xfrm>
            <a:off x="19050" y="5650059"/>
            <a:ext cx="1365079" cy="2951522"/>
          </a:xfrm>
          <a:custGeom>
            <a:avLst/>
            <a:gdLst/>
            <a:ahLst/>
            <a:cxnLst/>
            <a:rect l="l" t="t" r="r" b="b"/>
            <a:pathLst>
              <a:path w="1365079" h="2951522">
                <a:moveTo>
                  <a:pt x="0" y="0"/>
                </a:moveTo>
                <a:lnTo>
                  <a:pt x="1365079" y="0"/>
                </a:lnTo>
                <a:lnTo>
                  <a:pt x="1365079" y="2951522"/>
                </a:lnTo>
                <a:lnTo>
                  <a:pt x="0" y="29515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1" name="Freeform 29">
            <a:extLst>
              <a:ext uri="{FF2B5EF4-FFF2-40B4-BE49-F238E27FC236}">
                <a16:creationId xmlns:a16="http://schemas.microsoft.com/office/drawing/2014/main" id="{19DC44DD-6E0E-A630-D80E-7E475F12CD73}"/>
              </a:ext>
            </a:extLst>
          </p:cNvPr>
          <p:cNvSpPr/>
          <p:nvPr/>
        </p:nvSpPr>
        <p:spPr>
          <a:xfrm>
            <a:off x="1328846" y="5650059"/>
            <a:ext cx="1365079" cy="2951522"/>
          </a:xfrm>
          <a:custGeom>
            <a:avLst/>
            <a:gdLst/>
            <a:ahLst/>
            <a:cxnLst/>
            <a:rect l="l" t="t" r="r" b="b"/>
            <a:pathLst>
              <a:path w="1365079" h="2951522">
                <a:moveTo>
                  <a:pt x="0" y="0"/>
                </a:moveTo>
                <a:lnTo>
                  <a:pt x="1365079" y="0"/>
                </a:lnTo>
                <a:lnTo>
                  <a:pt x="1365079" y="2951522"/>
                </a:lnTo>
                <a:lnTo>
                  <a:pt x="0" y="29515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32C68"/>
        </a:solidFill>
        <a:effectLst/>
      </p:bgPr>
    </p:bg>
    <p:spTree>
      <p:nvGrpSpPr>
        <p:cNvPr id="1" name=""/>
        <p:cNvGrpSpPr/>
        <p:nvPr/>
      </p:nvGrpSpPr>
      <p:grpSpPr>
        <a:xfrm>
          <a:off x="0" y="0"/>
          <a:ext cx="0" cy="0"/>
          <a:chOff x="0" y="0"/>
          <a:chExt cx="0" cy="0"/>
        </a:xfrm>
      </p:grpSpPr>
      <p:sp>
        <p:nvSpPr>
          <p:cNvPr id="2" name="TextBox 2"/>
          <p:cNvSpPr txBox="1"/>
          <p:nvPr/>
        </p:nvSpPr>
        <p:spPr>
          <a:xfrm>
            <a:off x="1391894" y="3429000"/>
            <a:ext cx="9166019" cy="2438400"/>
          </a:xfrm>
          <a:prstGeom prst="rect">
            <a:avLst/>
          </a:prstGeom>
        </p:spPr>
        <p:txBody>
          <a:bodyPr lIns="0" tIns="0" rIns="0" bIns="0" rtlCol="0" anchor="t">
            <a:spAutoFit/>
          </a:bodyPr>
          <a:lstStyle/>
          <a:p>
            <a:pPr algn="l">
              <a:lnSpc>
                <a:spcPts val="9600"/>
              </a:lnSpc>
            </a:pPr>
            <a:r>
              <a:rPr lang="en-US" sz="8000" b="1">
                <a:solidFill>
                  <a:srgbClr val="F9FCFF"/>
                </a:solidFill>
                <a:latin typeface="Noto Sans Bold"/>
                <a:ea typeface="Noto Sans Bold"/>
                <a:cs typeface="Noto Sans Bold"/>
                <a:sym typeface="Noto Sans Bold"/>
              </a:rPr>
              <a:t>Your Online Account</a:t>
            </a:r>
          </a:p>
        </p:txBody>
      </p:sp>
      <p:sp>
        <p:nvSpPr>
          <p:cNvPr id="6" name="Freeform 3" descr="User with solid fill">
            <a:extLst>
              <a:ext uri="{FF2B5EF4-FFF2-40B4-BE49-F238E27FC236}">
                <a16:creationId xmlns:a16="http://schemas.microsoft.com/office/drawing/2014/main" id="{6B6BF4A6-3C94-974C-25BD-06FACE52E07D}"/>
              </a:ext>
            </a:extLst>
          </p:cNvPr>
          <p:cNvSpPr/>
          <p:nvPr/>
        </p:nvSpPr>
        <p:spPr>
          <a:xfrm>
            <a:off x="11192256" y="3251999"/>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4" descr="User with solid fill">
            <a:extLst>
              <a:ext uri="{FF2B5EF4-FFF2-40B4-BE49-F238E27FC236}">
                <a16:creationId xmlns:a16="http://schemas.microsoft.com/office/drawing/2014/main" id="{2239DEB4-58B9-5C3C-D305-2E87CC5E2BB9}"/>
              </a:ext>
            </a:extLst>
          </p:cNvPr>
          <p:cNvSpPr/>
          <p:nvPr/>
        </p:nvSpPr>
        <p:spPr>
          <a:xfrm>
            <a:off x="15154656" y="3855980"/>
            <a:ext cx="1600199" cy="1600199"/>
          </a:xfrm>
          <a:custGeom>
            <a:avLst/>
            <a:gdLst/>
            <a:ahLst/>
            <a:cxnLst/>
            <a:rect l="l" t="t" r="r" b="b"/>
            <a:pathLst>
              <a:path w="1600199" h="1600199">
                <a:moveTo>
                  <a:pt x="0" y="0"/>
                </a:moveTo>
                <a:lnTo>
                  <a:pt x="1600200" y="0"/>
                </a:lnTo>
                <a:lnTo>
                  <a:pt x="1600200" y="1600199"/>
                </a:lnTo>
                <a:lnTo>
                  <a:pt x="0" y="1600199"/>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5">
            <a:extLst>
              <a:ext uri="{FF2B5EF4-FFF2-40B4-BE49-F238E27FC236}">
                <a16:creationId xmlns:a16="http://schemas.microsoft.com/office/drawing/2014/main" id="{A960D83D-C0E0-2451-EB16-7003CE7720FE}"/>
              </a:ext>
            </a:extLst>
          </p:cNvPr>
          <p:cNvSpPr/>
          <p:nvPr/>
        </p:nvSpPr>
        <p:spPr>
          <a:xfrm>
            <a:off x="10163556" y="259867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6">
            <a:extLst>
              <a:ext uri="{FF2B5EF4-FFF2-40B4-BE49-F238E27FC236}">
                <a16:creationId xmlns:a16="http://schemas.microsoft.com/office/drawing/2014/main" id="{3959CFB4-FD81-575B-2DBB-0FBB920B2C67}"/>
              </a:ext>
            </a:extLst>
          </p:cNvPr>
          <p:cNvSpPr/>
          <p:nvPr/>
        </p:nvSpPr>
        <p:spPr>
          <a:xfrm>
            <a:off x="14802612" y="2598679"/>
            <a:ext cx="2304288" cy="4114800"/>
          </a:xfrm>
          <a:custGeom>
            <a:avLst/>
            <a:gdLst/>
            <a:ahLst/>
            <a:cxnLst/>
            <a:rect l="l" t="t" r="r" b="b"/>
            <a:pathLst>
              <a:path w="2304288" h="4114800">
                <a:moveTo>
                  <a:pt x="0" y="0"/>
                </a:moveTo>
                <a:lnTo>
                  <a:pt x="2304288" y="0"/>
                </a:lnTo>
                <a:lnTo>
                  <a:pt x="230428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83981" y="531495"/>
            <a:ext cx="14511836" cy="2295525"/>
          </a:xfrm>
          <a:prstGeom prst="rect">
            <a:avLst/>
          </a:prstGeom>
        </p:spPr>
        <p:txBody>
          <a:bodyPr lIns="0" tIns="0" rIns="0" bIns="0" rtlCol="0" anchor="t">
            <a:spAutoFit/>
          </a:bodyPr>
          <a:lstStyle/>
          <a:p>
            <a:pPr algn="l">
              <a:lnSpc>
                <a:spcPts val="9000"/>
              </a:lnSpc>
            </a:pPr>
            <a:r>
              <a:rPr lang="en-US" sz="7500" b="1">
                <a:solidFill>
                  <a:srgbClr val="232C68"/>
                </a:solidFill>
                <a:latin typeface="Noto Sans Bold"/>
                <a:ea typeface="Noto Sans Bold"/>
                <a:cs typeface="Noto Sans Bold"/>
                <a:sym typeface="Noto Sans Bold"/>
              </a:rPr>
              <a:t>Creating Your </a:t>
            </a:r>
          </a:p>
          <a:p>
            <a:pPr algn="l">
              <a:lnSpc>
                <a:spcPts val="9000"/>
              </a:lnSpc>
            </a:pPr>
            <a:r>
              <a:rPr lang="en-US" sz="7500" b="1">
                <a:solidFill>
                  <a:srgbClr val="232C68"/>
                </a:solidFill>
                <a:latin typeface="Noto Sans Bold"/>
                <a:ea typeface="Noto Sans Bold"/>
                <a:cs typeface="Noto Sans Bold"/>
                <a:sym typeface="Noto Sans Bold"/>
              </a:rPr>
              <a:t>Online Account</a:t>
            </a:r>
          </a:p>
        </p:txBody>
      </p:sp>
      <p:sp>
        <p:nvSpPr>
          <p:cNvPr id="3" name="Freeform 3"/>
          <p:cNvSpPr/>
          <p:nvPr/>
        </p:nvSpPr>
        <p:spPr>
          <a:xfrm>
            <a:off x="1276350" y="2238424"/>
            <a:ext cx="14493740" cy="6734126"/>
          </a:xfrm>
          <a:custGeom>
            <a:avLst/>
            <a:gdLst/>
            <a:ahLst/>
            <a:cxnLst/>
            <a:rect l="l" t="t" r="r" b="b"/>
            <a:pathLst>
              <a:path w="14493740" h="6734126">
                <a:moveTo>
                  <a:pt x="0" y="0"/>
                </a:moveTo>
                <a:lnTo>
                  <a:pt x="14493740" y="0"/>
                </a:lnTo>
                <a:lnTo>
                  <a:pt x="14493740" y="6734126"/>
                </a:lnTo>
                <a:lnTo>
                  <a:pt x="0" y="673412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4" name="Freeform 4"/>
          <p:cNvSpPr/>
          <p:nvPr/>
        </p:nvSpPr>
        <p:spPr>
          <a:xfrm>
            <a:off x="1046986" y="4115132"/>
            <a:ext cx="2560320" cy="2926080"/>
          </a:xfrm>
          <a:custGeom>
            <a:avLst/>
            <a:gdLst/>
            <a:ahLst/>
            <a:cxnLst/>
            <a:rect l="l" t="t" r="r" b="b"/>
            <a:pathLst>
              <a:path w="2560320" h="2926080">
                <a:moveTo>
                  <a:pt x="0" y="0"/>
                </a:moveTo>
                <a:lnTo>
                  <a:pt x="2560320" y="0"/>
                </a:lnTo>
                <a:lnTo>
                  <a:pt x="2560320" y="2926080"/>
                </a:lnTo>
                <a:lnTo>
                  <a:pt x="0" y="29260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1246527" y="4838005"/>
            <a:ext cx="2173556" cy="1685773"/>
          </a:xfrm>
          <a:prstGeom prst="rect">
            <a:avLst/>
          </a:prstGeom>
        </p:spPr>
        <p:txBody>
          <a:bodyPr lIns="0" tIns="0" rIns="0" bIns="0" rtlCol="0" anchor="t">
            <a:spAutoFit/>
          </a:bodyPr>
          <a:lstStyle/>
          <a:p>
            <a:pPr algn="ctr">
              <a:lnSpc>
                <a:spcPts val="3301"/>
              </a:lnSpc>
            </a:pPr>
            <a:r>
              <a:rPr lang="en-US" sz="3000" spc="20">
                <a:solidFill>
                  <a:srgbClr val="FFFFFF"/>
                </a:solidFill>
                <a:latin typeface="Noto Sans"/>
                <a:ea typeface="Noto Sans"/>
                <a:cs typeface="Noto Sans"/>
                <a:sym typeface="Noto Sans"/>
              </a:rPr>
              <a:t>Have Your Welcome Letter Handy</a:t>
            </a:r>
          </a:p>
        </p:txBody>
      </p:sp>
      <p:sp>
        <p:nvSpPr>
          <p:cNvPr id="6" name="Freeform 6"/>
          <p:cNvSpPr/>
          <p:nvPr/>
        </p:nvSpPr>
        <p:spPr>
          <a:xfrm>
            <a:off x="3797046" y="4102178"/>
            <a:ext cx="2586228" cy="2951988"/>
          </a:xfrm>
          <a:custGeom>
            <a:avLst/>
            <a:gdLst/>
            <a:ahLst/>
            <a:cxnLst/>
            <a:rect l="l" t="t" r="r" b="b"/>
            <a:pathLst>
              <a:path w="2586228" h="2951988">
                <a:moveTo>
                  <a:pt x="0" y="0"/>
                </a:moveTo>
                <a:lnTo>
                  <a:pt x="2586228" y="0"/>
                </a:lnTo>
                <a:lnTo>
                  <a:pt x="2586228" y="2951988"/>
                </a:lnTo>
                <a:lnTo>
                  <a:pt x="0" y="29519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TextBox 7"/>
          <p:cNvSpPr txBox="1"/>
          <p:nvPr/>
        </p:nvSpPr>
        <p:spPr>
          <a:xfrm>
            <a:off x="3910393" y="4838008"/>
            <a:ext cx="2329051" cy="1266673"/>
          </a:xfrm>
          <a:prstGeom prst="rect">
            <a:avLst/>
          </a:prstGeom>
        </p:spPr>
        <p:txBody>
          <a:bodyPr lIns="0" tIns="0" rIns="0" bIns="0" rtlCol="0" anchor="t">
            <a:spAutoFit/>
          </a:bodyPr>
          <a:lstStyle/>
          <a:p>
            <a:pPr algn="ctr">
              <a:lnSpc>
                <a:spcPts val="3301"/>
              </a:lnSpc>
            </a:pPr>
            <a:r>
              <a:rPr lang="en-US" sz="3000" spc="28">
                <a:solidFill>
                  <a:srgbClr val="FFFFFF"/>
                </a:solidFill>
                <a:latin typeface="Noto Sans"/>
                <a:ea typeface="Noto Sans"/>
                <a:cs typeface="Noto Sans"/>
                <a:sym typeface="Noto Sans"/>
              </a:rPr>
              <a:t>Setup Your Account at u.bpas.com</a:t>
            </a:r>
          </a:p>
        </p:txBody>
      </p:sp>
      <p:sp>
        <p:nvSpPr>
          <p:cNvPr id="8" name="Freeform 8"/>
          <p:cNvSpPr/>
          <p:nvPr/>
        </p:nvSpPr>
        <p:spPr>
          <a:xfrm>
            <a:off x="6542531" y="4102178"/>
            <a:ext cx="2586228" cy="2951988"/>
          </a:xfrm>
          <a:custGeom>
            <a:avLst/>
            <a:gdLst/>
            <a:ahLst/>
            <a:cxnLst/>
            <a:rect l="l" t="t" r="r" b="b"/>
            <a:pathLst>
              <a:path w="2586228" h="2951988">
                <a:moveTo>
                  <a:pt x="0" y="0"/>
                </a:moveTo>
                <a:lnTo>
                  <a:pt x="2586228" y="0"/>
                </a:lnTo>
                <a:lnTo>
                  <a:pt x="2586228" y="2951988"/>
                </a:lnTo>
                <a:lnTo>
                  <a:pt x="0" y="295198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TextBox 9"/>
          <p:cNvSpPr txBox="1"/>
          <p:nvPr/>
        </p:nvSpPr>
        <p:spPr>
          <a:xfrm>
            <a:off x="6658303" y="4838008"/>
            <a:ext cx="2418691" cy="1266673"/>
          </a:xfrm>
          <a:prstGeom prst="rect">
            <a:avLst/>
          </a:prstGeom>
        </p:spPr>
        <p:txBody>
          <a:bodyPr lIns="0" tIns="0" rIns="0" bIns="0" rtlCol="0" anchor="t">
            <a:spAutoFit/>
          </a:bodyPr>
          <a:lstStyle/>
          <a:p>
            <a:pPr algn="ctr">
              <a:lnSpc>
                <a:spcPts val="3301"/>
              </a:lnSpc>
            </a:pPr>
            <a:r>
              <a:rPr lang="en-US" sz="3000" spc="28">
                <a:solidFill>
                  <a:srgbClr val="FFFFFF"/>
                </a:solidFill>
                <a:latin typeface="Noto Sans"/>
                <a:ea typeface="Noto Sans"/>
                <a:cs typeface="Noto Sans"/>
                <a:sym typeface="Noto Sans"/>
              </a:rPr>
              <a:t>Select Your</a:t>
            </a:r>
          </a:p>
          <a:p>
            <a:pPr algn="ctr">
              <a:lnSpc>
                <a:spcPts val="3301"/>
              </a:lnSpc>
            </a:pPr>
            <a:r>
              <a:rPr lang="en-US" sz="3000" spc="28">
                <a:solidFill>
                  <a:srgbClr val="FFFFFF"/>
                </a:solidFill>
                <a:latin typeface="Noto Sans"/>
                <a:ea typeface="Noto Sans"/>
                <a:cs typeface="Noto Sans"/>
                <a:sym typeface="Noto Sans"/>
              </a:rPr>
              <a:t>Contribution</a:t>
            </a:r>
          </a:p>
          <a:p>
            <a:pPr algn="ctr">
              <a:lnSpc>
                <a:spcPts val="3301"/>
              </a:lnSpc>
            </a:pPr>
            <a:r>
              <a:rPr lang="en-US" sz="3000" spc="28">
                <a:solidFill>
                  <a:srgbClr val="FFFFFF"/>
                </a:solidFill>
                <a:latin typeface="Noto Sans"/>
                <a:ea typeface="Noto Sans"/>
                <a:cs typeface="Noto Sans"/>
                <a:sym typeface="Noto Sans"/>
              </a:rPr>
              <a:t>Amount </a:t>
            </a:r>
          </a:p>
        </p:txBody>
      </p:sp>
      <p:sp>
        <p:nvSpPr>
          <p:cNvPr id="10" name="Freeform 10"/>
          <p:cNvSpPr/>
          <p:nvPr/>
        </p:nvSpPr>
        <p:spPr>
          <a:xfrm>
            <a:off x="9352024" y="4115132"/>
            <a:ext cx="2560320" cy="2926080"/>
          </a:xfrm>
          <a:custGeom>
            <a:avLst/>
            <a:gdLst/>
            <a:ahLst/>
            <a:cxnLst/>
            <a:rect l="l" t="t" r="r" b="b"/>
            <a:pathLst>
              <a:path w="2560320" h="2926080">
                <a:moveTo>
                  <a:pt x="0" y="0"/>
                </a:moveTo>
                <a:lnTo>
                  <a:pt x="2560320" y="0"/>
                </a:lnTo>
                <a:lnTo>
                  <a:pt x="2560320" y="2926080"/>
                </a:lnTo>
                <a:lnTo>
                  <a:pt x="0" y="292608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TextBox 11"/>
          <p:cNvSpPr txBox="1"/>
          <p:nvPr/>
        </p:nvSpPr>
        <p:spPr>
          <a:xfrm>
            <a:off x="9490422" y="4838008"/>
            <a:ext cx="2283523" cy="1266673"/>
          </a:xfrm>
          <a:prstGeom prst="rect">
            <a:avLst/>
          </a:prstGeom>
        </p:spPr>
        <p:txBody>
          <a:bodyPr lIns="0" tIns="0" rIns="0" bIns="0" rtlCol="0" anchor="t">
            <a:spAutoFit/>
          </a:bodyPr>
          <a:lstStyle/>
          <a:p>
            <a:pPr algn="ctr">
              <a:lnSpc>
                <a:spcPts val="3301"/>
              </a:lnSpc>
            </a:pPr>
            <a:r>
              <a:rPr lang="en-US" sz="3000" spc="20">
                <a:solidFill>
                  <a:srgbClr val="FFFFFF"/>
                </a:solidFill>
                <a:latin typeface="Noto Sans"/>
                <a:ea typeface="Noto Sans"/>
                <a:cs typeface="Noto Sans"/>
                <a:sym typeface="Noto Sans"/>
              </a:rPr>
              <a:t>Choose </a:t>
            </a:r>
          </a:p>
          <a:p>
            <a:pPr algn="ctr">
              <a:lnSpc>
                <a:spcPts val="3301"/>
              </a:lnSpc>
            </a:pPr>
            <a:r>
              <a:rPr lang="en-US" sz="3000" spc="28">
                <a:solidFill>
                  <a:srgbClr val="FFFFFF"/>
                </a:solidFill>
                <a:latin typeface="Noto Sans"/>
                <a:ea typeface="Noto Sans"/>
                <a:cs typeface="Noto Sans"/>
                <a:sym typeface="Noto Sans"/>
              </a:rPr>
              <a:t>Your Investments</a:t>
            </a:r>
          </a:p>
        </p:txBody>
      </p:sp>
      <p:sp>
        <p:nvSpPr>
          <p:cNvPr id="12" name="Freeform 12"/>
          <p:cNvSpPr/>
          <p:nvPr/>
        </p:nvSpPr>
        <p:spPr>
          <a:xfrm>
            <a:off x="12070080" y="4115132"/>
            <a:ext cx="2560320" cy="2926080"/>
          </a:xfrm>
          <a:custGeom>
            <a:avLst/>
            <a:gdLst/>
            <a:ahLst/>
            <a:cxnLst/>
            <a:rect l="l" t="t" r="r" b="b"/>
            <a:pathLst>
              <a:path w="2560320" h="2926080">
                <a:moveTo>
                  <a:pt x="0" y="0"/>
                </a:moveTo>
                <a:lnTo>
                  <a:pt x="2560320" y="0"/>
                </a:lnTo>
                <a:lnTo>
                  <a:pt x="2560320" y="2926080"/>
                </a:lnTo>
                <a:lnTo>
                  <a:pt x="0" y="292608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 name="TextBox 13"/>
          <p:cNvSpPr txBox="1"/>
          <p:nvPr/>
        </p:nvSpPr>
        <p:spPr>
          <a:xfrm>
            <a:off x="12317918" y="4838005"/>
            <a:ext cx="2064644" cy="1266673"/>
          </a:xfrm>
          <a:prstGeom prst="rect">
            <a:avLst/>
          </a:prstGeom>
        </p:spPr>
        <p:txBody>
          <a:bodyPr lIns="0" tIns="0" rIns="0" bIns="0" rtlCol="0" anchor="t">
            <a:spAutoFit/>
          </a:bodyPr>
          <a:lstStyle/>
          <a:p>
            <a:pPr algn="ctr">
              <a:lnSpc>
                <a:spcPts val="3301"/>
              </a:lnSpc>
            </a:pPr>
            <a:r>
              <a:rPr lang="en-US" sz="3000" spc="20">
                <a:solidFill>
                  <a:srgbClr val="FFFFFF"/>
                </a:solidFill>
                <a:latin typeface="Noto Sans"/>
                <a:ea typeface="Noto Sans"/>
                <a:cs typeface="Noto Sans"/>
                <a:sym typeface="Noto Sans"/>
              </a:rPr>
              <a:t>Designate Your Beneficiary</a:t>
            </a:r>
          </a:p>
        </p:txBody>
      </p:sp>
      <p:sp>
        <p:nvSpPr>
          <p:cNvPr id="14" name="TextBox 14"/>
          <p:cNvSpPr txBox="1"/>
          <p:nvPr/>
        </p:nvSpPr>
        <p:spPr>
          <a:xfrm>
            <a:off x="1246527" y="7791450"/>
            <a:ext cx="9689807" cy="1181100"/>
          </a:xfrm>
          <a:prstGeom prst="rect">
            <a:avLst/>
          </a:prstGeom>
        </p:spPr>
        <p:txBody>
          <a:bodyPr lIns="0" tIns="0" rIns="0" bIns="0" rtlCol="0" anchor="t">
            <a:spAutoFit/>
          </a:bodyPr>
          <a:lstStyle/>
          <a:p>
            <a:pPr algn="l">
              <a:lnSpc>
                <a:spcPts val="4679"/>
              </a:lnSpc>
            </a:pPr>
            <a:r>
              <a:rPr lang="en-US" sz="3899" b="1" spc="36">
                <a:solidFill>
                  <a:srgbClr val="081D58"/>
                </a:solidFill>
                <a:latin typeface="Noto Sans Bold"/>
                <a:ea typeface="Noto Sans Bold"/>
                <a:cs typeface="Noto Sans Bold"/>
                <a:sym typeface="Noto Sans Bold"/>
              </a:rPr>
              <a:t>Plan code for enrollment </a:t>
            </a:r>
            <a:r>
              <a:rPr lang="en-US" sz="3899" i="1" spc="36">
                <a:solidFill>
                  <a:srgbClr val="081D58"/>
                </a:solidFill>
                <a:latin typeface="Noto Sans Italics"/>
                <a:ea typeface="Noto Sans Italics"/>
                <a:cs typeface="Noto Sans Italics"/>
                <a:sym typeface="Noto Sans Italics"/>
              </a:rPr>
              <a:t>can be found on your welcome letter.</a:t>
            </a:r>
          </a:p>
        </p:txBody>
      </p:sp>
      <p:grpSp>
        <p:nvGrpSpPr>
          <p:cNvPr id="15" name="Group 15"/>
          <p:cNvGrpSpPr/>
          <p:nvPr/>
        </p:nvGrpSpPr>
        <p:grpSpPr>
          <a:xfrm>
            <a:off x="12455472" y="1070029"/>
            <a:ext cx="5600700" cy="2090746"/>
            <a:chOff x="0" y="0"/>
            <a:chExt cx="7467600" cy="2787661"/>
          </a:xfrm>
        </p:grpSpPr>
        <p:sp>
          <p:nvSpPr>
            <p:cNvPr id="16" name="Freeform 16"/>
            <p:cNvSpPr/>
            <p:nvPr/>
          </p:nvSpPr>
          <p:spPr>
            <a:xfrm>
              <a:off x="0" y="0"/>
              <a:ext cx="7467600" cy="2787650"/>
            </a:xfrm>
            <a:custGeom>
              <a:avLst/>
              <a:gdLst/>
              <a:ahLst/>
              <a:cxnLst/>
              <a:rect l="l" t="t" r="r" b="b"/>
              <a:pathLst>
                <a:path w="7467600" h="2787650">
                  <a:moveTo>
                    <a:pt x="0" y="481584"/>
                  </a:moveTo>
                  <a:cubicBezTo>
                    <a:pt x="0" y="215265"/>
                    <a:pt x="218313" y="0"/>
                    <a:pt x="486918" y="0"/>
                  </a:cubicBezTo>
                  <a:lnTo>
                    <a:pt x="6980682" y="0"/>
                  </a:lnTo>
                  <a:lnTo>
                    <a:pt x="6980682" y="25400"/>
                  </a:lnTo>
                  <a:lnTo>
                    <a:pt x="6980682" y="0"/>
                  </a:lnTo>
                  <a:cubicBezTo>
                    <a:pt x="7249287" y="0"/>
                    <a:pt x="7467600" y="215265"/>
                    <a:pt x="7467600" y="481584"/>
                  </a:cubicBezTo>
                  <a:lnTo>
                    <a:pt x="7442200" y="481584"/>
                  </a:lnTo>
                  <a:lnTo>
                    <a:pt x="7467600" y="481584"/>
                  </a:lnTo>
                  <a:lnTo>
                    <a:pt x="7467600" y="2306066"/>
                  </a:lnTo>
                  <a:lnTo>
                    <a:pt x="7442200" y="2306066"/>
                  </a:lnTo>
                  <a:lnTo>
                    <a:pt x="7467600" y="2306066"/>
                  </a:lnTo>
                  <a:cubicBezTo>
                    <a:pt x="7467600" y="2572258"/>
                    <a:pt x="7249287" y="2787650"/>
                    <a:pt x="6980682" y="2787650"/>
                  </a:cubicBezTo>
                  <a:lnTo>
                    <a:pt x="6980682" y="2762250"/>
                  </a:lnTo>
                  <a:lnTo>
                    <a:pt x="6980682" y="2787650"/>
                  </a:lnTo>
                  <a:lnTo>
                    <a:pt x="486918" y="2787650"/>
                  </a:lnTo>
                  <a:lnTo>
                    <a:pt x="486918" y="2762250"/>
                  </a:lnTo>
                  <a:lnTo>
                    <a:pt x="486918" y="2787650"/>
                  </a:lnTo>
                  <a:cubicBezTo>
                    <a:pt x="218313" y="2787650"/>
                    <a:pt x="0" y="2572385"/>
                    <a:pt x="0" y="2306066"/>
                  </a:cubicBezTo>
                  <a:lnTo>
                    <a:pt x="0" y="481584"/>
                  </a:lnTo>
                  <a:lnTo>
                    <a:pt x="25400" y="481584"/>
                  </a:lnTo>
                  <a:lnTo>
                    <a:pt x="0" y="481584"/>
                  </a:lnTo>
                  <a:moveTo>
                    <a:pt x="50800" y="481584"/>
                  </a:moveTo>
                  <a:lnTo>
                    <a:pt x="50800" y="2306066"/>
                  </a:lnTo>
                  <a:lnTo>
                    <a:pt x="25400" y="2306066"/>
                  </a:lnTo>
                  <a:lnTo>
                    <a:pt x="50800" y="2306066"/>
                  </a:lnTo>
                  <a:cubicBezTo>
                    <a:pt x="50800" y="2543683"/>
                    <a:pt x="245745" y="2736850"/>
                    <a:pt x="486918" y="2736850"/>
                  </a:cubicBezTo>
                  <a:lnTo>
                    <a:pt x="6980682" y="2736850"/>
                  </a:lnTo>
                  <a:cubicBezTo>
                    <a:pt x="7221727" y="2736850"/>
                    <a:pt x="7416800" y="2543683"/>
                    <a:pt x="7416800" y="2306066"/>
                  </a:cubicBezTo>
                  <a:lnTo>
                    <a:pt x="7416800" y="481584"/>
                  </a:lnTo>
                  <a:cubicBezTo>
                    <a:pt x="7416800" y="243967"/>
                    <a:pt x="7221855" y="50800"/>
                    <a:pt x="6980682" y="50800"/>
                  </a:cubicBezTo>
                  <a:lnTo>
                    <a:pt x="486918" y="50800"/>
                  </a:lnTo>
                  <a:lnTo>
                    <a:pt x="486918" y="25400"/>
                  </a:lnTo>
                  <a:lnTo>
                    <a:pt x="486918" y="50800"/>
                  </a:lnTo>
                  <a:cubicBezTo>
                    <a:pt x="245745" y="50800"/>
                    <a:pt x="50800" y="243967"/>
                    <a:pt x="50800" y="481584"/>
                  </a:cubicBezTo>
                  <a:close/>
                </a:path>
              </a:pathLst>
            </a:custGeom>
            <a:solidFill>
              <a:srgbClr val="60A644"/>
            </a:solidFill>
          </p:spPr>
          <p:txBody>
            <a:bodyPr/>
            <a:lstStyle/>
            <a:p>
              <a:endParaRPr lang="en-US"/>
            </a:p>
          </p:txBody>
        </p:sp>
      </p:grpSp>
      <p:sp>
        <p:nvSpPr>
          <p:cNvPr id="17" name="TextBox 17"/>
          <p:cNvSpPr txBox="1"/>
          <p:nvPr/>
        </p:nvSpPr>
        <p:spPr>
          <a:xfrm>
            <a:off x="13197840" y="1388745"/>
            <a:ext cx="4595954" cy="1438275"/>
          </a:xfrm>
          <a:prstGeom prst="rect">
            <a:avLst/>
          </a:prstGeom>
        </p:spPr>
        <p:txBody>
          <a:bodyPr lIns="0" tIns="0" rIns="0" bIns="0" rtlCol="0" anchor="t">
            <a:spAutoFit/>
          </a:bodyPr>
          <a:lstStyle/>
          <a:p>
            <a:pPr algn="l">
              <a:lnSpc>
                <a:spcPts val="2879"/>
              </a:lnSpc>
            </a:pPr>
            <a:r>
              <a:rPr lang="en-US" sz="2400" spc="22">
                <a:solidFill>
                  <a:srgbClr val="081D58"/>
                </a:solidFill>
                <a:latin typeface="Noto Sans"/>
                <a:ea typeface="Noto Sans"/>
                <a:cs typeface="Noto Sans"/>
                <a:sym typeface="Noto Sans"/>
              </a:rPr>
              <a:t>Even if you’re not contributing today, you should still follow these steps to safeguard your identity. </a:t>
            </a:r>
          </a:p>
        </p:txBody>
      </p:sp>
      <p:sp>
        <p:nvSpPr>
          <p:cNvPr id="18" name="Freeform 18" descr="Pin with solid fill"/>
          <p:cNvSpPr/>
          <p:nvPr/>
        </p:nvSpPr>
        <p:spPr>
          <a:xfrm>
            <a:off x="11804543" y="419100"/>
            <a:ext cx="1301858" cy="1301858"/>
          </a:xfrm>
          <a:custGeom>
            <a:avLst/>
            <a:gdLst/>
            <a:ahLst/>
            <a:cxnLst/>
            <a:rect l="l" t="t" r="r" b="b"/>
            <a:pathLst>
              <a:path w="1301858" h="1301858">
                <a:moveTo>
                  <a:pt x="0" y="0"/>
                </a:moveTo>
                <a:lnTo>
                  <a:pt x="1301858" y="0"/>
                </a:lnTo>
                <a:lnTo>
                  <a:pt x="1301858" y="1301858"/>
                </a:lnTo>
                <a:lnTo>
                  <a:pt x="0" y="130185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9" name="Freeform 19"/>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17"/>
            <a:stretch>
              <a:fillRect/>
            </a:stretch>
          </a:blipFill>
        </p:spPr>
        <p:txBody>
          <a:bodyPr/>
          <a:lstStyle/>
          <a:p>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01852"/>
            <a:ext cx="18288000" cy="10388852"/>
          </a:xfrm>
          <a:custGeom>
            <a:avLst/>
            <a:gdLst/>
            <a:ahLst/>
            <a:cxnLst/>
            <a:rect l="l" t="t" r="r" b="b"/>
            <a:pathLst>
              <a:path w="18288000" h="10388852">
                <a:moveTo>
                  <a:pt x="0" y="0"/>
                </a:moveTo>
                <a:lnTo>
                  <a:pt x="18288000" y="0"/>
                </a:lnTo>
                <a:lnTo>
                  <a:pt x="18288000" y="10388852"/>
                </a:lnTo>
                <a:lnTo>
                  <a:pt x="0" y="10388852"/>
                </a:lnTo>
                <a:lnTo>
                  <a:pt x="0" y="0"/>
                </a:lnTo>
                <a:close/>
              </a:path>
            </a:pathLst>
          </a:custGeom>
          <a:blipFill>
            <a:blip r:embed="rId3"/>
            <a:stretch>
              <a:fillRect l="-26281" t="-11036" r="-26461" b="-33487"/>
            </a:stretch>
          </a:blipFill>
        </p:spPr>
        <p:txBody>
          <a:bodyPr/>
          <a:lstStyle/>
          <a:p>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745030" y="2116105"/>
            <a:ext cx="649608" cy="649608"/>
          </a:xfrm>
          <a:custGeom>
            <a:avLst/>
            <a:gdLst/>
            <a:ahLst/>
            <a:cxnLst/>
            <a:rect l="l" t="t" r="r" b="b"/>
            <a:pathLst>
              <a:path w="649608" h="649608">
                <a:moveTo>
                  <a:pt x="0" y="0"/>
                </a:moveTo>
                <a:lnTo>
                  <a:pt x="649608" y="0"/>
                </a:lnTo>
                <a:lnTo>
                  <a:pt x="649608" y="649608"/>
                </a:lnTo>
                <a:lnTo>
                  <a:pt x="0" y="6496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2745030" y="3279083"/>
            <a:ext cx="649608" cy="649608"/>
          </a:xfrm>
          <a:custGeom>
            <a:avLst/>
            <a:gdLst/>
            <a:ahLst/>
            <a:cxnLst/>
            <a:rect l="l" t="t" r="r" b="b"/>
            <a:pathLst>
              <a:path w="649608" h="649608">
                <a:moveTo>
                  <a:pt x="0" y="0"/>
                </a:moveTo>
                <a:lnTo>
                  <a:pt x="649608" y="0"/>
                </a:lnTo>
                <a:lnTo>
                  <a:pt x="649608" y="649608"/>
                </a:lnTo>
                <a:lnTo>
                  <a:pt x="0" y="6496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12745030" y="4443041"/>
            <a:ext cx="659367" cy="659367"/>
          </a:xfrm>
          <a:custGeom>
            <a:avLst/>
            <a:gdLst/>
            <a:ahLst/>
            <a:cxnLst/>
            <a:rect l="l" t="t" r="r" b="b"/>
            <a:pathLst>
              <a:path w="659367" h="659367">
                <a:moveTo>
                  <a:pt x="0" y="0"/>
                </a:moveTo>
                <a:lnTo>
                  <a:pt x="659367" y="0"/>
                </a:lnTo>
                <a:lnTo>
                  <a:pt x="659367" y="659367"/>
                </a:lnTo>
                <a:lnTo>
                  <a:pt x="0" y="6593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a:off x="12745030" y="5588241"/>
            <a:ext cx="649608" cy="649608"/>
          </a:xfrm>
          <a:custGeom>
            <a:avLst/>
            <a:gdLst/>
            <a:ahLst/>
            <a:cxnLst/>
            <a:rect l="l" t="t" r="r" b="b"/>
            <a:pathLst>
              <a:path w="649608" h="649608">
                <a:moveTo>
                  <a:pt x="0" y="0"/>
                </a:moveTo>
                <a:lnTo>
                  <a:pt x="649608" y="0"/>
                </a:lnTo>
                <a:lnTo>
                  <a:pt x="649608" y="649608"/>
                </a:lnTo>
                <a:lnTo>
                  <a:pt x="0" y="64960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6"/>
          <p:cNvSpPr/>
          <p:nvPr/>
        </p:nvSpPr>
        <p:spPr>
          <a:xfrm>
            <a:off x="12745030" y="6752199"/>
            <a:ext cx="656552" cy="656552"/>
          </a:xfrm>
          <a:custGeom>
            <a:avLst/>
            <a:gdLst/>
            <a:ahLst/>
            <a:cxnLst/>
            <a:rect l="l" t="t" r="r" b="b"/>
            <a:pathLst>
              <a:path w="656552" h="656552">
                <a:moveTo>
                  <a:pt x="0" y="0"/>
                </a:moveTo>
                <a:lnTo>
                  <a:pt x="656552" y="0"/>
                </a:lnTo>
                <a:lnTo>
                  <a:pt x="656552" y="656552"/>
                </a:lnTo>
                <a:lnTo>
                  <a:pt x="0" y="65655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7" name="Freeform 7"/>
          <p:cNvSpPr/>
          <p:nvPr/>
        </p:nvSpPr>
        <p:spPr>
          <a:xfrm>
            <a:off x="12745030" y="7980251"/>
            <a:ext cx="649608" cy="649608"/>
          </a:xfrm>
          <a:custGeom>
            <a:avLst/>
            <a:gdLst/>
            <a:ahLst/>
            <a:cxnLst/>
            <a:rect l="l" t="t" r="r" b="b"/>
            <a:pathLst>
              <a:path w="649608" h="649608">
                <a:moveTo>
                  <a:pt x="0" y="0"/>
                </a:moveTo>
                <a:lnTo>
                  <a:pt x="649608" y="0"/>
                </a:lnTo>
                <a:lnTo>
                  <a:pt x="649608" y="649608"/>
                </a:lnTo>
                <a:lnTo>
                  <a:pt x="0" y="64960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 name="Freeform 8"/>
          <p:cNvSpPr/>
          <p:nvPr/>
        </p:nvSpPr>
        <p:spPr>
          <a:xfrm>
            <a:off x="12745030" y="9018518"/>
            <a:ext cx="649421" cy="649421"/>
          </a:xfrm>
          <a:custGeom>
            <a:avLst/>
            <a:gdLst/>
            <a:ahLst/>
            <a:cxnLst/>
            <a:rect l="l" t="t" r="r" b="b"/>
            <a:pathLst>
              <a:path w="649421" h="649421">
                <a:moveTo>
                  <a:pt x="0" y="0"/>
                </a:moveTo>
                <a:lnTo>
                  <a:pt x="649422" y="0"/>
                </a:lnTo>
                <a:lnTo>
                  <a:pt x="649422" y="649422"/>
                </a:lnTo>
                <a:lnTo>
                  <a:pt x="0" y="64942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9" name="Freeform 9"/>
          <p:cNvSpPr/>
          <p:nvPr/>
        </p:nvSpPr>
        <p:spPr>
          <a:xfrm>
            <a:off x="0" y="1438340"/>
            <a:ext cx="12833684" cy="8229600"/>
          </a:xfrm>
          <a:custGeom>
            <a:avLst/>
            <a:gdLst/>
            <a:ahLst/>
            <a:cxnLst/>
            <a:rect l="l" t="t" r="r" b="b"/>
            <a:pathLst>
              <a:path w="12833684" h="8229600">
                <a:moveTo>
                  <a:pt x="0" y="0"/>
                </a:moveTo>
                <a:lnTo>
                  <a:pt x="12833684" y="0"/>
                </a:lnTo>
                <a:lnTo>
                  <a:pt x="12833684" y="8229600"/>
                </a:lnTo>
                <a:lnTo>
                  <a:pt x="0" y="8229600"/>
                </a:lnTo>
                <a:lnTo>
                  <a:pt x="0" y="0"/>
                </a:lnTo>
                <a:close/>
              </a:path>
            </a:pathLst>
          </a:custGeom>
          <a:blipFill>
            <a:blip r:embed="rId17"/>
            <a:stretch>
              <a:fillRect/>
            </a:stretch>
          </a:blipFill>
        </p:spPr>
        <p:txBody>
          <a:bodyPr/>
          <a:lstStyle/>
          <a:p>
            <a:endParaRPr lang="en-US"/>
          </a:p>
        </p:txBody>
      </p:sp>
      <p:grpSp>
        <p:nvGrpSpPr>
          <p:cNvPr id="10" name="Group 10"/>
          <p:cNvGrpSpPr/>
          <p:nvPr/>
        </p:nvGrpSpPr>
        <p:grpSpPr>
          <a:xfrm>
            <a:off x="2317535" y="1986881"/>
            <a:ext cx="8198614" cy="5993370"/>
            <a:chOff x="0" y="0"/>
            <a:chExt cx="12344244" cy="9023917"/>
          </a:xfrm>
        </p:grpSpPr>
        <p:sp>
          <p:nvSpPr>
            <p:cNvPr id="11" name="Freeform 11"/>
            <p:cNvSpPr/>
            <p:nvPr/>
          </p:nvSpPr>
          <p:spPr>
            <a:xfrm>
              <a:off x="0" y="0"/>
              <a:ext cx="12344196" cy="9023841"/>
            </a:xfrm>
            <a:custGeom>
              <a:avLst/>
              <a:gdLst/>
              <a:ahLst/>
              <a:cxnLst/>
              <a:rect l="l" t="t" r="r" b="b"/>
              <a:pathLst>
                <a:path w="12344196" h="9023841">
                  <a:moveTo>
                    <a:pt x="0" y="0"/>
                  </a:moveTo>
                  <a:lnTo>
                    <a:pt x="12344196" y="0"/>
                  </a:lnTo>
                  <a:lnTo>
                    <a:pt x="12344196" y="9023841"/>
                  </a:lnTo>
                  <a:lnTo>
                    <a:pt x="0" y="9023841"/>
                  </a:lnTo>
                  <a:close/>
                </a:path>
              </a:pathLst>
            </a:custGeom>
            <a:blipFill>
              <a:blip r:embed="rId18"/>
              <a:stretch>
                <a:fillRect t="-475" b="-475"/>
              </a:stretch>
            </a:blipFill>
          </p:spPr>
          <p:txBody>
            <a:bodyPr/>
            <a:lstStyle/>
            <a:p>
              <a:endParaRPr lang="en-US"/>
            </a:p>
          </p:txBody>
        </p:sp>
      </p:grpSp>
      <p:sp>
        <p:nvSpPr>
          <p:cNvPr id="12" name="Freeform 12"/>
          <p:cNvSpPr/>
          <p:nvPr/>
        </p:nvSpPr>
        <p:spPr>
          <a:xfrm>
            <a:off x="2521583" y="2553435"/>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19"/>
            <a:stretch>
              <a:fillRect/>
            </a:stretch>
          </a:blipFill>
        </p:spPr>
        <p:txBody>
          <a:bodyPr/>
          <a:lstStyle/>
          <a:p>
            <a:endParaRPr lang="en-US"/>
          </a:p>
        </p:txBody>
      </p:sp>
      <p:sp>
        <p:nvSpPr>
          <p:cNvPr id="13" name="Freeform 13"/>
          <p:cNvSpPr/>
          <p:nvPr/>
        </p:nvSpPr>
        <p:spPr>
          <a:xfrm>
            <a:off x="196757" y="9667940"/>
            <a:ext cx="1313254" cy="424556"/>
          </a:xfrm>
          <a:custGeom>
            <a:avLst/>
            <a:gdLst/>
            <a:ahLst/>
            <a:cxnLst/>
            <a:rect l="l" t="t" r="r" b="b"/>
            <a:pathLst>
              <a:path w="1313254" h="424556">
                <a:moveTo>
                  <a:pt x="0" y="0"/>
                </a:moveTo>
                <a:lnTo>
                  <a:pt x="1313253" y="0"/>
                </a:lnTo>
                <a:lnTo>
                  <a:pt x="1313253" y="424556"/>
                </a:lnTo>
                <a:lnTo>
                  <a:pt x="0" y="424556"/>
                </a:lnTo>
                <a:lnTo>
                  <a:pt x="0" y="0"/>
                </a:lnTo>
                <a:close/>
              </a:path>
            </a:pathLst>
          </a:custGeom>
          <a:blipFill>
            <a:blip r:embed="rId19"/>
            <a:stretch>
              <a:fillRect/>
            </a:stretch>
          </a:blipFill>
        </p:spPr>
        <p:txBody>
          <a:bodyPr/>
          <a:lstStyle/>
          <a:p>
            <a:endParaRPr lang="en-US"/>
          </a:p>
        </p:txBody>
      </p:sp>
      <p:sp>
        <p:nvSpPr>
          <p:cNvPr id="14" name="TextBox 14"/>
          <p:cNvSpPr txBox="1"/>
          <p:nvPr/>
        </p:nvSpPr>
        <p:spPr>
          <a:xfrm>
            <a:off x="1028700" y="390525"/>
            <a:ext cx="11962589" cy="1152525"/>
          </a:xfrm>
          <a:prstGeom prst="rect">
            <a:avLst/>
          </a:prstGeom>
        </p:spPr>
        <p:txBody>
          <a:bodyPr lIns="0" tIns="0" rIns="0" bIns="0" rtlCol="0" anchor="t">
            <a:spAutoFit/>
          </a:bodyPr>
          <a:lstStyle/>
          <a:p>
            <a:pPr algn="l">
              <a:lnSpc>
                <a:spcPts val="9000"/>
              </a:lnSpc>
            </a:pPr>
            <a:r>
              <a:rPr lang="en-US" sz="7500" b="1">
                <a:solidFill>
                  <a:srgbClr val="232C68"/>
                </a:solidFill>
                <a:latin typeface="Noto Sans Bold"/>
                <a:ea typeface="Noto Sans Bold"/>
                <a:cs typeface="Noto Sans Bold"/>
                <a:sym typeface="Noto Sans Bold"/>
              </a:rPr>
              <a:t>Mile Marker</a:t>
            </a:r>
          </a:p>
        </p:txBody>
      </p:sp>
      <p:sp>
        <p:nvSpPr>
          <p:cNvPr id="15" name="TextBox 15"/>
          <p:cNvSpPr txBox="1"/>
          <p:nvPr/>
        </p:nvSpPr>
        <p:spPr>
          <a:xfrm>
            <a:off x="13594726" y="2040884"/>
            <a:ext cx="4822315" cy="800049"/>
          </a:xfrm>
          <a:prstGeom prst="rect">
            <a:avLst/>
          </a:prstGeom>
        </p:spPr>
        <p:txBody>
          <a:bodyPr lIns="0" tIns="0" rIns="0" bIns="0" rtlCol="0" anchor="t">
            <a:spAutoFit/>
          </a:bodyPr>
          <a:lstStyle/>
          <a:p>
            <a:pPr algn="l">
              <a:lnSpc>
                <a:spcPts val="3196"/>
              </a:lnSpc>
            </a:pPr>
            <a:r>
              <a:rPr lang="en-US" sz="2662" b="1">
                <a:solidFill>
                  <a:srgbClr val="232C68"/>
                </a:solidFill>
                <a:latin typeface="Noto Sans Bold"/>
                <a:ea typeface="Noto Sans Bold"/>
                <a:cs typeface="Noto Sans Bold"/>
                <a:sym typeface="Noto Sans Bold"/>
              </a:rPr>
              <a:t>Projected salary, rate of return, &amp; retirement age</a:t>
            </a:r>
          </a:p>
        </p:txBody>
      </p:sp>
      <p:sp>
        <p:nvSpPr>
          <p:cNvPr id="16" name="TextBox 16"/>
          <p:cNvSpPr txBox="1"/>
          <p:nvPr/>
        </p:nvSpPr>
        <p:spPr>
          <a:xfrm>
            <a:off x="13594726" y="3414392"/>
            <a:ext cx="3580255" cy="399999"/>
          </a:xfrm>
          <a:prstGeom prst="rect">
            <a:avLst/>
          </a:prstGeom>
        </p:spPr>
        <p:txBody>
          <a:bodyPr lIns="0" tIns="0" rIns="0" bIns="0" rtlCol="0" anchor="t">
            <a:spAutoFit/>
          </a:bodyPr>
          <a:lstStyle/>
          <a:p>
            <a:pPr algn="l">
              <a:lnSpc>
                <a:spcPts val="3196"/>
              </a:lnSpc>
            </a:pPr>
            <a:r>
              <a:rPr lang="en-US" sz="2662" b="1">
                <a:solidFill>
                  <a:srgbClr val="232C68"/>
                </a:solidFill>
                <a:latin typeface="Noto Sans Bold"/>
                <a:ea typeface="Noto Sans Bold"/>
                <a:cs typeface="Noto Sans Bold"/>
                <a:sym typeface="Noto Sans Bold"/>
              </a:rPr>
              <a:t>Contributions</a:t>
            </a:r>
          </a:p>
        </p:txBody>
      </p:sp>
      <p:sp>
        <p:nvSpPr>
          <p:cNvPr id="17" name="TextBox 17"/>
          <p:cNvSpPr txBox="1"/>
          <p:nvPr/>
        </p:nvSpPr>
        <p:spPr>
          <a:xfrm>
            <a:off x="13594726" y="4584903"/>
            <a:ext cx="3919021" cy="399999"/>
          </a:xfrm>
          <a:prstGeom prst="rect">
            <a:avLst/>
          </a:prstGeom>
        </p:spPr>
        <p:txBody>
          <a:bodyPr lIns="0" tIns="0" rIns="0" bIns="0" rtlCol="0" anchor="t">
            <a:spAutoFit/>
          </a:bodyPr>
          <a:lstStyle/>
          <a:p>
            <a:pPr algn="l">
              <a:lnSpc>
                <a:spcPts val="3196"/>
              </a:lnSpc>
            </a:pPr>
            <a:r>
              <a:rPr lang="en-US" sz="2662" b="1">
                <a:solidFill>
                  <a:srgbClr val="232C68"/>
                </a:solidFill>
                <a:latin typeface="Noto Sans Bold"/>
                <a:ea typeface="Noto Sans Bold"/>
                <a:cs typeface="Noto Sans Bold"/>
                <a:sym typeface="Noto Sans Bold"/>
              </a:rPr>
              <a:t>Social security benefits</a:t>
            </a:r>
          </a:p>
        </p:txBody>
      </p:sp>
      <p:sp>
        <p:nvSpPr>
          <p:cNvPr id="18" name="TextBox 18"/>
          <p:cNvSpPr txBox="1"/>
          <p:nvPr/>
        </p:nvSpPr>
        <p:spPr>
          <a:xfrm>
            <a:off x="13594726" y="5713045"/>
            <a:ext cx="4845987" cy="399999"/>
          </a:xfrm>
          <a:prstGeom prst="rect">
            <a:avLst/>
          </a:prstGeom>
        </p:spPr>
        <p:txBody>
          <a:bodyPr lIns="0" tIns="0" rIns="0" bIns="0" rtlCol="0" anchor="t">
            <a:spAutoFit/>
          </a:bodyPr>
          <a:lstStyle/>
          <a:p>
            <a:pPr algn="l">
              <a:lnSpc>
                <a:spcPts val="3196"/>
              </a:lnSpc>
            </a:pPr>
            <a:r>
              <a:rPr lang="en-US" sz="2662" b="1">
                <a:solidFill>
                  <a:srgbClr val="232C68"/>
                </a:solidFill>
                <a:latin typeface="Noto Sans Bold"/>
                <a:ea typeface="Noto Sans Bold"/>
                <a:cs typeface="Noto Sans Bold"/>
                <a:sym typeface="Noto Sans Bold"/>
              </a:rPr>
              <a:t>Retirement income needs</a:t>
            </a:r>
          </a:p>
        </p:txBody>
      </p:sp>
      <p:sp>
        <p:nvSpPr>
          <p:cNvPr id="19" name="TextBox 19"/>
          <p:cNvSpPr txBox="1"/>
          <p:nvPr/>
        </p:nvSpPr>
        <p:spPr>
          <a:xfrm>
            <a:off x="13594726" y="6752199"/>
            <a:ext cx="4391304" cy="800049"/>
          </a:xfrm>
          <a:prstGeom prst="rect">
            <a:avLst/>
          </a:prstGeom>
        </p:spPr>
        <p:txBody>
          <a:bodyPr lIns="0" tIns="0" rIns="0" bIns="0" rtlCol="0" anchor="t">
            <a:spAutoFit/>
          </a:bodyPr>
          <a:lstStyle/>
          <a:p>
            <a:pPr algn="l">
              <a:lnSpc>
                <a:spcPts val="3196"/>
              </a:lnSpc>
            </a:pPr>
            <a:r>
              <a:rPr lang="en-US" sz="2662" b="1">
                <a:solidFill>
                  <a:srgbClr val="232C68"/>
                </a:solidFill>
                <a:latin typeface="Noto Sans Bold"/>
                <a:ea typeface="Noto Sans Bold"/>
                <a:cs typeface="Noto Sans Bold"/>
                <a:sym typeface="Noto Sans Bold"/>
              </a:rPr>
              <a:t>Additional retirement accounts</a:t>
            </a:r>
          </a:p>
        </p:txBody>
      </p:sp>
      <p:sp>
        <p:nvSpPr>
          <p:cNvPr id="20" name="TextBox 20"/>
          <p:cNvSpPr txBox="1"/>
          <p:nvPr/>
        </p:nvSpPr>
        <p:spPr>
          <a:xfrm>
            <a:off x="13544547" y="8105055"/>
            <a:ext cx="3680612" cy="399999"/>
          </a:xfrm>
          <a:prstGeom prst="rect">
            <a:avLst/>
          </a:prstGeom>
        </p:spPr>
        <p:txBody>
          <a:bodyPr lIns="0" tIns="0" rIns="0" bIns="0" rtlCol="0" anchor="t">
            <a:spAutoFit/>
          </a:bodyPr>
          <a:lstStyle/>
          <a:p>
            <a:pPr algn="l">
              <a:lnSpc>
                <a:spcPts val="3196"/>
              </a:lnSpc>
            </a:pPr>
            <a:r>
              <a:rPr lang="en-US" sz="2662" b="1">
                <a:solidFill>
                  <a:srgbClr val="232C68"/>
                </a:solidFill>
                <a:latin typeface="Noto Sans Bold"/>
                <a:ea typeface="Noto Sans Bold"/>
                <a:cs typeface="Noto Sans Bold"/>
                <a:sym typeface="Noto Sans Bold"/>
              </a:rPr>
              <a:t>Additional assets</a:t>
            </a:r>
          </a:p>
        </p:txBody>
      </p:sp>
      <p:sp>
        <p:nvSpPr>
          <p:cNvPr id="21" name="TextBox 21"/>
          <p:cNvSpPr txBox="1"/>
          <p:nvPr/>
        </p:nvSpPr>
        <p:spPr>
          <a:xfrm>
            <a:off x="13594726" y="9143229"/>
            <a:ext cx="3553316" cy="399999"/>
          </a:xfrm>
          <a:prstGeom prst="rect">
            <a:avLst/>
          </a:prstGeom>
        </p:spPr>
        <p:txBody>
          <a:bodyPr lIns="0" tIns="0" rIns="0" bIns="0" rtlCol="0" anchor="t">
            <a:spAutoFit/>
          </a:bodyPr>
          <a:lstStyle/>
          <a:p>
            <a:pPr algn="l">
              <a:lnSpc>
                <a:spcPts val="3196"/>
              </a:lnSpc>
            </a:pPr>
            <a:r>
              <a:rPr lang="en-US" sz="2662" b="1">
                <a:solidFill>
                  <a:srgbClr val="232C68"/>
                </a:solidFill>
                <a:latin typeface="Noto Sans Bold"/>
                <a:ea typeface="Noto Sans Bold"/>
                <a:cs typeface="Noto Sans Bold"/>
                <a:sym typeface="Noto Sans Bold"/>
              </a:rPr>
              <a:t>Long term debts</a:t>
            </a:r>
          </a:p>
        </p:txBody>
      </p:sp>
      <p:sp>
        <p:nvSpPr>
          <p:cNvPr id="22" name="TextBox 22"/>
          <p:cNvSpPr txBox="1"/>
          <p:nvPr/>
        </p:nvSpPr>
        <p:spPr>
          <a:xfrm>
            <a:off x="11590570" y="-95250"/>
            <a:ext cx="7588566" cy="1638300"/>
          </a:xfrm>
          <a:prstGeom prst="rect">
            <a:avLst/>
          </a:prstGeom>
        </p:spPr>
        <p:txBody>
          <a:bodyPr lIns="0" tIns="0" rIns="0" bIns="0" rtlCol="0" anchor="t">
            <a:spAutoFit/>
          </a:bodyPr>
          <a:lstStyle/>
          <a:p>
            <a:pPr algn="ctr">
              <a:lnSpc>
                <a:spcPts val="6480"/>
              </a:lnSpc>
            </a:pPr>
            <a:endParaRPr/>
          </a:p>
          <a:p>
            <a:pPr algn="ctr">
              <a:lnSpc>
                <a:spcPts val="6480"/>
              </a:lnSpc>
            </a:pPr>
            <a:r>
              <a:rPr lang="en-US" sz="5400" b="1">
                <a:solidFill>
                  <a:srgbClr val="FFFFFF"/>
                </a:solidFill>
                <a:latin typeface="Noto Sans Bold"/>
                <a:ea typeface="Noto Sans Bold"/>
                <a:cs typeface="Noto Sans Bold"/>
                <a:sym typeface="Noto Sans Bold"/>
              </a:rPr>
              <a:t> STEPS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3"/>
            <a:stretch>
              <a:fillRect/>
            </a:stretch>
          </a:blipFill>
        </p:spPr>
        <p:txBody>
          <a:bodyPr/>
          <a:lstStyle/>
          <a:p>
            <a:endParaRPr lang="en-US"/>
          </a:p>
        </p:txBody>
      </p:sp>
      <p:sp>
        <p:nvSpPr>
          <p:cNvPr id="4" name="Freeform 4"/>
          <p:cNvSpPr/>
          <p:nvPr/>
        </p:nvSpPr>
        <p:spPr>
          <a:xfrm>
            <a:off x="12540629" y="3909902"/>
            <a:ext cx="5514049" cy="2698766"/>
          </a:xfrm>
          <a:custGeom>
            <a:avLst/>
            <a:gdLst/>
            <a:ahLst/>
            <a:cxnLst/>
            <a:rect l="l" t="t" r="r" b="b"/>
            <a:pathLst>
              <a:path w="5514049" h="2698766">
                <a:moveTo>
                  <a:pt x="0" y="0"/>
                </a:moveTo>
                <a:lnTo>
                  <a:pt x="5514049" y="0"/>
                </a:lnTo>
                <a:lnTo>
                  <a:pt x="5514049" y="2698766"/>
                </a:lnTo>
                <a:lnTo>
                  <a:pt x="0" y="2698766"/>
                </a:lnTo>
                <a:lnTo>
                  <a:pt x="0" y="0"/>
                </a:lnTo>
                <a:close/>
              </a:path>
            </a:pathLst>
          </a:custGeom>
          <a:blipFill>
            <a:blip r:embed="rId4"/>
            <a:stretch>
              <a:fillRect l="-16016" t="-31318" r="-17098" b="-21668"/>
            </a:stretch>
          </a:blipFill>
          <a:ln w="9525" cap="sq">
            <a:solidFill>
              <a:srgbClr val="000000"/>
            </a:solidFill>
            <a:prstDash val="solid"/>
            <a:miter/>
          </a:ln>
        </p:spPr>
        <p:txBody>
          <a:bodyPr/>
          <a:lstStyle/>
          <a:p>
            <a:endParaRPr lang="en-US"/>
          </a:p>
        </p:txBody>
      </p:sp>
      <p:sp>
        <p:nvSpPr>
          <p:cNvPr id="5" name="Freeform 5"/>
          <p:cNvSpPr/>
          <p:nvPr/>
        </p:nvSpPr>
        <p:spPr>
          <a:xfrm>
            <a:off x="12887629" y="5514547"/>
            <a:ext cx="3664328" cy="4679294"/>
          </a:xfrm>
          <a:custGeom>
            <a:avLst/>
            <a:gdLst/>
            <a:ahLst/>
            <a:cxnLst/>
            <a:rect l="l" t="t" r="r" b="b"/>
            <a:pathLst>
              <a:path w="3664328" h="4679294">
                <a:moveTo>
                  <a:pt x="0" y="0"/>
                </a:moveTo>
                <a:lnTo>
                  <a:pt x="3664328" y="0"/>
                </a:lnTo>
                <a:lnTo>
                  <a:pt x="3664328" y="4679294"/>
                </a:lnTo>
                <a:lnTo>
                  <a:pt x="0" y="4679294"/>
                </a:lnTo>
                <a:lnTo>
                  <a:pt x="0" y="0"/>
                </a:lnTo>
                <a:close/>
              </a:path>
            </a:pathLst>
          </a:custGeom>
          <a:blipFill>
            <a:blip r:embed="rId5"/>
            <a:stretch>
              <a:fillRect l="-99565" t="-20079" r="-103228" b="-13299"/>
            </a:stretch>
          </a:blipFill>
          <a:ln w="9525" cap="sq">
            <a:solidFill>
              <a:srgbClr val="000000"/>
            </a:solidFill>
            <a:prstDash val="solid"/>
            <a:miter/>
          </a:ln>
        </p:spPr>
        <p:txBody>
          <a:bodyPr/>
          <a:lstStyle/>
          <a:p>
            <a:endParaRPr lang="en-US"/>
          </a:p>
        </p:txBody>
      </p:sp>
      <p:sp>
        <p:nvSpPr>
          <p:cNvPr id="6" name="Freeform 6"/>
          <p:cNvSpPr/>
          <p:nvPr/>
        </p:nvSpPr>
        <p:spPr>
          <a:xfrm>
            <a:off x="0" y="0"/>
            <a:ext cx="20882881" cy="3854550"/>
          </a:xfrm>
          <a:custGeom>
            <a:avLst/>
            <a:gdLst/>
            <a:ahLst/>
            <a:cxnLst/>
            <a:rect l="l" t="t" r="r" b="b"/>
            <a:pathLst>
              <a:path w="20882881" h="3854550">
                <a:moveTo>
                  <a:pt x="0" y="0"/>
                </a:moveTo>
                <a:lnTo>
                  <a:pt x="20882881" y="0"/>
                </a:lnTo>
                <a:lnTo>
                  <a:pt x="20882881" y="3854550"/>
                </a:lnTo>
                <a:lnTo>
                  <a:pt x="0" y="3854550"/>
                </a:lnTo>
                <a:lnTo>
                  <a:pt x="0" y="0"/>
                </a:lnTo>
                <a:close/>
              </a:path>
            </a:pathLst>
          </a:custGeom>
          <a:blipFill>
            <a:blip r:embed="rId6"/>
            <a:stretch>
              <a:fillRect t="-153164" b="-153164"/>
            </a:stretch>
          </a:blipFill>
        </p:spPr>
        <p:txBody>
          <a:bodyPr/>
          <a:lstStyle/>
          <a:p>
            <a:endParaRPr lang="en-US"/>
          </a:p>
        </p:txBody>
      </p:sp>
      <p:sp>
        <p:nvSpPr>
          <p:cNvPr id="7" name="TextBox 7"/>
          <p:cNvSpPr txBox="1"/>
          <p:nvPr/>
        </p:nvSpPr>
        <p:spPr>
          <a:xfrm>
            <a:off x="0" y="1019175"/>
            <a:ext cx="8271582" cy="1152525"/>
          </a:xfrm>
          <a:prstGeom prst="rect">
            <a:avLst/>
          </a:prstGeom>
        </p:spPr>
        <p:txBody>
          <a:bodyPr lIns="0" tIns="0" rIns="0" bIns="0" rtlCol="0" anchor="t">
            <a:spAutoFit/>
          </a:bodyPr>
          <a:lstStyle/>
          <a:p>
            <a:pPr algn="ctr">
              <a:lnSpc>
                <a:spcPts val="9000"/>
              </a:lnSpc>
            </a:pPr>
            <a:r>
              <a:rPr lang="en-US" sz="7500" b="1">
                <a:solidFill>
                  <a:srgbClr val="FFFFFF"/>
                </a:solidFill>
                <a:latin typeface="Noto Sans Bold"/>
                <a:ea typeface="Noto Sans Bold"/>
                <a:cs typeface="Noto Sans Bold"/>
                <a:sym typeface="Noto Sans Bold"/>
              </a:rPr>
              <a:t>Beneficiaries</a:t>
            </a:r>
          </a:p>
        </p:txBody>
      </p:sp>
      <p:sp>
        <p:nvSpPr>
          <p:cNvPr id="8" name="TextBox 8"/>
          <p:cNvSpPr txBox="1"/>
          <p:nvPr/>
        </p:nvSpPr>
        <p:spPr>
          <a:xfrm>
            <a:off x="2648939" y="5867176"/>
            <a:ext cx="9763258" cy="4081144"/>
          </a:xfrm>
          <a:prstGeom prst="rect">
            <a:avLst/>
          </a:prstGeom>
        </p:spPr>
        <p:txBody>
          <a:bodyPr lIns="0" tIns="0" rIns="0" bIns="0" rtlCol="0" anchor="t">
            <a:spAutoFit/>
          </a:bodyPr>
          <a:lstStyle/>
          <a:p>
            <a:pPr algn="l">
              <a:lnSpc>
                <a:spcPts val="3920"/>
              </a:lnSpc>
            </a:pPr>
            <a:r>
              <a:rPr lang="en-US" sz="2800" b="1" dirty="0">
                <a:solidFill>
                  <a:srgbClr val="232C68"/>
                </a:solidFill>
                <a:latin typeface="Noto Sans Bold"/>
                <a:ea typeface="Noto Sans Bold"/>
                <a:cs typeface="Noto Sans Bold"/>
                <a:sym typeface="Noto Sans Bold"/>
              </a:rPr>
              <a:t>Update your beneficiaries</a:t>
            </a:r>
            <a:r>
              <a:rPr lang="en-US" sz="2800" dirty="0">
                <a:solidFill>
                  <a:srgbClr val="000000"/>
                </a:solidFill>
                <a:latin typeface="Noto Sans"/>
                <a:ea typeface="Noto Sans"/>
                <a:cs typeface="Noto Sans"/>
                <a:sym typeface="Noto Sans"/>
              </a:rPr>
              <a:t> at any time by logging into your account at </a:t>
            </a:r>
            <a:r>
              <a:rPr lang="en-US" sz="2800" b="1" dirty="0">
                <a:solidFill>
                  <a:srgbClr val="F26422"/>
                </a:solidFill>
                <a:latin typeface="Noto Sans Bold"/>
                <a:ea typeface="Noto Sans Bold"/>
                <a:cs typeface="Noto Sans Bold"/>
                <a:sym typeface="Noto Sans Bold"/>
              </a:rPr>
              <a:t>u.bpas.com</a:t>
            </a:r>
          </a:p>
          <a:p>
            <a:pPr marL="604523" lvl="1" indent="-302261" algn="l">
              <a:lnSpc>
                <a:spcPts val="3920"/>
              </a:lnSpc>
              <a:buFont typeface="Arial"/>
              <a:buChar char="•"/>
            </a:pPr>
            <a:r>
              <a:rPr lang="en-US" sz="2800" dirty="0">
                <a:solidFill>
                  <a:srgbClr val="000000"/>
                </a:solidFill>
                <a:latin typeface="Noto Sans"/>
                <a:ea typeface="Noto Sans"/>
                <a:cs typeface="Noto Sans"/>
                <a:sym typeface="Noto Sans"/>
              </a:rPr>
              <a:t>Navigate to </a:t>
            </a:r>
            <a:r>
              <a:rPr lang="en-US" sz="2800" b="1" dirty="0">
                <a:solidFill>
                  <a:srgbClr val="232C68"/>
                </a:solidFill>
                <a:latin typeface="Noto Sans Bold"/>
                <a:ea typeface="Noto Sans Bold"/>
                <a:cs typeface="Noto Sans Bold"/>
                <a:sym typeface="Noto Sans Bold"/>
              </a:rPr>
              <a:t>My Profile</a:t>
            </a:r>
            <a:r>
              <a:rPr lang="en-US" sz="2800" dirty="0">
                <a:solidFill>
                  <a:srgbClr val="000000"/>
                </a:solidFill>
                <a:latin typeface="Noto Sans"/>
                <a:ea typeface="Noto Sans"/>
                <a:cs typeface="Noto Sans"/>
                <a:sym typeface="Noto Sans"/>
              </a:rPr>
              <a:t> and choose the </a:t>
            </a:r>
            <a:r>
              <a:rPr lang="en-US" sz="2800" b="1" dirty="0">
                <a:solidFill>
                  <a:srgbClr val="232C68"/>
                </a:solidFill>
                <a:latin typeface="Noto Sans Bold"/>
                <a:ea typeface="Noto Sans Bold"/>
                <a:cs typeface="Noto Sans Bold"/>
                <a:sym typeface="Noto Sans Bold"/>
              </a:rPr>
              <a:t>Beneficiary tab</a:t>
            </a:r>
            <a:r>
              <a:rPr lang="en-US" sz="2800" dirty="0">
                <a:solidFill>
                  <a:srgbClr val="000000"/>
                </a:solidFill>
                <a:latin typeface="Noto Sans"/>
                <a:ea typeface="Noto Sans"/>
                <a:cs typeface="Noto Sans"/>
                <a:sym typeface="Noto Sans"/>
              </a:rPr>
              <a:t>.</a:t>
            </a:r>
          </a:p>
          <a:p>
            <a:pPr marL="604523" lvl="1" indent="-302261" algn="l">
              <a:lnSpc>
                <a:spcPts val="3920"/>
              </a:lnSpc>
              <a:buFont typeface="Arial"/>
              <a:buChar char="•"/>
            </a:pPr>
            <a:r>
              <a:rPr lang="en-US" sz="2800" b="1" dirty="0">
                <a:solidFill>
                  <a:srgbClr val="232C68"/>
                </a:solidFill>
                <a:latin typeface="Noto Sans Bold"/>
                <a:ea typeface="Noto Sans Bold"/>
                <a:cs typeface="Noto Sans Bold"/>
                <a:sym typeface="Noto Sans Bold"/>
              </a:rPr>
              <a:t>Add </a:t>
            </a:r>
            <a:r>
              <a:rPr lang="en-US" sz="2800" dirty="0">
                <a:solidFill>
                  <a:srgbClr val="000000"/>
                </a:solidFill>
                <a:latin typeface="Noto Sans"/>
                <a:ea typeface="Noto Sans"/>
                <a:cs typeface="Noto Sans"/>
                <a:sym typeface="Noto Sans"/>
              </a:rPr>
              <a:t>your Primary and Secondary Beneficiaries and </a:t>
            </a:r>
            <a:r>
              <a:rPr lang="en-US" sz="2800" b="1" dirty="0">
                <a:solidFill>
                  <a:srgbClr val="232C68"/>
                </a:solidFill>
                <a:latin typeface="Noto Sans Bold"/>
                <a:ea typeface="Noto Sans Bold"/>
                <a:cs typeface="Noto Sans Bold"/>
                <a:sym typeface="Noto Sans Bold"/>
              </a:rPr>
              <a:t>submit</a:t>
            </a:r>
            <a:r>
              <a:rPr lang="en-US" sz="2800" dirty="0">
                <a:solidFill>
                  <a:srgbClr val="000000"/>
                </a:solidFill>
                <a:latin typeface="Noto Sans"/>
                <a:ea typeface="Noto Sans"/>
                <a:cs typeface="Noto Sans"/>
                <a:sym typeface="Noto Sans"/>
              </a:rPr>
              <a:t> when finished.</a:t>
            </a:r>
          </a:p>
          <a:p>
            <a:pPr marL="906793" lvl="2" indent="-302264" algn="l">
              <a:lnSpc>
                <a:spcPts val="2940"/>
              </a:lnSpc>
              <a:buFont typeface="Arial"/>
              <a:buChar char="⚬"/>
            </a:pPr>
            <a:r>
              <a:rPr lang="en-US" sz="2100" i="1" dirty="0">
                <a:solidFill>
                  <a:srgbClr val="000000"/>
                </a:solidFill>
                <a:latin typeface="Noto Sans Italics"/>
                <a:ea typeface="Noto Sans Italics"/>
                <a:cs typeface="Noto Sans Italics"/>
                <a:sym typeface="Noto Sans Italics"/>
              </a:rPr>
              <a:t>Remember to list a Beneficiary for each of your BPAS accounts, keep a copy with your estate documents, and consult with an estate attorney for consistency in beneficiary choices. </a:t>
            </a:r>
          </a:p>
        </p:txBody>
      </p:sp>
      <p:sp>
        <p:nvSpPr>
          <p:cNvPr id="9" name="TextBox 9"/>
          <p:cNvSpPr txBox="1"/>
          <p:nvPr/>
        </p:nvSpPr>
        <p:spPr>
          <a:xfrm>
            <a:off x="378787" y="3833702"/>
            <a:ext cx="12123743" cy="1795780"/>
          </a:xfrm>
          <a:prstGeom prst="rect">
            <a:avLst/>
          </a:prstGeom>
        </p:spPr>
        <p:txBody>
          <a:bodyPr lIns="0" tIns="0" rIns="0" bIns="0" rtlCol="0" anchor="t">
            <a:spAutoFit/>
          </a:bodyPr>
          <a:lstStyle/>
          <a:p>
            <a:pPr algn="l">
              <a:lnSpc>
                <a:spcPts val="5459"/>
              </a:lnSpc>
              <a:spcBef>
                <a:spcPct val="0"/>
              </a:spcBef>
            </a:pPr>
            <a:r>
              <a:rPr lang="en-US" sz="3899" b="1">
                <a:solidFill>
                  <a:srgbClr val="F26422"/>
                </a:solidFill>
                <a:latin typeface="Noto Sans Bold"/>
                <a:ea typeface="Noto Sans Bold"/>
                <a:cs typeface="Noto Sans Bold"/>
                <a:sym typeface="Noto Sans Bold"/>
              </a:rPr>
              <a:t>Review Your Beneficiaries Often!</a:t>
            </a:r>
          </a:p>
          <a:p>
            <a:pPr algn="l">
              <a:lnSpc>
                <a:spcPts val="4480"/>
              </a:lnSpc>
              <a:spcBef>
                <a:spcPct val="0"/>
              </a:spcBef>
            </a:pPr>
            <a:r>
              <a:rPr lang="en-US" sz="3200">
                <a:solidFill>
                  <a:srgbClr val="000000"/>
                </a:solidFill>
                <a:latin typeface="Noto Sans"/>
                <a:ea typeface="Noto Sans"/>
                <a:cs typeface="Noto Sans"/>
                <a:sym typeface="Noto Sans"/>
              </a:rPr>
              <a:t>After life changes like marriage, divorce, death, or birth in the family to ensure peace of mind for you and your loved ones.</a:t>
            </a:r>
          </a:p>
        </p:txBody>
      </p:sp>
      <p:sp>
        <p:nvSpPr>
          <p:cNvPr id="10" name="Freeform 6">
            <a:extLst>
              <a:ext uri="{FF2B5EF4-FFF2-40B4-BE49-F238E27FC236}">
                <a16:creationId xmlns:a16="http://schemas.microsoft.com/office/drawing/2014/main" id="{EC736AB4-7A5C-A34C-70C5-2EED6C41C835}"/>
              </a:ext>
            </a:extLst>
          </p:cNvPr>
          <p:cNvSpPr/>
          <p:nvPr/>
        </p:nvSpPr>
        <p:spPr>
          <a:xfrm>
            <a:off x="306664" y="6062914"/>
            <a:ext cx="2218451" cy="1638880"/>
          </a:xfrm>
          <a:custGeom>
            <a:avLst/>
            <a:gdLst/>
            <a:ahLst/>
            <a:cxnLst/>
            <a:rect l="l" t="t" r="r" b="b"/>
            <a:pathLst>
              <a:path w="2218451" h="1638880">
                <a:moveTo>
                  <a:pt x="0" y="0"/>
                </a:moveTo>
                <a:lnTo>
                  <a:pt x="2218450" y="0"/>
                </a:lnTo>
                <a:lnTo>
                  <a:pt x="2218450" y="1638880"/>
                </a:lnTo>
                <a:lnTo>
                  <a:pt x="0" y="16388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431" y="2212467"/>
            <a:ext cx="18288000" cy="8196708"/>
          </a:xfrm>
          <a:custGeom>
            <a:avLst/>
            <a:gdLst/>
            <a:ahLst/>
            <a:cxnLst/>
            <a:rect l="l" t="t" r="r" b="b"/>
            <a:pathLst>
              <a:path w="18288000" h="8196708">
                <a:moveTo>
                  <a:pt x="0" y="0"/>
                </a:moveTo>
                <a:lnTo>
                  <a:pt x="18288000" y="0"/>
                </a:lnTo>
                <a:lnTo>
                  <a:pt x="18288000" y="8196708"/>
                </a:lnTo>
                <a:lnTo>
                  <a:pt x="0" y="8196708"/>
                </a:lnTo>
                <a:lnTo>
                  <a:pt x="0" y="0"/>
                </a:lnTo>
                <a:close/>
              </a:path>
            </a:pathLst>
          </a:custGeom>
          <a:blipFill>
            <a:blip r:embed="rId3">
              <a:alphaModFix amt="48000"/>
            </a:blip>
            <a:stretch>
              <a:fillRect l="-4509" t="-25190" r="-3705" b="-31143"/>
            </a:stretch>
          </a:blipFill>
        </p:spPr>
        <p:txBody>
          <a:bodyPr/>
          <a:lstStyle/>
          <a:p>
            <a:endParaRPr lang="en-US"/>
          </a:p>
        </p:txBody>
      </p:sp>
      <p:grpSp>
        <p:nvGrpSpPr>
          <p:cNvPr id="3" name="Group 3"/>
          <p:cNvGrpSpPr/>
          <p:nvPr/>
        </p:nvGrpSpPr>
        <p:grpSpPr>
          <a:xfrm>
            <a:off x="-637224" y="-4962142"/>
            <a:ext cx="20209651" cy="7277633"/>
            <a:chOff x="0" y="0"/>
            <a:chExt cx="5322706" cy="1916743"/>
          </a:xfrm>
        </p:grpSpPr>
        <p:sp>
          <p:nvSpPr>
            <p:cNvPr id="4" name="Freeform 4"/>
            <p:cNvSpPr/>
            <p:nvPr/>
          </p:nvSpPr>
          <p:spPr>
            <a:xfrm>
              <a:off x="0" y="0"/>
              <a:ext cx="5322707" cy="1916743"/>
            </a:xfrm>
            <a:custGeom>
              <a:avLst/>
              <a:gdLst/>
              <a:ahLst/>
              <a:cxnLst/>
              <a:rect l="l" t="t" r="r" b="b"/>
              <a:pathLst>
                <a:path w="5322707" h="1916743">
                  <a:moveTo>
                    <a:pt x="0" y="0"/>
                  </a:moveTo>
                  <a:lnTo>
                    <a:pt x="5322707" y="0"/>
                  </a:lnTo>
                  <a:lnTo>
                    <a:pt x="5322707" y="1916743"/>
                  </a:lnTo>
                  <a:lnTo>
                    <a:pt x="0" y="1916743"/>
                  </a:lnTo>
                  <a:close/>
                </a:path>
              </a:pathLst>
            </a:custGeom>
            <a:solidFill>
              <a:srgbClr val="232C68"/>
            </a:solidFill>
          </p:spPr>
          <p:txBody>
            <a:bodyPr/>
            <a:lstStyle/>
            <a:p>
              <a:endParaRPr lang="en-US"/>
            </a:p>
          </p:txBody>
        </p:sp>
        <p:sp>
          <p:nvSpPr>
            <p:cNvPr id="5" name="TextBox 5"/>
            <p:cNvSpPr txBox="1"/>
            <p:nvPr/>
          </p:nvSpPr>
          <p:spPr>
            <a:xfrm>
              <a:off x="0" y="-38100"/>
              <a:ext cx="5322706" cy="1954843"/>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0" y="493589"/>
            <a:ext cx="18288000" cy="1152525"/>
          </a:xfrm>
          <a:prstGeom prst="rect">
            <a:avLst/>
          </a:prstGeom>
        </p:spPr>
        <p:txBody>
          <a:bodyPr lIns="0" tIns="0" rIns="0" bIns="0" rtlCol="0" anchor="t">
            <a:spAutoFit/>
          </a:bodyPr>
          <a:lstStyle/>
          <a:p>
            <a:pPr algn="ctr">
              <a:lnSpc>
                <a:spcPts val="9000"/>
              </a:lnSpc>
            </a:pPr>
            <a:r>
              <a:rPr lang="en-US" sz="7500" b="1">
                <a:solidFill>
                  <a:srgbClr val="FFFFFF"/>
                </a:solidFill>
                <a:latin typeface="Noto Sans Bold"/>
                <a:ea typeface="Noto Sans Bold"/>
                <a:cs typeface="Noto Sans Bold"/>
                <a:sym typeface="Noto Sans Bold"/>
              </a:rPr>
              <a:t>BPAS University</a:t>
            </a:r>
          </a:p>
        </p:txBody>
      </p:sp>
      <p:grpSp>
        <p:nvGrpSpPr>
          <p:cNvPr id="7" name="Group 7"/>
          <p:cNvGrpSpPr/>
          <p:nvPr/>
        </p:nvGrpSpPr>
        <p:grpSpPr>
          <a:xfrm>
            <a:off x="5189078" y="3176447"/>
            <a:ext cx="1864412" cy="1864412"/>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A644"/>
            </a:solidFill>
          </p:spPr>
          <p:txBody>
            <a:bodyPr/>
            <a:lstStyle/>
            <a:p>
              <a:endParaRPr lang="en-US"/>
            </a:p>
          </p:txBody>
        </p:sp>
        <p:sp>
          <p:nvSpPr>
            <p:cNvPr id="9" name="TextBox 9"/>
            <p:cNvSpPr txBox="1"/>
            <p:nvPr/>
          </p:nvSpPr>
          <p:spPr>
            <a:xfrm>
              <a:off x="76200" y="47625"/>
              <a:ext cx="660400" cy="688975"/>
            </a:xfrm>
            <a:prstGeom prst="rect">
              <a:avLst/>
            </a:prstGeom>
          </p:spPr>
          <p:txBody>
            <a:bodyPr lIns="50800" tIns="50800" rIns="50800" bIns="50800" rtlCol="0" anchor="ctr"/>
            <a:lstStyle/>
            <a:p>
              <a:pPr algn="ctr">
                <a:lnSpc>
                  <a:spcPts val="1931"/>
                </a:lnSpc>
              </a:pPr>
              <a:endParaRPr/>
            </a:p>
          </p:txBody>
        </p:sp>
      </p:grpSp>
      <p:grpSp>
        <p:nvGrpSpPr>
          <p:cNvPr id="10" name="Group 10"/>
          <p:cNvGrpSpPr/>
          <p:nvPr/>
        </p:nvGrpSpPr>
        <p:grpSpPr>
          <a:xfrm>
            <a:off x="4773399" y="4061692"/>
            <a:ext cx="2740019" cy="4153228"/>
            <a:chOff x="0" y="0"/>
            <a:chExt cx="812800" cy="1232015"/>
          </a:xfrm>
        </p:grpSpPr>
        <p:sp>
          <p:nvSpPr>
            <p:cNvPr id="11" name="Freeform 11"/>
            <p:cNvSpPr/>
            <p:nvPr/>
          </p:nvSpPr>
          <p:spPr>
            <a:xfrm>
              <a:off x="0" y="0"/>
              <a:ext cx="812800" cy="1232015"/>
            </a:xfrm>
            <a:custGeom>
              <a:avLst/>
              <a:gdLst/>
              <a:ahLst/>
              <a:cxnLst/>
              <a:rect l="l" t="t" r="r" b="b"/>
              <a:pathLst>
                <a:path w="812800" h="1232015">
                  <a:moveTo>
                    <a:pt x="107369" y="0"/>
                  </a:moveTo>
                  <a:lnTo>
                    <a:pt x="705431" y="0"/>
                  </a:lnTo>
                  <a:cubicBezTo>
                    <a:pt x="764729" y="0"/>
                    <a:pt x="812800" y="48071"/>
                    <a:pt x="812800" y="107369"/>
                  </a:cubicBezTo>
                  <a:lnTo>
                    <a:pt x="812800" y="1124646"/>
                  </a:lnTo>
                  <a:cubicBezTo>
                    <a:pt x="812800" y="1183944"/>
                    <a:pt x="764729" y="1232015"/>
                    <a:pt x="705431" y="1232015"/>
                  </a:cubicBezTo>
                  <a:lnTo>
                    <a:pt x="107369" y="1232015"/>
                  </a:lnTo>
                  <a:cubicBezTo>
                    <a:pt x="48071" y="1232015"/>
                    <a:pt x="0" y="1183944"/>
                    <a:pt x="0" y="1124646"/>
                  </a:cubicBezTo>
                  <a:lnTo>
                    <a:pt x="0" y="107369"/>
                  </a:lnTo>
                  <a:cubicBezTo>
                    <a:pt x="0" y="48071"/>
                    <a:pt x="48071" y="0"/>
                    <a:pt x="107369" y="0"/>
                  </a:cubicBezTo>
                  <a:close/>
                </a:path>
              </a:pathLst>
            </a:custGeom>
            <a:solidFill>
              <a:srgbClr val="60A644">
                <a:alpha val="55686"/>
              </a:srgbClr>
            </a:solidFill>
          </p:spPr>
          <p:txBody>
            <a:bodyPr/>
            <a:lstStyle/>
            <a:p>
              <a:endParaRPr lang="en-US"/>
            </a:p>
          </p:txBody>
        </p:sp>
        <p:sp>
          <p:nvSpPr>
            <p:cNvPr id="12" name="TextBox 12"/>
            <p:cNvSpPr txBox="1"/>
            <p:nvPr/>
          </p:nvSpPr>
          <p:spPr>
            <a:xfrm>
              <a:off x="0" y="-28575"/>
              <a:ext cx="812800" cy="1260590"/>
            </a:xfrm>
            <a:prstGeom prst="rect">
              <a:avLst/>
            </a:prstGeom>
          </p:spPr>
          <p:txBody>
            <a:bodyPr lIns="50800" tIns="50800" rIns="50800" bIns="50800" rtlCol="0" anchor="ctr"/>
            <a:lstStyle/>
            <a:p>
              <a:pPr algn="ctr">
                <a:lnSpc>
                  <a:spcPts val="1931"/>
                </a:lnSpc>
              </a:pPr>
              <a:endParaRPr/>
            </a:p>
          </p:txBody>
        </p:sp>
      </p:grpSp>
      <p:grpSp>
        <p:nvGrpSpPr>
          <p:cNvPr id="13" name="Group 13"/>
          <p:cNvGrpSpPr/>
          <p:nvPr/>
        </p:nvGrpSpPr>
        <p:grpSpPr>
          <a:xfrm>
            <a:off x="7634301" y="4061692"/>
            <a:ext cx="2740019" cy="4153228"/>
            <a:chOff x="0" y="0"/>
            <a:chExt cx="812800" cy="1232015"/>
          </a:xfrm>
        </p:grpSpPr>
        <p:sp>
          <p:nvSpPr>
            <p:cNvPr id="14" name="Freeform 14"/>
            <p:cNvSpPr/>
            <p:nvPr/>
          </p:nvSpPr>
          <p:spPr>
            <a:xfrm>
              <a:off x="0" y="0"/>
              <a:ext cx="812800" cy="1232015"/>
            </a:xfrm>
            <a:custGeom>
              <a:avLst/>
              <a:gdLst/>
              <a:ahLst/>
              <a:cxnLst/>
              <a:rect l="l" t="t" r="r" b="b"/>
              <a:pathLst>
                <a:path w="812800" h="1232015">
                  <a:moveTo>
                    <a:pt x="107369" y="0"/>
                  </a:moveTo>
                  <a:lnTo>
                    <a:pt x="705431" y="0"/>
                  </a:lnTo>
                  <a:cubicBezTo>
                    <a:pt x="764729" y="0"/>
                    <a:pt x="812800" y="48071"/>
                    <a:pt x="812800" y="107369"/>
                  </a:cubicBezTo>
                  <a:lnTo>
                    <a:pt x="812800" y="1124646"/>
                  </a:lnTo>
                  <a:cubicBezTo>
                    <a:pt x="812800" y="1183944"/>
                    <a:pt x="764729" y="1232015"/>
                    <a:pt x="705431" y="1232015"/>
                  </a:cubicBezTo>
                  <a:lnTo>
                    <a:pt x="107369" y="1232015"/>
                  </a:lnTo>
                  <a:cubicBezTo>
                    <a:pt x="48071" y="1232015"/>
                    <a:pt x="0" y="1183944"/>
                    <a:pt x="0" y="1124646"/>
                  </a:cubicBezTo>
                  <a:lnTo>
                    <a:pt x="0" y="107369"/>
                  </a:lnTo>
                  <a:cubicBezTo>
                    <a:pt x="0" y="48071"/>
                    <a:pt x="48071" y="0"/>
                    <a:pt x="107369" y="0"/>
                  </a:cubicBezTo>
                  <a:close/>
                </a:path>
              </a:pathLst>
            </a:custGeom>
            <a:solidFill>
              <a:srgbClr val="60A644">
                <a:alpha val="55686"/>
              </a:srgbClr>
            </a:solidFill>
          </p:spPr>
          <p:txBody>
            <a:bodyPr/>
            <a:lstStyle/>
            <a:p>
              <a:endParaRPr lang="en-US"/>
            </a:p>
          </p:txBody>
        </p:sp>
        <p:sp>
          <p:nvSpPr>
            <p:cNvPr id="15" name="TextBox 15"/>
            <p:cNvSpPr txBox="1"/>
            <p:nvPr/>
          </p:nvSpPr>
          <p:spPr>
            <a:xfrm>
              <a:off x="0" y="-28575"/>
              <a:ext cx="812800" cy="1260590"/>
            </a:xfrm>
            <a:prstGeom prst="rect">
              <a:avLst/>
            </a:prstGeom>
          </p:spPr>
          <p:txBody>
            <a:bodyPr lIns="50800" tIns="50800" rIns="50800" bIns="50800" rtlCol="0" anchor="ctr"/>
            <a:lstStyle/>
            <a:p>
              <a:pPr algn="ctr">
                <a:lnSpc>
                  <a:spcPts val="1931"/>
                </a:lnSpc>
              </a:pPr>
              <a:endParaRPr/>
            </a:p>
          </p:txBody>
        </p:sp>
      </p:grpSp>
      <p:grpSp>
        <p:nvGrpSpPr>
          <p:cNvPr id="16" name="Group 16"/>
          <p:cNvGrpSpPr/>
          <p:nvPr/>
        </p:nvGrpSpPr>
        <p:grpSpPr>
          <a:xfrm>
            <a:off x="10496579" y="4061692"/>
            <a:ext cx="2685810" cy="4170805"/>
            <a:chOff x="0" y="0"/>
            <a:chExt cx="812800" cy="1262200"/>
          </a:xfrm>
        </p:grpSpPr>
        <p:sp>
          <p:nvSpPr>
            <p:cNvPr id="17" name="Freeform 17"/>
            <p:cNvSpPr/>
            <p:nvPr/>
          </p:nvSpPr>
          <p:spPr>
            <a:xfrm>
              <a:off x="0" y="0"/>
              <a:ext cx="812800" cy="1262200"/>
            </a:xfrm>
            <a:custGeom>
              <a:avLst/>
              <a:gdLst/>
              <a:ahLst/>
              <a:cxnLst/>
              <a:rect l="l" t="t" r="r" b="b"/>
              <a:pathLst>
                <a:path w="812800" h="1262200">
                  <a:moveTo>
                    <a:pt x="109536" y="0"/>
                  </a:moveTo>
                  <a:lnTo>
                    <a:pt x="703264" y="0"/>
                  </a:lnTo>
                  <a:cubicBezTo>
                    <a:pt x="763759" y="0"/>
                    <a:pt x="812800" y="49041"/>
                    <a:pt x="812800" y="109536"/>
                  </a:cubicBezTo>
                  <a:lnTo>
                    <a:pt x="812800" y="1152664"/>
                  </a:lnTo>
                  <a:cubicBezTo>
                    <a:pt x="812800" y="1213159"/>
                    <a:pt x="763759" y="1262200"/>
                    <a:pt x="703264" y="1262200"/>
                  </a:cubicBezTo>
                  <a:lnTo>
                    <a:pt x="109536" y="1262200"/>
                  </a:lnTo>
                  <a:cubicBezTo>
                    <a:pt x="49041" y="1262200"/>
                    <a:pt x="0" y="1213159"/>
                    <a:pt x="0" y="1152664"/>
                  </a:cubicBezTo>
                  <a:lnTo>
                    <a:pt x="0" y="109536"/>
                  </a:lnTo>
                  <a:cubicBezTo>
                    <a:pt x="0" y="49041"/>
                    <a:pt x="49041" y="0"/>
                    <a:pt x="109536" y="0"/>
                  </a:cubicBezTo>
                  <a:close/>
                </a:path>
              </a:pathLst>
            </a:custGeom>
            <a:solidFill>
              <a:srgbClr val="60A644">
                <a:alpha val="55686"/>
              </a:srgbClr>
            </a:solidFill>
          </p:spPr>
          <p:txBody>
            <a:bodyPr/>
            <a:lstStyle/>
            <a:p>
              <a:endParaRPr lang="en-US"/>
            </a:p>
          </p:txBody>
        </p:sp>
        <p:sp>
          <p:nvSpPr>
            <p:cNvPr id="18" name="TextBox 18"/>
            <p:cNvSpPr txBox="1"/>
            <p:nvPr/>
          </p:nvSpPr>
          <p:spPr>
            <a:xfrm>
              <a:off x="0" y="-28575"/>
              <a:ext cx="812800" cy="1290775"/>
            </a:xfrm>
            <a:prstGeom prst="rect">
              <a:avLst/>
            </a:prstGeom>
          </p:spPr>
          <p:txBody>
            <a:bodyPr lIns="50800" tIns="50800" rIns="50800" bIns="50800" rtlCol="0" anchor="ctr"/>
            <a:lstStyle/>
            <a:p>
              <a:pPr algn="ctr">
                <a:lnSpc>
                  <a:spcPts val="1931"/>
                </a:lnSpc>
              </a:pPr>
              <a:endParaRPr/>
            </a:p>
          </p:txBody>
        </p:sp>
      </p:grpSp>
      <p:grpSp>
        <p:nvGrpSpPr>
          <p:cNvPr id="19" name="Group 19"/>
          <p:cNvGrpSpPr>
            <a:grpSpLocks noChangeAspect="1"/>
          </p:cNvGrpSpPr>
          <p:nvPr/>
        </p:nvGrpSpPr>
        <p:grpSpPr>
          <a:xfrm>
            <a:off x="11448352" y="7354237"/>
            <a:ext cx="841667" cy="841667"/>
            <a:chOff x="0" y="0"/>
            <a:chExt cx="422656" cy="422656"/>
          </a:xfrm>
        </p:grpSpPr>
        <p:sp>
          <p:nvSpPr>
            <p:cNvPr id="20" name="Freeform 20"/>
            <p:cNvSpPr/>
            <p:nvPr/>
          </p:nvSpPr>
          <p:spPr>
            <a:xfrm>
              <a:off x="0" y="0"/>
              <a:ext cx="422656" cy="422656"/>
            </a:xfrm>
            <a:custGeom>
              <a:avLst/>
              <a:gdLst/>
              <a:ahLst/>
              <a:cxnLst/>
              <a:rect l="l" t="t" r="r" b="b"/>
              <a:pathLst>
                <a:path w="422656" h="422656">
                  <a:moveTo>
                    <a:pt x="0" y="0"/>
                  </a:moveTo>
                  <a:lnTo>
                    <a:pt x="422656" y="0"/>
                  </a:lnTo>
                  <a:lnTo>
                    <a:pt x="422656" y="422656"/>
                  </a:lnTo>
                  <a:lnTo>
                    <a:pt x="0" y="422656"/>
                  </a:lnTo>
                  <a:lnTo>
                    <a:pt x="0" y="0"/>
                  </a:lnTo>
                  <a:close/>
                </a:path>
              </a:pathLst>
            </a:custGeom>
            <a:blipFill>
              <a:blip r:embed="rId4"/>
              <a:stretch>
                <a:fillRect/>
              </a:stretch>
            </a:blipFill>
          </p:spPr>
          <p:txBody>
            <a:bodyPr/>
            <a:lstStyle/>
            <a:p>
              <a:endParaRPr lang="en-US"/>
            </a:p>
          </p:txBody>
        </p:sp>
      </p:grpSp>
      <p:sp>
        <p:nvSpPr>
          <p:cNvPr id="21" name="Freeform 21"/>
          <p:cNvSpPr/>
          <p:nvPr/>
        </p:nvSpPr>
        <p:spPr>
          <a:xfrm rot="6158346">
            <a:off x="12330596" y="7067951"/>
            <a:ext cx="1001947" cy="358196"/>
          </a:xfrm>
          <a:custGeom>
            <a:avLst/>
            <a:gdLst/>
            <a:ahLst/>
            <a:cxnLst/>
            <a:rect l="l" t="t" r="r" b="b"/>
            <a:pathLst>
              <a:path w="1001947" h="358196">
                <a:moveTo>
                  <a:pt x="0" y="0"/>
                </a:moveTo>
                <a:lnTo>
                  <a:pt x="1001947" y="0"/>
                </a:lnTo>
                <a:lnTo>
                  <a:pt x="1001947" y="358196"/>
                </a:lnTo>
                <a:lnTo>
                  <a:pt x="0" y="3581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2" name="Group 22"/>
          <p:cNvGrpSpPr/>
          <p:nvPr/>
        </p:nvGrpSpPr>
        <p:grpSpPr>
          <a:xfrm>
            <a:off x="8113153" y="3173243"/>
            <a:ext cx="1782315" cy="1782315"/>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A644"/>
            </a:solidFill>
          </p:spPr>
          <p:txBody>
            <a:bodyPr/>
            <a:lstStyle/>
            <a:p>
              <a:endParaRPr lang="en-US"/>
            </a:p>
          </p:txBody>
        </p:sp>
        <p:sp>
          <p:nvSpPr>
            <p:cNvPr id="24" name="TextBox 24"/>
            <p:cNvSpPr txBox="1"/>
            <p:nvPr/>
          </p:nvSpPr>
          <p:spPr>
            <a:xfrm>
              <a:off x="76200" y="47625"/>
              <a:ext cx="660400" cy="688975"/>
            </a:xfrm>
            <a:prstGeom prst="rect">
              <a:avLst/>
            </a:prstGeom>
          </p:spPr>
          <p:txBody>
            <a:bodyPr lIns="50800" tIns="50800" rIns="50800" bIns="50800" rtlCol="0" anchor="ctr"/>
            <a:lstStyle/>
            <a:p>
              <a:pPr algn="ctr">
                <a:lnSpc>
                  <a:spcPts val="1931"/>
                </a:lnSpc>
              </a:pPr>
              <a:endParaRPr/>
            </a:p>
          </p:txBody>
        </p:sp>
      </p:grpSp>
      <p:sp>
        <p:nvSpPr>
          <p:cNvPr id="25" name="Freeform 25"/>
          <p:cNvSpPr/>
          <p:nvPr/>
        </p:nvSpPr>
        <p:spPr>
          <a:xfrm>
            <a:off x="8403751" y="3479900"/>
            <a:ext cx="1201120" cy="1163585"/>
          </a:xfrm>
          <a:custGeom>
            <a:avLst/>
            <a:gdLst/>
            <a:ahLst/>
            <a:cxnLst/>
            <a:rect l="l" t="t" r="r" b="b"/>
            <a:pathLst>
              <a:path w="1201120" h="1163585">
                <a:moveTo>
                  <a:pt x="0" y="0"/>
                </a:moveTo>
                <a:lnTo>
                  <a:pt x="1201120" y="0"/>
                </a:lnTo>
                <a:lnTo>
                  <a:pt x="1201120" y="1163584"/>
                </a:lnTo>
                <a:lnTo>
                  <a:pt x="0" y="11635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26" name="Group 26"/>
          <p:cNvGrpSpPr/>
          <p:nvPr/>
        </p:nvGrpSpPr>
        <p:grpSpPr>
          <a:xfrm>
            <a:off x="10874787" y="3196323"/>
            <a:ext cx="1773005" cy="1773005"/>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A644"/>
            </a:solidFill>
          </p:spPr>
          <p:txBody>
            <a:bodyPr/>
            <a:lstStyle/>
            <a:p>
              <a:endParaRPr lang="en-US"/>
            </a:p>
          </p:txBody>
        </p:sp>
        <p:sp>
          <p:nvSpPr>
            <p:cNvPr id="28" name="TextBox 28"/>
            <p:cNvSpPr txBox="1"/>
            <p:nvPr/>
          </p:nvSpPr>
          <p:spPr>
            <a:xfrm>
              <a:off x="76200" y="47625"/>
              <a:ext cx="660400" cy="688975"/>
            </a:xfrm>
            <a:prstGeom prst="rect">
              <a:avLst/>
            </a:prstGeom>
          </p:spPr>
          <p:txBody>
            <a:bodyPr lIns="50800" tIns="50800" rIns="50800" bIns="50800" rtlCol="0" anchor="ctr"/>
            <a:lstStyle/>
            <a:p>
              <a:pPr algn="ctr">
                <a:lnSpc>
                  <a:spcPts val="1931"/>
                </a:lnSpc>
              </a:pPr>
              <a:endParaRPr/>
            </a:p>
          </p:txBody>
        </p:sp>
      </p:grpSp>
      <p:sp>
        <p:nvSpPr>
          <p:cNvPr id="29" name="Freeform 29"/>
          <p:cNvSpPr/>
          <p:nvPr/>
        </p:nvSpPr>
        <p:spPr>
          <a:xfrm>
            <a:off x="5533395" y="3510897"/>
            <a:ext cx="1175779" cy="1202843"/>
          </a:xfrm>
          <a:custGeom>
            <a:avLst/>
            <a:gdLst/>
            <a:ahLst/>
            <a:cxnLst/>
            <a:rect l="l" t="t" r="r" b="b"/>
            <a:pathLst>
              <a:path w="1175779" h="1202843">
                <a:moveTo>
                  <a:pt x="0" y="0"/>
                </a:moveTo>
                <a:lnTo>
                  <a:pt x="1175779" y="0"/>
                </a:lnTo>
                <a:lnTo>
                  <a:pt x="1175779" y="1202843"/>
                </a:lnTo>
                <a:lnTo>
                  <a:pt x="0" y="12028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0" name="Freeform 30"/>
          <p:cNvSpPr/>
          <p:nvPr/>
        </p:nvSpPr>
        <p:spPr>
          <a:xfrm>
            <a:off x="11349119" y="3510897"/>
            <a:ext cx="1203047" cy="1154925"/>
          </a:xfrm>
          <a:custGeom>
            <a:avLst/>
            <a:gdLst/>
            <a:ahLst/>
            <a:cxnLst/>
            <a:rect l="l" t="t" r="r" b="b"/>
            <a:pathLst>
              <a:path w="1203047" h="1154925">
                <a:moveTo>
                  <a:pt x="0" y="0"/>
                </a:moveTo>
                <a:lnTo>
                  <a:pt x="1203047" y="0"/>
                </a:lnTo>
                <a:lnTo>
                  <a:pt x="1203047" y="1154925"/>
                </a:lnTo>
                <a:lnTo>
                  <a:pt x="0" y="115492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1" name="TextBox 31"/>
          <p:cNvSpPr txBox="1"/>
          <p:nvPr/>
        </p:nvSpPr>
        <p:spPr>
          <a:xfrm>
            <a:off x="10545281" y="5124450"/>
            <a:ext cx="2647809" cy="2058337"/>
          </a:xfrm>
          <a:prstGeom prst="rect">
            <a:avLst/>
          </a:prstGeom>
        </p:spPr>
        <p:txBody>
          <a:bodyPr lIns="0" tIns="0" rIns="0" bIns="0" rtlCol="0" anchor="t">
            <a:spAutoFit/>
          </a:bodyPr>
          <a:lstStyle/>
          <a:p>
            <a:pPr algn="ctr">
              <a:lnSpc>
                <a:spcPts val="2044"/>
              </a:lnSpc>
            </a:pPr>
            <a:r>
              <a:rPr lang="en-US" sz="1584" spc="-26">
                <a:solidFill>
                  <a:srgbClr val="000000"/>
                </a:solidFill>
                <a:latin typeface="Noto Sans"/>
                <a:ea typeface="Noto Sans"/>
                <a:cs typeface="Noto Sans"/>
                <a:sym typeface="Noto Sans"/>
              </a:rPr>
              <a:t>Explore </a:t>
            </a:r>
            <a:r>
              <a:rPr lang="en-US" sz="1584" b="1" spc="-26">
                <a:solidFill>
                  <a:srgbClr val="232C68"/>
                </a:solidFill>
                <a:latin typeface="Noto Sans Bold"/>
                <a:ea typeface="Noto Sans Bold"/>
                <a:cs typeface="Noto Sans Bold"/>
                <a:sym typeface="Noto Sans Bold"/>
              </a:rPr>
              <a:t>BPAS University</a:t>
            </a:r>
            <a:r>
              <a:rPr lang="en-US" sz="1584" spc="-26">
                <a:solidFill>
                  <a:srgbClr val="000000"/>
                </a:solidFill>
                <a:latin typeface="Noto Sans"/>
                <a:ea typeface="Noto Sans"/>
                <a:cs typeface="Noto Sans"/>
                <a:sym typeface="Noto Sans"/>
              </a:rPr>
              <a:t> and manage your account from anywhere, anytime!</a:t>
            </a:r>
          </a:p>
          <a:p>
            <a:pPr algn="ctr">
              <a:lnSpc>
                <a:spcPts val="2044"/>
              </a:lnSpc>
            </a:pPr>
            <a:endParaRPr lang="en-US" sz="1584" spc="-26">
              <a:solidFill>
                <a:srgbClr val="000000"/>
              </a:solidFill>
              <a:latin typeface="Noto Sans"/>
              <a:ea typeface="Noto Sans"/>
              <a:cs typeface="Noto Sans"/>
              <a:sym typeface="Noto Sans"/>
            </a:endParaRPr>
          </a:p>
          <a:p>
            <a:pPr algn="ctr">
              <a:lnSpc>
                <a:spcPts val="2044"/>
              </a:lnSpc>
            </a:pPr>
            <a:r>
              <a:rPr lang="en-US" sz="1584" spc="-26">
                <a:solidFill>
                  <a:srgbClr val="000000"/>
                </a:solidFill>
                <a:latin typeface="Noto Sans"/>
                <a:ea typeface="Noto Sans"/>
                <a:cs typeface="Noto Sans"/>
                <a:sym typeface="Noto Sans"/>
              </a:rPr>
              <a:t>Head to </a:t>
            </a:r>
            <a:r>
              <a:rPr lang="en-US" sz="1584" b="1" spc="-26">
                <a:solidFill>
                  <a:srgbClr val="232C68"/>
                </a:solidFill>
                <a:latin typeface="Noto Sans Bold"/>
                <a:ea typeface="Noto Sans Bold"/>
                <a:cs typeface="Noto Sans Bold"/>
                <a:sym typeface="Noto Sans Bold"/>
              </a:rPr>
              <a:t>u.bpas.com</a:t>
            </a:r>
            <a:r>
              <a:rPr lang="en-US" sz="1584" spc="-26">
                <a:solidFill>
                  <a:srgbClr val="000000"/>
                </a:solidFill>
                <a:latin typeface="Noto Sans"/>
                <a:ea typeface="Noto Sans"/>
                <a:cs typeface="Noto Sans"/>
                <a:sym typeface="Noto Sans"/>
              </a:rPr>
              <a:t> or get the </a:t>
            </a:r>
            <a:r>
              <a:rPr lang="en-US" sz="1584" b="1" spc="-26">
                <a:solidFill>
                  <a:srgbClr val="232C68"/>
                </a:solidFill>
                <a:latin typeface="Noto Sans Bold"/>
                <a:ea typeface="Noto Sans Bold"/>
                <a:cs typeface="Noto Sans Bold"/>
                <a:sym typeface="Noto Sans Bold"/>
              </a:rPr>
              <a:t>BPAS U App</a:t>
            </a:r>
            <a:r>
              <a:rPr lang="en-US" sz="1584" spc="-26">
                <a:solidFill>
                  <a:srgbClr val="000000"/>
                </a:solidFill>
                <a:latin typeface="Noto Sans"/>
                <a:ea typeface="Noto Sans"/>
                <a:cs typeface="Noto Sans"/>
                <a:sym typeface="Noto Sans"/>
              </a:rPr>
              <a:t> from Google Play or the </a:t>
            </a:r>
          </a:p>
          <a:p>
            <a:pPr algn="ctr">
              <a:lnSpc>
                <a:spcPts val="2044"/>
              </a:lnSpc>
            </a:pPr>
            <a:r>
              <a:rPr lang="en-US" sz="1584" spc="-26">
                <a:solidFill>
                  <a:srgbClr val="000000"/>
                </a:solidFill>
                <a:latin typeface="Noto Sans"/>
                <a:ea typeface="Noto Sans"/>
                <a:cs typeface="Noto Sans"/>
                <a:sym typeface="Noto Sans"/>
              </a:rPr>
              <a:t>App Store.</a:t>
            </a:r>
          </a:p>
        </p:txBody>
      </p:sp>
      <p:sp>
        <p:nvSpPr>
          <p:cNvPr id="32" name="TextBox 32"/>
          <p:cNvSpPr txBox="1"/>
          <p:nvPr/>
        </p:nvSpPr>
        <p:spPr>
          <a:xfrm>
            <a:off x="4909394" y="5102095"/>
            <a:ext cx="2419261" cy="1931425"/>
          </a:xfrm>
          <a:prstGeom prst="rect">
            <a:avLst/>
          </a:prstGeom>
        </p:spPr>
        <p:txBody>
          <a:bodyPr lIns="0" tIns="0" rIns="0" bIns="0" rtlCol="0" anchor="t">
            <a:spAutoFit/>
          </a:bodyPr>
          <a:lstStyle/>
          <a:p>
            <a:pPr algn="ctr">
              <a:lnSpc>
                <a:spcPts val="2218"/>
              </a:lnSpc>
              <a:spcBef>
                <a:spcPct val="0"/>
              </a:spcBef>
            </a:pPr>
            <a:r>
              <a:rPr lang="en-US" sz="1584" spc="47">
                <a:solidFill>
                  <a:srgbClr val="000000"/>
                </a:solidFill>
                <a:latin typeface="Noto Sans"/>
                <a:ea typeface="Noto Sans"/>
                <a:cs typeface="Noto Sans"/>
                <a:sym typeface="Noto Sans"/>
              </a:rPr>
              <a:t>From budgeting tips to investment strategies, </a:t>
            </a:r>
            <a:r>
              <a:rPr lang="en-US" sz="1584" b="1" spc="47">
                <a:solidFill>
                  <a:srgbClr val="232D69"/>
                </a:solidFill>
                <a:latin typeface="Noto Sans Bold"/>
                <a:ea typeface="Noto Sans Bold"/>
                <a:cs typeface="Noto Sans Bold"/>
                <a:sym typeface="Noto Sans Bold"/>
              </a:rPr>
              <a:t>BPAS University</a:t>
            </a:r>
            <a:r>
              <a:rPr lang="en-US" sz="1584" spc="47">
                <a:solidFill>
                  <a:srgbClr val="232D69"/>
                </a:solidFill>
                <a:latin typeface="Noto Sans"/>
                <a:ea typeface="Noto Sans"/>
                <a:cs typeface="Noto Sans"/>
                <a:sym typeface="Noto Sans"/>
              </a:rPr>
              <a:t> </a:t>
            </a:r>
            <a:r>
              <a:rPr lang="en-US" sz="1584" spc="47">
                <a:solidFill>
                  <a:srgbClr val="000000"/>
                </a:solidFill>
                <a:latin typeface="Noto Sans"/>
                <a:ea typeface="Noto Sans"/>
                <a:cs typeface="Noto Sans"/>
                <a:sym typeface="Noto Sans"/>
              </a:rPr>
              <a:t>offers valuable information to assist you in making sound financial decisions!</a:t>
            </a:r>
          </a:p>
        </p:txBody>
      </p:sp>
      <p:sp>
        <p:nvSpPr>
          <p:cNvPr id="33" name="TextBox 33"/>
          <p:cNvSpPr txBox="1"/>
          <p:nvPr/>
        </p:nvSpPr>
        <p:spPr>
          <a:xfrm>
            <a:off x="7646768" y="5144260"/>
            <a:ext cx="2740019" cy="2779563"/>
          </a:xfrm>
          <a:prstGeom prst="rect">
            <a:avLst/>
          </a:prstGeom>
        </p:spPr>
        <p:txBody>
          <a:bodyPr lIns="0" tIns="0" rIns="0" bIns="0" rtlCol="0" anchor="t">
            <a:spAutoFit/>
          </a:bodyPr>
          <a:lstStyle/>
          <a:p>
            <a:pPr marL="342128" lvl="1" indent="-171064" algn="l">
              <a:lnSpc>
                <a:spcPts val="1315"/>
              </a:lnSpc>
              <a:buFont typeface="Arial"/>
              <a:buChar char="•"/>
            </a:pPr>
            <a:r>
              <a:rPr lang="en-US" sz="1584">
                <a:solidFill>
                  <a:srgbClr val="000000"/>
                </a:solidFill>
                <a:latin typeface="Noto Sans"/>
                <a:ea typeface="Noto Sans"/>
                <a:cs typeface="Noto Sans"/>
                <a:sym typeface="Noto Sans"/>
              </a:rPr>
              <a:t>Financial Planning Tools </a:t>
            </a:r>
          </a:p>
          <a:p>
            <a:pPr algn="l">
              <a:lnSpc>
                <a:spcPts val="1315"/>
              </a:lnSpc>
            </a:pPr>
            <a:endParaRPr lang="en-US" sz="1584">
              <a:solidFill>
                <a:srgbClr val="000000"/>
              </a:solidFill>
              <a:latin typeface="Noto Sans"/>
              <a:ea typeface="Noto Sans"/>
              <a:cs typeface="Noto Sans"/>
              <a:sym typeface="Noto Sans"/>
            </a:endParaRPr>
          </a:p>
          <a:p>
            <a:pPr marL="342128" lvl="1" indent="-171064" algn="l">
              <a:lnSpc>
                <a:spcPts val="1315"/>
              </a:lnSpc>
              <a:buFont typeface="Arial"/>
              <a:buChar char="•"/>
            </a:pPr>
            <a:r>
              <a:rPr lang="en-US" sz="1584">
                <a:solidFill>
                  <a:srgbClr val="000000"/>
                </a:solidFill>
                <a:latin typeface="Noto Sans"/>
                <a:ea typeface="Noto Sans"/>
                <a:cs typeface="Noto Sans"/>
                <a:sym typeface="Noto Sans"/>
              </a:rPr>
              <a:t>Blog Articles</a:t>
            </a:r>
          </a:p>
          <a:p>
            <a:pPr algn="l">
              <a:lnSpc>
                <a:spcPts val="1315"/>
              </a:lnSpc>
            </a:pPr>
            <a:endParaRPr lang="en-US" sz="1584">
              <a:solidFill>
                <a:srgbClr val="000000"/>
              </a:solidFill>
              <a:latin typeface="Noto Sans"/>
              <a:ea typeface="Noto Sans"/>
              <a:cs typeface="Noto Sans"/>
              <a:sym typeface="Noto Sans"/>
            </a:endParaRPr>
          </a:p>
          <a:p>
            <a:pPr marL="342128" lvl="1" indent="-171064" algn="l">
              <a:lnSpc>
                <a:spcPts val="1315"/>
              </a:lnSpc>
              <a:buFont typeface="Arial"/>
              <a:buChar char="•"/>
            </a:pPr>
            <a:r>
              <a:rPr lang="en-US" sz="1584">
                <a:solidFill>
                  <a:srgbClr val="000000"/>
                </a:solidFill>
                <a:latin typeface="Noto Sans"/>
                <a:ea typeface="Noto Sans"/>
                <a:cs typeface="Noto Sans"/>
                <a:sym typeface="Noto Sans"/>
              </a:rPr>
              <a:t>Quick Tips </a:t>
            </a:r>
          </a:p>
          <a:p>
            <a:pPr algn="l">
              <a:lnSpc>
                <a:spcPts val="1315"/>
              </a:lnSpc>
            </a:pPr>
            <a:endParaRPr lang="en-US" sz="1584">
              <a:solidFill>
                <a:srgbClr val="000000"/>
              </a:solidFill>
              <a:latin typeface="Noto Sans"/>
              <a:ea typeface="Noto Sans"/>
              <a:cs typeface="Noto Sans"/>
              <a:sym typeface="Noto Sans"/>
            </a:endParaRPr>
          </a:p>
          <a:p>
            <a:pPr marL="342128" lvl="1" indent="-171064" algn="l">
              <a:lnSpc>
                <a:spcPts val="1315"/>
              </a:lnSpc>
              <a:buFont typeface="Arial"/>
              <a:buChar char="•"/>
            </a:pPr>
            <a:r>
              <a:rPr lang="en-US" sz="1584">
                <a:solidFill>
                  <a:srgbClr val="000000"/>
                </a:solidFill>
                <a:latin typeface="Noto Sans"/>
                <a:ea typeface="Noto Sans"/>
                <a:cs typeface="Noto Sans"/>
                <a:sym typeface="Noto Sans"/>
              </a:rPr>
              <a:t>Self-study Courses</a:t>
            </a:r>
          </a:p>
          <a:p>
            <a:pPr algn="l">
              <a:lnSpc>
                <a:spcPts val="1315"/>
              </a:lnSpc>
            </a:pPr>
            <a:endParaRPr lang="en-US" sz="1584">
              <a:solidFill>
                <a:srgbClr val="000000"/>
              </a:solidFill>
              <a:latin typeface="Noto Sans"/>
              <a:ea typeface="Noto Sans"/>
              <a:cs typeface="Noto Sans"/>
              <a:sym typeface="Noto Sans"/>
            </a:endParaRPr>
          </a:p>
          <a:p>
            <a:pPr marL="342128" lvl="1" indent="-171064" algn="l">
              <a:lnSpc>
                <a:spcPts val="1315"/>
              </a:lnSpc>
              <a:buFont typeface="Arial"/>
              <a:buChar char="•"/>
            </a:pPr>
            <a:r>
              <a:rPr lang="en-US" sz="1584">
                <a:solidFill>
                  <a:srgbClr val="000000"/>
                </a:solidFill>
                <a:latin typeface="Noto Sans"/>
                <a:ea typeface="Noto Sans"/>
                <a:cs typeface="Noto Sans"/>
                <a:sym typeface="Noto Sans"/>
              </a:rPr>
              <a:t>Financial Calculators</a:t>
            </a:r>
          </a:p>
          <a:p>
            <a:pPr algn="l">
              <a:lnSpc>
                <a:spcPts val="1315"/>
              </a:lnSpc>
            </a:pPr>
            <a:endParaRPr lang="en-US" sz="1584">
              <a:solidFill>
                <a:srgbClr val="000000"/>
              </a:solidFill>
              <a:latin typeface="Noto Sans"/>
              <a:ea typeface="Noto Sans"/>
              <a:cs typeface="Noto Sans"/>
              <a:sym typeface="Noto Sans"/>
            </a:endParaRPr>
          </a:p>
          <a:p>
            <a:pPr marL="342128" lvl="1" indent="-171064" algn="l">
              <a:lnSpc>
                <a:spcPts val="1315"/>
              </a:lnSpc>
              <a:buFont typeface="Arial"/>
              <a:buChar char="•"/>
            </a:pPr>
            <a:r>
              <a:rPr lang="en-US" sz="1584">
                <a:solidFill>
                  <a:srgbClr val="000000"/>
                </a:solidFill>
                <a:latin typeface="Noto Sans"/>
                <a:ea typeface="Noto Sans"/>
                <a:cs typeface="Noto Sans"/>
                <a:sym typeface="Noto Sans"/>
              </a:rPr>
              <a:t>Videos &amp; Podcasts</a:t>
            </a:r>
          </a:p>
          <a:p>
            <a:pPr algn="l">
              <a:lnSpc>
                <a:spcPts val="1315"/>
              </a:lnSpc>
            </a:pPr>
            <a:endParaRPr lang="en-US" sz="1584">
              <a:solidFill>
                <a:srgbClr val="000000"/>
              </a:solidFill>
              <a:latin typeface="Noto Sans"/>
              <a:ea typeface="Noto Sans"/>
              <a:cs typeface="Noto Sans"/>
              <a:sym typeface="Noto Sans"/>
            </a:endParaRPr>
          </a:p>
          <a:p>
            <a:pPr marL="342128" lvl="1" indent="-171064" algn="l">
              <a:lnSpc>
                <a:spcPts val="1315"/>
              </a:lnSpc>
              <a:buFont typeface="Arial"/>
              <a:buChar char="•"/>
            </a:pPr>
            <a:r>
              <a:rPr lang="en-US" sz="1584">
                <a:solidFill>
                  <a:srgbClr val="000000"/>
                </a:solidFill>
                <a:latin typeface="Noto Sans"/>
                <a:ea typeface="Noto Sans"/>
                <a:cs typeface="Noto Sans"/>
                <a:sym typeface="Noto Sans"/>
              </a:rPr>
              <a:t>Questionnaires </a:t>
            </a:r>
          </a:p>
          <a:p>
            <a:pPr algn="l">
              <a:lnSpc>
                <a:spcPts val="1315"/>
              </a:lnSpc>
            </a:pPr>
            <a:endParaRPr lang="en-US" sz="1584">
              <a:solidFill>
                <a:srgbClr val="000000"/>
              </a:solidFill>
              <a:latin typeface="Noto Sans"/>
              <a:ea typeface="Noto Sans"/>
              <a:cs typeface="Noto Sans"/>
              <a:sym typeface="Noto Sans"/>
            </a:endParaRPr>
          </a:p>
          <a:p>
            <a:pPr marL="342128" lvl="1" indent="-171064" algn="l">
              <a:lnSpc>
                <a:spcPts val="1315"/>
              </a:lnSpc>
              <a:buFont typeface="Arial"/>
              <a:buChar char="•"/>
            </a:pPr>
            <a:r>
              <a:rPr lang="en-US" sz="1584">
                <a:solidFill>
                  <a:srgbClr val="000000"/>
                </a:solidFill>
                <a:latin typeface="Noto Sans"/>
                <a:ea typeface="Noto Sans"/>
                <a:cs typeface="Noto Sans"/>
                <a:sym typeface="Noto Sans"/>
              </a:rPr>
              <a:t>Risk Tolerance Quiz</a:t>
            </a:r>
          </a:p>
          <a:p>
            <a:pPr algn="l">
              <a:lnSpc>
                <a:spcPts val="1315"/>
              </a:lnSpc>
            </a:pPr>
            <a:endParaRPr lang="en-US" sz="1584">
              <a:solidFill>
                <a:srgbClr val="000000"/>
              </a:solidFill>
              <a:latin typeface="Noto Sans"/>
              <a:ea typeface="Noto Sans"/>
              <a:cs typeface="Noto Sans"/>
              <a:sym typeface="Noto Sans"/>
            </a:endParaRPr>
          </a:p>
          <a:p>
            <a:pPr marL="342128" lvl="1" indent="-171064" algn="l">
              <a:lnSpc>
                <a:spcPts val="1315"/>
              </a:lnSpc>
              <a:buFont typeface="Arial"/>
              <a:buChar char="•"/>
            </a:pPr>
            <a:r>
              <a:rPr lang="en-US" sz="1584">
                <a:solidFill>
                  <a:srgbClr val="000000"/>
                </a:solidFill>
                <a:latin typeface="Noto Sans"/>
                <a:ea typeface="Noto Sans"/>
                <a:cs typeface="Noto Sans"/>
                <a:sym typeface="Noto Sans"/>
              </a:rPr>
              <a:t>And Much More! </a:t>
            </a:r>
          </a:p>
        </p:txBody>
      </p:sp>
      <p:sp>
        <p:nvSpPr>
          <p:cNvPr id="34" name="Freeform 34"/>
          <p:cNvSpPr/>
          <p:nvPr/>
        </p:nvSpPr>
        <p:spPr>
          <a:xfrm>
            <a:off x="1182430" y="5752031"/>
            <a:ext cx="1117580" cy="1117580"/>
          </a:xfrm>
          <a:custGeom>
            <a:avLst/>
            <a:gdLst/>
            <a:ahLst/>
            <a:cxnLst/>
            <a:rect l="l" t="t" r="r" b="b"/>
            <a:pathLst>
              <a:path w="1117580" h="1117580">
                <a:moveTo>
                  <a:pt x="0" y="0"/>
                </a:moveTo>
                <a:lnTo>
                  <a:pt x="1117580" y="0"/>
                </a:lnTo>
                <a:lnTo>
                  <a:pt x="1117580" y="1117580"/>
                </a:lnTo>
                <a:lnTo>
                  <a:pt x="0" y="1117580"/>
                </a:lnTo>
                <a:lnTo>
                  <a:pt x="0" y="0"/>
                </a:lnTo>
                <a:close/>
              </a:path>
            </a:pathLst>
          </a:custGeom>
          <a:blipFill>
            <a:blip r:embed="rId13"/>
            <a:stretch>
              <a:fillRect/>
            </a:stretch>
          </a:blipFill>
        </p:spPr>
        <p:txBody>
          <a:bodyPr/>
          <a:lstStyle/>
          <a:p>
            <a:endParaRPr lang="en-US"/>
          </a:p>
        </p:txBody>
      </p:sp>
      <p:sp>
        <p:nvSpPr>
          <p:cNvPr id="36" name="TextBox 36"/>
          <p:cNvSpPr txBox="1"/>
          <p:nvPr/>
        </p:nvSpPr>
        <p:spPr>
          <a:xfrm>
            <a:off x="412004" y="5125210"/>
            <a:ext cx="3401913" cy="323215"/>
          </a:xfrm>
          <a:prstGeom prst="rect">
            <a:avLst/>
          </a:prstGeom>
        </p:spPr>
        <p:txBody>
          <a:bodyPr lIns="0" tIns="0" rIns="0" bIns="0" rtlCol="0" anchor="t">
            <a:spAutoFit/>
          </a:bodyPr>
          <a:lstStyle/>
          <a:p>
            <a:pPr algn="ctr">
              <a:lnSpc>
                <a:spcPts val="2659"/>
              </a:lnSpc>
              <a:spcBef>
                <a:spcPct val="0"/>
              </a:spcBef>
            </a:pPr>
            <a:r>
              <a:rPr lang="en-US" sz="1899" spc="56">
                <a:solidFill>
                  <a:srgbClr val="232C68"/>
                </a:solidFill>
                <a:latin typeface="Noto Sans"/>
                <a:ea typeface="Noto Sans"/>
                <a:cs typeface="Noto Sans"/>
                <a:sym typeface="Noto Sans"/>
              </a:rPr>
              <a:t>866.401.5272  |  u.bpas.com</a:t>
            </a:r>
          </a:p>
        </p:txBody>
      </p:sp>
      <p:sp>
        <p:nvSpPr>
          <p:cNvPr id="37" name="Freeform 31">
            <a:extLst>
              <a:ext uri="{FF2B5EF4-FFF2-40B4-BE49-F238E27FC236}">
                <a16:creationId xmlns:a16="http://schemas.microsoft.com/office/drawing/2014/main" id="{4E45FBC7-E0D5-FD93-0C93-D56BCD5ABB38}"/>
              </a:ext>
            </a:extLst>
          </p:cNvPr>
          <p:cNvSpPr/>
          <p:nvPr/>
        </p:nvSpPr>
        <p:spPr>
          <a:xfrm>
            <a:off x="298589" y="3920169"/>
            <a:ext cx="3628743" cy="1176466"/>
          </a:xfrm>
          <a:custGeom>
            <a:avLst/>
            <a:gdLst/>
            <a:ahLst/>
            <a:cxnLst/>
            <a:rect l="l" t="t" r="r" b="b"/>
            <a:pathLst>
              <a:path w="3628743" h="1176466">
                <a:moveTo>
                  <a:pt x="0" y="0"/>
                </a:moveTo>
                <a:lnTo>
                  <a:pt x="3628744" y="0"/>
                </a:lnTo>
                <a:lnTo>
                  <a:pt x="3628744" y="1176466"/>
                </a:lnTo>
                <a:lnTo>
                  <a:pt x="0" y="1176466"/>
                </a:lnTo>
                <a:lnTo>
                  <a:pt x="0" y="0"/>
                </a:lnTo>
                <a:close/>
              </a:path>
            </a:pathLst>
          </a:custGeom>
          <a:blipFill>
            <a:blip r:embed="rId14"/>
            <a:stretch>
              <a:fillRect/>
            </a:stretch>
          </a:blipFill>
        </p:spPr>
        <p:txBody>
          <a:bodyP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84472" y="6758053"/>
            <a:ext cx="2231155" cy="2231154"/>
            <a:chOff x="0" y="0"/>
            <a:chExt cx="2974873" cy="2974872"/>
          </a:xfrm>
        </p:grpSpPr>
        <p:sp>
          <p:nvSpPr>
            <p:cNvPr id="3" name="Freeform 3"/>
            <p:cNvSpPr/>
            <p:nvPr/>
          </p:nvSpPr>
          <p:spPr>
            <a:xfrm>
              <a:off x="0" y="0"/>
              <a:ext cx="2974848" cy="2974848"/>
            </a:xfrm>
            <a:custGeom>
              <a:avLst/>
              <a:gdLst/>
              <a:ahLst/>
              <a:cxnLst/>
              <a:rect l="l" t="t" r="r" b="b"/>
              <a:pathLst>
                <a:path w="2974848" h="2974848">
                  <a:moveTo>
                    <a:pt x="0" y="0"/>
                  </a:moveTo>
                  <a:lnTo>
                    <a:pt x="2974848" y="0"/>
                  </a:lnTo>
                  <a:lnTo>
                    <a:pt x="2974848" y="2974848"/>
                  </a:lnTo>
                  <a:lnTo>
                    <a:pt x="0" y="2974848"/>
                  </a:lnTo>
                  <a:lnTo>
                    <a:pt x="0" y="0"/>
                  </a:lnTo>
                  <a:close/>
                </a:path>
              </a:pathLst>
            </a:custGeom>
            <a:blipFill>
              <a:blip r:embed="rId3"/>
              <a:stretch>
                <a:fillRect/>
              </a:stretch>
            </a:blipFill>
          </p:spPr>
          <p:txBody>
            <a:bodyPr/>
            <a:lstStyle/>
            <a:p>
              <a:endParaRPr lang="en-US"/>
            </a:p>
          </p:txBody>
        </p:sp>
      </p:grpSp>
      <p:grpSp>
        <p:nvGrpSpPr>
          <p:cNvPr id="4" name="Group 4"/>
          <p:cNvGrpSpPr/>
          <p:nvPr/>
        </p:nvGrpSpPr>
        <p:grpSpPr>
          <a:xfrm>
            <a:off x="-637224" y="-4962142"/>
            <a:ext cx="20209651" cy="7277633"/>
            <a:chOff x="0" y="0"/>
            <a:chExt cx="5322706" cy="1916743"/>
          </a:xfrm>
        </p:grpSpPr>
        <p:sp>
          <p:nvSpPr>
            <p:cNvPr id="5" name="Freeform 5"/>
            <p:cNvSpPr/>
            <p:nvPr/>
          </p:nvSpPr>
          <p:spPr>
            <a:xfrm>
              <a:off x="0" y="0"/>
              <a:ext cx="5322707" cy="1916743"/>
            </a:xfrm>
            <a:custGeom>
              <a:avLst/>
              <a:gdLst/>
              <a:ahLst/>
              <a:cxnLst/>
              <a:rect l="l" t="t" r="r" b="b"/>
              <a:pathLst>
                <a:path w="5322707" h="1916743">
                  <a:moveTo>
                    <a:pt x="0" y="0"/>
                  </a:moveTo>
                  <a:lnTo>
                    <a:pt x="5322707" y="0"/>
                  </a:lnTo>
                  <a:lnTo>
                    <a:pt x="5322707" y="1916743"/>
                  </a:lnTo>
                  <a:lnTo>
                    <a:pt x="0" y="1916743"/>
                  </a:lnTo>
                  <a:close/>
                </a:path>
              </a:pathLst>
            </a:custGeom>
            <a:solidFill>
              <a:srgbClr val="232C68"/>
            </a:solidFill>
          </p:spPr>
          <p:txBody>
            <a:bodyPr/>
            <a:lstStyle/>
            <a:p>
              <a:endParaRPr lang="en-US"/>
            </a:p>
          </p:txBody>
        </p:sp>
        <p:sp>
          <p:nvSpPr>
            <p:cNvPr id="6" name="TextBox 6"/>
            <p:cNvSpPr txBox="1"/>
            <p:nvPr/>
          </p:nvSpPr>
          <p:spPr>
            <a:xfrm>
              <a:off x="0" y="-38100"/>
              <a:ext cx="5322706" cy="1954843"/>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0" y="527370"/>
            <a:ext cx="18288000" cy="1152525"/>
          </a:xfrm>
          <a:prstGeom prst="rect">
            <a:avLst/>
          </a:prstGeom>
        </p:spPr>
        <p:txBody>
          <a:bodyPr lIns="0" tIns="0" rIns="0" bIns="0" rtlCol="0" anchor="t">
            <a:spAutoFit/>
          </a:bodyPr>
          <a:lstStyle/>
          <a:p>
            <a:pPr algn="ctr">
              <a:lnSpc>
                <a:spcPts val="9000"/>
              </a:lnSpc>
            </a:pPr>
            <a:r>
              <a:rPr lang="en-US" sz="7500" b="1">
                <a:solidFill>
                  <a:srgbClr val="FFFFFF"/>
                </a:solidFill>
                <a:latin typeface="Noto Sans Bold"/>
                <a:ea typeface="Noto Sans Bold"/>
                <a:cs typeface="Noto Sans Bold"/>
                <a:sym typeface="Noto Sans Bold"/>
              </a:rPr>
              <a:t>BPAS University Mobile App</a:t>
            </a:r>
          </a:p>
        </p:txBody>
      </p:sp>
      <p:sp>
        <p:nvSpPr>
          <p:cNvPr id="8" name="TextBox 8"/>
          <p:cNvSpPr txBox="1"/>
          <p:nvPr/>
        </p:nvSpPr>
        <p:spPr>
          <a:xfrm>
            <a:off x="1486477" y="2566777"/>
            <a:ext cx="9874780" cy="542925"/>
          </a:xfrm>
          <a:prstGeom prst="rect">
            <a:avLst/>
          </a:prstGeom>
        </p:spPr>
        <p:txBody>
          <a:bodyPr lIns="0" tIns="0" rIns="0" bIns="0" rtlCol="0" anchor="t">
            <a:spAutoFit/>
          </a:bodyPr>
          <a:lstStyle/>
          <a:p>
            <a:pPr algn="l">
              <a:lnSpc>
                <a:spcPts val="4320"/>
              </a:lnSpc>
            </a:pPr>
            <a:r>
              <a:rPr lang="en-US" sz="3600" spc="33">
                <a:solidFill>
                  <a:srgbClr val="1A1A1A"/>
                </a:solidFill>
                <a:latin typeface="Noto Sans"/>
                <a:ea typeface="Noto Sans"/>
                <a:cs typeface="Noto Sans"/>
                <a:sym typeface="Noto Sans"/>
              </a:rPr>
              <a:t>Utilize free multimedia tools and resources</a:t>
            </a:r>
          </a:p>
        </p:txBody>
      </p:sp>
      <p:sp>
        <p:nvSpPr>
          <p:cNvPr id="9" name="TextBox 9"/>
          <p:cNvSpPr txBox="1"/>
          <p:nvPr/>
        </p:nvSpPr>
        <p:spPr>
          <a:xfrm>
            <a:off x="1492655" y="3264095"/>
            <a:ext cx="8961120" cy="542925"/>
          </a:xfrm>
          <a:prstGeom prst="rect">
            <a:avLst/>
          </a:prstGeom>
        </p:spPr>
        <p:txBody>
          <a:bodyPr lIns="0" tIns="0" rIns="0" bIns="0" rtlCol="0" anchor="t">
            <a:spAutoFit/>
          </a:bodyPr>
          <a:lstStyle/>
          <a:p>
            <a:pPr algn="l">
              <a:lnSpc>
                <a:spcPts val="4320"/>
              </a:lnSpc>
            </a:pPr>
            <a:r>
              <a:rPr lang="en-US" sz="3600" spc="33">
                <a:solidFill>
                  <a:srgbClr val="1A1A1A"/>
                </a:solidFill>
                <a:latin typeface="Noto Sans"/>
                <a:ea typeface="Noto Sans"/>
                <a:cs typeface="Noto Sans"/>
                <a:sym typeface="Noto Sans"/>
              </a:rPr>
              <a:t>Test your knowledge on financial topics</a:t>
            </a:r>
          </a:p>
        </p:txBody>
      </p:sp>
      <p:sp>
        <p:nvSpPr>
          <p:cNvPr id="10" name="TextBox 10"/>
          <p:cNvSpPr txBox="1"/>
          <p:nvPr/>
        </p:nvSpPr>
        <p:spPr>
          <a:xfrm>
            <a:off x="1509131" y="3941592"/>
            <a:ext cx="10517726" cy="542925"/>
          </a:xfrm>
          <a:prstGeom prst="rect">
            <a:avLst/>
          </a:prstGeom>
        </p:spPr>
        <p:txBody>
          <a:bodyPr lIns="0" tIns="0" rIns="0" bIns="0" rtlCol="0" anchor="t">
            <a:spAutoFit/>
          </a:bodyPr>
          <a:lstStyle/>
          <a:p>
            <a:pPr algn="l">
              <a:lnSpc>
                <a:spcPts val="4320"/>
              </a:lnSpc>
            </a:pPr>
            <a:r>
              <a:rPr lang="en-US" sz="3600" spc="33">
                <a:solidFill>
                  <a:srgbClr val="1A1A1A"/>
                </a:solidFill>
                <a:latin typeface="Noto Sans"/>
                <a:ea typeface="Noto Sans"/>
                <a:cs typeface="Noto Sans"/>
                <a:sym typeface="Noto Sans"/>
              </a:rPr>
              <a:t>Receive notifications when there’s new content</a:t>
            </a:r>
          </a:p>
        </p:txBody>
      </p:sp>
      <p:sp>
        <p:nvSpPr>
          <p:cNvPr id="11" name="TextBox 11"/>
          <p:cNvSpPr txBox="1"/>
          <p:nvPr/>
        </p:nvSpPr>
        <p:spPr>
          <a:xfrm>
            <a:off x="1509131" y="4619089"/>
            <a:ext cx="8961120" cy="542925"/>
          </a:xfrm>
          <a:prstGeom prst="rect">
            <a:avLst/>
          </a:prstGeom>
        </p:spPr>
        <p:txBody>
          <a:bodyPr lIns="0" tIns="0" rIns="0" bIns="0" rtlCol="0" anchor="t">
            <a:spAutoFit/>
          </a:bodyPr>
          <a:lstStyle/>
          <a:p>
            <a:pPr algn="l">
              <a:lnSpc>
                <a:spcPts val="4320"/>
              </a:lnSpc>
            </a:pPr>
            <a:r>
              <a:rPr lang="en-US" sz="3600" spc="33">
                <a:solidFill>
                  <a:srgbClr val="1A1A1A"/>
                </a:solidFill>
                <a:latin typeface="Noto Sans"/>
                <a:ea typeface="Noto Sans"/>
                <a:cs typeface="Noto Sans"/>
                <a:sym typeface="Noto Sans"/>
              </a:rPr>
              <a:t>Securely login to your BPAS account</a:t>
            </a:r>
          </a:p>
        </p:txBody>
      </p:sp>
      <p:grpSp>
        <p:nvGrpSpPr>
          <p:cNvPr id="12" name="Group 12"/>
          <p:cNvGrpSpPr/>
          <p:nvPr/>
        </p:nvGrpSpPr>
        <p:grpSpPr>
          <a:xfrm>
            <a:off x="1447800" y="6779220"/>
            <a:ext cx="2231155" cy="2231154"/>
            <a:chOff x="0" y="0"/>
            <a:chExt cx="2974873" cy="2974872"/>
          </a:xfrm>
        </p:grpSpPr>
        <p:sp>
          <p:nvSpPr>
            <p:cNvPr id="13" name="Freeform 13"/>
            <p:cNvSpPr/>
            <p:nvPr/>
          </p:nvSpPr>
          <p:spPr>
            <a:xfrm>
              <a:off x="0" y="0"/>
              <a:ext cx="2974848" cy="2974848"/>
            </a:xfrm>
            <a:custGeom>
              <a:avLst/>
              <a:gdLst/>
              <a:ahLst/>
              <a:cxnLst/>
              <a:rect l="l" t="t" r="r" b="b"/>
              <a:pathLst>
                <a:path w="2974848" h="2974848">
                  <a:moveTo>
                    <a:pt x="0" y="0"/>
                  </a:moveTo>
                  <a:lnTo>
                    <a:pt x="2974848" y="0"/>
                  </a:lnTo>
                  <a:lnTo>
                    <a:pt x="2974848" y="2974848"/>
                  </a:lnTo>
                  <a:lnTo>
                    <a:pt x="0" y="2974848"/>
                  </a:lnTo>
                  <a:lnTo>
                    <a:pt x="0" y="0"/>
                  </a:lnTo>
                  <a:close/>
                </a:path>
              </a:pathLst>
            </a:custGeom>
            <a:blipFill>
              <a:blip r:embed="rId3"/>
              <a:stretch>
                <a:fillRect/>
              </a:stretch>
            </a:blipFill>
          </p:spPr>
          <p:txBody>
            <a:bodyPr/>
            <a:lstStyle/>
            <a:p>
              <a:endParaRPr lang="en-US"/>
            </a:p>
          </p:txBody>
        </p:sp>
      </p:grpSp>
      <p:sp>
        <p:nvSpPr>
          <p:cNvPr id="14" name="Freeform 14" descr="A black background with white text  Description automatically generated"/>
          <p:cNvSpPr/>
          <p:nvPr/>
        </p:nvSpPr>
        <p:spPr>
          <a:xfrm>
            <a:off x="1258377" y="5676018"/>
            <a:ext cx="2704023" cy="934457"/>
          </a:xfrm>
          <a:custGeom>
            <a:avLst/>
            <a:gdLst/>
            <a:ahLst/>
            <a:cxnLst/>
            <a:rect l="l" t="t" r="r" b="b"/>
            <a:pathLst>
              <a:path w="2704023" h="934457">
                <a:moveTo>
                  <a:pt x="0" y="0"/>
                </a:moveTo>
                <a:lnTo>
                  <a:pt x="2704023" y="0"/>
                </a:lnTo>
                <a:lnTo>
                  <a:pt x="2704023" y="934457"/>
                </a:lnTo>
                <a:lnTo>
                  <a:pt x="0" y="934457"/>
                </a:lnTo>
                <a:lnTo>
                  <a:pt x="0" y="0"/>
                </a:lnTo>
                <a:close/>
              </a:path>
            </a:pathLst>
          </a:custGeom>
          <a:blipFill>
            <a:blip r:embed="rId4"/>
            <a:stretch>
              <a:fillRect t="-82" b="-82"/>
            </a:stretch>
          </a:blipFill>
        </p:spPr>
        <p:txBody>
          <a:bodyPr/>
          <a:lstStyle/>
          <a:p>
            <a:endParaRPr lang="en-US"/>
          </a:p>
        </p:txBody>
      </p:sp>
      <p:sp>
        <p:nvSpPr>
          <p:cNvPr id="15" name="Freeform 15"/>
          <p:cNvSpPr/>
          <p:nvPr/>
        </p:nvSpPr>
        <p:spPr>
          <a:xfrm>
            <a:off x="5082434" y="5600700"/>
            <a:ext cx="3070966" cy="1009775"/>
          </a:xfrm>
          <a:custGeom>
            <a:avLst/>
            <a:gdLst/>
            <a:ahLst/>
            <a:cxnLst/>
            <a:rect l="l" t="t" r="r" b="b"/>
            <a:pathLst>
              <a:path w="3070966" h="1009775">
                <a:moveTo>
                  <a:pt x="0" y="0"/>
                </a:moveTo>
                <a:lnTo>
                  <a:pt x="3070966" y="0"/>
                </a:lnTo>
                <a:lnTo>
                  <a:pt x="3070966" y="1009775"/>
                </a:lnTo>
                <a:lnTo>
                  <a:pt x="0" y="1009775"/>
                </a:lnTo>
                <a:lnTo>
                  <a:pt x="0" y="0"/>
                </a:lnTo>
                <a:close/>
              </a:path>
            </a:pathLst>
          </a:custGeom>
          <a:blipFill>
            <a:blip r:embed="rId5">
              <a:extLst>
                <a:ext uri="{96DAC541-7B7A-43D3-8B79-37D633B846F1}">
                  <asvg:svgBlip xmlns:asvg="http://schemas.microsoft.com/office/drawing/2016/SVG/main" r:embed="rId6"/>
                </a:ext>
              </a:extLst>
            </a:blip>
            <a:stretch>
              <a:fillRect t="-100021" r="-1" b="-104105"/>
            </a:stretch>
          </a:blipFill>
        </p:spPr>
        <p:txBody>
          <a:bodyPr/>
          <a:lstStyle/>
          <a:p>
            <a:endParaRPr lang="en-US"/>
          </a:p>
        </p:txBody>
      </p:sp>
      <p:sp>
        <p:nvSpPr>
          <p:cNvPr id="16" name="Freeform 16" descr="Graphical user interface, application  Description automatically generated"/>
          <p:cNvSpPr/>
          <p:nvPr/>
        </p:nvSpPr>
        <p:spPr>
          <a:xfrm>
            <a:off x="12026857" y="2542610"/>
            <a:ext cx="3521790" cy="7064055"/>
          </a:xfrm>
          <a:custGeom>
            <a:avLst/>
            <a:gdLst/>
            <a:ahLst/>
            <a:cxnLst/>
            <a:rect l="l" t="t" r="r" b="b"/>
            <a:pathLst>
              <a:path w="3521790" h="7064055">
                <a:moveTo>
                  <a:pt x="0" y="0"/>
                </a:moveTo>
                <a:lnTo>
                  <a:pt x="3521790" y="0"/>
                </a:lnTo>
                <a:lnTo>
                  <a:pt x="3521790" y="7064055"/>
                </a:lnTo>
                <a:lnTo>
                  <a:pt x="0" y="7064055"/>
                </a:lnTo>
                <a:lnTo>
                  <a:pt x="0" y="0"/>
                </a:lnTo>
                <a:close/>
              </a:path>
            </a:pathLst>
          </a:custGeom>
          <a:blipFill>
            <a:blip r:embed="rId7"/>
            <a:stretch>
              <a:fillRect t="-22" b="-22"/>
            </a:stretch>
          </a:blipFill>
        </p:spPr>
        <p:txBody>
          <a:bodyPr/>
          <a:lstStyle/>
          <a:p>
            <a:endParaRPr lang="en-US"/>
          </a:p>
        </p:txBody>
      </p:sp>
      <p:sp>
        <p:nvSpPr>
          <p:cNvPr id="17" name="Freeform 17" descr="Graphical user interface, application, Teams  Description automatically generated"/>
          <p:cNvSpPr/>
          <p:nvPr/>
        </p:nvSpPr>
        <p:spPr>
          <a:xfrm>
            <a:off x="14735240" y="3229151"/>
            <a:ext cx="3090833" cy="6199635"/>
          </a:xfrm>
          <a:custGeom>
            <a:avLst/>
            <a:gdLst/>
            <a:ahLst/>
            <a:cxnLst/>
            <a:rect l="l" t="t" r="r" b="b"/>
            <a:pathLst>
              <a:path w="3090833" h="6199635">
                <a:moveTo>
                  <a:pt x="0" y="0"/>
                </a:moveTo>
                <a:lnTo>
                  <a:pt x="3090833" y="0"/>
                </a:lnTo>
                <a:lnTo>
                  <a:pt x="3090833" y="6199635"/>
                </a:lnTo>
                <a:lnTo>
                  <a:pt x="0" y="6199635"/>
                </a:lnTo>
                <a:lnTo>
                  <a:pt x="0" y="0"/>
                </a:lnTo>
                <a:close/>
              </a:path>
            </a:pathLst>
          </a:custGeom>
          <a:blipFill>
            <a:blip r:embed="rId8"/>
            <a:stretch>
              <a:fillRect t="-33" b="-33"/>
            </a:stretch>
          </a:blipFill>
        </p:spPr>
        <p:txBody>
          <a:bodyPr/>
          <a:lstStyle/>
          <a:p>
            <a:endParaRPr lang="en-US"/>
          </a:p>
        </p:txBody>
      </p:sp>
      <p:sp>
        <p:nvSpPr>
          <p:cNvPr id="18" name="Freeform 18" descr="Text, logo  Description automatically generated"/>
          <p:cNvSpPr/>
          <p:nvPr/>
        </p:nvSpPr>
        <p:spPr>
          <a:xfrm>
            <a:off x="16545886" y="2786226"/>
            <a:ext cx="1426828" cy="1426828"/>
          </a:xfrm>
          <a:custGeom>
            <a:avLst/>
            <a:gdLst/>
            <a:ahLst/>
            <a:cxnLst/>
            <a:rect l="l" t="t" r="r" b="b"/>
            <a:pathLst>
              <a:path w="1426828" h="1426828">
                <a:moveTo>
                  <a:pt x="0" y="0"/>
                </a:moveTo>
                <a:lnTo>
                  <a:pt x="1426828" y="0"/>
                </a:lnTo>
                <a:lnTo>
                  <a:pt x="1426828" y="1426828"/>
                </a:lnTo>
                <a:lnTo>
                  <a:pt x="0" y="1426828"/>
                </a:lnTo>
                <a:lnTo>
                  <a:pt x="0" y="0"/>
                </a:lnTo>
                <a:close/>
              </a:path>
            </a:pathLst>
          </a:custGeom>
          <a:blipFill>
            <a:blip r:embed="rId9"/>
            <a:stretch>
              <a:fillRect/>
            </a:stretch>
          </a:blipFill>
        </p:spPr>
        <p:txBody>
          <a:bodyPr/>
          <a:lstStyle/>
          <a:p>
            <a:endParaRPr lang="en-US"/>
          </a:p>
        </p:txBody>
      </p:sp>
      <p:sp>
        <p:nvSpPr>
          <p:cNvPr id="19" name="Freeform 19" descr="Smart Phone with solid fill"/>
          <p:cNvSpPr/>
          <p:nvPr/>
        </p:nvSpPr>
        <p:spPr>
          <a:xfrm>
            <a:off x="907083" y="2542610"/>
            <a:ext cx="615165" cy="615165"/>
          </a:xfrm>
          <a:custGeom>
            <a:avLst/>
            <a:gdLst/>
            <a:ahLst/>
            <a:cxnLst/>
            <a:rect l="l" t="t" r="r" b="b"/>
            <a:pathLst>
              <a:path w="615165" h="615165">
                <a:moveTo>
                  <a:pt x="0" y="0"/>
                </a:moveTo>
                <a:lnTo>
                  <a:pt x="615165" y="0"/>
                </a:lnTo>
                <a:lnTo>
                  <a:pt x="615165" y="615165"/>
                </a:lnTo>
                <a:lnTo>
                  <a:pt x="0" y="6151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 name="Freeform 20" descr="Smart Phone with solid fill"/>
          <p:cNvSpPr/>
          <p:nvPr/>
        </p:nvSpPr>
        <p:spPr>
          <a:xfrm>
            <a:off x="908835" y="3229151"/>
            <a:ext cx="615165" cy="615165"/>
          </a:xfrm>
          <a:custGeom>
            <a:avLst/>
            <a:gdLst/>
            <a:ahLst/>
            <a:cxnLst/>
            <a:rect l="l" t="t" r="r" b="b"/>
            <a:pathLst>
              <a:path w="615165" h="615165">
                <a:moveTo>
                  <a:pt x="0" y="0"/>
                </a:moveTo>
                <a:lnTo>
                  <a:pt x="615165" y="0"/>
                </a:lnTo>
                <a:lnTo>
                  <a:pt x="615165" y="615165"/>
                </a:lnTo>
                <a:lnTo>
                  <a:pt x="0" y="6151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1" name="Freeform 21" descr="Smart Phone with solid fill"/>
          <p:cNvSpPr/>
          <p:nvPr/>
        </p:nvSpPr>
        <p:spPr>
          <a:xfrm>
            <a:off x="905331" y="3923127"/>
            <a:ext cx="615165" cy="615165"/>
          </a:xfrm>
          <a:custGeom>
            <a:avLst/>
            <a:gdLst/>
            <a:ahLst/>
            <a:cxnLst/>
            <a:rect l="l" t="t" r="r" b="b"/>
            <a:pathLst>
              <a:path w="615165" h="615165">
                <a:moveTo>
                  <a:pt x="0" y="0"/>
                </a:moveTo>
                <a:lnTo>
                  <a:pt x="615165" y="0"/>
                </a:lnTo>
                <a:lnTo>
                  <a:pt x="615165" y="615165"/>
                </a:lnTo>
                <a:lnTo>
                  <a:pt x="0" y="6151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2" name="Freeform 22" descr="Smart Phone with solid fill"/>
          <p:cNvSpPr/>
          <p:nvPr/>
        </p:nvSpPr>
        <p:spPr>
          <a:xfrm>
            <a:off x="907083" y="4609668"/>
            <a:ext cx="615165" cy="615165"/>
          </a:xfrm>
          <a:custGeom>
            <a:avLst/>
            <a:gdLst/>
            <a:ahLst/>
            <a:cxnLst/>
            <a:rect l="l" t="t" r="r" b="b"/>
            <a:pathLst>
              <a:path w="615165" h="615165">
                <a:moveTo>
                  <a:pt x="0" y="0"/>
                </a:moveTo>
                <a:lnTo>
                  <a:pt x="615165" y="0"/>
                </a:lnTo>
                <a:lnTo>
                  <a:pt x="615165" y="615165"/>
                </a:lnTo>
                <a:lnTo>
                  <a:pt x="0" y="6151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3" name="Freeform 23" descr="A qr code with a pig and a piggy bank  Description automatically generated"/>
          <p:cNvSpPr/>
          <p:nvPr/>
        </p:nvSpPr>
        <p:spPr>
          <a:xfrm>
            <a:off x="5644018" y="6941689"/>
            <a:ext cx="1956952" cy="1906216"/>
          </a:xfrm>
          <a:custGeom>
            <a:avLst/>
            <a:gdLst/>
            <a:ahLst/>
            <a:cxnLst/>
            <a:rect l="l" t="t" r="r" b="b"/>
            <a:pathLst>
              <a:path w="1956952" h="1906216">
                <a:moveTo>
                  <a:pt x="0" y="0"/>
                </a:moveTo>
                <a:lnTo>
                  <a:pt x="1956952" y="0"/>
                </a:lnTo>
                <a:lnTo>
                  <a:pt x="1956952" y="1906216"/>
                </a:lnTo>
                <a:lnTo>
                  <a:pt x="0" y="1906216"/>
                </a:lnTo>
                <a:lnTo>
                  <a:pt x="0" y="0"/>
                </a:lnTo>
                <a:close/>
              </a:path>
            </a:pathLst>
          </a:custGeom>
          <a:blipFill>
            <a:blip r:embed="rId12"/>
            <a:stretch>
              <a:fillRect l="-291874" t="-106309" r="-29124" b="-36805"/>
            </a:stretch>
          </a:blipFill>
        </p:spPr>
        <p:txBody>
          <a:bodyPr/>
          <a:lstStyle/>
          <a:p>
            <a:endParaRPr lang="en-US"/>
          </a:p>
        </p:txBody>
      </p:sp>
      <p:sp>
        <p:nvSpPr>
          <p:cNvPr id="24" name="Freeform 24" descr="A qr code with a pig and a piggy bank  Description automatically generated"/>
          <p:cNvSpPr/>
          <p:nvPr/>
        </p:nvSpPr>
        <p:spPr>
          <a:xfrm>
            <a:off x="1515448" y="6864936"/>
            <a:ext cx="2095857" cy="2059721"/>
          </a:xfrm>
          <a:custGeom>
            <a:avLst/>
            <a:gdLst/>
            <a:ahLst/>
            <a:cxnLst/>
            <a:rect l="l" t="t" r="r" b="b"/>
            <a:pathLst>
              <a:path w="2095857" h="2059721">
                <a:moveTo>
                  <a:pt x="0" y="0"/>
                </a:moveTo>
                <a:lnTo>
                  <a:pt x="2095857" y="0"/>
                </a:lnTo>
                <a:lnTo>
                  <a:pt x="2095857" y="2059721"/>
                </a:lnTo>
                <a:lnTo>
                  <a:pt x="0" y="2059721"/>
                </a:lnTo>
                <a:lnTo>
                  <a:pt x="0" y="0"/>
                </a:lnTo>
                <a:close/>
              </a:path>
            </a:pathLst>
          </a:custGeom>
          <a:blipFill>
            <a:blip r:embed="rId12"/>
            <a:stretch>
              <a:fillRect l="-151700" t="-11390" r="-162046" b="-125424"/>
            </a:stretch>
          </a:blipFill>
        </p:spPr>
        <p:txBody>
          <a:bodyPr/>
          <a:lstStyle/>
          <a:p>
            <a:endParaRPr lang="en-US"/>
          </a:p>
        </p:txBody>
      </p:sp>
      <p:sp>
        <p:nvSpPr>
          <p:cNvPr id="25" name="Freeform 25"/>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13"/>
            <a:stretch>
              <a:fillRect/>
            </a:stretch>
          </a:blipFill>
        </p:spPr>
        <p:txBody>
          <a:bodyPr/>
          <a:lstStyle/>
          <a:p>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7224" y="-4962142"/>
            <a:ext cx="20209651" cy="7277633"/>
            <a:chOff x="0" y="0"/>
            <a:chExt cx="5322706" cy="1916743"/>
          </a:xfrm>
        </p:grpSpPr>
        <p:sp>
          <p:nvSpPr>
            <p:cNvPr id="3" name="Freeform 3"/>
            <p:cNvSpPr/>
            <p:nvPr/>
          </p:nvSpPr>
          <p:spPr>
            <a:xfrm>
              <a:off x="0" y="0"/>
              <a:ext cx="5322707" cy="1916743"/>
            </a:xfrm>
            <a:custGeom>
              <a:avLst/>
              <a:gdLst/>
              <a:ahLst/>
              <a:cxnLst/>
              <a:rect l="l" t="t" r="r" b="b"/>
              <a:pathLst>
                <a:path w="5322707" h="1916743">
                  <a:moveTo>
                    <a:pt x="0" y="0"/>
                  </a:moveTo>
                  <a:lnTo>
                    <a:pt x="5322707" y="0"/>
                  </a:lnTo>
                  <a:lnTo>
                    <a:pt x="5322707" y="1916743"/>
                  </a:lnTo>
                  <a:lnTo>
                    <a:pt x="0" y="1916743"/>
                  </a:lnTo>
                  <a:close/>
                </a:path>
              </a:pathLst>
            </a:custGeom>
            <a:solidFill>
              <a:srgbClr val="232C68"/>
            </a:solidFill>
          </p:spPr>
          <p:txBody>
            <a:bodyPr/>
            <a:lstStyle/>
            <a:p>
              <a:endParaRPr lang="en-US"/>
            </a:p>
          </p:txBody>
        </p:sp>
        <p:sp>
          <p:nvSpPr>
            <p:cNvPr id="4" name="TextBox 4"/>
            <p:cNvSpPr txBox="1"/>
            <p:nvPr/>
          </p:nvSpPr>
          <p:spPr>
            <a:xfrm>
              <a:off x="0" y="-38100"/>
              <a:ext cx="5322706" cy="195484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0" y="9041217"/>
            <a:ext cx="18288000" cy="396066"/>
          </a:xfrm>
          <a:prstGeom prst="rect">
            <a:avLst/>
          </a:prstGeom>
        </p:spPr>
        <p:txBody>
          <a:bodyPr lIns="0" tIns="0" rIns="0" bIns="0" rtlCol="0" anchor="t">
            <a:spAutoFit/>
          </a:bodyPr>
          <a:lstStyle/>
          <a:p>
            <a:pPr algn="ctr">
              <a:lnSpc>
                <a:spcPts val="3369"/>
              </a:lnSpc>
              <a:spcBef>
                <a:spcPct val="0"/>
              </a:spcBef>
            </a:pPr>
            <a:r>
              <a:rPr lang="en-US" sz="2406">
                <a:solidFill>
                  <a:srgbClr val="232C68"/>
                </a:solidFill>
                <a:latin typeface="Noto Sans"/>
                <a:ea typeface="Noto Sans"/>
                <a:cs typeface="Noto Sans"/>
                <a:sym typeface="Noto Sans"/>
              </a:rPr>
              <a:t>Live representatives are available from Monday to Friday, 8 am to 8 pm EST.</a:t>
            </a:r>
          </a:p>
        </p:txBody>
      </p:sp>
      <p:sp>
        <p:nvSpPr>
          <p:cNvPr id="11" name="Freeform 11"/>
          <p:cNvSpPr/>
          <p:nvPr/>
        </p:nvSpPr>
        <p:spPr>
          <a:xfrm>
            <a:off x="13908793" y="3977421"/>
            <a:ext cx="1738129" cy="2116443"/>
          </a:xfrm>
          <a:custGeom>
            <a:avLst/>
            <a:gdLst/>
            <a:ahLst/>
            <a:cxnLst/>
            <a:rect l="l" t="t" r="r" b="b"/>
            <a:pathLst>
              <a:path w="1738129" h="2116443">
                <a:moveTo>
                  <a:pt x="0" y="0"/>
                </a:moveTo>
                <a:lnTo>
                  <a:pt x="1738128" y="0"/>
                </a:lnTo>
                <a:lnTo>
                  <a:pt x="1738128" y="2116442"/>
                </a:lnTo>
                <a:lnTo>
                  <a:pt x="0" y="21164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17"/>
          <p:cNvSpPr/>
          <p:nvPr/>
        </p:nvSpPr>
        <p:spPr>
          <a:xfrm>
            <a:off x="8294099" y="3953013"/>
            <a:ext cx="2264322" cy="2165258"/>
          </a:xfrm>
          <a:custGeom>
            <a:avLst/>
            <a:gdLst/>
            <a:ahLst/>
            <a:cxnLst/>
            <a:rect l="l" t="t" r="r" b="b"/>
            <a:pathLst>
              <a:path w="2264322" h="2165258">
                <a:moveTo>
                  <a:pt x="0" y="0"/>
                </a:moveTo>
                <a:lnTo>
                  <a:pt x="2264322" y="0"/>
                </a:lnTo>
                <a:lnTo>
                  <a:pt x="2264322" y="2165258"/>
                </a:lnTo>
                <a:lnTo>
                  <a:pt x="0" y="21652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8" name="Group 18"/>
          <p:cNvGrpSpPr/>
          <p:nvPr/>
        </p:nvGrpSpPr>
        <p:grpSpPr>
          <a:xfrm>
            <a:off x="2514820" y="3396897"/>
            <a:ext cx="3496611" cy="3496611"/>
            <a:chOff x="0" y="0"/>
            <a:chExt cx="4662149" cy="4662149"/>
          </a:xfrm>
        </p:grpSpPr>
        <p:sp>
          <p:nvSpPr>
            <p:cNvPr id="19" name="Freeform 19"/>
            <p:cNvSpPr/>
            <p:nvPr/>
          </p:nvSpPr>
          <p:spPr>
            <a:xfrm>
              <a:off x="0" y="0"/>
              <a:ext cx="4662149" cy="4662149"/>
            </a:xfrm>
            <a:custGeom>
              <a:avLst/>
              <a:gdLst/>
              <a:ahLst/>
              <a:cxnLst/>
              <a:rect l="l" t="t" r="r" b="b"/>
              <a:pathLst>
                <a:path w="4662149" h="4662149">
                  <a:moveTo>
                    <a:pt x="0" y="0"/>
                  </a:moveTo>
                  <a:lnTo>
                    <a:pt x="4662149" y="0"/>
                  </a:lnTo>
                  <a:lnTo>
                    <a:pt x="4662149" y="4662149"/>
                  </a:lnTo>
                  <a:lnTo>
                    <a:pt x="0" y="4662149"/>
                  </a:lnTo>
                  <a:lnTo>
                    <a:pt x="0" y="0"/>
                  </a:lnTo>
                  <a:close/>
                </a:path>
              </a:pathLst>
            </a:custGeom>
            <a:blipFill>
              <a:blip r:embed="rId7">
                <a:alphaModFix amt="79000"/>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20" name="Group 20"/>
            <p:cNvGrpSpPr/>
            <p:nvPr/>
          </p:nvGrpSpPr>
          <p:grpSpPr>
            <a:xfrm>
              <a:off x="479460" y="322755"/>
              <a:ext cx="3703228" cy="3703228"/>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A644"/>
              </a:solidFill>
            </p:spPr>
            <p:txBody>
              <a:bodyPr/>
              <a:lstStyle/>
              <a:p>
                <a:endParaRPr lang="en-US"/>
              </a:p>
            </p:txBody>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23" name="Freeform 23"/>
          <p:cNvSpPr/>
          <p:nvPr/>
        </p:nvSpPr>
        <p:spPr>
          <a:xfrm>
            <a:off x="3752853" y="3897034"/>
            <a:ext cx="1020546" cy="2326031"/>
          </a:xfrm>
          <a:custGeom>
            <a:avLst/>
            <a:gdLst/>
            <a:ahLst/>
            <a:cxnLst/>
            <a:rect l="l" t="t" r="r" b="b"/>
            <a:pathLst>
              <a:path w="1020546" h="2326031">
                <a:moveTo>
                  <a:pt x="0" y="0"/>
                </a:moveTo>
                <a:lnTo>
                  <a:pt x="1020546" y="0"/>
                </a:lnTo>
                <a:lnTo>
                  <a:pt x="1020546" y="2326031"/>
                </a:lnTo>
                <a:lnTo>
                  <a:pt x="0" y="23260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4" name="TextBox 24"/>
          <p:cNvSpPr txBox="1"/>
          <p:nvPr/>
        </p:nvSpPr>
        <p:spPr>
          <a:xfrm>
            <a:off x="0" y="493589"/>
            <a:ext cx="18288000" cy="1152525"/>
          </a:xfrm>
          <a:prstGeom prst="rect">
            <a:avLst/>
          </a:prstGeom>
        </p:spPr>
        <p:txBody>
          <a:bodyPr lIns="0" tIns="0" rIns="0" bIns="0" rtlCol="0" anchor="t">
            <a:spAutoFit/>
          </a:bodyPr>
          <a:lstStyle/>
          <a:p>
            <a:pPr algn="ctr">
              <a:lnSpc>
                <a:spcPts val="9000"/>
              </a:lnSpc>
            </a:pPr>
            <a:r>
              <a:rPr lang="en-US" sz="7500" b="1">
                <a:solidFill>
                  <a:srgbClr val="FFFFFF"/>
                </a:solidFill>
                <a:latin typeface="Noto Sans Bold"/>
                <a:ea typeface="Noto Sans Bold"/>
                <a:cs typeface="Noto Sans Bold"/>
                <a:sym typeface="Noto Sans Bold"/>
              </a:rPr>
              <a:t>Participant Services Center</a:t>
            </a:r>
          </a:p>
        </p:txBody>
      </p:sp>
      <p:sp>
        <p:nvSpPr>
          <p:cNvPr id="25" name="TextBox 25"/>
          <p:cNvSpPr txBox="1"/>
          <p:nvPr/>
        </p:nvSpPr>
        <p:spPr>
          <a:xfrm>
            <a:off x="2025495" y="6855408"/>
            <a:ext cx="4279623" cy="398095"/>
          </a:xfrm>
          <a:prstGeom prst="rect">
            <a:avLst/>
          </a:prstGeom>
        </p:spPr>
        <p:txBody>
          <a:bodyPr lIns="0" tIns="0" rIns="0" bIns="0" rtlCol="0" anchor="t">
            <a:spAutoFit/>
          </a:bodyPr>
          <a:lstStyle/>
          <a:p>
            <a:pPr algn="ctr">
              <a:lnSpc>
                <a:spcPts val="3377"/>
              </a:lnSpc>
              <a:spcBef>
                <a:spcPct val="0"/>
              </a:spcBef>
            </a:pPr>
            <a:r>
              <a:rPr lang="en-US" sz="2412" b="1">
                <a:solidFill>
                  <a:srgbClr val="E85D0F"/>
                </a:solidFill>
                <a:latin typeface="Noto Sans Bold"/>
                <a:ea typeface="Noto Sans Bold"/>
                <a:cs typeface="Noto Sans Bold"/>
                <a:sym typeface="Noto Sans Bold"/>
              </a:rPr>
              <a:t>Speak To A Representative</a:t>
            </a:r>
          </a:p>
        </p:txBody>
      </p:sp>
      <p:sp>
        <p:nvSpPr>
          <p:cNvPr id="28" name="TextBox 28"/>
          <p:cNvSpPr txBox="1"/>
          <p:nvPr/>
        </p:nvSpPr>
        <p:spPr>
          <a:xfrm>
            <a:off x="4467476" y="9549773"/>
            <a:ext cx="10532394" cy="273431"/>
          </a:xfrm>
          <a:prstGeom prst="rect">
            <a:avLst/>
          </a:prstGeom>
        </p:spPr>
        <p:txBody>
          <a:bodyPr lIns="0" tIns="0" rIns="0" bIns="0" rtlCol="0" anchor="t">
            <a:spAutoFit/>
          </a:bodyPr>
          <a:lstStyle/>
          <a:p>
            <a:pPr algn="ctr">
              <a:lnSpc>
                <a:spcPts val="2254"/>
              </a:lnSpc>
              <a:spcBef>
                <a:spcPct val="0"/>
              </a:spcBef>
            </a:pPr>
            <a:r>
              <a:rPr lang="en-US" sz="1610" i="1">
                <a:solidFill>
                  <a:srgbClr val="232C68"/>
                </a:solidFill>
                <a:latin typeface="Noto Sans Italics"/>
                <a:ea typeface="Noto Sans Italics"/>
                <a:cs typeface="Noto Sans Italics"/>
                <a:sym typeface="Noto Sans Italics"/>
              </a:rPr>
              <a:t>All calls are recorded &amp; archived for quality and educational purposes</a:t>
            </a:r>
          </a:p>
        </p:txBody>
      </p:sp>
      <p:sp>
        <p:nvSpPr>
          <p:cNvPr id="29" name="TextBox 29"/>
          <p:cNvSpPr txBox="1"/>
          <p:nvPr/>
        </p:nvSpPr>
        <p:spPr>
          <a:xfrm>
            <a:off x="0" y="7731141"/>
            <a:ext cx="18288000" cy="1180466"/>
          </a:xfrm>
          <a:prstGeom prst="rect">
            <a:avLst/>
          </a:prstGeom>
        </p:spPr>
        <p:txBody>
          <a:bodyPr lIns="0" tIns="0" rIns="0" bIns="0" rtlCol="0" anchor="t">
            <a:spAutoFit/>
          </a:bodyPr>
          <a:lstStyle/>
          <a:p>
            <a:pPr algn="ctr">
              <a:lnSpc>
                <a:spcPts val="4759"/>
              </a:lnSpc>
              <a:spcBef>
                <a:spcPct val="0"/>
              </a:spcBef>
            </a:pPr>
            <a:r>
              <a:rPr lang="en-US" sz="3399" b="1">
                <a:solidFill>
                  <a:srgbClr val="232C68"/>
                </a:solidFill>
                <a:latin typeface="Noto Sans Bold"/>
                <a:ea typeface="Noto Sans Bold"/>
                <a:cs typeface="Noto Sans Bold"/>
                <a:sym typeface="Noto Sans Bold"/>
              </a:rPr>
              <a:t>Participant Services</a:t>
            </a:r>
          </a:p>
          <a:p>
            <a:pPr algn="ctr">
              <a:lnSpc>
                <a:spcPts val="4759"/>
              </a:lnSpc>
              <a:spcBef>
                <a:spcPct val="0"/>
              </a:spcBef>
            </a:pPr>
            <a:r>
              <a:rPr lang="en-US" sz="3399" b="1">
                <a:solidFill>
                  <a:srgbClr val="60A644"/>
                </a:solidFill>
                <a:latin typeface="Noto Sans Bold"/>
                <a:ea typeface="Noto Sans Bold"/>
                <a:cs typeface="Noto Sans Bold"/>
                <a:sym typeface="Noto Sans Bold"/>
              </a:rPr>
              <a:t>866-401-5272</a:t>
            </a:r>
          </a:p>
        </p:txBody>
      </p:sp>
      <p:sp>
        <p:nvSpPr>
          <p:cNvPr id="30" name="Freeform 30"/>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11"/>
            <a:stretch>
              <a:fillRect/>
            </a:stretch>
          </a:blipFill>
        </p:spPr>
        <p:txBody>
          <a:bodyPr/>
          <a:lstStyle/>
          <a:p>
            <a:endParaRPr lang="en-US"/>
          </a:p>
        </p:txBody>
      </p:sp>
      <p:grpSp>
        <p:nvGrpSpPr>
          <p:cNvPr id="31" name="Group 5">
            <a:extLst>
              <a:ext uri="{FF2B5EF4-FFF2-40B4-BE49-F238E27FC236}">
                <a16:creationId xmlns:a16="http://schemas.microsoft.com/office/drawing/2014/main" id="{EC643FCD-0D95-047F-18EF-5E32F4DD2F26}"/>
              </a:ext>
            </a:extLst>
          </p:cNvPr>
          <p:cNvGrpSpPr/>
          <p:nvPr/>
        </p:nvGrpSpPr>
        <p:grpSpPr>
          <a:xfrm>
            <a:off x="13249693" y="3396897"/>
            <a:ext cx="3496611" cy="3496611"/>
            <a:chOff x="0" y="0"/>
            <a:chExt cx="4662149" cy="4662149"/>
          </a:xfrm>
        </p:grpSpPr>
        <p:sp>
          <p:nvSpPr>
            <p:cNvPr id="32" name="Freeform 6">
              <a:extLst>
                <a:ext uri="{FF2B5EF4-FFF2-40B4-BE49-F238E27FC236}">
                  <a16:creationId xmlns:a16="http://schemas.microsoft.com/office/drawing/2014/main" id="{6DE34D5B-9A17-3A77-C431-82C226AFB3D5}"/>
                </a:ext>
              </a:extLst>
            </p:cNvPr>
            <p:cNvSpPr/>
            <p:nvPr/>
          </p:nvSpPr>
          <p:spPr>
            <a:xfrm>
              <a:off x="0" y="0"/>
              <a:ext cx="4662149" cy="4662149"/>
            </a:xfrm>
            <a:custGeom>
              <a:avLst/>
              <a:gdLst/>
              <a:ahLst/>
              <a:cxnLst/>
              <a:rect l="l" t="t" r="r" b="b"/>
              <a:pathLst>
                <a:path w="4662149" h="4662149">
                  <a:moveTo>
                    <a:pt x="0" y="0"/>
                  </a:moveTo>
                  <a:lnTo>
                    <a:pt x="4662149" y="0"/>
                  </a:lnTo>
                  <a:lnTo>
                    <a:pt x="4662149" y="4662149"/>
                  </a:lnTo>
                  <a:lnTo>
                    <a:pt x="0" y="4662149"/>
                  </a:lnTo>
                  <a:lnTo>
                    <a:pt x="0" y="0"/>
                  </a:lnTo>
                  <a:close/>
                </a:path>
              </a:pathLst>
            </a:custGeom>
            <a:blipFill>
              <a:blip r:embed="rId7">
                <a:alphaModFix amt="79000"/>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33" name="Group 7">
              <a:extLst>
                <a:ext uri="{FF2B5EF4-FFF2-40B4-BE49-F238E27FC236}">
                  <a16:creationId xmlns:a16="http://schemas.microsoft.com/office/drawing/2014/main" id="{6B5A2610-7692-E994-1A8E-035993BDD221}"/>
                </a:ext>
              </a:extLst>
            </p:cNvPr>
            <p:cNvGrpSpPr/>
            <p:nvPr/>
          </p:nvGrpSpPr>
          <p:grpSpPr>
            <a:xfrm>
              <a:off x="479460" y="322755"/>
              <a:ext cx="3703228" cy="3703228"/>
              <a:chOff x="0" y="0"/>
              <a:chExt cx="812800" cy="812800"/>
            </a:xfrm>
          </p:grpSpPr>
          <p:sp>
            <p:nvSpPr>
              <p:cNvPr id="34" name="Freeform 8">
                <a:extLst>
                  <a:ext uri="{FF2B5EF4-FFF2-40B4-BE49-F238E27FC236}">
                    <a16:creationId xmlns:a16="http://schemas.microsoft.com/office/drawing/2014/main" id="{16B902F6-5A5D-3E77-03C0-C999EE8438D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A644"/>
              </a:solidFill>
            </p:spPr>
            <p:txBody>
              <a:bodyPr/>
              <a:lstStyle/>
              <a:p>
                <a:endParaRPr lang="en-US"/>
              </a:p>
            </p:txBody>
          </p:sp>
          <p:sp>
            <p:nvSpPr>
              <p:cNvPr id="35" name="TextBox 9">
                <a:extLst>
                  <a:ext uri="{FF2B5EF4-FFF2-40B4-BE49-F238E27FC236}">
                    <a16:creationId xmlns:a16="http://schemas.microsoft.com/office/drawing/2014/main" id="{7146AC55-12D6-6322-0743-F337E1141C10}"/>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grpSp>
        <p:nvGrpSpPr>
          <p:cNvPr id="36" name="Group 10">
            <a:extLst>
              <a:ext uri="{FF2B5EF4-FFF2-40B4-BE49-F238E27FC236}">
                <a16:creationId xmlns:a16="http://schemas.microsoft.com/office/drawing/2014/main" id="{9387B605-C8DB-5266-4AAB-5C825E3446E4}"/>
              </a:ext>
            </a:extLst>
          </p:cNvPr>
          <p:cNvGrpSpPr/>
          <p:nvPr/>
        </p:nvGrpSpPr>
        <p:grpSpPr>
          <a:xfrm>
            <a:off x="7719296" y="3396897"/>
            <a:ext cx="3496611" cy="3496611"/>
            <a:chOff x="0" y="0"/>
            <a:chExt cx="4662149" cy="4662149"/>
          </a:xfrm>
        </p:grpSpPr>
        <p:sp>
          <p:nvSpPr>
            <p:cNvPr id="37" name="Freeform 11">
              <a:extLst>
                <a:ext uri="{FF2B5EF4-FFF2-40B4-BE49-F238E27FC236}">
                  <a16:creationId xmlns:a16="http://schemas.microsoft.com/office/drawing/2014/main" id="{4FEBDBD5-A0E7-E667-812E-2988A6FEC354}"/>
                </a:ext>
              </a:extLst>
            </p:cNvPr>
            <p:cNvSpPr/>
            <p:nvPr/>
          </p:nvSpPr>
          <p:spPr>
            <a:xfrm>
              <a:off x="0" y="0"/>
              <a:ext cx="4662149" cy="4662149"/>
            </a:xfrm>
            <a:custGeom>
              <a:avLst/>
              <a:gdLst/>
              <a:ahLst/>
              <a:cxnLst/>
              <a:rect l="l" t="t" r="r" b="b"/>
              <a:pathLst>
                <a:path w="4662149" h="4662149">
                  <a:moveTo>
                    <a:pt x="0" y="0"/>
                  </a:moveTo>
                  <a:lnTo>
                    <a:pt x="4662149" y="0"/>
                  </a:lnTo>
                  <a:lnTo>
                    <a:pt x="4662149" y="4662149"/>
                  </a:lnTo>
                  <a:lnTo>
                    <a:pt x="0" y="4662149"/>
                  </a:lnTo>
                  <a:lnTo>
                    <a:pt x="0" y="0"/>
                  </a:lnTo>
                  <a:close/>
                </a:path>
              </a:pathLst>
            </a:custGeom>
            <a:blipFill>
              <a:blip r:embed="rId7">
                <a:alphaModFix amt="79000"/>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38" name="Group 12">
              <a:extLst>
                <a:ext uri="{FF2B5EF4-FFF2-40B4-BE49-F238E27FC236}">
                  <a16:creationId xmlns:a16="http://schemas.microsoft.com/office/drawing/2014/main" id="{2F2C524C-3747-76ED-4BB0-37453381C731}"/>
                </a:ext>
              </a:extLst>
            </p:cNvPr>
            <p:cNvGrpSpPr/>
            <p:nvPr/>
          </p:nvGrpSpPr>
          <p:grpSpPr>
            <a:xfrm>
              <a:off x="479460" y="322755"/>
              <a:ext cx="3703228" cy="3703228"/>
              <a:chOff x="0" y="0"/>
              <a:chExt cx="812800" cy="812800"/>
            </a:xfrm>
          </p:grpSpPr>
          <p:sp>
            <p:nvSpPr>
              <p:cNvPr id="39" name="Freeform 13">
                <a:extLst>
                  <a:ext uri="{FF2B5EF4-FFF2-40B4-BE49-F238E27FC236}">
                    <a16:creationId xmlns:a16="http://schemas.microsoft.com/office/drawing/2014/main" id="{970E3284-6A5C-7842-4DFA-FD6050E6FD2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A644"/>
              </a:solidFill>
            </p:spPr>
            <p:txBody>
              <a:bodyPr/>
              <a:lstStyle/>
              <a:p>
                <a:endParaRPr lang="en-US"/>
              </a:p>
            </p:txBody>
          </p:sp>
          <p:sp>
            <p:nvSpPr>
              <p:cNvPr id="40" name="TextBox 14">
                <a:extLst>
                  <a:ext uri="{FF2B5EF4-FFF2-40B4-BE49-F238E27FC236}">
                    <a16:creationId xmlns:a16="http://schemas.microsoft.com/office/drawing/2014/main" id="{15C3390C-D15D-2CD6-CF9F-1E41D83FF9B2}"/>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41" name="Freeform 22">
            <a:extLst>
              <a:ext uri="{FF2B5EF4-FFF2-40B4-BE49-F238E27FC236}">
                <a16:creationId xmlns:a16="http://schemas.microsoft.com/office/drawing/2014/main" id="{BDBCA978-FA57-CA43-E679-1CF2AF004338}"/>
              </a:ext>
            </a:extLst>
          </p:cNvPr>
          <p:cNvSpPr/>
          <p:nvPr/>
        </p:nvSpPr>
        <p:spPr>
          <a:xfrm>
            <a:off x="8230566" y="4166625"/>
            <a:ext cx="2474071" cy="1738035"/>
          </a:xfrm>
          <a:custGeom>
            <a:avLst/>
            <a:gdLst/>
            <a:ahLst/>
            <a:cxnLst/>
            <a:rect l="l" t="t" r="r" b="b"/>
            <a:pathLst>
              <a:path w="2474071" h="1738035">
                <a:moveTo>
                  <a:pt x="0" y="0"/>
                </a:moveTo>
                <a:lnTo>
                  <a:pt x="2474071" y="0"/>
                </a:lnTo>
                <a:lnTo>
                  <a:pt x="2474071" y="1738035"/>
                </a:lnTo>
                <a:lnTo>
                  <a:pt x="0" y="173803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2" name="Freeform 23">
            <a:extLst>
              <a:ext uri="{FF2B5EF4-FFF2-40B4-BE49-F238E27FC236}">
                <a16:creationId xmlns:a16="http://schemas.microsoft.com/office/drawing/2014/main" id="{FDF8ABAC-921F-79C5-1E8E-4D748180C7B4}"/>
              </a:ext>
            </a:extLst>
          </p:cNvPr>
          <p:cNvSpPr/>
          <p:nvPr/>
        </p:nvSpPr>
        <p:spPr>
          <a:xfrm>
            <a:off x="14130853" y="4191032"/>
            <a:ext cx="1738035" cy="1738035"/>
          </a:xfrm>
          <a:custGeom>
            <a:avLst/>
            <a:gdLst/>
            <a:ahLst/>
            <a:cxnLst/>
            <a:rect l="l" t="t" r="r" b="b"/>
            <a:pathLst>
              <a:path w="1738035" h="1738035">
                <a:moveTo>
                  <a:pt x="0" y="0"/>
                </a:moveTo>
                <a:lnTo>
                  <a:pt x="1738035" y="0"/>
                </a:lnTo>
                <a:lnTo>
                  <a:pt x="1738035" y="1738035"/>
                </a:lnTo>
                <a:lnTo>
                  <a:pt x="0" y="173803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43" name="TextBox 27">
            <a:extLst>
              <a:ext uri="{FF2B5EF4-FFF2-40B4-BE49-F238E27FC236}">
                <a16:creationId xmlns:a16="http://schemas.microsoft.com/office/drawing/2014/main" id="{B0E3A579-919C-1478-51DE-EF0085608F1F}"/>
              </a:ext>
            </a:extLst>
          </p:cNvPr>
          <p:cNvSpPr txBox="1"/>
          <p:nvPr/>
        </p:nvSpPr>
        <p:spPr>
          <a:xfrm>
            <a:off x="7593552" y="6855408"/>
            <a:ext cx="3665416" cy="398095"/>
          </a:xfrm>
          <a:prstGeom prst="rect">
            <a:avLst/>
          </a:prstGeom>
        </p:spPr>
        <p:txBody>
          <a:bodyPr lIns="0" tIns="0" rIns="0" bIns="0" rtlCol="0" anchor="t">
            <a:spAutoFit/>
          </a:bodyPr>
          <a:lstStyle/>
          <a:p>
            <a:pPr algn="ctr">
              <a:lnSpc>
                <a:spcPts val="3377"/>
              </a:lnSpc>
              <a:spcBef>
                <a:spcPct val="0"/>
              </a:spcBef>
            </a:pPr>
            <a:r>
              <a:rPr lang="en-US" sz="2412" b="1">
                <a:solidFill>
                  <a:srgbClr val="E85D0F"/>
                </a:solidFill>
                <a:latin typeface="Noto Sans Bold"/>
                <a:ea typeface="Noto Sans Bold"/>
                <a:cs typeface="Noto Sans Bold"/>
                <a:sym typeface="Noto Sans Bold"/>
              </a:rPr>
              <a:t>Send A Secure Message</a:t>
            </a:r>
          </a:p>
        </p:txBody>
      </p:sp>
      <p:sp>
        <p:nvSpPr>
          <p:cNvPr id="44" name="TextBox 28">
            <a:extLst>
              <a:ext uri="{FF2B5EF4-FFF2-40B4-BE49-F238E27FC236}">
                <a16:creationId xmlns:a16="http://schemas.microsoft.com/office/drawing/2014/main" id="{83A79F23-17AF-84CC-5AE9-3777973F075B}"/>
              </a:ext>
            </a:extLst>
          </p:cNvPr>
          <p:cNvSpPr txBox="1"/>
          <p:nvPr/>
        </p:nvSpPr>
        <p:spPr>
          <a:xfrm>
            <a:off x="13314353" y="6855408"/>
            <a:ext cx="3371034" cy="398095"/>
          </a:xfrm>
          <a:prstGeom prst="rect">
            <a:avLst/>
          </a:prstGeom>
        </p:spPr>
        <p:txBody>
          <a:bodyPr lIns="0" tIns="0" rIns="0" bIns="0" rtlCol="0" anchor="t">
            <a:spAutoFit/>
          </a:bodyPr>
          <a:lstStyle/>
          <a:p>
            <a:pPr algn="ctr">
              <a:lnSpc>
                <a:spcPts val="3377"/>
              </a:lnSpc>
              <a:spcBef>
                <a:spcPct val="0"/>
              </a:spcBef>
            </a:pPr>
            <a:r>
              <a:rPr lang="en-US" sz="2412" b="1">
                <a:solidFill>
                  <a:srgbClr val="E85D0F"/>
                </a:solidFill>
                <a:latin typeface="Noto Sans Bold"/>
                <a:ea typeface="Noto Sans Bold"/>
                <a:cs typeface="Noto Sans Bold"/>
                <a:sym typeface="Noto Sans Bold"/>
              </a:rPr>
              <a:t>Request A Call Back</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025651" y="6770286"/>
            <a:ext cx="4584700" cy="4584700"/>
          </a:xfrm>
          <a:custGeom>
            <a:avLst/>
            <a:gdLst/>
            <a:ahLst/>
            <a:cxnLst/>
            <a:rect l="l" t="t" r="r" b="b"/>
            <a:pathLst>
              <a:path w="4584700" h="4584700">
                <a:moveTo>
                  <a:pt x="0" y="0"/>
                </a:moveTo>
                <a:lnTo>
                  <a:pt x="4584700" y="0"/>
                </a:lnTo>
                <a:lnTo>
                  <a:pt x="4584700" y="4584700"/>
                </a:lnTo>
                <a:lnTo>
                  <a:pt x="0" y="4584700"/>
                </a:lnTo>
                <a:lnTo>
                  <a:pt x="0" y="0"/>
                </a:lnTo>
                <a:close/>
              </a:path>
            </a:pathLst>
          </a:custGeom>
          <a:blipFill>
            <a:blip r:embed="rId3"/>
            <a:stretch>
              <a:fillRect/>
            </a:stretch>
          </a:blipFill>
        </p:spPr>
        <p:txBody>
          <a:bodyPr/>
          <a:lstStyle/>
          <a:p>
            <a:endParaRPr lang="en-US"/>
          </a:p>
        </p:txBody>
      </p:sp>
      <p:sp>
        <p:nvSpPr>
          <p:cNvPr id="3" name="Freeform 3"/>
          <p:cNvSpPr/>
          <p:nvPr/>
        </p:nvSpPr>
        <p:spPr>
          <a:xfrm>
            <a:off x="-210125" y="-610365"/>
            <a:ext cx="10522715" cy="10522715"/>
          </a:xfrm>
          <a:custGeom>
            <a:avLst/>
            <a:gdLst/>
            <a:ahLst/>
            <a:cxnLst/>
            <a:rect l="l" t="t" r="r" b="b"/>
            <a:pathLst>
              <a:path w="10522715" h="10522715">
                <a:moveTo>
                  <a:pt x="0" y="0"/>
                </a:moveTo>
                <a:lnTo>
                  <a:pt x="10522715" y="0"/>
                </a:lnTo>
                <a:lnTo>
                  <a:pt x="10522715" y="10522715"/>
                </a:lnTo>
                <a:lnTo>
                  <a:pt x="0" y="10522715"/>
                </a:lnTo>
                <a:lnTo>
                  <a:pt x="0" y="0"/>
                </a:lnTo>
                <a:close/>
              </a:path>
            </a:pathLst>
          </a:custGeom>
          <a:blipFill>
            <a:blip r:embed="rId4"/>
            <a:stretch>
              <a:fillRect/>
            </a:stretch>
          </a:blipFill>
        </p:spPr>
        <p:txBody>
          <a:bodyPr/>
          <a:lstStyle/>
          <a:p>
            <a:endParaRPr lang="en-US"/>
          </a:p>
        </p:txBody>
      </p:sp>
      <p:sp>
        <p:nvSpPr>
          <p:cNvPr id="4" name="Freeform 4"/>
          <p:cNvSpPr/>
          <p:nvPr/>
        </p:nvSpPr>
        <p:spPr>
          <a:xfrm>
            <a:off x="11749464" y="3955158"/>
            <a:ext cx="4860887" cy="4860887"/>
          </a:xfrm>
          <a:custGeom>
            <a:avLst/>
            <a:gdLst/>
            <a:ahLst/>
            <a:cxnLst/>
            <a:rect l="l" t="t" r="r" b="b"/>
            <a:pathLst>
              <a:path w="4860887" h="4860887">
                <a:moveTo>
                  <a:pt x="0" y="0"/>
                </a:moveTo>
                <a:lnTo>
                  <a:pt x="4860887" y="0"/>
                </a:lnTo>
                <a:lnTo>
                  <a:pt x="4860887" y="4860888"/>
                </a:lnTo>
                <a:lnTo>
                  <a:pt x="0" y="4860888"/>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9464040" y="8514948"/>
            <a:ext cx="3959921" cy="1095375"/>
          </a:xfrm>
          <a:prstGeom prst="rect">
            <a:avLst/>
          </a:prstGeom>
        </p:spPr>
        <p:txBody>
          <a:bodyPr lIns="0" tIns="0" rIns="0" bIns="0" rtlCol="0" anchor="t">
            <a:spAutoFit/>
          </a:bodyPr>
          <a:lstStyle/>
          <a:p>
            <a:pPr algn="ctr">
              <a:lnSpc>
                <a:spcPts val="8640"/>
              </a:lnSpc>
            </a:pPr>
            <a:r>
              <a:rPr lang="en-US" sz="7200" spc="67">
                <a:solidFill>
                  <a:srgbClr val="212C68"/>
                </a:solidFill>
                <a:latin typeface="Noto Sans"/>
                <a:ea typeface="Noto Sans"/>
                <a:cs typeface="Noto Sans"/>
                <a:sym typeface="Noto Sans"/>
              </a:rPr>
              <a:t>30%</a:t>
            </a:r>
          </a:p>
        </p:txBody>
      </p:sp>
      <p:sp>
        <p:nvSpPr>
          <p:cNvPr id="6" name="TextBox 6"/>
          <p:cNvSpPr txBox="1"/>
          <p:nvPr/>
        </p:nvSpPr>
        <p:spPr>
          <a:xfrm>
            <a:off x="9464041" y="5793080"/>
            <a:ext cx="3959921" cy="1000125"/>
          </a:xfrm>
          <a:prstGeom prst="rect">
            <a:avLst/>
          </a:prstGeom>
        </p:spPr>
        <p:txBody>
          <a:bodyPr lIns="0" tIns="0" rIns="0" bIns="0" rtlCol="0" anchor="t">
            <a:spAutoFit/>
          </a:bodyPr>
          <a:lstStyle/>
          <a:p>
            <a:pPr algn="ctr">
              <a:lnSpc>
                <a:spcPts val="7920"/>
              </a:lnSpc>
            </a:pPr>
            <a:r>
              <a:rPr lang="en-US" sz="6600" spc="61">
                <a:solidFill>
                  <a:srgbClr val="7C557D"/>
                </a:solidFill>
                <a:latin typeface="Noto Sans"/>
                <a:ea typeface="Noto Sans"/>
                <a:cs typeface="Noto Sans"/>
                <a:sym typeface="Noto Sans"/>
              </a:rPr>
              <a:t>40%</a:t>
            </a:r>
          </a:p>
        </p:txBody>
      </p:sp>
      <p:sp>
        <p:nvSpPr>
          <p:cNvPr id="7" name="TextBox 7"/>
          <p:cNvSpPr txBox="1"/>
          <p:nvPr/>
        </p:nvSpPr>
        <p:spPr>
          <a:xfrm>
            <a:off x="9464042" y="2758273"/>
            <a:ext cx="3959921" cy="1000125"/>
          </a:xfrm>
          <a:prstGeom prst="rect">
            <a:avLst/>
          </a:prstGeom>
        </p:spPr>
        <p:txBody>
          <a:bodyPr lIns="0" tIns="0" rIns="0" bIns="0" rtlCol="0" anchor="t">
            <a:spAutoFit/>
          </a:bodyPr>
          <a:lstStyle/>
          <a:p>
            <a:pPr algn="ctr">
              <a:lnSpc>
                <a:spcPts val="7920"/>
              </a:lnSpc>
            </a:pPr>
            <a:r>
              <a:rPr lang="en-US" sz="6600" spc="61">
                <a:solidFill>
                  <a:srgbClr val="FF824A"/>
                </a:solidFill>
                <a:latin typeface="Noto Sans"/>
                <a:ea typeface="Noto Sans"/>
                <a:cs typeface="Noto Sans"/>
                <a:sym typeface="Noto Sans"/>
              </a:rPr>
              <a:t>30%</a:t>
            </a:r>
          </a:p>
        </p:txBody>
      </p:sp>
      <p:sp>
        <p:nvSpPr>
          <p:cNvPr id="8" name="TextBox 8"/>
          <p:cNvSpPr txBox="1"/>
          <p:nvPr/>
        </p:nvSpPr>
        <p:spPr>
          <a:xfrm>
            <a:off x="3833835" y="7112136"/>
            <a:ext cx="2434795" cy="1000125"/>
          </a:xfrm>
          <a:prstGeom prst="rect">
            <a:avLst/>
          </a:prstGeom>
        </p:spPr>
        <p:txBody>
          <a:bodyPr lIns="0" tIns="0" rIns="0" bIns="0" rtlCol="0" anchor="t">
            <a:spAutoFit/>
          </a:bodyPr>
          <a:lstStyle/>
          <a:p>
            <a:pPr algn="l">
              <a:lnSpc>
                <a:spcPts val="7920"/>
              </a:lnSpc>
            </a:pPr>
            <a:r>
              <a:rPr lang="en-US" sz="6600" b="1" spc="61">
                <a:solidFill>
                  <a:srgbClr val="5EA745"/>
                </a:solidFill>
                <a:latin typeface="Noto Sans Bold"/>
                <a:ea typeface="Noto Sans Bold"/>
                <a:cs typeface="Noto Sans Bold"/>
                <a:sym typeface="Noto Sans Bold"/>
              </a:rPr>
              <a:t>100%</a:t>
            </a:r>
          </a:p>
        </p:txBody>
      </p:sp>
      <p:sp>
        <p:nvSpPr>
          <p:cNvPr id="9" name="Freeform 9"/>
          <p:cNvSpPr/>
          <p:nvPr/>
        </p:nvSpPr>
        <p:spPr>
          <a:xfrm>
            <a:off x="11652799" y="1207560"/>
            <a:ext cx="5054217" cy="5054217"/>
          </a:xfrm>
          <a:custGeom>
            <a:avLst/>
            <a:gdLst/>
            <a:ahLst/>
            <a:cxnLst/>
            <a:rect l="l" t="t" r="r" b="b"/>
            <a:pathLst>
              <a:path w="5054217" h="5054217">
                <a:moveTo>
                  <a:pt x="0" y="0"/>
                </a:moveTo>
                <a:lnTo>
                  <a:pt x="5054217" y="0"/>
                </a:lnTo>
                <a:lnTo>
                  <a:pt x="5054217" y="5054217"/>
                </a:lnTo>
                <a:lnTo>
                  <a:pt x="0" y="5054217"/>
                </a:lnTo>
                <a:lnTo>
                  <a:pt x="0" y="0"/>
                </a:lnTo>
                <a:close/>
              </a:path>
            </a:pathLst>
          </a:custGeom>
          <a:blipFill>
            <a:blip r:embed="rId6"/>
            <a:stretch>
              <a:fillRect/>
            </a:stretch>
          </a:blipFill>
        </p:spPr>
        <p:txBody>
          <a:bodyPr/>
          <a:lstStyle/>
          <a:p>
            <a:endParaRPr lang="en-US"/>
          </a:p>
        </p:txBody>
      </p:sp>
      <p:sp>
        <p:nvSpPr>
          <p:cNvPr id="10" name="TextBox 10"/>
          <p:cNvSpPr txBox="1"/>
          <p:nvPr/>
        </p:nvSpPr>
        <p:spPr>
          <a:xfrm>
            <a:off x="1028700" y="8353023"/>
            <a:ext cx="8214566" cy="361950"/>
          </a:xfrm>
          <a:prstGeom prst="rect">
            <a:avLst/>
          </a:prstGeom>
        </p:spPr>
        <p:txBody>
          <a:bodyPr lIns="0" tIns="0" rIns="0" bIns="0" rtlCol="0" anchor="t">
            <a:spAutoFit/>
          </a:bodyPr>
          <a:lstStyle/>
          <a:p>
            <a:pPr algn="ctr">
              <a:lnSpc>
                <a:spcPts val="1439"/>
              </a:lnSpc>
            </a:pPr>
            <a:r>
              <a:rPr lang="en-US" sz="1200" spc="11">
                <a:solidFill>
                  <a:srgbClr val="000000"/>
                </a:solidFill>
                <a:latin typeface="Noto Sans"/>
                <a:ea typeface="Noto Sans"/>
                <a:cs typeface="Noto Sans"/>
                <a:sym typeface="Noto Sans"/>
              </a:rPr>
              <a:t>For illustrative purposes only. 40% replacement is a general rule of thumb. Actual Social Security Replacement will vary.  Source: https://www.ssa.gov/policy/docs/ssb/v68n2/v68n2p1.html</a:t>
            </a:r>
          </a:p>
        </p:txBody>
      </p:sp>
      <p:grpSp>
        <p:nvGrpSpPr>
          <p:cNvPr id="11" name="Group 11"/>
          <p:cNvGrpSpPr/>
          <p:nvPr/>
        </p:nvGrpSpPr>
        <p:grpSpPr>
          <a:xfrm>
            <a:off x="-637224" y="-4962142"/>
            <a:ext cx="20209651" cy="7277633"/>
            <a:chOff x="0" y="0"/>
            <a:chExt cx="5322706" cy="1916743"/>
          </a:xfrm>
        </p:grpSpPr>
        <p:sp>
          <p:nvSpPr>
            <p:cNvPr id="12" name="Freeform 12"/>
            <p:cNvSpPr/>
            <p:nvPr/>
          </p:nvSpPr>
          <p:spPr>
            <a:xfrm>
              <a:off x="0" y="0"/>
              <a:ext cx="5322707" cy="1916743"/>
            </a:xfrm>
            <a:custGeom>
              <a:avLst/>
              <a:gdLst/>
              <a:ahLst/>
              <a:cxnLst/>
              <a:rect l="l" t="t" r="r" b="b"/>
              <a:pathLst>
                <a:path w="5322707" h="1916743">
                  <a:moveTo>
                    <a:pt x="0" y="0"/>
                  </a:moveTo>
                  <a:lnTo>
                    <a:pt x="5322707" y="0"/>
                  </a:lnTo>
                  <a:lnTo>
                    <a:pt x="5322707" y="1916743"/>
                  </a:lnTo>
                  <a:lnTo>
                    <a:pt x="0" y="1916743"/>
                  </a:lnTo>
                  <a:close/>
                </a:path>
              </a:pathLst>
            </a:custGeom>
            <a:solidFill>
              <a:srgbClr val="232C68"/>
            </a:solidFill>
          </p:spPr>
          <p:txBody>
            <a:bodyPr/>
            <a:lstStyle/>
            <a:p>
              <a:endParaRPr lang="en-US"/>
            </a:p>
          </p:txBody>
        </p:sp>
        <p:sp>
          <p:nvSpPr>
            <p:cNvPr id="13" name="TextBox 13"/>
            <p:cNvSpPr txBox="1"/>
            <p:nvPr/>
          </p:nvSpPr>
          <p:spPr>
            <a:xfrm>
              <a:off x="0" y="-38100"/>
              <a:ext cx="5322706" cy="1954843"/>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0" y="461962"/>
            <a:ext cx="18288000" cy="1133475"/>
          </a:xfrm>
          <a:prstGeom prst="rect">
            <a:avLst/>
          </a:prstGeom>
        </p:spPr>
        <p:txBody>
          <a:bodyPr lIns="0" tIns="0" rIns="0" bIns="0" rtlCol="0" anchor="t">
            <a:spAutoFit/>
          </a:bodyPr>
          <a:lstStyle/>
          <a:p>
            <a:pPr algn="ctr">
              <a:lnSpc>
                <a:spcPts val="8999"/>
              </a:lnSpc>
            </a:pPr>
            <a:r>
              <a:rPr lang="en-US" sz="7499" b="1">
                <a:solidFill>
                  <a:srgbClr val="FFFFFF"/>
                </a:solidFill>
                <a:latin typeface="Noto Sans Bold"/>
                <a:ea typeface="Noto Sans Bold"/>
                <a:cs typeface="Noto Sans Bold"/>
                <a:sym typeface="Noto Sans Bold"/>
              </a:rPr>
              <a:t>Purpose of a Retirement Account</a:t>
            </a:r>
          </a:p>
        </p:txBody>
      </p:sp>
      <p:sp>
        <p:nvSpPr>
          <p:cNvPr id="15" name="Freeform 15"/>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61721" y="2478229"/>
            <a:ext cx="11611899" cy="6814302"/>
          </a:xfrm>
          <a:custGeom>
            <a:avLst/>
            <a:gdLst/>
            <a:ahLst/>
            <a:cxnLst/>
            <a:rect l="l" t="t" r="r" b="b"/>
            <a:pathLst>
              <a:path w="11611899" h="6814302">
                <a:moveTo>
                  <a:pt x="0" y="0"/>
                </a:moveTo>
                <a:lnTo>
                  <a:pt x="11611899" y="0"/>
                </a:lnTo>
                <a:lnTo>
                  <a:pt x="11611899" y="6814301"/>
                </a:lnTo>
                <a:lnTo>
                  <a:pt x="0" y="68143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637224" y="-4962142"/>
            <a:ext cx="20209651" cy="7277633"/>
            <a:chOff x="0" y="0"/>
            <a:chExt cx="5322706" cy="1916743"/>
          </a:xfrm>
        </p:grpSpPr>
        <p:sp>
          <p:nvSpPr>
            <p:cNvPr id="4" name="Freeform 4"/>
            <p:cNvSpPr/>
            <p:nvPr/>
          </p:nvSpPr>
          <p:spPr>
            <a:xfrm>
              <a:off x="0" y="0"/>
              <a:ext cx="5322707" cy="1916743"/>
            </a:xfrm>
            <a:custGeom>
              <a:avLst/>
              <a:gdLst/>
              <a:ahLst/>
              <a:cxnLst/>
              <a:rect l="l" t="t" r="r" b="b"/>
              <a:pathLst>
                <a:path w="5322707" h="1916743">
                  <a:moveTo>
                    <a:pt x="0" y="0"/>
                  </a:moveTo>
                  <a:lnTo>
                    <a:pt x="5322707" y="0"/>
                  </a:lnTo>
                  <a:lnTo>
                    <a:pt x="5322707" y="1916743"/>
                  </a:lnTo>
                  <a:lnTo>
                    <a:pt x="0" y="1916743"/>
                  </a:lnTo>
                  <a:close/>
                </a:path>
              </a:pathLst>
            </a:custGeom>
            <a:solidFill>
              <a:srgbClr val="232C68"/>
            </a:solidFill>
          </p:spPr>
          <p:txBody>
            <a:bodyPr/>
            <a:lstStyle/>
            <a:p>
              <a:endParaRPr lang="en-US"/>
            </a:p>
          </p:txBody>
        </p:sp>
        <p:sp>
          <p:nvSpPr>
            <p:cNvPr id="5" name="TextBox 5"/>
            <p:cNvSpPr txBox="1"/>
            <p:nvPr/>
          </p:nvSpPr>
          <p:spPr>
            <a:xfrm>
              <a:off x="0" y="-38100"/>
              <a:ext cx="5322706" cy="195484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3590046" y="420829"/>
            <a:ext cx="4104513" cy="4114800"/>
          </a:xfrm>
          <a:custGeom>
            <a:avLst/>
            <a:gdLst/>
            <a:ahLst/>
            <a:cxnLst/>
            <a:rect l="l" t="t" r="r" b="b"/>
            <a:pathLst>
              <a:path w="4104513" h="4114800">
                <a:moveTo>
                  <a:pt x="0" y="0"/>
                </a:moveTo>
                <a:lnTo>
                  <a:pt x="4104513" y="0"/>
                </a:lnTo>
                <a:lnTo>
                  <a:pt x="410451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7" name="Picture 7"/>
          <p:cNvPicPr>
            <a:picLocks noChangeAspect="1"/>
          </p:cNvPicPr>
          <p:nvPr/>
        </p:nvPicPr>
        <p:blipFill>
          <a:blip r:embed="rId7"/>
          <a:srcRect/>
          <a:stretch>
            <a:fillRect/>
          </a:stretch>
        </p:blipFill>
        <p:spPr>
          <a:xfrm rot="-8970188">
            <a:off x="8015454" y="-271422"/>
            <a:ext cx="2904294" cy="3457493"/>
          </a:xfrm>
          <a:prstGeom prst="rect">
            <a:avLst/>
          </a:prstGeom>
        </p:spPr>
      </p:pic>
      <p:sp>
        <p:nvSpPr>
          <p:cNvPr id="8" name="TextBox 8"/>
          <p:cNvSpPr txBox="1"/>
          <p:nvPr/>
        </p:nvSpPr>
        <p:spPr>
          <a:xfrm>
            <a:off x="1028700" y="876300"/>
            <a:ext cx="14511836" cy="1152525"/>
          </a:xfrm>
          <a:prstGeom prst="rect">
            <a:avLst/>
          </a:prstGeom>
        </p:spPr>
        <p:txBody>
          <a:bodyPr lIns="0" tIns="0" rIns="0" bIns="0" rtlCol="0" anchor="t">
            <a:spAutoFit/>
          </a:bodyPr>
          <a:lstStyle/>
          <a:p>
            <a:pPr algn="l">
              <a:lnSpc>
                <a:spcPts val="9000"/>
              </a:lnSpc>
            </a:pPr>
            <a:r>
              <a:rPr lang="en-US" sz="7500" b="1">
                <a:solidFill>
                  <a:srgbClr val="FFFFFF"/>
                </a:solidFill>
                <a:latin typeface="Noto Sans Bold"/>
                <a:ea typeface="Noto Sans Bold"/>
                <a:cs typeface="Noto Sans Bold"/>
                <a:sym typeface="Noto Sans Bold"/>
              </a:rPr>
              <a:t>To Do List</a:t>
            </a:r>
          </a:p>
        </p:txBody>
      </p:sp>
      <p:sp>
        <p:nvSpPr>
          <p:cNvPr id="9" name="TextBox 9"/>
          <p:cNvSpPr txBox="1"/>
          <p:nvPr/>
        </p:nvSpPr>
        <p:spPr>
          <a:xfrm>
            <a:off x="14434242" y="8033639"/>
            <a:ext cx="4183784" cy="561975"/>
          </a:xfrm>
          <a:prstGeom prst="rect">
            <a:avLst/>
          </a:prstGeom>
        </p:spPr>
        <p:txBody>
          <a:bodyPr lIns="0" tIns="0" rIns="0" bIns="0" rtlCol="0" anchor="t">
            <a:spAutoFit/>
          </a:bodyPr>
          <a:lstStyle/>
          <a:p>
            <a:pPr algn="ctr">
              <a:lnSpc>
                <a:spcPts val="4440"/>
              </a:lnSpc>
            </a:pPr>
            <a:r>
              <a:rPr lang="en-US" sz="3700" b="1">
                <a:solidFill>
                  <a:srgbClr val="FFFFFF"/>
                </a:solidFill>
                <a:latin typeface="Noto Sans Bold"/>
                <a:ea typeface="Noto Sans Bold"/>
                <a:cs typeface="Noto Sans Bold"/>
                <a:sym typeface="Noto Sans Bold"/>
              </a:rPr>
              <a:t>U.BPAS.COM</a:t>
            </a:r>
          </a:p>
        </p:txBody>
      </p:sp>
      <p:sp>
        <p:nvSpPr>
          <p:cNvPr id="10" name="TextBox 10"/>
          <p:cNvSpPr txBox="1"/>
          <p:nvPr/>
        </p:nvSpPr>
        <p:spPr>
          <a:xfrm>
            <a:off x="2236617" y="2552265"/>
            <a:ext cx="9219661" cy="542925"/>
          </a:xfrm>
          <a:prstGeom prst="rect">
            <a:avLst/>
          </a:prstGeom>
        </p:spPr>
        <p:txBody>
          <a:bodyPr lIns="0" tIns="0" rIns="0" bIns="0" rtlCol="0" anchor="t">
            <a:spAutoFit/>
          </a:bodyPr>
          <a:lstStyle/>
          <a:p>
            <a:pPr algn="l">
              <a:lnSpc>
                <a:spcPts val="4320"/>
              </a:lnSpc>
            </a:pPr>
            <a:r>
              <a:rPr lang="en-US" sz="3600" spc="33">
                <a:solidFill>
                  <a:srgbClr val="000000"/>
                </a:solidFill>
                <a:latin typeface="Noto Sans"/>
                <a:ea typeface="Noto Sans"/>
                <a:cs typeface="Noto Sans"/>
                <a:sym typeface="Noto Sans"/>
              </a:rPr>
              <a:t>Login to your account at </a:t>
            </a:r>
            <a:r>
              <a:rPr lang="en-US" sz="3600" b="1" spc="33">
                <a:solidFill>
                  <a:srgbClr val="000000"/>
                </a:solidFill>
                <a:latin typeface="Noto Sans Bold"/>
                <a:ea typeface="Noto Sans Bold"/>
                <a:cs typeface="Noto Sans Bold"/>
                <a:sym typeface="Noto Sans Bold"/>
              </a:rPr>
              <a:t>u.bpas.com</a:t>
            </a:r>
          </a:p>
        </p:txBody>
      </p:sp>
      <p:sp>
        <p:nvSpPr>
          <p:cNvPr id="11" name="TextBox 11"/>
          <p:cNvSpPr txBox="1"/>
          <p:nvPr/>
        </p:nvSpPr>
        <p:spPr>
          <a:xfrm>
            <a:off x="2236617" y="3748699"/>
            <a:ext cx="11159343" cy="542925"/>
          </a:xfrm>
          <a:prstGeom prst="rect">
            <a:avLst/>
          </a:prstGeom>
        </p:spPr>
        <p:txBody>
          <a:bodyPr lIns="0" tIns="0" rIns="0" bIns="0" rtlCol="0" anchor="t">
            <a:spAutoFit/>
          </a:bodyPr>
          <a:lstStyle/>
          <a:p>
            <a:pPr algn="l">
              <a:lnSpc>
                <a:spcPts val="4320"/>
              </a:lnSpc>
            </a:pPr>
            <a:r>
              <a:rPr lang="en-US" sz="3600" spc="33">
                <a:solidFill>
                  <a:srgbClr val="000000"/>
                </a:solidFill>
                <a:latin typeface="Noto Sans"/>
                <a:ea typeface="Noto Sans"/>
                <a:cs typeface="Noto Sans"/>
                <a:sym typeface="Noto Sans"/>
              </a:rPr>
              <a:t>Adjust </a:t>
            </a:r>
            <a:r>
              <a:rPr lang="en-US" sz="3600" b="1" spc="33">
                <a:solidFill>
                  <a:srgbClr val="000000"/>
                </a:solidFill>
                <a:latin typeface="Noto Sans Bold"/>
                <a:ea typeface="Noto Sans Bold"/>
                <a:cs typeface="Noto Sans Bold"/>
                <a:sym typeface="Noto Sans Bold"/>
              </a:rPr>
              <a:t>contributions</a:t>
            </a:r>
            <a:r>
              <a:rPr lang="en-US" sz="3600" spc="33">
                <a:solidFill>
                  <a:srgbClr val="000000"/>
                </a:solidFill>
                <a:latin typeface="Noto Sans"/>
                <a:ea typeface="Noto Sans"/>
                <a:cs typeface="Noto Sans"/>
                <a:sym typeface="Noto Sans"/>
              </a:rPr>
              <a:t> or setup automatic increases</a:t>
            </a:r>
          </a:p>
        </p:txBody>
      </p:sp>
      <p:sp>
        <p:nvSpPr>
          <p:cNvPr id="12" name="TextBox 12"/>
          <p:cNvSpPr txBox="1"/>
          <p:nvPr/>
        </p:nvSpPr>
        <p:spPr>
          <a:xfrm>
            <a:off x="2256670" y="4934853"/>
            <a:ext cx="14269464" cy="542925"/>
          </a:xfrm>
          <a:prstGeom prst="rect">
            <a:avLst/>
          </a:prstGeom>
        </p:spPr>
        <p:txBody>
          <a:bodyPr lIns="0" tIns="0" rIns="0" bIns="0" rtlCol="0" anchor="t">
            <a:spAutoFit/>
          </a:bodyPr>
          <a:lstStyle/>
          <a:p>
            <a:pPr algn="l">
              <a:lnSpc>
                <a:spcPts val="4320"/>
              </a:lnSpc>
            </a:pPr>
            <a:r>
              <a:rPr lang="en-US" sz="3600" spc="33">
                <a:solidFill>
                  <a:srgbClr val="000000"/>
                </a:solidFill>
                <a:latin typeface="Noto Sans"/>
                <a:ea typeface="Noto Sans"/>
                <a:cs typeface="Noto Sans"/>
                <a:sym typeface="Noto Sans"/>
              </a:rPr>
              <a:t>Review/update your personal information in </a:t>
            </a:r>
            <a:r>
              <a:rPr lang="en-US" sz="3600" b="1" spc="33">
                <a:solidFill>
                  <a:srgbClr val="000000"/>
                </a:solidFill>
                <a:latin typeface="Noto Sans Bold"/>
                <a:ea typeface="Noto Sans Bold"/>
                <a:cs typeface="Noto Sans Bold"/>
                <a:sym typeface="Noto Sans Bold"/>
              </a:rPr>
              <a:t>My Profile</a:t>
            </a:r>
          </a:p>
        </p:txBody>
      </p:sp>
      <p:sp>
        <p:nvSpPr>
          <p:cNvPr id="13" name="TextBox 13"/>
          <p:cNvSpPr txBox="1"/>
          <p:nvPr/>
        </p:nvSpPr>
        <p:spPr>
          <a:xfrm>
            <a:off x="2266015" y="6176477"/>
            <a:ext cx="11535965" cy="542925"/>
          </a:xfrm>
          <a:prstGeom prst="rect">
            <a:avLst/>
          </a:prstGeom>
        </p:spPr>
        <p:txBody>
          <a:bodyPr lIns="0" tIns="0" rIns="0" bIns="0" rtlCol="0" anchor="t">
            <a:spAutoFit/>
          </a:bodyPr>
          <a:lstStyle/>
          <a:p>
            <a:pPr algn="l">
              <a:lnSpc>
                <a:spcPts val="4320"/>
              </a:lnSpc>
            </a:pPr>
            <a:r>
              <a:rPr lang="en-US" sz="3600" spc="33">
                <a:solidFill>
                  <a:srgbClr val="000000"/>
                </a:solidFill>
                <a:latin typeface="Noto Sans"/>
                <a:ea typeface="Noto Sans"/>
                <a:cs typeface="Noto Sans"/>
                <a:sym typeface="Noto Sans"/>
              </a:rPr>
              <a:t>Review/update/add </a:t>
            </a:r>
            <a:r>
              <a:rPr lang="en-US" sz="3600" b="1" spc="33">
                <a:solidFill>
                  <a:srgbClr val="000000"/>
                </a:solidFill>
                <a:latin typeface="Noto Sans Bold"/>
                <a:ea typeface="Noto Sans Bold"/>
                <a:cs typeface="Noto Sans Bold"/>
                <a:sym typeface="Noto Sans Bold"/>
              </a:rPr>
              <a:t>beneficiaries</a:t>
            </a:r>
            <a:r>
              <a:rPr lang="en-US" sz="3600" spc="33">
                <a:solidFill>
                  <a:srgbClr val="000000"/>
                </a:solidFill>
                <a:latin typeface="Noto Sans"/>
                <a:ea typeface="Noto Sans"/>
                <a:cs typeface="Noto Sans"/>
                <a:sym typeface="Noto Sans"/>
              </a:rPr>
              <a:t> to your account</a:t>
            </a:r>
          </a:p>
        </p:txBody>
      </p:sp>
      <p:sp>
        <p:nvSpPr>
          <p:cNvPr id="14" name="TextBox 14"/>
          <p:cNvSpPr txBox="1"/>
          <p:nvPr/>
        </p:nvSpPr>
        <p:spPr>
          <a:xfrm>
            <a:off x="2271122" y="7385109"/>
            <a:ext cx="10939858" cy="542925"/>
          </a:xfrm>
          <a:prstGeom prst="rect">
            <a:avLst/>
          </a:prstGeom>
        </p:spPr>
        <p:txBody>
          <a:bodyPr lIns="0" tIns="0" rIns="0" bIns="0" rtlCol="0" anchor="t">
            <a:spAutoFit/>
          </a:bodyPr>
          <a:lstStyle/>
          <a:p>
            <a:pPr algn="l">
              <a:lnSpc>
                <a:spcPts val="4320"/>
              </a:lnSpc>
            </a:pPr>
            <a:r>
              <a:rPr lang="en-US" sz="3600" spc="33">
                <a:solidFill>
                  <a:srgbClr val="000000"/>
                </a:solidFill>
                <a:latin typeface="Noto Sans"/>
                <a:ea typeface="Noto Sans"/>
                <a:cs typeface="Noto Sans"/>
                <a:sym typeface="Noto Sans"/>
              </a:rPr>
              <a:t>Review your </a:t>
            </a:r>
            <a:r>
              <a:rPr lang="en-US" sz="3600" b="1" spc="33">
                <a:solidFill>
                  <a:srgbClr val="000000"/>
                </a:solidFill>
                <a:latin typeface="Noto Sans Bold"/>
                <a:ea typeface="Noto Sans Bold"/>
                <a:cs typeface="Noto Sans Bold"/>
                <a:sym typeface="Noto Sans Bold"/>
              </a:rPr>
              <a:t>investments</a:t>
            </a:r>
            <a:r>
              <a:rPr lang="en-US" sz="3600" spc="33">
                <a:solidFill>
                  <a:srgbClr val="000000"/>
                </a:solidFill>
                <a:latin typeface="Noto Sans"/>
                <a:ea typeface="Noto Sans"/>
                <a:cs typeface="Noto Sans"/>
                <a:sym typeface="Noto Sans"/>
              </a:rPr>
              <a:t> for tolerance risk</a:t>
            </a:r>
          </a:p>
        </p:txBody>
      </p:sp>
      <p:sp>
        <p:nvSpPr>
          <p:cNvPr id="15" name="TextBox 15"/>
          <p:cNvSpPr txBox="1"/>
          <p:nvPr/>
        </p:nvSpPr>
        <p:spPr>
          <a:xfrm>
            <a:off x="2266015" y="8595614"/>
            <a:ext cx="9219661" cy="542925"/>
          </a:xfrm>
          <a:prstGeom prst="rect">
            <a:avLst/>
          </a:prstGeom>
        </p:spPr>
        <p:txBody>
          <a:bodyPr lIns="0" tIns="0" rIns="0" bIns="0" rtlCol="0" anchor="t">
            <a:spAutoFit/>
          </a:bodyPr>
          <a:lstStyle/>
          <a:p>
            <a:pPr algn="l">
              <a:lnSpc>
                <a:spcPts val="4320"/>
              </a:lnSpc>
            </a:pPr>
            <a:r>
              <a:rPr lang="en-US" sz="3600" b="1" spc="33">
                <a:solidFill>
                  <a:srgbClr val="000000"/>
                </a:solidFill>
                <a:latin typeface="Noto Sans Bold"/>
                <a:ea typeface="Noto Sans Bold"/>
                <a:cs typeface="Noto Sans Bold"/>
                <a:sym typeface="Noto Sans Bold"/>
              </a:rPr>
              <a:t>Go Green</a:t>
            </a:r>
          </a:p>
        </p:txBody>
      </p:sp>
      <p:sp>
        <p:nvSpPr>
          <p:cNvPr id="16" name="Freeform 16"/>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8"/>
            <a:stretch>
              <a:fillRect/>
            </a:stretch>
          </a:blipFill>
        </p:spPr>
        <p:txBody>
          <a:bodyPr/>
          <a:lstStyle/>
          <a:p>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320261" y="2245470"/>
            <a:ext cx="12619808" cy="8142639"/>
          </a:xfrm>
          <a:custGeom>
            <a:avLst/>
            <a:gdLst/>
            <a:ahLst/>
            <a:cxnLst/>
            <a:rect l="l" t="t" r="r" b="b"/>
            <a:pathLst>
              <a:path w="12619808" h="8142639">
                <a:moveTo>
                  <a:pt x="12619808" y="0"/>
                </a:moveTo>
                <a:lnTo>
                  <a:pt x="0" y="0"/>
                </a:lnTo>
                <a:lnTo>
                  <a:pt x="0" y="8142639"/>
                </a:lnTo>
                <a:lnTo>
                  <a:pt x="12619808" y="8142639"/>
                </a:lnTo>
                <a:lnTo>
                  <a:pt x="12619808" y="0"/>
                </a:lnTo>
                <a:close/>
              </a:path>
            </a:pathLst>
          </a:custGeom>
          <a:blipFill>
            <a:blip r:embed="rId3"/>
            <a:stretch>
              <a:fillRect t="-14739" r="-30028" b="-14739"/>
            </a:stretch>
          </a:blipFill>
        </p:spPr>
        <p:txBody>
          <a:bodyPr/>
          <a:lstStyle/>
          <a:p>
            <a:endParaRPr lang="en-US"/>
          </a:p>
        </p:txBody>
      </p:sp>
      <p:grpSp>
        <p:nvGrpSpPr>
          <p:cNvPr id="3" name="Group 3"/>
          <p:cNvGrpSpPr/>
          <p:nvPr/>
        </p:nvGrpSpPr>
        <p:grpSpPr>
          <a:xfrm>
            <a:off x="-637224" y="-4962142"/>
            <a:ext cx="20209651" cy="7277633"/>
            <a:chOff x="0" y="0"/>
            <a:chExt cx="5322706" cy="1916743"/>
          </a:xfrm>
        </p:grpSpPr>
        <p:sp>
          <p:nvSpPr>
            <p:cNvPr id="4" name="Freeform 4"/>
            <p:cNvSpPr/>
            <p:nvPr/>
          </p:nvSpPr>
          <p:spPr>
            <a:xfrm>
              <a:off x="0" y="0"/>
              <a:ext cx="5322707" cy="1916743"/>
            </a:xfrm>
            <a:custGeom>
              <a:avLst/>
              <a:gdLst/>
              <a:ahLst/>
              <a:cxnLst/>
              <a:rect l="l" t="t" r="r" b="b"/>
              <a:pathLst>
                <a:path w="5322707" h="1916743">
                  <a:moveTo>
                    <a:pt x="0" y="0"/>
                  </a:moveTo>
                  <a:lnTo>
                    <a:pt x="5322707" y="0"/>
                  </a:lnTo>
                  <a:lnTo>
                    <a:pt x="5322707" y="1916743"/>
                  </a:lnTo>
                  <a:lnTo>
                    <a:pt x="0" y="1916743"/>
                  </a:lnTo>
                  <a:close/>
                </a:path>
              </a:pathLst>
            </a:custGeom>
            <a:solidFill>
              <a:srgbClr val="232C68"/>
            </a:solidFill>
          </p:spPr>
          <p:txBody>
            <a:bodyPr/>
            <a:lstStyle/>
            <a:p>
              <a:endParaRPr lang="en-US"/>
            </a:p>
          </p:txBody>
        </p:sp>
        <p:sp>
          <p:nvSpPr>
            <p:cNvPr id="5" name="TextBox 5"/>
            <p:cNvSpPr txBox="1"/>
            <p:nvPr/>
          </p:nvSpPr>
          <p:spPr>
            <a:xfrm>
              <a:off x="0" y="-38100"/>
              <a:ext cx="5322706" cy="195484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1280497" y="2315491"/>
            <a:ext cx="8429667" cy="7971509"/>
          </a:xfrm>
          <a:custGeom>
            <a:avLst/>
            <a:gdLst/>
            <a:ahLst/>
            <a:cxnLst/>
            <a:rect l="l" t="t" r="r" b="b"/>
            <a:pathLst>
              <a:path w="8429667" h="7971509">
                <a:moveTo>
                  <a:pt x="0" y="0"/>
                </a:moveTo>
                <a:lnTo>
                  <a:pt x="8429667" y="0"/>
                </a:lnTo>
                <a:lnTo>
                  <a:pt x="8429667" y="7971509"/>
                </a:lnTo>
                <a:lnTo>
                  <a:pt x="0" y="7971509"/>
                </a:lnTo>
                <a:lnTo>
                  <a:pt x="0" y="0"/>
                </a:lnTo>
                <a:close/>
              </a:path>
            </a:pathLst>
          </a:custGeom>
          <a:blipFill>
            <a:blip r:embed="rId4"/>
            <a:stretch>
              <a:fillRect l="-9158" t="-13437" r="-51850"/>
            </a:stretch>
          </a:blipFill>
        </p:spPr>
        <p:txBody>
          <a:bodyPr/>
          <a:lstStyle/>
          <a:p>
            <a:endParaRPr lang="en-US"/>
          </a:p>
        </p:txBody>
      </p:sp>
      <p:sp>
        <p:nvSpPr>
          <p:cNvPr id="7" name="Freeform 7"/>
          <p:cNvSpPr/>
          <p:nvPr/>
        </p:nvSpPr>
        <p:spPr>
          <a:xfrm>
            <a:off x="7311887" y="1945735"/>
            <a:ext cx="3892409" cy="3863216"/>
          </a:xfrm>
          <a:custGeom>
            <a:avLst/>
            <a:gdLst/>
            <a:ahLst/>
            <a:cxnLst/>
            <a:rect l="l" t="t" r="r" b="b"/>
            <a:pathLst>
              <a:path w="3892409" h="3863216">
                <a:moveTo>
                  <a:pt x="0" y="0"/>
                </a:moveTo>
                <a:lnTo>
                  <a:pt x="3892410" y="0"/>
                </a:lnTo>
                <a:lnTo>
                  <a:pt x="3892410" y="3863216"/>
                </a:lnTo>
                <a:lnTo>
                  <a:pt x="0" y="3863216"/>
                </a:lnTo>
                <a:lnTo>
                  <a:pt x="0" y="0"/>
                </a:lnTo>
                <a:close/>
              </a:path>
            </a:pathLst>
          </a:custGeom>
          <a:blipFill>
            <a:blip r:embed="rId5"/>
            <a:stretch>
              <a:fillRect/>
            </a:stretch>
          </a:blipFill>
        </p:spPr>
        <p:txBody>
          <a:bodyPr/>
          <a:lstStyle/>
          <a:p>
            <a:endParaRPr lang="en-US"/>
          </a:p>
        </p:txBody>
      </p:sp>
      <p:sp>
        <p:nvSpPr>
          <p:cNvPr id="8" name="Freeform 8"/>
          <p:cNvSpPr/>
          <p:nvPr/>
        </p:nvSpPr>
        <p:spPr>
          <a:xfrm>
            <a:off x="6796527" y="5381709"/>
            <a:ext cx="2671074" cy="2553102"/>
          </a:xfrm>
          <a:custGeom>
            <a:avLst/>
            <a:gdLst/>
            <a:ahLst/>
            <a:cxnLst/>
            <a:rect l="l" t="t" r="r" b="b"/>
            <a:pathLst>
              <a:path w="2671074" h="2553102">
                <a:moveTo>
                  <a:pt x="0" y="0"/>
                </a:moveTo>
                <a:lnTo>
                  <a:pt x="2671074" y="0"/>
                </a:lnTo>
                <a:lnTo>
                  <a:pt x="2671074" y="2553102"/>
                </a:lnTo>
                <a:lnTo>
                  <a:pt x="0" y="2553102"/>
                </a:lnTo>
                <a:lnTo>
                  <a:pt x="0" y="0"/>
                </a:lnTo>
                <a:close/>
              </a:path>
            </a:pathLst>
          </a:custGeom>
          <a:blipFill>
            <a:blip r:embed="rId6"/>
            <a:stretch>
              <a:fillRect/>
            </a:stretch>
          </a:blipFill>
        </p:spPr>
        <p:txBody>
          <a:bodyPr/>
          <a:lstStyle/>
          <a:p>
            <a:endParaRPr lang="en-US"/>
          </a:p>
        </p:txBody>
      </p:sp>
      <p:sp>
        <p:nvSpPr>
          <p:cNvPr id="9" name="Freeform 9"/>
          <p:cNvSpPr/>
          <p:nvPr/>
        </p:nvSpPr>
        <p:spPr>
          <a:xfrm>
            <a:off x="9022723" y="6403848"/>
            <a:ext cx="3843798" cy="4103699"/>
          </a:xfrm>
          <a:custGeom>
            <a:avLst/>
            <a:gdLst/>
            <a:ahLst/>
            <a:cxnLst/>
            <a:rect l="l" t="t" r="r" b="b"/>
            <a:pathLst>
              <a:path w="3843798" h="4103699">
                <a:moveTo>
                  <a:pt x="0" y="0"/>
                </a:moveTo>
                <a:lnTo>
                  <a:pt x="3843798" y="0"/>
                </a:lnTo>
                <a:lnTo>
                  <a:pt x="3843798" y="4103699"/>
                </a:lnTo>
                <a:lnTo>
                  <a:pt x="0" y="4103699"/>
                </a:lnTo>
                <a:lnTo>
                  <a:pt x="0" y="0"/>
                </a:lnTo>
                <a:close/>
              </a:path>
            </a:pathLst>
          </a:custGeom>
          <a:blipFill>
            <a:blip r:embed="rId7"/>
            <a:stretch>
              <a:fillRect/>
            </a:stretch>
          </a:blipFill>
        </p:spPr>
        <p:txBody>
          <a:bodyPr/>
          <a:lstStyle/>
          <a:p>
            <a:endParaRPr lang="en-US"/>
          </a:p>
        </p:txBody>
      </p:sp>
      <p:sp>
        <p:nvSpPr>
          <p:cNvPr id="10" name="Freeform 10"/>
          <p:cNvSpPr/>
          <p:nvPr/>
        </p:nvSpPr>
        <p:spPr>
          <a:xfrm>
            <a:off x="4587780" y="1964781"/>
            <a:ext cx="3053118" cy="3026403"/>
          </a:xfrm>
          <a:custGeom>
            <a:avLst/>
            <a:gdLst/>
            <a:ahLst/>
            <a:cxnLst/>
            <a:rect l="l" t="t" r="r" b="b"/>
            <a:pathLst>
              <a:path w="3053118" h="3026403">
                <a:moveTo>
                  <a:pt x="0" y="0"/>
                </a:moveTo>
                <a:lnTo>
                  <a:pt x="3053118" y="0"/>
                </a:lnTo>
                <a:lnTo>
                  <a:pt x="3053118" y="3026403"/>
                </a:lnTo>
                <a:lnTo>
                  <a:pt x="0" y="3026403"/>
                </a:lnTo>
                <a:lnTo>
                  <a:pt x="0" y="0"/>
                </a:lnTo>
                <a:close/>
              </a:path>
            </a:pathLst>
          </a:custGeom>
          <a:blipFill>
            <a:blip r:embed="rId8"/>
            <a:stretch>
              <a:fillRect/>
            </a:stretch>
          </a:blipFill>
        </p:spPr>
        <p:txBody>
          <a:bodyPr/>
          <a:lstStyle/>
          <a:p>
            <a:endParaRPr lang="en-US"/>
          </a:p>
        </p:txBody>
      </p:sp>
      <p:sp>
        <p:nvSpPr>
          <p:cNvPr id="11" name="Freeform 11"/>
          <p:cNvSpPr/>
          <p:nvPr/>
        </p:nvSpPr>
        <p:spPr>
          <a:xfrm>
            <a:off x="3536649" y="6658260"/>
            <a:ext cx="3641465" cy="3536773"/>
          </a:xfrm>
          <a:custGeom>
            <a:avLst/>
            <a:gdLst/>
            <a:ahLst/>
            <a:cxnLst/>
            <a:rect l="l" t="t" r="r" b="b"/>
            <a:pathLst>
              <a:path w="3641465" h="3536773">
                <a:moveTo>
                  <a:pt x="0" y="0"/>
                </a:moveTo>
                <a:lnTo>
                  <a:pt x="3641465" y="0"/>
                </a:lnTo>
                <a:lnTo>
                  <a:pt x="3641465" y="3536773"/>
                </a:lnTo>
                <a:lnTo>
                  <a:pt x="0" y="3536773"/>
                </a:lnTo>
                <a:lnTo>
                  <a:pt x="0" y="0"/>
                </a:lnTo>
                <a:close/>
              </a:path>
            </a:pathLst>
          </a:custGeom>
          <a:blipFill>
            <a:blip r:embed="rId9"/>
            <a:stretch>
              <a:fillRect/>
            </a:stretch>
          </a:blipFill>
        </p:spPr>
        <p:txBody>
          <a:bodyPr/>
          <a:lstStyle/>
          <a:p>
            <a:endParaRPr lang="en-US"/>
          </a:p>
        </p:txBody>
      </p:sp>
      <p:sp>
        <p:nvSpPr>
          <p:cNvPr id="12" name="Freeform 12"/>
          <p:cNvSpPr/>
          <p:nvPr/>
        </p:nvSpPr>
        <p:spPr>
          <a:xfrm>
            <a:off x="10159591" y="4094769"/>
            <a:ext cx="2949281" cy="3010750"/>
          </a:xfrm>
          <a:custGeom>
            <a:avLst/>
            <a:gdLst/>
            <a:ahLst/>
            <a:cxnLst/>
            <a:rect l="l" t="t" r="r" b="b"/>
            <a:pathLst>
              <a:path w="2949281" h="3010750">
                <a:moveTo>
                  <a:pt x="0" y="0"/>
                </a:moveTo>
                <a:lnTo>
                  <a:pt x="2949281" y="0"/>
                </a:lnTo>
                <a:lnTo>
                  <a:pt x="2949281" y="3010750"/>
                </a:lnTo>
                <a:lnTo>
                  <a:pt x="0" y="3010750"/>
                </a:lnTo>
                <a:lnTo>
                  <a:pt x="0" y="0"/>
                </a:lnTo>
                <a:close/>
              </a:path>
            </a:pathLst>
          </a:custGeom>
          <a:blipFill>
            <a:blip r:embed="rId10"/>
            <a:stretch>
              <a:fillRect/>
            </a:stretch>
          </a:blipFill>
        </p:spPr>
        <p:txBody>
          <a:bodyPr/>
          <a:lstStyle/>
          <a:p>
            <a:endParaRPr lang="en-US"/>
          </a:p>
        </p:txBody>
      </p:sp>
      <p:sp>
        <p:nvSpPr>
          <p:cNvPr id="13" name="Freeform 13"/>
          <p:cNvSpPr/>
          <p:nvPr/>
        </p:nvSpPr>
        <p:spPr>
          <a:xfrm>
            <a:off x="200548" y="9376391"/>
            <a:ext cx="1656305" cy="535459"/>
          </a:xfrm>
          <a:custGeom>
            <a:avLst/>
            <a:gdLst/>
            <a:ahLst/>
            <a:cxnLst/>
            <a:rect l="l" t="t" r="r" b="b"/>
            <a:pathLst>
              <a:path w="1656305" h="535459">
                <a:moveTo>
                  <a:pt x="0" y="0"/>
                </a:moveTo>
                <a:lnTo>
                  <a:pt x="1656304" y="0"/>
                </a:lnTo>
                <a:lnTo>
                  <a:pt x="1656304" y="535459"/>
                </a:lnTo>
                <a:lnTo>
                  <a:pt x="0" y="535459"/>
                </a:lnTo>
                <a:lnTo>
                  <a:pt x="0" y="0"/>
                </a:lnTo>
                <a:close/>
              </a:path>
            </a:pathLst>
          </a:custGeom>
          <a:blipFill>
            <a:blip r:embed="rId11"/>
            <a:stretch>
              <a:fillRect/>
            </a:stretch>
          </a:blipFill>
        </p:spPr>
        <p:txBody>
          <a:bodyPr/>
          <a:lstStyle/>
          <a:p>
            <a:endParaRPr lang="en-US"/>
          </a:p>
        </p:txBody>
      </p:sp>
      <p:sp>
        <p:nvSpPr>
          <p:cNvPr id="14" name="TextBox 14"/>
          <p:cNvSpPr txBox="1"/>
          <p:nvPr/>
        </p:nvSpPr>
        <p:spPr>
          <a:xfrm>
            <a:off x="0" y="493589"/>
            <a:ext cx="18288000" cy="1152525"/>
          </a:xfrm>
          <a:prstGeom prst="rect">
            <a:avLst/>
          </a:prstGeom>
        </p:spPr>
        <p:txBody>
          <a:bodyPr lIns="0" tIns="0" rIns="0" bIns="0" rtlCol="0" anchor="t">
            <a:spAutoFit/>
          </a:bodyPr>
          <a:lstStyle/>
          <a:p>
            <a:pPr algn="ctr">
              <a:lnSpc>
                <a:spcPts val="9000"/>
              </a:lnSpc>
            </a:pPr>
            <a:r>
              <a:rPr lang="en-US" sz="7500" b="1">
                <a:solidFill>
                  <a:srgbClr val="FFFFFF"/>
                </a:solidFill>
                <a:latin typeface="Noto Sans Bold"/>
                <a:ea typeface="Noto Sans Bold"/>
                <a:cs typeface="Noto Sans Bold"/>
                <a:sym typeface="Noto Sans Bold"/>
              </a:rPr>
              <a:t>Avoid Getting Stuck</a:t>
            </a:r>
          </a:p>
        </p:txBody>
      </p:sp>
      <p:sp>
        <p:nvSpPr>
          <p:cNvPr id="15" name="TextBox 15"/>
          <p:cNvSpPr txBox="1"/>
          <p:nvPr/>
        </p:nvSpPr>
        <p:spPr>
          <a:xfrm>
            <a:off x="4830077" y="2723169"/>
            <a:ext cx="2568525" cy="1714500"/>
          </a:xfrm>
          <a:prstGeom prst="rect">
            <a:avLst/>
          </a:prstGeom>
        </p:spPr>
        <p:txBody>
          <a:bodyPr lIns="0" tIns="0" rIns="0" bIns="0" rtlCol="0" anchor="t">
            <a:spAutoFit/>
          </a:bodyPr>
          <a:lstStyle/>
          <a:p>
            <a:pPr algn="ctr">
              <a:lnSpc>
                <a:spcPts val="2760"/>
              </a:lnSpc>
            </a:pPr>
            <a:r>
              <a:rPr lang="en-US" sz="2300" b="1">
                <a:solidFill>
                  <a:srgbClr val="000000"/>
                </a:solidFill>
                <a:latin typeface="Noto Sans Bold"/>
                <a:ea typeface="Noto Sans Bold"/>
                <a:cs typeface="Noto Sans Bold"/>
                <a:sym typeface="Noto Sans Bold"/>
              </a:rPr>
              <a:t>Or increase your contribution. </a:t>
            </a:r>
          </a:p>
          <a:p>
            <a:pPr algn="ctr">
              <a:lnSpc>
                <a:spcPts val="2760"/>
              </a:lnSpc>
              <a:spcBef>
                <a:spcPct val="0"/>
              </a:spcBef>
            </a:pPr>
            <a:r>
              <a:rPr lang="en-US" sz="2300" b="1">
                <a:solidFill>
                  <a:srgbClr val="000000"/>
                </a:solidFill>
                <a:latin typeface="Noto Sans Bold"/>
                <a:ea typeface="Noto Sans Bold"/>
                <a:cs typeface="Noto Sans Bold"/>
                <a:sym typeface="Noto Sans Bold"/>
              </a:rPr>
              <a:t>A little bit is better than nothing.</a:t>
            </a:r>
          </a:p>
        </p:txBody>
      </p:sp>
      <p:sp>
        <p:nvSpPr>
          <p:cNvPr id="16" name="TextBox 16"/>
          <p:cNvSpPr txBox="1"/>
          <p:nvPr/>
        </p:nvSpPr>
        <p:spPr>
          <a:xfrm>
            <a:off x="3952490" y="7397947"/>
            <a:ext cx="2974596" cy="2057400"/>
          </a:xfrm>
          <a:prstGeom prst="rect">
            <a:avLst/>
          </a:prstGeom>
        </p:spPr>
        <p:txBody>
          <a:bodyPr lIns="0" tIns="0" rIns="0" bIns="0" rtlCol="0" anchor="t">
            <a:spAutoFit/>
          </a:bodyPr>
          <a:lstStyle/>
          <a:p>
            <a:pPr algn="ctr">
              <a:lnSpc>
                <a:spcPts val="2760"/>
              </a:lnSpc>
            </a:pPr>
            <a:r>
              <a:rPr lang="en-US" sz="2300" b="1">
                <a:solidFill>
                  <a:srgbClr val="000000"/>
                </a:solidFill>
                <a:latin typeface="Noto Sans Bold"/>
                <a:ea typeface="Noto Sans Bold"/>
                <a:cs typeface="Noto Sans Bold"/>
                <a:sym typeface="Noto Sans Bold"/>
              </a:rPr>
              <a:t>Review your investments often. </a:t>
            </a:r>
          </a:p>
          <a:p>
            <a:pPr algn="ctr">
              <a:lnSpc>
                <a:spcPts val="2760"/>
              </a:lnSpc>
            </a:pPr>
            <a:r>
              <a:rPr lang="en-US" sz="2300" b="1">
                <a:solidFill>
                  <a:srgbClr val="000000"/>
                </a:solidFill>
                <a:latin typeface="Noto Sans Bold"/>
                <a:ea typeface="Noto Sans Bold"/>
                <a:cs typeface="Noto Sans Bold"/>
                <a:sym typeface="Noto Sans Bold"/>
              </a:rPr>
              <a:t>Are they still appropriate? </a:t>
            </a:r>
          </a:p>
          <a:p>
            <a:pPr algn="ctr">
              <a:lnSpc>
                <a:spcPts val="2760"/>
              </a:lnSpc>
              <a:spcBef>
                <a:spcPct val="0"/>
              </a:spcBef>
            </a:pPr>
            <a:r>
              <a:rPr lang="en-US" sz="2300" b="1">
                <a:solidFill>
                  <a:srgbClr val="000000"/>
                </a:solidFill>
                <a:latin typeface="Noto Sans Bold"/>
                <a:ea typeface="Noto Sans Bold"/>
                <a:cs typeface="Noto Sans Bold"/>
                <a:sym typeface="Noto Sans Bold"/>
              </a:rPr>
              <a:t>Do you need to rebalance?</a:t>
            </a:r>
          </a:p>
        </p:txBody>
      </p:sp>
      <p:sp>
        <p:nvSpPr>
          <p:cNvPr id="17" name="TextBox 17"/>
          <p:cNvSpPr txBox="1"/>
          <p:nvPr/>
        </p:nvSpPr>
        <p:spPr>
          <a:xfrm>
            <a:off x="7002811" y="6097635"/>
            <a:ext cx="2268309" cy="1028700"/>
          </a:xfrm>
          <a:prstGeom prst="rect">
            <a:avLst/>
          </a:prstGeom>
        </p:spPr>
        <p:txBody>
          <a:bodyPr lIns="0" tIns="0" rIns="0" bIns="0" rtlCol="0" anchor="t">
            <a:spAutoFit/>
          </a:bodyPr>
          <a:lstStyle/>
          <a:p>
            <a:pPr algn="ctr">
              <a:lnSpc>
                <a:spcPts val="2760"/>
              </a:lnSpc>
              <a:spcBef>
                <a:spcPct val="0"/>
              </a:spcBef>
            </a:pPr>
            <a:r>
              <a:rPr lang="en-US" sz="2300" b="1">
                <a:solidFill>
                  <a:srgbClr val="000000"/>
                </a:solidFill>
                <a:latin typeface="Noto Sans Bold"/>
                <a:ea typeface="Noto Sans Bold"/>
                <a:cs typeface="Noto Sans Bold"/>
                <a:sym typeface="Noto Sans Bold"/>
              </a:rPr>
              <a:t>Keep contact information up to date.</a:t>
            </a:r>
          </a:p>
        </p:txBody>
      </p:sp>
      <p:sp>
        <p:nvSpPr>
          <p:cNvPr id="18" name="TextBox 18"/>
          <p:cNvSpPr txBox="1"/>
          <p:nvPr/>
        </p:nvSpPr>
        <p:spPr>
          <a:xfrm>
            <a:off x="9230322" y="7490441"/>
            <a:ext cx="3428601" cy="2057400"/>
          </a:xfrm>
          <a:prstGeom prst="rect">
            <a:avLst/>
          </a:prstGeom>
        </p:spPr>
        <p:txBody>
          <a:bodyPr lIns="0" tIns="0" rIns="0" bIns="0" rtlCol="0" anchor="t">
            <a:spAutoFit/>
          </a:bodyPr>
          <a:lstStyle/>
          <a:p>
            <a:pPr algn="ctr">
              <a:lnSpc>
                <a:spcPts val="2760"/>
              </a:lnSpc>
            </a:pPr>
            <a:r>
              <a:rPr lang="en-US" sz="2300" b="1">
                <a:solidFill>
                  <a:srgbClr val="000000"/>
                </a:solidFill>
                <a:latin typeface="Noto Sans Bold"/>
                <a:ea typeface="Noto Sans Bold"/>
                <a:cs typeface="Noto Sans Bold"/>
                <a:sym typeface="Noto Sans Bold"/>
              </a:rPr>
              <a:t>What will your retirement income be?</a:t>
            </a:r>
          </a:p>
          <a:p>
            <a:pPr algn="ctr">
              <a:lnSpc>
                <a:spcPts val="2760"/>
              </a:lnSpc>
              <a:spcBef>
                <a:spcPct val="0"/>
              </a:spcBef>
            </a:pPr>
            <a:r>
              <a:rPr lang="en-US" sz="2300" b="1">
                <a:solidFill>
                  <a:srgbClr val="000000"/>
                </a:solidFill>
                <a:latin typeface="Noto Sans Bold"/>
                <a:ea typeface="Noto Sans Bold"/>
                <a:cs typeface="Noto Sans Bold"/>
                <a:sym typeface="Noto Sans Bold"/>
              </a:rPr>
              <a:t>Run a retirement projection by using the Mile Marker or another planning tool.</a:t>
            </a:r>
          </a:p>
        </p:txBody>
      </p:sp>
      <p:sp>
        <p:nvSpPr>
          <p:cNvPr id="19" name="TextBox 19"/>
          <p:cNvSpPr txBox="1"/>
          <p:nvPr/>
        </p:nvSpPr>
        <p:spPr>
          <a:xfrm>
            <a:off x="7640898" y="2705321"/>
            <a:ext cx="3234388" cy="2057400"/>
          </a:xfrm>
          <a:prstGeom prst="rect">
            <a:avLst/>
          </a:prstGeom>
        </p:spPr>
        <p:txBody>
          <a:bodyPr lIns="0" tIns="0" rIns="0" bIns="0" rtlCol="0" anchor="t">
            <a:spAutoFit/>
          </a:bodyPr>
          <a:lstStyle/>
          <a:p>
            <a:pPr algn="ctr">
              <a:lnSpc>
                <a:spcPts val="2760"/>
              </a:lnSpc>
            </a:pPr>
            <a:r>
              <a:rPr lang="en-US" sz="2300" b="1">
                <a:solidFill>
                  <a:srgbClr val="000000"/>
                </a:solidFill>
                <a:latin typeface="Noto Sans Bold"/>
                <a:ea typeface="Noto Sans Bold"/>
                <a:cs typeface="Noto Sans Bold"/>
                <a:sym typeface="Noto Sans Bold"/>
              </a:rPr>
              <a:t>Continue learning. Review materials at BPAS University. </a:t>
            </a:r>
          </a:p>
          <a:p>
            <a:pPr algn="ctr">
              <a:lnSpc>
                <a:spcPts val="2760"/>
              </a:lnSpc>
              <a:spcBef>
                <a:spcPct val="0"/>
              </a:spcBef>
            </a:pPr>
            <a:r>
              <a:rPr lang="en-US" sz="2300" b="1">
                <a:solidFill>
                  <a:srgbClr val="000000"/>
                </a:solidFill>
                <a:latin typeface="Noto Sans Bold"/>
                <a:ea typeface="Noto Sans Bold"/>
                <a:cs typeface="Noto Sans Bold"/>
                <a:sym typeface="Noto Sans Bold"/>
              </a:rPr>
              <a:t>Read the annual materials provided by your plan.</a:t>
            </a:r>
          </a:p>
        </p:txBody>
      </p:sp>
      <p:sp>
        <p:nvSpPr>
          <p:cNvPr id="20" name="TextBox 20"/>
          <p:cNvSpPr txBox="1"/>
          <p:nvPr/>
        </p:nvSpPr>
        <p:spPr>
          <a:xfrm>
            <a:off x="10448676" y="5068935"/>
            <a:ext cx="2512747" cy="1028700"/>
          </a:xfrm>
          <a:prstGeom prst="rect">
            <a:avLst/>
          </a:prstGeom>
        </p:spPr>
        <p:txBody>
          <a:bodyPr lIns="0" tIns="0" rIns="0" bIns="0" rtlCol="0" anchor="t">
            <a:spAutoFit/>
          </a:bodyPr>
          <a:lstStyle/>
          <a:p>
            <a:pPr algn="ctr">
              <a:lnSpc>
                <a:spcPts val="2760"/>
              </a:lnSpc>
            </a:pPr>
            <a:r>
              <a:rPr lang="en-US" sz="2300" b="1">
                <a:solidFill>
                  <a:srgbClr val="000000"/>
                </a:solidFill>
                <a:latin typeface="Noto Sans Bold"/>
                <a:ea typeface="Noto Sans Bold"/>
                <a:cs typeface="Noto Sans Bold"/>
                <a:sym typeface="Noto Sans Bold"/>
              </a:rPr>
              <a:t>Start today! </a:t>
            </a:r>
          </a:p>
          <a:p>
            <a:pPr algn="ctr">
              <a:lnSpc>
                <a:spcPts val="2760"/>
              </a:lnSpc>
              <a:spcBef>
                <a:spcPct val="0"/>
              </a:spcBef>
            </a:pPr>
            <a:r>
              <a:rPr lang="en-US" sz="2300" b="1">
                <a:solidFill>
                  <a:srgbClr val="000000"/>
                </a:solidFill>
                <a:latin typeface="Noto Sans Bold"/>
                <a:ea typeface="Noto Sans Bold"/>
                <a:cs typeface="Noto Sans Bold"/>
                <a:sym typeface="Noto Sans Bold"/>
              </a:rPr>
              <a:t>Your future self will thank you!</a:t>
            </a:r>
          </a:p>
        </p:txBody>
      </p:sp>
      <p:sp>
        <p:nvSpPr>
          <p:cNvPr id="21" name="TextBox 21"/>
          <p:cNvSpPr txBox="1"/>
          <p:nvPr/>
        </p:nvSpPr>
        <p:spPr>
          <a:xfrm>
            <a:off x="4180496" y="5466051"/>
            <a:ext cx="1933843" cy="685800"/>
          </a:xfrm>
          <a:prstGeom prst="rect">
            <a:avLst/>
          </a:prstGeom>
        </p:spPr>
        <p:txBody>
          <a:bodyPr lIns="0" tIns="0" rIns="0" bIns="0" rtlCol="0" anchor="t">
            <a:spAutoFit/>
          </a:bodyPr>
          <a:lstStyle/>
          <a:p>
            <a:pPr algn="ctr">
              <a:lnSpc>
                <a:spcPts val="2760"/>
              </a:lnSpc>
              <a:spcBef>
                <a:spcPct val="0"/>
              </a:spcBef>
            </a:pPr>
            <a:r>
              <a:rPr lang="en-US" sz="2300" b="1" spc="21">
                <a:solidFill>
                  <a:srgbClr val="000000"/>
                </a:solidFill>
                <a:latin typeface="Noto Sans Bold"/>
                <a:ea typeface="Noto Sans Bold"/>
                <a:cs typeface="Noto Sans Bold"/>
                <a:sym typeface="Noto Sans Bold"/>
              </a:rPr>
              <a:t>Start Contributing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0287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349591" y="3238945"/>
            <a:ext cx="20209651" cy="3809110"/>
            <a:chOff x="0" y="0"/>
            <a:chExt cx="5322706" cy="1003222"/>
          </a:xfrm>
        </p:grpSpPr>
        <p:sp>
          <p:nvSpPr>
            <p:cNvPr id="5" name="Freeform 5"/>
            <p:cNvSpPr/>
            <p:nvPr/>
          </p:nvSpPr>
          <p:spPr>
            <a:xfrm>
              <a:off x="0" y="0"/>
              <a:ext cx="5322707" cy="1003222"/>
            </a:xfrm>
            <a:custGeom>
              <a:avLst/>
              <a:gdLst/>
              <a:ahLst/>
              <a:cxnLst/>
              <a:rect l="l" t="t" r="r" b="b"/>
              <a:pathLst>
                <a:path w="5322707" h="1003222">
                  <a:moveTo>
                    <a:pt x="0" y="0"/>
                  </a:moveTo>
                  <a:lnTo>
                    <a:pt x="5322707" y="0"/>
                  </a:lnTo>
                  <a:lnTo>
                    <a:pt x="5322707" y="1003222"/>
                  </a:lnTo>
                  <a:lnTo>
                    <a:pt x="0" y="1003222"/>
                  </a:lnTo>
                  <a:close/>
                </a:path>
              </a:pathLst>
            </a:custGeom>
            <a:solidFill>
              <a:srgbClr val="232C68"/>
            </a:solidFill>
          </p:spPr>
          <p:txBody>
            <a:bodyPr/>
            <a:lstStyle/>
            <a:p>
              <a:endParaRPr lang="en-US"/>
            </a:p>
          </p:txBody>
        </p:sp>
        <p:sp>
          <p:nvSpPr>
            <p:cNvPr id="6" name="TextBox 6"/>
            <p:cNvSpPr txBox="1"/>
            <p:nvPr/>
          </p:nvSpPr>
          <p:spPr>
            <a:xfrm>
              <a:off x="0" y="-38100"/>
              <a:ext cx="5322706" cy="1041322"/>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0" y="3733413"/>
            <a:ext cx="18288000" cy="1152525"/>
          </a:xfrm>
          <a:prstGeom prst="rect">
            <a:avLst/>
          </a:prstGeom>
        </p:spPr>
        <p:txBody>
          <a:bodyPr lIns="0" tIns="0" rIns="0" bIns="0" rtlCol="0" anchor="t">
            <a:spAutoFit/>
          </a:bodyPr>
          <a:lstStyle/>
          <a:p>
            <a:pPr algn="ctr">
              <a:lnSpc>
                <a:spcPts val="9000"/>
              </a:lnSpc>
            </a:pPr>
            <a:r>
              <a:rPr lang="en-US" sz="7500" b="1">
                <a:solidFill>
                  <a:srgbClr val="FFFFFF"/>
                </a:solidFill>
                <a:latin typeface="Noto Sans Bold"/>
                <a:ea typeface="Noto Sans Bold"/>
                <a:cs typeface="Noto Sans Bold"/>
                <a:sym typeface="Noto Sans Bold"/>
              </a:rPr>
              <a:t>Questions?</a:t>
            </a:r>
          </a:p>
        </p:txBody>
      </p:sp>
      <p:sp>
        <p:nvSpPr>
          <p:cNvPr id="8" name="Freeform 8"/>
          <p:cNvSpPr/>
          <p:nvPr/>
        </p:nvSpPr>
        <p:spPr>
          <a:xfrm>
            <a:off x="7010787" y="5298761"/>
            <a:ext cx="4266427" cy="1379274"/>
          </a:xfrm>
          <a:custGeom>
            <a:avLst/>
            <a:gdLst/>
            <a:ahLst/>
            <a:cxnLst/>
            <a:rect l="l" t="t" r="r" b="b"/>
            <a:pathLst>
              <a:path w="4266427" h="1379274">
                <a:moveTo>
                  <a:pt x="0" y="0"/>
                </a:moveTo>
                <a:lnTo>
                  <a:pt x="4266426" y="0"/>
                </a:lnTo>
                <a:lnTo>
                  <a:pt x="4266426" y="1379274"/>
                </a:lnTo>
                <a:lnTo>
                  <a:pt x="0" y="1379274"/>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232C68"/>
        </a:solidFill>
        <a:effectLst/>
      </p:bgPr>
    </p:bg>
    <p:spTree>
      <p:nvGrpSpPr>
        <p:cNvPr id="1" name=""/>
        <p:cNvGrpSpPr/>
        <p:nvPr/>
      </p:nvGrpSpPr>
      <p:grpSpPr>
        <a:xfrm>
          <a:off x="0" y="0"/>
          <a:ext cx="0" cy="0"/>
          <a:chOff x="0" y="0"/>
          <a:chExt cx="0" cy="0"/>
        </a:xfrm>
      </p:grpSpPr>
      <p:sp>
        <p:nvSpPr>
          <p:cNvPr id="2" name="TextBox 2"/>
          <p:cNvSpPr txBox="1"/>
          <p:nvPr/>
        </p:nvSpPr>
        <p:spPr>
          <a:xfrm>
            <a:off x="4850571" y="4533900"/>
            <a:ext cx="9166019" cy="1219200"/>
          </a:xfrm>
          <a:prstGeom prst="rect">
            <a:avLst/>
          </a:prstGeom>
        </p:spPr>
        <p:txBody>
          <a:bodyPr lIns="0" tIns="0" rIns="0" bIns="0" rtlCol="0" anchor="t">
            <a:spAutoFit/>
          </a:bodyPr>
          <a:lstStyle/>
          <a:p>
            <a:pPr algn="ctr">
              <a:lnSpc>
                <a:spcPts val="9600"/>
              </a:lnSpc>
            </a:pPr>
            <a:r>
              <a:rPr lang="en-US" sz="8000" b="1">
                <a:solidFill>
                  <a:srgbClr val="F9FCFF"/>
                </a:solidFill>
                <a:latin typeface="Noto Sans Bold"/>
                <a:ea typeface="Noto Sans Bold"/>
                <a:cs typeface="Noto Sans Bold"/>
                <a:sym typeface="Noto Sans Bold"/>
              </a:rPr>
              <a:t>Thank you</a:t>
            </a:r>
          </a:p>
        </p:txBody>
      </p:sp>
      <p:sp>
        <p:nvSpPr>
          <p:cNvPr id="3" name="TextBox 3"/>
          <p:cNvSpPr txBox="1"/>
          <p:nvPr/>
        </p:nvSpPr>
        <p:spPr>
          <a:xfrm>
            <a:off x="2182002" y="8394733"/>
            <a:ext cx="6117747" cy="1260367"/>
          </a:xfrm>
          <a:prstGeom prst="rect">
            <a:avLst/>
          </a:prstGeom>
        </p:spPr>
        <p:txBody>
          <a:bodyPr lIns="0" tIns="0" rIns="0" bIns="0" rtlCol="0" anchor="t">
            <a:spAutoFit/>
          </a:bodyPr>
          <a:lstStyle/>
          <a:p>
            <a:pPr algn="just">
              <a:lnSpc>
                <a:spcPts val="3308"/>
              </a:lnSpc>
            </a:pPr>
            <a:r>
              <a:rPr lang="en-US" sz="2902" b="1">
                <a:solidFill>
                  <a:srgbClr val="FFFFFF"/>
                </a:solidFill>
                <a:latin typeface="Noto Sans Bold"/>
                <a:ea typeface="Noto Sans Bold"/>
                <a:cs typeface="Noto Sans Bold"/>
                <a:sym typeface="Noto Sans Bold"/>
              </a:rPr>
              <a:t>Presenter Name Here</a:t>
            </a:r>
          </a:p>
          <a:p>
            <a:pPr algn="just">
              <a:lnSpc>
                <a:spcPts val="3308"/>
              </a:lnSpc>
            </a:pPr>
            <a:r>
              <a:rPr lang="en-US" sz="2902">
                <a:solidFill>
                  <a:srgbClr val="FFFFFF"/>
                </a:solidFill>
                <a:latin typeface="Noto Sans"/>
                <a:ea typeface="Noto Sans"/>
                <a:cs typeface="Noto Sans"/>
                <a:sym typeface="Noto Sans"/>
              </a:rPr>
              <a:t>Presenter Title Here</a:t>
            </a:r>
          </a:p>
          <a:p>
            <a:pPr algn="just">
              <a:lnSpc>
                <a:spcPts val="3308"/>
              </a:lnSpc>
            </a:pPr>
            <a:r>
              <a:rPr lang="en-US" sz="2902">
                <a:solidFill>
                  <a:srgbClr val="FFFFFF"/>
                </a:solidFill>
                <a:latin typeface="Noto Sans"/>
                <a:ea typeface="Noto Sans"/>
                <a:cs typeface="Noto Sans"/>
                <a:sym typeface="Noto Sans"/>
              </a:rPr>
              <a:t>Presenter Company Here</a:t>
            </a:r>
          </a:p>
        </p:txBody>
      </p:sp>
      <p:sp>
        <p:nvSpPr>
          <p:cNvPr id="4" name="TextBox 4"/>
          <p:cNvSpPr txBox="1"/>
          <p:nvPr/>
        </p:nvSpPr>
        <p:spPr>
          <a:xfrm>
            <a:off x="11282377" y="8394733"/>
            <a:ext cx="6117747" cy="422167"/>
          </a:xfrm>
          <a:prstGeom prst="rect">
            <a:avLst/>
          </a:prstGeom>
        </p:spPr>
        <p:txBody>
          <a:bodyPr lIns="0" tIns="0" rIns="0" bIns="0" rtlCol="0" anchor="t">
            <a:spAutoFit/>
          </a:bodyPr>
          <a:lstStyle/>
          <a:p>
            <a:pPr algn="just">
              <a:lnSpc>
                <a:spcPts val="3308"/>
              </a:lnSpc>
            </a:pPr>
            <a:r>
              <a:rPr lang="en-US" sz="2902" b="1">
                <a:solidFill>
                  <a:srgbClr val="FFFFFF"/>
                </a:solidFill>
                <a:latin typeface="Noto Sans Bold"/>
                <a:ea typeface="Noto Sans Bold"/>
                <a:cs typeface="Noto Sans Bold"/>
                <a:sym typeface="Noto Sans Bold"/>
              </a:rPr>
              <a:t>Your logo here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590614"/>
            <a:ext cx="4541760" cy="6066867"/>
            <a:chOff x="0" y="0"/>
            <a:chExt cx="6055680" cy="8089156"/>
          </a:xfrm>
        </p:grpSpPr>
        <p:sp>
          <p:nvSpPr>
            <p:cNvPr id="3" name="Freeform 3"/>
            <p:cNvSpPr/>
            <p:nvPr/>
          </p:nvSpPr>
          <p:spPr>
            <a:xfrm>
              <a:off x="0" y="0"/>
              <a:ext cx="6055741" cy="8089138"/>
            </a:xfrm>
            <a:custGeom>
              <a:avLst/>
              <a:gdLst/>
              <a:ahLst/>
              <a:cxnLst/>
              <a:rect l="l" t="t" r="r" b="b"/>
              <a:pathLst>
                <a:path w="6055741" h="8089138">
                  <a:moveTo>
                    <a:pt x="0" y="0"/>
                  </a:moveTo>
                  <a:lnTo>
                    <a:pt x="6055741" y="0"/>
                  </a:lnTo>
                  <a:lnTo>
                    <a:pt x="6055741" y="8089138"/>
                  </a:lnTo>
                  <a:lnTo>
                    <a:pt x="0" y="8089138"/>
                  </a:lnTo>
                  <a:close/>
                </a:path>
              </a:pathLst>
            </a:custGeom>
            <a:solidFill>
              <a:srgbClr val="232C68"/>
            </a:solidFill>
          </p:spPr>
          <p:txBody>
            <a:bodyPr/>
            <a:lstStyle/>
            <a:p>
              <a:endParaRPr lang="en-US"/>
            </a:p>
          </p:txBody>
        </p:sp>
      </p:grpSp>
      <p:grpSp>
        <p:nvGrpSpPr>
          <p:cNvPr id="4" name="Group 4"/>
          <p:cNvGrpSpPr/>
          <p:nvPr/>
        </p:nvGrpSpPr>
        <p:grpSpPr>
          <a:xfrm>
            <a:off x="6873120" y="2590614"/>
            <a:ext cx="4541760" cy="6066867"/>
            <a:chOff x="0" y="0"/>
            <a:chExt cx="6055680" cy="8089156"/>
          </a:xfrm>
        </p:grpSpPr>
        <p:sp>
          <p:nvSpPr>
            <p:cNvPr id="5" name="Freeform 5"/>
            <p:cNvSpPr/>
            <p:nvPr/>
          </p:nvSpPr>
          <p:spPr>
            <a:xfrm>
              <a:off x="0" y="0"/>
              <a:ext cx="6055741" cy="8089138"/>
            </a:xfrm>
            <a:custGeom>
              <a:avLst/>
              <a:gdLst/>
              <a:ahLst/>
              <a:cxnLst/>
              <a:rect l="l" t="t" r="r" b="b"/>
              <a:pathLst>
                <a:path w="6055741" h="8089138">
                  <a:moveTo>
                    <a:pt x="0" y="0"/>
                  </a:moveTo>
                  <a:lnTo>
                    <a:pt x="6055741" y="0"/>
                  </a:lnTo>
                  <a:lnTo>
                    <a:pt x="6055741" y="8089138"/>
                  </a:lnTo>
                  <a:lnTo>
                    <a:pt x="0" y="8089138"/>
                  </a:lnTo>
                  <a:close/>
                </a:path>
              </a:pathLst>
            </a:custGeom>
            <a:solidFill>
              <a:srgbClr val="60A644"/>
            </a:solidFill>
          </p:spPr>
          <p:txBody>
            <a:bodyPr/>
            <a:lstStyle/>
            <a:p>
              <a:endParaRPr lang="en-US"/>
            </a:p>
          </p:txBody>
        </p:sp>
      </p:grpSp>
      <p:grpSp>
        <p:nvGrpSpPr>
          <p:cNvPr id="6" name="Group 6"/>
          <p:cNvGrpSpPr/>
          <p:nvPr/>
        </p:nvGrpSpPr>
        <p:grpSpPr>
          <a:xfrm>
            <a:off x="12717540" y="2590614"/>
            <a:ext cx="4541760" cy="6066867"/>
            <a:chOff x="0" y="0"/>
            <a:chExt cx="6055680" cy="8089156"/>
          </a:xfrm>
        </p:grpSpPr>
        <p:sp>
          <p:nvSpPr>
            <p:cNvPr id="7" name="Freeform 7"/>
            <p:cNvSpPr/>
            <p:nvPr/>
          </p:nvSpPr>
          <p:spPr>
            <a:xfrm>
              <a:off x="0" y="0"/>
              <a:ext cx="6055741" cy="8089138"/>
            </a:xfrm>
            <a:custGeom>
              <a:avLst/>
              <a:gdLst/>
              <a:ahLst/>
              <a:cxnLst/>
              <a:rect l="l" t="t" r="r" b="b"/>
              <a:pathLst>
                <a:path w="6055741" h="8089138">
                  <a:moveTo>
                    <a:pt x="0" y="0"/>
                  </a:moveTo>
                  <a:lnTo>
                    <a:pt x="6055741" y="0"/>
                  </a:lnTo>
                  <a:lnTo>
                    <a:pt x="6055741" y="8089138"/>
                  </a:lnTo>
                  <a:lnTo>
                    <a:pt x="0" y="8089138"/>
                  </a:lnTo>
                  <a:close/>
                </a:path>
              </a:pathLst>
            </a:custGeom>
            <a:solidFill>
              <a:srgbClr val="232C68"/>
            </a:solidFill>
          </p:spPr>
          <p:txBody>
            <a:bodyPr/>
            <a:lstStyle/>
            <a:p>
              <a:endParaRPr lang="en-US"/>
            </a:p>
          </p:txBody>
        </p:sp>
      </p:grpSp>
      <p:grpSp>
        <p:nvGrpSpPr>
          <p:cNvPr id="8" name="Group 8"/>
          <p:cNvGrpSpPr/>
          <p:nvPr/>
        </p:nvGrpSpPr>
        <p:grpSpPr>
          <a:xfrm>
            <a:off x="1648836" y="4589686"/>
            <a:ext cx="3301487" cy="13903"/>
            <a:chOff x="0" y="0"/>
            <a:chExt cx="4401983" cy="18538"/>
          </a:xfrm>
        </p:grpSpPr>
        <p:sp>
          <p:nvSpPr>
            <p:cNvPr id="9" name="Freeform 9"/>
            <p:cNvSpPr/>
            <p:nvPr/>
          </p:nvSpPr>
          <p:spPr>
            <a:xfrm>
              <a:off x="0" y="0"/>
              <a:ext cx="4401947" cy="18542"/>
            </a:xfrm>
            <a:custGeom>
              <a:avLst/>
              <a:gdLst/>
              <a:ahLst/>
              <a:cxnLst/>
              <a:rect l="l" t="t" r="r" b="b"/>
              <a:pathLst>
                <a:path w="4401947" h="18542">
                  <a:moveTo>
                    <a:pt x="0" y="0"/>
                  </a:moveTo>
                  <a:lnTo>
                    <a:pt x="4401947" y="0"/>
                  </a:lnTo>
                  <a:lnTo>
                    <a:pt x="4401947" y="18542"/>
                  </a:lnTo>
                  <a:lnTo>
                    <a:pt x="0" y="18542"/>
                  </a:lnTo>
                  <a:close/>
                </a:path>
              </a:pathLst>
            </a:custGeom>
            <a:solidFill>
              <a:srgbClr val="60A644"/>
            </a:solidFill>
          </p:spPr>
          <p:txBody>
            <a:bodyPr/>
            <a:lstStyle/>
            <a:p>
              <a:endParaRPr lang="en-US"/>
            </a:p>
          </p:txBody>
        </p:sp>
      </p:grpSp>
      <p:sp>
        <p:nvSpPr>
          <p:cNvPr id="10" name="TextBox 10"/>
          <p:cNvSpPr txBox="1"/>
          <p:nvPr/>
        </p:nvSpPr>
        <p:spPr>
          <a:xfrm>
            <a:off x="1648836" y="3527688"/>
            <a:ext cx="3301487" cy="662892"/>
          </a:xfrm>
          <a:prstGeom prst="rect">
            <a:avLst/>
          </a:prstGeom>
        </p:spPr>
        <p:txBody>
          <a:bodyPr lIns="0" tIns="0" rIns="0" bIns="0" rtlCol="0" anchor="t">
            <a:spAutoFit/>
          </a:bodyPr>
          <a:lstStyle/>
          <a:p>
            <a:pPr algn="ctr">
              <a:lnSpc>
                <a:spcPts val="5463"/>
              </a:lnSpc>
            </a:pPr>
            <a:r>
              <a:rPr lang="en-US" sz="3902" b="1">
                <a:solidFill>
                  <a:srgbClr val="F9FCFF"/>
                </a:solidFill>
                <a:latin typeface="Nunito Sans Semi-Bold"/>
                <a:ea typeface="Nunito Sans Semi-Bold"/>
                <a:cs typeface="Nunito Sans Semi-Bold"/>
                <a:sym typeface="Nunito Sans Semi-Bold"/>
              </a:rPr>
              <a:t>Money In</a:t>
            </a:r>
          </a:p>
        </p:txBody>
      </p:sp>
      <p:grpSp>
        <p:nvGrpSpPr>
          <p:cNvPr id="11" name="Group 11"/>
          <p:cNvGrpSpPr/>
          <p:nvPr/>
        </p:nvGrpSpPr>
        <p:grpSpPr>
          <a:xfrm>
            <a:off x="7493256" y="4589686"/>
            <a:ext cx="3301487" cy="13904"/>
            <a:chOff x="0" y="0"/>
            <a:chExt cx="4401983" cy="18538"/>
          </a:xfrm>
        </p:grpSpPr>
        <p:sp>
          <p:nvSpPr>
            <p:cNvPr id="12" name="Freeform 12"/>
            <p:cNvSpPr/>
            <p:nvPr/>
          </p:nvSpPr>
          <p:spPr>
            <a:xfrm>
              <a:off x="0" y="0"/>
              <a:ext cx="4401947" cy="18542"/>
            </a:xfrm>
            <a:custGeom>
              <a:avLst/>
              <a:gdLst/>
              <a:ahLst/>
              <a:cxnLst/>
              <a:rect l="l" t="t" r="r" b="b"/>
              <a:pathLst>
                <a:path w="4401947" h="18542">
                  <a:moveTo>
                    <a:pt x="0" y="0"/>
                  </a:moveTo>
                  <a:lnTo>
                    <a:pt x="4401947" y="0"/>
                  </a:lnTo>
                  <a:lnTo>
                    <a:pt x="4401947" y="18542"/>
                  </a:lnTo>
                  <a:lnTo>
                    <a:pt x="0" y="18542"/>
                  </a:lnTo>
                  <a:close/>
                </a:path>
              </a:pathLst>
            </a:custGeom>
            <a:solidFill>
              <a:srgbClr val="F9FCFF"/>
            </a:solidFill>
          </p:spPr>
          <p:txBody>
            <a:bodyPr/>
            <a:lstStyle/>
            <a:p>
              <a:endParaRPr lang="en-US"/>
            </a:p>
          </p:txBody>
        </p:sp>
      </p:grpSp>
      <p:sp>
        <p:nvSpPr>
          <p:cNvPr id="13" name="TextBox 13"/>
          <p:cNvSpPr txBox="1"/>
          <p:nvPr/>
        </p:nvSpPr>
        <p:spPr>
          <a:xfrm>
            <a:off x="7493256" y="3527688"/>
            <a:ext cx="3301487" cy="662892"/>
          </a:xfrm>
          <a:prstGeom prst="rect">
            <a:avLst/>
          </a:prstGeom>
        </p:spPr>
        <p:txBody>
          <a:bodyPr lIns="0" tIns="0" rIns="0" bIns="0" rtlCol="0" anchor="t">
            <a:spAutoFit/>
          </a:bodyPr>
          <a:lstStyle/>
          <a:p>
            <a:pPr algn="ctr">
              <a:lnSpc>
                <a:spcPts val="5463"/>
              </a:lnSpc>
            </a:pPr>
            <a:r>
              <a:rPr lang="en-US" sz="3902" b="1">
                <a:solidFill>
                  <a:srgbClr val="F9FCFF"/>
                </a:solidFill>
                <a:latin typeface="Nunito Sans Semi-Bold"/>
                <a:ea typeface="Nunito Sans Semi-Bold"/>
                <a:cs typeface="Nunito Sans Semi-Bold"/>
                <a:sym typeface="Nunito Sans Semi-Bold"/>
              </a:rPr>
              <a:t>Invest</a:t>
            </a:r>
          </a:p>
        </p:txBody>
      </p:sp>
      <p:grpSp>
        <p:nvGrpSpPr>
          <p:cNvPr id="14" name="Group 14"/>
          <p:cNvGrpSpPr/>
          <p:nvPr/>
        </p:nvGrpSpPr>
        <p:grpSpPr>
          <a:xfrm>
            <a:off x="13337677" y="4589686"/>
            <a:ext cx="3301487" cy="13903"/>
            <a:chOff x="0" y="0"/>
            <a:chExt cx="4401983" cy="18538"/>
          </a:xfrm>
        </p:grpSpPr>
        <p:sp>
          <p:nvSpPr>
            <p:cNvPr id="15" name="Freeform 15"/>
            <p:cNvSpPr/>
            <p:nvPr/>
          </p:nvSpPr>
          <p:spPr>
            <a:xfrm>
              <a:off x="0" y="0"/>
              <a:ext cx="4401947" cy="18542"/>
            </a:xfrm>
            <a:custGeom>
              <a:avLst/>
              <a:gdLst/>
              <a:ahLst/>
              <a:cxnLst/>
              <a:rect l="l" t="t" r="r" b="b"/>
              <a:pathLst>
                <a:path w="4401947" h="18542">
                  <a:moveTo>
                    <a:pt x="0" y="0"/>
                  </a:moveTo>
                  <a:lnTo>
                    <a:pt x="4401947" y="0"/>
                  </a:lnTo>
                  <a:lnTo>
                    <a:pt x="4401947" y="18542"/>
                  </a:lnTo>
                  <a:lnTo>
                    <a:pt x="0" y="18542"/>
                  </a:lnTo>
                  <a:close/>
                </a:path>
              </a:pathLst>
            </a:custGeom>
            <a:solidFill>
              <a:srgbClr val="60A644"/>
            </a:solidFill>
          </p:spPr>
          <p:txBody>
            <a:bodyPr/>
            <a:lstStyle/>
            <a:p>
              <a:endParaRPr lang="en-US"/>
            </a:p>
          </p:txBody>
        </p:sp>
      </p:grpSp>
      <p:sp>
        <p:nvSpPr>
          <p:cNvPr id="16" name="TextBox 16"/>
          <p:cNvSpPr txBox="1"/>
          <p:nvPr/>
        </p:nvSpPr>
        <p:spPr>
          <a:xfrm>
            <a:off x="12847008" y="3527688"/>
            <a:ext cx="4412292" cy="662892"/>
          </a:xfrm>
          <a:prstGeom prst="rect">
            <a:avLst/>
          </a:prstGeom>
        </p:spPr>
        <p:txBody>
          <a:bodyPr lIns="0" tIns="0" rIns="0" bIns="0" rtlCol="0" anchor="t">
            <a:spAutoFit/>
          </a:bodyPr>
          <a:lstStyle/>
          <a:p>
            <a:pPr algn="ctr">
              <a:lnSpc>
                <a:spcPts val="5463"/>
              </a:lnSpc>
            </a:pPr>
            <a:r>
              <a:rPr lang="en-US" sz="3902" b="1">
                <a:solidFill>
                  <a:srgbClr val="F9FCFF"/>
                </a:solidFill>
                <a:latin typeface="Nunito Sans Semi-Bold"/>
                <a:ea typeface="Nunito Sans Semi-Bold"/>
                <a:cs typeface="Nunito Sans Semi-Bold"/>
                <a:sym typeface="Nunito Sans Semi-Bold"/>
              </a:rPr>
              <a:t>Future Income</a:t>
            </a:r>
          </a:p>
        </p:txBody>
      </p:sp>
      <p:sp>
        <p:nvSpPr>
          <p:cNvPr id="17" name="TextBox 17"/>
          <p:cNvSpPr txBox="1"/>
          <p:nvPr/>
        </p:nvSpPr>
        <p:spPr>
          <a:xfrm>
            <a:off x="0" y="876300"/>
            <a:ext cx="18288000" cy="1152525"/>
          </a:xfrm>
          <a:prstGeom prst="rect">
            <a:avLst/>
          </a:prstGeom>
        </p:spPr>
        <p:txBody>
          <a:bodyPr lIns="0" tIns="0" rIns="0" bIns="0" rtlCol="0" anchor="t">
            <a:spAutoFit/>
          </a:bodyPr>
          <a:lstStyle/>
          <a:p>
            <a:pPr algn="ctr">
              <a:lnSpc>
                <a:spcPts val="9000"/>
              </a:lnSpc>
            </a:pPr>
            <a:r>
              <a:rPr lang="en-US" sz="7500" b="1">
                <a:solidFill>
                  <a:srgbClr val="232C68"/>
                </a:solidFill>
                <a:latin typeface="Noto Sans Bold"/>
                <a:ea typeface="Noto Sans Bold"/>
                <a:cs typeface="Noto Sans Bold"/>
                <a:sym typeface="Noto Sans Bold"/>
              </a:rPr>
              <a:t>Your Retirement Plan</a:t>
            </a:r>
          </a:p>
        </p:txBody>
      </p:sp>
      <p:sp>
        <p:nvSpPr>
          <p:cNvPr id="18" name="Freeform 18" descr="A qr code with a pig and a piggy bank  Description automatically generated"/>
          <p:cNvSpPr/>
          <p:nvPr/>
        </p:nvSpPr>
        <p:spPr>
          <a:xfrm>
            <a:off x="681692" y="5005958"/>
            <a:ext cx="4541760" cy="3466790"/>
          </a:xfrm>
          <a:custGeom>
            <a:avLst/>
            <a:gdLst/>
            <a:ahLst/>
            <a:cxnLst/>
            <a:rect l="l" t="t" r="r" b="b"/>
            <a:pathLst>
              <a:path w="4541760" h="3466790">
                <a:moveTo>
                  <a:pt x="0" y="0"/>
                </a:moveTo>
                <a:lnTo>
                  <a:pt x="4541760" y="0"/>
                </a:lnTo>
                <a:lnTo>
                  <a:pt x="4541760" y="3466790"/>
                </a:lnTo>
                <a:lnTo>
                  <a:pt x="0" y="3466790"/>
                </a:lnTo>
                <a:lnTo>
                  <a:pt x="0" y="0"/>
                </a:lnTo>
                <a:close/>
              </a:path>
            </a:pathLst>
          </a:custGeom>
          <a:blipFill>
            <a:blip r:embed="rId3"/>
            <a:stretch>
              <a:fillRect t="-111850" r="-211711" b="-17855"/>
            </a:stretch>
          </a:blipFill>
        </p:spPr>
        <p:txBody>
          <a:bodyPr/>
          <a:lstStyle/>
          <a:p>
            <a:endParaRPr lang="en-US"/>
          </a:p>
        </p:txBody>
      </p:sp>
      <p:sp>
        <p:nvSpPr>
          <p:cNvPr id="19" name="Freeform 19"/>
          <p:cNvSpPr/>
          <p:nvPr/>
        </p:nvSpPr>
        <p:spPr>
          <a:xfrm>
            <a:off x="6931661" y="5329778"/>
            <a:ext cx="4424677" cy="3142970"/>
          </a:xfrm>
          <a:custGeom>
            <a:avLst/>
            <a:gdLst/>
            <a:ahLst/>
            <a:cxnLst/>
            <a:rect l="l" t="t" r="r" b="b"/>
            <a:pathLst>
              <a:path w="4424677" h="3142970">
                <a:moveTo>
                  <a:pt x="0" y="0"/>
                </a:moveTo>
                <a:lnTo>
                  <a:pt x="4424678" y="0"/>
                </a:lnTo>
                <a:lnTo>
                  <a:pt x="4424678" y="3142970"/>
                </a:lnTo>
                <a:lnTo>
                  <a:pt x="0" y="31429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21"/>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6"/>
            <a:stretch>
              <a:fillRect/>
            </a:stretch>
          </a:blipFill>
        </p:spPr>
        <p:txBody>
          <a:bodyPr/>
          <a:lstStyle/>
          <a:p>
            <a:endParaRPr lang="en-US"/>
          </a:p>
        </p:txBody>
      </p:sp>
      <p:sp>
        <p:nvSpPr>
          <p:cNvPr id="22" name="Freeform 17">
            <a:extLst>
              <a:ext uri="{FF2B5EF4-FFF2-40B4-BE49-F238E27FC236}">
                <a16:creationId xmlns:a16="http://schemas.microsoft.com/office/drawing/2014/main" id="{07B2BC8E-E42F-CA1F-05E4-86EC54338B5F}"/>
              </a:ext>
            </a:extLst>
          </p:cNvPr>
          <p:cNvSpPr/>
          <p:nvPr/>
        </p:nvSpPr>
        <p:spPr>
          <a:xfrm>
            <a:off x="13378357" y="5148296"/>
            <a:ext cx="3349593" cy="3182113"/>
          </a:xfrm>
          <a:custGeom>
            <a:avLst/>
            <a:gdLst/>
            <a:ahLst/>
            <a:cxnLst/>
            <a:rect l="l" t="t" r="r" b="b"/>
            <a:pathLst>
              <a:path w="3349593" h="3182113">
                <a:moveTo>
                  <a:pt x="0" y="0"/>
                </a:moveTo>
                <a:lnTo>
                  <a:pt x="3349593" y="0"/>
                </a:lnTo>
                <a:lnTo>
                  <a:pt x="3349593" y="3182114"/>
                </a:lnTo>
                <a:lnTo>
                  <a:pt x="0" y="31821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61541" y="1886099"/>
            <a:ext cx="13655699" cy="7458633"/>
          </a:xfrm>
          <a:custGeom>
            <a:avLst/>
            <a:gdLst/>
            <a:ahLst/>
            <a:cxnLst/>
            <a:rect l="l" t="t" r="r" b="b"/>
            <a:pathLst>
              <a:path w="13655699" h="7458633">
                <a:moveTo>
                  <a:pt x="0" y="0"/>
                </a:moveTo>
                <a:lnTo>
                  <a:pt x="13655699" y="0"/>
                </a:lnTo>
                <a:lnTo>
                  <a:pt x="13655699" y="7458633"/>
                </a:lnTo>
                <a:lnTo>
                  <a:pt x="0" y="7458633"/>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0" y="447675"/>
            <a:ext cx="18288000" cy="1152525"/>
          </a:xfrm>
          <a:prstGeom prst="rect">
            <a:avLst/>
          </a:prstGeom>
        </p:spPr>
        <p:txBody>
          <a:bodyPr lIns="0" tIns="0" rIns="0" bIns="0" rtlCol="0" anchor="t">
            <a:spAutoFit/>
          </a:bodyPr>
          <a:lstStyle/>
          <a:p>
            <a:pPr algn="ctr">
              <a:lnSpc>
                <a:spcPts val="9000"/>
              </a:lnSpc>
            </a:pPr>
            <a:r>
              <a:rPr lang="en-US" sz="7500" b="1">
                <a:solidFill>
                  <a:srgbClr val="232C68"/>
                </a:solidFill>
                <a:latin typeface="Noto Sans Bold"/>
                <a:ea typeface="Noto Sans Bold"/>
                <a:cs typeface="Noto Sans Bold"/>
                <a:sym typeface="Noto Sans Bold"/>
              </a:rPr>
              <a:t>Compounding Growth</a:t>
            </a:r>
          </a:p>
        </p:txBody>
      </p:sp>
      <p:sp>
        <p:nvSpPr>
          <p:cNvPr id="4" name="TextBox 4"/>
          <p:cNvSpPr txBox="1"/>
          <p:nvPr/>
        </p:nvSpPr>
        <p:spPr>
          <a:xfrm>
            <a:off x="4358640" y="9446895"/>
            <a:ext cx="10419737" cy="361950"/>
          </a:xfrm>
          <a:prstGeom prst="rect">
            <a:avLst/>
          </a:prstGeom>
        </p:spPr>
        <p:txBody>
          <a:bodyPr lIns="0" tIns="0" rIns="0" bIns="0" rtlCol="0" anchor="t">
            <a:spAutoFit/>
          </a:bodyPr>
          <a:lstStyle/>
          <a:p>
            <a:pPr algn="ctr">
              <a:lnSpc>
                <a:spcPts val="1439"/>
              </a:lnSpc>
            </a:pPr>
            <a:r>
              <a:rPr lang="en-US" sz="1200" spc="11">
                <a:solidFill>
                  <a:srgbClr val="081D58"/>
                </a:solidFill>
                <a:latin typeface="Noto Sans"/>
                <a:ea typeface="Noto Sans"/>
                <a:cs typeface="Noto Sans"/>
                <a:sym typeface="Noto Sans"/>
              </a:rPr>
              <a:t>Hypothetical example for illustrative purposes only. Calculated using the 403(b)/457/401(k) Savings Calculator at u.bpas.com. Assumptions: annual $3,000 contribution earning 5.5% rate of return annually. Age brackets are approximate, not to exact scale.</a:t>
            </a:r>
          </a:p>
        </p:txBody>
      </p:sp>
      <p:sp>
        <p:nvSpPr>
          <p:cNvPr id="5" name="Freeform 5"/>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7224" y="-4962142"/>
            <a:ext cx="20209651" cy="7277633"/>
            <a:chOff x="0" y="0"/>
            <a:chExt cx="5322706" cy="1916743"/>
          </a:xfrm>
        </p:grpSpPr>
        <p:sp>
          <p:nvSpPr>
            <p:cNvPr id="3" name="Freeform 3"/>
            <p:cNvSpPr/>
            <p:nvPr/>
          </p:nvSpPr>
          <p:spPr>
            <a:xfrm>
              <a:off x="0" y="0"/>
              <a:ext cx="5322707" cy="1916743"/>
            </a:xfrm>
            <a:custGeom>
              <a:avLst/>
              <a:gdLst/>
              <a:ahLst/>
              <a:cxnLst/>
              <a:rect l="l" t="t" r="r" b="b"/>
              <a:pathLst>
                <a:path w="5322707" h="1916743">
                  <a:moveTo>
                    <a:pt x="0" y="0"/>
                  </a:moveTo>
                  <a:lnTo>
                    <a:pt x="5322707" y="0"/>
                  </a:lnTo>
                  <a:lnTo>
                    <a:pt x="5322707" y="1916743"/>
                  </a:lnTo>
                  <a:lnTo>
                    <a:pt x="0" y="1916743"/>
                  </a:lnTo>
                  <a:close/>
                </a:path>
              </a:pathLst>
            </a:custGeom>
            <a:solidFill>
              <a:srgbClr val="232C68"/>
            </a:solidFill>
          </p:spPr>
          <p:txBody>
            <a:bodyPr/>
            <a:lstStyle/>
            <a:p>
              <a:endParaRPr lang="en-US"/>
            </a:p>
          </p:txBody>
        </p:sp>
        <p:sp>
          <p:nvSpPr>
            <p:cNvPr id="4" name="TextBox 4"/>
            <p:cNvSpPr txBox="1"/>
            <p:nvPr/>
          </p:nvSpPr>
          <p:spPr>
            <a:xfrm>
              <a:off x="0" y="-38100"/>
              <a:ext cx="5322706" cy="195484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45261" y="487735"/>
            <a:ext cx="18242739" cy="1152525"/>
          </a:xfrm>
          <a:prstGeom prst="rect">
            <a:avLst/>
          </a:prstGeom>
        </p:spPr>
        <p:txBody>
          <a:bodyPr lIns="0" tIns="0" rIns="0" bIns="0" rtlCol="0" anchor="t">
            <a:spAutoFit/>
          </a:bodyPr>
          <a:lstStyle/>
          <a:p>
            <a:pPr algn="ctr">
              <a:lnSpc>
                <a:spcPts val="9000"/>
              </a:lnSpc>
            </a:pPr>
            <a:r>
              <a:rPr lang="en-US" sz="7500" b="1">
                <a:solidFill>
                  <a:srgbClr val="FFFFFF"/>
                </a:solidFill>
                <a:latin typeface="Noto Sans Bold"/>
                <a:ea typeface="Noto Sans Bold"/>
                <a:cs typeface="Noto Sans Bold"/>
                <a:sym typeface="Noto Sans Bold"/>
              </a:rPr>
              <a:t>Pre-Tax Contribution</a:t>
            </a:r>
          </a:p>
        </p:txBody>
      </p:sp>
      <p:sp>
        <p:nvSpPr>
          <p:cNvPr id="8" name="Freeform 8"/>
          <p:cNvSpPr/>
          <p:nvPr/>
        </p:nvSpPr>
        <p:spPr>
          <a:xfrm>
            <a:off x="-1447800" y="1068760"/>
            <a:ext cx="11195037" cy="11195037"/>
          </a:xfrm>
          <a:custGeom>
            <a:avLst/>
            <a:gdLst/>
            <a:ahLst/>
            <a:cxnLst/>
            <a:rect l="l" t="t" r="r" b="b"/>
            <a:pathLst>
              <a:path w="11195037" h="11195037">
                <a:moveTo>
                  <a:pt x="0" y="0"/>
                </a:moveTo>
                <a:lnTo>
                  <a:pt x="11195036" y="0"/>
                </a:lnTo>
                <a:lnTo>
                  <a:pt x="11195036" y="11195036"/>
                </a:lnTo>
                <a:lnTo>
                  <a:pt x="0" y="11195036"/>
                </a:lnTo>
                <a:lnTo>
                  <a:pt x="0" y="0"/>
                </a:lnTo>
                <a:close/>
              </a:path>
            </a:pathLst>
          </a:custGeom>
          <a:blipFill>
            <a:blip r:embed="rId3"/>
            <a:stretch>
              <a:fillRect/>
            </a:stretch>
          </a:blipFill>
        </p:spPr>
        <p:txBody>
          <a:bodyPr/>
          <a:lstStyle/>
          <a:p>
            <a:endParaRPr lang="en-US"/>
          </a:p>
        </p:txBody>
      </p:sp>
      <p:sp>
        <p:nvSpPr>
          <p:cNvPr id="9" name="Freeform 9"/>
          <p:cNvSpPr/>
          <p:nvPr/>
        </p:nvSpPr>
        <p:spPr>
          <a:xfrm>
            <a:off x="8873354" y="1036716"/>
            <a:ext cx="6850792" cy="11259125"/>
          </a:xfrm>
          <a:custGeom>
            <a:avLst/>
            <a:gdLst/>
            <a:ahLst/>
            <a:cxnLst/>
            <a:rect l="l" t="t" r="r" b="b"/>
            <a:pathLst>
              <a:path w="6850792" h="11259125">
                <a:moveTo>
                  <a:pt x="0" y="0"/>
                </a:moveTo>
                <a:lnTo>
                  <a:pt x="6850792" y="0"/>
                </a:lnTo>
                <a:lnTo>
                  <a:pt x="6850792" y="11259125"/>
                </a:lnTo>
                <a:lnTo>
                  <a:pt x="0" y="11259125"/>
                </a:lnTo>
                <a:lnTo>
                  <a:pt x="0" y="0"/>
                </a:lnTo>
                <a:close/>
              </a:path>
            </a:pathLst>
          </a:custGeom>
          <a:blipFill>
            <a:blip r:embed="rId3"/>
            <a:stretch>
              <a:fillRect r="-64349"/>
            </a:stretch>
          </a:blipFill>
        </p:spPr>
        <p:txBody>
          <a:bodyPr/>
          <a:lstStyle/>
          <a:p>
            <a:endParaRPr lang="en-US"/>
          </a:p>
        </p:txBody>
      </p:sp>
      <p:sp>
        <p:nvSpPr>
          <p:cNvPr id="10" name="TextBox 10"/>
          <p:cNvSpPr txBox="1"/>
          <p:nvPr/>
        </p:nvSpPr>
        <p:spPr>
          <a:xfrm>
            <a:off x="15724146" y="6394816"/>
            <a:ext cx="1499499" cy="551433"/>
          </a:xfrm>
          <a:prstGeom prst="rect">
            <a:avLst/>
          </a:prstGeom>
        </p:spPr>
        <p:txBody>
          <a:bodyPr lIns="0" tIns="0" rIns="0" bIns="0" rtlCol="0" anchor="t">
            <a:spAutoFit/>
          </a:bodyPr>
          <a:lstStyle/>
          <a:p>
            <a:pPr algn="l">
              <a:lnSpc>
                <a:spcPts val="4320"/>
              </a:lnSpc>
            </a:pPr>
            <a:r>
              <a:rPr lang="en-US" sz="3600" b="1" spc="33" dirty="0">
                <a:solidFill>
                  <a:srgbClr val="62AD48"/>
                </a:solidFill>
                <a:latin typeface="Noto Sans Bold"/>
                <a:ea typeface="Noto Sans Bold"/>
                <a:cs typeface="Noto Sans Bold"/>
                <a:sym typeface="Noto Sans Bold"/>
              </a:rPr>
              <a:t>Taxes</a:t>
            </a:r>
          </a:p>
        </p:txBody>
      </p:sp>
      <p:grpSp>
        <p:nvGrpSpPr>
          <p:cNvPr id="11" name="Group 11"/>
          <p:cNvGrpSpPr/>
          <p:nvPr/>
        </p:nvGrpSpPr>
        <p:grpSpPr>
          <a:xfrm>
            <a:off x="7338377" y="5863554"/>
            <a:ext cx="4057515" cy="1605448"/>
            <a:chOff x="0" y="0"/>
            <a:chExt cx="5410020" cy="2140597"/>
          </a:xfrm>
        </p:grpSpPr>
        <p:sp>
          <p:nvSpPr>
            <p:cNvPr id="12" name="Freeform 12"/>
            <p:cNvSpPr/>
            <p:nvPr/>
          </p:nvSpPr>
          <p:spPr>
            <a:xfrm>
              <a:off x="26056" y="25400"/>
              <a:ext cx="5357813" cy="2089912"/>
            </a:xfrm>
            <a:custGeom>
              <a:avLst/>
              <a:gdLst/>
              <a:ahLst/>
              <a:cxnLst/>
              <a:rect l="l" t="t" r="r" b="b"/>
              <a:pathLst>
                <a:path w="5357813" h="2089912">
                  <a:moveTo>
                    <a:pt x="0" y="522478"/>
                  </a:moveTo>
                  <a:lnTo>
                    <a:pt x="4270487" y="522478"/>
                  </a:lnTo>
                  <a:lnTo>
                    <a:pt x="4270487" y="0"/>
                  </a:lnTo>
                  <a:lnTo>
                    <a:pt x="5357813" y="1044956"/>
                  </a:lnTo>
                  <a:lnTo>
                    <a:pt x="4270487" y="2089912"/>
                  </a:lnTo>
                  <a:lnTo>
                    <a:pt x="4270487" y="1567307"/>
                  </a:lnTo>
                  <a:lnTo>
                    <a:pt x="0" y="1567307"/>
                  </a:lnTo>
                  <a:close/>
                </a:path>
              </a:pathLst>
            </a:custGeom>
            <a:solidFill>
              <a:srgbClr val="FFFFFF"/>
            </a:solidFill>
          </p:spPr>
          <p:txBody>
            <a:bodyPr/>
            <a:lstStyle/>
            <a:p>
              <a:endParaRPr lang="en-US"/>
            </a:p>
          </p:txBody>
        </p:sp>
        <p:sp>
          <p:nvSpPr>
            <p:cNvPr id="13" name="Freeform 13"/>
            <p:cNvSpPr/>
            <p:nvPr/>
          </p:nvSpPr>
          <p:spPr>
            <a:xfrm>
              <a:off x="0" y="-2159"/>
              <a:ext cx="5410055" cy="2144776"/>
            </a:xfrm>
            <a:custGeom>
              <a:avLst/>
              <a:gdLst/>
              <a:ahLst/>
              <a:cxnLst/>
              <a:rect l="l" t="t" r="r" b="b"/>
              <a:pathLst>
                <a:path w="5410055" h="2144776">
                  <a:moveTo>
                    <a:pt x="26056" y="524637"/>
                  </a:moveTo>
                  <a:lnTo>
                    <a:pt x="4296543" y="524637"/>
                  </a:lnTo>
                  <a:lnTo>
                    <a:pt x="4296543" y="550037"/>
                  </a:lnTo>
                  <a:lnTo>
                    <a:pt x="4270487" y="550037"/>
                  </a:lnTo>
                  <a:lnTo>
                    <a:pt x="4270487" y="27559"/>
                  </a:lnTo>
                  <a:cubicBezTo>
                    <a:pt x="4270487" y="17272"/>
                    <a:pt x="4276741" y="8128"/>
                    <a:pt x="4286512" y="4064"/>
                  </a:cubicBezTo>
                  <a:cubicBezTo>
                    <a:pt x="4296283" y="0"/>
                    <a:pt x="4307356" y="2159"/>
                    <a:pt x="4314913" y="9398"/>
                  </a:cubicBezTo>
                  <a:lnTo>
                    <a:pt x="5402239" y="1054354"/>
                  </a:lnTo>
                  <a:cubicBezTo>
                    <a:pt x="5407190" y="1059180"/>
                    <a:pt x="5410055" y="1065657"/>
                    <a:pt x="5410055" y="1072388"/>
                  </a:cubicBezTo>
                  <a:cubicBezTo>
                    <a:pt x="5410055" y="1079119"/>
                    <a:pt x="5407320" y="1085723"/>
                    <a:pt x="5402239" y="1090422"/>
                  </a:cubicBezTo>
                  <a:lnTo>
                    <a:pt x="4314913" y="2135505"/>
                  </a:lnTo>
                  <a:cubicBezTo>
                    <a:pt x="4307487" y="2142744"/>
                    <a:pt x="4296283" y="2144776"/>
                    <a:pt x="4286512" y="2140839"/>
                  </a:cubicBezTo>
                  <a:cubicBezTo>
                    <a:pt x="4276741" y="2136902"/>
                    <a:pt x="4270487" y="2127631"/>
                    <a:pt x="4270487" y="2117344"/>
                  </a:cubicBezTo>
                  <a:lnTo>
                    <a:pt x="4270487" y="1594866"/>
                  </a:lnTo>
                  <a:lnTo>
                    <a:pt x="4296543" y="1594866"/>
                  </a:lnTo>
                  <a:lnTo>
                    <a:pt x="4296543" y="1620266"/>
                  </a:lnTo>
                  <a:lnTo>
                    <a:pt x="26056" y="1620266"/>
                  </a:lnTo>
                  <a:cubicBezTo>
                    <a:pt x="11725" y="1620266"/>
                    <a:pt x="0" y="1608836"/>
                    <a:pt x="0" y="1594866"/>
                  </a:cubicBezTo>
                  <a:lnTo>
                    <a:pt x="0" y="550037"/>
                  </a:lnTo>
                  <a:cubicBezTo>
                    <a:pt x="0" y="536067"/>
                    <a:pt x="11725" y="524637"/>
                    <a:pt x="26056" y="524637"/>
                  </a:cubicBezTo>
                  <a:moveTo>
                    <a:pt x="26056" y="575437"/>
                  </a:moveTo>
                  <a:lnTo>
                    <a:pt x="26056" y="550037"/>
                  </a:lnTo>
                  <a:lnTo>
                    <a:pt x="52112" y="550037"/>
                  </a:lnTo>
                  <a:lnTo>
                    <a:pt x="52112" y="1594993"/>
                  </a:lnTo>
                  <a:lnTo>
                    <a:pt x="26056" y="1594993"/>
                  </a:lnTo>
                  <a:lnTo>
                    <a:pt x="26056" y="1569593"/>
                  </a:lnTo>
                  <a:lnTo>
                    <a:pt x="4296543" y="1569593"/>
                  </a:lnTo>
                  <a:cubicBezTo>
                    <a:pt x="4310874" y="1569593"/>
                    <a:pt x="4322599" y="1581023"/>
                    <a:pt x="4322599" y="1594993"/>
                  </a:cubicBezTo>
                  <a:lnTo>
                    <a:pt x="4322599" y="2117471"/>
                  </a:lnTo>
                  <a:lnTo>
                    <a:pt x="4296543" y="2117471"/>
                  </a:lnTo>
                  <a:lnTo>
                    <a:pt x="4278304" y="2099437"/>
                  </a:lnTo>
                  <a:lnTo>
                    <a:pt x="5365630" y="1054481"/>
                  </a:lnTo>
                  <a:lnTo>
                    <a:pt x="5383869" y="1072515"/>
                  </a:lnTo>
                  <a:lnTo>
                    <a:pt x="5365630" y="1090549"/>
                  </a:lnTo>
                  <a:lnTo>
                    <a:pt x="4278304" y="45593"/>
                  </a:lnTo>
                  <a:lnTo>
                    <a:pt x="4296543" y="27559"/>
                  </a:lnTo>
                  <a:lnTo>
                    <a:pt x="4322599" y="27559"/>
                  </a:lnTo>
                  <a:lnTo>
                    <a:pt x="4322599" y="550037"/>
                  </a:lnTo>
                  <a:cubicBezTo>
                    <a:pt x="4322599" y="564007"/>
                    <a:pt x="4310874" y="575437"/>
                    <a:pt x="4296543" y="575437"/>
                  </a:cubicBezTo>
                  <a:lnTo>
                    <a:pt x="26056" y="575437"/>
                  </a:lnTo>
                  <a:close/>
                </a:path>
              </a:pathLst>
            </a:custGeom>
            <a:solidFill>
              <a:srgbClr val="212C68"/>
            </a:solidFill>
          </p:spPr>
          <p:txBody>
            <a:bodyPr/>
            <a:lstStyle/>
            <a:p>
              <a:endParaRPr lang="en-US"/>
            </a:p>
          </p:txBody>
        </p:sp>
        <p:sp>
          <p:nvSpPr>
            <p:cNvPr id="14" name="TextBox 14"/>
            <p:cNvSpPr txBox="1"/>
            <p:nvPr/>
          </p:nvSpPr>
          <p:spPr>
            <a:xfrm>
              <a:off x="0" y="0"/>
              <a:ext cx="5410020" cy="2140597"/>
            </a:xfrm>
            <a:prstGeom prst="rect">
              <a:avLst/>
            </a:prstGeom>
          </p:spPr>
          <p:txBody>
            <a:bodyPr lIns="50800" tIns="50800" rIns="50800" bIns="50800" rtlCol="0" anchor="ctr"/>
            <a:lstStyle/>
            <a:p>
              <a:pPr algn="ctr">
                <a:lnSpc>
                  <a:spcPts val="3359"/>
                </a:lnSpc>
              </a:pPr>
              <a:r>
                <a:rPr lang="en-US" sz="2799" spc="26">
                  <a:solidFill>
                    <a:srgbClr val="5EA745"/>
                  </a:solidFill>
                  <a:latin typeface="Noto Sans"/>
                  <a:ea typeface="Noto Sans"/>
                  <a:cs typeface="Noto Sans"/>
                  <a:sym typeface="Noto Sans"/>
                </a:rPr>
                <a:t>Tax-Deferred Growth</a:t>
              </a:r>
            </a:p>
          </p:txBody>
        </p:sp>
      </p:grpSp>
      <p:sp>
        <p:nvSpPr>
          <p:cNvPr id="15" name="TextBox 15"/>
          <p:cNvSpPr txBox="1"/>
          <p:nvPr/>
        </p:nvSpPr>
        <p:spPr>
          <a:xfrm>
            <a:off x="11691525" y="2903855"/>
            <a:ext cx="5532120" cy="1438275"/>
          </a:xfrm>
          <a:prstGeom prst="rect">
            <a:avLst/>
          </a:prstGeom>
        </p:spPr>
        <p:txBody>
          <a:bodyPr lIns="0" tIns="0" rIns="0" bIns="0" rtlCol="0" anchor="t">
            <a:spAutoFit/>
          </a:bodyPr>
          <a:lstStyle/>
          <a:p>
            <a:pPr algn="ctr">
              <a:lnSpc>
                <a:spcPts val="5759"/>
              </a:lnSpc>
            </a:pPr>
            <a:r>
              <a:rPr lang="en-US" sz="4800" b="1" spc="44">
                <a:solidFill>
                  <a:srgbClr val="212C68"/>
                </a:solidFill>
                <a:latin typeface="Noto Sans Bold"/>
                <a:ea typeface="Noto Sans Bold"/>
                <a:cs typeface="Noto Sans Bold"/>
                <a:sym typeface="Noto Sans Bold"/>
              </a:rPr>
              <a:t>Taxable </a:t>
            </a:r>
          </a:p>
          <a:p>
            <a:pPr algn="ctr">
              <a:lnSpc>
                <a:spcPts val="5759"/>
              </a:lnSpc>
            </a:pPr>
            <a:r>
              <a:rPr lang="en-US" sz="4800" b="1" spc="44">
                <a:solidFill>
                  <a:srgbClr val="212C68"/>
                </a:solidFill>
                <a:latin typeface="Noto Sans Bold"/>
                <a:ea typeface="Noto Sans Bold"/>
                <a:cs typeface="Noto Sans Bold"/>
                <a:sym typeface="Noto Sans Bold"/>
              </a:rPr>
              <a:t>Withdrawal</a:t>
            </a:r>
          </a:p>
        </p:txBody>
      </p:sp>
      <p:sp>
        <p:nvSpPr>
          <p:cNvPr id="16" name="TextBox 16"/>
          <p:cNvSpPr txBox="1"/>
          <p:nvPr/>
        </p:nvSpPr>
        <p:spPr>
          <a:xfrm>
            <a:off x="2052305" y="2903855"/>
            <a:ext cx="4194826" cy="1438275"/>
          </a:xfrm>
          <a:prstGeom prst="rect">
            <a:avLst/>
          </a:prstGeom>
        </p:spPr>
        <p:txBody>
          <a:bodyPr lIns="0" tIns="0" rIns="0" bIns="0" rtlCol="0" anchor="t">
            <a:spAutoFit/>
          </a:bodyPr>
          <a:lstStyle/>
          <a:p>
            <a:pPr algn="ctr">
              <a:lnSpc>
                <a:spcPts val="5759"/>
              </a:lnSpc>
            </a:pPr>
            <a:r>
              <a:rPr lang="en-US" sz="4800" b="1" spc="44">
                <a:solidFill>
                  <a:srgbClr val="212C68"/>
                </a:solidFill>
                <a:latin typeface="Noto Sans Bold"/>
                <a:ea typeface="Noto Sans Bold"/>
                <a:cs typeface="Noto Sans Bold"/>
                <a:sym typeface="Noto Sans Bold"/>
              </a:rPr>
              <a:t>Tax-Free Contribution</a:t>
            </a:r>
          </a:p>
        </p:txBody>
      </p:sp>
      <p:sp>
        <p:nvSpPr>
          <p:cNvPr id="17" name="Freeform 17"/>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4"/>
            <a:stretch>
              <a:fillRect/>
            </a:stretch>
          </a:blipFill>
        </p:spPr>
        <p:txBody>
          <a:bodyPr/>
          <a:lstStyle/>
          <a:p>
            <a:endParaRPr lang="en-US"/>
          </a:p>
        </p:txBody>
      </p:sp>
      <p:sp>
        <p:nvSpPr>
          <p:cNvPr id="18" name="Rectangle 17">
            <a:extLst>
              <a:ext uri="{FF2B5EF4-FFF2-40B4-BE49-F238E27FC236}">
                <a16:creationId xmlns:a16="http://schemas.microsoft.com/office/drawing/2014/main" id="{7030AC07-F4A1-E190-10E9-6C27969CA2EB}"/>
              </a:ext>
            </a:extLst>
          </p:cNvPr>
          <p:cNvSpPr/>
          <p:nvPr/>
        </p:nvSpPr>
        <p:spPr>
          <a:xfrm>
            <a:off x="11658948" y="5104126"/>
            <a:ext cx="5910675" cy="3124200"/>
          </a:xfrm>
          <a:prstGeom prst="rect">
            <a:avLst/>
          </a:prstGeom>
          <a:noFill/>
          <a:ln w="50800">
            <a:solidFill>
              <a:srgbClr val="62AD48"/>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7224" y="-4962142"/>
            <a:ext cx="20209651" cy="7277633"/>
            <a:chOff x="0" y="0"/>
            <a:chExt cx="5322706" cy="1916743"/>
          </a:xfrm>
        </p:grpSpPr>
        <p:sp>
          <p:nvSpPr>
            <p:cNvPr id="3" name="Freeform 3"/>
            <p:cNvSpPr/>
            <p:nvPr/>
          </p:nvSpPr>
          <p:spPr>
            <a:xfrm>
              <a:off x="0" y="0"/>
              <a:ext cx="5322707" cy="1916743"/>
            </a:xfrm>
            <a:custGeom>
              <a:avLst/>
              <a:gdLst/>
              <a:ahLst/>
              <a:cxnLst/>
              <a:rect l="l" t="t" r="r" b="b"/>
              <a:pathLst>
                <a:path w="5322707" h="1916743">
                  <a:moveTo>
                    <a:pt x="0" y="0"/>
                  </a:moveTo>
                  <a:lnTo>
                    <a:pt x="5322707" y="0"/>
                  </a:lnTo>
                  <a:lnTo>
                    <a:pt x="5322707" y="1916743"/>
                  </a:lnTo>
                  <a:lnTo>
                    <a:pt x="0" y="1916743"/>
                  </a:lnTo>
                  <a:close/>
                </a:path>
              </a:pathLst>
            </a:custGeom>
            <a:solidFill>
              <a:srgbClr val="232C68"/>
            </a:solidFill>
          </p:spPr>
          <p:txBody>
            <a:bodyPr/>
            <a:lstStyle/>
            <a:p>
              <a:endParaRPr lang="en-US"/>
            </a:p>
          </p:txBody>
        </p:sp>
        <p:sp>
          <p:nvSpPr>
            <p:cNvPr id="4" name="TextBox 4"/>
            <p:cNvSpPr txBox="1"/>
            <p:nvPr/>
          </p:nvSpPr>
          <p:spPr>
            <a:xfrm>
              <a:off x="0" y="-38100"/>
              <a:ext cx="5322706" cy="195484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0" y="447675"/>
            <a:ext cx="18288000" cy="1152525"/>
          </a:xfrm>
          <a:prstGeom prst="rect">
            <a:avLst/>
          </a:prstGeom>
        </p:spPr>
        <p:txBody>
          <a:bodyPr lIns="0" tIns="0" rIns="0" bIns="0" rtlCol="0" anchor="t">
            <a:spAutoFit/>
          </a:bodyPr>
          <a:lstStyle/>
          <a:p>
            <a:pPr algn="ctr">
              <a:lnSpc>
                <a:spcPts val="9000"/>
              </a:lnSpc>
            </a:pPr>
            <a:r>
              <a:rPr lang="en-US" sz="7500" b="1">
                <a:solidFill>
                  <a:srgbClr val="FFFFFF"/>
                </a:solidFill>
                <a:latin typeface="Noto Sans Bold"/>
                <a:ea typeface="Noto Sans Bold"/>
                <a:cs typeface="Noto Sans Bold"/>
                <a:sym typeface="Noto Sans Bold"/>
              </a:rPr>
              <a:t>Roth Contribution</a:t>
            </a:r>
          </a:p>
        </p:txBody>
      </p:sp>
      <p:grpSp>
        <p:nvGrpSpPr>
          <p:cNvPr id="10" name="Group 10"/>
          <p:cNvGrpSpPr/>
          <p:nvPr/>
        </p:nvGrpSpPr>
        <p:grpSpPr>
          <a:xfrm>
            <a:off x="7406504" y="5657850"/>
            <a:ext cx="3955325" cy="1605448"/>
            <a:chOff x="0" y="0"/>
            <a:chExt cx="5273767" cy="2140597"/>
          </a:xfrm>
        </p:grpSpPr>
        <p:sp>
          <p:nvSpPr>
            <p:cNvPr id="11" name="Freeform 11"/>
            <p:cNvSpPr/>
            <p:nvPr/>
          </p:nvSpPr>
          <p:spPr>
            <a:xfrm>
              <a:off x="25400" y="25400"/>
              <a:ext cx="5222875" cy="2089912"/>
            </a:xfrm>
            <a:custGeom>
              <a:avLst/>
              <a:gdLst/>
              <a:ahLst/>
              <a:cxnLst/>
              <a:rect l="l" t="t" r="r" b="b"/>
              <a:pathLst>
                <a:path w="5222875" h="2089912">
                  <a:moveTo>
                    <a:pt x="0" y="522478"/>
                  </a:moveTo>
                  <a:lnTo>
                    <a:pt x="4162933" y="522478"/>
                  </a:lnTo>
                  <a:lnTo>
                    <a:pt x="4162933" y="0"/>
                  </a:lnTo>
                  <a:lnTo>
                    <a:pt x="5222875" y="1044956"/>
                  </a:lnTo>
                  <a:lnTo>
                    <a:pt x="4162933" y="2089912"/>
                  </a:lnTo>
                  <a:lnTo>
                    <a:pt x="4162933" y="1567307"/>
                  </a:lnTo>
                  <a:lnTo>
                    <a:pt x="0" y="1567307"/>
                  </a:lnTo>
                  <a:close/>
                </a:path>
              </a:pathLst>
            </a:custGeom>
            <a:solidFill>
              <a:srgbClr val="FFFFFF"/>
            </a:solidFill>
          </p:spPr>
          <p:txBody>
            <a:bodyPr/>
            <a:lstStyle/>
            <a:p>
              <a:endParaRPr lang="en-US"/>
            </a:p>
          </p:txBody>
        </p:sp>
        <p:sp>
          <p:nvSpPr>
            <p:cNvPr id="12" name="Freeform 12"/>
            <p:cNvSpPr/>
            <p:nvPr/>
          </p:nvSpPr>
          <p:spPr>
            <a:xfrm>
              <a:off x="0" y="-2159"/>
              <a:ext cx="5273802" cy="2144776"/>
            </a:xfrm>
            <a:custGeom>
              <a:avLst/>
              <a:gdLst/>
              <a:ahLst/>
              <a:cxnLst/>
              <a:rect l="l" t="t" r="r" b="b"/>
              <a:pathLst>
                <a:path w="5273802" h="2144776">
                  <a:moveTo>
                    <a:pt x="25400" y="524637"/>
                  </a:moveTo>
                  <a:lnTo>
                    <a:pt x="4188333" y="524637"/>
                  </a:lnTo>
                  <a:lnTo>
                    <a:pt x="4188333" y="550037"/>
                  </a:lnTo>
                  <a:lnTo>
                    <a:pt x="4162933" y="550037"/>
                  </a:lnTo>
                  <a:lnTo>
                    <a:pt x="4162933" y="27559"/>
                  </a:lnTo>
                  <a:cubicBezTo>
                    <a:pt x="4162933" y="17272"/>
                    <a:pt x="4169029" y="8128"/>
                    <a:pt x="4178554" y="4064"/>
                  </a:cubicBezTo>
                  <a:cubicBezTo>
                    <a:pt x="4188079" y="0"/>
                    <a:pt x="4198874" y="2159"/>
                    <a:pt x="4206240" y="9398"/>
                  </a:cubicBezTo>
                  <a:lnTo>
                    <a:pt x="5266182" y="1054354"/>
                  </a:lnTo>
                  <a:cubicBezTo>
                    <a:pt x="5271008" y="1059180"/>
                    <a:pt x="5273802" y="1065657"/>
                    <a:pt x="5273802" y="1072388"/>
                  </a:cubicBezTo>
                  <a:cubicBezTo>
                    <a:pt x="5273802" y="1079119"/>
                    <a:pt x="5271135" y="1085723"/>
                    <a:pt x="5266182" y="1090422"/>
                  </a:cubicBezTo>
                  <a:lnTo>
                    <a:pt x="4206240" y="2135505"/>
                  </a:lnTo>
                  <a:cubicBezTo>
                    <a:pt x="4199001" y="2142744"/>
                    <a:pt x="4188079" y="2144776"/>
                    <a:pt x="4178554" y="2140839"/>
                  </a:cubicBezTo>
                  <a:cubicBezTo>
                    <a:pt x="4169029" y="2136902"/>
                    <a:pt x="4162933" y="2127631"/>
                    <a:pt x="4162933" y="2117344"/>
                  </a:cubicBezTo>
                  <a:lnTo>
                    <a:pt x="4162933" y="1594866"/>
                  </a:lnTo>
                  <a:lnTo>
                    <a:pt x="4188333" y="1594866"/>
                  </a:lnTo>
                  <a:lnTo>
                    <a:pt x="4188333" y="1620266"/>
                  </a:lnTo>
                  <a:lnTo>
                    <a:pt x="25400" y="1620266"/>
                  </a:lnTo>
                  <a:cubicBezTo>
                    <a:pt x="11430" y="1620266"/>
                    <a:pt x="0" y="1608836"/>
                    <a:pt x="0" y="1594866"/>
                  </a:cubicBezTo>
                  <a:lnTo>
                    <a:pt x="0" y="550037"/>
                  </a:lnTo>
                  <a:cubicBezTo>
                    <a:pt x="0" y="536067"/>
                    <a:pt x="11430" y="524637"/>
                    <a:pt x="25400" y="524637"/>
                  </a:cubicBezTo>
                  <a:moveTo>
                    <a:pt x="25400" y="575437"/>
                  </a:moveTo>
                  <a:lnTo>
                    <a:pt x="25400" y="550037"/>
                  </a:lnTo>
                  <a:lnTo>
                    <a:pt x="50800" y="550037"/>
                  </a:lnTo>
                  <a:lnTo>
                    <a:pt x="50800" y="1594993"/>
                  </a:lnTo>
                  <a:lnTo>
                    <a:pt x="25400" y="1594993"/>
                  </a:lnTo>
                  <a:lnTo>
                    <a:pt x="25400" y="1569593"/>
                  </a:lnTo>
                  <a:lnTo>
                    <a:pt x="4188333" y="1569593"/>
                  </a:lnTo>
                  <a:cubicBezTo>
                    <a:pt x="4202303" y="1569593"/>
                    <a:pt x="4213733" y="1581023"/>
                    <a:pt x="4213733" y="1594993"/>
                  </a:cubicBezTo>
                  <a:lnTo>
                    <a:pt x="4213733" y="2117471"/>
                  </a:lnTo>
                  <a:lnTo>
                    <a:pt x="4188333" y="2117471"/>
                  </a:lnTo>
                  <a:lnTo>
                    <a:pt x="4170553" y="2099437"/>
                  </a:lnTo>
                  <a:lnTo>
                    <a:pt x="5230495" y="1054481"/>
                  </a:lnTo>
                  <a:lnTo>
                    <a:pt x="5248275" y="1072515"/>
                  </a:lnTo>
                  <a:lnTo>
                    <a:pt x="5230495" y="1090549"/>
                  </a:lnTo>
                  <a:lnTo>
                    <a:pt x="4170553" y="45593"/>
                  </a:lnTo>
                  <a:lnTo>
                    <a:pt x="4188333" y="27559"/>
                  </a:lnTo>
                  <a:lnTo>
                    <a:pt x="4213733" y="27559"/>
                  </a:lnTo>
                  <a:lnTo>
                    <a:pt x="4213733" y="550037"/>
                  </a:lnTo>
                  <a:cubicBezTo>
                    <a:pt x="4213733" y="564007"/>
                    <a:pt x="4202303" y="575437"/>
                    <a:pt x="4188333" y="575437"/>
                  </a:cubicBezTo>
                  <a:lnTo>
                    <a:pt x="25400" y="575437"/>
                  </a:lnTo>
                  <a:close/>
                </a:path>
              </a:pathLst>
            </a:custGeom>
            <a:solidFill>
              <a:srgbClr val="212C68"/>
            </a:solidFill>
          </p:spPr>
          <p:txBody>
            <a:bodyPr/>
            <a:lstStyle/>
            <a:p>
              <a:endParaRPr lang="en-US"/>
            </a:p>
          </p:txBody>
        </p:sp>
        <p:sp>
          <p:nvSpPr>
            <p:cNvPr id="13" name="TextBox 13"/>
            <p:cNvSpPr txBox="1"/>
            <p:nvPr/>
          </p:nvSpPr>
          <p:spPr>
            <a:xfrm>
              <a:off x="0" y="0"/>
              <a:ext cx="5273767" cy="2140597"/>
            </a:xfrm>
            <a:prstGeom prst="rect">
              <a:avLst/>
            </a:prstGeom>
          </p:spPr>
          <p:txBody>
            <a:bodyPr lIns="50800" tIns="50800" rIns="50800" bIns="50800" rtlCol="0" anchor="ctr"/>
            <a:lstStyle/>
            <a:p>
              <a:pPr algn="ctr">
                <a:lnSpc>
                  <a:spcPts val="3359"/>
                </a:lnSpc>
              </a:pPr>
              <a:r>
                <a:rPr lang="en-US" sz="2799" spc="26">
                  <a:solidFill>
                    <a:srgbClr val="5EA745"/>
                  </a:solidFill>
                  <a:latin typeface="Noto Sans"/>
                  <a:ea typeface="Noto Sans"/>
                  <a:cs typeface="Noto Sans"/>
                  <a:sym typeface="Noto Sans"/>
                </a:rPr>
                <a:t>Tax-FREE Growth</a:t>
              </a:r>
            </a:p>
          </p:txBody>
        </p:sp>
      </p:grpSp>
      <p:sp>
        <p:nvSpPr>
          <p:cNvPr id="14" name="Freeform 14"/>
          <p:cNvSpPr/>
          <p:nvPr/>
        </p:nvSpPr>
        <p:spPr>
          <a:xfrm>
            <a:off x="8800335" y="864188"/>
            <a:ext cx="11195037" cy="11195037"/>
          </a:xfrm>
          <a:custGeom>
            <a:avLst/>
            <a:gdLst/>
            <a:ahLst/>
            <a:cxnLst/>
            <a:rect l="l" t="t" r="r" b="b"/>
            <a:pathLst>
              <a:path w="11195037" h="11195037">
                <a:moveTo>
                  <a:pt x="0" y="0"/>
                </a:moveTo>
                <a:lnTo>
                  <a:pt x="11195037" y="0"/>
                </a:lnTo>
                <a:lnTo>
                  <a:pt x="11195037" y="11195037"/>
                </a:lnTo>
                <a:lnTo>
                  <a:pt x="0" y="11195037"/>
                </a:lnTo>
                <a:lnTo>
                  <a:pt x="0" y="0"/>
                </a:lnTo>
                <a:close/>
              </a:path>
            </a:pathLst>
          </a:custGeom>
          <a:blipFill>
            <a:blip r:embed="rId3"/>
            <a:stretch>
              <a:fillRect/>
            </a:stretch>
          </a:blipFill>
        </p:spPr>
        <p:txBody>
          <a:bodyPr/>
          <a:lstStyle/>
          <a:p>
            <a:endParaRPr lang="en-US"/>
          </a:p>
        </p:txBody>
      </p:sp>
      <p:sp>
        <p:nvSpPr>
          <p:cNvPr id="15" name="TextBox 15"/>
          <p:cNvSpPr txBox="1"/>
          <p:nvPr/>
        </p:nvSpPr>
        <p:spPr>
          <a:xfrm>
            <a:off x="11631794" y="2853196"/>
            <a:ext cx="5532120" cy="1438275"/>
          </a:xfrm>
          <a:prstGeom prst="rect">
            <a:avLst/>
          </a:prstGeom>
        </p:spPr>
        <p:txBody>
          <a:bodyPr lIns="0" tIns="0" rIns="0" bIns="0" rtlCol="0" anchor="t">
            <a:spAutoFit/>
          </a:bodyPr>
          <a:lstStyle/>
          <a:p>
            <a:pPr algn="ctr">
              <a:lnSpc>
                <a:spcPts val="5759"/>
              </a:lnSpc>
            </a:pPr>
            <a:r>
              <a:rPr lang="en-US" sz="4800" b="1" spc="44">
                <a:solidFill>
                  <a:srgbClr val="212C68"/>
                </a:solidFill>
                <a:latin typeface="Noto Sans Bold"/>
                <a:ea typeface="Noto Sans Bold"/>
                <a:cs typeface="Noto Sans Bold"/>
                <a:sym typeface="Noto Sans Bold"/>
              </a:rPr>
              <a:t>Tax FREE </a:t>
            </a:r>
          </a:p>
          <a:p>
            <a:pPr algn="ctr">
              <a:lnSpc>
                <a:spcPts val="5759"/>
              </a:lnSpc>
            </a:pPr>
            <a:r>
              <a:rPr lang="en-US" sz="4800" b="1" spc="44">
                <a:solidFill>
                  <a:srgbClr val="212C68"/>
                </a:solidFill>
                <a:latin typeface="Noto Sans Bold"/>
                <a:ea typeface="Noto Sans Bold"/>
                <a:cs typeface="Noto Sans Bold"/>
                <a:sym typeface="Noto Sans Bold"/>
              </a:rPr>
              <a:t>Withdrawal</a:t>
            </a:r>
          </a:p>
        </p:txBody>
      </p:sp>
      <p:sp>
        <p:nvSpPr>
          <p:cNvPr id="16" name="TextBox 16"/>
          <p:cNvSpPr txBox="1"/>
          <p:nvPr/>
        </p:nvSpPr>
        <p:spPr>
          <a:xfrm>
            <a:off x="2071956" y="2853196"/>
            <a:ext cx="4194826" cy="1438275"/>
          </a:xfrm>
          <a:prstGeom prst="rect">
            <a:avLst/>
          </a:prstGeom>
        </p:spPr>
        <p:txBody>
          <a:bodyPr lIns="0" tIns="0" rIns="0" bIns="0" rtlCol="0" anchor="t">
            <a:spAutoFit/>
          </a:bodyPr>
          <a:lstStyle/>
          <a:p>
            <a:pPr algn="ctr">
              <a:lnSpc>
                <a:spcPts val="5759"/>
              </a:lnSpc>
            </a:pPr>
            <a:r>
              <a:rPr lang="en-US" sz="4800" b="1" spc="44">
                <a:solidFill>
                  <a:srgbClr val="212C68"/>
                </a:solidFill>
                <a:latin typeface="Noto Sans Bold"/>
                <a:ea typeface="Noto Sans Bold"/>
                <a:cs typeface="Noto Sans Bold"/>
                <a:sym typeface="Noto Sans Bold"/>
              </a:rPr>
              <a:t>Taxable Contribution</a:t>
            </a:r>
          </a:p>
        </p:txBody>
      </p:sp>
      <p:sp>
        <p:nvSpPr>
          <p:cNvPr id="17" name="Freeform 17"/>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4"/>
            <a:stretch>
              <a:fillRect/>
            </a:stretch>
          </a:blipFill>
        </p:spPr>
        <p:txBody>
          <a:bodyPr/>
          <a:lstStyle/>
          <a:p>
            <a:endParaRPr lang="en-US"/>
          </a:p>
        </p:txBody>
      </p:sp>
      <p:sp>
        <p:nvSpPr>
          <p:cNvPr id="18" name="TextBox 18"/>
          <p:cNvSpPr txBox="1"/>
          <p:nvPr/>
        </p:nvSpPr>
        <p:spPr>
          <a:xfrm>
            <a:off x="1035414" y="8477249"/>
            <a:ext cx="16223886" cy="611505"/>
          </a:xfrm>
          <a:prstGeom prst="rect">
            <a:avLst/>
          </a:prstGeom>
        </p:spPr>
        <p:txBody>
          <a:bodyPr lIns="0" tIns="0" rIns="0" bIns="0" rtlCol="0" anchor="t">
            <a:spAutoFit/>
          </a:bodyPr>
          <a:lstStyle/>
          <a:p>
            <a:pPr algn="ctr">
              <a:lnSpc>
                <a:spcPts val="2520"/>
              </a:lnSpc>
            </a:pPr>
            <a:r>
              <a:rPr lang="en-US" sz="1800">
                <a:solidFill>
                  <a:srgbClr val="000000"/>
                </a:solidFill>
                <a:latin typeface="Noto Sans"/>
                <a:ea typeface="Noto Sans"/>
                <a:cs typeface="Noto Sans"/>
                <a:sym typeface="Noto Sans"/>
              </a:rPr>
              <a:t>Roth contributions are not taxed at distribution; however, earnings may be subject to taxation if the account has not been in existence for at least </a:t>
            </a:r>
          </a:p>
          <a:p>
            <a:pPr algn="ctr">
              <a:lnSpc>
                <a:spcPts val="2520"/>
              </a:lnSpc>
            </a:pPr>
            <a:r>
              <a:rPr lang="en-US" sz="1800">
                <a:solidFill>
                  <a:srgbClr val="000000"/>
                </a:solidFill>
                <a:latin typeface="Noto Sans"/>
                <a:ea typeface="Noto Sans"/>
                <a:cs typeface="Noto Sans"/>
                <a:sym typeface="Noto Sans"/>
              </a:rPr>
              <a:t>5 years and taken prior to attainment of age 59 ½ , death or disability.</a:t>
            </a:r>
          </a:p>
        </p:txBody>
      </p:sp>
      <p:sp>
        <p:nvSpPr>
          <p:cNvPr id="20" name="Freeform 17">
            <a:extLst>
              <a:ext uri="{FF2B5EF4-FFF2-40B4-BE49-F238E27FC236}">
                <a16:creationId xmlns:a16="http://schemas.microsoft.com/office/drawing/2014/main" id="{3BEC9FAD-7BA8-73A2-6DC3-63F24D082523}"/>
              </a:ext>
            </a:extLst>
          </p:cNvPr>
          <p:cNvSpPr/>
          <p:nvPr/>
        </p:nvSpPr>
        <p:spPr>
          <a:xfrm>
            <a:off x="-1431331" y="800100"/>
            <a:ext cx="6872012" cy="11259125"/>
          </a:xfrm>
          <a:custGeom>
            <a:avLst/>
            <a:gdLst/>
            <a:ahLst/>
            <a:cxnLst/>
            <a:rect l="l" t="t" r="r" b="b"/>
            <a:pathLst>
              <a:path w="6872012" h="11259125">
                <a:moveTo>
                  <a:pt x="0" y="0"/>
                </a:moveTo>
                <a:lnTo>
                  <a:pt x="6872012" y="0"/>
                </a:lnTo>
                <a:lnTo>
                  <a:pt x="6872012" y="11259125"/>
                </a:lnTo>
                <a:lnTo>
                  <a:pt x="0" y="11259125"/>
                </a:lnTo>
                <a:lnTo>
                  <a:pt x="0" y="0"/>
                </a:lnTo>
                <a:close/>
              </a:path>
            </a:pathLst>
          </a:custGeom>
          <a:blipFill>
            <a:blip r:embed="rId3"/>
            <a:stretch>
              <a:fillRect r="-63841"/>
            </a:stretch>
          </a:blipFill>
        </p:spPr>
        <p:txBody>
          <a:bodyPr/>
          <a:lstStyle/>
          <a:p>
            <a:endParaRPr lang="en-US"/>
          </a:p>
        </p:txBody>
      </p:sp>
      <p:sp>
        <p:nvSpPr>
          <p:cNvPr id="21" name="TextBox 18">
            <a:extLst>
              <a:ext uri="{FF2B5EF4-FFF2-40B4-BE49-F238E27FC236}">
                <a16:creationId xmlns:a16="http://schemas.microsoft.com/office/drawing/2014/main" id="{A6674852-308B-85E5-2854-617B0159F8A2}"/>
              </a:ext>
            </a:extLst>
          </p:cNvPr>
          <p:cNvSpPr txBox="1"/>
          <p:nvPr/>
        </p:nvSpPr>
        <p:spPr>
          <a:xfrm>
            <a:off x="5493869" y="6085253"/>
            <a:ext cx="1425091" cy="551433"/>
          </a:xfrm>
          <a:prstGeom prst="rect">
            <a:avLst/>
          </a:prstGeom>
        </p:spPr>
        <p:txBody>
          <a:bodyPr lIns="0" tIns="0" rIns="0" bIns="0" rtlCol="0" anchor="t">
            <a:spAutoFit/>
          </a:bodyPr>
          <a:lstStyle/>
          <a:p>
            <a:pPr algn="l">
              <a:lnSpc>
                <a:spcPts val="4320"/>
              </a:lnSpc>
            </a:pPr>
            <a:r>
              <a:rPr lang="en-US" sz="3600" b="1" spc="33" dirty="0">
                <a:solidFill>
                  <a:srgbClr val="62AD48"/>
                </a:solidFill>
                <a:latin typeface="Poppins Bold"/>
                <a:ea typeface="Poppins Bold"/>
                <a:cs typeface="Poppins Bold"/>
                <a:sym typeface="Poppins Bold"/>
              </a:rPr>
              <a:t>Taxes</a:t>
            </a:r>
          </a:p>
        </p:txBody>
      </p:sp>
      <p:sp>
        <p:nvSpPr>
          <p:cNvPr id="22" name="Rectangle 21">
            <a:extLst>
              <a:ext uri="{FF2B5EF4-FFF2-40B4-BE49-F238E27FC236}">
                <a16:creationId xmlns:a16="http://schemas.microsoft.com/office/drawing/2014/main" id="{90BCDA95-92C0-C627-8E28-737E4422394F}"/>
              </a:ext>
            </a:extLst>
          </p:cNvPr>
          <p:cNvSpPr/>
          <p:nvPr/>
        </p:nvSpPr>
        <p:spPr>
          <a:xfrm>
            <a:off x="1371601" y="4852669"/>
            <a:ext cx="5867400" cy="3124200"/>
          </a:xfrm>
          <a:prstGeom prst="rect">
            <a:avLst/>
          </a:prstGeom>
          <a:noFill/>
          <a:ln w="50800">
            <a:solidFill>
              <a:srgbClr val="62AD48"/>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7224" y="-4962142"/>
            <a:ext cx="20209651" cy="7277633"/>
            <a:chOff x="0" y="0"/>
            <a:chExt cx="5322706" cy="1916743"/>
          </a:xfrm>
        </p:grpSpPr>
        <p:sp>
          <p:nvSpPr>
            <p:cNvPr id="3" name="Freeform 3"/>
            <p:cNvSpPr/>
            <p:nvPr/>
          </p:nvSpPr>
          <p:spPr>
            <a:xfrm>
              <a:off x="0" y="0"/>
              <a:ext cx="5322707" cy="1916743"/>
            </a:xfrm>
            <a:custGeom>
              <a:avLst/>
              <a:gdLst/>
              <a:ahLst/>
              <a:cxnLst/>
              <a:rect l="l" t="t" r="r" b="b"/>
              <a:pathLst>
                <a:path w="5322707" h="1916743">
                  <a:moveTo>
                    <a:pt x="0" y="0"/>
                  </a:moveTo>
                  <a:lnTo>
                    <a:pt x="5322707" y="0"/>
                  </a:lnTo>
                  <a:lnTo>
                    <a:pt x="5322707" y="1916743"/>
                  </a:lnTo>
                  <a:lnTo>
                    <a:pt x="0" y="1916743"/>
                  </a:lnTo>
                  <a:close/>
                </a:path>
              </a:pathLst>
            </a:custGeom>
            <a:solidFill>
              <a:srgbClr val="232C68"/>
            </a:solidFill>
          </p:spPr>
          <p:txBody>
            <a:bodyPr/>
            <a:lstStyle/>
            <a:p>
              <a:endParaRPr lang="en-US"/>
            </a:p>
          </p:txBody>
        </p:sp>
        <p:sp>
          <p:nvSpPr>
            <p:cNvPr id="4" name="TextBox 4"/>
            <p:cNvSpPr txBox="1"/>
            <p:nvPr/>
          </p:nvSpPr>
          <p:spPr>
            <a:xfrm>
              <a:off x="0" y="-38100"/>
              <a:ext cx="5322706" cy="195484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0" y="470150"/>
            <a:ext cx="18288000" cy="1152525"/>
          </a:xfrm>
          <a:prstGeom prst="rect">
            <a:avLst/>
          </a:prstGeom>
        </p:spPr>
        <p:txBody>
          <a:bodyPr lIns="0" tIns="0" rIns="0" bIns="0" rtlCol="0" anchor="t">
            <a:spAutoFit/>
          </a:bodyPr>
          <a:lstStyle/>
          <a:p>
            <a:pPr algn="ctr">
              <a:lnSpc>
                <a:spcPts val="9000"/>
              </a:lnSpc>
            </a:pPr>
            <a:r>
              <a:rPr lang="en-US" sz="7500" b="1">
                <a:solidFill>
                  <a:srgbClr val="FFFFFF"/>
                </a:solidFill>
                <a:latin typeface="Noto Sans Bold"/>
                <a:ea typeface="Noto Sans Bold"/>
                <a:cs typeface="Noto Sans Bold"/>
                <a:sym typeface="Noto Sans Bold"/>
              </a:rPr>
              <a:t>Contribution Effect On Paycheck</a:t>
            </a:r>
          </a:p>
        </p:txBody>
      </p:sp>
      <p:grpSp>
        <p:nvGrpSpPr>
          <p:cNvPr id="6" name="Group 6"/>
          <p:cNvGrpSpPr/>
          <p:nvPr/>
        </p:nvGrpSpPr>
        <p:grpSpPr>
          <a:xfrm>
            <a:off x="13173042" y="2401889"/>
            <a:ext cx="4272881" cy="572728"/>
            <a:chOff x="0" y="0"/>
            <a:chExt cx="5697174" cy="763637"/>
          </a:xfrm>
        </p:grpSpPr>
        <p:sp>
          <p:nvSpPr>
            <p:cNvPr id="7" name="Freeform 7"/>
            <p:cNvSpPr/>
            <p:nvPr/>
          </p:nvSpPr>
          <p:spPr>
            <a:xfrm>
              <a:off x="26345" y="23450"/>
              <a:ext cx="5644438" cy="716746"/>
            </a:xfrm>
            <a:custGeom>
              <a:avLst/>
              <a:gdLst/>
              <a:ahLst/>
              <a:cxnLst/>
              <a:rect l="l" t="t" r="r" b="b"/>
              <a:pathLst>
                <a:path w="5644438" h="716746">
                  <a:moveTo>
                    <a:pt x="0" y="0"/>
                  </a:moveTo>
                  <a:lnTo>
                    <a:pt x="5644438" y="0"/>
                  </a:lnTo>
                  <a:lnTo>
                    <a:pt x="5644438" y="716746"/>
                  </a:lnTo>
                  <a:lnTo>
                    <a:pt x="0" y="716746"/>
                  </a:lnTo>
                  <a:close/>
                </a:path>
              </a:pathLst>
            </a:custGeom>
            <a:solidFill>
              <a:srgbClr val="60A644"/>
            </a:solidFill>
          </p:spPr>
          <p:txBody>
            <a:bodyPr/>
            <a:lstStyle/>
            <a:p>
              <a:endParaRPr lang="en-US"/>
            </a:p>
          </p:txBody>
        </p:sp>
        <p:sp>
          <p:nvSpPr>
            <p:cNvPr id="8" name="Freeform 8"/>
            <p:cNvSpPr/>
            <p:nvPr/>
          </p:nvSpPr>
          <p:spPr>
            <a:xfrm>
              <a:off x="0" y="0"/>
              <a:ext cx="5697128" cy="763646"/>
            </a:xfrm>
            <a:custGeom>
              <a:avLst/>
              <a:gdLst/>
              <a:ahLst/>
              <a:cxnLst/>
              <a:rect l="l" t="t" r="r" b="b"/>
              <a:pathLst>
                <a:path w="5697128" h="763646">
                  <a:moveTo>
                    <a:pt x="26345" y="0"/>
                  </a:moveTo>
                  <a:lnTo>
                    <a:pt x="5670783" y="0"/>
                  </a:lnTo>
                  <a:cubicBezTo>
                    <a:pt x="5685273" y="0"/>
                    <a:pt x="5697128" y="10552"/>
                    <a:pt x="5697128" y="23450"/>
                  </a:cubicBezTo>
                  <a:lnTo>
                    <a:pt x="5697128" y="740196"/>
                  </a:lnTo>
                  <a:cubicBezTo>
                    <a:pt x="5697128" y="753093"/>
                    <a:pt x="5685273" y="763646"/>
                    <a:pt x="5670783" y="763646"/>
                  </a:cubicBezTo>
                  <a:lnTo>
                    <a:pt x="26345" y="763646"/>
                  </a:lnTo>
                  <a:cubicBezTo>
                    <a:pt x="11855" y="763646"/>
                    <a:pt x="0" y="753093"/>
                    <a:pt x="0" y="740196"/>
                  </a:cubicBezTo>
                  <a:lnTo>
                    <a:pt x="0" y="23450"/>
                  </a:lnTo>
                  <a:cubicBezTo>
                    <a:pt x="0" y="10552"/>
                    <a:pt x="11855" y="0"/>
                    <a:pt x="26345" y="0"/>
                  </a:cubicBezTo>
                  <a:moveTo>
                    <a:pt x="26345" y="46900"/>
                  </a:moveTo>
                  <a:lnTo>
                    <a:pt x="26345" y="23450"/>
                  </a:lnTo>
                  <a:lnTo>
                    <a:pt x="52690" y="23450"/>
                  </a:lnTo>
                  <a:lnTo>
                    <a:pt x="52690" y="740196"/>
                  </a:lnTo>
                  <a:lnTo>
                    <a:pt x="26345" y="740196"/>
                  </a:lnTo>
                  <a:lnTo>
                    <a:pt x="26345" y="716746"/>
                  </a:lnTo>
                  <a:lnTo>
                    <a:pt x="5670783" y="716746"/>
                  </a:lnTo>
                  <a:lnTo>
                    <a:pt x="5670783" y="740196"/>
                  </a:lnTo>
                  <a:lnTo>
                    <a:pt x="5644438" y="740196"/>
                  </a:lnTo>
                  <a:lnTo>
                    <a:pt x="5644438" y="23450"/>
                  </a:lnTo>
                  <a:lnTo>
                    <a:pt x="5670783" y="23450"/>
                  </a:lnTo>
                  <a:lnTo>
                    <a:pt x="5670783" y="46900"/>
                  </a:lnTo>
                  <a:lnTo>
                    <a:pt x="26345" y="46900"/>
                  </a:lnTo>
                  <a:close/>
                </a:path>
              </a:pathLst>
            </a:custGeom>
            <a:solidFill>
              <a:srgbClr val="60A644"/>
            </a:solidFill>
          </p:spPr>
          <p:txBody>
            <a:bodyPr/>
            <a:lstStyle/>
            <a:p>
              <a:endParaRPr lang="en-US"/>
            </a:p>
          </p:txBody>
        </p:sp>
      </p:grpSp>
      <p:grpSp>
        <p:nvGrpSpPr>
          <p:cNvPr id="9" name="Group 9"/>
          <p:cNvGrpSpPr/>
          <p:nvPr/>
        </p:nvGrpSpPr>
        <p:grpSpPr>
          <a:xfrm>
            <a:off x="9091545" y="2383444"/>
            <a:ext cx="4091021" cy="591781"/>
            <a:chOff x="0" y="0"/>
            <a:chExt cx="5454695" cy="789041"/>
          </a:xfrm>
        </p:grpSpPr>
        <p:sp>
          <p:nvSpPr>
            <p:cNvPr id="10" name="Freeform 10"/>
            <p:cNvSpPr/>
            <p:nvPr/>
          </p:nvSpPr>
          <p:spPr>
            <a:xfrm>
              <a:off x="6350" y="6350"/>
              <a:ext cx="5441950" cy="776351"/>
            </a:xfrm>
            <a:custGeom>
              <a:avLst/>
              <a:gdLst/>
              <a:ahLst/>
              <a:cxnLst/>
              <a:rect l="l" t="t" r="r" b="b"/>
              <a:pathLst>
                <a:path w="5441950" h="776351">
                  <a:moveTo>
                    <a:pt x="0" y="0"/>
                  </a:moveTo>
                  <a:lnTo>
                    <a:pt x="5441950" y="0"/>
                  </a:lnTo>
                  <a:lnTo>
                    <a:pt x="5441950" y="776351"/>
                  </a:lnTo>
                  <a:lnTo>
                    <a:pt x="0" y="776351"/>
                  </a:lnTo>
                  <a:close/>
                </a:path>
              </a:pathLst>
            </a:custGeom>
            <a:solidFill>
              <a:srgbClr val="232C68"/>
            </a:solidFill>
          </p:spPr>
          <p:txBody>
            <a:bodyPr/>
            <a:lstStyle/>
            <a:p>
              <a:endParaRPr lang="en-US"/>
            </a:p>
          </p:txBody>
        </p:sp>
        <p:sp>
          <p:nvSpPr>
            <p:cNvPr id="11" name="Freeform 11"/>
            <p:cNvSpPr/>
            <p:nvPr/>
          </p:nvSpPr>
          <p:spPr>
            <a:xfrm>
              <a:off x="0" y="0"/>
              <a:ext cx="5454650" cy="789051"/>
            </a:xfrm>
            <a:custGeom>
              <a:avLst/>
              <a:gdLst/>
              <a:ahLst/>
              <a:cxnLst/>
              <a:rect l="l" t="t" r="r" b="b"/>
              <a:pathLst>
                <a:path w="5454650" h="789051">
                  <a:moveTo>
                    <a:pt x="6350" y="0"/>
                  </a:moveTo>
                  <a:lnTo>
                    <a:pt x="5448300" y="0"/>
                  </a:lnTo>
                  <a:cubicBezTo>
                    <a:pt x="5451856" y="0"/>
                    <a:pt x="5454650" y="2794"/>
                    <a:pt x="5454650" y="6350"/>
                  </a:cubicBezTo>
                  <a:lnTo>
                    <a:pt x="5454650" y="782701"/>
                  </a:lnTo>
                  <a:cubicBezTo>
                    <a:pt x="5454650" y="786257"/>
                    <a:pt x="5451856" y="789051"/>
                    <a:pt x="5448300" y="789051"/>
                  </a:cubicBezTo>
                  <a:lnTo>
                    <a:pt x="6350" y="789051"/>
                  </a:lnTo>
                  <a:cubicBezTo>
                    <a:pt x="2794" y="789051"/>
                    <a:pt x="0" y="786257"/>
                    <a:pt x="0" y="782701"/>
                  </a:cubicBezTo>
                  <a:lnTo>
                    <a:pt x="0" y="6350"/>
                  </a:lnTo>
                  <a:cubicBezTo>
                    <a:pt x="0" y="2794"/>
                    <a:pt x="2794" y="0"/>
                    <a:pt x="6350" y="0"/>
                  </a:cubicBezTo>
                  <a:moveTo>
                    <a:pt x="6350" y="12700"/>
                  </a:moveTo>
                  <a:lnTo>
                    <a:pt x="6350" y="6350"/>
                  </a:lnTo>
                  <a:lnTo>
                    <a:pt x="12700" y="6350"/>
                  </a:lnTo>
                  <a:lnTo>
                    <a:pt x="12700" y="782701"/>
                  </a:lnTo>
                  <a:lnTo>
                    <a:pt x="6350" y="782701"/>
                  </a:lnTo>
                  <a:lnTo>
                    <a:pt x="6350" y="776351"/>
                  </a:lnTo>
                  <a:lnTo>
                    <a:pt x="5448300" y="776351"/>
                  </a:lnTo>
                  <a:lnTo>
                    <a:pt x="5448300" y="782701"/>
                  </a:lnTo>
                  <a:lnTo>
                    <a:pt x="5441950" y="782701"/>
                  </a:lnTo>
                  <a:lnTo>
                    <a:pt x="5441950" y="6350"/>
                  </a:lnTo>
                  <a:lnTo>
                    <a:pt x="5448300" y="6350"/>
                  </a:lnTo>
                  <a:lnTo>
                    <a:pt x="5448300" y="12700"/>
                  </a:lnTo>
                  <a:lnTo>
                    <a:pt x="6350" y="12700"/>
                  </a:lnTo>
                  <a:close/>
                </a:path>
              </a:pathLst>
            </a:custGeom>
            <a:solidFill>
              <a:srgbClr val="232C68"/>
            </a:solidFill>
          </p:spPr>
          <p:txBody>
            <a:bodyPr/>
            <a:lstStyle/>
            <a:p>
              <a:endParaRPr lang="en-US"/>
            </a:p>
          </p:txBody>
        </p:sp>
      </p:grpSp>
      <p:grpSp>
        <p:nvGrpSpPr>
          <p:cNvPr id="12" name="Group 12"/>
          <p:cNvGrpSpPr/>
          <p:nvPr/>
        </p:nvGrpSpPr>
        <p:grpSpPr>
          <a:xfrm>
            <a:off x="9091545" y="2965700"/>
            <a:ext cx="4091021" cy="2580109"/>
            <a:chOff x="0" y="0"/>
            <a:chExt cx="5454695" cy="3440145"/>
          </a:xfrm>
        </p:grpSpPr>
        <p:sp>
          <p:nvSpPr>
            <p:cNvPr id="13" name="Freeform 13"/>
            <p:cNvSpPr/>
            <p:nvPr/>
          </p:nvSpPr>
          <p:spPr>
            <a:xfrm>
              <a:off x="6350" y="6350"/>
              <a:ext cx="5441950" cy="3427476"/>
            </a:xfrm>
            <a:custGeom>
              <a:avLst/>
              <a:gdLst/>
              <a:ahLst/>
              <a:cxnLst/>
              <a:rect l="l" t="t" r="r" b="b"/>
              <a:pathLst>
                <a:path w="5441950" h="3427476">
                  <a:moveTo>
                    <a:pt x="0" y="0"/>
                  </a:moveTo>
                  <a:lnTo>
                    <a:pt x="5441950" y="0"/>
                  </a:lnTo>
                  <a:lnTo>
                    <a:pt x="5441950" y="3427476"/>
                  </a:lnTo>
                  <a:lnTo>
                    <a:pt x="0" y="3427476"/>
                  </a:lnTo>
                  <a:close/>
                </a:path>
              </a:pathLst>
            </a:custGeom>
            <a:solidFill>
              <a:srgbClr val="FFFFFF"/>
            </a:solidFill>
          </p:spPr>
          <p:txBody>
            <a:bodyPr/>
            <a:lstStyle/>
            <a:p>
              <a:endParaRPr lang="en-US"/>
            </a:p>
          </p:txBody>
        </p:sp>
        <p:sp>
          <p:nvSpPr>
            <p:cNvPr id="14" name="Freeform 14"/>
            <p:cNvSpPr/>
            <p:nvPr/>
          </p:nvSpPr>
          <p:spPr>
            <a:xfrm>
              <a:off x="0" y="0"/>
              <a:ext cx="5454650" cy="3440176"/>
            </a:xfrm>
            <a:custGeom>
              <a:avLst/>
              <a:gdLst/>
              <a:ahLst/>
              <a:cxnLst/>
              <a:rect l="l" t="t" r="r" b="b"/>
              <a:pathLst>
                <a:path w="5454650" h="3440176">
                  <a:moveTo>
                    <a:pt x="6350" y="0"/>
                  </a:moveTo>
                  <a:lnTo>
                    <a:pt x="5448300" y="0"/>
                  </a:lnTo>
                  <a:cubicBezTo>
                    <a:pt x="5451856" y="0"/>
                    <a:pt x="5454650" y="2794"/>
                    <a:pt x="5454650" y="6350"/>
                  </a:cubicBezTo>
                  <a:lnTo>
                    <a:pt x="5454650" y="3433826"/>
                  </a:lnTo>
                  <a:cubicBezTo>
                    <a:pt x="5454650" y="3437382"/>
                    <a:pt x="5451856" y="3440176"/>
                    <a:pt x="5448300" y="3440176"/>
                  </a:cubicBezTo>
                  <a:lnTo>
                    <a:pt x="6350" y="3440176"/>
                  </a:lnTo>
                  <a:cubicBezTo>
                    <a:pt x="2794" y="3440176"/>
                    <a:pt x="0" y="3437382"/>
                    <a:pt x="0" y="3433826"/>
                  </a:cubicBezTo>
                  <a:lnTo>
                    <a:pt x="0" y="6350"/>
                  </a:lnTo>
                  <a:cubicBezTo>
                    <a:pt x="0" y="2794"/>
                    <a:pt x="2794" y="0"/>
                    <a:pt x="6350" y="0"/>
                  </a:cubicBezTo>
                  <a:moveTo>
                    <a:pt x="6350" y="12700"/>
                  </a:moveTo>
                  <a:lnTo>
                    <a:pt x="6350" y="6350"/>
                  </a:lnTo>
                  <a:lnTo>
                    <a:pt x="12700" y="6350"/>
                  </a:lnTo>
                  <a:lnTo>
                    <a:pt x="12700" y="3433826"/>
                  </a:lnTo>
                  <a:lnTo>
                    <a:pt x="6350" y="3433826"/>
                  </a:lnTo>
                  <a:lnTo>
                    <a:pt x="6350" y="3427476"/>
                  </a:lnTo>
                  <a:lnTo>
                    <a:pt x="5448300" y="3427476"/>
                  </a:lnTo>
                  <a:lnTo>
                    <a:pt x="5448300" y="3433826"/>
                  </a:lnTo>
                  <a:lnTo>
                    <a:pt x="5441950" y="3433826"/>
                  </a:lnTo>
                  <a:lnTo>
                    <a:pt x="5441950" y="6350"/>
                  </a:lnTo>
                  <a:lnTo>
                    <a:pt x="5448300" y="6350"/>
                  </a:lnTo>
                  <a:lnTo>
                    <a:pt x="5448300" y="12700"/>
                  </a:lnTo>
                  <a:lnTo>
                    <a:pt x="6350" y="12700"/>
                  </a:lnTo>
                  <a:close/>
                </a:path>
              </a:pathLst>
            </a:custGeom>
            <a:solidFill>
              <a:srgbClr val="232C68"/>
            </a:solidFill>
          </p:spPr>
          <p:txBody>
            <a:bodyPr/>
            <a:lstStyle/>
            <a:p>
              <a:endParaRPr lang="en-US"/>
            </a:p>
          </p:txBody>
        </p:sp>
      </p:grpSp>
      <p:grpSp>
        <p:nvGrpSpPr>
          <p:cNvPr id="15" name="Group 15"/>
          <p:cNvGrpSpPr/>
          <p:nvPr/>
        </p:nvGrpSpPr>
        <p:grpSpPr>
          <a:xfrm>
            <a:off x="13173042" y="2965700"/>
            <a:ext cx="4258593" cy="2580109"/>
            <a:chOff x="0" y="0"/>
            <a:chExt cx="5678124" cy="3440145"/>
          </a:xfrm>
        </p:grpSpPr>
        <p:sp>
          <p:nvSpPr>
            <p:cNvPr id="16" name="Freeform 16"/>
            <p:cNvSpPr/>
            <p:nvPr/>
          </p:nvSpPr>
          <p:spPr>
            <a:xfrm>
              <a:off x="6610" y="6350"/>
              <a:ext cx="5664858" cy="3427476"/>
            </a:xfrm>
            <a:custGeom>
              <a:avLst/>
              <a:gdLst/>
              <a:ahLst/>
              <a:cxnLst/>
              <a:rect l="l" t="t" r="r" b="b"/>
              <a:pathLst>
                <a:path w="5664858" h="3427476">
                  <a:moveTo>
                    <a:pt x="0" y="0"/>
                  </a:moveTo>
                  <a:lnTo>
                    <a:pt x="5664858" y="0"/>
                  </a:lnTo>
                  <a:lnTo>
                    <a:pt x="5664858" y="3427476"/>
                  </a:lnTo>
                  <a:lnTo>
                    <a:pt x="0" y="3427476"/>
                  </a:lnTo>
                  <a:close/>
                </a:path>
              </a:pathLst>
            </a:custGeom>
            <a:solidFill>
              <a:srgbClr val="FFFFFF"/>
            </a:solidFill>
          </p:spPr>
          <p:txBody>
            <a:bodyPr/>
            <a:lstStyle/>
            <a:p>
              <a:endParaRPr lang="en-US"/>
            </a:p>
          </p:txBody>
        </p:sp>
        <p:sp>
          <p:nvSpPr>
            <p:cNvPr id="17" name="Freeform 17"/>
            <p:cNvSpPr/>
            <p:nvPr/>
          </p:nvSpPr>
          <p:spPr>
            <a:xfrm>
              <a:off x="0" y="0"/>
              <a:ext cx="5678078" cy="3440176"/>
            </a:xfrm>
            <a:custGeom>
              <a:avLst/>
              <a:gdLst/>
              <a:ahLst/>
              <a:cxnLst/>
              <a:rect l="l" t="t" r="r" b="b"/>
              <a:pathLst>
                <a:path w="5678078" h="3440176">
                  <a:moveTo>
                    <a:pt x="6610" y="0"/>
                  </a:moveTo>
                  <a:lnTo>
                    <a:pt x="5671468" y="0"/>
                  </a:lnTo>
                  <a:cubicBezTo>
                    <a:pt x="5675169" y="0"/>
                    <a:pt x="5678078" y="2794"/>
                    <a:pt x="5678078" y="6350"/>
                  </a:cubicBezTo>
                  <a:lnTo>
                    <a:pt x="5678078" y="3433826"/>
                  </a:lnTo>
                  <a:cubicBezTo>
                    <a:pt x="5678078" y="3437382"/>
                    <a:pt x="5675169" y="3440176"/>
                    <a:pt x="5671468" y="3440176"/>
                  </a:cubicBezTo>
                  <a:lnTo>
                    <a:pt x="6610" y="3440176"/>
                  </a:lnTo>
                  <a:cubicBezTo>
                    <a:pt x="2908" y="3440176"/>
                    <a:pt x="0" y="3437382"/>
                    <a:pt x="0" y="3433826"/>
                  </a:cubicBezTo>
                  <a:lnTo>
                    <a:pt x="0" y="6350"/>
                  </a:lnTo>
                  <a:cubicBezTo>
                    <a:pt x="0" y="2794"/>
                    <a:pt x="2908" y="0"/>
                    <a:pt x="6610" y="0"/>
                  </a:cubicBezTo>
                  <a:moveTo>
                    <a:pt x="6610" y="12700"/>
                  </a:moveTo>
                  <a:lnTo>
                    <a:pt x="6610" y="6350"/>
                  </a:lnTo>
                  <a:lnTo>
                    <a:pt x="13220" y="6350"/>
                  </a:lnTo>
                  <a:lnTo>
                    <a:pt x="13220" y="3433826"/>
                  </a:lnTo>
                  <a:lnTo>
                    <a:pt x="6610" y="3433826"/>
                  </a:lnTo>
                  <a:lnTo>
                    <a:pt x="6610" y="3427476"/>
                  </a:lnTo>
                  <a:lnTo>
                    <a:pt x="5671468" y="3427476"/>
                  </a:lnTo>
                  <a:lnTo>
                    <a:pt x="5671468" y="3433826"/>
                  </a:lnTo>
                  <a:lnTo>
                    <a:pt x="5664858" y="3433826"/>
                  </a:lnTo>
                  <a:lnTo>
                    <a:pt x="5664858" y="6350"/>
                  </a:lnTo>
                  <a:lnTo>
                    <a:pt x="5671468" y="6350"/>
                  </a:lnTo>
                  <a:lnTo>
                    <a:pt x="5671468" y="12700"/>
                  </a:lnTo>
                  <a:lnTo>
                    <a:pt x="6610" y="12700"/>
                  </a:lnTo>
                  <a:close/>
                </a:path>
              </a:pathLst>
            </a:custGeom>
            <a:solidFill>
              <a:srgbClr val="60A644"/>
            </a:solidFill>
          </p:spPr>
          <p:txBody>
            <a:bodyPr/>
            <a:lstStyle/>
            <a:p>
              <a:endParaRPr lang="en-US"/>
            </a:p>
          </p:txBody>
        </p:sp>
      </p:grpSp>
      <p:grpSp>
        <p:nvGrpSpPr>
          <p:cNvPr id="18" name="Group 18"/>
          <p:cNvGrpSpPr/>
          <p:nvPr/>
        </p:nvGrpSpPr>
        <p:grpSpPr>
          <a:xfrm>
            <a:off x="9091545" y="6364306"/>
            <a:ext cx="4091021" cy="2580109"/>
            <a:chOff x="0" y="0"/>
            <a:chExt cx="5454695" cy="3440145"/>
          </a:xfrm>
        </p:grpSpPr>
        <p:sp>
          <p:nvSpPr>
            <p:cNvPr id="19" name="Freeform 19"/>
            <p:cNvSpPr/>
            <p:nvPr/>
          </p:nvSpPr>
          <p:spPr>
            <a:xfrm>
              <a:off x="6350" y="6350"/>
              <a:ext cx="5441950" cy="3427476"/>
            </a:xfrm>
            <a:custGeom>
              <a:avLst/>
              <a:gdLst/>
              <a:ahLst/>
              <a:cxnLst/>
              <a:rect l="l" t="t" r="r" b="b"/>
              <a:pathLst>
                <a:path w="5441950" h="3427476">
                  <a:moveTo>
                    <a:pt x="0" y="0"/>
                  </a:moveTo>
                  <a:lnTo>
                    <a:pt x="5441950" y="0"/>
                  </a:lnTo>
                  <a:lnTo>
                    <a:pt x="5441950" y="3427476"/>
                  </a:lnTo>
                  <a:lnTo>
                    <a:pt x="0" y="3427476"/>
                  </a:lnTo>
                  <a:close/>
                </a:path>
              </a:pathLst>
            </a:custGeom>
            <a:solidFill>
              <a:srgbClr val="FFFFFF"/>
            </a:solidFill>
          </p:spPr>
          <p:txBody>
            <a:bodyPr/>
            <a:lstStyle/>
            <a:p>
              <a:endParaRPr lang="en-US"/>
            </a:p>
          </p:txBody>
        </p:sp>
        <p:sp>
          <p:nvSpPr>
            <p:cNvPr id="20" name="Freeform 20"/>
            <p:cNvSpPr/>
            <p:nvPr/>
          </p:nvSpPr>
          <p:spPr>
            <a:xfrm>
              <a:off x="0" y="0"/>
              <a:ext cx="5454650" cy="3440176"/>
            </a:xfrm>
            <a:custGeom>
              <a:avLst/>
              <a:gdLst/>
              <a:ahLst/>
              <a:cxnLst/>
              <a:rect l="l" t="t" r="r" b="b"/>
              <a:pathLst>
                <a:path w="5454650" h="3440176">
                  <a:moveTo>
                    <a:pt x="6350" y="0"/>
                  </a:moveTo>
                  <a:lnTo>
                    <a:pt x="5448300" y="0"/>
                  </a:lnTo>
                  <a:cubicBezTo>
                    <a:pt x="5451856" y="0"/>
                    <a:pt x="5454650" y="2794"/>
                    <a:pt x="5454650" y="6350"/>
                  </a:cubicBezTo>
                  <a:lnTo>
                    <a:pt x="5454650" y="3433826"/>
                  </a:lnTo>
                  <a:cubicBezTo>
                    <a:pt x="5454650" y="3437382"/>
                    <a:pt x="5451856" y="3440176"/>
                    <a:pt x="5448300" y="3440176"/>
                  </a:cubicBezTo>
                  <a:lnTo>
                    <a:pt x="6350" y="3440176"/>
                  </a:lnTo>
                  <a:cubicBezTo>
                    <a:pt x="2794" y="3440176"/>
                    <a:pt x="0" y="3437382"/>
                    <a:pt x="0" y="3433826"/>
                  </a:cubicBezTo>
                  <a:lnTo>
                    <a:pt x="0" y="6350"/>
                  </a:lnTo>
                  <a:cubicBezTo>
                    <a:pt x="0" y="2794"/>
                    <a:pt x="2794" y="0"/>
                    <a:pt x="6350" y="0"/>
                  </a:cubicBezTo>
                  <a:moveTo>
                    <a:pt x="6350" y="12700"/>
                  </a:moveTo>
                  <a:lnTo>
                    <a:pt x="6350" y="6350"/>
                  </a:lnTo>
                  <a:lnTo>
                    <a:pt x="12700" y="6350"/>
                  </a:lnTo>
                  <a:lnTo>
                    <a:pt x="12700" y="3433826"/>
                  </a:lnTo>
                  <a:lnTo>
                    <a:pt x="6350" y="3433826"/>
                  </a:lnTo>
                  <a:lnTo>
                    <a:pt x="6350" y="3427476"/>
                  </a:lnTo>
                  <a:lnTo>
                    <a:pt x="5448300" y="3427476"/>
                  </a:lnTo>
                  <a:lnTo>
                    <a:pt x="5448300" y="3433826"/>
                  </a:lnTo>
                  <a:lnTo>
                    <a:pt x="5441950" y="3433826"/>
                  </a:lnTo>
                  <a:lnTo>
                    <a:pt x="5441950" y="6350"/>
                  </a:lnTo>
                  <a:lnTo>
                    <a:pt x="5448300" y="6350"/>
                  </a:lnTo>
                  <a:lnTo>
                    <a:pt x="5448300" y="12700"/>
                  </a:lnTo>
                  <a:lnTo>
                    <a:pt x="6350" y="12700"/>
                  </a:lnTo>
                  <a:close/>
                </a:path>
              </a:pathLst>
            </a:custGeom>
            <a:solidFill>
              <a:srgbClr val="232C68"/>
            </a:solidFill>
          </p:spPr>
          <p:txBody>
            <a:bodyPr/>
            <a:lstStyle/>
            <a:p>
              <a:endParaRPr lang="en-US"/>
            </a:p>
          </p:txBody>
        </p:sp>
      </p:grpSp>
      <p:grpSp>
        <p:nvGrpSpPr>
          <p:cNvPr id="21" name="Group 21"/>
          <p:cNvGrpSpPr/>
          <p:nvPr/>
        </p:nvGrpSpPr>
        <p:grpSpPr>
          <a:xfrm>
            <a:off x="13173042" y="6364306"/>
            <a:ext cx="4258593" cy="2580109"/>
            <a:chOff x="0" y="0"/>
            <a:chExt cx="5678124" cy="3440145"/>
          </a:xfrm>
        </p:grpSpPr>
        <p:sp>
          <p:nvSpPr>
            <p:cNvPr id="22" name="Freeform 22"/>
            <p:cNvSpPr/>
            <p:nvPr/>
          </p:nvSpPr>
          <p:spPr>
            <a:xfrm>
              <a:off x="6610" y="6350"/>
              <a:ext cx="5664858" cy="3427476"/>
            </a:xfrm>
            <a:custGeom>
              <a:avLst/>
              <a:gdLst/>
              <a:ahLst/>
              <a:cxnLst/>
              <a:rect l="l" t="t" r="r" b="b"/>
              <a:pathLst>
                <a:path w="5664858" h="3427476">
                  <a:moveTo>
                    <a:pt x="0" y="0"/>
                  </a:moveTo>
                  <a:lnTo>
                    <a:pt x="5664858" y="0"/>
                  </a:lnTo>
                  <a:lnTo>
                    <a:pt x="5664858" y="3427476"/>
                  </a:lnTo>
                  <a:lnTo>
                    <a:pt x="0" y="3427476"/>
                  </a:lnTo>
                  <a:close/>
                </a:path>
              </a:pathLst>
            </a:custGeom>
            <a:solidFill>
              <a:srgbClr val="FFFFFF"/>
            </a:solidFill>
          </p:spPr>
          <p:txBody>
            <a:bodyPr/>
            <a:lstStyle/>
            <a:p>
              <a:endParaRPr lang="en-US"/>
            </a:p>
          </p:txBody>
        </p:sp>
        <p:sp>
          <p:nvSpPr>
            <p:cNvPr id="23" name="Freeform 23"/>
            <p:cNvSpPr/>
            <p:nvPr/>
          </p:nvSpPr>
          <p:spPr>
            <a:xfrm>
              <a:off x="0" y="0"/>
              <a:ext cx="5678078" cy="3440176"/>
            </a:xfrm>
            <a:custGeom>
              <a:avLst/>
              <a:gdLst/>
              <a:ahLst/>
              <a:cxnLst/>
              <a:rect l="l" t="t" r="r" b="b"/>
              <a:pathLst>
                <a:path w="5678078" h="3440176">
                  <a:moveTo>
                    <a:pt x="6610" y="0"/>
                  </a:moveTo>
                  <a:lnTo>
                    <a:pt x="5671468" y="0"/>
                  </a:lnTo>
                  <a:cubicBezTo>
                    <a:pt x="5675169" y="0"/>
                    <a:pt x="5678078" y="2794"/>
                    <a:pt x="5678078" y="6350"/>
                  </a:cubicBezTo>
                  <a:lnTo>
                    <a:pt x="5678078" y="3433826"/>
                  </a:lnTo>
                  <a:cubicBezTo>
                    <a:pt x="5678078" y="3437382"/>
                    <a:pt x="5675169" y="3440176"/>
                    <a:pt x="5671468" y="3440176"/>
                  </a:cubicBezTo>
                  <a:lnTo>
                    <a:pt x="6610" y="3440176"/>
                  </a:lnTo>
                  <a:cubicBezTo>
                    <a:pt x="2908" y="3440176"/>
                    <a:pt x="0" y="3437382"/>
                    <a:pt x="0" y="3433826"/>
                  </a:cubicBezTo>
                  <a:lnTo>
                    <a:pt x="0" y="6350"/>
                  </a:lnTo>
                  <a:cubicBezTo>
                    <a:pt x="0" y="2794"/>
                    <a:pt x="2908" y="0"/>
                    <a:pt x="6610" y="0"/>
                  </a:cubicBezTo>
                  <a:moveTo>
                    <a:pt x="6610" y="12700"/>
                  </a:moveTo>
                  <a:lnTo>
                    <a:pt x="6610" y="6350"/>
                  </a:lnTo>
                  <a:lnTo>
                    <a:pt x="13220" y="6350"/>
                  </a:lnTo>
                  <a:lnTo>
                    <a:pt x="13220" y="3433826"/>
                  </a:lnTo>
                  <a:lnTo>
                    <a:pt x="6610" y="3433826"/>
                  </a:lnTo>
                  <a:lnTo>
                    <a:pt x="6610" y="3427476"/>
                  </a:lnTo>
                  <a:lnTo>
                    <a:pt x="5671468" y="3427476"/>
                  </a:lnTo>
                  <a:lnTo>
                    <a:pt x="5671468" y="3433826"/>
                  </a:lnTo>
                  <a:lnTo>
                    <a:pt x="5664858" y="3433826"/>
                  </a:lnTo>
                  <a:lnTo>
                    <a:pt x="5664858" y="6350"/>
                  </a:lnTo>
                  <a:lnTo>
                    <a:pt x="5671468" y="6350"/>
                  </a:lnTo>
                  <a:lnTo>
                    <a:pt x="5671468" y="12700"/>
                  </a:lnTo>
                  <a:lnTo>
                    <a:pt x="6610" y="12700"/>
                  </a:lnTo>
                  <a:close/>
                </a:path>
              </a:pathLst>
            </a:custGeom>
            <a:solidFill>
              <a:srgbClr val="60A644"/>
            </a:solidFill>
          </p:spPr>
          <p:txBody>
            <a:bodyPr/>
            <a:lstStyle/>
            <a:p>
              <a:endParaRPr lang="en-US"/>
            </a:p>
          </p:txBody>
        </p:sp>
      </p:grpSp>
      <p:sp>
        <p:nvSpPr>
          <p:cNvPr id="24" name="TextBox 24"/>
          <p:cNvSpPr txBox="1"/>
          <p:nvPr/>
        </p:nvSpPr>
        <p:spPr>
          <a:xfrm>
            <a:off x="1876305" y="5274347"/>
            <a:ext cx="1253992" cy="542925"/>
          </a:xfrm>
          <a:prstGeom prst="rect">
            <a:avLst/>
          </a:prstGeom>
        </p:spPr>
        <p:txBody>
          <a:bodyPr lIns="0" tIns="0" rIns="0" bIns="0" rtlCol="0" anchor="t">
            <a:spAutoFit/>
          </a:bodyPr>
          <a:lstStyle/>
          <a:p>
            <a:pPr algn="l">
              <a:lnSpc>
                <a:spcPts val="4320"/>
              </a:lnSpc>
            </a:pPr>
            <a:r>
              <a:rPr lang="en-US" sz="3600" b="1" spc="33">
                <a:solidFill>
                  <a:srgbClr val="212C68"/>
                </a:solidFill>
                <a:latin typeface="Noto Sans Bold"/>
                <a:ea typeface="Noto Sans Bold"/>
                <a:cs typeface="Noto Sans Bold"/>
                <a:sym typeface="Noto Sans Bold"/>
              </a:rPr>
              <a:t>Larry</a:t>
            </a:r>
          </a:p>
        </p:txBody>
      </p:sp>
      <p:sp>
        <p:nvSpPr>
          <p:cNvPr id="25" name="TextBox 25"/>
          <p:cNvSpPr txBox="1"/>
          <p:nvPr/>
        </p:nvSpPr>
        <p:spPr>
          <a:xfrm>
            <a:off x="1876305" y="8768860"/>
            <a:ext cx="1314521" cy="542925"/>
          </a:xfrm>
          <a:prstGeom prst="rect">
            <a:avLst/>
          </a:prstGeom>
        </p:spPr>
        <p:txBody>
          <a:bodyPr lIns="0" tIns="0" rIns="0" bIns="0" rtlCol="0" anchor="t">
            <a:spAutoFit/>
          </a:bodyPr>
          <a:lstStyle/>
          <a:p>
            <a:pPr algn="l">
              <a:lnSpc>
                <a:spcPts val="4320"/>
              </a:lnSpc>
            </a:pPr>
            <a:r>
              <a:rPr lang="en-US" sz="3600" b="1" spc="33">
                <a:solidFill>
                  <a:srgbClr val="212C68"/>
                </a:solidFill>
                <a:latin typeface="Noto Sans Bold"/>
                <a:ea typeface="Noto Sans Bold"/>
                <a:cs typeface="Noto Sans Bold"/>
                <a:sym typeface="Noto Sans Bold"/>
              </a:rPr>
              <a:t>Jenny</a:t>
            </a:r>
          </a:p>
        </p:txBody>
      </p:sp>
      <p:sp>
        <p:nvSpPr>
          <p:cNvPr id="26" name="TextBox 26"/>
          <p:cNvSpPr txBox="1"/>
          <p:nvPr/>
        </p:nvSpPr>
        <p:spPr>
          <a:xfrm>
            <a:off x="10360726" y="2392976"/>
            <a:ext cx="2069755" cy="542925"/>
          </a:xfrm>
          <a:prstGeom prst="rect">
            <a:avLst/>
          </a:prstGeom>
        </p:spPr>
        <p:txBody>
          <a:bodyPr lIns="0" tIns="0" rIns="0" bIns="0" rtlCol="0" anchor="t">
            <a:spAutoFit/>
          </a:bodyPr>
          <a:lstStyle/>
          <a:p>
            <a:pPr algn="l">
              <a:lnSpc>
                <a:spcPts val="4320"/>
              </a:lnSpc>
            </a:pPr>
            <a:r>
              <a:rPr lang="en-US" sz="3600" spc="33">
                <a:solidFill>
                  <a:srgbClr val="FFFFFF"/>
                </a:solidFill>
                <a:latin typeface="Noto Sans"/>
                <a:ea typeface="Noto Sans"/>
                <a:cs typeface="Noto Sans"/>
                <a:sym typeface="Noto Sans"/>
              </a:rPr>
              <a:t>PRE-TAX</a:t>
            </a:r>
          </a:p>
        </p:txBody>
      </p:sp>
      <p:sp>
        <p:nvSpPr>
          <p:cNvPr id="27" name="TextBox 27"/>
          <p:cNvSpPr txBox="1"/>
          <p:nvPr/>
        </p:nvSpPr>
        <p:spPr>
          <a:xfrm>
            <a:off x="14692290" y="2401889"/>
            <a:ext cx="1324950" cy="542925"/>
          </a:xfrm>
          <a:prstGeom prst="rect">
            <a:avLst/>
          </a:prstGeom>
        </p:spPr>
        <p:txBody>
          <a:bodyPr lIns="0" tIns="0" rIns="0" bIns="0" rtlCol="0" anchor="t">
            <a:spAutoFit/>
          </a:bodyPr>
          <a:lstStyle/>
          <a:p>
            <a:pPr algn="l">
              <a:lnSpc>
                <a:spcPts val="4320"/>
              </a:lnSpc>
            </a:pPr>
            <a:r>
              <a:rPr lang="en-US" sz="3600" spc="33">
                <a:solidFill>
                  <a:srgbClr val="FFFFFF"/>
                </a:solidFill>
                <a:latin typeface="Noto Sans"/>
                <a:ea typeface="Noto Sans"/>
                <a:cs typeface="Noto Sans"/>
                <a:sym typeface="Noto Sans"/>
              </a:rPr>
              <a:t>ROTH</a:t>
            </a:r>
          </a:p>
        </p:txBody>
      </p:sp>
      <p:sp>
        <p:nvSpPr>
          <p:cNvPr id="28" name="TextBox 28"/>
          <p:cNvSpPr txBox="1"/>
          <p:nvPr/>
        </p:nvSpPr>
        <p:spPr>
          <a:xfrm>
            <a:off x="9262979" y="3145245"/>
            <a:ext cx="3884889" cy="2219325"/>
          </a:xfrm>
          <a:prstGeom prst="rect">
            <a:avLst/>
          </a:prstGeom>
        </p:spPr>
        <p:txBody>
          <a:bodyPr lIns="0" tIns="0" rIns="0" bIns="0" rtlCol="0" anchor="t">
            <a:spAutoFit/>
          </a:bodyPr>
          <a:lstStyle/>
          <a:p>
            <a:pPr algn="l">
              <a:lnSpc>
                <a:spcPts val="3359"/>
              </a:lnSpc>
            </a:pPr>
            <a:r>
              <a:rPr lang="en-US" sz="2799" spc="26">
                <a:solidFill>
                  <a:srgbClr val="212C68"/>
                </a:solidFill>
                <a:latin typeface="Noto Sans"/>
                <a:ea typeface="Noto Sans"/>
                <a:cs typeface="Noto Sans"/>
                <a:sym typeface="Noto Sans"/>
              </a:rPr>
              <a:t>Contribution:  </a:t>
            </a:r>
            <a:r>
              <a:rPr lang="en-US" sz="2799" b="1" spc="26">
                <a:solidFill>
                  <a:srgbClr val="212C68"/>
                </a:solidFill>
                <a:latin typeface="Noto Sans Bold"/>
                <a:ea typeface="Noto Sans Bold"/>
                <a:cs typeface="Noto Sans Bold"/>
                <a:sym typeface="Noto Sans Bold"/>
              </a:rPr>
              <a:t>$60</a:t>
            </a:r>
          </a:p>
          <a:p>
            <a:pPr algn="l">
              <a:lnSpc>
                <a:spcPts val="3359"/>
              </a:lnSpc>
            </a:pPr>
            <a:r>
              <a:rPr lang="en-US" sz="2799" spc="26">
                <a:solidFill>
                  <a:srgbClr val="212C68"/>
                </a:solidFill>
                <a:latin typeface="Noto Sans"/>
                <a:ea typeface="Noto Sans"/>
                <a:cs typeface="Noto Sans"/>
                <a:sym typeface="Noto Sans"/>
              </a:rPr>
              <a:t>Taxable Income:  </a:t>
            </a:r>
            <a:r>
              <a:rPr lang="en-US" sz="2799" b="1" spc="26">
                <a:solidFill>
                  <a:srgbClr val="212C68"/>
                </a:solidFill>
                <a:latin typeface="Noto Sans Bold"/>
                <a:ea typeface="Noto Sans Bold"/>
                <a:cs typeface="Noto Sans Bold"/>
                <a:sym typeface="Noto Sans Bold"/>
              </a:rPr>
              <a:t>$940</a:t>
            </a:r>
          </a:p>
          <a:p>
            <a:pPr algn="l">
              <a:lnSpc>
                <a:spcPts val="3359"/>
              </a:lnSpc>
            </a:pPr>
            <a:r>
              <a:rPr lang="en-US" sz="2799" spc="26">
                <a:solidFill>
                  <a:srgbClr val="212C68"/>
                </a:solidFill>
                <a:latin typeface="Noto Sans"/>
                <a:ea typeface="Noto Sans"/>
                <a:cs typeface="Noto Sans"/>
                <a:sym typeface="Noto Sans"/>
              </a:rPr>
              <a:t>Taxes Withheld:  </a:t>
            </a:r>
            <a:r>
              <a:rPr lang="en-US" sz="2799" b="1" spc="26">
                <a:solidFill>
                  <a:srgbClr val="212C68"/>
                </a:solidFill>
                <a:latin typeface="Noto Sans Bold"/>
                <a:ea typeface="Noto Sans Bold"/>
                <a:cs typeface="Noto Sans Bold"/>
                <a:sym typeface="Noto Sans Bold"/>
              </a:rPr>
              <a:t>$169</a:t>
            </a:r>
          </a:p>
          <a:p>
            <a:pPr algn="ctr">
              <a:lnSpc>
                <a:spcPts val="2879"/>
              </a:lnSpc>
            </a:pPr>
            <a:r>
              <a:rPr lang="en-US" sz="2400" b="1" spc="22">
                <a:solidFill>
                  <a:srgbClr val="6DA141"/>
                </a:solidFill>
                <a:latin typeface="Noto Sans Bold"/>
                <a:ea typeface="Noto Sans Bold"/>
                <a:cs typeface="Noto Sans Bold"/>
                <a:sym typeface="Noto Sans Bold"/>
              </a:rPr>
              <a:t>FINAL PAYCHECK:  </a:t>
            </a:r>
          </a:p>
          <a:p>
            <a:pPr algn="ctr">
              <a:lnSpc>
                <a:spcPts val="4800"/>
              </a:lnSpc>
            </a:pPr>
            <a:r>
              <a:rPr lang="en-US" sz="4000" b="1" spc="37">
                <a:solidFill>
                  <a:srgbClr val="6DA141"/>
                </a:solidFill>
                <a:latin typeface="Noto Sans Bold"/>
                <a:ea typeface="Noto Sans Bold"/>
                <a:cs typeface="Noto Sans Bold"/>
                <a:sym typeface="Noto Sans Bold"/>
              </a:rPr>
              <a:t>$771</a:t>
            </a:r>
          </a:p>
        </p:txBody>
      </p:sp>
      <p:sp>
        <p:nvSpPr>
          <p:cNvPr id="29" name="TextBox 29"/>
          <p:cNvSpPr txBox="1"/>
          <p:nvPr/>
        </p:nvSpPr>
        <p:spPr>
          <a:xfrm>
            <a:off x="13377779" y="3145245"/>
            <a:ext cx="4053856" cy="2219325"/>
          </a:xfrm>
          <a:prstGeom prst="rect">
            <a:avLst/>
          </a:prstGeom>
        </p:spPr>
        <p:txBody>
          <a:bodyPr lIns="0" tIns="0" rIns="0" bIns="0" rtlCol="0" anchor="t">
            <a:spAutoFit/>
          </a:bodyPr>
          <a:lstStyle/>
          <a:p>
            <a:pPr algn="l">
              <a:lnSpc>
                <a:spcPts val="3359"/>
              </a:lnSpc>
            </a:pPr>
            <a:r>
              <a:rPr lang="en-US" sz="2799" spc="26">
                <a:solidFill>
                  <a:srgbClr val="212C68"/>
                </a:solidFill>
                <a:latin typeface="Noto Sans"/>
                <a:ea typeface="Noto Sans"/>
                <a:cs typeface="Noto Sans"/>
                <a:sym typeface="Noto Sans"/>
              </a:rPr>
              <a:t>Contribution:  </a:t>
            </a:r>
            <a:r>
              <a:rPr lang="en-US" sz="2799" b="1" spc="26">
                <a:solidFill>
                  <a:srgbClr val="212C68"/>
                </a:solidFill>
                <a:latin typeface="Noto Sans Bold"/>
                <a:ea typeface="Noto Sans Bold"/>
                <a:cs typeface="Noto Sans Bold"/>
                <a:sym typeface="Noto Sans Bold"/>
              </a:rPr>
              <a:t>$60</a:t>
            </a:r>
          </a:p>
          <a:p>
            <a:pPr algn="l">
              <a:lnSpc>
                <a:spcPts val="3359"/>
              </a:lnSpc>
            </a:pPr>
            <a:r>
              <a:rPr lang="en-US" sz="2799" spc="26">
                <a:solidFill>
                  <a:srgbClr val="212C68"/>
                </a:solidFill>
                <a:latin typeface="Noto Sans"/>
                <a:ea typeface="Noto Sans"/>
                <a:cs typeface="Noto Sans"/>
                <a:sym typeface="Noto Sans"/>
              </a:rPr>
              <a:t>Taxable Income:  </a:t>
            </a:r>
            <a:r>
              <a:rPr lang="en-US" sz="2799" b="1" spc="26">
                <a:solidFill>
                  <a:srgbClr val="212C68"/>
                </a:solidFill>
                <a:latin typeface="Noto Sans Bold"/>
                <a:ea typeface="Noto Sans Bold"/>
                <a:cs typeface="Noto Sans Bold"/>
                <a:sym typeface="Noto Sans Bold"/>
              </a:rPr>
              <a:t>$1000</a:t>
            </a:r>
          </a:p>
          <a:p>
            <a:pPr algn="l">
              <a:lnSpc>
                <a:spcPts val="3359"/>
              </a:lnSpc>
            </a:pPr>
            <a:r>
              <a:rPr lang="en-US" sz="2799" spc="26">
                <a:solidFill>
                  <a:srgbClr val="212C68"/>
                </a:solidFill>
                <a:latin typeface="Noto Sans"/>
                <a:ea typeface="Noto Sans"/>
                <a:cs typeface="Noto Sans"/>
                <a:sym typeface="Noto Sans"/>
              </a:rPr>
              <a:t>Taxes Withheld:  </a:t>
            </a:r>
            <a:r>
              <a:rPr lang="en-US" sz="2799" b="1" spc="26">
                <a:solidFill>
                  <a:srgbClr val="212C68"/>
                </a:solidFill>
                <a:latin typeface="Noto Sans Bold"/>
                <a:ea typeface="Noto Sans Bold"/>
                <a:cs typeface="Noto Sans Bold"/>
                <a:sym typeface="Noto Sans Bold"/>
              </a:rPr>
              <a:t>$180</a:t>
            </a:r>
          </a:p>
          <a:p>
            <a:pPr algn="ctr">
              <a:lnSpc>
                <a:spcPts val="2879"/>
              </a:lnSpc>
            </a:pPr>
            <a:r>
              <a:rPr lang="en-US" sz="2400" b="1" spc="22">
                <a:solidFill>
                  <a:srgbClr val="6DA141"/>
                </a:solidFill>
                <a:latin typeface="Noto Sans Bold"/>
                <a:ea typeface="Noto Sans Bold"/>
                <a:cs typeface="Noto Sans Bold"/>
                <a:sym typeface="Noto Sans Bold"/>
              </a:rPr>
              <a:t>FINAL PAYCHECK:  </a:t>
            </a:r>
          </a:p>
          <a:p>
            <a:pPr algn="ctr">
              <a:lnSpc>
                <a:spcPts val="4800"/>
              </a:lnSpc>
            </a:pPr>
            <a:r>
              <a:rPr lang="en-US" sz="4000" b="1" spc="37">
                <a:solidFill>
                  <a:srgbClr val="6DA141"/>
                </a:solidFill>
                <a:latin typeface="Noto Sans Bold"/>
                <a:ea typeface="Noto Sans Bold"/>
                <a:cs typeface="Noto Sans Bold"/>
                <a:sym typeface="Noto Sans Bold"/>
              </a:rPr>
              <a:t>$760</a:t>
            </a:r>
          </a:p>
        </p:txBody>
      </p:sp>
      <p:sp>
        <p:nvSpPr>
          <p:cNvPr id="30" name="TextBox 30"/>
          <p:cNvSpPr txBox="1"/>
          <p:nvPr/>
        </p:nvSpPr>
        <p:spPr>
          <a:xfrm>
            <a:off x="4021295" y="2758118"/>
            <a:ext cx="4841650" cy="2209800"/>
          </a:xfrm>
          <a:prstGeom prst="rect">
            <a:avLst/>
          </a:prstGeom>
        </p:spPr>
        <p:txBody>
          <a:bodyPr lIns="0" tIns="0" rIns="0" bIns="0" rtlCol="0" anchor="t">
            <a:spAutoFit/>
          </a:bodyPr>
          <a:lstStyle/>
          <a:p>
            <a:pPr algn="l">
              <a:lnSpc>
                <a:spcPts val="3359"/>
              </a:lnSpc>
            </a:pPr>
            <a:r>
              <a:rPr lang="en-US" sz="2799" spc="26">
                <a:solidFill>
                  <a:srgbClr val="212C68"/>
                </a:solidFill>
                <a:latin typeface="Noto Sans"/>
                <a:ea typeface="Noto Sans"/>
                <a:cs typeface="Noto Sans"/>
                <a:sym typeface="Noto Sans"/>
              </a:rPr>
              <a:t>Weekly Paycheck:  </a:t>
            </a:r>
            <a:r>
              <a:rPr lang="en-US" sz="2799" b="1" spc="26">
                <a:solidFill>
                  <a:srgbClr val="212C68"/>
                </a:solidFill>
                <a:latin typeface="Noto Sans Bold"/>
                <a:ea typeface="Noto Sans Bold"/>
                <a:cs typeface="Noto Sans Bold"/>
                <a:sym typeface="Noto Sans Bold"/>
              </a:rPr>
              <a:t>$1000</a:t>
            </a:r>
          </a:p>
          <a:p>
            <a:pPr algn="l">
              <a:lnSpc>
                <a:spcPts val="3359"/>
              </a:lnSpc>
            </a:pPr>
            <a:r>
              <a:rPr lang="en-US" sz="2799" spc="26">
                <a:solidFill>
                  <a:srgbClr val="212C68"/>
                </a:solidFill>
                <a:latin typeface="Noto Sans"/>
                <a:ea typeface="Noto Sans"/>
                <a:cs typeface="Noto Sans"/>
                <a:sym typeface="Noto Sans"/>
              </a:rPr>
              <a:t>Taxable Income:  </a:t>
            </a:r>
            <a:r>
              <a:rPr lang="en-US" sz="2799" b="1" spc="26">
                <a:solidFill>
                  <a:srgbClr val="212C68"/>
                </a:solidFill>
                <a:latin typeface="Noto Sans Bold"/>
                <a:ea typeface="Noto Sans Bold"/>
                <a:cs typeface="Noto Sans Bold"/>
                <a:sym typeface="Noto Sans Bold"/>
              </a:rPr>
              <a:t>$1000</a:t>
            </a:r>
          </a:p>
          <a:p>
            <a:pPr algn="l">
              <a:lnSpc>
                <a:spcPts val="3359"/>
              </a:lnSpc>
            </a:pPr>
            <a:r>
              <a:rPr lang="en-US" sz="2799" spc="26">
                <a:solidFill>
                  <a:srgbClr val="212C68"/>
                </a:solidFill>
                <a:latin typeface="Noto Sans"/>
                <a:ea typeface="Noto Sans"/>
                <a:cs typeface="Noto Sans"/>
                <a:sym typeface="Noto Sans"/>
              </a:rPr>
              <a:t>Taxes Withheld (18%):  </a:t>
            </a:r>
            <a:r>
              <a:rPr lang="en-US" sz="2799" b="1" spc="26">
                <a:solidFill>
                  <a:srgbClr val="212C68"/>
                </a:solidFill>
                <a:latin typeface="Noto Sans Bold"/>
                <a:ea typeface="Noto Sans Bold"/>
                <a:cs typeface="Noto Sans Bold"/>
                <a:sym typeface="Noto Sans Bold"/>
              </a:rPr>
              <a:t>$180 </a:t>
            </a:r>
          </a:p>
          <a:p>
            <a:pPr algn="l">
              <a:lnSpc>
                <a:spcPts val="4200"/>
              </a:lnSpc>
            </a:pPr>
            <a:r>
              <a:rPr lang="en-US" sz="3500" b="1" spc="32">
                <a:solidFill>
                  <a:srgbClr val="6DA141"/>
                </a:solidFill>
                <a:latin typeface="Noto Sans Bold"/>
                <a:ea typeface="Noto Sans Bold"/>
                <a:cs typeface="Noto Sans Bold"/>
                <a:sym typeface="Noto Sans Bold"/>
              </a:rPr>
              <a:t>Take home Pay:  $820</a:t>
            </a:r>
          </a:p>
          <a:p>
            <a:pPr algn="l">
              <a:lnSpc>
                <a:spcPts val="3359"/>
              </a:lnSpc>
            </a:pPr>
            <a:endParaRPr lang="en-US" sz="3500" b="1" spc="32">
              <a:solidFill>
                <a:srgbClr val="6DA141"/>
              </a:solidFill>
              <a:latin typeface="Noto Sans Bold"/>
              <a:ea typeface="Noto Sans Bold"/>
              <a:cs typeface="Noto Sans Bold"/>
              <a:sym typeface="Noto Sans Bold"/>
            </a:endParaRPr>
          </a:p>
        </p:txBody>
      </p:sp>
      <p:sp>
        <p:nvSpPr>
          <p:cNvPr id="31" name="TextBox 31"/>
          <p:cNvSpPr txBox="1"/>
          <p:nvPr/>
        </p:nvSpPr>
        <p:spPr>
          <a:xfrm>
            <a:off x="9258785" y="6520130"/>
            <a:ext cx="3914256" cy="2219325"/>
          </a:xfrm>
          <a:prstGeom prst="rect">
            <a:avLst/>
          </a:prstGeom>
        </p:spPr>
        <p:txBody>
          <a:bodyPr lIns="0" tIns="0" rIns="0" bIns="0" rtlCol="0" anchor="t">
            <a:spAutoFit/>
          </a:bodyPr>
          <a:lstStyle/>
          <a:p>
            <a:pPr algn="l">
              <a:lnSpc>
                <a:spcPts val="3359"/>
              </a:lnSpc>
            </a:pPr>
            <a:r>
              <a:rPr lang="en-US" sz="2799" spc="26">
                <a:solidFill>
                  <a:srgbClr val="212C68"/>
                </a:solidFill>
                <a:latin typeface="Noto Sans"/>
                <a:ea typeface="Noto Sans"/>
                <a:cs typeface="Noto Sans"/>
                <a:sym typeface="Noto Sans"/>
              </a:rPr>
              <a:t>Contribution:  </a:t>
            </a:r>
            <a:r>
              <a:rPr lang="en-US" sz="2799" b="1" spc="26">
                <a:solidFill>
                  <a:srgbClr val="212C68"/>
                </a:solidFill>
                <a:latin typeface="Noto Sans Bold"/>
                <a:ea typeface="Noto Sans Bold"/>
                <a:cs typeface="Noto Sans Bold"/>
                <a:sym typeface="Noto Sans Bold"/>
              </a:rPr>
              <a:t>$50</a:t>
            </a:r>
          </a:p>
          <a:p>
            <a:pPr algn="l">
              <a:lnSpc>
                <a:spcPts val="3359"/>
              </a:lnSpc>
            </a:pPr>
            <a:r>
              <a:rPr lang="en-US" sz="2799" spc="26">
                <a:solidFill>
                  <a:srgbClr val="212C68"/>
                </a:solidFill>
                <a:latin typeface="Noto Sans"/>
                <a:ea typeface="Noto Sans"/>
                <a:cs typeface="Noto Sans"/>
                <a:sym typeface="Noto Sans"/>
              </a:rPr>
              <a:t>Taxable Income:  </a:t>
            </a:r>
            <a:r>
              <a:rPr lang="en-US" sz="2799" b="1" spc="26">
                <a:solidFill>
                  <a:srgbClr val="212C68"/>
                </a:solidFill>
                <a:latin typeface="Noto Sans Bold"/>
                <a:ea typeface="Noto Sans Bold"/>
                <a:cs typeface="Noto Sans Bold"/>
                <a:sym typeface="Noto Sans Bold"/>
              </a:rPr>
              <a:t>$450</a:t>
            </a:r>
          </a:p>
          <a:p>
            <a:pPr algn="l">
              <a:lnSpc>
                <a:spcPts val="3359"/>
              </a:lnSpc>
            </a:pPr>
            <a:r>
              <a:rPr lang="en-US" sz="2799" spc="26">
                <a:solidFill>
                  <a:srgbClr val="212C68"/>
                </a:solidFill>
                <a:latin typeface="Noto Sans"/>
                <a:ea typeface="Noto Sans"/>
                <a:cs typeface="Noto Sans"/>
                <a:sym typeface="Noto Sans"/>
              </a:rPr>
              <a:t>Taxes Withheld:  </a:t>
            </a:r>
            <a:r>
              <a:rPr lang="en-US" sz="2799" b="1" spc="26">
                <a:solidFill>
                  <a:srgbClr val="212C68"/>
                </a:solidFill>
                <a:latin typeface="Noto Sans Bold"/>
                <a:ea typeface="Noto Sans Bold"/>
                <a:cs typeface="Noto Sans Bold"/>
                <a:sym typeface="Noto Sans Bold"/>
              </a:rPr>
              <a:t>$81</a:t>
            </a:r>
          </a:p>
          <a:p>
            <a:pPr algn="ctr">
              <a:lnSpc>
                <a:spcPts val="2879"/>
              </a:lnSpc>
            </a:pPr>
            <a:r>
              <a:rPr lang="en-US" sz="2400" b="1" spc="22">
                <a:solidFill>
                  <a:srgbClr val="6DA141"/>
                </a:solidFill>
                <a:latin typeface="Noto Sans Bold"/>
                <a:ea typeface="Noto Sans Bold"/>
                <a:cs typeface="Noto Sans Bold"/>
                <a:sym typeface="Noto Sans Bold"/>
              </a:rPr>
              <a:t>FINAL PAYCHECK:  </a:t>
            </a:r>
          </a:p>
          <a:p>
            <a:pPr algn="ctr">
              <a:lnSpc>
                <a:spcPts val="4800"/>
              </a:lnSpc>
            </a:pPr>
            <a:r>
              <a:rPr lang="en-US" sz="4000" b="1" spc="37">
                <a:solidFill>
                  <a:srgbClr val="6DA141"/>
                </a:solidFill>
                <a:latin typeface="Noto Sans Bold"/>
                <a:ea typeface="Noto Sans Bold"/>
                <a:cs typeface="Noto Sans Bold"/>
                <a:sym typeface="Noto Sans Bold"/>
              </a:rPr>
              <a:t>$369</a:t>
            </a:r>
          </a:p>
        </p:txBody>
      </p:sp>
      <p:sp>
        <p:nvSpPr>
          <p:cNvPr id="32" name="TextBox 32"/>
          <p:cNvSpPr txBox="1"/>
          <p:nvPr/>
        </p:nvSpPr>
        <p:spPr>
          <a:xfrm>
            <a:off x="13373585" y="6520130"/>
            <a:ext cx="3885715" cy="2219325"/>
          </a:xfrm>
          <a:prstGeom prst="rect">
            <a:avLst/>
          </a:prstGeom>
        </p:spPr>
        <p:txBody>
          <a:bodyPr lIns="0" tIns="0" rIns="0" bIns="0" rtlCol="0" anchor="t">
            <a:spAutoFit/>
          </a:bodyPr>
          <a:lstStyle/>
          <a:p>
            <a:pPr algn="l">
              <a:lnSpc>
                <a:spcPts val="3359"/>
              </a:lnSpc>
            </a:pPr>
            <a:r>
              <a:rPr lang="en-US" sz="2799" spc="26">
                <a:solidFill>
                  <a:srgbClr val="212C68"/>
                </a:solidFill>
                <a:latin typeface="Noto Sans"/>
                <a:ea typeface="Noto Sans"/>
                <a:cs typeface="Noto Sans"/>
                <a:sym typeface="Noto Sans"/>
              </a:rPr>
              <a:t>Contribution:  </a:t>
            </a:r>
            <a:r>
              <a:rPr lang="en-US" sz="2799" b="1" spc="26">
                <a:solidFill>
                  <a:srgbClr val="212C68"/>
                </a:solidFill>
                <a:latin typeface="Noto Sans Bold"/>
                <a:ea typeface="Noto Sans Bold"/>
                <a:cs typeface="Noto Sans Bold"/>
                <a:sym typeface="Noto Sans Bold"/>
              </a:rPr>
              <a:t>$50</a:t>
            </a:r>
          </a:p>
          <a:p>
            <a:pPr algn="l">
              <a:lnSpc>
                <a:spcPts val="3359"/>
              </a:lnSpc>
            </a:pPr>
            <a:r>
              <a:rPr lang="en-US" sz="2799" spc="26">
                <a:solidFill>
                  <a:srgbClr val="212C68"/>
                </a:solidFill>
                <a:latin typeface="Noto Sans"/>
                <a:ea typeface="Noto Sans"/>
                <a:cs typeface="Noto Sans"/>
                <a:sym typeface="Noto Sans"/>
              </a:rPr>
              <a:t>Taxable Income:  </a:t>
            </a:r>
            <a:r>
              <a:rPr lang="en-US" sz="2799" b="1" spc="26">
                <a:solidFill>
                  <a:srgbClr val="212C68"/>
                </a:solidFill>
                <a:latin typeface="Noto Sans Bold"/>
                <a:ea typeface="Noto Sans Bold"/>
                <a:cs typeface="Noto Sans Bold"/>
                <a:sym typeface="Noto Sans Bold"/>
              </a:rPr>
              <a:t>$500</a:t>
            </a:r>
          </a:p>
          <a:p>
            <a:pPr algn="l">
              <a:lnSpc>
                <a:spcPts val="3359"/>
              </a:lnSpc>
            </a:pPr>
            <a:r>
              <a:rPr lang="en-US" sz="2799" spc="26">
                <a:solidFill>
                  <a:srgbClr val="212C68"/>
                </a:solidFill>
                <a:latin typeface="Noto Sans"/>
                <a:ea typeface="Noto Sans"/>
                <a:cs typeface="Noto Sans"/>
                <a:sym typeface="Noto Sans"/>
              </a:rPr>
              <a:t>Taxes Withheld:  </a:t>
            </a:r>
            <a:r>
              <a:rPr lang="en-US" sz="2799" b="1" spc="26">
                <a:solidFill>
                  <a:srgbClr val="212C68"/>
                </a:solidFill>
                <a:latin typeface="Noto Sans Bold"/>
                <a:ea typeface="Noto Sans Bold"/>
                <a:cs typeface="Noto Sans Bold"/>
                <a:sym typeface="Noto Sans Bold"/>
              </a:rPr>
              <a:t>$90</a:t>
            </a:r>
          </a:p>
          <a:p>
            <a:pPr algn="ctr">
              <a:lnSpc>
                <a:spcPts val="2879"/>
              </a:lnSpc>
            </a:pPr>
            <a:r>
              <a:rPr lang="en-US" sz="2400" b="1" spc="22">
                <a:solidFill>
                  <a:srgbClr val="6DA141"/>
                </a:solidFill>
                <a:latin typeface="Noto Sans Bold"/>
                <a:ea typeface="Noto Sans Bold"/>
                <a:cs typeface="Noto Sans Bold"/>
                <a:sym typeface="Noto Sans Bold"/>
              </a:rPr>
              <a:t>FINAL PAYCHECK:  </a:t>
            </a:r>
          </a:p>
          <a:p>
            <a:pPr algn="ctr">
              <a:lnSpc>
                <a:spcPts val="4800"/>
              </a:lnSpc>
            </a:pPr>
            <a:r>
              <a:rPr lang="en-US" sz="4000" b="1" spc="37">
                <a:solidFill>
                  <a:srgbClr val="6DA141"/>
                </a:solidFill>
                <a:latin typeface="Noto Sans Bold"/>
                <a:ea typeface="Noto Sans Bold"/>
                <a:cs typeface="Noto Sans Bold"/>
                <a:sym typeface="Noto Sans Bold"/>
              </a:rPr>
              <a:t>$360</a:t>
            </a:r>
          </a:p>
        </p:txBody>
      </p:sp>
      <p:sp>
        <p:nvSpPr>
          <p:cNvPr id="33" name="TextBox 33"/>
          <p:cNvSpPr txBox="1"/>
          <p:nvPr/>
        </p:nvSpPr>
        <p:spPr>
          <a:xfrm>
            <a:off x="4021295" y="6259603"/>
            <a:ext cx="4845844" cy="2209800"/>
          </a:xfrm>
          <a:prstGeom prst="rect">
            <a:avLst/>
          </a:prstGeom>
        </p:spPr>
        <p:txBody>
          <a:bodyPr lIns="0" tIns="0" rIns="0" bIns="0" rtlCol="0" anchor="t">
            <a:spAutoFit/>
          </a:bodyPr>
          <a:lstStyle/>
          <a:p>
            <a:pPr algn="l">
              <a:lnSpc>
                <a:spcPts val="3359"/>
              </a:lnSpc>
            </a:pPr>
            <a:r>
              <a:rPr lang="en-US" sz="2799" spc="26">
                <a:solidFill>
                  <a:srgbClr val="212C68"/>
                </a:solidFill>
                <a:latin typeface="Noto Sans"/>
                <a:ea typeface="Noto Sans"/>
                <a:cs typeface="Noto Sans"/>
                <a:sym typeface="Noto Sans"/>
              </a:rPr>
              <a:t>Weekly Paycheck:  </a:t>
            </a:r>
            <a:r>
              <a:rPr lang="en-US" sz="2799" b="1" spc="26">
                <a:solidFill>
                  <a:srgbClr val="212C68"/>
                </a:solidFill>
                <a:latin typeface="Noto Sans Bold"/>
                <a:ea typeface="Noto Sans Bold"/>
                <a:cs typeface="Noto Sans Bold"/>
                <a:sym typeface="Noto Sans Bold"/>
              </a:rPr>
              <a:t>$500</a:t>
            </a:r>
          </a:p>
          <a:p>
            <a:pPr algn="l">
              <a:lnSpc>
                <a:spcPts val="3359"/>
              </a:lnSpc>
            </a:pPr>
            <a:r>
              <a:rPr lang="en-US" sz="2799" spc="26">
                <a:solidFill>
                  <a:srgbClr val="212C68"/>
                </a:solidFill>
                <a:latin typeface="Noto Sans"/>
                <a:ea typeface="Noto Sans"/>
                <a:cs typeface="Noto Sans"/>
                <a:sym typeface="Noto Sans"/>
              </a:rPr>
              <a:t>Taxable Income:  </a:t>
            </a:r>
            <a:r>
              <a:rPr lang="en-US" sz="2799" b="1" spc="26">
                <a:solidFill>
                  <a:srgbClr val="212C68"/>
                </a:solidFill>
                <a:latin typeface="Noto Sans Bold"/>
                <a:ea typeface="Noto Sans Bold"/>
                <a:cs typeface="Noto Sans Bold"/>
                <a:sym typeface="Noto Sans Bold"/>
              </a:rPr>
              <a:t>$500</a:t>
            </a:r>
          </a:p>
          <a:p>
            <a:pPr algn="l">
              <a:lnSpc>
                <a:spcPts val="3359"/>
              </a:lnSpc>
            </a:pPr>
            <a:r>
              <a:rPr lang="en-US" sz="2799" spc="26">
                <a:solidFill>
                  <a:srgbClr val="212C68"/>
                </a:solidFill>
                <a:latin typeface="Noto Sans"/>
                <a:ea typeface="Noto Sans"/>
                <a:cs typeface="Noto Sans"/>
                <a:sym typeface="Noto Sans"/>
              </a:rPr>
              <a:t>Taxes Withheld (18%):  </a:t>
            </a:r>
            <a:r>
              <a:rPr lang="en-US" sz="2799" b="1" spc="26">
                <a:solidFill>
                  <a:srgbClr val="212C68"/>
                </a:solidFill>
                <a:latin typeface="Noto Sans Bold"/>
                <a:ea typeface="Noto Sans Bold"/>
                <a:cs typeface="Noto Sans Bold"/>
                <a:sym typeface="Noto Sans Bold"/>
              </a:rPr>
              <a:t>$90</a:t>
            </a:r>
          </a:p>
          <a:p>
            <a:pPr algn="l">
              <a:lnSpc>
                <a:spcPts val="4200"/>
              </a:lnSpc>
            </a:pPr>
            <a:r>
              <a:rPr lang="en-US" sz="3500" b="1" spc="32">
                <a:solidFill>
                  <a:srgbClr val="6DA141"/>
                </a:solidFill>
                <a:latin typeface="Noto Sans Bold"/>
                <a:ea typeface="Noto Sans Bold"/>
                <a:cs typeface="Noto Sans Bold"/>
                <a:sym typeface="Noto Sans Bold"/>
              </a:rPr>
              <a:t>Take home Pay:  $410</a:t>
            </a:r>
          </a:p>
          <a:p>
            <a:pPr algn="l">
              <a:lnSpc>
                <a:spcPts val="3359"/>
              </a:lnSpc>
            </a:pPr>
            <a:endParaRPr lang="en-US" sz="3500" b="1" spc="32">
              <a:solidFill>
                <a:srgbClr val="6DA141"/>
              </a:solidFill>
              <a:latin typeface="Noto Sans Bold"/>
              <a:ea typeface="Noto Sans Bold"/>
              <a:cs typeface="Noto Sans Bold"/>
              <a:sym typeface="Noto Sans Bold"/>
            </a:endParaRPr>
          </a:p>
        </p:txBody>
      </p:sp>
      <p:grpSp>
        <p:nvGrpSpPr>
          <p:cNvPr id="34" name="Group 34"/>
          <p:cNvGrpSpPr/>
          <p:nvPr/>
        </p:nvGrpSpPr>
        <p:grpSpPr>
          <a:xfrm>
            <a:off x="13147868" y="5838289"/>
            <a:ext cx="4283767" cy="587624"/>
            <a:chOff x="0" y="0"/>
            <a:chExt cx="5711689" cy="783499"/>
          </a:xfrm>
        </p:grpSpPr>
        <p:sp>
          <p:nvSpPr>
            <p:cNvPr id="35" name="Freeform 35"/>
            <p:cNvSpPr/>
            <p:nvPr/>
          </p:nvSpPr>
          <p:spPr>
            <a:xfrm>
              <a:off x="26412" y="24060"/>
              <a:ext cx="5658818" cy="735388"/>
            </a:xfrm>
            <a:custGeom>
              <a:avLst/>
              <a:gdLst/>
              <a:ahLst/>
              <a:cxnLst/>
              <a:rect l="l" t="t" r="r" b="b"/>
              <a:pathLst>
                <a:path w="5658818" h="735388">
                  <a:moveTo>
                    <a:pt x="0" y="0"/>
                  </a:moveTo>
                  <a:lnTo>
                    <a:pt x="5658818" y="0"/>
                  </a:lnTo>
                  <a:lnTo>
                    <a:pt x="5658818" y="735388"/>
                  </a:lnTo>
                  <a:lnTo>
                    <a:pt x="0" y="735388"/>
                  </a:lnTo>
                  <a:close/>
                </a:path>
              </a:pathLst>
            </a:custGeom>
            <a:solidFill>
              <a:srgbClr val="60A644"/>
            </a:solidFill>
          </p:spPr>
          <p:txBody>
            <a:bodyPr/>
            <a:lstStyle/>
            <a:p>
              <a:endParaRPr lang="en-US"/>
            </a:p>
          </p:txBody>
        </p:sp>
        <p:sp>
          <p:nvSpPr>
            <p:cNvPr id="36" name="Freeform 36"/>
            <p:cNvSpPr/>
            <p:nvPr/>
          </p:nvSpPr>
          <p:spPr>
            <a:xfrm>
              <a:off x="0" y="0"/>
              <a:ext cx="5711643" cy="783508"/>
            </a:xfrm>
            <a:custGeom>
              <a:avLst/>
              <a:gdLst/>
              <a:ahLst/>
              <a:cxnLst/>
              <a:rect l="l" t="t" r="r" b="b"/>
              <a:pathLst>
                <a:path w="5711643" h="783508">
                  <a:moveTo>
                    <a:pt x="26412" y="0"/>
                  </a:moveTo>
                  <a:lnTo>
                    <a:pt x="5685230" y="0"/>
                  </a:lnTo>
                  <a:cubicBezTo>
                    <a:pt x="5699757" y="0"/>
                    <a:pt x="5711643" y="10827"/>
                    <a:pt x="5711643" y="24060"/>
                  </a:cubicBezTo>
                  <a:lnTo>
                    <a:pt x="5711643" y="759448"/>
                  </a:lnTo>
                  <a:cubicBezTo>
                    <a:pt x="5711643" y="772681"/>
                    <a:pt x="5699757" y="783508"/>
                    <a:pt x="5685230" y="783508"/>
                  </a:cubicBezTo>
                  <a:lnTo>
                    <a:pt x="26412" y="783508"/>
                  </a:lnTo>
                  <a:cubicBezTo>
                    <a:pt x="11885" y="783508"/>
                    <a:pt x="0" y="772681"/>
                    <a:pt x="0" y="759448"/>
                  </a:cubicBezTo>
                  <a:lnTo>
                    <a:pt x="0" y="24060"/>
                  </a:lnTo>
                  <a:cubicBezTo>
                    <a:pt x="0" y="10827"/>
                    <a:pt x="11885" y="0"/>
                    <a:pt x="26412" y="0"/>
                  </a:cubicBezTo>
                  <a:moveTo>
                    <a:pt x="26412" y="48120"/>
                  </a:moveTo>
                  <a:lnTo>
                    <a:pt x="26412" y="24060"/>
                  </a:lnTo>
                  <a:lnTo>
                    <a:pt x="52824" y="24060"/>
                  </a:lnTo>
                  <a:lnTo>
                    <a:pt x="52824" y="759448"/>
                  </a:lnTo>
                  <a:lnTo>
                    <a:pt x="26412" y="759448"/>
                  </a:lnTo>
                  <a:lnTo>
                    <a:pt x="26412" y="735388"/>
                  </a:lnTo>
                  <a:lnTo>
                    <a:pt x="5685230" y="735388"/>
                  </a:lnTo>
                  <a:lnTo>
                    <a:pt x="5685230" y="759448"/>
                  </a:lnTo>
                  <a:lnTo>
                    <a:pt x="5658818" y="759448"/>
                  </a:lnTo>
                  <a:lnTo>
                    <a:pt x="5658818" y="24060"/>
                  </a:lnTo>
                  <a:lnTo>
                    <a:pt x="5685230" y="24060"/>
                  </a:lnTo>
                  <a:lnTo>
                    <a:pt x="5685230" y="48120"/>
                  </a:lnTo>
                  <a:lnTo>
                    <a:pt x="26412" y="48120"/>
                  </a:lnTo>
                  <a:close/>
                </a:path>
              </a:pathLst>
            </a:custGeom>
            <a:solidFill>
              <a:srgbClr val="60A644"/>
            </a:solidFill>
          </p:spPr>
          <p:txBody>
            <a:bodyPr/>
            <a:lstStyle/>
            <a:p>
              <a:endParaRPr lang="en-US"/>
            </a:p>
          </p:txBody>
        </p:sp>
      </p:grpSp>
      <p:grpSp>
        <p:nvGrpSpPr>
          <p:cNvPr id="37" name="Group 37"/>
          <p:cNvGrpSpPr/>
          <p:nvPr/>
        </p:nvGrpSpPr>
        <p:grpSpPr>
          <a:xfrm>
            <a:off x="9080660" y="5819844"/>
            <a:ext cx="4091021" cy="591781"/>
            <a:chOff x="0" y="0"/>
            <a:chExt cx="5454695" cy="789041"/>
          </a:xfrm>
        </p:grpSpPr>
        <p:sp>
          <p:nvSpPr>
            <p:cNvPr id="38" name="Freeform 38"/>
            <p:cNvSpPr/>
            <p:nvPr/>
          </p:nvSpPr>
          <p:spPr>
            <a:xfrm>
              <a:off x="6350" y="6350"/>
              <a:ext cx="5441950" cy="776351"/>
            </a:xfrm>
            <a:custGeom>
              <a:avLst/>
              <a:gdLst/>
              <a:ahLst/>
              <a:cxnLst/>
              <a:rect l="l" t="t" r="r" b="b"/>
              <a:pathLst>
                <a:path w="5441950" h="776351">
                  <a:moveTo>
                    <a:pt x="0" y="0"/>
                  </a:moveTo>
                  <a:lnTo>
                    <a:pt x="5441950" y="0"/>
                  </a:lnTo>
                  <a:lnTo>
                    <a:pt x="5441950" y="776351"/>
                  </a:lnTo>
                  <a:lnTo>
                    <a:pt x="0" y="776351"/>
                  </a:lnTo>
                  <a:close/>
                </a:path>
              </a:pathLst>
            </a:custGeom>
            <a:solidFill>
              <a:srgbClr val="232C68"/>
            </a:solidFill>
          </p:spPr>
          <p:txBody>
            <a:bodyPr/>
            <a:lstStyle/>
            <a:p>
              <a:endParaRPr lang="en-US"/>
            </a:p>
          </p:txBody>
        </p:sp>
        <p:sp>
          <p:nvSpPr>
            <p:cNvPr id="39" name="Freeform 39"/>
            <p:cNvSpPr/>
            <p:nvPr/>
          </p:nvSpPr>
          <p:spPr>
            <a:xfrm>
              <a:off x="0" y="0"/>
              <a:ext cx="5454650" cy="789051"/>
            </a:xfrm>
            <a:custGeom>
              <a:avLst/>
              <a:gdLst/>
              <a:ahLst/>
              <a:cxnLst/>
              <a:rect l="l" t="t" r="r" b="b"/>
              <a:pathLst>
                <a:path w="5454650" h="789051">
                  <a:moveTo>
                    <a:pt x="6350" y="0"/>
                  </a:moveTo>
                  <a:lnTo>
                    <a:pt x="5448300" y="0"/>
                  </a:lnTo>
                  <a:cubicBezTo>
                    <a:pt x="5451856" y="0"/>
                    <a:pt x="5454650" y="2794"/>
                    <a:pt x="5454650" y="6350"/>
                  </a:cubicBezTo>
                  <a:lnTo>
                    <a:pt x="5454650" y="782701"/>
                  </a:lnTo>
                  <a:cubicBezTo>
                    <a:pt x="5454650" y="786257"/>
                    <a:pt x="5451856" y="789051"/>
                    <a:pt x="5448300" y="789051"/>
                  </a:cubicBezTo>
                  <a:lnTo>
                    <a:pt x="6350" y="789051"/>
                  </a:lnTo>
                  <a:cubicBezTo>
                    <a:pt x="2794" y="789051"/>
                    <a:pt x="0" y="786257"/>
                    <a:pt x="0" y="782701"/>
                  </a:cubicBezTo>
                  <a:lnTo>
                    <a:pt x="0" y="6350"/>
                  </a:lnTo>
                  <a:cubicBezTo>
                    <a:pt x="0" y="2794"/>
                    <a:pt x="2794" y="0"/>
                    <a:pt x="6350" y="0"/>
                  </a:cubicBezTo>
                  <a:moveTo>
                    <a:pt x="6350" y="12700"/>
                  </a:moveTo>
                  <a:lnTo>
                    <a:pt x="6350" y="6350"/>
                  </a:lnTo>
                  <a:lnTo>
                    <a:pt x="12700" y="6350"/>
                  </a:lnTo>
                  <a:lnTo>
                    <a:pt x="12700" y="782701"/>
                  </a:lnTo>
                  <a:lnTo>
                    <a:pt x="6350" y="782701"/>
                  </a:lnTo>
                  <a:lnTo>
                    <a:pt x="6350" y="776351"/>
                  </a:lnTo>
                  <a:lnTo>
                    <a:pt x="5448300" y="776351"/>
                  </a:lnTo>
                  <a:lnTo>
                    <a:pt x="5448300" y="782701"/>
                  </a:lnTo>
                  <a:lnTo>
                    <a:pt x="5441950" y="782701"/>
                  </a:lnTo>
                  <a:lnTo>
                    <a:pt x="5441950" y="6350"/>
                  </a:lnTo>
                  <a:lnTo>
                    <a:pt x="5448300" y="6350"/>
                  </a:lnTo>
                  <a:lnTo>
                    <a:pt x="5448300" y="12700"/>
                  </a:lnTo>
                  <a:lnTo>
                    <a:pt x="6350" y="12700"/>
                  </a:lnTo>
                  <a:close/>
                </a:path>
              </a:pathLst>
            </a:custGeom>
            <a:solidFill>
              <a:srgbClr val="232C68"/>
            </a:solidFill>
          </p:spPr>
          <p:txBody>
            <a:bodyPr/>
            <a:lstStyle/>
            <a:p>
              <a:endParaRPr lang="en-US"/>
            </a:p>
          </p:txBody>
        </p:sp>
      </p:grpSp>
      <p:sp>
        <p:nvSpPr>
          <p:cNvPr id="40" name="TextBox 40"/>
          <p:cNvSpPr txBox="1"/>
          <p:nvPr/>
        </p:nvSpPr>
        <p:spPr>
          <a:xfrm>
            <a:off x="10349840" y="5829376"/>
            <a:ext cx="2080641" cy="542925"/>
          </a:xfrm>
          <a:prstGeom prst="rect">
            <a:avLst/>
          </a:prstGeom>
        </p:spPr>
        <p:txBody>
          <a:bodyPr lIns="0" tIns="0" rIns="0" bIns="0" rtlCol="0" anchor="t">
            <a:spAutoFit/>
          </a:bodyPr>
          <a:lstStyle/>
          <a:p>
            <a:pPr algn="l">
              <a:lnSpc>
                <a:spcPts val="4320"/>
              </a:lnSpc>
            </a:pPr>
            <a:r>
              <a:rPr lang="en-US" sz="3600" spc="33">
                <a:solidFill>
                  <a:srgbClr val="FFFFFF"/>
                </a:solidFill>
                <a:latin typeface="Noto Sans"/>
                <a:ea typeface="Noto Sans"/>
                <a:cs typeface="Noto Sans"/>
                <a:sym typeface="Noto Sans"/>
              </a:rPr>
              <a:t>PRE-TAX</a:t>
            </a:r>
          </a:p>
        </p:txBody>
      </p:sp>
      <p:sp>
        <p:nvSpPr>
          <p:cNvPr id="41" name="TextBox 41"/>
          <p:cNvSpPr txBox="1"/>
          <p:nvPr/>
        </p:nvSpPr>
        <p:spPr>
          <a:xfrm>
            <a:off x="14681404" y="5838289"/>
            <a:ext cx="1614567" cy="542925"/>
          </a:xfrm>
          <a:prstGeom prst="rect">
            <a:avLst/>
          </a:prstGeom>
        </p:spPr>
        <p:txBody>
          <a:bodyPr lIns="0" tIns="0" rIns="0" bIns="0" rtlCol="0" anchor="t">
            <a:spAutoFit/>
          </a:bodyPr>
          <a:lstStyle/>
          <a:p>
            <a:pPr algn="l">
              <a:lnSpc>
                <a:spcPts val="4320"/>
              </a:lnSpc>
            </a:pPr>
            <a:r>
              <a:rPr lang="en-US" sz="3600" spc="33">
                <a:solidFill>
                  <a:srgbClr val="FFFFFF"/>
                </a:solidFill>
                <a:latin typeface="Noto Sans"/>
                <a:ea typeface="Noto Sans"/>
                <a:cs typeface="Noto Sans"/>
                <a:sym typeface="Noto Sans"/>
              </a:rPr>
              <a:t>ROTH</a:t>
            </a:r>
          </a:p>
        </p:txBody>
      </p:sp>
      <p:sp>
        <p:nvSpPr>
          <p:cNvPr id="42" name="Freeform 42"/>
          <p:cNvSpPr/>
          <p:nvPr/>
        </p:nvSpPr>
        <p:spPr>
          <a:xfrm>
            <a:off x="1117995" y="5979197"/>
            <a:ext cx="2770613" cy="2770613"/>
          </a:xfrm>
          <a:custGeom>
            <a:avLst/>
            <a:gdLst/>
            <a:ahLst/>
            <a:cxnLst/>
            <a:rect l="l" t="t" r="r" b="b"/>
            <a:pathLst>
              <a:path w="2770613" h="2770613">
                <a:moveTo>
                  <a:pt x="0" y="0"/>
                </a:moveTo>
                <a:lnTo>
                  <a:pt x="2770613" y="0"/>
                </a:lnTo>
                <a:lnTo>
                  <a:pt x="2770613" y="2770613"/>
                </a:lnTo>
                <a:lnTo>
                  <a:pt x="0" y="27706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3" name="Freeform 43"/>
          <p:cNvSpPr/>
          <p:nvPr/>
        </p:nvSpPr>
        <p:spPr>
          <a:xfrm>
            <a:off x="1037554" y="2475433"/>
            <a:ext cx="2775170" cy="2775170"/>
          </a:xfrm>
          <a:custGeom>
            <a:avLst/>
            <a:gdLst/>
            <a:ahLst/>
            <a:cxnLst/>
            <a:rect l="l" t="t" r="r" b="b"/>
            <a:pathLst>
              <a:path w="2775170" h="2775170">
                <a:moveTo>
                  <a:pt x="0" y="0"/>
                </a:moveTo>
                <a:lnTo>
                  <a:pt x="2775170" y="0"/>
                </a:lnTo>
                <a:lnTo>
                  <a:pt x="2775170" y="2775170"/>
                </a:lnTo>
                <a:lnTo>
                  <a:pt x="0" y="27751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4" name="Freeform 44"/>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7"/>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7283</Words>
  <Application>Microsoft Office PowerPoint</Application>
  <PresentationFormat>Custom</PresentationFormat>
  <Paragraphs>684</Paragraphs>
  <Slides>43</Slides>
  <Notes>43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Nunito Sans Semi-Bold</vt:lpstr>
      <vt:lpstr>Noto Sans Italics</vt:lpstr>
      <vt:lpstr>Poppins Bold</vt:lpstr>
      <vt:lpstr>Calibri</vt:lpstr>
      <vt:lpstr>Arial</vt:lpstr>
      <vt:lpstr>Noto Sans Bold</vt:lpstr>
      <vt:lpstr>Noto Sans</vt:lpstr>
      <vt:lpstr>Lato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ToolBox Participant Presentation TEMPLATE: Retirement Savings</dc:title>
  <cp:lastModifiedBy>Kathryn Meiman</cp:lastModifiedBy>
  <cp:revision>2</cp:revision>
  <dcterms:created xsi:type="dcterms:W3CDTF">2006-08-16T00:00:00Z</dcterms:created>
  <dcterms:modified xsi:type="dcterms:W3CDTF">2024-11-22T14:48:36Z</dcterms:modified>
  <dc:identifier>DAGVhx_zcFE</dc:identifier>
</cp:coreProperties>
</file>