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8288000" cy="10287000"/>
  <p:notesSz cx="6858000" cy="9144000"/>
  <p:embeddedFontLst>
    <p:embeddedFont>
      <p:font typeface="Noto Sans Bold" charset="1" panose="020B0802040504020204"/>
      <p:regular r:id="rId48"/>
    </p:embeddedFont>
    <p:embeddedFont>
      <p:font typeface="Noto Sans" charset="1" panose="020B0502040504020204"/>
      <p:regular r:id="rId49"/>
    </p:embeddedFont>
    <p:embeddedFont>
      <p:font typeface="Nunito Sans Semi-Bold" charset="1" panose="00000000000000000000"/>
      <p:regular r:id="rId53"/>
    </p:embeddedFont>
    <p:embeddedFont>
      <p:font typeface="Noto Sans Italics" charset="1" panose="020B0502040504090204"/>
      <p:regular r:id="rId55"/>
    </p:embeddedFont>
    <p:embeddedFont>
      <p:font typeface="Lato Bold" charset="1" panose="020F0502020204030203"/>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notesMasters/notesMaster1.xml" Type="http://schemas.openxmlformats.org/officeDocument/2006/relationships/notesMaster"/><Relationship Id="rId46" Target="theme/theme2.xml" Type="http://schemas.openxmlformats.org/officeDocument/2006/relationships/theme"/><Relationship Id="rId47" Target="notesSlides/notesSlide1.xml" Type="http://schemas.openxmlformats.org/officeDocument/2006/relationships/notesSlide"/><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notesSlides/notesSlide2.xml" Type="http://schemas.openxmlformats.org/officeDocument/2006/relationships/notesSlide"/><Relationship Id="rId51" Target="notesSlides/notesSlide3.xml" Type="http://schemas.openxmlformats.org/officeDocument/2006/relationships/notesSlide"/><Relationship Id="rId52" Target="notesSlides/notesSlide4.xml" Type="http://schemas.openxmlformats.org/officeDocument/2006/relationships/notesSlide"/><Relationship Id="rId53" Target="fonts/font53.fntdata" Type="http://schemas.openxmlformats.org/officeDocument/2006/relationships/font"/><Relationship Id="rId54" Target="notesSlides/notesSlide5.xml" Type="http://schemas.openxmlformats.org/officeDocument/2006/relationships/notesSlide"/><Relationship Id="rId55" Target="fonts/font55.fntdata" Type="http://schemas.openxmlformats.org/officeDocument/2006/relationships/font"/><Relationship Id="rId56" Target="notesSlides/notesSlide6.xml" Type="http://schemas.openxmlformats.org/officeDocument/2006/relationships/notesSlide"/><Relationship Id="rId57" Target="notesSlides/notesSlide7.xml" Type="http://schemas.openxmlformats.org/officeDocument/2006/relationships/notesSlide"/><Relationship Id="rId58" Target="notesSlides/notesSlide8.xml" Type="http://schemas.openxmlformats.org/officeDocument/2006/relationships/notesSlide"/><Relationship Id="rId59" Target="notesSlides/notesSlide9.xml" Type="http://schemas.openxmlformats.org/officeDocument/2006/relationships/notesSlide"/><Relationship Id="rId6" Target="slides/slide1.xml" Type="http://schemas.openxmlformats.org/officeDocument/2006/relationships/slide"/><Relationship Id="rId60" Target="notesSlides/notesSlide10.xml" Type="http://schemas.openxmlformats.org/officeDocument/2006/relationships/notesSlide"/><Relationship Id="rId61" Target="notesSlides/notesSlide11.xml" Type="http://schemas.openxmlformats.org/officeDocument/2006/relationships/notesSlide"/><Relationship Id="rId62" Target="notesSlides/notesSlide12.xml" Type="http://schemas.openxmlformats.org/officeDocument/2006/relationships/notesSlide"/><Relationship Id="rId63" Target="notesSlides/notesSlide13.xml" Type="http://schemas.openxmlformats.org/officeDocument/2006/relationships/notesSlide"/><Relationship Id="rId64" Target="notesSlides/notesSlide14.xml" Type="http://schemas.openxmlformats.org/officeDocument/2006/relationships/notesSlide"/><Relationship Id="rId65" Target="notesSlides/notesSlide15.xml" Type="http://schemas.openxmlformats.org/officeDocument/2006/relationships/notesSlide"/><Relationship Id="rId66" Target="notesSlides/notesSlide16.xml" Type="http://schemas.openxmlformats.org/officeDocument/2006/relationships/notesSlide"/><Relationship Id="rId67" Target="notesSlides/notesSlide17.xml" Type="http://schemas.openxmlformats.org/officeDocument/2006/relationships/notesSlide"/><Relationship Id="rId68" Target="notesSlides/notesSlide18.xml" Type="http://schemas.openxmlformats.org/officeDocument/2006/relationships/notesSlide"/><Relationship Id="rId69" Target="notesSlides/notesSlide19.xml" Type="http://schemas.openxmlformats.org/officeDocument/2006/relationships/notesSlide"/><Relationship Id="rId7" Target="slides/slide2.xml" Type="http://schemas.openxmlformats.org/officeDocument/2006/relationships/slide"/><Relationship Id="rId70" Target="notesSlides/notesSlide20.xml" Type="http://schemas.openxmlformats.org/officeDocument/2006/relationships/notesSlide"/><Relationship Id="rId71" Target="notesSlides/notesSlide21.xml" Type="http://schemas.openxmlformats.org/officeDocument/2006/relationships/notesSlide"/><Relationship Id="rId72" Target="fonts/font72.fntdata" Type="http://schemas.openxmlformats.org/officeDocument/2006/relationships/font"/><Relationship Id="rId73" Target="notesSlides/notesSlide22.xml" Type="http://schemas.openxmlformats.org/officeDocument/2006/relationships/notesSlide"/><Relationship Id="rId74" Target="notesSlides/notesSlide23.xml" Type="http://schemas.openxmlformats.org/officeDocument/2006/relationships/notesSlide"/><Relationship Id="rId75" Target="notesSlides/notesSlide24.xml" Type="http://schemas.openxmlformats.org/officeDocument/2006/relationships/notesSlide"/><Relationship Id="rId76" Target="notesSlides/notesSlide25.xml" Type="http://schemas.openxmlformats.org/officeDocument/2006/relationships/notesSlide"/><Relationship Id="rId77" Target="notesSlides/notesSlide26.xml" Type="http://schemas.openxmlformats.org/officeDocument/2006/relationships/notesSlide"/><Relationship Id="rId78" Target="notesSlides/notesSlide27.xml" Type="http://schemas.openxmlformats.org/officeDocument/2006/relationships/notesSlide"/><Relationship Id="rId79" Target="notesSlides/notesSlide28.xml" Type="http://schemas.openxmlformats.org/officeDocument/2006/relationships/notesSlide"/><Relationship Id="rId8" Target="slides/slide3.xml" Type="http://schemas.openxmlformats.org/officeDocument/2006/relationships/slide"/><Relationship Id="rId80" Target="notesSlides/notesSlide29.xml" Type="http://schemas.openxmlformats.org/officeDocument/2006/relationships/notesSlide"/><Relationship Id="rId81" Target="notesSlides/notesSlide30.xml" Type="http://schemas.openxmlformats.org/officeDocument/2006/relationships/notesSlide"/><Relationship Id="rId82" Target="notesSlides/notesSlide31.xml" Type="http://schemas.openxmlformats.org/officeDocument/2006/relationships/note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a (plan sponsor name) employee, you are eligible to participate in the retirement plan (insert eligibility). To Enroll, all you need to do is log into your BPAS retirement account online, select your contribution amount and investments and watch your nest egg grow!</a:t>
            </a:r>
          </a:p>
          <a:p>
            <a:r>
              <a:rPr lang="en-US"/>
              <a:t/>
            </a:r>
          </a:p>
          <a:p>
            <a:r>
              <a:rPr lang="en-US"/>
              <a:t>When enrolling, you will need the enrollment code found in the Welcome Letter you should have received mailed to your home address upon eligibility. </a:t>
            </a:r>
          </a:p>
          <a:p>
            <a:r>
              <a:rPr lang="en-US"/>
              <a:t/>
            </a:r>
          </a:p>
          <a:p>
            <a:r>
              <a:rPr lang="en-US"/>
              <a:t>Optional: If after a year you are not participating in the plan you will be automatically enrolled.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plan does NOT feature Auto Enrollment </a:t>
            </a:r>
          </a:p>
          <a:p>
            <a:r>
              <a:rPr lang="en-US"/>
              <a:t/>
            </a:r>
          </a:p>
          <a:p>
            <a:r>
              <a:rPr lang="en-US"/>
              <a:t>Your plan features automatic enrollment. </a:t>
            </a:r>
          </a:p>
          <a:p>
            <a:r>
              <a:rPr lang="en-US"/>
              <a:t/>
            </a:r>
          </a:p>
          <a:p>
            <a:r>
              <a:rPr lang="en-US"/>
              <a:t>If you are automatically enrolled in the plan….</a:t>
            </a:r>
          </a:p>
          <a:p>
            <a:r>
              <a:rPr lang="en-US"/>
              <a:t/>
            </a:r>
          </a:p>
          <a:p>
            <a:r>
              <a:rPr lang="en-US"/>
              <a:t>Talk about each of the points on the screen.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Consolidating your accounts into one place simplifies tracking your overall retirement progress.  You can see your total retirement savings at a glance and get a clearer picture of your readiness for retirement. It also gives you the opportunity to manage everything in a single location. No more logging into multiple accounts or sifting through different statements. That also makes it potentially easier to access your funds when you retire ultimately streamlining the process of withdrawing or managing your retirement income. And finally, it can potentially reduce the chance of losing track of retirement accounts you may have left with previous employers.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REMOVE if no match</a:t>
            </a:r>
          </a:p>
          <a:p>
            <a:r>
              <a:rPr lang="en-US"/>
              <a:t/>
            </a:r>
          </a:p>
          <a:p>
            <a:r>
              <a:rPr lang="en-US"/>
              <a:t>Let's talk a little more about that Employer match.</a:t>
            </a:r>
          </a:p>
          <a:p>
            <a:r>
              <a:rPr lang="en-US"/>
              <a:t/>
            </a:r>
          </a:p>
          <a:p>
            <a:r>
              <a:rPr lang="en-US"/>
              <a:t>Your (Company Name) plan provides for discretionary employer matching contributions on elective deferrals made into your 401(k) plan. (Company Name) will match ___% of the first ___% you contribute. The discretionary matching contribution will be made on both pre-tax and ROTH after-tax contributions. However, contributing both pre-tax and after-tax ROTH deferrals does not increase the match amount a participant can receive.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a Workplace Retirement Plan is meant to help you save for retirement, there are certain restrictions for taking money out of the plan, including an additional tax penalty if you are under the age of 59 ½ when taking the distribution.</a:t>
            </a:r>
          </a:p>
          <a:p>
            <a:r>
              <a:rPr lang="en-US"/>
              <a:t/>
            </a:r>
          </a:p>
          <a:p>
            <a:r>
              <a:rPr lang="en-US"/>
              <a:t>That being said, you have the option to take distributions under certain circumstances listed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a Workplace Retirement Plan is meant to help you save for retirement, there are certain restrictions for taking money out of the plan, including an additional tax penalty if you are under the age of 59 ½ when taking the distribution.</a:t>
            </a:r>
          </a:p>
          <a:p>
            <a:r>
              <a:rPr lang="en-US"/>
              <a:t/>
            </a:r>
          </a:p>
          <a:p>
            <a:r>
              <a:rPr lang="en-US"/>
              <a:t>That being said, you have the option to take distributions under certain circumstances listed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we will discuss investments.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a little more detailed view of what asset allocation looks like. And it’s the process of dividing an investment portfolio among different asset categories, such as stocks, bonds, real estate, and commodities, in order to achieve a desired risk and return profile. Asset allocation can be a key factor in achieving investment goals, as it helps investors balance risk and reward, and can potentially enhance long-term investment returns. It should be based on an investor's individual risk tolerance, investment goals, and time horizon.</a:t>
            </a:r>
          </a:p>
          <a:p>
            <a:r>
              <a:rPr lang="en-US"/>
              <a:t/>
            </a:r>
          </a:p>
          <a:p>
            <a:r>
              <a:rPr lang="en-US"/>
              <a:t>If you want help with determining personal results to what your asset allocation should be, go to u.bpas.com and take the risk tolerance quiz. You may also scan the QR Code shown on the screen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UPDATE SLIDE with Plan specific investments.</a:t>
            </a:r>
          </a:p>
          <a:p>
            <a:r>
              <a:rPr lang="en-US"/>
              <a:t/>
            </a:r>
          </a:p>
          <a:p>
            <a:r>
              <a:rPr lang="en-US"/>
              <a:t/>
            </a:r>
          </a:p>
          <a:p>
            <a:r>
              <a:rPr lang="en-US"/>
              <a:t>Now let’s go over your plan’s investment menu. Listed here are the different investments that you have available to you in your (Plan Type) plan. Also shown are the different categories under which these investments fall.  Just like the former slide, the options on the left contain the lowest risk and each option to the right includes more risk, with the opportunity of higher returns.</a:t>
            </a:r>
          </a:p>
          <a:p>
            <a:r>
              <a:rPr lang="en-US"/>
              <a:t/>
            </a:r>
          </a:p>
          <a:p>
            <a:r>
              <a:rPr lang="en-US"/>
              <a:t>Being too heavily weighted in any one fund may cause your portfolio to lack diversity and either be too aggressive or too conservative. Using asset allocation and investing in a variety of funds will help increase your account diversity and protect you in the event that any one fund underperforms.</a:t>
            </a:r>
          </a:p>
          <a:p>
            <a:r>
              <a:rPr lang="en-US"/>
              <a:t/>
            </a:r>
          </a:p>
          <a:p>
            <a:r>
              <a:rPr lang="en-US"/>
              <a:t>The blended options, aim to automatically balance your portfolio using stocks to maximize growth and bonds to minimize risk.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couple of slides ago, I mentioned that blended funds invest in multiple different categories in order to maximize return while minimizing risk.  In your (Plan Type), you have Target Date funds as an available investment option.  These target date funds are a blended fund that automatically adjusts for you, as you get closer to retirement.</a:t>
            </a:r>
          </a:p>
          <a:p>
            <a:r>
              <a:rPr lang="en-US"/>
              <a:t/>
            </a:r>
          </a:p>
          <a:p>
            <a:r>
              <a:rPr lang="en-US"/>
              <a:t>In your early working years when you are far from retirement, a target date fund will be heavily invested in equities such as stocks, to allow your account to maximize its growth.  As you move closer to retirement, the fund will automatically invest in more fixed income options such as bonds and money market funds.</a:t>
            </a:r>
          </a:p>
          <a:p>
            <a:r>
              <a:rPr lang="en-US"/>
              <a:t/>
            </a:r>
          </a:p>
          <a:p>
            <a:r>
              <a:rPr lang="en-US"/>
              <a:t>This is meant to reduce risk over time to secure the gains in your account, as you near retirement.  Each company’s target date funds are different, but the above chart gives an idea of this investment strategy.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Employee Stock Ownership Plan (ESOP): </a:t>
            </a:r>
          </a:p>
          <a:p>
            <a:r>
              <a:rPr lang="en-US"/>
              <a:t>a retirement plan where your employer makes contributions of employer stock for retirement on your behalf. </a:t>
            </a:r>
          </a:p>
          <a:p>
            <a:r>
              <a:rPr lang="en-US"/>
              <a:t>an extra benefit, in addition to your compensation and other benefits </a:t>
            </a:r>
          </a:p>
          <a:p>
            <a:r>
              <a:rPr lang="en-US"/>
              <a:t>contribution are made by the employer into company stock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a chart showing the different Target Date Funds, listed by year, with an estimate of retirement date or date of birth.  For example, you can see that if you were born between 1978 and 1982, the default target date fund would be the 2045 fund.  You only have to invest in one fund and do not have to make changes, unless your objectives change.  The fund will automatically adjust for you over time.</a:t>
            </a:r>
          </a:p>
          <a:p>
            <a:r>
              <a:rPr lang="en-US"/>
              <a:t/>
            </a:r>
          </a:p>
          <a:p>
            <a:r>
              <a:rPr lang="en-US"/>
              <a:t>You also do not have to choose the fund that relates to your date of birth.  If you would like to be more aggressive or expect to retire later than age 65, you can choose a later target date fund.  Conversely, an earlier target date fund could be selected if you would like to be more conservative with your investments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Diversification is the strategy of distributing your money across various investments to foster growth while reducing risk.​ Think of it as a balanced diet. While eating broccoli is a healthy choice, you wouldn't want to eat just broccoli. To have a healthy balanced meal you need broccoli, water, maybe some fruit and a grain. Instead of investing heavily in a single asset and facing potential financial loss, diversifying your portfolio safeguards your financial stability. By diversifying, you shield yourself from complete financial downfall. Diversification is crucial for establishing lasting wealth.</a:t>
            </a:r>
          </a:p>
          <a:p>
            <a:r>
              <a:rPr lang="en-US"/>
              <a:t>Regular review of your account is important!​​</a:t>
            </a:r>
          </a:p>
          <a:p>
            <a:r>
              <a:rPr lang="en-US"/>
              <a:t>Monitor the balance, contributions, projected balances, and investment allocations. Often adjustments may be needed </a:t>
            </a:r>
          </a:p>
          <a:p>
            <a:r>
              <a:rPr lang="en-US"/>
              <a:t>due to changes in investment strategy or performance.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Ready to start saving for YOUR future!? Getting started with setting up your account is easy!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Check out BPAS University for a wide variety of planning tools such as retirement planning calculators, a risk tolerance quiz, retirement progress tracker and tons of videos with helpful tips and tricks to prepare you for your retirement.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Download our mobile app today for access to your account &amp; retirement resources from anywhere anytime! Available from the App Store or Google Play. Scan QR Codes on your screen to download now.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you log into your account, you will see the participant portal's home screen, which includes various tools and options to manage your account.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great tool available to you and directly tied to your retirement account is the mile marker tool. </a:t>
            </a:r>
          </a:p>
          <a:p>
            <a:r>
              <a:rPr lang="en-US"/>
              <a:t/>
            </a:r>
          </a:p>
          <a:p>
            <a:r>
              <a:rPr lang="en-US"/>
              <a:t>This tool allows you to input external financials as well as use the information in your account to help you make informed decisions about where you are on your path to retirement. You can make easy changes to salary, contribution rate, retirement age, and so forth to see how changes to your strategy might affect your account balance over time. You can use this tool to try out ideas without making changes to your account. It’s nice to be able to project what things might look like with the possible changes you can make.</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Beneficiaries</a:t>
            </a:r>
          </a:p>
          <a:p>
            <a:r>
              <a:rPr lang="en-US"/>
              <a:t>Once you’ve met the vesting requirements, the money in your ESOP will be available for your retirement years. To ensure that your loved ones receive the assets in a timely manner, it’s important to periodically access your account to review and designate beneficiaries.</a:t>
            </a:r>
          </a:p>
          <a:p>
            <a:r>
              <a:rPr lang="en-US"/>
              <a:t/>
            </a:r>
          </a:p>
          <a:p>
            <a:r>
              <a:rPr lang="en-US"/>
              <a:t>Last but not least: Don’t’ forget to update your beneficiaries! Naming a beneficiary will help mitigate risks of leaving your assets to unintended individuals or entities should something happen to you. </a:t>
            </a:r>
          </a:p>
          <a:p>
            <a:r>
              <a:rPr lang="en-US"/>
              <a:t/>
            </a:r>
          </a:p>
          <a:p>
            <a:r>
              <a:rPr lang="en-US"/>
              <a:t>Adding or updating a beneficiary is easy! Simply log in to your account select My profile &amp; then the beneficiaries tab.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Employee Stock Ownership Plan (ESOP): </a:t>
            </a:r>
          </a:p>
          <a:p>
            <a:r>
              <a:rPr lang="en-US"/>
              <a:t>a retirement plan where your employer makes contributions of employer stock for retirement on your behalf. </a:t>
            </a:r>
          </a:p>
          <a:p>
            <a:r>
              <a:rPr lang="en-US"/>
              <a:t>an extra benefit, in addition to your compensation and other benefits </a:t>
            </a:r>
          </a:p>
          <a:p>
            <a:r>
              <a:rPr lang="en-US"/>
              <a:t>contribution are made by the employer into company stock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whether you are new just getting started, or have been saving for years, here are some great steps to take while your retirement is at the top of your mind. </a:t>
            </a:r>
          </a:p>
          <a:p>
            <a:r>
              <a:rPr lang="en-US"/>
              <a:t/>
            </a:r>
          </a:p>
          <a:p>
            <a:r>
              <a:rPr lang="en-US"/>
              <a:t>Log in to your account or setup your account if you have yet to do so.  </a:t>
            </a:r>
          </a:p>
          <a:p>
            <a:r>
              <a:rPr lang="en-US"/>
              <a:t>Make sure your beneficiaries are up to date, especially if you have had any recent changes in marital or parental status.  </a:t>
            </a:r>
          </a:p>
          <a:p>
            <a:r>
              <a:rPr lang="en-US"/>
              <a:t>Take a look at your current investments and make sure they reflect your time horizon and retirement objectives.  </a:t>
            </a:r>
          </a:p>
          <a:p>
            <a:r>
              <a:rPr lang="en-US"/>
              <a:t>Consider increasing your contribution amount or setting up an automatic increase to help reach your retirement savings goals.</a:t>
            </a:r>
          </a:p>
          <a:p>
            <a:r>
              <a:rPr lang="en-US"/>
              <a:t/>
            </a:r>
          </a:p>
          <a:p>
            <a:r>
              <a:rPr lang="en-US"/>
              <a:t>Lastly, opt to "go green" and receive all statements and notices online.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 will open it up for any questions you may have.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 for your ESOP:</a:t>
            </a:r>
          </a:p>
          <a:p>
            <a:r>
              <a:rPr lang="en-US"/>
              <a:t>BPAS works closely with your employer to track eligibility. Once you are eligible, BPAS will enroll you, setting up your account for the future contributions. While it is important that you understand when you are eligible, you do not need to compute your hours or enroll in the plan.</a:t>
            </a:r>
          </a:p>
          <a:p>
            <a:r>
              <a:rPr lang="en-US"/>
              <a:t/>
            </a:r>
          </a:p>
          <a:p>
            <a:r>
              <a:rPr lang="en-US"/>
              <a:t>Enrollment for the 401(k) portion of your account is slightly different. We'll cover that a bit later in the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no ROTH</a:t>
            </a:r>
          </a:p>
          <a:p>
            <a:r>
              <a:rPr lang="en-US"/>
              <a:t/>
            </a:r>
          </a:p>
          <a:p>
            <a:r>
              <a:rPr lang="en-US"/>
              <a:t>If you were to start contributing today, this is what it would look like. </a:t>
            </a:r>
          </a:p>
          <a:p>
            <a:r>
              <a:rPr lang="en-US"/>
              <a:t/>
            </a:r>
          </a:p>
          <a:p>
            <a:r>
              <a:rPr lang="en-US"/>
              <a:t>Using our friends Larry and Jenny as examples:</a:t>
            </a:r>
          </a:p>
          <a:p>
            <a:r>
              <a:rPr lang="en-US"/>
              <a:t/>
            </a:r>
          </a:p>
          <a:p>
            <a:r>
              <a:rPr lang="en-US"/>
              <a:t>Larry's weekly paycheck is $1,000 less taxes his take home pay is $820. If Larry were to contribute $60/week pretax his take home pay will be $771 after income taxes. notice his taxable income is reduced by $60. If he contributed the same amount to his ROTH 401k, his taxable income remains $1000, the same as someone making no contribution. The difference is that all ROTH contributions and any earnings would now be eligible for withdrawal tax free when taking qualified withdrawals after age 59 and 1/2 and after holding the account for at least 5 years. In all, both contribution types offer tax benefits, but you enjoy those benefits at different times.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(REMOVE " Two different ways" if no ROTH) two different ways that you can contribute to your account, each with different tax advantages.</a:t>
            </a:r>
          </a:p>
          <a:p>
            <a:r>
              <a:rPr lang="en-US"/>
              <a:t/>
            </a:r>
          </a:p>
          <a:p>
            <a:r>
              <a:rPr lang="en-US"/>
              <a:t>The first, is pre-tax contributions, which is sometimes referred to “traditional”.  Pre-tax contributions allow you to defer your taxes until you start taking qualified withdraws.  That means, whatever you contribute to your (plan type: 401(k), 403 (b) etc.) account, is tax free now, and taxable when you take those withdraws in retirement.  This may be most beneficial if you have a higher tax rate now than what you expect it to be when you start taking withdraws.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not applicable </a:t>
            </a:r>
          </a:p>
          <a:p>
            <a:r>
              <a:rPr lang="en-US"/>
              <a:t/>
            </a:r>
          </a:p>
          <a:p>
            <a:r>
              <a:rPr lang="en-US"/>
              <a:t/>
            </a:r>
          </a:p>
          <a:p>
            <a:r>
              <a:rPr lang="en-US"/>
              <a:t>The second way that you can contribute is called a Roth contribution. Roth contributions essentially work in the opposite way as pre-tax contributions.  Roth contributions are taxable now, however, when you start taking qualified withdraws, your contributions and the growth within the account, will be tax free.  </a:t>
            </a:r>
          </a:p>
          <a:p>
            <a:r>
              <a:rPr lang="en-US"/>
              <a:t/>
            </a:r>
          </a:p>
          <a:p>
            <a:r>
              <a:rPr lang="en-US"/>
              <a:t>Roth contributions may be beneficial if your tax rate is lower now than what you expect it to be in the future.  </a:t>
            </a:r>
          </a:p>
          <a:p>
            <a:r>
              <a:rPr lang="en-US"/>
              <a:t/>
            </a:r>
          </a:p>
          <a:p>
            <a:r>
              <a:rPr lang="en-US"/>
              <a:t>Finally, in order for Roth withdraws to be tax free, you must have the account for 5 years, AND be 59 ½ . Or if the distribution is due to death or disability.</a:t>
            </a:r>
          </a:p>
          <a:p>
            <a:r>
              <a:rPr lang="en-US"/>
              <a:t/>
            </a:r>
          </a:p>
          <a:p>
            <a:r>
              <a:rPr lang="en-US"/>
              <a:t>When you decide to contribute, you could do one or the other or both and you can split it however you like.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jpe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5.jpe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6.png" Type="http://schemas.openxmlformats.org/officeDocument/2006/relationships/image"/><Relationship Id="rId4" Target="../media/image2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9.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 Id="rId7" Target="../media/image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5.png" Type="http://schemas.openxmlformats.org/officeDocument/2006/relationships/image"/><Relationship Id="rId4" Target="../media/image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5.png" Type="http://schemas.openxmlformats.org/officeDocument/2006/relationships/image"/><Relationship Id="rId4" Target="../media/image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6.png" Type="http://schemas.openxmlformats.org/officeDocument/2006/relationships/image"/><Relationship Id="rId4" Target="../media/image37.svg" Type="http://schemas.openxmlformats.org/officeDocument/2006/relationships/image"/><Relationship Id="rId5" Target="../media/image9.png" Type="http://schemas.openxmlformats.org/officeDocument/2006/relationships/image"/><Relationship Id="rId6" Target="../media/image3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9.png" Type="http://schemas.openxmlformats.org/officeDocument/2006/relationships/image"/><Relationship Id="rId4" Target="../media/image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svg" Type="http://schemas.openxmlformats.org/officeDocument/2006/relationships/image"/><Relationship Id="rId11" Target="../media/image48.png" Type="http://schemas.openxmlformats.org/officeDocument/2006/relationships/image"/><Relationship Id="rId12" Target="../media/image49.svg" Type="http://schemas.openxmlformats.org/officeDocument/2006/relationships/image"/><Relationship Id="rId13" Target="../media/image50.png" Type="http://schemas.openxmlformats.org/officeDocument/2006/relationships/image"/><Relationship Id="rId14" Target="../media/image51.svg" Type="http://schemas.openxmlformats.org/officeDocument/2006/relationships/image"/><Relationship Id="rId15" Target="../media/image52.png" Type="http://schemas.openxmlformats.org/officeDocument/2006/relationships/image"/><Relationship Id="rId16" Target="../media/image53.svg" Type="http://schemas.openxmlformats.org/officeDocument/2006/relationships/image"/><Relationship Id="rId17" Target="../media/image54.png" Type="http://schemas.openxmlformats.org/officeDocument/2006/relationships/image"/><Relationship Id="rId18" Target="../media/image55.svg" Type="http://schemas.openxmlformats.org/officeDocument/2006/relationships/image"/><Relationship Id="rId19" Target="../media/image9.png" Type="http://schemas.openxmlformats.org/officeDocument/2006/relationships/image"/><Relationship Id="rId2" Target="../notesSlides/notesSlide12.xml" Type="http://schemas.openxmlformats.org/officeDocument/2006/relationships/notesSlid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 Id="rId9" Target="../media/image4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56.gif" Type="http://schemas.openxmlformats.org/officeDocument/2006/relationships/image"/><Relationship Id="rId4" Target="../media/image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9.png" Type="http://schemas.openxmlformats.org/officeDocument/2006/relationships/image"/><Relationship Id="rId4" Target="../media/image10.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57.pn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media/image60.png" Type="http://schemas.openxmlformats.org/officeDocument/2006/relationships/image"/><Relationship Id="rId7" Target="../media/image61.svg" Type="http://schemas.openxmlformats.org/officeDocument/2006/relationships/image"/><Relationship Id="rId8" Target="../media/image9.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6.png" Type="http://schemas.openxmlformats.org/officeDocument/2006/relationships/image"/><Relationship Id="rId11" Target="../media/image67.svg" Type="http://schemas.openxmlformats.org/officeDocument/2006/relationships/image"/><Relationship Id="rId12" Target="../media/image68.png" Type="http://schemas.openxmlformats.org/officeDocument/2006/relationships/image"/><Relationship Id="rId13" Target="../media/image69.svg" Type="http://schemas.openxmlformats.org/officeDocument/2006/relationships/image"/><Relationship Id="rId14" Target="../media/image70.png" Type="http://schemas.openxmlformats.org/officeDocument/2006/relationships/image"/><Relationship Id="rId15" Target="../media/image71.svg" Type="http://schemas.openxmlformats.org/officeDocument/2006/relationships/image"/><Relationship Id="rId16" Target="../media/image72.png" Type="http://schemas.openxmlformats.org/officeDocument/2006/relationships/image"/><Relationship Id="rId17" Target="../media/image73.svg" Type="http://schemas.openxmlformats.org/officeDocument/2006/relationships/image"/><Relationship Id="rId18" Target="../media/image74.png" Type="http://schemas.openxmlformats.org/officeDocument/2006/relationships/image"/><Relationship Id="rId19" Target="../media/image75.svg" Type="http://schemas.openxmlformats.org/officeDocument/2006/relationships/image"/><Relationship Id="rId2" Target="../notesSlides/notesSlide15.xml" Type="http://schemas.openxmlformats.org/officeDocument/2006/relationships/notesSlide"/><Relationship Id="rId20" Target="../media/image76.png" Type="http://schemas.openxmlformats.org/officeDocument/2006/relationships/image"/><Relationship Id="rId21" Target="../media/image77.svg" Type="http://schemas.openxmlformats.org/officeDocument/2006/relationships/image"/><Relationship Id="rId22" Target="../media/image78.png" Type="http://schemas.openxmlformats.org/officeDocument/2006/relationships/image"/><Relationship Id="rId23" Target="../media/image79.sv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9.pn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 Id="rId8" Target="../media/image64.png" Type="http://schemas.openxmlformats.org/officeDocument/2006/relationships/image"/><Relationship Id="rId9" Target="../media/image6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80.png" Type="http://schemas.openxmlformats.org/officeDocument/2006/relationships/image"/><Relationship Id="rId4" Target="../media/image8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8.png" Type="http://schemas.openxmlformats.org/officeDocument/2006/relationships/image"/><Relationship Id="rId11" Target="../media/image89.svg" Type="http://schemas.openxmlformats.org/officeDocument/2006/relationships/image"/><Relationship Id="rId2" Target="../notesSlides/notesSlide17.xml" Type="http://schemas.openxmlformats.org/officeDocument/2006/relationships/notesSlide"/><Relationship Id="rId3" Target="../media/image82.pn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85.png" Type="http://schemas.openxmlformats.org/officeDocument/2006/relationships/image"/><Relationship Id="rId7" Target="../media/image86.png" Type="http://schemas.openxmlformats.org/officeDocument/2006/relationships/image"/><Relationship Id="rId8" Target="../media/image87.png" Type="http://schemas.openxmlformats.org/officeDocument/2006/relationships/image"/><Relationship Id="rId9" Target="../media/image9.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94.png" Type="http://schemas.openxmlformats.org/officeDocument/2006/relationships/image"/><Relationship Id="rId12" Target="../media/image95.svg" Type="http://schemas.openxmlformats.org/officeDocument/2006/relationships/image"/><Relationship Id="rId2" Target="../notesSlides/notesSlide18.xml" Type="http://schemas.openxmlformats.org/officeDocument/2006/relationships/notesSlide"/><Relationship Id="rId3" Target="../media/image82.png" Type="http://schemas.openxmlformats.org/officeDocument/2006/relationships/image"/><Relationship Id="rId4" Target="../media/image85.png" Type="http://schemas.openxmlformats.org/officeDocument/2006/relationships/image"/><Relationship Id="rId5" Target="../media/image86.png" Type="http://schemas.openxmlformats.org/officeDocument/2006/relationships/image"/><Relationship Id="rId6" Target="../media/image90.png" Type="http://schemas.openxmlformats.org/officeDocument/2006/relationships/image"/><Relationship Id="rId7" Target="../media/image91.svg" Type="http://schemas.openxmlformats.org/officeDocument/2006/relationships/image"/><Relationship Id="rId8" Target="../media/image92.png" Type="http://schemas.openxmlformats.org/officeDocument/2006/relationships/image"/><Relationship Id="rId9" Target="../media/image9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9.png" Type="http://schemas.openxmlformats.org/officeDocument/2006/relationships/image"/><Relationship Id="rId4" Target="../media/image96.png" Type="http://schemas.openxmlformats.org/officeDocument/2006/relationships/image"/><Relationship Id="rId5" Target="../media/image97.png" Type="http://schemas.openxmlformats.org/officeDocument/2006/relationships/image"/><Relationship Id="rId6" Target="../media/image98.png" Type="http://schemas.openxmlformats.org/officeDocument/2006/relationships/image"/><Relationship Id="rId7" Target="../media/image99.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00.png" Type="http://schemas.openxmlformats.org/officeDocument/2006/relationships/image"/><Relationship Id="rId4" Target="../media/image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7.png" Type="http://schemas.openxmlformats.org/officeDocument/2006/relationships/image"/><Relationship Id="rId11" Target="../media/image108.svg" Type="http://schemas.openxmlformats.org/officeDocument/2006/relationships/image"/><Relationship Id="rId12" Target="../media/image109.png" Type="http://schemas.openxmlformats.org/officeDocument/2006/relationships/image"/><Relationship Id="rId13" Target="../media/image110.svg" Type="http://schemas.openxmlformats.org/officeDocument/2006/relationships/image"/><Relationship Id="rId2" Target="../notesSlides/notesSlide21.xml" Type="http://schemas.openxmlformats.org/officeDocument/2006/relationships/notesSlide"/><Relationship Id="rId3" Target="../media/image9.png" Type="http://schemas.openxmlformats.org/officeDocument/2006/relationships/image"/><Relationship Id="rId4" Target="../media/image101.png" Type="http://schemas.openxmlformats.org/officeDocument/2006/relationships/image"/><Relationship Id="rId5" Target="../media/image102.svg" Type="http://schemas.openxmlformats.org/officeDocument/2006/relationships/image"/><Relationship Id="rId6" Target="../media/image103.png" Type="http://schemas.openxmlformats.org/officeDocument/2006/relationships/image"/><Relationship Id="rId7" Target="../media/image104.svg" Type="http://schemas.openxmlformats.org/officeDocument/2006/relationships/image"/><Relationship Id="rId8" Target="../media/image105.png" Type="http://schemas.openxmlformats.org/officeDocument/2006/relationships/image"/><Relationship Id="rId9" Target="../media/image106.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11.png" Type="http://schemas.openxmlformats.org/officeDocument/2006/relationships/image"/><Relationship Id="rId4" Target="../media/image112.svg" Type="http://schemas.openxmlformats.org/officeDocument/2006/relationships/image"/><Relationship Id="rId5" Target="../media/image113.png" Type="http://schemas.openxmlformats.org/officeDocument/2006/relationships/image"/><Relationship Id="rId6" Target="../media/image114.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2.svg" Type="http://schemas.openxmlformats.org/officeDocument/2006/relationships/image"/><Relationship Id="rId11" Target="../media/image123.png" Type="http://schemas.openxmlformats.org/officeDocument/2006/relationships/image"/><Relationship Id="rId12" Target="../media/image124.svg" Type="http://schemas.openxmlformats.org/officeDocument/2006/relationships/image"/><Relationship Id="rId13" Target="../media/image125.png" Type="http://schemas.openxmlformats.org/officeDocument/2006/relationships/image"/><Relationship Id="rId14" Target="../media/image9.png" Type="http://schemas.openxmlformats.org/officeDocument/2006/relationships/image"/><Relationship Id="rId2" Target="../notesSlides/notesSlide23.xml" Type="http://schemas.openxmlformats.org/officeDocument/2006/relationships/notesSlide"/><Relationship Id="rId3" Target="../media/image115.jpeg" Type="http://schemas.openxmlformats.org/officeDocument/2006/relationships/image"/><Relationship Id="rId4" Target="../media/image116.png" Type="http://schemas.openxmlformats.org/officeDocument/2006/relationships/image"/><Relationship Id="rId5" Target="../media/image117.png" Type="http://schemas.openxmlformats.org/officeDocument/2006/relationships/image"/><Relationship Id="rId6" Target="../media/image118.svg" Type="http://schemas.openxmlformats.org/officeDocument/2006/relationships/image"/><Relationship Id="rId7" Target="../media/image119.png" Type="http://schemas.openxmlformats.org/officeDocument/2006/relationships/image"/><Relationship Id="rId8" Target="../media/image120.svg" Type="http://schemas.openxmlformats.org/officeDocument/2006/relationships/image"/><Relationship Id="rId9" Target="../media/image12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3.png" Type="http://schemas.openxmlformats.org/officeDocument/2006/relationships/image"/><Relationship Id="rId11" Target="../media/image134.svg" Type="http://schemas.openxmlformats.org/officeDocument/2006/relationships/image"/><Relationship Id="rId12" Target="../media/image135.png" Type="http://schemas.openxmlformats.org/officeDocument/2006/relationships/image"/><Relationship Id="rId13" Target="../media/image9.png" Type="http://schemas.openxmlformats.org/officeDocument/2006/relationships/image"/><Relationship Id="rId2" Target="../notesSlides/notesSlide24.xml" Type="http://schemas.openxmlformats.org/officeDocument/2006/relationships/notesSlide"/><Relationship Id="rId3" Target="../media/image126.png" Type="http://schemas.openxmlformats.org/officeDocument/2006/relationships/image"/><Relationship Id="rId4" Target="../media/image127.jpeg" Type="http://schemas.openxmlformats.org/officeDocument/2006/relationships/image"/><Relationship Id="rId5" Target="../media/image128.png" Type="http://schemas.openxmlformats.org/officeDocument/2006/relationships/image"/><Relationship Id="rId6" Target="../media/image129.svg" Type="http://schemas.openxmlformats.org/officeDocument/2006/relationships/image"/><Relationship Id="rId7" Target="../media/image130.png" Type="http://schemas.openxmlformats.org/officeDocument/2006/relationships/image"/><Relationship Id="rId8" Target="../media/image131.png" Type="http://schemas.openxmlformats.org/officeDocument/2006/relationships/image"/><Relationship Id="rId9" Target="../media/image132.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36.png" Type="http://schemas.openxmlformats.org/officeDocument/2006/relationships/image"/><Relationship Id="rId4" Target="../media/image137.svg" Type="http://schemas.openxmlformats.org/officeDocument/2006/relationships/image"/><Relationship Id="rId5" Target="../media/image13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139.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7.svg" Type="http://schemas.openxmlformats.org/officeDocument/2006/relationships/image"/><Relationship Id="rId11" Target="../media/image148.png" Type="http://schemas.openxmlformats.org/officeDocument/2006/relationships/image"/><Relationship Id="rId12" Target="../media/image149.svg" Type="http://schemas.openxmlformats.org/officeDocument/2006/relationships/image"/><Relationship Id="rId13" Target="../media/image150.png" Type="http://schemas.openxmlformats.org/officeDocument/2006/relationships/image"/><Relationship Id="rId14" Target="../media/image151.svg" Type="http://schemas.openxmlformats.org/officeDocument/2006/relationships/image"/><Relationship Id="rId15" Target="../media/image152.png" Type="http://schemas.openxmlformats.org/officeDocument/2006/relationships/image"/><Relationship Id="rId16" Target="../media/image153.svg" Type="http://schemas.openxmlformats.org/officeDocument/2006/relationships/image"/><Relationship Id="rId17" Target="../media/image154.png" Type="http://schemas.openxmlformats.org/officeDocument/2006/relationships/image"/><Relationship Id="rId18" Target="../media/image155.png" Type="http://schemas.openxmlformats.org/officeDocument/2006/relationships/image"/><Relationship Id="rId19" Target="../media/image9.png" Type="http://schemas.openxmlformats.org/officeDocument/2006/relationships/image"/><Relationship Id="rId2" Target="../notesSlides/notesSlide26.xml" Type="http://schemas.openxmlformats.org/officeDocument/2006/relationships/notesSlide"/><Relationship Id="rId3" Target="../media/image140.png" Type="http://schemas.openxmlformats.org/officeDocument/2006/relationships/image"/><Relationship Id="rId4" Target="../media/image141.svg" Type="http://schemas.openxmlformats.org/officeDocument/2006/relationships/image"/><Relationship Id="rId5" Target="../media/image142.png" Type="http://schemas.openxmlformats.org/officeDocument/2006/relationships/image"/><Relationship Id="rId6" Target="../media/image143.svg" Type="http://schemas.openxmlformats.org/officeDocument/2006/relationships/image"/><Relationship Id="rId7" Target="../media/image144.png" Type="http://schemas.openxmlformats.org/officeDocument/2006/relationships/image"/><Relationship Id="rId8" Target="../media/image145.svg" Type="http://schemas.openxmlformats.org/officeDocument/2006/relationships/image"/><Relationship Id="rId9" Target="../media/image146.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9.png" Type="http://schemas.openxmlformats.org/officeDocument/2006/relationships/image"/><Relationship Id="rId4" Target="../media/image156.png" Type="http://schemas.openxmlformats.org/officeDocument/2006/relationships/image"/><Relationship Id="rId5" Target="../media/image157.svg" Type="http://schemas.openxmlformats.org/officeDocument/2006/relationships/image"/><Relationship Id="rId6" Target="../media/image158.png" Type="http://schemas.openxmlformats.org/officeDocument/2006/relationships/image"/><Relationship Id="rId7" Target="../media/image159.png" Type="http://schemas.openxmlformats.org/officeDocument/2006/relationships/image"/><Relationship Id="rId8" Target="../media/image160.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9.pn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61.jpeg" Type="http://schemas.openxmlformats.org/officeDocument/2006/relationships/image"/><Relationship Id="rId7" Target="../media/image4.png" Type="http://schemas.openxmlformats.org/officeDocument/2006/relationships/image"/><Relationship Id="rId8" Target="../media/image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9.svg" Type="http://schemas.openxmlformats.org/officeDocument/2006/relationships/image"/><Relationship Id="rId11" Target="../media/image9.png" Type="http://schemas.openxmlformats.org/officeDocument/2006/relationships/image"/><Relationship Id="rId2" Target="../notesSlides/notesSlide29.xml" Type="http://schemas.openxmlformats.org/officeDocument/2006/relationships/notesSlide"/><Relationship Id="rId3" Target="../media/image162.png" Type="http://schemas.openxmlformats.org/officeDocument/2006/relationships/image"/><Relationship Id="rId4" Target="../media/image163.svg" Type="http://schemas.openxmlformats.org/officeDocument/2006/relationships/image"/><Relationship Id="rId5" Target="../media/image164.png" Type="http://schemas.openxmlformats.org/officeDocument/2006/relationships/image"/><Relationship Id="rId6" Target="../media/image165.svg" Type="http://schemas.openxmlformats.org/officeDocument/2006/relationships/image"/><Relationship Id="rId7" Target="../media/image166.png" Type="http://schemas.openxmlformats.org/officeDocument/2006/relationships/image"/><Relationship Id="rId8" Target="../media/image167.svg" Type="http://schemas.openxmlformats.org/officeDocument/2006/relationships/image"/><Relationship Id="rId9" Target="../media/image16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170.png" Type="http://schemas.openxmlformats.org/officeDocument/2006/relationships/image"/><Relationship Id="rId4" Target="../media/image171.svg" Type="http://schemas.openxmlformats.org/officeDocument/2006/relationships/image"/><Relationship Id="rId5" Target="../media/image172.png" Type="http://schemas.openxmlformats.org/officeDocument/2006/relationships/image"/><Relationship Id="rId6" Target="../media/image173.svg" Type="http://schemas.openxmlformats.org/officeDocument/2006/relationships/image"/><Relationship Id="rId7" Target="../media/image174.gif" Type="http://schemas.openxmlformats.org/officeDocument/2006/relationships/image"/><Relationship Id="rId8" Target="../media/image9.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75.png" Type="http://schemas.openxmlformats.org/officeDocument/2006/relationships/image"/><Relationship Id="rId4" Target="../media/image176.svg" Type="http://schemas.openxmlformats.org/officeDocument/2006/relationships/image"/><Relationship Id="rId5" Target="../media/image177.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8.png" Type="http://schemas.openxmlformats.org/officeDocument/2006/relationships/image"/><Relationship Id="rId3" Target="../media/image179.svg" Type="http://schemas.openxmlformats.org/officeDocument/2006/relationships/image"/><Relationship Id="rId4" Target="../media/image180.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9.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9651318" y="-2235"/>
            <a:ext cx="8713725" cy="10289235"/>
            <a:chOff x="0" y="0"/>
            <a:chExt cx="21042033" cy="24846598"/>
          </a:xfrm>
        </p:grpSpPr>
        <p:sp>
          <p:nvSpPr>
            <p:cNvPr name="Freeform 4" id="4"/>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5"/>
              <a:stretch>
                <a:fillRect l="-78500" t="-24782" r="-60597" b="0"/>
              </a:stretch>
            </a:blipFill>
          </p:spPr>
        </p:sp>
      </p:grpSp>
      <p:sp>
        <p:nvSpPr>
          <p:cNvPr name="Freeform 5" id="5"/>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6">
              <a:alphaModFix amt="77000"/>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10165433" y="946396"/>
            <a:ext cx="857867" cy="85786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9651318" y="2226096"/>
            <a:ext cx="604566" cy="60456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10476408" y="681913"/>
            <a:ext cx="637633" cy="63763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60A644"/>
              </a:solidFill>
              <a:prstDash val="solid"/>
              <a:miter/>
            </a:ln>
          </p:spPr>
        </p:sp>
        <p:sp>
          <p:nvSpPr>
            <p:cNvPr name="TextBox 14" id="14"/>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sp>
        <p:nvSpPr>
          <p:cNvPr name="Freeform 15" id="15"/>
          <p:cNvSpPr/>
          <p:nvPr/>
        </p:nvSpPr>
        <p:spPr>
          <a:xfrm flipH="false" flipV="false" rot="0">
            <a:off x="-2430191" y="5947811"/>
            <a:ext cx="9897851" cy="1115758"/>
          </a:xfrm>
          <a:custGeom>
            <a:avLst/>
            <a:gdLst/>
            <a:ahLst/>
            <a:cxnLst/>
            <a:rect r="r" b="b" t="t" l="l"/>
            <a:pathLst>
              <a:path h="1115758" w="9897851">
                <a:moveTo>
                  <a:pt x="0" y="0"/>
                </a:moveTo>
                <a:lnTo>
                  <a:pt x="9897851" y="0"/>
                </a:lnTo>
                <a:lnTo>
                  <a:pt x="9897851" y="1115758"/>
                </a:lnTo>
                <a:lnTo>
                  <a:pt x="0" y="11157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436201" y="7511121"/>
            <a:ext cx="2289359" cy="2289359"/>
          </a:xfrm>
          <a:custGeom>
            <a:avLst/>
            <a:gdLst/>
            <a:ahLst/>
            <a:cxnLst/>
            <a:rect r="r" b="b" t="t" l="l"/>
            <a:pathLst>
              <a:path h="2289359" w="2289359">
                <a:moveTo>
                  <a:pt x="0" y="0"/>
                </a:moveTo>
                <a:lnTo>
                  <a:pt x="2289360" y="0"/>
                </a:lnTo>
                <a:lnTo>
                  <a:pt x="2289360" y="2289359"/>
                </a:lnTo>
                <a:lnTo>
                  <a:pt x="0" y="2289359"/>
                </a:lnTo>
                <a:lnTo>
                  <a:pt x="0" y="0"/>
                </a:lnTo>
                <a:close/>
              </a:path>
            </a:pathLst>
          </a:custGeom>
          <a:blipFill>
            <a:blip r:embed="rId10"/>
            <a:stretch>
              <a:fillRect l="0" t="0" r="0" b="0"/>
            </a:stretch>
          </a:blipFill>
        </p:spPr>
      </p:sp>
      <p:sp>
        <p:nvSpPr>
          <p:cNvPr name="TextBox 17" id="17"/>
          <p:cNvSpPr txBox="true"/>
          <p:nvPr/>
        </p:nvSpPr>
        <p:spPr>
          <a:xfrm rot="0">
            <a:off x="676375" y="1319546"/>
            <a:ext cx="7911834" cy="3657600"/>
          </a:xfrm>
          <a:prstGeom prst="rect">
            <a:avLst/>
          </a:prstGeom>
        </p:spPr>
        <p:txBody>
          <a:bodyPr anchor="t" rtlCol="false" tIns="0" lIns="0" bIns="0" rIns="0">
            <a:spAutoFit/>
          </a:bodyPr>
          <a:lstStyle/>
          <a:p>
            <a:pPr algn="l">
              <a:lnSpc>
                <a:spcPts val="14400"/>
              </a:lnSpc>
            </a:pPr>
            <a:r>
              <a:rPr lang="en-US" sz="12000" b="true">
                <a:solidFill>
                  <a:srgbClr val="232C68"/>
                </a:solidFill>
                <a:latin typeface="Noto Sans Bold"/>
                <a:ea typeface="Noto Sans Bold"/>
                <a:cs typeface="Noto Sans Bold"/>
                <a:sym typeface="Noto Sans Bold"/>
              </a:rPr>
              <a:t>Your </a:t>
            </a:r>
          </a:p>
          <a:p>
            <a:pPr algn="l">
              <a:lnSpc>
                <a:spcPts val="14400"/>
              </a:lnSpc>
            </a:pPr>
            <a:r>
              <a:rPr lang="en-US" sz="12000" b="true">
                <a:solidFill>
                  <a:srgbClr val="232C68"/>
                </a:solidFill>
                <a:latin typeface="Noto Sans Bold"/>
                <a:ea typeface="Noto Sans Bold"/>
                <a:cs typeface="Noto Sans Bold"/>
                <a:sym typeface="Noto Sans Bold"/>
              </a:rPr>
              <a:t>KSOP Plan </a:t>
            </a:r>
          </a:p>
        </p:txBody>
      </p:sp>
      <p:sp>
        <p:nvSpPr>
          <p:cNvPr name="TextBox 18" id="18"/>
          <p:cNvSpPr txBox="true"/>
          <p:nvPr/>
        </p:nvSpPr>
        <p:spPr>
          <a:xfrm rot="0">
            <a:off x="230650" y="6181840"/>
            <a:ext cx="5989652" cy="647700"/>
          </a:xfrm>
          <a:prstGeom prst="rect">
            <a:avLst/>
          </a:prstGeom>
        </p:spPr>
        <p:txBody>
          <a:bodyPr anchor="t" rtlCol="false" tIns="0" lIns="0" bIns="0" rIns="0">
            <a:spAutoFit/>
          </a:bodyPr>
          <a:lstStyle/>
          <a:p>
            <a:pPr algn="ctr">
              <a:lnSpc>
                <a:spcPts val="5147"/>
              </a:lnSpc>
            </a:pPr>
            <a:r>
              <a:rPr lang="en-US" b="true" sz="4289">
                <a:solidFill>
                  <a:srgbClr val="FFFFFF"/>
                </a:solidFill>
                <a:latin typeface="Noto Sans Bold"/>
                <a:ea typeface="Noto Sans Bold"/>
                <a:cs typeface="Noto Sans Bold"/>
                <a:sym typeface="Noto Sans Bold"/>
              </a:rPr>
              <a:t>Presentation - 2025</a:t>
            </a:r>
          </a:p>
        </p:txBody>
      </p:sp>
      <p:sp>
        <p:nvSpPr>
          <p:cNvPr name="TextBox 19" id="19"/>
          <p:cNvSpPr txBox="true"/>
          <p:nvPr/>
        </p:nvSpPr>
        <p:spPr>
          <a:xfrm rot="0">
            <a:off x="3026253" y="8417033"/>
            <a:ext cx="6117747" cy="841267"/>
          </a:xfrm>
          <a:prstGeom prst="rect">
            <a:avLst/>
          </a:prstGeom>
        </p:spPr>
        <p:txBody>
          <a:bodyPr anchor="t" rtlCol="false" tIns="0" lIns="0" bIns="0" rIns="0">
            <a:spAutoFit/>
          </a:bodyPr>
          <a:lstStyle/>
          <a:p>
            <a:pPr algn="just">
              <a:lnSpc>
                <a:spcPts val="3308"/>
              </a:lnSpc>
            </a:pPr>
            <a:r>
              <a:rPr lang="en-US" sz="2902" b="true">
                <a:solidFill>
                  <a:srgbClr val="F26422"/>
                </a:solidFill>
                <a:latin typeface="Noto Sans Bold"/>
                <a:ea typeface="Noto Sans Bold"/>
                <a:cs typeface="Noto Sans Bold"/>
                <a:sym typeface="Noto Sans Bold"/>
              </a:rPr>
              <a:t>Presenter Name Here</a:t>
            </a:r>
          </a:p>
          <a:p>
            <a:pPr algn="just">
              <a:lnSpc>
                <a:spcPts val="3308"/>
              </a:lnSpc>
            </a:pPr>
            <a:r>
              <a:rPr lang="en-US" sz="2902">
                <a:solidFill>
                  <a:srgbClr val="F26422"/>
                </a:solidFill>
                <a:latin typeface="Noto Sans"/>
                <a:ea typeface="Noto Sans"/>
                <a:cs typeface="Noto Sans"/>
                <a:sym typeface="Noto Sans"/>
              </a:rPr>
              <a:t>Presenter Title Here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78787" y="615938"/>
            <a:ext cx="10502303" cy="1152525"/>
          </a:xfrm>
          <a:prstGeom prst="rect">
            <a:avLst/>
          </a:prstGeom>
        </p:spPr>
        <p:txBody>
          <a:bodyPr anchor="t" rtlCol="false" tIns="0" lIns="0" bIns="0" rIns="0">
            <a:spAutoFit/>
          </a:bodyPr>
          <a:lstStyle/>
          <a:p>
            <a:pPr algn="l">
              <a:lnSpc>
                <a:spcPts val="9000"/>
              </a:lnSpc>
            </a:pPr>
            <a:r>
              <a:rPr lang="en-US" sz="7500" b="true">
                <a:solidFill>
                  <a:srgbClr val="232C68"/>
                </a:solidFill>
                <a:latin typeface="Noto Sans Bold"/>
                <a:ea typeface="Noto Sans Bold"/>
                <a:cs typeface="Noto Sans Bold"/>
                <a:sym typeface="Noto Sans Bold"/>
              </a:rPr>
              <a:t>Maximize Your ESOP</a:t>
            </a:r>
          </a:p>
        </p:txBody>
      </p:sp>
      <p:sp>
        <p:nvSpPr>
          <p:cNvPr name="Freeform 3" id="3"/>
          <p:cNvSpPr/>
          <p:nvPr/>
        </p:nvSpPr>
        <p:spPr>
          <a:xfrm flipH="false" flipV="false" rot="0">
            <a:off x="16602673" y="9258300"/>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sp>
        <p:nvSpPr>
          <p:cNvPr name="TextBox 4" id="4"/>
          <p:cNvSpPr txBox="true"/>
          <p:nvPr/>
        </p:nvSpPr>
        <p:spPr>
          <a:xfrm rot="0">
            <a:off x="9096152" y="4933950"/>
            <a:ext cx="95696" cy="419100"/>
          </a:xfrm>
          <a:prstGeom prst="rect">
            <a:avLst/>
          </a:prstGeom>
        </p:spPr>
        <p:txBody>
          <a:bodyPr anchor="t" rtlCol="false" tIns="0" lIns="0" bIns="0" rIns="0">
            <a:spAutoFit/>
          </a:bodyPr>
          <a:lstStyle/>
          <a:p>
            <a:pPr algn="ctr">
              <a:lnSpc>
                <a:spcPts val="3359"/>
              </a:lnSpc>
              <a:spcBef>
                <a:spcPct val="0"/>
              </a:spcBef>
            </a:pPr>
            <a:r>
              <a:rPr lang="en-US" b="true" sz="2799" spc="26">
                <a:solidFill>
                  <a:srgbClr val="000000"/>
                </a:solidFill>
                <a:latin typeface="Noto Sans Bold"/>
                <a:ea typeface="Noto Sans Bold"/>
                <a:cs typeface="Noto Sans Bold"/>
                <a:sym typeface="Noto Sans Bold"/>
              </a:rPr>
              <a:t> </a:t>
            </a:r>
          </a:p>
        </p:txBody>
      </p:sp>
      <p:sp>
        <p:nvSpPr>
          <p:cNvPr name="TextBox 5" id="5"/>
          <p:cNvSpPr txBox="true"/>
          <p:nvPr/>
        </p:nvSpPr>
        <p:spPr>
          <a:xfrm rot="0">
            <a:off x="652183" y="2209800"/>
            <a:ext cx="8443969" cy="7048500"/>
          </a:xfrm>
          <a:prstGeom prst="rect">
            <a:avLst/>
          </a:prstGeom>
        </p:spPr>
        <p:txBody>
          <a:bodyPr anchor="t" rtlCol="false" tIns="0" lIns="0" bIns="0" rIns="0">
            <a:spAutoFit/>
          </a:bodyPr>
          <a:lstStyle/>
          <a:p>
            <a:pPr algn="l">
              <a:lnSpc>
                <a:spcPts val="5040"/>
              </a:lnSpc>
            </a:pPr>
            <a:r>
              <a:rPr lang="en-US" sz="4200" spc="37">
                <a:solidFill>
                  <a:srgbClr val="232C68"/>
                </a:solidFill>
                <a:latin typeface="Noto Sans"/>
                <a:ea typeface="Noto Sans"/>
                <a:cs typeface="Noto Sans"/>
                <a:sym typeface="Noto Sans"/>
              </a:rPr>
              <a:t>When the company does well, the value of your stock shares increase, making your ESOP account value increase.</a:t>
            </a:r>
          </a:p>
          <a:p>
            <a:pPr algn="l">
              <a:lnSpc>
                <a:spcPts val="5040"/>
              </a:lnSpc>
            </a:pPr>
          </a:p>
          <a:p>
            <a:pPr algn="l">
              <a:lnSpc>
                <a:spcPts val="5040"/>
              </a:lnSpc>
            </a:pPr>
            <a:r>
              <a:rPr lang="en-US" sz="4200" spc="37" b="true">
                <a:solidFill>
                  <a:srgbClr val="232C68"/>
                </a:solidFill>
                <a:latin typeface="Noto Sans Bold"/>
                <a:ea typeface="Noto Sans Bold"/>
                <a:cs typeface="Noto Sans Bold"/>
                <a:sym typeface="Noto Sans Bold"/>
              </a:rPr>
              <a:t>How can you help the company profit?</a:t>
            </a:r>
          </a:p>
          <a:p>
            <a:pPr algn="l">
              <a:lnSpc>
                <a:spcPts val="5040"/>
              </a:lnSpc>
            </a:pPr>
          </a:p>
          <a:p>
            <a:pPr algn="l" marL="690885" indent="-345443" lvl="1">
              <a:lnSpc>
                <a:spcPts val="3840"/>
              </a:lnSpc>
              <a:buFont typeface="Arial"/>
              <a:buChar char="•"/>
            </a:pPr>
            <a:r>
              <a:rPr lang="en-US" sz="3200" spc="28">
                <a:solidFill>
                  <a:srgbClr val="232C68"/>
                </a:solidFill>
                <a:latin typeface="Noto Sans"/>
                <a:ea typeface="Noto Sans"/>
                <a:cs typeface="Noto Sans"/>
                <a:sym typeface="Noto Sans"/>
              </a:rPr>
              <a:t>Increase sales</a:t>
            </a:r>
          </a:p>
          <a:p>
            <a:pPr algn="l" marL="690885" indent="-345443" lvl="1">
              <a:lnSpc>
                <a:spcPts val="3840"/>
              </a:lnSpc>
              <a:buFont typeface="Arial"/>
              <a:buChar char="•"/>
            </a:pPr>
            <a:r>
              <a:rPr lang="en-US" sz="3200" spc="28">
                <a:solidFill>
                  <a:srgbClr val="232C68"/>
                </a:solidFill>
                <a:latin typeface="Noto Sans"/>
                <a:ea typeface="Noto Sans"/>
                <a:cs typeface="Noto Sans"/>
                <a:sym typeface="Noto Sans"/>
              </a:rPr>
              <a:t>Lower costs</a:t>
            </a:r>
          </a:p>
          <a:p>
            <a:pPr algn="l" marL="690885" indent="-345443" lvl="1">
              <a:lnSpc>
                <a:spcPts val="3840"/>
              </a:lnSpc>
              <a:buFont typeface="Arial"/>
              <a:buChar char="•"/>
            </a:pPr>
            <a:r>
              <a:rPr lang="en-US" sz="3200" spc="28">
                <a:solidFill>
                  <a:srgbClr val="232C68"/>
                </a:solidFill>
                <a:latin typeface="Noto Sans"/>
                <a:ea typeface="Noto Sans"/>
                <a:cs typeface="Noto Sans"/>
                <a:sym typeface="Noto Sans"/>
              </a:rPr>
              <a:t>Increased customer satisfaction</a:t>
            </a:r>
          </a:p>
          <a:p>
            <a:pPr algn="l" marL="690885" indent="-345443" lvl="1">
              <a:lnSpc>
                <a:spcPts val="3840"/>
              </a:lnSpc>
              <a:buFont typeface="Arial"/>
              <a:buChar char="•"/>
            </a:pPr>
            <a:r>
              <a:rPr lang="en-US" sz="3200" spc="29">
                <a:solidFill>
                  <a:srgbClr val="232C68"/>
                </a:solidFill>
                <a:latin typeface="Noto Sans"/>
                <a:ea typeface="Noto Sans"/>
                <a:cs typeface="Noto Sans"/>
                <a:sym typeface="Noto Sans"/>
              </a:rPr>
              <a:t>Following safety guidelines</a:t>
            </a:r>
          </a:p>
        </p:txBody>
      </p:sp>
      <p:sp>
        <p:nvSpPr>
          <p:cNvPr name="Freeform 6" id="6"/>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9953601" y="5"/>
            <a:ext cx="8334399" cy="10289235"/>
            <a:chOff x="0" y="0"/>
            <a:chExt cx="20126030" cy="24846598"/>
          </a:xfrm>
        </p:grpSpPr>
        <p:sp>
          <p:nvSpPr>
            <p:cNvPr name="Freeform 8" id="8"/>
            <p:cNvSpPr/>
            <p:nvPr/>
          </p:nvSpPr>
          <p:spPr>
            <a:xfrm flipH="false" flipV="false" rot="0">
              <a:off x="-658495" y="0"/>
              <a:ext cx="20784488" cy="24846662"/>
            </a:xfrm>
            <a:custGeom>
              <a:avLst/>
              <a:gdLst/>
              <a:ahLst/>
              <a:cxnLst/>
              <a:rect r="r" b="b" t="t" l="l"/>
              <a:pathLst>
                <a:path h="24846662" w="20784488">
                  <a:moveTo>
                    <a:pt x="8745698" y="0"/>
                  </a:moveTo>
                  <a:cubicBezTo>
                    <a:pt x="8745698" y="0"/>
                    <a:pt x="9621022" y="4543806"/>
                    <a:pt x="4740785" y="12121388"/>
                  </a:cubicBezTo>
                  <a:cubicBezTo>
                    <a:pt x="0" y="19437986"/>
                    <a:pt x="690321" y="24846662"/>
                    <a:pt x="690321" y="24846662"/>
                  </a:cubicBezTo>
                  <a:lnTo>
                    <a:pt x="20784488" y="24846662"/>
                  </a:lnTo>
                  <a:lnTo>
                    <a:pt x="20784488" y="0"/>
                  </a:lnTo>
                  <a:close/>
                </a:path>
              </a:pathLst>
            </a:custGeom>
            <a:blipFill>
              <a:blip r:embed="rId5"/>
              <a:stretch>
                <a:fillRect l="-42510" t="0" r="-42526" b="0"/>
              </a:stretch>
            </a:blipFill>
          </p:spPr>
        </p:sp>
      </p:grpSp>
      <p:sp>
        <p:nvSpPr>
          <p:cNvPr name="Freeform 9" id="9"/>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6">
              <a:alphaModFix amt="77000"/>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32C68"/>
        </a:solidFill>
      </p:bgPr>
    </p:bg>
    <p:spTree>
      <p:nvGrpSpPr>
        <p:cNvPr id="1" name=""/>
        <p:cNvGrpSpPr/>
        <p:nvPr/>
      </p:nvGrpSpPr>
      <p:grpSpPr>
        <a:xfrm>
          <a:off x="0" y="0"/>
          <a:ext cx="0" cy="0"/>
          <a:chOff x="0" y="0"/>
          <a:chExt cx="0" cy="0"/>
        </a:xfrm>
      </p:grpSpPr>
      <p:sp>
        <p:nvSpPr>
          <p:cNvPr name="TextBox 2" id="2"/>
          <p:cNvSpPr txBox="true"/>
          <p:nvPr/>
        </p:nvSpPr>
        <p:spPr>
          <a:xfrm rot="0">
            <a:off x="3557708" y="3314700"/>
            <a:ext cx="11172584" cy="3657600"/>
          </a:xfrm>
          <a:prstGeom prst="rect">
            <a:avLst/>
          </a:prstGeom>
        </p:spPr>
        <p:txBody>
          <a:bodyPr anchor="t" rtlCol="false" tIns="0" lIns="0" bIns="0" rIns="0">
            <a:spAutoFit/>
          </a:bodyPr>
          <a:lstStyle/>
          <a:p>
            <a:pPr algn="ctr">
              <a:lnSpc>
                <a:spcPts val="14400"/>
              </a:lnSpc>
            </a:pPr>
            <a:r>
              <a:rPr lang="en-US" sz="12000" b="true">
                <a:solidFill>
                  <a:srgbClr val="F9FCFF"/>
                </a:solidFill>
                <a:latin typeface="Noto Sans Bold"/>
                <a:ea typeface="Noto Sans Bold"/>
                <a:cs typeface="Noto Sans Bold"/>
                <a:sym typeface="Noto Sans Bold"/>
              </a:rPr>
              <a:t>Your 401(k) Plan</a:t>
            </a:r>
          </a:p>
        </p:txBody>
      </p:sp>
      <p:sp>
        <p:nvSpPr>
          <p:cNvPr name="Freeform 3" id="3"/>
          <p:cNvSpPr/>
          <p:nvPr/>
        </p:nvSpPr>
        <p:spPr>
          <a:xfrm flipH="false" flipV="false" rot="0">
            <a:off x="813418" y="5616575"/>
            <a:ext cx="4511430" cy="4114800"/>
          </a:xfrm>
          <a:custGeom>
            <a:avLst/>
            <a:gdLst/>
            <a:ahLst/>
            <a:cxnLst/>
            <a:rect r="r" b="b" t="t" l="l"/>
            <a:pathLst>
              <a:path h="4114800" w="4511430">
                <a:moveTo>
                  <a:pt x="0" y="0"/>
                </a:moveTo>
                <a:lnTo>
                  <a:pt x="4511430" y="0"/>
                </a:lnTo>
                <a:lnTo>
                  <a:pt x="45114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017240" y="9731375"/>
            <a:ext cx="1950720" cy="180975"/>
          </a:xfrm>
          <a:prstGeom prst="rect">
            <a:avLst/>
          </a:prstGeom>
        </p:spPr>
        <p:txBody>
          <a:bodyPr anchor="t" rtlCol="false" tIns="0" lIns="0" bIns="0" rIns="0">
            <a:spAutoFit/>
          </a:bodyPr>
          <a:lstStyle/>
          <a:p>
            <a:pPr algn="r">
              <a:lnSpc>
                <a:spcPts val="1439"/>
              </a:lnSpc>
            </a:pPr>
            <a:r>
              <a:rPr lang="en-US" sz="1200" spc="11">
                <a:solidFill>
                  <a:srgbClr val="212C68"/>
                </a:solidFill>
                <a:latin typeface="Noto Sans"/>
                <a:ea typeface="Noto Sans"/>
                <a:cs typeface="Noto Sans"/>
                <a:sym typeface="Noto Sans"/>
              </a:rPr>
              <a:t>11</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467601" y="2587481"/>
            <a:ext cx="8820399" cy="7699519"/>
            <a:chOff x="0" y="0"/>
            <a:chExt cx="11760532" cy="10266026"/>
          </a:xfrm>
        </p:grpSpPr>
        <p:sp>
          <p:nvSpPr>
            <p:cNvPr name="Freeform 6" id="6"/>
            <p:cNvSpPr/>
            <p:nvPr/>
          </p:nvSpPr>
          <p:spPr>
            <a:xfrm flipH="false" flipV="false" rot="0">
              <a:off x="0" y="0"/>
              <a:ext cx="11760592" cy="10266003"/>
            </a:xfrm>
            <a:custGeom>
              <a:avLst/>
              <a:gdLst/>
              <a:ahLst/>
              <a:cxnLst/>
              <a:rect r="r" b="b" t="t" l="l"/>
              <a:pathLst>
                <a:path h="10266003" w="11760592">
                  <a:moveTo>
                    <a:pt x="0" y="0"/>
                  </a:moveTo>
                  <a:lnTo>
                    <a:pt x="11760592" y="0"/>
                  </a:lnTo>
                  <a:lnTo>
                    <a:pt x="11760592" y="10266003"/>
                  </a:lnTo>
                  <a:lnTo>
                    <a:pt x="0" y="10266003"/>
                  </a:lnTo>
                  <a:close/>
                </a:path>
              </a:pathLst>
            </a:custGeom>
            <a:solidFill>
              <a:srgbClr val="232C68"/>
            </a:solidFill>
          </p:spPr>
        </p:sp>
      </p:grpSp>
      <p:sp>
        <p:nvSpPr>
          <p:cNvPr name="TextBox 7" id="7"/>
          <p:cNvSpPr txBox="true"/>
          <p:nvPr/>
        </p:nvSpPr>
        <p:spPr>
          <a:xfrm rot="0">
            <a:off x="11223087" y="3106040"/>
            <a:ext cx="6168207" cy="990600"/>
          </a:xfrm>
          <a:prstGeom prst="rect">
            <a:avLst/>
          </a:prstGeom>
        </p:spPr>
        <p:txBody>
          <a:bodyPr anchor="t" rtlCol="false" tIns="0" lIns="0" bIns="0" rIns="0">
            <a:spAutoFit/>
          </a:bodyPr>
          <a:lstStyle/>
          <a:p>
            <a:pPr algn="ctr">
              <a:lnSpc>
                <a:spcPts val="7800"/>
              </a:lnSpc>
            </a:pPr>
            <a:r>
              <a:rPr lang="en-US" sz="6500" b="true">
                <a:solidFill>
                  <a:srgbClr val="FFFFFF"/>
                </a:solidFill>
                <a:latin typeface="Noto Sans Bold"/>
                <a:ea typeface="Noto Sans Bold"/>
                <a:cs typeface="Noto Sans Bold"/>
                <a:sym typeface="Noto Sans Bold"/>
              </a:rPr>
              <a:t>Tips &amp; Tricks:</a:t>
            </a:r>
          </a:p>
        </p:txBody>
      </p:sp>
      <p:sp>
        <p:nvSpPr>
          <p:cNvPr name="Freeform 8" id="8" descr="A light bulb with rays of light coming out of it  Description automatically generated"/>
          <p:cNvSpPr/>
          <p:nvPr/>
        </p:nvSpPr>
        <p:spPr>
          <a:xfrm flipH="false" flipV="false" rot="0">
            <a:off x="9741659" y="2451873"/>
            <a:ext cx="1780475" cy="1955073"/>
          </a:xfrm>
          <a:custGeom>
            <a:avLst/>
            <a:gdLst/>
            <a:ahLst/>
            <a:cxnLst/>
            <a:rect r="r" b="b" t="t" l="l"/>
            <a:pathLst>
              <a:path h="1955073" w="1780475">
                <a:moveTo>
                  <a:pt x="0" y="0"/>
                </a:moveTo>
                <a:lnTo>
                  <a:pt x="1780475" y="0"/>
                </a:lnTo>
                <a:lnTo>
                  <a:pt x="1780475" y="1955073"/>
                </a:lnTo>
                <a:lnTo>
                  <a:pt x="0" y="1955073"/>
                </a:lnTo>
                <a:lnTo>
                  <a:pt x="0" y="0"/>
                </a:lnTo>
                <a:close/>
              </a:path>
            </a:pathLst>
          </a:custGeom>
          <a:blipFill>
            <a:blip r:embed="rId2"/>
            <a:stretch>
              <a:fillRect l="-48082" t="-40773" r="-51745" b="-41209"/>
            </a:stretch>
          </a:blipFill>
        </p:spPr>
      </p:sp>
      <p:sp>
        <p:nvSpPr>
          <p:cNvPr name="Freeform 9" id="9"/>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Freeform 10" id="10"/>
          <p:cNvSpPr/>
          <p:nvPr/>
        </p:nvSpPr>
        <p:spPr>
          <a:xfrm flipH="false" flipV="false" rot="0">
            <a:off x="1816445" y="6172200"/>
            <a:ext cx="7203151" cy="4114800"/>
          </a:xfrm>
          <a:custGeom>
            <a:avLst/>
            <a:gdLst/>
            <a:ahLst/>
            <a:cxnLst/>
            <a:rect r="r" b="b" t="t" l="l"/>
            <a:pathLst>
              <a:path h="4114800" w="7203151">
                <a:moveTo>
                  <a:pt x="0" y="0"/>
                </a:moveTo>
                <a:lnTo>
                  <a:pt x="7203151" y="0"/>
                </a:lnTo>
                <a:lnTo>
                  <a:pt x="720315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0631897" y="4540296"/>
            <a:ext cx="7350587" cy="4857750"/>
          </a:xfrm>
          <a:prstGeom prst="rect">
            <a:avLst/>
          </a:prstGeom>
        </p:spPr>
        <p:txBody>
          <a:bodyPr anchor="t" rtlCol="false" tIns="0" lIns="0" bIns="0" rIns="0">
            <a:spAutoFit/>
          </a:bodyPr>
          <a:lstStyle/>
          <a:p>
            <a:pPr algn="l" marL="690897" indent="-345448" lvl="1">
              <a:lnSpc>
                <a:spcPts val="3840"/>
              </a:lnSpc>
              <a:buFont typeface="Arial"/>
              <a:buChar char="•"/>
            </a:pPr>
            <a:r>
              <a:rPr lang="en-US" b="true" sz="3200">
                <a:solidFill>
                  <a:srgbClr val="FFFFFF"/>
                </a:solidFill>
                <a:latin typeface="Noto Sans Bold"/>
                <a:ea typeface="Noto Sans Bold"/>
                <a:cs typeface="Noto Sans Bold"/>
                <a:sym typeface="Noto Sans Bold"/>
              </a:rPr>
              <a:t>Once you become eligible, enroll in your plan promptly.</a:t>
            </a:r>
          </a:p>
          <a:p>
            <a:pPr algn="l">
              <a:lnSpc>
                <a:spcPts val="3840"/>
              </a:lnSpc>
            </a:pPr>
          </a:p>
          <a:p>
            <a:pPr algn="l" marL="690897" indent="-345448" lvl="1">
              <a:lnSpc>
                <a:spcPts val="3840"/>
              </a:lnSpc>
              <a:buFont typeface="Arial"/>
              <a:buChar char="•"/>
            </a:pPr>
            <a:r>
              <a:rPr lang="en-US" b="true" sz="3200">
                <a:solidFill>
                  <a:srgbClr val="FFFFFF"/>
                </a:solidFill>
                <a:latin typeface="Noto Sans Bold"/>
                <a:ea typeface="Noto Sans Bold"/>
                <a:cs typeface="Noto Sans Bold"/>
                <a:sym typeface="Noto Sans Bold"/>
              </a:rPr>
              <a:t>Making a small contribution is preferable to making no contribution at all.</a:t>
            </a:r>
          </a:p>
          <a:p>
            <a:pPr algn="l">
              <a:lnSpc>
                <a:spcPts val="3840"/>
              </a:lnSpc>
            </a:pPr>
          </a:p>
          <a:p>
            <a:pPr algn="l" marL="690897" indent="-345448" lvl="1">
              <a:lnSpc>
                <a:spcPts val="3840"/>
              </a:lnSpc>
              <a:buFont typeface="Arial"/>
              <a:buChar char="•"/>
            </a:pPr>
            <a:r>
              <a:rPr lang="en-US" b="true" sz="3200">
                <a:solidFill>
                  <a:srgbClr val="FFFFFF"/>
                </a:solidFill>
                <a:latin typeface="Noto Sans Bold"/>
                <a:ea typeface="Noto Sans Bold"/>
                <a:cs typeface="Noto Sans Bold"/>
                <a:sym typeface="Noto Sans Bold"/>
              </a:rPr>
              <a:t>If you are not eligible yet, begin setting aside the intended deferral amount now.</a:t>
            </a:r>
          </a:p>
        </p:txBody>
      </p:sp>
      <p:sp>
        <p:nvSpPr>
          <p:cNvPr name="TextBox 12" id="12"/>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Start Saving Early</a:t>
            </a:r>
          </a:p>
        </p:txBody>
      </p:sp>
      <p:sp>
        <p:nvSpPr>
          <p:cNvPr name="TextBox 13" id="13"/>
          <p:cNvSpPr txBox="true"/>
          <p:nvPr/>
        </p:nvSpPr>
        <p:spPr>
          <a:xfrm rot="0">
            <a:off x="378787" y="2914650"/>
            <a:ext cx="8125018" cy="2914650"/>
          </a:xfrm>
          <a:prstGeom prst="rect">
            <a:avLst/>
          </a:prstGeom>
        </p:spPr>
        <p:txBody>
          <a:bodyPr anchor="t" rtlCol="false" tIns="0" lIns="0" bIns="0" rIns="0">
            <a:spAutoFit/>
          </a:bodyPr>
          <a:lstStyle/>
          <a:p>
            <a:pPr algn="ctr" marL="0" indent="0" lvl="0">
              <a:lnSpc>
                <a:spcPts val="3839"/>
              </a:lnSpc>
            </a:pPr>
            <a:r>
              <a:rPr lang="en-US" sz="3199" spc="28">
                <a:solidFill>
                  <a:srgbClr val="232C68"/>
                </a:solidFill>
                <a:latin typeface="Noto Sans"/>
                <a:ea typeface="Noto Sans"/>
                <a:cs typeface="Noto Sans"/>
                <a:sym typeface="Noto Sans"/>
              </a:rPr>
              <a:t>Make the most of compounding growth and allow your money to generate returns for you!</a:t>
            </a:r>
          </a:p>
          <a:p>
            <a:pPr algn="ctr" marL="0" indent="0" lvl="0">
              <a:lnSpc>
                <a:spcPts val="3839"/>
              </a:lnSpc>
            </a:pPr>
          </a:p>
          <a:p>
            <a:pPr algn="ctr">
              <a:lnSpc>
                <a:spcPts val="3839"/>
              </a:lnSpc>
            </a:pPr>
            <a:r>
              <a:rPr lang="en-US" sz="3199" spc="29">
                <a:solidFill>
                  <a:srgbClr val="232C68"/>
                </a:solidFill>
                <a:latin typeface="Noto Sans"/>
                <a:ea typeface="Noto Sans"/>
                <a:cs typeface="Noto Sans"/>
                <a:sym typeface="Noto Sans"/>
              </a:rPr>
              <a:t>Starting to save early means less concern about catching up in the future.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0" y="470150"/>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Contribution Effect On Paycheck</a:t>
            </a:r>
          </a:p>
        </p:txBody>
      </p:sp>
      <p:grpSp>
        <p:nvGrpSpPr>
          <p:cNvPr name="Group 6" id="6"/>
          <p:cNvGrpSpPr/>
          <p:nvPr/>
        </p:nvGrpSpPr>
        <p:grpSpPr>
          <a:xfrm rot="0">
            <a:off x="13173042" y="2401889"/>
            <a:ext cx="4272881" cy="572728"/>
            <a:chOff x="0" y="0"/>
            <a:chExt cx="5697174" cy="763637"/>
          </a:xfrm>
        </p:grpSpPr>
        <p:sp>
          <p:nvSpPr>
            <p:cNvPr name="Freeform 7" id="7"/>
            <p:cNvSpPr/>
            <p:nvPr/>
          </p:nvSpPr>
          <p:spPr>
            <a:xfrm flipH="false" flipV="false" rot="0">
              <a:off x="26345" y="23450"/>
              <a:ext cx="5644438" cy="716746"/>
            </a:xfrm>
            <a:custGeom>
              <a:avLst/>
              <a:gdLst/>
              <a:ahLst/>
              <a:cxnLst/>
              <a:rect r="r" b="b" t="t" l="l"/>
              <a:pathLst>
                <a:path h="716746" w="5644438">
                  <a:moveTo>
                    <a:pt x="0" y="0"/>
                  </a:moveTo>
                  <a:lnTo>
                    <a:pt x="5644438" y="0"/>
                  </a:lnTo>
                  <a:lnTo>
                    <a:pt x="5644438" y="716746"/>
                  </a:lnTo>
                  <a:lnTo>
                    <a:pt x="0" y="716746"/>
                  </a:lnTo>
                  <a:close/>
                </a:path>
              </a:pathLst>
            </a:custGeom>
            <a:solidFill>
              <a:srgbClr val="60A644"/>
            </a:solidFill>
          </p:spPr>
        </p:sp>
        <p:sp>
          <p:nvSpPr>
            <p:cNvPr name="Freeform 8" id="8"/>
            <p:cNvSpPr/>
            <p:nvPr/>
          </p:nvSpPr>
          <p:spPr>
            <a:xfrm flipH="false" flipV="false" rot="0">
              <a:off x="0" y="0"/>
              <a:ext cx="5697128" cy="763646"/>
            </a:xfrm>
            <a:custGeom>
              <a:avLst/>
              <a:gdLst/>
              <a:ahLst/>
              <a:cxnLst/>
              <a:rect r="r" b="b" t="t" l="l"/>
              <a:pathLst>
                <a:path h="763646" w="5697128">
                  <a:moveTo>
                    <a:pt x="26345" y="0"/>
                  </a:moveTo>
                  <a:lnTo>
                    <a:pt x="5670783" y="0"/>
                  </a:lnTo>
                  <a:cubicBezTo>
                    <a:pt x="5685273" y="0"/>
                    <a:pt x="5697128" y="10552"/>
                    <a:pt x="5697128" y="23450"/>
                  </a:cubicBezTo>
                  <a:lnTo>
                    <a:pt x="5697128" y="740196"/>
                  </a:lnTo>
                  <a:cubicBezTo>
                    <a:pt x="5697128" y="753093"/>
                    <a:pt x="5685273" y="763646"/>
                    <a:pt x="5670783" y="763646"/>
                  </a:cubicBezTo>
                  <a:lnTo>
                    <a:pt x="26345" y="763646"/>
                  </a:lnTo>
                  <a:cubicBezTo>
                    <a:pt x="11855" y="763646"/>
                    <a:pt x="0" y="753093"/>
                    <a:pt x="0" y="740196"/>
                  </a:cubicBezTo>
                  <a:lnTo>
                    <a:pt x="0" y="23450"/>
                  </a:lnTo>
                  <a:cubicBezTo>
                    <a:pt x="0" y="10552"/>
                    <a:pt x="11855" y="0"/>
                    <a:pt x="26345" y="0"/>
                  </a:cubicBezTo>
                  <a:moveTo>
                    <a:pt x="26345" y="46900"/>
                  </a:moveTo>
                  <a:lnTo>
                    <a:pt x="26345" y="23450"/>
                  </a:lnTo>
                  <a:lnTo>
                    <a:pt x="52690" y="23450"/>
                  </a:lnTo>
                  <a:lnTo>
                    <a:pt x="52690" y="740196"/>
                  </a:lnTo>
                  <a:lnTo>
                    <a:pt x="26345" y="740196"/>
                  </a:lnTo>
                  <a:lnTo>
                    <a:pt x="26345" y="716746"/>
                  </a:lnTo>
                  <a:lnTo>
                    <a:pt x="5670783" y="716746"/>
                  </a:lnTo>
                  <a:lnTo>
                    <a:pt x="5670783" y="740196"/>
                  </a:lnTo>
                  <a:lnTo>
                    <a:pt x="5644438" y="740196"/>
                  </a:lnTo>
                  <a:lnTo>
                    <a:pt x="5644438" y="23450"/>
                  </a:lnTo>
                  <a:lnTo>
                    <a:pt x="5670783" y="23450"/>
                  </a:lnTo>
                  <a:lnTo>
                    <a:pt x="5670783" y="46900"/>
                  </a:lnTo>
                  <a:lnTo>
                    <a:pt x="26345" y="46900"/>
                  </a:lnTo>
                  <a:close/>
                </a:path>
              </a:pathLst>
            </a:custGeom>
            <a:solidFill>
              <a:srgbClr val="60A644"/>
            </a:solidFill>
          </p:spPr>
        </p:sp>
      </p:grpSp>
      <p:grpSp>
        <p:nvGrpSpPr>
          <p:cNvPr name="Group 9" id="9"/>
          <p:cNvGrpSpPr/>
          <p:nvPr/>
        </p:nvGrpSpPr>
        <p:grpSpPr>
          <a:xfrm rot="0">
            <a:off x="9091545" y="2383444"/>
            <a:ext cx="4091021" cy="591781"/>
            <a:chOff x="0" y="0"/>
            <a:chExt cx="5454695" cy="789041"/>
          </a:xfrm>
        </p:grpSpPr>
        <p:sp>
          <p:nvSpPr>
            <p:cNvPr name="Freeform 10" id="10"/>
            <p:cNvSpPr/>
            <p:nvPr/>
          </p:nvSpPr>
          <p:spPr>
            <a:xfrm flipH="false" flipV="false" rot="0">
              <a:off x="6350" y="6350"/>
              <a:ext cx="5441950" cy="776351"/>
            </a:xfrm>
            <a:custGeom>
              <a:avLst/>
              <a:gdLst/>
              <a:ahLst/>
              <a:cxnLst/>
              <a:rect r="r" b="b" t="t" l="l"/>
              <a:pathLst>
                <a:path h="776351" w="5441950">
                  <a:moveTo>
                    <a:pt x="0" y="0"/>
                  </a:moveTo>
                  <a:lnTo>
                    <a:pt x="5441950" y="0"/>
                  </a:lnTo>
                  <a:lnTo>
                    <a:pt x="5441950" y="776351"/>
                  </a:lnTo>
                  <a:lnTo>
                    <a:pt x="0" y="776351"/>
                  </a:lnTo>
                  <a:close/>
                </a:path>
              </a:pathLst>
            </a:custGeom>
            <a:solidFill>
              <a:srgbClr val="232C68"/>
            </a:solidFill>
          </p:spPr>
        </p:sp>
        <p:sp>
          <p:nvSpPr>
            <p:cNvPr name="Freeform 11" id="11"/>
            <p:cNvSpPr/>
            <p:nvPr/>
          </p:nvSpPr>
          <p:spPr>
            <a:xfrm flipH="false" flipV="false" rot="0">
              <a:off x="0" y="0"/>
              <a:ext cx="5454650" cy="789051"/>
            </a:xfrm>
            <a:custGeom>
              <a:avLst/>
              <a:gdLst/>
              <a:ahLst/>
              <a:cxnLst/>
              <a:rect r="r" b="b" t="t" l="l"/>
              <a:pathLst>
                <a:path h="789051" w="5454650">
                  <a:moveTo>
                    <a:pt x="6350" y="0"/>
                  </a:moveTo>
                  <a:lnTo>
                    <a:pt x="5448300" y="0"/>
                  </a:lnTo>
                  <a:cubicBezTo>
                    <a:pt x="5451856" y="0"/>
                    <a:pt x="5454650" y="2794"/>
                    <a:pt x="5454650" y="6350"/>
                  </a:cubicBezTo>
                  <a:lnTo>
                    <a:pt x="5454650" y="782701"/>
                  </a:lnTo>
                  <a:cubicBezTo>
                    <a:pt x="5454650" y="786257"/>
                    <a:pt x="5451856" y="789051"/>
                    <a:pt x="5448300" y="789051"/>
                  </a:cubicBezTo>
                  <a:lnTo>
                    <a:pt x="6350" y="789051"/>
                  </a:lnTo>
                  <a:cubicBezTo>
                    <a:pt x="2794" y="789051"/>
                    <a:pt x="0" y="786257"/>
                    <a:pt x="0" y="782701"/>
                  </a:cubicBezTo>
                  <a:lnTo>
                    <a:pt x="0" y="6350"/>
                  </a:lnTo>
                  <a:cubicBezTo>
                    <a:pt x="0" y="2794"/>
                    <a:pt x="2794" y="0"/>
                    <a:pt x="6350" y="0"/>
                  </a:cubicBezTo>
                  <a:moveTo>
                    <a:pt x="6350" y="12700"/>
                  </a:moveTo>
                  <a:lnTo>
                    <a:pt x="6350" y="6350"/>
                  </a:lnTo>
                  <a:lnTo>
                    <a:pt x="12700" y="6350"/>
                  </a:lnTo>
                  <a:lnTo>
                    <a:pt x="12700" y="782701"/>
                  </a:lnTo>
                  <a:lnTo>
                    <a:pt x="6350" y="782701"/>
                  </a:lnTo>
                  <a:lnTo>
                    <a:pt x="6350" y="776351"/>
                  </a:lnTo>
                  <a:lnTo>
                    <a:pt x="5448300" y="776351"/>
                  </a:lnTo>
                  <a:lnTo>
                    <a:pt x="5448300" y="782701"/>
                  </a:lnTo>
                  <a:lnTo>
                    <a:pt x="5441950" y="782701"/>
                  </a:lnTo>
                  <a:lnTo>
                    <a:pt x="5441950" y="6350"/>
                  </a:lnTo>
                  <a:lnTo>
                    <a:pt x="5448300" y="6350"/>
                  </a:lnTo>
                  <a:lnTo>
                    <a:pt x="5448300" y="12700"/>
                  </a:lnTo>
                  <a:lnTo>
                    <a:pt x="6350" y="12700"/>
                  </a:lnTo>
                  <a:close/>
                </a:path>
              </a:pathLst>
            </a:custGeom>
            <a:solidFill>
              <a:srgbClr val="232C68"/>
            </a:solidFill>
          </p:spPr>
        </p:sp>
      </p:grpSp>
      <p:grpSp>
        <p:nvGrpSpPr>
          <p:cNvPr name="Group 12" id="12"/>
          <p:cNvGrpSpPr/>
          <p:nvPr/>
        </p:nvGrpSpPr>
        <p:grpSpPr>
          <a:xfrm rot="0">
            <a:off x="9091545" y="2965700"/>
            <a:ext cx="4091021" cy="2580109"/>
            <a:chOff x="0" y="0"/>
            <a:chExt cx="5454695" cy="3440145"/>
          </a:xfrm>
        </p:grpSpPr>
        <p:sp>
          <p:nvSpPr>
            <p:cNvPr name="Freeform 13" id="13"/>
            <p:cNvSpPr/>
            <p:nvPr/>
          </p:nvSpPr>
          <p:spPr>
            <a:xfrm flipH="false" flipV="false" rot="0">
              <a:off x="6350" y="6350"/>
              <a:ext cx="5441950" cy="3427476"/>
            </a:xfrm>
            <a:custGeom>
              <a:avLst/>
              <a:gdLst/>
              <a:ahLst/>
              <a:cxnLst/>
              <a:rect r="r" b="b" t="t" l="l"/>
              <a:pathLst>
                <a:path h="3427476" w="5441950">
                  <a:moveTo>
                    <a:pt x="0" y="0"/>
                  </a:moveTo>
                  <a:lnTo>
                    <a:pt x="5441950" y="0"/>
                  </a:lnTo>
                  <a:lnTo>
                    <a:pt x="5441950" y="3427476"/>
                  </a:lnTo>
                  <a:lnTo>
                    <a:pt x="0" y="3427476"/>
                  </a:lnTo>
                  <a:close/>
                </a:path>
              </a:pathLst>
            </a:custGeom>
            <a:solidFill>
              <a:srgbClr val="FFFFFF"/>
            </a:solidFill>
          </p:spPr>
        </p:sp>
        <p:sp>
          <p:nvSpPr>
            <p:cNvPr name="Freeform 14" id="14"/>
            <p:cNvSpPr/>
            <p:nvPr/>
          </p:nvSpPr>
          <p:spPr>
            <a:xfrm flipH="false" flipV="false" rot="0">
              <a:off x="0" y="0"/>
              <a:ext cx="5454650" cy="3440176"/>
            </a:xfrm>
            <a:custGeom>
              <a:avLst/>
              <a:gdLst/>
              <a:ahLst/>
              <a:cxnLst/>
              <a:rect r="r" b="b" t="t" l="l"/>
              <a:pathLst>
                <a:path h="3440176" w="5454650">
                  <a:moveTo>
                    <a:pt x="6350" y="0"/>
                  </a:moveTo>
                  <a:lnTo>
                    <a:pt x="5448300" y="0"/>
                  </a:lnTo>
                  <a:cubicBezTo>
                    <a:pt x="5451856" y="0"/>
                    <a:pt x="5454650" y="2794"/>
                    <a:pt x="5454650" y="6350"/>
                  </a:cubicBezTo>
                  <a:lnTo>
                    <a:pt x="5454650" y="3433826"/>
                  </a:lnTo>
                  <a:cubicBezTo>
                    <a:pt x="5454650" y="3437382"/>
                    <a:pt x="5451856" y="3440176"/>
                    <a:pt x="5448300" y="3440176"/>
                  </a:cubicBezTo>
                  <a:lnTo>
                    <a:pt x="6350" y="3440176"/>
                  </a:lnTo>
                  <a:cubicBezTo>
                    <a:pt x="2794" y="3440176"/>
                    <a:pt x="0" y="3437382"/>
                    <a:pt x="0" y="3433826"/>
                  </a:cubicBezTo>
                  <a:lnTo>
                    <a:pt x="0" y="6350"/>
                  </a:lnTo>
                  <a:cubicBezTo>
                    <a:pt x="0" y="2794"/>
                    <a:pt x="2794" y="0"/>
                    <a:pt x="6350" y="0"/>
                  </a:cubicBezTo>
                  <a:moveTo>
                    <a:pt x="6350" y="12700"/>
                  </a:moveTo>
                  <a:lnTo>
                    <a:pt x="6350" y="6350"/>
                  </a:lnTo>
                  <a:lnTo>
                    <a:pt x="12700" y="6350"/>
                  </a:lnTo>
                  <a:lnTo>
                    <a:pt x="12700" y="3433826"/>
                  </a:lnTo>
                  <a:lnTo>
                    <a:pt x="6350" y="3433826"/>
                  </a:lnTo>
                  <a:lnTo>
                    <a:pt x="6350" y="3427476"/>
                  </a:lnTo>
                  <a:lnTo>
                    <a:pt x="5448300" y="3427476"/>
                  </a:lnTo>
                  <a:lnTo>
                    <a:pt x="5448300" y="3433826"/>
                  </a:lnTo>
                  <a:lnTo>
                    <a:pt x="5441950" y="3433826"/>
                  </a:lnTo>
                  <a:lnTo>
                    <a:pt x="5441950" y="6350"/>
                  </a:lnTo>
                  <a:lnTo>
                    <a:pt x="5448300" y="6350"/>
                  </a:lnTo>
                  <a:lnTo>
                    <a:pt x="5448300" y="12700"/>
                  </a:lnTo>
                  <a:lnTo>
                    <a:pt x="6350" y="12700"/>
                  </a:lnTo>
                  <a:close/>
                </a:path>
              </a:pathLst>
            </a:custGeom>
            <a:solidFill>
              <a:srgbClr val="232C68"/>
            </a:solidFill>
          </p:spPr>
        </p:sp>
      </p:grpSp>
      <p:grpSp>
        <p:nvGrpSpPr>
          <p:cNvPr name="Group 15" id="15"/>
          <p:cNvGrpSpPr/>
          <p:nvPr/>
        </p:nvGrpSpPr>
        <p:grpSpPr>
          <a:xfrm rot="0">
            <a:off x="13173042" y="2965700"/>
            <a:ext cx="4258593" cy="2580109"/>
            <a:chOff x="0" y="0"/>
            <a:chExt cx="5678124" cy="3440145"/>
          </a:xfrm>
        </p:grpSpPr>
        <p:sp>
          <p:nvSpPr>
            <p:cNvPr name="Freeform 16" id="16"/>
            <p:cNvSpPr/>
            <p:nvPr/>
          </p:nvSpPr>
          <p:spPr>
            <a:xfrm flipH="false" flipV="false" rot="0">
              <a:off x="6610" y="6350"/>
              <a:ext cx="5664858" cy="3427476"/>
            </a:xfrm>
            <a:custGeom>
              <a:avLst/>
              <a:gdLst/>
              <a:ahLst/>
              <a:cxnLst/>
              <a:rect r="r" b="b" t="t" l="l"/>
              <a:pathLst>
                <a:path h="3427476" w="5664858">
                  <a:moveTo>
                    <a:pt x="0" y="0"/>
                  </a:moveTo>
                  <a:lnTo>
                    <a:pt x="5664858" y="0"/>
                  </a:lnTo>
                  <a:lnTo>
                    <a:pt x="5664858" y="3427476"/>
                  </a:lnTo>
                  <a:lnTo>
                    <a:pt x="0" y="3427476"/>
                  </a:lnTo>
                  <a:close/>
                </a:path>
              </a:pathLst>
            </a:custGeom>
            <a:solidFill>
              <a:srgbClr val="FFFFFF"/>
            </a:solidFill>
          </p:spPr>
        </p:sp>
        <p:sp>
          <p:nvSpPr>
            <p:cNvPr name="Freeform 17" id="17"/>
            <p:cNvSpPr/>
            <p:nvPr/>
          </p:nvSpPr>
          <p:spPr>
            <a:xfrm flipH="false" flipV="false" rot="0">
              <a:off x="0" y="0"/>
              <a:ext cx="5678078" cy="3440176"/>
            </a:xfrm>
            <a:custGeom>
              <a:avLst/>
              <a:gdLst/>
              <a:ahLst/>
              <a:cxnLst/>
              <a:rect r="r" b="b" t="t" l="l"/>
              <a:pathLst>
                <a:path h="3440176" w="5678078">
                  <a:moveTo>
                    <a:pt x="6610" y="0"/>
                  </a:moveTo>
                  <a:lnTo>
                    <a:pt x="5671468" y="0"/>
                  </a:lnTo>
                  <a:cubicBezTo>
                    <a:pt x="5675169" y="0"/>
                    <a:pt x="5678078" y="2794"/>
                    <a:pt x="5678078" y="6350"/>
                  </a:cubicBezTo>
                  <a:lnTo>
                    <a:pt x="5678078" y="3433826"/>
                  </a:lnTo>
                  <a:cubicBezTo>
                    <a:pt x="5678078" y="3437382"/>
                    <a:pt x="5675169" y="3440176"/>
                    <a:pt x="5671468" y="3440176"/>
                  </a:cubicBezTo>
                  <a:lnTo>
                    <a:pt x="6610" y="3440176"/>
                  </a:lnTo>
                  <a:cubicBezTo>
                    <a:pt x="2908" y="3440176"/>
                    <a:pt x="0" y="3437382"/>
                    <a:pt x="0" y="3433826"/>
                  </a:cubicBezTo>
                  <a:lnTo>
                    <a:pt x="0" y="6350"/>
                  </a:lnTo>
                  <a:cubicBezTo>
                    <a:pt x="0" y="2794"/>
                    <a:pt x="2908" y="0"/>
                    <a:pt x="6610" y="0"/>
                  </a:cubicBezTo>
                  <a:moveTo>
                    <a:pt x="6610" y="12700"/>
                  </a:moveTo>
                  <a:lnTo>
                    <a:pt x="6610" y="6350"/>
                  </a:lnTo>
                  <a:lnTo>
                    <a:pt x="13220" y="6350"/>
                  </a:lnTo>
                  <a:lnTo>
                    <a:pt x="13220" y="3433826"/>
                  </a:lnTo>
                  <a:lnTo>
                    <a:pt x="6610" y="3433826"/>
                  </a:lnTo>
                  <a:lnTo>
                    <a:pt x="6610" y="3427476"/>
                  </a:lnTo>
                  <a:lnTo>
                    <a:pt x="5671468" y="3427476"/>
                  </a:lnTo>
                  <a:lnTo>
                    <a:pt x="5671468" y="3433826"/>
                  </a:lnTo>
                  <a:lnTo>
                    <a:pt x="5664858" y="3433826"/>
                  </a:lnTo>
                  <a:lnTo>
                    <a:pt x="5664858" y="6350"/>
                  </a:lnTo>
                  <a:lnTo>
                    <a:pt x="5671468" y="6350"/>
                  </a:lnTo>
                  <a:lnTo>
                    <a:pt x="5671468" y="12700"/>
                  </a:lnTo>
                  <a:lnTo>
                    <a:pt x="6610" y="12700"/>
                  </a:lnTo>
                  <a:close/>
                </a:path>
              </a:pathLst>
            </a:custGeom>
            <a:solidFill>
              <a:srgbClr val="60A644"/>
            </a:solidFill>
          </p:spPr>
        </p:sp>
      </p:grpSp>
      <p:grpSp>
        <p:nvGrpSpPr>
          <p:cNvPr name="Group 18" id="18"/>
          <p:cNvGrpSpPr/>
          <p:nvPr/>
        </p:nvGrpSpPr>
        <p:grpSpPr>
          <a:xfrm rot="0">
            <a:off x="9091545" y="6364306"/>
            <a:ext cx="4091021" cy="2580109"/>
            <a:chOff x="0" y="0"/>
            <a:chExt cx="5454695" cy="3440145"/>
          </a:xfrm>
        </p:grpSpPr>
        <p:sp>
          <p:nvSpPr>
            <p:cNvPr name="Freeform 19" id="19"/>
            <p:cNvSpPr/>
            <p:nvPr/>
          </p:nvSpPr>
          <p:spPr>
            <a:xfrm flipH="false" flipV="false" rot="0">
              <a:off x="6350" y="6350"/>
              <a:ext cx="5441950" cy="3427476"/>
            </a:xfrm>
            <a:custGeom>
              <a:avLst/>
              <a:gdLst/>
              <a:ahLst/>
              <a:cxnLst/>
              <a:rect r="r" b="b" t="t" l="l"/>
              <a:pathLst>
                <a:path h="3427476" w="5441950">
                  <a:moveTo>
                    <a:pt x="0" y="0"/>
                  </a:moveTo>
                  <a:lnTo>
                    <a:pt x="5441950" y="0"/>
                  </a:lnTo>
                  <a:lnTo>
                    <a:pt x="5441950" y="3427476"/>
                  </a:lnTo>
                  <a:lnTo>
                    <a:pt x="0" y="3427476"/>
                  </a:lnTo>
                  <a:close/>
                </a:path>
              </a:pathLst>
            </a:custGeom>
            <a:solidFill>
              <a:srgbClr val="FFFFFF"/>
            </a:solidFill>
          </p:spPr>
        </p:sp>
        <p:sp>
          <p:nvSpPr>
            <p:cNvPr name="Freeform 20" id="20"/>
            <p:cNvSpPr/>
            <p:nvPr/>
          </p:nvSpPr>
          <p:spPr>
            <a:xfrm flipH="false" flipV="false" rot="0">
              <a:off x="0" y="0"/>
              <a:ext cx="5454650" cy="3440176"/>
            </a:xfrm>
            <a:custGeom>
              <a:avLst/>
              <a:gdLst/>
              <a:ahLst/>
              <a:cxnLst/>
              <a:rect r="r" b="b" t="t" l="l"/>
              <a:pathLst>
                <a:path h="3440176" w="5454650">
                  <a:moveTo>
                    <a:pt x="6350" y="0"/>
                  </a:moveTo>
                  <a:lnTo>
                    <a:pt x="5448300" y="0"/>
                  </a:lnTo>
                  <a:cubicBezTo>
                    <a:pt x="5451856" y="0"/>
                    <a:pt x="5454650" y="2794"/>
                    <a:pt x="5454650" y="6350"/>
                  </a:cubicBezTo>
                  <a:lnTo>
                    <a:pt x="5454650" y="3433826"/>
                  </a:lnTo>
                  <a:cubicBezTo>
                    <a:pt x="5454650" y="3437382"/>
                    <a:pt x="5451856" y="3440176"/>
                    <a:pt x="5448300" y="3440176"/>
                  </a:cubicBezTo>
                  <a:lnTo>
                    <a:pt x="6350" y="3440176"/>
                  </a:lnTo>
                  <a:cubicBezTo>
                    <a:pt x="2794" y="3440176"/>
                    <a:pt x="0" y="3437382"/>
                    <a:pt x="0" y="3433826"/>
                  </a:cubicBezTo>
                  <a:lnTo>
                    <a:pt x="0" y="6350"/>
                  </a:lnTo>
                  <a:cubicBezTo>
                    <a:pt x="0" y="2794"/>
                    <a:pt x="2794" y="0"/>
                    <a:pt x="6350" y="0"/>
                  </a:cubicBezTo>
                  <a:moveTo>
                    <a:pt x="6350" y="12700"/>
                  </a:moveTo>
                  <a:lnTo>
                    <a:pt x="6350" y="6350"/>
                  </a:lnTo>
                  <a:lnTo>
                    <a:pt x="12700" y="6350"/>
                  </a:lnTo>
                  <a:lnTo>
                    <a:pt x="12700" y="3433826"/>
                  </a:lnTo>
                  <a:lnTo>
                    <a:pt x="6350" y="3433826"/>
                  </a:lnTo>
                  <a:lnTo>
                    <a:pt x="6350" y="3427476"/>
                  </a:lnTo>
                  <a:lnTo>
                    <a:pt x="5448300" y="3427476"/>
                  </a:lnTo>
                  <a:lnTo>
                    <a:pt x="5448300" y="3433826"/>
                  </a:lnTo>
                  <a:lnTo>
                    <a:pt x="5441950" y="3433826"/>
                  </a:lnTo>
                  <a:lnTo>
                    <a:pt x="5441950" y="6350"/>
                  </a:lnTo>
                  <a:lnTo>
                    <a:pt x="5448300" y="6350"/>
                  </a:lnTo>
                  <a:lnTo>
                    <a:pt x="5448300" y="12700"/>
                  </a:lnTo>
                  <a:lnTo>
                    <a:pt x="6350" y="12700"/>
                  </a:lnTo>
                  <a:close/>
                </a:path>
              </a:pathLst>
            </a:custGeom>
            <a:solidFill>
              <a:srgbClr val="232C68"/>
            </a:solidFill>
          </p:spPr>
        </p:sp>
      </p:grpSp>
      <p:grpSp>
        <p:nvGrpSpPr>
          <p:cNvPr name="Group 21" id="21"/>
          <p:cNvGrpSpPr/>
          <p:nvPr/>
        </p:nvGrpSpPr>
        <p:grpSpPr>
          <a:xfrm rot="0">
            <a:off x="13173042" y="6364306"/>
            <a:ext cx="4258593" cy="2580109"/>
            <a:chOff x="0" y="0"/>
            <a:chExt cx="5678124" cy="3440145"/>
          </a:xfrm>
        </p:grpSpPr>
        <p:sp>
          <p:nvSpPr>
            <p:cNvPr name="Freeform 22" id="22"/>
            <p:cNvSpPr/>
            <p:nvPr/>
          </p:nvSpPr>
          <p:spPr>
            <a:xfrm flipH="false" flipV="false" rot="0">
              <a:off x="6610" y="6350"/>
              <a:ext cx="5664858" cy="3427476"/>
            </a:xfrm>
            <a:custGeom>
              <a:avLst/>
              <a:gdLst/>
              <a:ahLst/>
              <a:cxnLst/>
              <a:rect r="r" b="b" t="t" l="l"/>
              <a:pathLst>
                <a:path h="3427476" w="5664858">
                  <a:moveTo>
                    <a:pt x="0" y="0"/>
                  </a:moveTo>
                  <a:lnTo>
                    <a:pt x="5664858" y="0"/>
                  </a:lnTo>
                  <a:lnTo>
                    <a:pt x="5664858" y="3427476"/>
                  </a:lnTo>
                  <a:lnTo>
                    <a:pt x="0" y="3427476"/>
                  </a:lnTo>
                  <a:close/>
                </a:path>
              </a:pathLst>
            </a:custGeom>
            <a:solidFill>
              <a:srgbClr val="FFFFFF"/>
            </a:solidFill>
          </p:spPr>
        </p:sp>
        <p:sp>
          <p:nvSpPr>
            <p:cNvPr name="Freeform 23" id="23"/>
            <p:cNvSpPr/>
            <p:nvPr/>
          </p:nvSpPr>
          <p:spPr>
            <a:xfrm flipH="false" flipV="false" rot="0">
              <a:off x="0" y="0"/>
              <a:ext cx="5678078" cy="3440176"/>
            </a:xfrm>
            <a:custGeom>
              <a:avLst/>
              <a:gdLst/>
              <a:ahLst/>
              <a:cxnLst/>
              <a:rect r="r" b="b" t="t" l="l"/>
              <a:pathLst>
                <a:path h="3440176" w="5678078">
                  <a:moveTo>
                    <a:pt x="6610" y="0"/>
                  </a:moveTo>
                  <a:lnTo>
                    <a:pt x="5671468" y="0"/>
                  </a:lnTo>
                  <a:cubicBezTo>
                    <a:pt x="5675169" y="0"/>
                    <a:pt x="5678078" y="2794"/>
                    <a:pt x="5678078" y="6350"/>
                  </a:cubicBezTo>
                  <a:lnTo>
                    <a:pt x="5678078" y="3433826"/>
                  </a:lnTo>
                  <a:cubicBezTo>
                    <a:pt x="5678078" y="3437382"/>
                    <a:pt x="5675169" y="3440176"/>
                    <a:pt x="5671468" y="3440176"/>
                  </a:cubicBezTo>
                  <a:lnTo>
                    <a:pt x="6610" y="3440176"/>
                  </a:lnTo>
                  <a:cubicBezTo>
                    <a:pt x="2908" y="3440176"/>
                    <a:pt x="0" y="3437382"/>
                    <a:pt x="0" y="3433826"/>
                  </a:cubicBezTo>
                  <a:lnTo>
                    <a:pt x="0" y="6350"/>
                  </a:lnTo>
                  <a:cubicBezTo>
                    <a:pt x="0" y="2794"/>
                    <a:pt x="2908" y="0"/>
                    <a:pt x="6610" y="0"/>
                  </a:cubicBezTo>
                  <a:moveTo>
                    <a:pt x="6610" y="12700"/>
                  </a:moveTo>
                  <a:lnTo>
                    <a:pt x="6610" y="6350"/>
                  </a:lnTo>
                  <a:lnTo>
                    <a:pt x="13220" y="6350"/>
                  </a:lnTo>
                  <a:lnTo>
                    <a:pt x="13220" y="3433826"/>
                  </a:lnTo>
                  <a:lnTo>
                    <a:pt x="6610" y="3433826"/>
                  </a:lnTo>
                  <a:lnTo>
                    <a:pt x="6610" y="3427476"/>
                  </a:lnTo>
                  <a:lnTo>
                    <a:pt x="5671468" y="3427476"/>
                  </a:lnTo>
                  <a:lnTo>
                    <a:pt x="5671468" y="3433826"/>
                  </a:lnTo>
                  <a:lnTo>
                    <a:pt x="5664858" y="3433826"/>
                  </a:lnTo>
                  <a:lnTo>
                    <a:pt x="5664858" y="6350"/>
                  </a:lnTo>
                  <a:lnTo>
                    <a:pt x="5671468" y="6350"/>
                  </a:lnTo>
                  <a:lnTo>
                    <a:pt x="5671468" y="12700"/>
                  </a:lnTo>
                  <a:lnTo>
                    <a:pt x="6610" y="12700"/>
                  </a:lnTo>
                  <a:close/>
                </a:path>
              </a:pathLst>
            </a:custGeom>
            <a:solidFill>
              <a:srgbClr val="60A644"/>
            </a:solidFill>
          </p:spPr>
        </p:sp>
      </p:grpSp>
      <p:sp>
        <p:nvSpPr>
          <p:cNvPr name="TextBox 24" id="24"/>
          <p:cNvSpPr txBox="true"/>
          <p:nvPr/>
        </p:nvSpPr>
        <p:spPr>
          <a:xfrm rot="0">
            <a:off x="1876305" y="5274347"/>
            <a:ext cx="1253992" cy="542925"/>
          </a:xfrm>
          <a:prstGeom prst="rect">
            <a:avLst/>
          </a:prstGeom>
        </p:spPr>
        <p:txBody>
          <a:bodyPr anchor="t" rtlCol="false" tIns="0" lIns="0" bIns="0" rIns="0">
            <a:spAutoFit/>
          </a:bodyPr>
          <a:lstStyle/>
          <a:p>
            <a:pPr algn="l">
              <a:lnSpc>
                <a:spcPts val="4320"/>
              </a:lnSpc>
            </a:pPr>
            <a:r>
              <a:rPr lang="en-US" b="true" sz="3600" spc="33">
                <a:solidFill>
                  <a:srgbClr val="212C68"/>
                </a:solidFill>
                <a:latin typeface="Noto Sans Bold"/>
                <a:ea typeface="Noto Sans Bold"/>
                <a:cs typeface="Noto Sans Bold"/>
                <a:sym typeface="Noto Sans Bold"/>
              </a:rPr>
              <a:t>Larry</a:t>
            </a:r>
          </a:p>
        </p:txBody>
      </p:sp>
      <p:sp>
        <p:nvSpPr>
          <p:cNvPr name="TextBox 25" id="25"/>
          <p:cNvSpPr txBox="true"/>
          <p:nvPr/>
        </p:nvSpPr>
        <p:spPr>
          <a:xfrm rot="0">
            <a:off x="1876305" y="8768860"/>
            <a:ext cx="1314521" cy="542925"/>
          </a:xfrm>
          <a:prstGeom prst="rect">
            <a:avLst/>
          </a:prstGeom>
        </p:spPr>
        <p:txBody>
          <a:bodyPr anchor="t" rtlCol="false" tIns="0" lIns="0" bIns="0" rIns="0">
            <a:spAutoFit/>
          </a:bodyPr>
          <a:lstStyle/>
          <a:p>
            <a:pPr algn="l">
              <a:lnSpc>
                <a:spcPts val="4320"/>
              </a:lnSpc>
            </a:pPr>
            <a:r>
              <a:rPr lang="en-US" b="true" sz="3600" spc="33">
                <a:solidFill>
                  <a:srgbClr val="212C68"/>
                </a:solidFill>
                <a:latin typeface="Noto Sans Bold"/>
                <a:ea typeface="Noto Sans Bold"/>
                <a:cs typeface="Noto Sans Bold"/>
                <a:sym typeface="Noto Sans Bold"/>
              </a:rPr>
              <a:t>Jenny</a:t>
            </a:r>
          </a:p>
        </p:txBody>
      </p:sp>
      <p:sp>
        <p:nvSpPr>
          <p:cNvPr name="TextBox 26" id="26"/>
          <p:cNvSpPr txBox="true"/>
          <p:nvPr/>
        </p:nvSpPr>
        <p:spPr>
          <a:xfrm rot="0">
            <a:off x="10360726" y="2392976"/>
            <a:ext cx="2069755" cy="542925"/>
          </a:xfrm>
          <a:prstGeom prst="rect">
            <a:avLst/>
          </a:prstGeom>
        </p:spPr>
        <p:txBody>
          <a:bodyPr anchor="t" rtlCol="false" tIns="0" lIns="0" bIns="0" rIns="0">
            <a:spAutoFit/>
          </a:bodyPr>
          <a:lstStyle/>
          <a:p>
            <a:pPr algn="l">
              <a:lnSpc>
                <a:spcPts val="4320"/>
              </a:lnSpc>
            </a:pPr>
            <a:r>
              <a:rPr lang="en-US" sz="3600" spc="33">
                <a:solidFill>
                  <a:srgbClr val="FFFFFF"/>
                </a:solidFill>
                <a:latin typeface="Noto Sans"/>
                <a:ea typeface="Noto Sans"/>
                <a:cs typeface="Noto Sans"/>
                <a:sym typeface="Noto Sans"/>
              </a:rPr>
              <a:t>PRE-TAX</a:t>
            </a:r>
          </a:p>
        </p:txBody>
      </p:sp>
      <p:sp>
        <p:nvSpPr>
          <p:cNvPr name="TextBox 27" id="27"/>
          <p:cNvSpPr txBox="true"/>
          <p:nvPr/>
        </p:nvSpPr>
        <p:spPr>
          <a:xfrm rot="0">
            <a:off x="14692290" y="2401889"/>
            <a:ext cx="1324950" cy="542925"/>
          </a:xfrm>
          <a:prstGeom prst="rect">
            <a:avLst/>
          </a:prstGeom>
        </p:spPr>
        <p:txBody>
          <a:bodyPr anchor="t" rtlCol="false" tIns="0" lIns="0" bIns="0" rIns="0">
            <a:spAutoFit/>
          </a:bodyPr>
          <a:lstStyle/>
          <a:p>
            <a:pPr algn="l">
              <a:lnSpc>
                <a:spcPts val="4320"/>
              </a:lnSpc>
            </a:pPr>
            <a:r>
              <a:rPr lang="en-US" sz="3600" spc="33">
                <a:solidFill>
                  <a:srgbClr val="FFFFFF"/>
                </a:solidFill>
                <a:latin typeface="Noto Sans"/>
                <a:ea typeface="Noto Sans"/>
                <a:cs typeface="Noto Sans"/>
                <a:sym typeface="Noto Sans"/>
              </a:rPr>
              <a:t>ROTH</a:t>
            </a:r>
          </a:p>
        </p:txBody>
      </p:sp>
      <p:sp>
        <p:nvSpPr>
          <p:cNvPr name="TextBox 28" id="28"/>
          <p:cNvSpPr txBox="true"/>
          <p:nvPr/>
        </p:nvSpPr>
        <p:spPr>
          <a:xfrm rot="0">
            <a:off x="9262979" y="3145245"/>
            <a:ext cx="3884889" cy="2219325"/>
          </a:xfrm>
          <a:prstGeom prst="rect">
            <a:avLst/>
          </a:prstGeom>
        </p:spPr>
        <p:txBody>
          <a:bodyPr anchor="t" rtlCol="false" tIns="0" lIns="0" bIns="0" rIns="0">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b="true" sz="2799" spc="26">
                <a:solidFill>
                  <a:srgbClr val="212C68"/>
                </a:solidFill>
                <a:latin typeface="Noto Sans Bold"/>
                <a:ea typeface="Noto Sans Bold"/>
                <a:cs typeface="Noto Sans Bold"/>
                <a:sym typeface="Noto Sans Bold"/>
              </a:rPr>
              <a:t>$60</a:t>
            </a:r>
          </a:p>
          <a:p>
            <a:pPr algn="l">
              <a:lnSpc>
                <a:spcPts val="3359"/>
              </a:lnSpc>
            </a:pPr>
            <a:r>
              <a:rPr lang="en-US" sz="2799" spc="26">
                <a:solidFill>
                  <a:srgbClr val="212C68"/>
                </a:solidFill>
                <a:latin typeface="Noto Sans"/>
                <a:ea typeface="Noto Sans"/>
                <a:cs typeface="Noto Sans"/>
                <a:sym typeface="Noto Sans"/>
              </a:rPr>
              <a:t>Taxable Income:  </a:t>
            </a:r>
            <a:r>
              <a:rPr lang="en-US" b="true" sz="2799" spc="26">
                <a:solidFill>
                  <a:srgbClr val="212C68"/>
                </a:solidFill>
                <a:latin typeface="Noto Sans Bold"/>
                <a:ea typeface="Noto Sans Bold"/>
                <a:cs typeface="Noto Sans Bold"/>
                <a:sym typeface="Noto Sans Bold"/>
              </a:rPr>
              <a:t>$940</a:t>
            </a:r>
          </a:p>
          <a:p>
            <a:pPr algn="l">
              <a:lnSpc>
                <a:spcPts val="3359"/>
              </a:lnSpc>
            </a:pPr>
            <a:r>
              <a:rPr lang="en-US" sz="2799" spc="26">
                <a:solidFill>
                  <a:srgbClr val="212C68"/>
                </a:solidFill>
                <a:latin typeface="Noto Sans"/>
                <a:ea typeface="Noto Sans"/>
                <a:cs typeface="Noto Sans"/>
                <a:sym typeface="Noto Sans"/>
              </a:rPr>
              <a:t>Taxes Withheld:  </a:t>
            </a:r>
            <a:r>
              <a:rPr lang="en-US" b="true" sz="2799" spc="26">
                <a:solidFill>
                  <a:srgbClr val="212C68"/>
                </a:solidFill>
                <a:latin typeface="Noto Sans Bold"/>
                <a:ea typeface="Noto Sans Bold"/>
                <a:cs typeface="Noto Sans Bold"/>
                <a:sym typeface="Noto Sans Bold"/>
              </a:rPr>
              <a:t>$169</a:t>
            </a:r>
          </a:p>
          <a:p>
            <a:pPr algn="ctr">
              <a:lnSpc>
                <a:spcPts val="2879"/>
              </a:lnSpc>
            </a:pPr>
            <a:r>
              <a:rPr lang="en-US" b="true" sz="2400" spc="22">
                <a:solidFill>
                  <a:srgbClr val="6DA141"/>
                </a:solidFill>
                <a:latin typeface="Noto Sans Bold"/>
                <a:ea typeface="Noto Sans Bold"/>
                <a:cs typeface="Noto Sans Bold"/>
                <a:sym typeface="Noto Sans Bold"/>
              </a:rPr>
              <a:t>FINAL PAYCHECK:  </a:t>
            </a:r>
          </a:p>
          <a:p>
            <a:pPr algn="ctr">
              <a:lnSpc>
                <a:spcPts val="4800"/>
              </a:lnSpc>
            </a:pPr>
            <a:r>
              <a:rPr lang="en-US" b="true" sz="4000" spc="37">
                <a:solidFill>
                  <a:srgbClr val="6DA141"/>
                </a:solidFill>
                <a:latin typeface="Noto Sans Bold"/>
                <a:ea typeface="Noto Sans Bold"/>
                <a:cs typeface="Noto Sans Bold"/>
                <a:sym typeface="Noto Sans Bold"/>
              </a:rPr>
              <a:t>$771</a:t>
            </a:r>
          </a:p>
        </p:txBody>
      </p:sp>
      <p:sp>
        <p:nvSpPr>
          <p:cNvPr name="TextBox 29" id="29"/>
          <p:cNvSpPr txBox="true"/>
          <p:nvPr/>
        </p:nvSpPr>
        <p:spPr>
          <a:xfrm rot="0">
            <a:off x="13377779" y="3145245"/>
            <a:ext cx="4053856" cy="2219325"/>
          </a:xfrm>
          <a:prstGeom prst="rect">
            <a:avLst/>
          </a:prstGeom>
        </p:spPr>
        <p:txBody>
          <a:bodyPr anchor="t" rtlCol="false" tIns="0" lIns="0" bIns="0" rIns="0">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b="true" sz="2799" spc="26">
                <a:solidFill>
                  <a:srgbClr val="212C68"/>
                </a:solidFill>
                <a:latin typeface="Noto Sans Bold"/>
                <a:ea typeface="Noto Sans Bold"/>
                <a:cs typeface="Noto Sans Bold"/>
                <a:sym typeface="Noto Sans Bold"/>
              </a:rPr>
              <a:t>$60</a:t>
            </a:r>
          </a:p>
          <a:p>
            <a:pPr algn="l">
              <a:lnSpc>
                <a:spcPts val="3359"/>
              </a:lnSpc>
            </a:pPr>
            <a:r>
              <a:rPr lang="en-US" sz="2799" spc="26">
                <a:solidFill>
                  <a:srgbClr val="212C68"/>
                </a:solidFill>
                <a:latin typeface="Noto Sans"/>
                <a:ea typeface="Noto Sans"/>
                <a:cs typeface="Noto Sans"/>
                <a:sym typeface="Noto Sans"/>
              </a:rPr>
              <a:t>Taxable Income:  </a:t>
            </a:r>
            <a:r>
              <a:rPr lang="en-US" b="true" sz="2799" spc="26">
                <a:solidFill>
                  <a:srgbClr val="212C68"/>
                </a:solidFill>
                <a:latin typeface="Noto Sans Bold"/>
                <a:ea typeface="Noto Sans Bold"/>
                <a:cs typeface="Noto Sans Bold"/>
                <a:sym typeface="Noto Sans Bold"/>
              </a:rPr>
              <a:t>$1000</a:t>
            </a:r>
          </a:p>
          <a:p>
            <a:pPr algn="l">
              <a:lnSpc>
                <a:spcPts val="3359"/>
              </a:lnSpc>
            </a:pPr>
            <a:r>
              <a:rPr lang="en-US" sz="2799" spc="26">
                <a:solidFill>
                  <a:srgbClr val="212C68"/>
                </a:solidFill>
                <a:latin typeface="Noto Sans"/>
                <a:ea typeface="Noto Sans"/>
                <a:cs typeface="Noto Sans"/>
                <a:sym typeface="Noto Sans"/>
              </a:rPr>
              <a:t>Taxes Withheld:  </a:t>
            </a:r>
            <a:r>
              <a:rPr lang="en-US" b="true" sz="2799" spc="26">
                <a:solidFill>
                  <a:srgbClr val="212C68"/>
                </a:solidFill>
                <a:latin typeface="Noto Sans Bold"/>
                <a:ea typeface="Noto Sans Bold"/>
                <a:cs typeface="Noto Sans Bold"/>
                <a:sym typeface="Noto Sans Bold"/>
              </a:rPr>
              <a:t>$180</a:t>
            </a:r>
          </a:p>
          <a:p>
            <a:pPr algn="ctr">
              <a:lnSpc>
                <a:spcPts val="2879"/>
              </a:lnSpc>
            </a:pPr>
            <a:r>
              <a:rPr lang="en-US" b="true" sz="2400" spc="22">
                <a:solidFill>
                  <a:srgbClr val="6DA141"/>
                </a:solidFill>
                <a:latin typeface="Noto Sans Bold"/>
                <a:ea typeface="Noto Sans Bold"/>
                <a:cs typeface="Noto Sans Bold"/>
                <a:sym typeface="Noto Sans Bold"/>
              </a:rPr>
              <a:t>FINAL PAYCHECK:  </a:t>
            </a:r>
          </a:p>
          <a:p>
            <a:pPr algn="ctr">
              <a:lnSpc>
                <a:spcPts val="4800"/>
              </a:lnSpc>
            </a:pPr>
            <a:r>
              <a:rPr lang="en-US" b="true" sz="4000" spc="37">
                <a:solidFill>
                  <a:srgbClr val="6DA141"/>
                </a:solidFill>
                <a:latin typeface="Noto Sans Bold"/>
                <a:ea typeface="Noto Sans Bold"/>
                <a:cs typeface="Noto Sans Bold"/>
                <a:sym typeface="Noto Sans Bold"/>
              </a:rPr>
              <a:t>$760</a:t>
            </a:r>
          </a:p>
        </p:txBody>
      </p:sp>
      <p:sp>
        <p:nvSpPr>
          <p:cNvPr name="TextBox 30" id="30"/>
          <p:cNvSpPr txBox="true"/>
          <p:nvPr/>
        </p:nvSpPr>
        <p:spPr>
          <a:xfrm rot="0">
            <a:off x="4021295" y="2758118"/>
            <a:ext cx="4841650" cy="2209800"/>
          </a:xfrm>
          <a:prstGeom prst="rect">
            <a:avLst/>
          </a:prstGeom>
        </p:spPr>
        <p:txBody>
          <a:bodyPr anchor="t" rtlCol="false" tIns="0" lIns="0" bIns="0" rIns="0">
            <a:spAutoFit/>
          </a:bodyPr>
          <a:lstStyle/>
          <a:p>
            <a:pPr algn="l">
              <a:lnSpc>
                <a:spcPts val="3359"/>
              </a:lnSpc>
            </a:pPr>
            <a:r>
              <a:rPr lang="en-US" sz="2799" spc="26">
                <a:solidFill>
                  <a:srgbClr val="212C68"/>
                </a:solidFill>
                <a:latin typeface="Noto Sans"/>
                <a:ea typeface="Noto Sans"/>
                <a:cs typeface="Noto Sans"/>
                <a:sym typeface="Noto Sans"/>
              </a:rPr>
              <a:t>Weekly Paycheck:  </a:t>
            </a:r>
            <a:r>
              <a:rPr lang="en-US" b="true" sz="2799" spc="26">
                <a:solidFill>
                  <a:srgbClr val="212C68"/>
                </a:solidFill>
                <a:latin typeface="Noto Sans Bold"/>
                <a:ea typeface="Noto Sans Bold"/>
                <a:cs typeface="Noto Sans Bold"/>
                <a:sym typeface="Noto Sans Bold"/>
              </a:rPr>
              <a:t>$1000</a:t>
            </a:r>
          </a:p>
          <a:p>
            <a:pPr algn="l">
              <a:lnSpc>
                <a:spcPts val="3359"/>
              </a:lnSpc>
            </a:pPr>
            <a:r>
              <a:rPr lang="en-US" sz="2799" spc="26">
                <a:solidFill>
                  <a:srgbClr val="212C68"/>
                </a:solidFill>
                <a:latin typeface="Noto Sans"/>
                <a:ea typeface="Noto Sans"/>
                <a:cs typeface="Noto Sans"/>
                <a:sym typeface="Noto Sans"/>
              </a:rPr>
              <a:t>Taxable Income:  </a:t>
            </a:r>
            <a:r>
              <a:rPr lang="en-US" b="true" sz="2799" spc="26">
                <a:solidFill>
                  <a:srgbClr val="212C68"/>
                </a:solidFill>
                <a:latin typeface="Noto Sans Bold"/>
                <a:ea typeface="Noto Sans Bold"/>
                <a:cs typeface="Noto Sans Bold"/>
                <a:sym typeface="Noto Sans Bold"/>
              </a:rPr>
              <a:t>$1000</a:t>
            </a:r>
          </a:p>
          <a:p>
            <a:pPr algn="l">
              <a:lnSpc>
                <a:spcPts val="3359"/>
              </a:lnSpc>
            </a:pPr>
            <a:r>
              <a:rPr lang="en-US" sz="2799" spc="26">
                <a:solidFill>
                  <a:srgbClr val="212C68"/>
                </a:solidFill>
                <a:latin typeface="Noto Sans"/>
                <a:ea typeface="Noto Sans"/>
                <a:cs typeface="Noto Sans"/>
                <a:sym typeface="Noto Sans"/>
              </a:rPr>
              <a:t>Taxes Withheld (18%):  </a:t>
            </a:r>
            <a:r>
              <a:rPr lang="en-US" b="true" sz="2799" spc="26">
                <a:solidFill>
                  <a:srgbClr val="212C68"/>
                </a:solidFill>
                <a:latin typeface="Noto Sans Bold"/>
                <a:ea typeface="Noto Sans Bold"/>
                <a:cs typeface="Noto Sans Bold"/>
                <a:sym typeface="Noto Sans Bold"/>
              </a:rPr>
              <a:t>$180 </a:t>
            </a:r>
          </a:p>
          <a:p>
            <a:pPr algn="l">
              <a:lnSpc>
                <a:spcPts val="4200"/>
              </a:lnSpc>
            </a:pPr>
            <a:r>
              <a:rPr lang="en-US" b="true" sz="3500" spc="32">
                <a:solidFill>
                  <a:srgbClr val="6DA141"/>
                </a:solidFill>
                <a:latin typeface="Noto Sans Bold"/>
                <a:ea typeface="Noto Sans Bold"/>
                <a:cs typeface="Noto Sans Bold"/>
                <a:sym typeface="Noto Sans Bold"/>
              </a:rPr>
              <a:t>Take home Pay:  $820</a:t>
            </a:r>
          </a:p>
          <a:p>
            <a:pPr algn="l">
              <a:lnSpc>
                <a:spcPts val="3359"/>
              </a:lnSpc>
            </a:pPr>
          </a:p>
        </p:txBody>
      </p:sp>
      <p:sp>
        <p:nvSpPr>
          <p:cNvPr name="TextBox 31" id="31"/>
          <p:cNvSpPr txBox="true"/>
          <p:nvPr/>
        </p:nvSpPr>
        <p:spPr>
          <a:xfrm rot="0">
            <a:off x="9258785" y="6520130"/>
            <a:ext cx="3914256" cy="2219325"/>
          </a:xfrm>
          <a:prstGeom prst="rect">
            <a:avLst/>
          </a:prstGeom>
        </p:spPr>
        <p:txBody>
          <a:bodyPr anchor="t" rtlCol="false" tIns="0" lIns="0" bIns="0" rIns="0">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b="true" sz="2799" spc="26">
                <a:solidFill>
                  <a:srgbClr val="212C68"/>
                </a:solidFill>
                <a:latin typeface="Noto Sans Bold"/>
                <a:ea typeface="Noto Sans Bold"/>
                <a:cs typeface="Noto Sans Bold"/>
                <a:sym typeface="Noto Sans Bold"/>
              </a:rPr>
              <a:t>$50</a:t>
            </a:r>
          </a:p>
          <a:p>
            <a:pPr algn="l">
              <a:lnSpc>
                <a:spcPts val="3359"/>
              </a:lnSpc>
            </a:pPr>
            <a:r>
              <a:rPr lang="en-US" sz="2799" spc="26">
                <a:solidFill>
                  <a:srgbClr val="212C68"/>
                </a:solidFill>
                <a:latin typeface="Noto Sans"/>
                <a:ea typeface="Noto Sans"/>
                <a:cs typeface="Noto Sans"/>
                <a:sym typeface="Noto Sans"/>
              </a:rPr>
              <a:t>Taxable Income:  </a:t>
            </a:r>
            <a:r>
              <a:rPr lang="en-US" b="true" sz="2799" spc="26">
                <a:solidFill>
                  <a:srgbClr val="212C68"/>
                </a:solidFill>
                <a:latin typeface="Noto Sans Bold"/>
                <a:ea typeface="Noto Sans Bold"/>
                <a:cs typeface="Noto Sans Bold"/>
                <a:sym typeface="Noto Sans Bold"/>
              </a:rPr>
              <a:t>$450</a:t>
            </a:r>
          </a:p>
          <a:p>
            <a:pPr algn="l">
              <a:lnSpc>
                <a:spcPts val="3359"/>
              </a:lnSpc>
            </a:pPr>
            <a:r>
              <a:rPr lang="en-US" sz="2799" spc="26">
                <a:solidFill>
                  <a:srgbClr val="212C68"/>
                </a:solidFill>
                <a:latin typeface="Noto Sans"/>
                <a:ea typeface="Noto Sans"/>
                <a:cs typeface="Noto Sans"/>
                <a:sym typeface="Noto Sans"/>
              </a:rPr>
              <a:t>Taxes Withheld:  </a:t>
            </a:r>
            <a:r>
              <a:rPr lang="en-US" b="true" sz="2799" spc="26">
                <a:solidFill>
                  <a:srgbClr val="212C68"/>
                </a:solidFill>
                <a:latin typeface="Noto Sans Bold"/>
                <a:ea typeface="Noto Sans Bold"/>
                <a:cs typeface="Noto Sans Bold"/>
                <a:sym typeface="Noto Sans Bold"/>
              </a:rPr>
              <a:t>$81</a:t>
            </a:r>
          </a:p>
          <a:p>
            <a:pPr algn="ctr">
              <a:lnSpc>
                <a:spcPts val="2879"/>
              </a:lnSpc>
            </a:pPr>
            <a:r>
              <a:rPr lang="en-US" b="true" sz="2400" spc="22">
                <a:solidFill>
                  <a:srgbClr val="6DA141"/>
                </a:solidFill>
                <a:latin typeface="Noto Sans Bold"/>
                <a:ea typeface="Noto Sans Bold"/>
                <a:cs typeface="Noto Sans Bold"/>
                <a:sym typeface="Noto Sans Bold"/>
              </a:rPr>
              <a:t>FINAL PAYCHECK:  </a:t>
            </a:r>
          </a:p>
          <a:p>
            <a:pPr algn="ctr">
              <a:lnSpc>
                <a:spcPts val="4800"/>
              </a:lnSpc>
            </a:pPr>
            <a:r>
              <a:rPr lang="en-US" b="true" sz="4000" spc="37">
                <a:solidFill>
                  <a:srgbClr val="6DA141"/>
                </a:solidFill>
                <a:latin typeface="Noto Sans Bold"/>
                <a:ea typeface="Noto Sans Bold"/>
                <a:cs typeface="Noto Sans Bold"/>
                <a:sym typeface="Noto Sans Bold"/>
              </a:rPr>
              <a:t>$369</a:t>
            </a:r>
          </a:p>
        </p:txBody>
      </p:sp>
      <p:sp>
        <p:nvSpPr>
          <p:cNvPr name="TextBox 32" id="32"/>
          <p:cNvSpPr txBox="true"/>
          <p:nvPr/>
        </p:nvSpPr>
        <p:spPr>
          <a:xfrm rot="0">
            <a:off x="13373585" y="6520130"/>
            <a:ext cx="3885715" cy="2219325"/>
          </a:xfrm>
          <a:prstGeom prst="rect">
            <a:avLst/>
          </a:prstGeom>
        </p:spPr>
        <p:txBody>
          <a:bodyPr anchor="t" rtlCol="false" tIns="0" lIns="0" bIns="0" rIns="0">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b="true" sz="2799" spc="26">
                <a:solidFill>
                  <a:srgbClr val="212C68"/>
                </a:solidFill>
                <a:latin typeface="Noto Sans Bold"/>
                <a:ea typeface="Noto Sans Bold"/>
                <a:cs typeface="Noto Sans Bold"/>
                <a:sym typeface="Noto Sans Bold"/>
              </a:rPr>
              <a:t>$50</a:t>
            </a:r>
          </a:p>
          <a:p>
            <a:pPr algn="l">
              <a:lnSpc>
                <a:spcPts val="3359"/>
              </a:lnSpc>
            </a:pPr>
            <a:r>
              <a:rPr lang="en-US" sz="2799" spc="26">
                <a:solidFill>
                  <a:srgbClr val="212C68"/>
                </a:solidFill>
                <a:latin typeface="Noto Sans"/>
                <a:ea typeface="Noto Sans"/>
                <a:cs typeface="Noto Sans"/>
                <a:sym typeface="Noto Sans"/>
              </a:rPr>
              <a:t>Taxable Income:  </a:t>
            </a:r>
            <a:r>
              <a:rPr lang="en-US" b="true" sz="2799" spc="26">
                <a:solidFill>
                  <a:srgbClr val="212C68"/>
                </a:solidFill>
                <a:latin typeface="Noto Sans Bold"/>
                <a:ea typeface="Noto Sans Bold"/>
                <a:cs typeface="Noto Sans Bold"/>
                <a:sym typeface="Noto Sans Bold"/>
              </a:rPr>
              <a:t>$500</a:t>
            </a:r>
          </a:p>
          <a:p>
            <a:pPr algn="l">
              <a:lnSpc>
                <a:spcPts val="3359"/>
              </a:lnSpc>
            </a:pPr>
            <a:r>
              <a:rPr lang="en-US" sz="2799" spc="26">
                <a:solidFill>
                  <a:srgbClr val="212C68"/>
                </a:solidFill>
                <a:latin typeface="Noto Sans"/>
                <a:ea typeface="Noto Sans"/>
                <a:cs typeface="Noto Sans"/>
                <a:sym typeface="Noto Sans"/>
              </a:rPr>
              <a:t>Taxes Withheld:  </a:t>
            </a:r>
            <a:r>
              <a:rPr lang="en-US" b="true" sz="2799" spc="26">
                <a:solidFill>
                  <a:srgbClr val="212C68"/>
                </a:solidFill>
                <a:latin typeface="Noto Sans Bold"/>
                <a:ea typeface="Noto Sans Bold"/>
                <a:cs typeface="Noto Sans Bold"/>
                <a:sym typeface="Noto Sans Bold"/>
              </a:rPr>
              <a:t>$90</a:t>
            </a:r>
          </a:p>
          <a:p>
            <a:pPr algn="ctr">
              <a:lnSpc>
                <a:spcPts val="2879"/>
              </a:lnSpc>
            </a:pPr>
            <a:r>
              <a:rPr lang="en-US" b="true" sz="2400" spc="22">
                <a:solidFill>
                  <a:srgbClr val="6DA141"/>
                </a:solidFill>
                <a:latin typeface="Noto Sans Bold"/>
                <a:ea typeface="Noto Sans Bold"/>
                <a:cs typeface="Noto Sans Bold"/>
                <a:sym typeface="Noto Sans Bold"/>
              </a:rPr>
              <a:t>FINAL PAYCHECK:  </a:t>
            </a:r>
          </a:p>
          <a:p>
            <a:pPr algn="ctr">
              <a:lnSpc>
                <a:spcPts val="4800"/>
              </a:lnSpc>
            </a:pPr>
            <a:r>
              <a:rPr lang="en-US" b="true" sz="4000" spc="37">
                <a:solidFill>
                  <a:srgbClr val="6DA141"/>
                </a:solidFill>
                <a:latin typeface="Noto Sans Bold"/>
                <a:ea typeface="Noto Sans Bold"/>
                <a:cs typeface="Noto Sans Bold"/>
                <a:sym typeface="Noto Sans Bold"/>
              </a:rPr>
              <a:t>$360</a:t>
            </a:r>
          </a:p>
        </p:txBody>
      </p:sp>
      <p:sp>
        <p:nvSpPr>
          <p:cNvPr name="TextBox 33" id="33"/>
          <p:cNvSpPr txBox="true"/>
          <p:nvPr/>
        </p:nvSpPr>
        <p:spPr>
          <a:xfrm rot="0">
            <a:off x="4021295" y="6259603"/>
            <a:ext cx="4845844" cy="2209800"/>
          </a:xfrm>
          <a:prstGeom prst="rect">
            <a:avLst/>
          </a:prstGeom>
        </p:spPr>
        <p:txBody>
          <a:bodyPr anchor="t" rtlCol="false" tIns="0" lIns="0" bIns="0" rIns="0">
            <a:spAutoFit/>
          </a:bodyPr>
          <a:lstStyle/>
          <a:p>
            <a:pPr algn="l">
              <a:lnSpc>
                <a:spcPts val="3359"/>
              </a:lnSpc>
            </a:pPr>
            <a:r>
              <a:rPr lang="en-US" sz="2799" spc="26">
                <a:solidFill>
                  <a:srgbClr val="212C68"/>
                </a:solidFill>
                <a:latin typeface="Noto Sans"/>
                <a:ea typeface="Noto Sans"/>
                <a:cs typeface="Noto Sans"/>
                <a:sym typeface="Noto Sans"/>
              </a:rPr>
              <a:t>Weekly Paycheck:  </a:t>
            </a:r>
            <a:r>
              <a:rPr lang="en-US" b="true" sz="2799" spc="26">
                <a:solidFill>
                  <a:srgbClr val="212C68"/>
                </a:solidFill>
                <a:latin typeface="Noto Sans Bold"/>
                <a:ea typeface="Noto Sans Bold"/>
                <a:cs typeface="Noto Sans Bold"/>
                <a:sym typeface="Noto Sans Bold"/>
              </a:rPr>
              <a:t>$500</a:t>
            </a:r>
          </a:p>
          <a:p>
            <a:pPr algn="l">
              <a:lnSpc>
                <a:spcPts val="3359"/>
              </a:lnSpc>
            </a:pPr>
            <a:r>
              <a:rPr lang="en-US" sz="2799" spc="26">
                <a:solidFill>
                  <a:srgbClr val="212C68"/>
                </a:solidFill>
                <a:latin typeface="Noto Sans"/>
                <a:ea typeface="Noto Sans"/>
                <a:cs typeface="Noto Sans"/>
                <a:sym typeface="Noto Sans"/>
              </a:rPr>
              <a:t>Taxable Income:  </a:t>
            </a:r>
            <a:r>
              <a:rPr lang="en-US" b="true" sz="2799" spc="26">
                <a:solidFill>
                  <a:srgbClr val="212C68"/>
                </a:solidFill>
                <a:latin typeface="Noto Sans Bold"/>
                <a:ea typeface="Noto Sans Bold"/>
                <a:cs typeface="Noto Sans Bold"/>
                <a:sym typeface="Noto Sans Bold"/>
              </a:rPr>
              <a:t>$500</a:t>
            </a:r>
          </a:p>
          <a:p>
            <a:pPr algn="l">
              <a:lnSpc>
                <a:spcPts val="3359"/>
              </a:lnSpc>
            </a:pPr>
            <a:r>
              <a:rPr lang="en-US" sz="2799" spc="26">
                <a:solidFill>
                  <a:srgbClr val="212C68"/>
                </a:solidFill>
                <a:latin typeface="Noto Sans"/>
                <a:ea typeface="Noto Sans"/>
                <a:cs typeface="Noto Sans"/>
                <a:sym typeface="Noto Sans"/>
              </a:rPr>
              <a:t>Taxes Withheld (18%):  </a:t>
            </a:r>
            <a:r>
              <a:rPr lang="en-US" b="true" sz="2799" spc="26">
                <a:solidFill>
                  <a:srgbClr val="212C68"/>
                </a:solidFill>
                <a:latin typeface="Noto Sans Bold"/>
                <a:ea typeface="Noto Sans Bold"/>
                <a:cs typeface="Noto Sans Bold"/>
                <a:sym typeface="Noto Sans Bold"/>
              </a:rPr>
              <a:t>$90</a:t>
            </a:r>
          </a:p>
          <a:p>
            <a:pPr algn="l">
              <a:lnSpc>
                <a:spcPts val="4200"/>
              </a:lnSpc>
            </a:pPr>
            <a:r>
              <a:rPr lang="en-US" b="true" sz="3500" spc="32">
                <a:solidFill>
                  <a:srgbClr val="6DA141"/>
                </a:solidFill>
                <a:latin typeface="Noto Sans Bold"/>
                <a:ea typeface="Noto Sans Bold"/>
                <a:cs typeface="Noto Sans Bold"/>
                <a:sym typeface="Noto Sans Bold"/>
              </a:rPr>
              <a:t>Take home Pay:  $410</a:t>
            </a:r>
          </a:p>
          <a:p>
            <a:pPr algn="l">
              <a:lnSpc>
                <a:spcPts val="3359"/>
              </a:lnSpc>
            </a:pPr>
          </a:p>
        </p:txBody>
      </p:sp>
      <p:grpSp>
        <p:nvGrpSpPr>
          <p:cNvPr name="Group 34" id="34"/>
          <p:cNvGrpSpPr/>
          <p:nvPr/>
        </p:nvGrpSpPr>
        <p:grpSpPr>
          <a:xfrm rot="0">
            <a:off x="13147868" y="5838289"/>
            <a:ext cx="4283767" cy="587624"/>
            <a:chOff x="0" y="0"/>
            <a:chExt cx="5711689" cy="783499"/>
          </a:xfrm>
        </p:grpSpPr>
        <p:sp>
          <p:nvSpPr>
            <p:cNvPr name="Freeform 35" id="35"/>
            <p:cNvSpPr/>
            <p:nvPr/>
          </p:nvSpPr>
          <p:spPr>
            <a:xfrm flipH="false" flipV="false" rot="0">
              <a:off x="26412" y="24060"/>
              <a:ext cx="5658818" cy="735388"/>
            </a:xfrm>
            <a:custGeom>
              <a:avLst/>
              <a:gdLst/>
              <a:ahLst/>
              <a:cxnLst/>
              <a:rect r="r" b="b" t="t" l="l"/>
              <a:pathLst>
                <a:path h="735388" w="5658818">
                  <a:moveTo>
                    <a:pt x="0" y="0"/>
                  </a:moveTo>
                  <a:lnTo>
                    <a:pt x="5658818" y="0"/>
                  </a:lnTo>
                  <a:lnTo>
                    <a:pt x="5658818" y="735388"/>
                  </a:lnTo>
                  <a:lnTo>
                    <a:pt x="0" y="735388"/>
                  </a:lnTo>
                  <a:close/>
                </a:path>
              </a:pathLst>
            </a:custGeom>
            <a:solidFill>
              <a:srgbClr val="60A644"/>
            </a:solidFill>
          </p:spPr>
        </p:sp>
        <p:sp>
          <p:nvSpPr>
            <p:cNvPr name="Freeform 36" id="36"/>
            <p:cNvSpPr/>
            <p:nvPr/>
          </p:nvSpPr>
          <p:spPr>
            <a:xfrm flipH="false" flipV="false" rot="0">
              <a:off x="0" y="0"/>
              <a:ext cx="5711643" cy="783508"/>
            </a:xfrm>
            <a:custGeom>
              <a:avLst/>
              <a:gdLst/>
              <a:ahLst/>
              <a:cxnLst/>
              <a:rect r="r" b="b" t="t" l="l"/>
              <a:pathLst>
                <a:path h="783508" w="5711643">
                  <a:moveTo>
                    <a:pt x="26412" y="0"/>
                  </a:moveTo>
                  <a:lnTo>
                    <a:pt x="5685230" y="0"/>
                  </a:lnTo>
                  <a:cubicBezTo>
                    <a:pt x="5699757" y="0"/>
                    <a:pt x="5711643" y="10827"/>
                    <a:pt x="5711643" y="24060"/>
                  </a:cubicBezTo>
                  <a:lnTo>
                    <a:pt x="5711643" y="759448"/>
                  </a:lnTo>
                  <a:cubicBezTo>
                    <a:pt x="5711643" y="772681"/>
                    <a:pt x="5699757" y="783508"/>
                    <a:pt x="5685230" y="783508"/>
                  </a:cubicBezTo>
                  <a:lnTo>
                    <a:pt x="26412" y="783508"/>
                  </a:lnTo>
                  <a:cubicBezTo>
                    <a:pt x="11885" y="783508"/>
                    <a:pt x="0" y="772681"/>
                    <a:pt x="0" y="759448"/>
                  </a:cubicBezTo>
                  <a:lnTo>
                    <a:pt x="0" y="24060"/>
                  </a:lnTo>
                  <a:cubicBezTo>
                    <a:pt x="0" y="10827"/>
                    <a:pt x="11885" y="0"/>
                    <a:pt x="26412" y="0"/>
                  </a:cubicBezTo>
                  <a:moveTo>
                    <a:pt x="26412" y="48120"/>
                  </a:moveTo>
                  <a:lnTo>
                    <a:pt x="26412" y="24060"/>
                  </a:lnTo>
                  <a:lnTo>
                    <a:pt x="52824" y="24060"/>
                  </a:lnTo>
                  <a:lnTo>
                    <a:pt x="52824" y="759448"/>
                  </a:lnTo>
                  <a:lnTo>
                    <a:pt x="26412" y="759448"/>
                  </a:lnTo>
                  <a:lnTo>
                    <a:pt x="26412" y="735388"/>
                  </a:lnTo>
                  <a:lnTo>
                    <a:pt x="5685230" y="735388"/>
                  </a:lnTo>
                  <a:lnTo>
                    <a:pt x="5685230" y="759448"/>
                  </a:lnTo>
                  <a:lnTo>
                    <a:pt x="5658818" y="759448"/>
                  </a:lnTo>
                  <a:lnTo>
                    <a:pt x="5658818" y="24060"/>
                  </a:lnTo>
                  <a:lnTo>
                    <a:pt x="5685230" y="24060"/>
                  </a:lnTo>
                  <a:lnTo>
                    <a:pt x="5685230" y="48120"/>
                  </a:lnTo>
                  <a:lnTo>
                    <a:pt x="26412" y="48120"/>
                  </a:lnTo>
                  <a:close/>
                </a:path>
              </a:pathLst>
            </a:custGeom>
            <a:solidFill>
              <a:srgbClr val="60A644"/>
            </a:solidFill>
          </p:spPr>
        </p:sp>
      </p:grpSp>
      <p:grpSp>
        <p:nvGrpSpPr>
          <p:cNvPr name="Group 37" id="37"/>
          <p:cNvGrpSpPr/>
          <p:nvPr/>
        </p:nvGrpSpPr>
        <p:grpSpPr>
          <a:xfrm rot="0">
            <a:off x="9080660" y="5819844"/>
            <a:ext cx="4091021" cy="591781"/>
            <a:chOff x="0" y="0"/>
            <a:chExt cx="5454695" cy="789041"/>
          </a:xfrm>
        </p:grpSpPr>
        <p:sp>
          <p:nvSpPr>
            <p:cNvPr name="Freeform 38" id="38"/>
            <p:cNvSpPr/>
            <p:nvPr/>
          </p:nvSpPr>
          <p:spPr>
            <a:xfrm flipH="false" flipV="false" rot="0">
              <a:off x="6350" y="6350"/>
              <a:ext cx="5441950" cy="776351"/>
            </a:xfrm>
            <a:custGeom>
              <a:avLst/>
              <a:gdLst/>
              <a:ahLst/>
              <a:cxnLst/>
              <a:rect r="r" b="b" t="t" l="l"/>
              <a:pathLst>
                <a:path h="776351" w="5441950">
                  <a:moveTo>
                    <a:pt x="0" y="0"/>
                  </a:moveTo>
                  <a:lnTo>
                    <a:pt x="5441950" y="0"/>
                  </a:lnTo>
                  <a:lnTo>
                    <a:pt x="5441950" y="776351"/>
                  </a:lnTo>
                  <a:lnTo>
                    <a:pt x="0" y="776351"/>
                  </a:lnTo>
                  <a:close/>
                </a:path>
              </a:pathLst>
            </a:custGeom>
            <a:solidFill>
              <a:srgbClr val="232C68"/>
            </a:solidFill>
          </p:spPr>
        </p:sp>
        <p:sp>
          <p:nvSpPr>
            <p:cNvPr name="Freeform 39" id="39"/>
            <p:cNvSpPr/>
            <p:nvPr/>
          </p:nvSpPr>
          <p:spPr>
            <a:xfrm flipH="false" flipV="false" rot="0">
              <a:off x="0" y="0"/>
              <a:ext cx="5454650" cy="789051"/>
            </a:xfrm>
            <a:custGeom>
              <a:avLst/>
              <a:gdLst/>
              <a:ahLst/>
              <a:cxnLst/>
              <a:rect r="r" b="b" t="t" l="l"/>
              <a:pathLst>
                <a:path h="789051" w="5454650">
                  <a:moveTo>
                    <a:pt x="6350" y="0"/>
                  </a:moveTo>
                  <a:lnTo>
                    <a:pt x="5448300" y="0"/>
                  </a:lnTo>
                  <a:cubicBezTo>
                    <a:pt x="5451856" y="0"/>
                    <a:pt x="5454650" y="2794"/>
                    <a:pt x="5454650" y="6350"/>
                  </a:cubicBezTo>
                  <a:lnTo>
                    <a:pt x="5454650" y="782701"/>
                  </a:lnTo>
                  <a:cubicBezTo>
                    <a:pt x="5454650" y="786257"/>
                    <a:pt x="5451856" y="789051"/>
                    <a:pt x="5448300" y="789051"/>
                  </a:cubicBezTo>
                  <a:lnTo>
                    <a:pt x="6350" y="789051"/>
                  </a:lnTo>
                  <a:cubicBezTo>
                    <a:pt x="2794" y="789051"/>
                    <a:pt x="0" y="786257"/>
                    <a:pt x="0" y="782701"/>
                  </a:cubicBezTo>
                  <a:lnTo>
                    <a:pt x="0" y="6350"/>
                  </a:lnTo>
                  <a:cubicBezTo>
                    <a:pt x="0" y="2794"/>
                    <a:pt x="2794" y="0"/>
                    <a:pt x="6350" y="0"/>
                  </a:cubicBezTo>
                  <a:moveTo>
                    <a:pt x="6350" y="12700"/>
                  </a:moveTo>
                  <a:lnTo>
                    <a:pt x="6350" y="6350"/>
                  </a:lnTo>
                  <a:lnTo>
                    <a:pt x="12700" y="6350"/>
                  </a:lnTo>
                  <a:lnTo>
                    <a:pt x="12700" y="782701"/>
                  </a:lnTo>
                  <a:lnTo>
                    <a:pt x="6350" y="782701"/>
                  </a:lnTo>
                  <a:lnTo>
                    <a:pt x="6350" y="776351"/>
                  </a:lnTo>
                  <a:lnTo>
                    <a:pt x="5448300" y="776351"/>
                  </a:lnTo>
                  <a:lnTo>
                    <a:pt x="5448300" y="782701"/>
                  </a:lnTo>
                  <a:lnTo>
                    <a:pt x="5441950" y="782701"/>
                  </a:lnTo>
                  <a:lnTo>
                    <a:pt x="5441950" y="6350"/>
                  </a:lnTo>
                  <a:lnTo>
                    <a:pt x="5448300" y="6350"/>
                  </a:lnTo>
                  <a:lnTo>
                    <a:pt x="5448300" y="12700"/>
                  </a:lnTo>
                  <a:lnTo>
                    <a:pt x="6350" y="12700"/>
                  </a:lnTo>
                  <a:close/>
                </a:path>
              </a:pathLst>
            </a:custGeom>
            <a:solidFill>
              <a:srgbClr val="232C68"/>
            </a:solidFill>
          </p:spPr>
        </p:sp>
      </p:grpSp>
      <p:sp>
        <p:nvSpPr>
          <p:cNvPr name="TextBox 40" id="40"/>
          <p:cNvSpPr txBox="true"/>
          <p:nvPr/>
        </p:nvSpPr>
        <p:spPr>
          <a:xfrm rot="0">
            <a:off x="10349840" y="5829376"/>
            <a:ext cx="2080641" cy="542925"/>
          </a:xfrm>
          <a:prstGeom prst="rect">
            <a:avLst/>
          </a:prstGeom>
        </p:spPr>
        <p:txBody>
          <a:bodyPr anchor="t" rtlCol="false" tIns="0" lIns="0" bIns="0" rIns="0">
            <a:spAutoFit/>
          </a:bodyPr>
          <a:lstStyle/>
          <a:p>
            <a:pPr algn="l">
              <a:lnSpc>
                <a:spcPts val="4320"/>
              </a:lnSpc>
            </a:pPr>
            <a:r>
              <a:rPr lang="en-US" sz="3600" spc="33">
                <a:solidFill>
                  <a:srgbClr val="FFFFFF"/>
                </a:solidFill>
                <a:latin typeface="Noto Sans"/>
                <a:ea typeface="Noto Sans"/>
                <a:cs typeface="Noto Sans"/>
                <a:sym typeface="Noto Sans"/>
              </a:rPr>
              <a:t>PRE-TAX</a:t>
            </a:r>
          </a:p>
        </p:txBody>
      </p:sp>
      <p:sp>
        <p:nvSpPr>
          <p:cNvPr name="TextBox 41" id="41"/>
          <p:cNvSpPr txBox="true"/>
          <p:nvPr/>
        </p:nvSpPr>
        <p:spPr>
          <a:xfrm rot="0">
            <a:off x="14681404" y="5838289"/>
            <a:ext cx="1614567" cy="542925"/>
          </a:xfrm>
          <a:prstGeom prst="rect">
            <a:avLst/>
          </a:prstGeom>
        </p:spPr>
        <p:txBody>
          <a:bodyPr anchor="t" rtlCol="false" tIns="0" lIns="0" bIns="0" rIns="0">
            <a:spAutoFit/>
          </a:bodyPr>
          <a:lstStyle/>
          <a:p>
            <a:pPr algn="l">
              <a:lnSpc>
                <a:spcPts val="4320"/>
              </a:lnSpc>
            </a:pPr>
            <a:r>
              <a:rPr lang="en-US" sz="3600" spc="33">
                <a:solidFill>
                  <a:srgbClr val="FFFFFF"/>
                </a:solidFill>
                <a:latin typeface="Noto Sans"/>
                <a:ea typeface="Noto Sans"/>
                <a:cs typeface="Noto Sans"/>
                <a:sym typeface="Noto Sans"/>
              </a:rPr>
              <a:t>ROTH</a:t>
            </a:r>
          </a:p>
        </p:txBody>
      </p:sp>
      <p:sp>
        <p:nvSpPr>
          <p:cNvPr name="Freeform 42" id="42"/>
          <p:cNvSpPr/>
          <p:nvPr/>
        </p:nvSpPr>
        <p:spPr>
          <a:xfrm flipH="false" flipV="false" rot="0">
            <a:off x="1117995" y="5979197"/>
            <a:ext cx="2770613" cy="2770613"/>
          </a:xfrm>
          <a:custGeom>
            <a:avLst/>
            <a:gdLst/>
            <a:ahLst/>
            <a:cxnLst/>
            <a:rect r="r" b="b" t="t" l="l"/>
            <a:pathLst>
              <a:path h="2770613" w="2770613">
                <a:moveTo>
                  <a:pt x="0" y="0"/>
                </a:moveTo>
                <a:lnTo>
                  <a:pt x="2770613" y="0"/>
                </a:lnTo>
                <a:lnTo>
                  <a:pt x="2770613" y="2770613"/>
                </a:lnTo>
                <a:lnTo>
                  <a:pt x="0" y="27706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3" id="43"/>
          <p:cNvSpPr/>
          <p:nvPr/>
        </p:nvSpPr>
        <p:spPr>
          <a:xfrm flipH="false" flipV="false" rot="0">
            <a:off x="1037554" y="2475433"/>
            <a:ext cx="2775170" cy="2775170"/>
          </a:xfrm>
          <a:custGeom>
            <a:avLst/>
            <a:gdLst/>
            <a:ahLst/>
            <a:cxnLst/>
            <a:rect r="r" b="b" t="t" l="l"/>
            <a:pathLst>
              <a:path h="2775170" w="2775170">
                <a:moveTo>
                  <a:pt x="0" y="0"/>
                </a:moveTo>
                <a:lnTo>
                  <a:pt x="2775170" y="0"/>
                </a:lnTo>
                <a:lnTo>
                  <a:pt x="2775170" y="2775170"/>
                </a:lnTo>
                <a:lnTo>
                  <a:pt x="0" y="27751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4" id="44"/>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7"/>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45261" y="487735"/>
            <a:ext cx="18242739"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Pre-Tax/Traditional Contribution</a:t>
            </a:r>
          </a:p>
        </p:txBody>
      </p:sp>
      <p:grpSp>
        <p:nvGrpSpPr>
          <p:cNvPr name="Group 6" id="6"/>
          <p:cNvGrpSpPr/>
          <p:nvPr/>
        </p:nvGrpSpPr>
        <p:grpSpPr>
          <a:xfrm rot="0">
            <a:off x="11658600" y="5085129"/>
            <a:ext cx="5600700" cy="3162299"/>
            <a:chOff x="0" y="0"/>
            <a:chExt cx="7467600" cy="4216399"/>
          </a:xfrm>
        </p:grpSpPr>
        <p:sp>
          <p:nvSpPr>
            <p:cNvPr name="Freeform 7" id="7"/>
            <p:cNvSpPr/>
            <p:nvPr/>
          </p:nvSpPr>
          <p:spPr>
            <a:xfrm flipH="false" flipV="false" rot="0">
              <a:off x="0" y="0"/>
              <a:ext cx="7467600" cy="4216400"/>
            </a:xfrm>
            <a:custGeom>
              <a:avLst/>
              <a:gdLst/>
              <a:ahLst/>
              <a:cxnLst/>
              <a:rect r="r" b="b" t="t" l="l"/>
              <a:pathLst>
                <a:path h="4216400" w="7467600">
                  <a:moveTo>
                    <a:pt x="381000" y="0"/>
                  </a:moveTo>
                  <a:lnTo>
                    <a:pt x="533400" y="0"/>
                  </a:lnTo>
                  <a:lnTo>
                    <a:pt x="533400" y="50800"/>
                  </a:lnTo>
                  <a:lnTo>
                    <a:pt x="381000" y="50800"/>
                  </a:lnTo>
                  <a:close/>
                  <a:moveTo>
                    <a:pt x="736600" y="0"/>
                  </a:moveTo>
                  <a:lnTo>
                    <a:pt x="889000" y="0"/>
                  </a:lnTo>
                  <a:lnTo>
                    <a:pt x="889000" y="50800"/>
                  </a:lnTo>
                  <a:lnTo>
                    <a:pt x="736600" y="50800"/>
                  </a:lnTo>
                  <a:close/>
                  <a:moveTo>
                    <a:pt x="1092200" y="0"/>
                  </a:moveTo>
                  <a:lnTo>
                    <a:pt x="1244600" y="0"/>
                  </a:lnTo>
                  <a:lnTo>
                    <a:pt x="1244600" y="50800"/>
                  </a:lnTo>
                  <a:lnTo>
                    <a:pt x="1092200" y="50800"/>
                  </a:lnTo>
                  <a:close/>
                  <a:moveTo>
                    <a:pt x="1447800" y="50800"/>
                  </a:moveTo>
                  <a:lnTo>
                    <a:pt x="1600200" y="50800"/>
                  </a:lnTo>
                  <a:lnTo>
                    <a:pt x="1447800" y="50800"/>
                  </a:lnTo>
                  <a:close/>
                  <a:moveTo>
                    <a:pt x="1803400" y="50800"/>
                  </a:moveTo>
                  <a:lnTo>
                    <a:pt x="1955800" y="50800"/>
                  </a:lnTo>
                  <a:lnTo>
                    <a:pt x="1803400" y="50800"/>
                  </a:lnTo>
                  <a:close/>
                  <a:moveTo>
                    <a:pt x="2159000" y="50800"/>
                  </a:moveTo>
                  <a:lnTo>
                    <a:pt x="2311400" y="50800"/>
                  </a:lnTo>
                  <a:lnTo>
                    <a:pt x="2159000" y="50800"/>
                  </a:lnTo>
                  <a:close/>
                  <a:moveTo>
                    <a:pt x="2514600" y="50800"/>
                  </a:moveTo>
                  <a:lnTo>
                    <a:pt x="2667000" y="50800"/>
                  </a:lnTo>
                  <a:lnTo>
                    <a:pt x="2514600" y="50800"/>
                  </a:lnTo>
                  <a:close/>
                  <a:moveTo>
                    <a:pt x="2870200" y="50800"/>
                  </a:moveTo>
                  <a:lnTo>
                    <a:pt x="3022600" y="50800"/>
                  </a:lnTo>
                  <a:lnTo>
                    <a:pt x="2870200" y="50800"/>
                  </a:lnTo>
                  <a:close/>
                  <a:moveTo>
                    <a:pt x="3225800" y="50800"/>
                  </a:moveTo>
                  <a:lnTo>
                    <a:pt x="3378200" y="50800"/>
                  </a:lnTo>
                  <a:lnTo>
                    <a:pt x="3225800" y="50800"/>
                  </a:lnTo>
                  <a:close/>
                  <a:moveTo>
                    <a:pt x="3581400" y="50800"/>
                  </a:moveTo>
                  <a:lnTo>
                    <a:pt x="3733800" y="50800"/>
                  </a:lnTo>
                  <a:lnTo>
                    <a:pt x="3581400" y="50800"/>
                  </a:lnTo>
                  <a:close/>
                  <a:moveTo>
                    <a:pt x="3937000" y="50800"/>
                  </a:moveTo>
                  <a:lnTo>
                    <a:pt x="4089400" y="50800"/>
                  </a:lnTo>
                  <a:lnTo>
                    <a:pt x="3937000" y="50800"/>
                  </a:lnTo>
                  <a:close/>
                  <a:moveTo>
                    <a:pt x="4292600" y="50800"/>
                  </a:moveTo>
                  <a:lnTo>
                    <a:pt x="4445000" y="50800"/>
                  </a:lnTo>
                  <a:lnTo>
                    <a:pt x="4292600" y="50800"/>
                  </a:lnTo>
                  <a:close/>
                  <a:moveTo>
                    <a:pt x="4648200" y="50800"/>
                  </a:moveTo>
                  <a:lnTo>
                    <a:pt x="4800600" y="50800"/>
                  </a:lnTo>
                  <a:lnTo>
                    <a:pt x="4648200" y="50800"/>
                  </a:lnTo>
                  <a:close/>
                  <a:moveTo>
                    <a:pt x="5003800" y="50800"/>
                  </a:moveTo>
                  <a:lnTo>
                    <a:pt x="5156200" y="50800"/>
                  </a:lnTo>
                  <a:lnTo>
                    <a:pt x="5003800" y="50800"/>
                  </a:lnTo>
                  <a:close/>
                  <a:moveTo>
                    <a:pt x="5359400" y="50800"/>
                  </a:moveTo>
                  <a:lnTo>
                    <a:pt x="5511800" y="50800"/>
                  </a:lnTo>
                  <a:lnTo>
                    <a:pt x="5359400" y="50800"/>
                  </a:lnTo>
                  <a:close/>
                  <a:moveTo>
                    <a:pt x="5715000" y="50800"/>
                  </a:moveTo>
                  <a:lnTo>
                    <a:pt x="5867400" y="50800"/>
                  </a:lnTo>
                  <a:lnTo>
                    <a:pt x="5715000" y="50800"/>
                  </a:lnTo>
                  <a:close/>
                  <a:moveTo>
                    <a:pt x="6070600" y="50800"/>
                  </a:moveTo>
                  <a:lnTo>
                    <a:pt x="6223000" y="50800"/>
                  </a:lnTo>
                  <a:lnTo>
                    <a:pt x="6070600" y="50800"/>
                  </a:lnTo>
                  <a:close/>
                  <a:moveTo>
                    <a:pt x="6426200" y="50800"/>
                  </a:moveTo>
                  <a:lnTo>
                    <a:pt x="6578600" y="50800"/>
                  </a:lnTo>
                  <a:lnTo>
                    <a:pt x="6426200" y="50800"/>
                  </a:lnTo>
                  <a:close/>
                  <a:moveTo>
                    <a:pt x="6781800" y="50800"/>
                  </a:moveTo>
                  <a:lnTo>
                    <a:pt x="6934200" y="50800"/>
                  </a:lnTo>
                  <a:lnTo>
                    <a:pt x="6781800" y="50800"/>
                  </a:lnTo>
                  <a:close/>
                  <a:moveTo>
                    <a:pt x="7137400" y="50800"/>
                  </a:moveTo>
                  <a:lnTo>
                    <a:pt x="7289800" y="50800"/>
                  </a:lnTo>
                  <a:lnTo>
                    <a:pt x="7137400" y="50800"/>
                  </a:lnTo>
                  <a:close/>
                  <a:moveTo>
                    <a:pt x="7467600" y="127000"/>
                  </a:moveTo>
                  <a:lnTo>
                    <a:pt x="7467600" y="228600"/>
                  </a:lnTo>
                  <a:lnTo>
                    <a:pt x="7416800" y="228600"/>
                  </a:lnTo>
                  <a:lnTo>
                    <a:pt x="7416800" y="76200"/>
                  </a:lnTo>
                  <a:close/>
                  <a:moveTo>
                    <a:pt x="7416800" y="431800"/>
                  </a:moveTo>
                  <a:lnTo>
                    <a:pt x="7416800" y="584200"/>
                  </a:lnTo>
                  <a:lnTo>
                    <a:pt x="7366000" y="584200"/>
                  </a:lnTo>
                  <a:lnTo>
                    <a:pt x="7366000" y="431800"/>
                  </a:lnTo>
                  <a:close/>
                  <a:moveTo>
                    <a:pt x="7366000" y="787400"/>
                  </a:moveTo>
                  <a:lnTo>
                    <a:pt x="7366000" y="939800"/>
                  </a:lnTo>
                  <a:lnTo>
                    <a:pt x="7315200" y="939800"/>
                  </a:lnTo>
                  <a:lnTo>
                    <a:pt x="7315200" y="787400"/>
                  </a:lnTo>
                  <a:close/>
                  <a:moveTo>
                    <a:pt x="7315200" y="1143000"/>
                  </a:moveTo>
                  <a:lnTo>
                    <a:pt x="7315200" y="1295400"/>
                  </a:lnTo>
                  <a:lnTo>
                    <a:pt x="7264400" y="1295400"/>
                  </a:lnTo>
                  <a:lnTo>
                    <a:pt x="7264400" y="1143000"/>
                  </a:lnTo>
                  <a:close/>
                  <a:moveTo>
                    <a:pt x="7264400" y="1498600"/>
                  </a:moveTo>
                  <a:lnTo>
                    <a:pt x="7264400" y="1651000"/>
                  </a:lnTo>
                  <a:lnTo>
                    <a:pt x="7213600" y="1651000"/>
                  </a:lnTo>
                  <a:lnTo>
                    <a:pt x="7213600" y="1498600"/>
                  </a:lnTo>
                  <a:close/>
                  <a:moveTo>
                    <a:pt x="7213600" y="1854200"/>
                  </a:moveTo>
                  <a:lnTo>
                    <a:pt x="7213600" y="2006600"/>
                  </a:lnTo>
                  <a:lnTo>
                    <a:pt x="7162800" y="2006600"/>
                  </a:lnTo>
                  <a:lnTo>
                    <a:pt x="7162800" y="1854200"/>
                  </a:lnTo>
                  <a:close/>
                  <a:moveTo>
                    <a:pt x="7162800" y="2209800"/>
                  </a:moveTo>
                  <a:lnTo>
                    <a:pt x="7162800" y="2362200"/>
                  </a:lnTo>
                  <a:lnTo>
                    <a:pt x="7112000" y="2362200"/>
                  </a:lnTo>
                  <a:lnTo>
                    <a:pt x="7112000" y="2209800"/>
                  </a:lnTo>
                  <a:close/>
                  <a:moveTo>
                    <a:pt x="7112000" y="2565400"/>
                  </a:moveTo>
                  <a:lnTo>
                    <a:pt x="7112000" y="2717800"/>
                  </a:lnTo>
                  <a:lnTo>
                    <a:pt x="7061200" y="2717800"/>
                  </a:lnTo>
                  <a:lnTo>
                    <a:pt x="7061200" y="2565400"/>
                  </a:lnTo>
                  <a:close/>
                  <a:moveTo>
                    <a:pt x="7061200" y="2921000"/>
                  </a:moveTo>
                  <a:lnTo>
                    <a:pt x="7061200" y="3073400"/>
                  </a:lnTo>
                  <a:lnTo>
                    <a:pt x="7010400" y="3073400"/>
                  </a:lnTo>
                  <a:lnTo>
                    <a:pt x="7010400" y="2921000"/>
                  </a:lnTo>
                  <a:close/>
                  <a:moveTo>
                    <a:pt x="7010400" y="3276600"/>
                  </a:moveTo>
                  <a:lnTo>
                    <a:pt x="7010400" y="3429000"/>
                  </a:lnTo>
                  <a:lnTo>
                    <a:pt x="6959600" y="3429000"/>
                  </a:lnTo>
                  <a:lnTo>
                    <a:pt x="6959600" y="3276600"/>
                  </a:lnTo>
                  <a:close/>
                  <a:moveTo>
                    <a:pt x="6959600" y="3632200"/>
                  </a:moveTo>
                  <a:lnTo>
                    <a:pt x="6959600" y="3784600"/>
                  </a:lnTo>
                  <a:lnTo>
                    <a:pt x="6908800" y="3784600"/>
                  </a:lnTo>
                  <a:lnTo>
                    <a:pt x="6908800" y="3632200"/>
                  </a:lnTo>
                  <a:close/>
                  <a:moveTo>
                    <a:pt x="6908800" y="3987800"/>
                  </a:moveTo>
                  <a:lnTo>
                    <a:pt x="6908800" y="4140200"/>
                  </a:lnTo>
                  <a:lnTo>
                    <a:pt x="6858000" y="4140200"/>
                  </a:lnTo>
                  <a:lnTo>
                    <a:pt x="6858000" y="3987800"/>
                  </a:lnTo>
                  <a:close/>
                  <a:moveTo>
                    <a:pt x="6680200" y="4216400"/>
                  </a:moveTo>
                  <a:lnTo>
                    <a:pt x="7137400" y="4216400"/>
                  </a:lnTo>
                  <a:lnTo>
                    <a:pt x="7137400" y="4165600"/>
                  </a:lnTo>
                  <a:lnTo>
                    <a:pt x="7289800" y="4165600"/>
                  </a:lnTo>
                  <a:close/>
                  <a:moveTo>
                    <a:pt x="6934200" y="4165600"/>
                  </a:moveTo>
                  <a:lnTo>
                    <a:pt x="6781800" y="4165600"/>
                  </a:lnTo>
                  <a:lnTo>
                    <a:pt x="6781800" y="4114800"/>
                  </a:lnTo>
                  <a:lnTo>
                    <a:pt x="6934200" y="4114800"/>
                  </a:lnTo>
                  <a:close/>
                  <a:moveTo>
                    <a:pt x="6578600" y="4114800"/>
                  </a:moveTo>
                  <a:lnTo>
                    <a:pt x="6426200" y="4114800"/>
                  </a:lnTo>
                  <a:lnTo>
                    <a:pt x="6426200" y="4064000"/>
                  </a:lnTo>
                  <a:lnTo>
                    <a:pt x="6578600" y="4064000"/>
                  </a:lnTo>
                  <a:close/>
                  <a:moveTo>
                    <a:pt x="6223000" y="4064000"/>
                  </a:moveTo>
                  <a:lnTo>
                    <a:pt x="6070600" y="4064000"/>
                  </a:lnTo>
                  <a:lnTo>
                    <a:pt x="6070600" y="4013200"/>
                  </a:lnTo>
                  <a:lnTo>
                    <a:pt x="6223000" y="4013200"/>
                  </a:lnTo>
                  <a:close/>
                  <a:moveTo>
                    <a:pt x="5867400" y="4013200"/>
                  </a:moveTo>
                  <a:lnTo>
                    <a:pt x="5715000" y="4013200"/>
                  </a:lnTo>
                  <a:lnTo>
                    <a:pt x="5715000" y="3962400"/>
                  </a:lnTo>
                  <a:lnTo>
                    <a:pt x="5867400" y="3962400"/>
                  </a:lnTo>
                  <a:close/>
                  <a:moveTo>
                    <a:pt x="5511800" y="3962400"/>
                  </a:moveTo>
                  <a:lnTo>
                    <a:pt x="5359400" y="3962400"/>
                  </a:lnTo>
                  <a:lnTo>
                    <a:pt x="5359400" y="3911600"/>
                  </a:lnTo>
                  <a:lnTo>
                    <a:pt x="5511800" y="3911600"/>
                  </a:lnTo>
                  <a:close/>
                  <a:moveTo>
                    <a:pt x="5156200" y="3911600"/>
                  </a:moveTo>
                  <a:lnTo>
                    <a:pt x="5003800" y="3911600"/>
                  </a:lnTo>
                  <a:lnTo>
                    <a:pt x="5003800" y="3860800"/>
                  </a:lnTo>
                  <a:lnTo>
                    <a:pt x="5156200" y="3860800"/>
                  </a:lnTo>
                  <a:close/>
                  <a:moveTo>
                    <a:pt x="4800600" y="3860800"/>
                  </a:moveTo>
                  <a:lnTo>
                    <a:pt x="4648200" y="3860800"/>
                  </a:lnTo>
                  <a:lnTo>
                    <a:pt x="4648200" y="3810000"/>
                  </a:lnTo>
                  <a:lnTo>
                    <a:pt x="4800600" y="3810000"/>
                  </a:lnTo>
                  <a:close/>
                  <a:moveTo>
                    <a:pt x="4445000" y="3810000"/>
                  </a:moveTo>
                  <a:lnTo>
                    <a:pt x="4292600" y="3810000"/>
                  </a:lnTo>
                  <a:lnTo>
                    <a:pt x="4292600" y="3759200"/>
                  </a:lnTo>
                  <a:lnTo>
                    <a:pt x="4445000" y="3759200"/>
                  </a:lnTo>
                  <a:close/>
                  <a:moveTo>
                    <a:pt x="4089400" y="3759200"/>
                  </a:moveTo>
                  <a:lnTo>
                    <a:pt x="3937000" y="3759200"/>
                  </a:lnTo>
                  <a:lnTo>
                    <a:pt x="3937000" y="3708400"/>
                  </a:lnTo>
                  <a:lnTo>
                    <a:pt x="4089400" y="3708400"/>
                  </a:lnTo>
                  <a:close/>
                  <a:moveTo>
                    <a:pt x="3733800" y="3708400"/>
                  </a:moveTo>
                  <a:lnTo>
                    <a:pt x="3581400" y="3708400"/>
                  </a:lnTo>
                  <a:lnTo>
                    <a:pt x="3581400" y="3657600"/>
                  </a:lnTo>
                  <a:lnTo>
                    <a:pt x="3733800" y="3657600"/>
                  </a:lnTo>
                  <a:close/>
                  <a:moveTo>
                    <a:pt x="3378200" y="3657600"/>
                  </a:moveTo>
                  <a:lnTo>
                    <a:pt x="3225800" y="3657600"/>
                  </a:lnTo>
                  <a:lnTo>
                    <a:pt x="3225800" y="3606800"/>
                  </a:lnTo>
                  <a:lnTo>
                    <a:pt x="3378200" y="3606800"/>
                  </a:lnTo>
                  <a:close/>
                  <a:moveTo>
                    <a:pt x="3022600" y="3606800"/>
                  </a:moveTo>
                  <a:lnTo>
                    <a:pt x="2870200" y="3606800"/>
                  </a:lnTo>
                  <a:lnTo>
                    <a:pt x="2870200" y="3556000"/>
                  </a:lnTo>
                  <a:lnTo>
                    <a:pt x="3022600" y="3556000"/>
                  </a:lnTo>
                  <a:close/>
                  <a:moveTo>
                    <a:pt x="2667000" y="3556000"/>
                  </a:moveTo>
                  <a:lnTo>
                    <a:pt x="2514600" y="3556000"/>
                  </a:lnTo>
                  <a:lnTo>
                    <a:pt x="2514600" y="3505200"/>
                  </a:lnTo>
                  <a:lnTo>
                    <a:pt x="2667000" y="3505200"/>
                  </a:lnTo>
                  <a:close/>
                  <a:moveTo>
                    <a:pt x="2311400" y="3505200"/>
                  </a:moveTo>
                  <a:lnTo>
                    <a:pt x="2159000" y="3505200"/>
                  </a:lnTo>
                  <a:lnTo>
                    <a:pt x="2159000" y="3454400"/>
                  </a:lnTo>
                  <a:lnTo>
                    <a:pt x="2311400" y="3454400"/>
                  </a:lnTo>
                  <a:close/>
                  <a:moveTo>
                    <a:pt x="1955800" y="3454400"/>
                  </a:moveTo>
                  <a:lnTo>
                    <a:pt x="1803400" y="3454400"/>
                  </a:lnTo>
                  <a:lnTo>
                    <a:pt x="1803400" y="3403600"/>
                  </a:lnTo>
                  <a:lnTo>
                    <a:pt x="1955800" y="3403600"/>
                  </a:lnTo>
                  <a:close/>
                  <a:moveTo>
                    <a:pt x="1600200" y="3403600"/>
                  </a:moveTo>
                  <a:lnTo>
                    <a:pt x="1447800" y="3403600"/>
                  </a:lnTo>
                  <a:lnTo>
                    <a:pt x="1447800" y="3352800"/>
                  </a:lnTo>
                  <a:lnTo>
                    <a:pt x="1600200" y="3352800"/>
                  </a:lnTo>
                  <a:close/>
                  <a:moveTo>
                    <a:pt x="1244600" y="3352800"/>
                  </a:moveTo>
                  <a:lnTo>
                    <a:pt x="1092200" y="3352800"/>
                  </a:lnTo>
                  <a:lnTo>
                    <a:pt x="1092200" y="3302000"/>
                  </a:lnTo>
                  <a:lnTo>
                    <a:pt x="1244600" y="3302000"/>
                  </a:lnTo>
                  <a:close/>
                  <a:moveTo>
                    <a:pt x="889000" y="3302000"/>
                  </a:moveTo>
                  <a:lnTo>
                    <a:pt x="736600" y="3302000"/>
                  </a:lnTo>
                  <a:lnTo>
                    <a:pt x="736600" y="3251200"/>
                  </a:lnTo>
                  <a:lnTo>
                    <a:pt x="889000" y="3251200"/>
                  </a:lnTo>
                  <a:close/>
                  <a:moveTo>
                    <a:pt x="533400" y="3251200"/>
                  </a:moveTo>
                  <a:lnTo>
                    <a:pt x="381000" y="3251200"/>
                  </a:lnTo>
                  <a:lnTo>
                    <a:pt x="381000" y="3200400"/>
                  </a:lnTo>
                  <a:lnTo>
                    <a:pt x="533400" y="3200400"/>
                  </a:lnTo>
                  <a:close/>
                  <a:moveTo>
                    <a:pt x="177800" y="3200400"/>
                  </a:moveTo>
                  <a:lnTo>
                    <a:pt x="25400" y="3200400"/>
                  </a:lnTo>
                  <a:cubicBezTo>
                    <a:pt x="11430" y="3200400"/>
                    <a:pt x="0" y="3188970"/>
                    <a:pt x="0" y="3175000"/>
                  </a:cubicBezTo>
                  <a:lnTo>
                    <a:pt x="50800" y="3175000"/>
                  </a:lnTo>
                  <a:lnTo>
                    <a:pt x="25400" y="3175000"/>
                  </a:lnTo>
                  <a:lnTo>
                    <a:pt x="25400" y="3149600"/>
                  </a:lnTo>
                  <a:lnTo>
                    <a:pt x="177800" y="3149600"/>
                  </a:lnTo>
                  <a:close/>
                  <a:moveTo>
                    <a:pt x="0" y="3987800"/>
                  </a:moveTo>
                  <a:lnTo>
                    <a:pt x="0" y="3835400"/>
                  </a:lnTo>
                  <a:lnTo>
                    <a:pt x="50800" y="3835400"/>
                  </a:lnTo>
                  <a:lnTo>
                    <a:pt x="50800" y="3987800"/>
                  </a:lnTo>
                  <a:close/>
                  <a:moveTo>
                    <a:pt x="50800" y="3632200"/>
                  </a:moveTo>
                  <a:lnTo>
                    <a:pt x="50800" y="3479800"/>
                  </a:lnTo>
                  <a:lnTo>
                    <a:pt x="50800" y="3632200"/>
                  </a:lnTo>
                  <a:close/>
                  <a:moveTo>
                    <a:pt x="50800" y="3276600"/>
                  </a:moveTo>
                  <a:lnTo>
                    <a:pt x="50800" y="3124200"/>
                  </a:lnTo>
                  <a:lnTo>
                    <a:pt x="50800" y="3276600"/>
                  </a:lnTo>
                  <a:close/>
                  <a:moveTo>
                    <a:pt x="50800" y="2921000"/>
                  </a:moveTo>
                  <a:lnTo>
                    <a:pt x="50800" y="2768600"/>
                  </a:lnTo>
                  <a:lnTo>
                    <a:pt x="50800" y="2921000"/>
                  </a:lnTo>
                  <a:close/>
                  <a:moveTo>
                    <a:pt x="50800" y="2565400"/>
                  </a:moveTo>
                  <a:lnTo>
                    <a:pt x="50800" y="2413000"/>
                  </a:lnTo>
                  <a:lnTo>
                    <a:pt x="50800" y="2565400"/>
                  </a:lnTo>
                  <a:close/>
                  <a:moveTo>
                    <a:pt x="50800" y="2209800"/>
                  </a:moveTo>
                  <a:lnTo>
                    <a:pt x="50800" y="2057400"/>
                  </a:lnTo>
                  <a:lnTo>
                    <a:pt x="50800" y="2209800"/>
                  </a:lnTo>
                  <a:close/>
                  <a:moveTo>
                    <a:pt x="50800" y="1854200"/>
                  </a:moveTo>
                  <a:lnTo>
                    <a:pt x="50800" y="1701800"/>
                  </a:lnTo>
                  <a:lnTo>
                    <a:pt x="50800" y="1854200"/>
                  </a:lnTo>
                  <a:close/>
                  <a:moveTo>
                    <a:pt x="50800" y="1498600"/>
                  </a:moveTo>
                  <a:lnTo>
                    <a:pt x="50800" y="1346200"/>
                  </a:lnTo>
                  <a:lnTo>
                    <a:pt x="50800" y="1498600"/>
                  </a:lnTo>
                  <a:close/>
                  <a:moveTo>
                    <a:pt x="0" y="1143000"/>
                  </a:moveTo>
                  <a:lnTo>
                    <a:pt x="0" y="990600"/>
                  </a:lnTo>
                  <a:lnTo>
                    <a:pt x="50800" y="990600"/>
                  </a:lnTo>
                  <a:lnTo>
                    <a:pt x="50800" y="1143000"/>
                  </a:lnTo>
                  <a:close/>
                  <a:moveTo>
                    <a:pt x="0" y="787400"/>
                  </a:moveTo>
                  <a:lnTo>
                    <a:pt x="0" y="635000"/>
                  </a:lnTo>
                  <a:lnTo>
                    <a:pt x="50800" y="635000"/>
                  </a:lnTo>
                  <a:lnTo>
                    <a:pt x="50800" y="787400"/>
                  </a:lnTo>
                  <a:close/>
                  <a:moveTo>
                    <a:pt x="0" y="431800"/>
                  </a:moveTo>
                  <a:lnTo>
                    <a:pt x="0" y="279400"/>
                  </a:lnTo>
                  <a:lnTo>
                    <a:pt x="50800" y="279400"/>
                  </a:lnTo>
                  <a:lnTo>
                    <a:pt x="50800" y="431800"/>
                  </a:lnTo>
                  <a:close/>
                  <a:moveTo>
                    <a:pt x="0" y="76200"/>
                  </a:moveTo>
                  <a:lnTo>
                    <a:pt x="0" y="25400"/>
                  </a:lnTo>
                  <a:cubicBezTo>
                    <a:pt x="0" y="11430"/>
                    <a:pt x="11430" y="0"/>
                    <a:pt x="25400" y="0"/>
                  </a:cubicBezTo>
                  <a:lnTo>
                    <a:pt x="177800" y="0"/>
                  </a:lnTo>
                  <a:lnTo>
                    <a:pt x="177800" y="50800"/>
                  </a:lnTo>
                  <a:lnTo>
                    <a:pt x="25400" y="50800"/>
                  </a:lnTo>
                  <a:lnTo>
                    <a:pt x="25400" y="25400"/>
                  </a:lnTo>
                  <a:lnTo>
                    <a:pt x="50800" y="25400"/>
                  </a:lnTo>
                  <a:lnTo>
                    <a:pt x="50800" y="76200"/>
                  </a:lnTo>
                  <a:close/>
                </a:path>
              </a:pathLst>
            </a:custGeom>
            <a:solidFill>
              <a:srgbClr val="8AC224"/>
            </a:solidFill>
          </p:spPr>
        </p:sp>
      </p:grpSp>
      <p:sp>
        <p:nvSpPr>
          <p:cNvPr name="Freeform 8" id="8"/>
          <p:cNvSpPr/>
          <p:nvPr/>
        </p:nvSpPr>
        <p:spPr>
          <a:xfrm flipH="false" flipV="false" rot="0">
            <a:off x="-1447800" y="1068760"/>
            <a:ext cx="11195037" cy="11195037"/>
          </a:xfrm>
          <a:custGeom>
            <a:avLst/>
            <a:gdLst/>
            <a:ahLst/>
            <a:cxnLst/>
            <a:rect r="r" b="b" t="t" l="l"/>
            <a:pathLst>
              <a:path h="11195037" w="11195037">
                <a:moveTo>
                  <a:pt x="0" y="0"/>
                </a:moveTo>
                <a:lnTo>
                  <a:pt x="11195036" y="0"/>
                </a:lnTo>
                <a:lnTo>
                  <a:pt x="11195036" y="11195036"/>
                </a:lnTo>
                <a:lnTo>
                  <a:pt x="0" y="11195036"/>
                </a:lnTo>
                <a:lnTo>
                  <a:pt x="0" y="0"/>
                </a:lnTo>
                <a:close/>
              </a:path>
            </a:pathLst>
          </a:custGeom>
          <a:blipFill>
            <a:blip r:embed="rId3"/>
            <a:stretch>
              <a:fillRect l="0" t="0" r="0" b="0"/>
            </a:stretch>
          </a:blipFill>
        </p:spPr>
      </p:sp>
      <p:sp>
        <p:nvSpPr>
          <p:cNvPr name="Freeform 9" id="9"/>
          <p:cNvSpPr/>
          <p:nvPr/>
        </p:nvSpPr>
        <p:spPr>
          <a:xfrm flipH="false" flipV="false" rot="0">
            <a:off x="8873354" y="1036716"/>
            <a:ext cx="6850792" cy="11259125"/>
          </a:xfrm>
          <a:custGeom>
            <a:avLst/>
            <a:gdLst/>
            <a:ahLst/>
            <a:cxnLst/>
            <a:rect r="r" b="b" t="t" l="l"/>
            <a:pathLst>
              <a:path h="11259125" w="6850792">
                <a:moveTo>
                  <a:pt x="0" y="0"/>
                </a:moveTo>
                <a:lnTo>
                  <a:pt x="6850792" y="0"/>
                </a:lnTo>
                <a:lnTo>
                  <a:pt x="6850792" y="11259125"/>
                </a:lnTo>
                <a:lnTo>
                  <a:pt x="0" y="11259125"/>
                </a:lnTo>
                <a:lnTo>
                  <a:pt x="0" y="0"/>
                </a:lnTo>
                <a:close/>
              </a:path>
            </a:pathLst>
          </a:custGeom>
          <a:blipFill>
            <a:blip r:embed="rId3"/>
            <a:stretch>
              <a:fillRect l="0" t="0" r="-64349" b="0"/>
            </a:stretch>
          </a:blipFill>
        </p:spPr>
      </p:sp>
      <p:sp>
        <p:nvSpPr>
          <p:cNvPr name="TextBox 10" id="10"/>
          <p:cNvSpPr txBox="true"/>
          <p:nvPr/>
        </p:nvSpPr>
        <p:spPr>
          <a:xfrm rot="0">
            <a:off x="15724146" y="6394816"/>
            <a:ext cx="1499499" cy="542925"/>
          </a:xfrm>
          <a:prstGeom prst="rect">
            <a:avLst/>
          </a:prstGeom>
        </p:spPr>
        <p:txBody>
          <a:bodyPr anchor="t" rtlCol="false" tIns="0" lIns="0" bIns="0" rIns="0">
            <a:spAutoFit/>
          </a:bodyPr>
          <a:lstStyle/>
          <a:p>
            <a:pPr algn="l">
              <a:lnSpc>
                <a:spcPts val="4320"/>
              </a:lnSpc>
            </a:pPr>
            <a:r>
              <a:rPr lang="en-US" b="true" sz="3600" spc="33">
                <a:solidFill>
                  <a:srgbClr val="8AC224"/>
                </a:solidFill>
                <a:latin typeface="Noto Sans Bold"/>
                <a:ea typeface="Noto Sans Bold"/>
                <a:cs typeface="Noto Sans Bold"/>
                <a:sym typeface="Noto Sans Bold"/>
              </a:rPr>
              <a:t>Taxes</a:t>
            </a:r>
          </a:p>
        </p:txBody>
      </p:sp>
      <p:grpSp>
        <p:nvGrpSpPr>
          <p:cNvPr name="Group 11" id="11"/>
          <p:cNvGrpSpPr/>
          <p:nvPr/>
        </p:nvGrpSpPr>
        <p:grpSpPr>
          <a:xfrm rot="0">
            <a:off x="7338377" y="5863554"/>
            <a:ext cx="4057515" cy="1605448"/>
            <a:chOff x="0" y="0"/>
            <a:chExt cx="5410020" cy="2140597"/>
          </a:xfrm>
        </p:grpSpPr>
        <p:sp>
          <p:nvSpPr>
            <p:cNvPr name="Freeform 12" id="12"/>
            <p:cNvSpPr/>
            <p:nvPr/>
          </p:nvSpPr>
          <p:spPr>
            <a:xfrm flipH="false" flipV="false" rot="0">
              <a:off x="26056" y="25400"/>
              <a:ext cx="5357813" cy="2089912"/>
            </a:xfrm>
            <a:custGeom>
              <a:avLst/>
              <a:gdLst/>
              <a:ahLst/>
              <a:cxnLst/>
              <a:rect r="r" b="b" t="t" l="l"/>
              <a:pathLst>
                <a:path h="2089912" w="5357813">
                  <a:moveTo>
                    <a:pt x="0" y="522478"/>
                  </a:moveTo>
                  <a:lnTo>
                    <a:pt x="4270487" y="522478"/>
                  </a:lnTo>
                  <a:lnTo>
                    <a:pt x="4270487" y="0"/>
                  </a:lnTo>
                  <a:lnTo>
                    <a:pt x="5357813" y="1044956"/>
                  </a:lnTo>
                  <a:lnTo>
                    <a:pt x="4270487" y="2089912"/>
                  </a:lnTo>
                  <a:lnTo>
                    <a:pt x="4270487" y="1567307"/>
                  </a:lnTo>
                  <a:lnTo>
                    <a:pt x="0" y="1567307"/>
                  </a:lnTo>
                  <a:close/>
                </a:path>
              </a:pathLst>
            </a:custGeom>
            <a:solidFill>
              <a:srgbClr val="FFFFFF"/>
            </a:solidFill>
          </p:spPr>
        </p:sp>
        <p:sp>
          <p:nvSpPr>
            <p:cNvPr name="Freeform 13" id="13"/>
            <p:cNvSpPr/>
            <p:nvPr/>
          </p:nvSpPr>
          <p:spPr>
            <a:xfrm flipH="false" flipV="false" rot="0">
              <a:off x="0" y="-2159"/>
              <a:ext cx="5410055" cy="2144776"/>
            </a:xfrm>
            <a:custGeom>
              <a:avLst/>
              <a:gdLst/>
              <a:ahLst/>
              <a:cxnLst/>
              <a:rect r="r" b="b" t="t" l="l"/>
              <a:pathLst>
                <a:path h="2144776" w="5410055">
                  <a:moveTo>
                    <a:pt x="26056" y="524637"/>
                  </a:moveTo>
                  <a:lnTo>
                    <a:pt x="4296543" y="524637"/>
                  </a:lnTo>
                  <a:lnTo>
                    <a:pt x="4296543" y="550037"/>
                  </a:lnTo>
                  <a:lnTo>
                    <a:pt x="4270487" y="550037"/>
                  </a:lnTo>
                  <a:lnTo>
                    <a:pt x="4270487" y="27559"/>
                  </a:lnTo>
                  <a:cubicBezTo>
                    <a:pt x="4270487" y="17272"/>
                    <a:pt x="4276741" y="8128"/>
                    <a:pt x="4286512" y="4064"/>
                  </a:cubicBezTo>
                  <a:cubicBezTo>
                    <a:pt x="4296283" y="0"/>
                    <a:pt x="4307356" y="2159"/>
                    <a:pt x="4314913" y="9398"/>
                  </a:cubicBezTo>
                  <a:lnTo>
                    <a:pt x="5402239" y="1054354"/>
                  </a:lnTo>
                  <a:cubicBezTo>
                    <a:pt x="5407190" y="1059180"/>
                    <a:pt x="5410055" y="1065657"/>
                    <a:pt x="5410055" y="1072388"/>
                  </a:cubicBezTo>
                  <a:cubicBezTo>
                    <a:pt x="5410055" y="1079119"/>
                    <a:pt x="5407320" y="1085723"/>
                    <a:pt x="5402239" y="1090422"/>
                  </a:cubicBezTo>
                  <a:lnTo>
                    <a:pt x="4314913" y="2135505"/>
                  </a:lnTo>
                  <a:cubicBezTo>
                    <a:pt x="4307487" y="2142744"/>
                    <a:pt x="4296283" y="2144776"/>
                    <a:pt x="4286512" y="2140839"/>
                  </a:cubicBezTo>
                  <a:cubicBezTo>
                    <a:pt x="4276741" y="2136902"/>
                    <a:pt x="4270487" y="2127631"/>
                    <a:pt x="4270487" y="2117344"/>
                  </a:cubicBezTo>
                  <a:lnTo>
                    <a:pt x="4270487" y="1594866"/>
                  </a:lnTo>
                  <a:lnTo>
                    <a:pt x="4296543" y="1594866"/>
                  </a:lnTo>
                  <a:lnTo>
                    <a:pt x="4296543" y="1620266"/>
                  </a:lnTo>
                  <a:lnTo>
                    <a:pt x="26056" y="1620266"/>
                  </a:lnTo>
                  <a:cubicBezTo>
                    <a:pt x="11725" y="1620266"/>
                    <a:pt x="0" y="1608836"/>
                    <a:pt x="0" y="1594866"/>
                  </a:cubicBezTo>
                  <a:lnTo>
                    <a:pt x="0" y="550037"/>
                  </a:lnTo>
                  <a:cubicBezTo>
                    <a:pt x="0" y="536067"/>
                    <a:pt x="11725" y="524637"/>
                    <a:pt x="26056" y="524637"/>
                  </a:cubicBezTo>
                  <a:moveTo>
                    <a:pt x="26056" y="575437"/>
                  </a:moveTo>
                  <a:lnTo>
                    <a:pt x="26056" y="550037"/>
                  </a:lnTo>
                  <a:lnTo>
                    <a:pt x="52112" y="550037"/>
                  </a:lnTo>
                  <a:lnTo>
                    <a:pt x="52112" y="1594993"/>
                  </a:lnTo>
                  <a:lnTo>
                    <a:pt x="26056" y="1594993"/>
                  </a:lnTo>
                  <a:lnTo>
                    <a:pt x="26056" y="1569593"/>
                  </a:lnTo>
                  <a:lnTo>
                    <a:pt x="4296543" y="1569593"/>
                  </a:lnTo>
                  <a:cubicBezTo>
                    <a:pt x="4310874" y="1569593"/>
                    <a:pt x="4322599" y="1581023"/>
                    <a:pt x="4322599" y="1594993"/>
                  </a:cubicBezTo>
                  <a:lnTo>
                    <a:pt x="4322599" y="2117471"/>
                  </a:lnTo>
                  <a:lnTo>
                    <a:pt x="4296543" y="2117471"/>
                  </a:lnTo>
                  <a:lnTo>
                    <a:pt x="4278304" y="2099437"/>
                  </a:lnTo>
                  <a:lnTo>
                    <a:pt x="5365630" y="1054481"/>
                  </a:lnTo>
                  <a:lnTo>
                    <a:pt x="5383869" y="1072515"/>
                  </a:lnTo>
                  <a:lnTo>
                    <a:pt x="5365630" y="1090549"/>
                  </a:lnTo>
                  <a:lnTo>
                    <a:pt x="4278304" y="45593"/>
                  </a:lnTo>
                  <a:lnTo>
                    <a:pt x="4296543" y="27559"/>
                  </a:lnTo>
                  <a:lnTo>
                    <a:pt x="4322599" y="27559"/>
                  </a:lnTo>
                  <a:lnTo>
                    <a:pt x="4322599" y="550037"/>
                  </a:lnTo>
                  <a:cubicBezTo>
                    <a:pt x="4322599" y="564007"/>
                    <a:pt x="4310874" y="575437"/>
                    <a:pt x="4296543" y="575437"/>
                  </a:cubicBezTo>
                  <a:lnTo>
                    <a:pt x="26056" y="575437"/>
                  </a:lnTo>
                  <a:close/>
                </a:path>
              </a:pathLst>
            </a:custGeom>
            <a:solidFill>
              <a:srgbClr val="212C68"/>
            </a:solidFill>
          </p:spPr>
        </p:sp>
        <p:sp>
          <p:nvSpPr>
            <p:cNvPr name="TextBox 14" id="14"/>
            <p:cNvSpPr txBox="true"/>
            <p:nvPr/>
          </p:nvSpPr>
          <p:spPr>
            <a:xfrm>
              <a:off x="0" y="0"/>
              <a:ext cx="5410020" cy="2140597"/>
            </a:xfrm>
            <a:prstGeom prst="rect">
              <a:avLst/>
            </a:prstGeom>
          </p:spPr>
          <p:txBody>
            <a:bodyPr anchor="ctr" rtlCol="false" tIns="50800" lIns="50800" bIns="50800" rIns="50800"/>
            <a:lstStyle/>
            <a:p>
              <a:pPr algn="ctr">
                <a:lnSpc>
                  <a:spcPts val="3359"/>
                </a:lnSpc>
              </a:pPr>
              <a:r>
                <a:rPr lang="en-US" sz="2799" spc="26">
                  <a:solidFill>
                    <a:srgbClr val="5EA745"/>
                  </a:solidFill>
                  <a:latin typeface="Noto Sans"/>
                  <a:ea typeface="Noto Sans"/>
                  <a:cs typeface="Noto Sans"/>
                  <a:sym typeface="Noto Sans"/>
                </a:rPr>
                <a:t>Tax-Deferred Growth</a:t>
              </a:r>
            </a:p>
          </p:txBody>
        </p:sp>
      </p:grpSp>
      <p:sp>
        <p:nvSpPr>
          <p:cNvPr name="TextBox 15" id="15"/>
          <p:cNvSpPr txBox="true"/>
          <p:nvPr/>
        </p:nvSpPr>
        <p:spPr>
          <a:xfrm rot="0">
            <a:off x="11691525" y="2903855"/>
            <a:ext cx="5532120" cy="1438275"/>
          </a:xfrm>
          <a:prstGeom prst="rect">
            <a:avLst/>
          </a:prstGeom>
        </p:spPr>
        <p:txBody>
          <a:bodyPr anchor="t" rtlCol="false" tIns="0" lIns="0" bIns="0" rIns="0">
            <a:spAutoFit/>
          </a:bodyPr>
          <a:lstStyle/>
          <a:p>
            <a:pPr algn="ctr">
              <a:lnSpc>
                <a:spcPts val="5759"/>
              </a:lnSpc>
            </a:pPr>
            <a:r>
              <a:rPr lang="en-US" b="true" sz="4800" spc="44">
                <a:solidFill>
                  <a:srgbClr val="212C68"/>
                </a:solidFill>
                <a:latin typeface="Noto Sans Bold"/>
                <a:ea typeface="Noto Sans Bold"/>
                <a:cs typeface="Noto Sans Bold"/>
                <a:sym typeface="Noto Sans Bold"/>
              </a:rPr>
              <a:t>Taxable </a:t>
            </a:r>
          </a:p>
          <a:p>
            <a:pPr algn="ctr">
              <a:lnSpc>
                <a:spcPts val="5759"/>
              </a:lnSpc>
            </a:pPr>
            <a:r>
              <a:rPr lang="en-US" b="true" sz="4800" spc="44">
                <a:solidFill>
                  <a:srgbClr val="212C68"/>
                </a:solidFill>
                <a:latin typeface="Noto Sans Bold"/>
                <a:ea typeface="Noto Sans Bold"/>
                <a:cs typeface="Noto Sans Bold"/>
                <a:sym typeface="Noto Sans Bold"/>
              </a:rPr>
              <a:t>Withdrawal</a:t>
            </a:r>
          </a:p>
        </p:txBody>
      </p:sp>
      <p:sp>
        <p:nvSpPr>
          <p:cNvPr name="TextBox 16" id="16"/>
          <p:cNvSpPr txBox="true"/>
          <p:nvPr/>
        </p:nvSpPr>
        <p:spPr>
          <a:xfrm rot="0">
            <a:off x="2052305" y="2903855"/>
            <a:ext cx="4194826" cy="1438275"/>
          </a:xfrm>
          <a:prstGeom prst="rect">
            <a:avLst/>
          </a:prstGeom>
        </p:spPr>
        <p:txBody>
          <a:bodyPr anchor="t" rtlCol="false" tIns="0" lIns="0" bIns="0" rIns="0">
            <a:spAutoFit/>
          </a:bodyPr>
          <a:lstStyle/>
          <a:p>
            <a:pPr algn="ctr">
              <a:lnSpc>
                <a:spcPts val="5759"/>
              </a:lnSpc>
            </a:pPr>
            <a:r>
              <a:rPr lang="en-US" b="true" sz="4800" spc="44">
                <a:solidFill>
                  <a:srgbClr val="212C68"/>
                </a:solidFill>
                <a:latin typeface="Noto Sans Bold"/>
                <a:ea typeface="Noto Sans Bold"/>
                <a:cs typeface="Noto Sans Bold"/>
                <a:sym typeface="Noto Sans Bold"/>
              </a:rPr>
              <a:t>Tax-Free Contribution</a:t>
            </a:r>
          </a:p>
        </p:txBody>
      </p:sp>
      <p:sp>
        <p:nvSpPr>
          <p:cNvPr name="Freeform 17" id="17"/>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4"/>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Roth Contribution</a:t>
            </a:r>
          </a:p>
        </p:txBody>
      </p:sp>
      <p:grpSp>
        <p:nvGrpSpPr>
          <p:cNvPr name="Group 6" id="6"/>
          <p:cNvGrpSpPr/>
          <p:nvPr/>
        </p:nvGrpSpPr>
        <p:grpSpPr>
          <a:xfrm rot="0">
            <a:off x="1369019" y="4819650"/>
            <a:ext cx="5600700" cy="3162299"/>
            <a:chOff x="0" y="0"/>
            <a:chExt cx="7467600" cy="4216399"/>
          </a:xfrm>
        </p:grpSpPr>
        <p:sp>
          <p:nvSpPr>
            <p:cNvPr name="Freeform 7" id="7"/>
            <p:cNvSpPr/>
            <p:nvPr/>
          </p:nvSpPr>
          <p:spPr>
            <a:xfrm flipH="false" flipV="false" rot="0">
              <a:off x="0" y="0"/>
              <a:ext cx="7467600" cy="4216400"/>
            </a:xfrm>
            <a:custGeom>
              <a:avLst/>
              <a:gdLst/>
              <a:ahLst/>
              <a:cxnLst/>
              <a:rect r="r" b="b" t="t" l="l"/>
              <a:pathLst>
                <a:path h="4216400" w="7467600">
                  <a:moveTo>
                    <a:pt x="381000" y="0"/>
                  </a:moveTo>
                  <a:lnTo>
                    <a:pt x="533400" y="0"/>
                  </a:lnTo>
                  <a:lnTo>
                    <a:pt x="533400" y="50800"/>
                  </a:lnTo>
                  <a:lnTo>
                    <a:pt x="381000" y="50800"/>
                  </a:lnTo>
                  <a:close/>
                  <a:moveTo>
                    <a:pt x="736600" y="0"/>
                  </a:moveTo>
                  <a:lnTo>
                    <a:pt x="889000" y="0"/>
                  </a:lnTo>
                  <a:lnTo>
                    <a:pt x="889000" y="50800"/>
                  </a:lnTo>
                  <a:lnTo>
                    <a:pt x="736600" y="50800"/>
                  </a:lnTo>
                  <a:close/>
                  <a:moveTo>
                    <a:pt x="1092200" y="0"/>
                  </a:moveTo>
                  <a:lnTo>
                    <a:pt x="1244600" y="0"/>
                  </a:lnTo>
                  <a:lnTo>
                    <a:pt x="1244600" y="50800"/>
                  </a:lnTo>
                  <a:lnTo>
                    <a:pt x="1092200" y="50800"/>
                  </a:lnTo>
                  <a:close/>
                  <a:moveTo>
                    <a:pt x="1447800" y="50800"/>
                  </a:moveTo>
                  <a:lnTo>
                    <a:pt x="1600200" y="50800"/>
                  </a:lnTo>
                  <a:lnTo>
                    <a:pt x="1447800" y="50800"/>
                  </a:lnTo>
                  <a:close/>
                  <a:moveTo>
                    <a:pt x="1803400" y="50800"/>
                  </a:moveTo>
                  <a:lnTo>
                    <a:pt x="1955800" y="50800"/>
                  </a:lnTo>
                  <a:lnTo>
                    <a:pt x="1803400" y="50800"/>
                  </a:lnTo>
                  <a:close/>
                  <a:moveTo>
                    <a:pt x="2159000" y="50800"/>
                  </a:moveTo>
                  <a:lnTo>
                    <a:pt x="2311400" y="50800"/>
                  </a:lnTo>
                  <a:lnTo>
                    <a:pt x="2159000" y="50800"/>
                  </a:lnTo>
                  <a:close/>
                  <a:moveTo>
                    <a:pt x="2514600" y="50800"/>
                  </a:moveTo>
                  <a:lnTo>
                    <a:pt x="2667000" y="50800"/>
                  </a:lnTo>
                  <a:lnTo>
                    <a:pt x="2514600" y="50800"/>
                  </a:lnTo>
                  <a:close/>
                  <a:moveTo>
                    <a:pt x="2870200" y="50800"/>
                  </a:moveTo>
                  <a:lnTo>
                    <a:pt x="3022600" y="50800"/>
                  </a:lnTo>
                  <a:lnTo>
                    <a:pt x="2870200" y="50800"/>
                  </a:lnTo>
                  <a:close/>
                  <a:moveTo>
                    <a:pt x="3225800" y="50800"/>
                  </a:moveTo>
                  <a:lnTo>
                    <a:pt x="3378200" y="50800"/>
                  </a:lnTo>
                  <a:lnTo>
                    <a:pt x="3225800" y="50800"/>
                  </a:lnTo>
                  <a:close/>
                  <a:moveTo>
                    <a:pt x="3581400" y="50800"/>
                  </a:moveTo>
                  <a:lnTo>
                    <a:pt x="3733800" y="50800"/>
                  </a:lnTo>
                  <a:lnTo>
                    <a:pt x="3581400" y="50800"/>
                  </a:lnTo>
                  <a:close/>
                  <a:moveTo>
                    <a:pt x="3937000" y="50800"/>
                  </a:moveTo>
                  <a:lnTo>
                    <a:pt x="4089400" y="50800"/>
                  </a:lnTo>
                  <a:lnTo>
                    <a:pt x="3937000" y="50800"/>
                  </a:lnTo>
                  <a:close/>
                  <a:moveTo>
                    <a:pt x="4292600" y="50800"/>
                  </a:moveTo>
                  <a:lnTo>
                    <a:pt x="4445000" y="50800"/>
                  </a:lnTo>
                  <a:lnTo>
                    <a:pt x="4292600" y="50800"/>
                  </a:lnTo>
                  <a:close/>
                  <a:moveTo>
                    <a:pt x="4648200" y="50800"/>
                  </a:moveTo>
                  <a:lnTo>
                    <a:pt x="4800600" y="50800"/>
                  </a:lnTo>
                  <a:lnTo>
                    <a:pt x="4648200" y="50800"/>
                  </a:lnTo>
                  <a:close/>
                  <a:moveTo>
                    <a:pt x="5003800" y="50800"/>
                  </a:moveTo>
                  <a:lnTo>
                    <a:pt x="5156200" y="50800"/>
                  </a:lnTo>
                  <a:lnTo>
                    <a:pt x="5003800" y="50800"/>
                  </a:lnTo>
                  <a:close/>
                  <a:moveTo>
                    <a:pt x="5359400" y="50800"/>
                  </a:moveTo>
                  <a:lnTo>
                    <a:pt x="5511800" y="50800"/>
                  </a:lnTo>
                  <a:lnTo>
                    <a:pt x="5359400" y="50800"/>
                  </a:lnTo>
                  <a:close/>
                  <a:moveTo>
                    <a:pt x="5715000" y="50800"/>
                  </a:moveTo>
                  <a:lnTo>
                    <a:pt x="5867400" y="50800"/>
                  </a:lnTo>
                  <a:lnTo>
                    <a:pt x="5715000" y="50800"/>
                  </a:lnTo>
                  <a:close/>
                  <a:moveTo>
                    <a:pt x="6070600" y="50800"/>
                  </a:moveTo>
                  <a:lnTo>
                    <a:pt x="6223000" y="50800"/>
                  </a:lnTo>
                  <a:lnTo>
                    <a:pt x="6070600" y="50800"/>
                  </a:lnTo>
                  <a:close/>
                  <a:moveTo>
                    <a:pt x="6426200" y="50800"/>
                  </a:moveTo>
                  <a:lnTo>
                    <a:pt x="6578600" y="50800"/>
                  </a:lnTo>
                  <a:lnTo>
                    <a:pt x="6426200" y="50800"/>
                  </a:lnTo>
                  <a:close/>
                  <a:moveTo>
                    <a:pt x="6781800" y="50800"/>
                  </a:moveTo>
                  <a:lnTo>
                    <a:pt x="6934200" y="50800"/>
                  </a:lnTo>
                  <a:lnTo>
                    <a:pt x="6781800" y="50800"/>
                  </a:lnTo>
                  <a:close/>
                  <a:moveTo>
                    <a:pt x="7137400" y="50800"/>
                  </a:moveTo>
                  <a:lnTo>
                    <a:pt x="7289800" y="50800"/>
                  </a:lnTo>
                  <a:lnTo>
                    <a:pt x="7137400" y="50800"/>
                  </a:lnTo>
                  <a:close/>
                  <a:moveTo>
                    <a:pt x="7467600" y="127000"/>
                  </a:moveTo>
                  <a:lnTo>
                    <a:pt x="7467600" y="228600"/>
                  </a:lnTo>
                  <a:lnTo>
                    <a:pt x="7416800" y="228600"/>
                  </a:lnTo>
                  <a:lnTo>
                    <a:pt x="7416800" y="76200"/>
                  </a:lnTo>
                  <a:close/>
                  <a:moveTo>
                    <a:pt x="7416800" y="431800"/>
                  </a:moveTo>
                  <a:lnTo>
                    <a:pt x="7416800" y="584200"/>
                  </a:lnTo>
                  <a:lnTo>
                    <a:pt x="7366000" y="584200"/>
                  </a:lnTo>
                  <a:lnTo>
                    <a:pt x="7366000" y="431800"/>
                  </a:lnTo>
                  <a:close/>
                  <a:moveTo>
                    <a:pt x="7366000" y="787400"/>
                  </a:moveTo>
                  <a:lnTo>
                    <a:pt x="7366000" y="939800"/>
                  </a:lnTo>
                  <a:lnTo>
                    <a:pt x="7315200" y="939800"/>
                  </a:lnTo>
                  <a:lnTo>
                    <a:pt x="7315200" y="787400"/>
                  </a:lnTo>
                  <a:close/>
                  <a:moveTo>
                    <a:pt x="7315200" y="1143000"/>
                  </a:moveTo>
                  <a:lnTo>
                    <a:pt x="7315200" y="1295400"/>
                  </a:lnTo>
                  <a:lnTo>
                    <a:pt x="7264400" y="1295400"/>
                  </a:lnTo>
                  <a:lnTo>
                    <a:pt x="7264400" y="1143000"/>
                  </a:lnTo>
                  <a:close/>
                  <a:moveTo>
                    <a:pt x="7264400" y="1498600"/>
                  </a:moveTo>
                  <a:lnTo>
                    <a:pt x="7264400" y="1651000"/>
                  </a:lnTo>
                  <a:lnTo>
                    <a:pt x="7213600" y="1651000"/>
                  </a:lnTo>
                  <a:lnTo>
                    <a:pt x="7213600" y="1498600"/>
                  </a:lnTo>
                  <a:close/>
                  <a:moveTo>
                    <a:pt x="7213600" y="1854200"/>
                  </a:moveTo>
                  <a:lnTo>
                    <a:pt x="7213600" y="2006600"/>
                  </a:lnTo>
                  <a:lnTo>
                    <a:pt x="7162800" y="2006600"/>
                  </a:lnTo>
                  <a:lnTo>
                    <a:pt x="7162800" y="1854200"/>
                  </a:lnTo>
                  <a:close/>
                  <a:moveTo>
                    <a:pt x="7162800" y="2209800"/>
                  </a:moveTo>
                  <a:lnTo>
                    <a:pt x="7162800" y="2362200"/>
                  </a:lnTo>
                  <a:lnTo>
                    <a:pt x="7112000" y="2362200"/>
                  </a:lnTo>
                  <a:lnTo>
                    <a:pt x="7112000" y="2209800"/>
                  </a:lnTo>
                  <a:close/>
                  <a:moveTo>
                    <a:pt x="7112000" y="2565400"/>
                  </a:moveTo>
                  <a:lnTo>
                    <a:pt x="7112000" y="2717800"/>
                  </a:lnTo>
                  <a:lnTo>
                    <a:pt x="7061200" y="2717800"/>
                  </a:lnTo>
                  <a:lnTo>
                    <a:pt x="7061200" y="2565400"/>
                  </a:lnTo>
                  <a:close/>
                  <a:moveTo>
                    <a:pt x="7061200" y="2921000"/>
                  </a:moveTo>
                  <a:lnTo>
                    <a:pt x="7061200" y="3073400"/>
                  </a:lnTo>
                  <a:lnTo>
                    <a:pt x="7010400" y="3073400"/>
                  </a:lnTo>
                  <a:lnTo>
                    <a:pt x="7010400" y="2921000"/>
                  </a:lnTo>
                  <a:close/>
                  <a:moveTo>
                    <a:pt x="7010400" y="3276600"/>
                  </a:moveTo>
                  <a:lnTo>
                    <a:pt x="7010400" y="3429000"/>
                  </a:lnTo>
                  <a:lnTo>
                    <a:pt x="6959600" y="3429000"/>
                  </a:lnTo>
                  <a:lnTo>
                    <a:pt x="6959600" y="3276600"/>
                  </a:lnTo>
                  <a:close/>
                  <a:moveTo>
                    <a:pt x="6959600" y="3632200"/>
                  </a:moveTo>
                  <a:lnTo>
                    <a:pt x="6959600" y="3784600"/>
                  </a:lnTo>
                  <a:lnTo>
                    <a:pt x="6908800" y="3784600"/>
                  </a:lnTo>
                  <a:lnTo>
                    <a:pt x="6908800" y="3632200"/>
                  </a:lnTo>
                  <a:close/>
                  <a:moveTo>
                    <a:pt x="6908800" y="3987800"/>
                  </a:moveTo>
                  <a:lnTo>
                    <a:pt x="6908800" y="4140200"/>
                  </a:lnTo>
                  <a:lnTo>
                    <a:pt x="6858000" y="4140200"/>
                  </a:lnTo>
                  <a:lnTo>
                    <a:pt x="6858000" y="3987800"/>
                  </a:lnTo>
                  <a:close/>
                  <a:moveTo>
                    <a:pt x="6680200" y="4216400"/>
                  </a:moveTo>
                  <a:lnTo>
                    <a:pt x="7137400" y="4216400"/>
                  </a:lnTo>
                  <a:lnTo>
                    <a:pt x="7137400" y="4165600"/>
                  </a:lnTo>
                  <a:lnTo>
                    <a:pt x="7289800" y="4165600"/>
                  </a:lnTo>
                  <a:close/>
                  <a:moveTo>
                    <a:pt x="6934200" y="4165600"/>
                  </a:moveTo>
                  <a:lnTo>
                    <a:pt x="6781800" y="4165600"/>
                  </a:lnTo>
                  <a:lnTo>
                    <a:pt x="6781800" y="4114800"/>
                  </a:lnTo>
                  <a:lnTo>
                    <a:pt x="6934200" y="4114800"/>
                  </a:lnTo>
                  <a:close/>
                  <a:moveTo>
                    <a:pt x="6578600" y="4114800"/>
                  </a:moveTo>
                  <a:lnTo>
                    <a:pt x="6426200" y="4114800"/>
                  </a:lnTo>
                  <a:lnTo>
                    <a:pt x="6426200" y="4064000"/>
                  </a:lnTo>
                  <a:lnTo>
                    <a:pt x="6578600" y="4064000"/>
                  </a:lnTo>
                  <a:close/>
                  <a:moveTo>
                    <a:pt x="6223000" y="4064000"/>
                  </a:moveTo>
                  <a:lnTo>
                    <a:pt x="6070600" y="4064000"/>
                  </a:lnTo>
                  <a:lnTo>
                    <a:pt x="6070600" y="4013200"/>
                  </a:lnTo>
                  <a:lnTo>
                    <a:pt x="6223000" y="4013200"/>
                  </a:lnTo>
                  <a:close/>
                  <a:moveTo>
                    <a:pt x="5867400" y="4013200"/>
                  </a:moveTo>
                  <a:lnTo>
                    <a:pt x="5715000" y="4013200"/>
                  </a:lnTo>
                  <a:lnTo>
                    <a:pt x="5715000" y="3962400"/>
                  </a:lnTo>
                  <a:lnTo>
                    <a:pt x="5867400" y="3962400"/>
                  </a:lnTo>
                  <a:close/>
                  <a:moveTo>
                    <a:pt x="5511800" y="3962400"/>
                  </a:moveTo>
                  <a:lnTo>
                    <a:pt x="5359400" y="3962400"/>
                  </a:lnTo>
                  <a:lnTo>
                    <a:pt x="5359400" y="3911600"/>
                  </a:lnTo>
                  <a:lnTo>
                    <a:pt x="5511800" y="3911600"/>
                  </a:lnTo>
                  <a:close/>
                  <a:moveTo>
                    <a:pt x="5156200" y="3911600"/>
                  </a:moveTo>
                  <a:lnTo>
                    <a:pt x="5003800" y="3911600"/>
                  </a:lnTo>
                  <a:lnTo>
                    <a:pt x="5003800" y="3860800"/>
                  </a:lnTo>
                  <a:lnTo>
                    <a:pt x="5156200" y="3860800"/>
                  </a:lnTo>
                  <a:close/>
                  <a:moveTo>
                    <a:pt x="4800600" y="3860800"/>
                  </a:moveTo>
                  <a:lnTo>
                    <a:pt x="4648200" y="3860800"/>
                  </a:lnTo>
                  <a:lnTo>
                    <a:pt x="4648200" y="3810000"/>
                  </a:lnTo>
                  <a:lnTo>
                    <a:pt x="4800600" y="3810000"/>
                  </a:lnTo>
                  <a:close/>
                  <a:moveTo>
                    <a:pt x="4445000" y="3810000"/>
                  </a:moveTo>
                  <a:lnTo>
                    <a:pt x="4292600" y="3810000"/>
                  </a:lnTo>
                  <a:lnTo>
                    <a:pt x="4292600" y="3759200"/>
                  </a:lnTo>
                  <a:lnTo>
                    <a:pt x="4445000" y="3759200"/>
                  </a:lnTo>
                  <a:close/>
                  <a:moveTo>
                    <a:pt x="4089400" y="3759200"/>
                  </a:moveTo>
                  <a:lnTo>
                    <a:pt x="3937000" y="3759200"/>
                  </a:lnTo>
                  <a:lnTo>
                    <a:pt x="3937000" y="3708400"/>
                  </a:lnTo>
                  <a:lnTo>
                    <a:pt x="4089400" y="3708400"/>
                  </a:lnTo>
                  <a:close/>
                  <a:moveTo>
                    <a:pt x="3733800" y="3708400"/>
                  </a:moveTo>
                  <a:lnTo>
                    <a:pt x="3581400" y="3708400"/>
                  </a:lnTo>
                  <a:lnTo>
                    <a:pt x="3581400" y="3657600"/>
                  </a:lnTo>
                  <a:lnTo>
                    <a:pt x="3733800" y="3657600"/>
                  </a:lnTo>
                  <a:close/>
                  <a:moveTo>
                    <a:pt x="3378200" y="3657600"/>
                  </a:moveTo>
                  <a:lnTo>
                    <a:pt x="3225800" y="3657600"/>
                  </a:lnTo>
                  <a:lnTo>
                    <a:pt x="3225800" y="3606800"/>
                  </a:lnTo>
                  <a:lnTo>
                    <a:pt x="3378200" y="3606800"/>
                  </a:lnTo>
                  <a:close/>
                  <a:moveTo>
                    <a:pt x="3022600" y="3606800"/>
                  </a:moveTo>
                  <a:lnTo>
                    <a:pt x="2870200" y="3606800"/>
                  </a:lnTo>
                  <a:lnTo>
                    <a:pt x="2870200" y="3556000"/>
                  </a:lnTo>
                  <a:lnTo>
                    <a:pt x="3022600" y="3556000"/>
                  </a:lnTo>
                  <a:close/>
                  <a:moveTo>
                    <a:pt x="2667000" y="3556000"/>
                  </a:moveTo>
                  <a:lnTo>
                    <a:pt x="2514600" y="3556000"/>
                  </a:lnTo>
                  <a:lnTo>
                    <a:pt x="2514600" y="3505200"/>
                  </a:lnTo>
                  <a:lnTo>
                    <a:pt x="2667000" y="3505200"/>
                  </a:lnTo>
                  <a:close/>
                  <a:moveTo>
                    <a:pt x="2311400" y="3505200"/>
                  </a:moveTo>
                  <a:lnTo>
                    <a:pt x="2159000" y="3505200"/>
                  </a:lnTo>
                  <a:lnTo>
                    <a:pt x="2159000" y="3454400"/>
                  </a:lnTo>
                  <a:lnTo>
                    <a:pt x="2311400" y="3454400"/>
                  </a:lnTo>
                  <a:close/>
                  <a:moveTo>
                    <a:pt x="1955800" y="3454400"/>
                  </a:moveTo>
                  <a:lnTo>
                    <a:pt x="1803400" y="3454400"/>
                  </a:lnTo>
                  <a:lnTo>
                    <a:pt x="1803400" y="3403600"/>
                  </a:lnTo>
                  <a:lnTo>
                    <a:pt x="1955800" y="3403600"/>
                  </a:lnTo>
                  <a:close/>
                  <a:moveTo>
                    <a:pt x="1600200" y="3403600"/>
                  </a:moveTo>
                  <a:lnTo>
                    <a:pt x="1447800" y="3403600"/>
                  </a:lnTo>
                  <a:lnTo>
                    <a:pt x="1447800" y="3352800"/>
                  </a:lnTo>
                  <a:lnTo>
                    <a:pt x="1600200" y="3352800"/>
                  </a:lnTo>
                  <a:close/>
                  <a:moveTo>
                    <a:pt x="1244600" y="3352800"/>
                  </a:moveTo>
                  <a:lnTo>
                    <a:pt x="1092200" y="3352800"/>
                  </a:lnTo>
                  <a:lnTo>
                    <a:pt x="1092200" y="3302000"/>
                  </a:lnTo>
                  <a:lnTo>
                    <a:pt x="1244600" y="3302000"/>
                  </a:lnTo>
                  <a:close/>
                  <a:moveTo>
                    <a:pt x="889000" y="3302000"/>
                  </a:moveTo>
                  <a:lnTo>
                    <a:pt x="736600" y="3302000"/>
                  </a:lnTo>
                  <a:lnTo>
                    <a:pt x="736600" y="3251200"/>
                  </a:lnTo>
                  <a:lnTo>
                    <a:pt x="889000" y="3251200"/>
                  </a:lnTo>
                  <a:close/>
                  <a:moveTo>
                    <a:pt x="533400" y="3251200"/>
                  </a:moveTo>
                  <a:lnTo>
                    <a:pt x="381000" y="3251200"/>
                  </a:lnTo>
                  <a:lnTo>
                    <a:pt x="381000" y="3200400"/>
                  </a:lnTo>
                  <a:lnTo>
                    <a:pt x="533400" y="3200400"/>
                  </a:lnTo>
                  <a:close/>
                  <a:moveTo>
                    <a:pt x="177800" y="3200400"/>
                  </a:moveTo>
                  <a:lnTo>
                    <a:pt x="25400" y="3200400"/>
                  </a:lnTo>
                  <a:cubicBezTo>
                    <a:pt x="11430" y="3200400"/>
                    <a:pt x="0" y="3188970"/>
                    <a:pt x="0" y="3175000"/>
                  </a:cubicBezTo>
                  <a:lnTo>
                    <a:pt x="50800" y="3175000"/>
                  </a:lnTo>
                  <a:lnTo>
                    <a:pt x="25400" y="3175000"/>
                  </a:lnTo>
                  <a:lnTo>
                    <a:pt x="25400" y="3149600"/>
                  </a:lnTo>
                  <a:lnTo>
                    <a:pt x="177800" y="3149600"/>
                  </a:lnTo>
                  <a:close/>
                  <a:moveTo>
                    <a:pt x="0" y="3987800"/>
                  </a:moveTo>
                  <a:lnTo>
                    <a:pt x="0" y="3835400"/>
                  </a:lnTo>
                  <a:lnTo>
                    <a:pt x="50800" y="3835400"/>
                  </a:lnTo>
                  <a:lnTo>
                    <a:pt x="50800" y="3987800"/>
                  </a:lnTo>
                  <a:close/>
                  <a:moveTo>
                    <a:pt x="50800" y="3632200"/>
                  </a:moveTo>
                  <a:lnTo>
                    <a:pt x="50800" y="3479800"/>
                  </a:lnTo>
                  <a:lnTo>
                    <a:pt x="50800" y="3632200"/>
                  </a:lnTo>
                  <a:close/>
                  <a:moveTo>
                    <a:pt x="50800" y="3276600"/>
                  </a:moveTo>
                  <a:lnTo>
                    <a:pt x="50800" y="3124200"/>
                  </a:lnTo>
                  <a:lnTo>
                    <a:pt x="50800" y="3276600"/>
                  </a:lnTo>
                  <a:close/>
                  <a:moveTo>
                    <a:pt x="50800" y="2921000"/>
                  </a:moveTo>
                  <a:lnTo>
                    <a:pt x="50800" y="2768600"/>
                  </a:lnTo>
                  <a:lnTo>
                    <a:pt x="50800" y="2921000"/>
                  </a:lnTo>
                  <a:close/>
                  <a:moveTo>
                    <a:pt x="50800" y="2565400"/>
                  </a:moveTo>
                  <a:lnTo>
                    <a:pt x="50800" y="2413000"/>
                  </a:lnTo>
                  <a:lnTo>
                    <a:pt x="50800" y="2565400"/>
                  </a:lnTo>
                  <a:close/>
                  <a:moveTo>
                    <a:pt x="50800" y="2209800"/>
                  </a:moveTo>
                  <a:lnTo>
                    <a:pt x="50800" y="2057400"/>
                  </a:lnTo>
                  <a:lnTo>
                    <a:pt x="50800" y="2209800"/>
                  </a:lnTo>
                  <a:close/>
                  <a:moveTo>
                    <a:pt x="50800" y="1854200"/>
                  </a:moveTo>
                  <a:lnTo>
                    <a:pt x="50800" y="1701800"/>
                  </a:lnTo>
                  <a:lnTo>
                    <a:pt x="50800" y="1854200"/>
                  </a:lnTo>
                  <a:close/>
                  <a:moveTo>
                    <a:pt x="50800" y="1498600"/>
                  </a:moveTo>
                  <a:lnTo>
                    <a:pt x="50800" y="1346200"/>
                  </a:lnTo>
                  <a:lnTo>
                    <a:pt x="50800" y="1498600"/>
                  </a:lnTo>
                  <a:close/>
                  <a:moveTo>
                    <a:pt x="0" y="1143000"/>
                  </a:moveTo>
                  <a:lnTo>
                    <a:pt x="0" y="990600"/>
                  </a:lnTo>
                  <a:lnTo>
                    <a:pt x="50800" y="990600"/>
                  </a:lnTo>
                  <a:lnTo>
                    <a:pt x="50800" y="1143000"/>
                  </a:lnTo>
                  <a:close/>
                  <a:moveTo>
                    <a:pt x="0" y="787400"/>
                  </a:moveTo>
                  <a:lnTo>
                    <a:pt x="0" y="635000"/>
                  </a:lnTo>
                  <a:lnTo>
                    <a:pt x="50800" y="635000"/>
                  </a:lnTo>
                  <a:lnTo>
                    <a:pt x="50800" y="787400"/>
                  </a:lnTo>
                  <a:close/>
                  <a:moveTo>
                    <a:pt x="0" y="431800"/>
                  </a:moveTo>
                  <a:lnTo>
                    <a:pt x="0" y="279400"/>
                  </a:lnTo>
                  <a:lnTo>
                    <a:pt x="50800" y="279400"/>
                  </a:lnTo>
                  <a:lnTo>
                    <a:pt x="50800" y="431800"/>
                  </a:lnTo>
                  <a:close/>
                  <a:moveTo>
                    <a:pt x="0" y="76200"/>
                  </a:moveTo>
                  <a:lnTo>
                    <a:pt x="0" y="25400"/>
                  </a:lnTo>
                  <a:cubicBezTo>
                    <a:pt x="0" y="11430"/>
                    <a:pt x="11430" y="0"/>
                    <a:pt x="25400" y="0"/>
                  </a:cubicBezTo>
                  <a:lnTo>
                    <a:pt x="177800" y="0"/>
                  </a:lnTo>
                  <a:lnTo>
                    <a:pt x="177800" y="50800"/>
                  </a:lnTo>
                  <a:lnTo>
                    <a:pt x="25400" y="50800"/>
                  </a:lnTo>
                  <a:lnTo>
                    <a:pt x="25400" y="25400"/>
                  </a:lnTo>
                  <a:lnTo>
                    <a:pt x="50800" y="25400"/>
                  </a:lnTo>
                  <a:lnTo>
                    <a:pt x="50800" y="76200"/>
                  </a:lnTo>
                  <a:close/>
                </a:path>
              </a:pathLst>
            </a:custGeom>
            <a:solidFill>
              <a:srgbClr val="8AC224"/>
            </a:solidFill>
          </p:spPr>
        </p:sp>
      </p:grpSp>
      <p:sp>
        <p:nvSpPr>
          <p:cNvPr name="Freeform 8" id="8"/>
          <p:cNvSpPr/>
          <p:nvPr/>
        </p:nvSpPr>
        <p:spPr>
          <a:xfrm flipH="false" flipV="false" rot="0">
            <a:off x="-1431331" y="800100"/>
            <a:ext cx="6925200" cy="11259125"/>
          </a:xfrm>
          <a:custGeom>
            <a:avLst/>
            <a:gdLst/>
            <a:ahLst/>
            <a:cxnLst/>
            <a:rect r="r" b="b" t="t" l="l"/>
            <a:pathLst>
              <a:path h="11259125" w="6925200">
                <a:moveTo>
                  <a:pt x="0" y="0"/>
                </a:moveTo>
                <a:lnTo>
                  <a:pt x="6925200" y="0"/>
                </a:lnTo>
                <a:lnTo>
                  <a:pt x="6925200" y="11259125"/>
                </a:lnTo>
                <a:lnTo>
                  <a:pt x="0" y="11259125"/>
                </a:lnTo>
                <a:lnTo>
                  <a:pt x="0" y="0"/>
                </a:lnTo>
                <a:close/>
              </a:path>
            </a:pathLst>
          </a:custGeom>
          <a:blipFill>
            <a:blip r:embed="rId3"/>
            <a:stretch>
              <a:fillRect l="0" t="0" r="-62583" b="0"/>
            </a:stretch>
          </a:blipFill>
        </p:spPr>
      </p:sp>
      <p:sp>
        <p:nvSpPr>
          <p:cNvPr name="TextBox 9" id="9"/>
          <p:cNvSpPr txBox="true"/>
          <p:nvPr/>
        </p:nvSpPr>
        <p:spPr>
          <a:xfrm rot="0">
            <a:off x="5493869" y="6123353"/>
            <a:ext cx="1425091" cy="542925"/>
          </a:xfrm>
          <a:prstGeom prst="rect">
            <a:avLst/>
          </a:prstGeom>
        </p:spPr>
        <p:txBody>
          <a:bodyPr anchor="t" rtlCol="false" tIns="0" lIns="0" bIns="0" rIns="0">
            <a:spAutoFit/>
          </a:bodyPr>
          <a:lstStyle/>
          <a:p>
            <a:pPr algn="l">
              <a:lnSpc>
                <a:spcPts val="4320"/>
              </a:lnSpc>
            </a:pPr>
            <a:r>
              <a:rPr lang="en-US" b="true" sz="3600" spc="33">
                <a:solidFill>
                  <a:srgbClr val="8AC224"/>
                </a:solidFill>
                <a:latin typeface="Noto Sans Bold"/>
                <a:ea typeface="Noto Sans Bold"/>
                <a:cs typeface="Noto Sans Bold"/>
                <a:sym typeface="Noto Sans Bold"/>
              </a:rPr>
              <a:t>Taxes</a:t>
            </a:r>
          </a:p>
        </p:txBody>
      </p:sp>
      <p:grpSp>
        <p:nvGrpSpPr>
          <p:cNvPr name="Group 10" id="10"/>
          <p:cNvGrpSpPr/>
          <p:nvPr/>
        </p:nvGrpSpPr>
        <p:grpSpPr>
          <a:xfrm rot="0">
            <a:off x="7406504" y="5657850"/>
            <a:ext cx="3955325" cy="1605448"/>
            <a:chOff x="0" y="0"/>
            <a:chExt cx="5273767" cy="2140597"/>
          </a:xfrm>
        </p:grpSpPr>
        <p:sp>
          <p:nvSpPr>
            <p:cNvPr name="Freeform 11" id="11"/>
            <p:cNvSpPr/>
            <p:nvPr/>
          </p:nvSpPr>
          <p:spPr>
            <a:xfrm flipH="false" flipV="false" rot="0">
              <a:off x="25400" y="25400"/>
              <a:ext cx="5222875" cy="2089912"/>
            </a:xfrm>
            <a:custGeom>
              <a:avLst/>
              <a:gdLst/>
              <a:ahLst/>
              <a:cxnLst/>
              <a:rect r="r" b="b" t="t" l="l"/>
              <a:pathLst>
                <a:path h="2089912" w="5222875">
                  <a:moveTo>
                    <a:pt x="0" y="522478"/>
                  </a:moveTo>
                  <a:lnTo>
                    <a:pt x="4162933" y="522478"/>
                  </a:lnTo>
                  <a:lnTo>
                    <a:pt x="4162933" y="0"/>
                  </a:lnTo>
                  <a:lnTo>
                    <a:pt x="5222875" y="1044956"/>
                  </a:lnTo>
                  <a:lnTo>
                    <a:pt x="4162933" y="2089912"/>
                  </a:lnTo>
                  <a:lnTo>
                    <a:pt x="4162933" y="1567307"/>
                  </a:lnTo>
                  <a:lnTo>
                    <a:pt x="0" y="1567307"/>
                  </a:lnTo>
                  <a:close/>
                </a:path>
              </a:pathLst>
            </a:custGeom>
            <a:solidFill>
              <a:srgbClr val="FFFFFF"/>
            </a:solidFill>
          </p:spPr>
        </p:sp>
        <p:sp>
          <p:nvSpPr>
            <p:cNvPr name="Freeform 12" id="12"/>
            <p:cNvSpPr/>
            <p:nvPr/>
          </p:nvSpPr>
          <p:spPr>
            <a:xfrm flipH="false" flipV="false" rot="0">
              <a:off x="0" y="-2159"/>
              <a:ext cx="5273802" cy="2144776"/>
            </a:xfrm>
            <a:custGeom>
              <a:avLst/>
              <a:gdLst/>
              <a:ahLst/>
              <a:cxnLst/>
              <a:rect r="r" b="b" t="t" l="l"/>
              <a:pathLst>
                <a:path h="2144776" w="5273802">
                  <a:moveTo>
                    <a:pt x="25400" y="524637"/>
                  </a:moveTo>
                  <a:lnTo>
                    <a:pt x="4188333" y="524637"/>
                  </a:lnTo>
                  <a:lnTo>
                    <a:pt x="4188333" y="550037"/>
                  </a:lnTo>
                  <a:lnTo>
                    <a:pt x="4162933" y="550037"/>
                  </a:lnTo>
                  <a:lnTo>
                    <a:pt x="4162933" y="27559"/>
                  </a:lnTo>
                  <a:cubicBezTo>
                    <a:pt x="4162933" y="17272"/>
                    <a:pt x="4169029" y="8128"/>
                    <a:pt x="4178554" y="4064"/>
                  </a:cubicBezTo>
                  <a:cubicBezTo>
                    <a:pt x="4188079" y="0"/>
                    <a:pt x="4198874" y="2159"/>
                    <a:pt x="4206240" y="9398"/>
                  </a:cubicBezTo>
                  <a:lnTo>
                    <a:pt x="5266182" y="1054354"/>
                  </a:lnTo>
                  <a:cubicBezTo>
                    <a:pt x="5271008" y="1059180"/>
                    <a:pt x="5273802" y="1065657"/>
                    <a:pt x="5273802" y="1072388"/>
                  </a:cubicBezTo>
                  <a:cubicBezTo>
                    <a:pt x="5273802" y="1079119"/>
                    <a:pt x="5271135" y="1085723"/>
                    <a:pt x="5266182" y="1090422"/>
                  </a:cubicBezTo>
                  <a:lnTo>
                    <a:pt x="4206240" y="2135505"/>
                  </a:lnTo>
                  <a:cubicBezTo>
                    <a:pt x="4199001" y="2142744"/>
                    <a:pt x="4188079" y="2144776"/>
                    <a:pt x="4178554" y="2140839"/>
                  </a:cubicBezTo>
                  <a:cubicBezTo>
                    <a:pt x="4169029" y="2136902"/>
                    <a:pt x="4162933" y="2127631"/>
                    <a:pt x="4162933" y="2117344"/>
                  </a:cubicBezTo>
                  <a:lnTo>
                    <a:pt x="4162933" y="1594866"/>
                  </a:lnTo>
                  <a:lnTo>
                    <a:pt x="4188333" y="1594866"/>
                  </a:lnTo>
                  <a:lnTo>
                    <a:pt x="4188333" y="1620266"/>
                  </a:lnTo>
                  <a:lnTo>
                    <a:pt x="25400" y="1620266"/>
                  </a:lnTo>
                  <a:cubicBezTo>
                    <a:pt x="11430" y="1620266"/>
                    <a:pt x="0" y="1608836"/>
                    <a:pt x="0" y="1594866"/>
                  </a:cubicBezTo>
                  <a:lnTo>
                    <a:pt x="0" y="550037"/>
                  </a:lnTo>
                  <a:cubicBezTo>
                    <a:pt x="0" y="536067"/>
                    <a:pt x="11430" y="524637"/>
                    <a:pt x="25400" y="524637"/>
                  </a:cubicBezTo>
                  <a:moveTo>
                    <a:pt x="25400" y="575437"/>
                  </a:moveTo>
                  <a:lnTo>
                    <a:pt x="25400" y="550037"/>
                  </a:lnTo>
                  <a:lnTo>
                    <a:pt x="50800" y="550037"/>
                  </a:lnTo>
                  <a:lnTo>
                    <a:pt x="50800" y="1594993"/>
                  </a:lnTo>
                  <a:lnTo>
                    <a:pt x="25400" y="1594993"/>
                  </a:lnTo>
                  <a:lnTo>
                    <a:pt x="25400" y="1569593"/>
                  </a:lnTo>
                  <a:lnTo>
                    <a:pt x="4188333" y="1569593"/>
                  </a:lnTo>
                  <a:cubicBezTo>
                    <a:pt x="4202303" y="1569593"/>
                    <a:pt x="4213733" y="1581023"/>
                    <a:pt x="4213733" y="1594993"/>
                  </a:cubicBezTo>
                  <a:lnTo>
                    <a:pt x="4213733" y="2117471"/>
                  </a:lnTo>
                  <a:lnTo>
                    <a:pt x="4188333" y="2117471"/>
                  </a:lnTo>
                  <a:lnTo>
                    <a:pt x="4170553" y="2099437"/>
                  </a:lnTo>
                  <a:lnTo>
                    <a:pt x="5230495" y="1054481"/>
                  </a:lnTo>
                  <a:lnTo>
                    <a:pt x="5248275" y="1072515"/>
                  </a:lnTo>
                  <a:lnTo>
                    <a:pt x="5230495" y="1090549"/>
                  </a:lnTo>
                  <a:lnTo>
                    <a:pt x="4170553" y="45593"/>
                  </a:lnTo>
                  <a:lnTo>
                    <a:pt x="4188333" y="27559"/>
                  </a:lnTo>
                  <a:lnTo>
                    <a:pt x="4213733" y="27559"/>
                  </a:lnTo>
                  <a:lnTo>
                    <a:pt x="4213733" y="550037"/>
                  </a:lnTo>
                  <a:cubicBezTo>
                    <a:pt x="4213733" y="564007"/>
                    <a:pt x="4202303" y="575437"/>
                    <a:pt x="4188333" y="575437"/>
                  </a:cubicBezTo>
                  <a:lnTo>
                    <a:pt x="25400" y="575437"/>
                  </a:lnTo>
                  <a:close/>
                </a:path>
              </a:pathLst>
            </a:custGeom>
            <a:solidFill>
              <a:srgbClr val="212C68"/>
            </a:solidFill>
          </p:spPr>
        </p:sp>
        <p:sp>
          <p:nvSpPr>
            <p:cNvPr name="TextBox 13" id="13"/>
            <p:cNvSpPr txBox="true"/>
            <p:nvPr/>
          </p:nvSpPr>
          <p:spPr>
            <a:xfrm>
              <a:off x="0" y="0"/>
              <a:ext cx="5273767" cy="2140597"/>
            </a:xfrm>
            <a:prstGeom prst="rect">
              <a:avLst/>
            </a:prstGeom>
          </p:spPr>
          <p:txBody>
            <a:bodyPr anchor="ctr" rtlCol="false" tIns="50800" lIns="50800" bIns="50800" rIns="50800"/>
            <a:lstStyle/>
            <a:p>
              <a:pPr algn="ctr">
                <a:lnSpc>
                  <a:spcPts val="3359"/>
                </a:lnSpc>
              </a:pPr>
              <a:r>
                <a:rPr lang="en-US" sz="2799" spc="26">
                  <a:solidFill>
                    <a:srgbClr val="5EA745"/>
                  </a:solidFill>
                  <a:latin typeface="Noto Sans"/>
                  <a:ea typeface="Noto Sans"/>
                  <a:cs typeface="Noto Sans"/>
                  <a:sym typeface="Noto Sans"/>
                </a:rPr>
                <a:t>Tax-FREE Growth</a:t>
              </a:r>
            </a:p>
          </p:txBody>
        </p:sp>
      </p:grpSp>
      <p:sp>
        <p:nvSpPr>
          <p:cNvPr name="Freeform 14" id="14"/>
          <p:cNvSpPr/>
          <p:nvPr/>
        </p:nvSpPr>
        <p:spPr>
          <a:xfrm flipH="false" flipV="false" rot="0">
            <a:off x="8800335" y="864188"/>
            <a:ext cx="11195037" cy="11195037"/>
          </a:xfrm>
          <a:custGeom>
            <a:avLst/>
            <a:gdLst/>
            <a:ahLst/>
            <a:cxnLst/>
            <a:rect r="r" b="b" t="t" l="l"/>
            <a:pathLst>
              <a:path h="11195037" w="11195037">
                <a:moveTo>
                  <a:pt x="0" y="0"/>
                </a:moveTo>
                <a:lnTo>
                  <a:pt x="11195037" y="0"/>
                </a:lnTo>
                <a:lnTo>
                  <a:pt x="11195037" y="11195037"/>
                </a:lnTo>
                <a:lnTo>
                  <a:pt x="0" y="11195037"/>
                </a:lnTo>
                <a:lnTo>
                  <a:pt x="0" y="0"/>
                </a:lnTo>
                <a:close/>
              </a:path>
            </a:pathLst>
          </a:custGeom>
          <a:blipFill>
            <a:blip r:embed="rId3"/>
            <a:stretch>
              <a:fillRect l="0" t="0" r="0" b="0"/>
            </a:stretch>
          </a:blipFill>
        </p:spPr>
      </p:sp>
      <p:sp>
        <p:nvSpPr>
          <p:cNvPr name="TextBox 15" id="15"/>
          <p:cNvSpPr txBox="true"/>
          <p:nvPr/>
        </p:nvSpPr>
        <p:spPr>
          <a:xfrm rot="0">
            <a:off x="11631794" y="2853196"/>
            <a:ext cx="5532120" cy="1438275"/>
          </a:xfrm>
          <a:prstGeom prst="rect">
            <a:avLst/>
          </a:prstGeom>
        </p:spPr>
        <p:txBody>
          <a:bodyPr anchor="t" rtlCol="false" tIns="0" lIns="0" bIns="0" rIns="0">
            <a:spAutoFit/>
          </a:bodyPr>
          <a:lstStyle/>
          <a:p>
            <a:pPr algn="ctr">
              <a:lnSpc>
                <a:spcPts val="5759"/>
              </a:lnSpc>
            </a:pPr>
            <a:r>
              <a:rPr lang="en-US" b="true" sz="4800" spc="44">
                <a:solidFill>
                  <a:srgbClr val="212C68"/>
                </a:solidFill>
                <a:latin typeface="Noto Sans Bold"/>
                <a:ea typeface="Noto Sans Bold"/>
                <a:cs typeface="Noto Sans Bold"/>
                <a:sym typeface="Noto Sans Bold"/>
              </a:rPr>
              <a:t>Tax FREE </a:t>
            </a:r>
          </a:p>
          <a:p>
            <a:pPr algn="ctr">
              <a:lnSpc>
                <a:spcPts val="5759"/>
              </a:lnSpc>
            </a:pPr>
            <a:r>
              <a:rPr lang="en-US" b="true" sz="4800" spc="44">
                <a:solidFill>
                  <a:srgbClr val="212C68"/>
                </a:solidFill>
                <a:latin typeface="Noto Sans Bold"/>
                <a:ea typeface="Noto Sans Bold"/>
                <a:cs typeface="Noto Sans Bold"/>
                <a:sym typeface="Noto Sans Bold"/>
              </a:rPr>
              <a:t>Withdrawal</a:t>
            </a:r>
          </a:p>
        </p:txBody>
      </p:sp>
      <p:sp>
        <p:nvSpPr>
          <p:cNvPr name="TextBox 16" id="16"/>
          <p:cNvSpPr txBox="true"/>
          <p:nvPr/>
        </p:nvSpPr>
        <p:spPr>
          <a:xfrm rot="0">
            <a:off x="2071956" y="2853196"/>
            <a:ext cx="4194826" cy="1438275"/>
          </a:xfrm>
          <a:prstGeom prst="rect">
            <a:avLst/>
          </a:prstGeom>
        </p:spPr>
        <p:txBody>
          <a:bodyPr anchor="t" rtlCol="false" tIns="0" lIns="0" bIns="0" rIns="0">
            <a:spAutoFit/>
          </a:bodyPr>
          <a:lstStyle/>
          <a:p>
            <a:pPr algn="ctr">
              <a:lnSpc>
                <a:spcPts val="5759"/>
              </a:lnSpc>
            </a:pPr>
            <a:r>
              <a:rPr lang="en-US" b="true" sz="4800" spc="44">
                <a:solidFill>
                  <a:srgbClr val="212C68"/>
                </a:solidFill>
                <a:latin typeface="Noto Sans Bold"/>
                <a:ea typeface="Noto Sans Bold"/>
                <a:cs typeface="Noto Sans Bold"/>
                <a:sym typeface="Noto Sans Bold"/>
              </a:rPr>
              <a:t>Taxable Contribution</a:t>
            </a:r>
          </a:p>
        </p:txBody>
      </p:sp>
      <p:sp>
        <p:nvSpPr>
          <p:cNvPr name="Freeform 17" id="17"/>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4"/>
            <a:stretch>
              <a:fillRect l="0" t="0" r="0" b="0"/>
            </a:stretch>
          </a:blipFill>
        </p:spPr>
      </p:sp>
      <p:sp>
        <p:nvSpPr>
          <p:cNvPr name="TextBox 18" id="18"/>
          <p:cNvSpPr txBox="true"/>
          <p:nvPr/>
        </p:nvSpPr>
        <p:spPr>
          <a:xfrm rot="0">
            <a:off x="1035414" y="8477249"/>
            <a:ext cx="16223886" cy="611505"/>
          </a:xfrm>
          <a:prstGeom prst="rect">
            <a:avLst/>
          </a:prstGeom>
        </p:spPr>
        <p:txBody>
          <a:bodyPr anchor="t" rtlCol="false" tIns="0" lIns="0" bIns="0" rIns="0">
            <a:spAutoFit/>
          </a:bodyPr>
          <a:lstStyle/>
          <a:p>
            <a:pPr algn="ctr">
              <a:lnSpc>
                <a:spcPts val="2520"/>
              </a:lnSpc>
            </a:pPr>
            <a:r>
              <a:rPr lang="en-US" sz="1800">
                <a:solidFill>
                  <a:srgbClr val="000000"/>
                </a:solidFill>
                <a:latin typeface="Noto Sans"/>
                <a:ea typeface="Noto Sans"/>
                <a:cs typeface="Noto Sans"/>
                <a:sym typeface="Noto Sans"/>
              </a:rPr>
              <a:t>Roth contributions are not taxed at distribution; however, earnings may be subject to taxation if the account has not been in existence for at least </a:t>
            </a:r>
          </a:p>
          <a:p>
            <a:pPr algn="ctr">
              <a:lnSpc>
                <a:spcPts val="2520"/>
              </a:lnSpc>
            </a:pPr>
            <a:r>
              <a:rPr lang="en-US" sz="1800">
                <a:solidFill>
                  <a:srgbClr val="000000"/>
                </a:solidFill>
                <a:latin typeface="Noto Sans"/>
                <a:ea typeface="Noto Sans"/>
                <a:cs typeface="Noto Sans"/>
                <a:sym typeface="Noto Sans"/>
              </a:rPr>
              <a:t>5 years and taken prior to attainment of age 59 ½ , death or disability.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2590614"/>
            <a:ext cx="4541760" cy="6066867"/>
            <a:chOff x="0" y="0"/>
            <a:chExt cx="6055680" cy="8089156"/>
          </a:xfrm>
        </p:grpSpPr>
        <p:sp>
          <p:nvSpPr>
            <p:cNvPr name="Freeform 3" id="3"/>
            <p:cNvSpPr/>
            <p:nvPr/>
          </p:nvSpPr>
          <p:spPr>
            <a:xfrm flipH="false" flipV="false" rot="0">
              <a:off x="0" y="0"/>
              <a:ext cx="6055741" cy="8089138"/>
            </a:xfrm>
            <a:custGeom>
              <a:avLst/>
              <a:gdLst/>
              <a:ahLst/>
              <a:cxnLst/>
              <a:rect r="r" b="b" t="t" l="l"/>
              <a:pathLst>
                <a:path h="8089138" w="6055741">
                  <a:moveTo>
                    <a:pt x="0" y="0"/>
                  </a:moveTo>
                  <a:lnTo>
                    <a:pt x="6055741" y="0"/>
                  </a:lnTo>
                  <a:lnTo>
                    <a:pt x="6055741" y="8089138"/>
                  </a:lnTo>
                  <a:lnTo>
                    <a:pt x="0" y="8089138"/>
                  </a:lnTo>
                  <a:close/>
                </a:path>
              </a:pathLst>
            </a:custGeom>
            <a:solidFill>
              <a:srgbClr val="232C68"/>
            </a:solidFill>
          </p:spPr>
        </p:sp>
      </p:grpSp>
      <p:grpSp>
        <p:nvGrpSpPr>
          <p:cNvPr name="Group 4" id="4"/>
          <p:cNvGrpSpPr/>
          <p:nvPr/>
        </p:nvGrpSpPr>
        <p:grpSpPr>
          <a:xfrm rot="0">
            <a:off x="6873120" y="2590614"/>
            <a:ext cx="4541760" cy="6066867"/>
            <a:chOff x="0" y="0"/>
            <a:chExt cx="6055680" cy="8089156"/>
          </a:xfrm>
        </p:grpSpPr>
        <p:sp>
          <p:nvSpPr>
            <p:cNvPr name="Freeform 5" id="5"/>
            <p:cNvSpPr/>
            <p:nvPr/>
          </p:nvSpPr>
          <p:spPr>
            <a:xfrm flipH="false" flipV="false" rot="0">
              <a:off x="0" y="0"/>
              <a:ext cx="6055741" cy="8089138"/>
            </a:xfrm>
            <a:custGeom>
              <a:avLst/>
              <a:gdLst/>
              <a:ahLst/>
              <a:cxnLst/>
              <a:rect r="r" b="b" t="t" l="l"/>
              <a:pathLst>
                <a:path h="8089138" w="6055741">
                  <a:moveTo>
                    <a:pt x="0" y="0"/>
                  </a:moveTo>
                  <a:lnTo>
                    <a:pt x="6055741" y="0"/>
                  </a:lnTo>
                  <a:lnTo>
                    <a:pt x="6055741" y="8089138"/>
                  </a:lnTo>
                  <a:lnTo>
                    <a:pt x="0" y="8089138"/>
                  </a:lnTo>
                  <a:close/>
                </a:path>
              </a:pathLst>
            </a:custGeom>
            <a:solidFill>
              <a:srgbClr val="60A644"/>
            </a:solidFill>
          </p:spPr>
        </p:sp>
      </p:grpSp>
      <p:grpSp>
        <p:nvGrpSpPr>
          <p:cNvPr name="Group 6" id="6"/>
          <p:cNvGrpSpPr/>
          <p:nvPr/>
        </p:nvGrpSpPr>
        <p:grpSpPr>
          <a:xfrm rot="0">
            <a:off x="12717540" y="2590614"/>
            <a:ext cx="4541760" cy="6066867"/>
            <a:chOff x="0" y="0"/>
            <a:chExt cx="6055680" cy="8089156"/>
          </a:xfrm>
        </p:grpSpPr>
        <p:sp>
          <p:nvSpPr>
            <p:cNvPr name="Freeform 7" id="7"/>
            <p:cNvSpPr/>
            <p:nvPr/>
          </p:nvSpPr>
          <p:spPr>
            <a:xfrm flipH="false" flipV="false" rot="0">
              <a:off x="0" y="0"/>
              <a:ext cx="6055741" cy="8089138"/>
            </a:xfrm>
            <a:custGeom>
              <a:avLst/>
              <a:gdLst/>
              <a:ahLst/>
              <a:cxnLst/>
              <a:rect r="r" b="b" t="t" l="l"/>
              <a:pathLst>
                <a:path h="8089138" w="6055741">
                  <a:moveTo>
                    <a:pt x="0" y="0"/>
                  </a:moveTo>
                  <a:lnTo>
                    <a:pt x="6055741" y="0"/>
                  </a:lnTo>
                  <a:lnTo>
                    <a:pt x="6055741" y="8089138"/>
                  </a:lnTo>
                  <a:lnTo>
                    <a:pt x="0" y="8089138"/>
                  </a:lnTo>
                  <a:close/>
                </a:path>
              </a:pathLst>
            </a:custGeom>
            <a:solidFill>
              <a:srgbClr val="232C68"/>
            </a:solidFill>
          </p:spPr>
        </p:sp>
      </p:grpSp>
      <p:sp>
        <p:nvSpPr>
          <p:cNvPr name="TextBox 8" id="8"/>
          <p:cNvSpPr txBox="true"/>
          <p:nvPr/>
        </p:nvSpPr>
        <p:spPr>
          <a:xfrm rot="0">
            <a:off x="1648836" y="3026149"/>
            <a:ext cx="3301487" cy="662892"/>
          </a:xfrm>
          <a:prstGeom prst="rect">
            <a:avLst/>
          </a:prstGeom>
        </p:spPr>
        <p:txBody>
          <a:bodyPr anchor="t" rtlCol="false" tIns="0" lIns="0" bIns="0" rIns="0">
            <a:spAutoFit/>
          </a:bodyPr>
          <a:lstStyle/>
          <a:p>
            <a:pPr algn="ctr">
              <a:lnSpc>
                <a:spcPts val="5463"/>
              </a:lnSpc>
            </a:pPr>
            <a:r>
              <a:rPr lang="en-US" sz="3902" b="true">
                <a:solidFill>
                  <a:srgbClr val="F9FCFF"/>
                </a:solidFill>
                <a:latin typeface="Nunito Sans Semi-Bold"/>
                <a:ea typeface="Nunito Sans Semi-Bold"/>
                <a:cs typeface="Nunito Sans Semi-Bold"/>
                <a:sym typeface="Nunito Sans Semi-Bold"/>
              </a:rPr>
              <a:t>Eligibility</a:t>
            </a:r>
          </a:p>
        </p:txBody>
      </p:sp>
      <p:sp>
        <p:nvSpPr>
          <p:cNvPr name="TextBox 9" id="9"/>
          <p:cNvSpPr txBox="true"/>
          <p:nvPr/>
        </p:nvSpPr>
        <p:spPr>
          <a:xfrm rot="0">
            <a:off x="7493256" y="3026149"/>
            <a:ext cx="3301487" cy="662892"/>
          </a:xfrm>
          <a:prstGeom prst="rect">
            <a:avLst/>
          </a:prstGeom>
        </p:spPr>
        <p:txBody>
          <a:bodyPr anchor="t" rtlCol="false" tIns="0" lIns="0" bIns="0" rIns="0">
            <a:spAutoFit/>
          </a:bodyPr>
          <a:lstStyle/>
          <a:p>
            <a:pPr algn="ctr">
              <a:lnSpc>
                <a:spcPts val="5463"/>
              </a:lnSpc>
            </a:pPr>
            <a:r>
              <a:rPr lang="en-US" sz="3902" b="true">
                <a:solidFill>
                  <a:srgbClr val="F9FCFF"/>
                </a:solidFill>
                <a:latin typeface="Nunito Sans Semi-Bold"/>
                <a:ea typeface="Nunito Sans Semi-Bold"/>
                <a:cs typeface="Nunito Sans Semi-Bold"/>
                <a:sym typeface="Nunito Sans Semi-Bold"/>
              </a:rPr>
              <a:t>Plan Entry</a:t>
            </a:r>
          </a:p>
        </p:txBody>
      </p:sp>
      <p:grpSp>
        <p:nvGrpSpPr>
          <p:cNvPr name="Group 10" id="10"/>
          <p:cNvGrpSpPr/>
          <p:nvPr/>
        </p:nvGrpSpPr>
        <p:grpSpPr>
          <a:xfrm rot="0">
            <a:off x="13310355" y="4282380"/>
            <a:ext cx="3301487" cy="47625"/>
            <a:chOff x="0" y="0"/>
            <a:chExt cx="4401983" cy="63500"/>
          </a:xfrm>
        </p:grpSpPr>
        <p:sp>
          <p:nvSpPr>
            <p:cNvPr name="Freeform 11" id="11"/>
            <p:cNvSpPr/>
            <p:nvPr/>
          </p:nvSpPr>
          <p:spPr>
            <a:xfrm flipH="false" flipV="false" rot="0">
              <a:off x="0" y="0"/>
              <a:ext cx="4401947" cy="63504"/>
            </a:xfrm>
            <a:custGeom>
              <a:avLst/>
              <a:gdLst/>
              <a:ahLst/>
              <a:cxnLst/>
              <a:rect r="r" b="b" t="t" l="l"/>
              <a:pathLst>
                <a:path h="63504" w="4401947">
                  <a:moveTo>
                    <a:pt x="0" y="0"/>
                  </a:moveTo>
                  <a:lnTo>
                    <a:pt x="4401947" y="0"/>
                  </a:lnTo>
                  <a:lnTo>
                    <a:pt x="4401947" y="63504"/>
                  </a:lnTo>
                  <a:lnTo>
                    <a:pt x="0" y="63504"/>
                  </a:lnTo>
                  <a:close/>
                </a:path>
              </a:pathLst>
            </a:custGeom>
            <a:solidFill>
              <a:srgbClr val="60A644"/>
            </a:solidFill>
          </p:spPr>
        </p:sp>
      </p:grpSp>
      <p:sp>
        <p:nvSpPr>
          <p:cNvPr name="TextBox 12" id="12"/>
          <p:cNvSpPr txBox="true"/>
          <p:nvPr/>
        </p:nvSpPr>
        <p:spPr>
          <a:xfrm rot="0">
            <a:off x="13338930" y="3026149"/>
            <a:ext cx="3301487" cy="662892"/>
          </a:xfrm>
          <a:prstGeom prst="rect">
            <a:avLst/>
          </a:prstGeom>
        </p:spPr>
        <p:txBody>
          <a:bodyPr anchor="t" rtlCol="false" tIns="0" lIns="0" bIns="0" rIns="0">
            <a:spAutoFit/>
          </a:bodyPr>
          <a:lstStyle/>
          <a:p>
            <a:pPr algn="ctr">
              <a:lnSpc>
                <a:spcPts val="5463"/>
              </a:lnSpc>
            </a:pPr>
            <a:r>
              <a:rPr lang="en-US" sz="3902" b="true">
                <a:solidFill>
                  <a:srgbClr val="F9FCFF"/>
                </a:solidFill>
                <a:latin typeface="Nunito Sans Semi-Bold"/>
                <a:ea typeface="Nunito Sans Semi-Bold"/>
                <a:cs typeface="Nunito Sans Semi-Bold"/>
                <a:sym typeface="Nunito Sans Semi-Bold"/>
              </a:rPr>
              <a:t>Enrollment</a:t>
            </a:r>
          </a:p>
        </p:txBody>
      </p:sp>
      <p:grpSp>
        <p:nvGrpSpPr>
          <p:cNvPr name="Group 13" id="13"/>
          <p:cNvGrpSpPr/>
          <p:nvPr/>
        </p:nvGrpSpPr>
        <p:grpSpPr>
          <a:xfrm rot="0">
            <a:off x="0" y="0"/>
            <a:ext cx="18288000" cy="2315491"/>
            <a:chOff x="0" y="0"/>
            <a:chExt cx="4816593" cy="609841"/>
          </a:xfrm>
        </p:grpSpPr>
        <p:sp>
          <p:nvSpPr>
            <p:cNvPr name="Freeform 14" id="14"/>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15" id="15"/>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0" y="514164"/>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401(k) </a:t>
            </a:r>
            <a:r>
              <a:rPr lang="en-US" sz="7500" b="true">
                <a:solidFill>
                  <a:srgbClr val="FFFFFF"/>
                </a:solidFill>
                <a:latin typeface="Noto Sans Bold"/>
                <a:ea typeface="Noto Sans Bold"/>
                <a:cs typeface="Noto Sans Bold"/>
                <a:sym typeface="Noto Sans Bold"/>
              </a:rPr>
              <a:t>Plan Highlights</a:t>
            </a:r>
          </a:p>
        </p:txBody>
      </p:sp>
      <p:sp>
        <p:nvSpPr>
          <p:cNvPr name="TextBox 17" id="17"/>
          <p:cNvSpPr txBox="true"/>
          <p:nvPr/>
        </p:nvSpPr>
        <p:spPr>
          <a:xfrm rot="0">
            <a:off x="1648836" y="4613115"/>
            <a:ext cx="3648771" cy="1076325"/>
          </a:xfrm>
          <a:prstGeom prst="rect">
            <a:avLst/>
          </a:prstGeom>
        </p:spPr>
        <p:txBody>
          <a:bodyPr anchor="t" rtlCol="false" tIns="0" lIns="0" bIns="0" rIns="0">
            <a:spAutoFit/>
          </a:bodyPr>
          <a:lstStyle/>
          <a:p>
            <a:pPr algn="l">
              <a:lnSpc>
                <a:spcPts val="2879"/>
              </a:lnSpc>
            </a:pPr>
            <a:r>
              <a:rPr lang="en-US" b="true" sz="2400" spc="21">
                <a:solidFill>
                  <a:srgbClr val="FFFFFF"/>
                </a:solidFill>
                <a:latin typeface="Noto Sans Bold"/>
                <a:ea typeface="Noto Sans Bold"/>
                <a:cs typeface="Noto Sans Bold"/>
                <a:sym typeface="Noto Sans Bold"/>
              </a:rPr>
              <a:t>Employee Contributions: </a:t>
            </a:r>
          </a:p>
          <a:p>
            <a:pPr algn="l" marL="518160" indent="-259080" lvl="1">
              <a:lnSpc>
                <a:spcPts val="2879"/>
              </a:lnSpc>
              <a:buFont typeface="Arial"/>
              <a:buChar char="•"/>
            </a:pPr>
            <a:r>
              <a:rPr lang="en-US" sz="2400" spc="22">
                <a:solidFill>
                  <a:srgbClr val="F26422"/>
                </a:solidFill>
                <a:latin typeface="Noto Sans"/>
                <a:ea typeface="Noto Sans"/>
                <a:cs typeface="Noto Sans"/>
                <a:sym typeface="Noto Sans"/>
              </a:rPr>
              <a:t>add provisions here</a:t>
            </a:r>
          </a:p>
        </p:txBody>
      </p:sp>
      <p:sp>
        <p:nvSpPr>
          <p:cNvPr name="TextBox 18" id="18"/>
          <p:cNvSpPr txBox="true"/>
          <p:nvPr/>
        </p:nvSpPr>
        <p:spPr>
          <a:xfrm rot="0">
            <a:off x="7493256" y="4613115"/>
            <a:ext cx="3496371" cy="1438275"/>
          </a:xfrm>
          <a:prstGeom prst="rect">
            <a:avLst/>
          </a:prstGeom>
        </p:spPr>
        <p:txBody>
          <a:bodyPr anchor="t" rtlCol="false" tIns="0" lIns="0" bIns="0" rIns="0">
            <a:spAutoFit/>
          </a:bodyPr>
          <a:lstStyle/>
          <a:p>
            <a:pPr algn="l">
              <a:lnSpc>
                <a:spcPts val="2879"/>
              </a:lnSpc>
            </a:pPr>
            <a:r>
              <a:rPr lang="en-US" b="true" sz="2400" spc="21">
                <a:solidFill>
                  <a:srgbClr val="FFFFFF"/>
                </a:solidFill>
                <a:latin typeface="Noto Sans Bold"/>
                <a:ea typeface="Noto Sans Bold"/>
                <a:cs typeface="Noto Sans Bold"/>
                <a:sym typeface="Noto Sans Bold"/>
              </a:rPr>
              <a:t>Employee Contributions:</a:t>
            </a:r>
          </a:p>
          <a:p>
            <a:pPr algn="l" marL="518160" indent="-259080" lvl="1">
              <a:lnSpc>
                <a:spcPts val="2879"/>
              </a:lnSpc>
              <a:buFont typeface="Arial"/>
              <a:buChar char="•"/>
            </a:pPr>
            <a:r>
              <a:rPr lang="en-US" sz="2400" spc="22">
                <a:solidFill>
                  <a:srgbClr val="F26422"/>
                </a:solidFill>
                <a:latin typeface="Noto Sans"/>
                <a:ea typeface="Noto Sans"/>
                <a:cs typeface="Noto Sans"/>
                <a:sym typeface="Noto Sans"/>
              </a:rPr>
              <a:t>add provisions here</a:t>
            </a:r>
          </a:p>
          <a:p>
            <a:pPr algn="l" marL="289560" indent="-144780" lvl="1">
              <a:lnSpc>
                <a:spcPts val="2879"/>
              </a:lnSpc>
            </a:pPr>
          </a:p>
        </p:txBody>
      </p:sp>
      <p:sp>
        <p:nvSpPr>
          <p:cNvPr name="TextBox 19" id="19"/>
          <p:cNvSpPr txBox="true"/>
          <p:nvPr/>
        </p:nvSpPr>
        <p:spPr>
          <a:xfrm rot="0">
            <a:off x="13310355" y="4613115"/>
            <a:ext cx="3920370" cy="3971925"/>
          </a:xfrm>
          <a:prstGeom prst="rect">
            <a:avLst/>
          </a:prstGeom>
        </p:spPr>
        <p:txBody>
          <a:bodyPr anchor="t" rtlCol="false" tIns="0" lIns="0" bIns="0" rIns="0">
            <a:spAutoFit/>
          </a:bodyPr>
          <a:lstStyle/>
          <a:p>
            <a:pPr algn="l">
              <a:lnSpc>
                <a:spcPts val="2879"/>
              </a:lnSpc>
            </a:pPr>
            <a:r>
              <a:rPr lang="en-US" sz="2400" spc="22">
                <a:solidFill>
                  <a:srgbClr val="FFFFFF"/>
                </a:solidFill>
                <a:latin typeface="Noto Sans"/>
                <a:ea typeface="Noto Sans"/>
                <a:cs typeface="Noto Sans"/>
                <a:sym typeface="Noto Sans"/>
              </a:rPr>
              <a:t>Online at </a:t>
            </a:r>
            <a:r>
              <a:rPr lang="en-US" sz="2400" spc="22" b="true">
                <a:solidFill>
                  <a:srgbClr val="FFFFFF"/>
                </a:solidFill>
                <a:latin typeface="Noto Sans Bold"/>
                <a:ea typeface="Noto Sans Bold"/>
                <a:cs typeface="Noto Sans Bold"/>
                <a:sym typeface="Noto Sans Bold"/>
              </a:rPr>
              <a:t>u.bpas.com</a:t>
            </a:r>
          </a:p>
          <a:p>
            <a:pPr algn="l" marL="289560" indent="-144780" lvl="1">
              <a:lnSpc>
                <a:spcPts val="2879"/>
              </a:lnSpc>
            </a:pPr>
          </a:p>
          <a:p>
            <a:pPr algn="l">
              <a:lnSpc>
                <a:spcPts val="2879"/>
              </a:lnSpc>
            </a:pPr>
          </a:p>
          <a:p>
            <a:pPr algn="l">
              <a:lnSpc>
                <a:spcPts val="2879"/>
              </a:lnSpc>
            </a:pPr>
          </a:p>
          <a:p>
            <a:pPr algn="l">
              <a:lnSpc>
                <a:spcPts val="2879"/>
              </a:lnSpc>
            </a:pPr>
          </a:p>
          <a:p>
            <a:pPr algn="l">
              <a:lnSpc>
                <a:spcPts val="2879"/>
              </a:lnSpc>
            </a:pPr>
          </a:p>
          <a:p>
            <a:pPr algn="l">
              <a:lnSpc>
                <a:spcPts val="2879"/>
              </a:lnSpc>
            </a:pPr>
            <a:r>
              <a:rPr lang="en-US" sz="2400" spc="21" b="true">
                <a:solidFill>
                  <a:srgbClr val="F26422"/>
                </a:solidFill>
                <a:latin typeface="Noto Sans Bold"/>
                <a:ea typeface="Noto Sans Bold"/>
                <a:cs typeface="Noto Sans Bold"/>
                <a:sym typeface="Noto Sans Bold"/>
              </a:rPr>
              <a:t>Automatic Enrollment: </a:t>
            </a:r>
          </a:p>
          <a:p>
            <a:pPr algn="l" marL="518160" indent="-259080" lvl="1">
              <a:lnSpc>
                <a:spcPts val="2879"/>
              </a:lnSpc>
              <a:buFont typeface="Arial"/>
              <a:buChar char="•"/>
            </a:pPr>
            <a:r>
              <a:rPr lang="en-US" sz="2400" spc="22">
                <a:solidFill>
                  <a:srgbClr val="F26422"/>
                </a:solidFill>
                <a:latin typeface="Noto Sans"/>
                <a:ea typeface="Noto Sans"/>
                <a:cs typeface="Noto Sans"/>
                <a:sym typeface="Noto Sans"/>
              </a:rPr>
              <a:t>A</a:t>
            </a:r>
            <a:r>
              <a:rPr lang="en-US" sz="2400" spc="22">
                <a:solidFill>
                  <a:srgbClr val="F26422"/>
                </a:solidFill>
                <a:latin typeface="Noto Sans"/>
                <a:ea typeface="Noto Sans"/>
                <a:cs typeface="Noto Sans"/>
                <a:sym typeface="Noto Sans"/>
              </a:rPr>
              <a:t>fter</a:t>
            </a:r>
            <a:r>
              <a:rPr lang="en-US" b="true" sz="2400" spc="22">
                <a:solidFill>
                  <a:srgbClr val="F26422"/>
                </a:solidFill>
                <a:latin typeface="Noto Sans Bold"/>
                <a:ea typeface="Noto Sans Bold"/>
                <a:cs typeface="Noto Sans Bold"/>
                <a:sym typeface="Noto Sans Bold"/>
              </a:rPr>
              <a:t> </a:t>
            </a:r>
            <a:r>
              <a:rPr lang="en-US" sz="2400" spc="22">
                <a:solidFill>
                  <a:srgbClr val="F26422"/>
                </a:solidFill>
                <a:latin typeface="Noto Sans"/>
                <a:ea typeface="Noto Sans"/>
                <a:cs typeface="Noto Sans"/>
                <a:sym typeface="Noto Sans"/>
              </a:rPr>
              <a:t>1 year of service &amp; 1,000 hours worked within a 12 month period</a:t>
            </a:r>
          </a:p>
        </p:txBody>
      </p:sp>
      <p:sp>
        <p:nvSpPr>
          <p:cNvPr name="Freeform 20" id="20"/>
          <p:cNvSpPr/>
          <p:nvPr/>
        </p:nvSpPr>
        <p:spPr>
          <a:xfrm flipH="false" flipV="false" rot="0">
            <a:off x="2832461" y="8933706"/>
            <a:ext cx="934238" cy="1004557"/>
          </a:xfrm>
          <a:custGeom>
            <a:avLst/>
            <a:gdLst/>
            <a:ahLst/>
            <a:cxnLst/>
            <a:rect r="r" b="b" t="t" l="l"/>
            <a:pathLst>
              <a:path h="1004557" w="934238">
                <a:moveTo>
                  <a:pt x="0" y="0"/>
                </a:moveTo>
                <a:lnTo>
                  <a:pt x="934238" y="0"/>
                </a:lnTo>
                <a:lnTo>
                  <a:pt x="934238" y="1004557"/>
                </a:lnTo>
                <a:lnTo>
                  <a:pt x="0" y="10045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5"/>
            <a:stretch>
              <a:fillRect l="0" t="0" r="0" b="0"/>
            </a:stretch>
          </a:blipFill>
        </p:spPr>
      </p:sp>
      <p:sp>
        <p:nvSpPr>
          <p:cNvPr name="TextBox 22" id="22"/>
          <p:cNvSpPr txBox="true"/>
          <p:nvPr/>
        </p:nvSpPr>
        <p:spPr>
          <a:xfrm rot="0">
            <a:off x="3975072" y="9317671"/>
            <a:ext cx="13284228" cy="542925"/>
          </a:xfrm>
          <a:prstGeom prst="rect">
            <a:avLst/>
          </a:prstGeom>
        </p:spPr>
        <p:txBody>
          <a:bodyPr anchor="t" rtlCol="false" tIns="0" lIns="0" bIns="0" rIns="0">
            <a:spAutoFit/>
          </a:bodyPr>
          <a:lstStyle/>
          <a:p>
            <a:pPr algn="l">
              <a:lnSpc>
                <a:spcPts val="4320"/>
              </a:lnSpc>
            </a:pPr>
            <a:r>
              <a:rPr lang="en-US" b="true" sz="3600" spc="33">
                <a:solidFill>
                  <a:srgbClr val="081D58"/>
                </a:solidFill>
                <a:latin typeface="Noto Sans Bold"/>
                <a:ea typeface="Noto Sans Bold"/>
                <a:cs typeface="Noto Sans Bold"/>
                <a:sym typeface="Noto Sans Bold"/>
              </a:rPr>
              <a:t>P</a:t>
            </a:r>
            <a:r>
              <a:rPr lang="en-US" b="true" sz="3600" spc="33">
                <a:solidFill>
                  <a:srgbClr val="081D58"/>
                </a:solidFill>
                <a:latin typeface="Noto Sans Bold"/>
                <a:ea typeface="Noto Sans Bold"/>
                <a:cs typeface="Noto Sans Bold"/>
                <a:sym typeface="Noto Sans Bold"/>
              </a:rPr>
              <a:t>lan code for enrollment is </a:t>
            </a:r>
            <a:r>
              <a:rPr lang="en-US" sz="3600" i="true" spc="33">
                <a:solidFill>
                  <a:srgbClr val="081D58"/>
                </a:solidFill>
                <a:latin typeface="Noto Sans Italics"/>
                <a:ea typeface="Noto Sans Italics"/>
                <a:cs typeface="Noto Sans Italics"/>
                <a:sym typeface="Noto Sans Italics"/>
              </a:rPr>
              <a:t>found on your welcome letter.</a:t>
            </a:r>
          </a:p>
        </p:txBody>
      </p:sp>
      <p:grpSp>
        <p:nvGrpSpPr>
          <p:cNvPr name="Group 23" id="23"/>
          <p:cNvGrpSpPr/>
          <p:nvPr/>
        </p:nvGrpSpPr>
        <p:grpSpPr>
          <a:xfrm rot="0">
            <a:off x="1619008" y="4282380"/>
            <a:ext cx="3301487" cy="47625"/>
            <a:chOff x="0" y="0"/>
            <a:chExt cx="4401983" cy="63500"/>
          </a:xfrm>
        </p:grpSpPr>
        <p:sp>
          <p:nvSpPr>
            <p:cNvPr name="Freeform 24" id="24"/>
            <p:cNvSpPr/>
            <p:nvPr/>
          </p:nvSpPr>
          <p:spPr>
            <a:xfrm flipH="false" flipV="false" rot="0">
              <a:off x="0" y="0"/>
              <a:ext cx="4401947" cy="63504"/>
            </a:xfrm>
            <a:custGeom>
              <a:avLst/>
              <a:gdLst/>
              <a:ahLst/>
              <a:cxnLst/>
              <a:rect r="r" b="b" t="t" l="l"/>
              <a:pathLst>
                <a:path h="63504" w="4401947">
                  <a:moveTo>
                    <a:pt x="0" y="0"/>
                  </a:moveTo>
                  <a:lnTo>
                    <a:pt x="4401947" y="0"/>
                  </a:lnTo>
                  <a:lnTo>
                    <a:pt x="4401947" y="63504"/>
                  </a:lnTo>
                  <a:lnTo>
                    <a:pt x="0" y="63504"/>
                  </a:lnTo>
                  <a:close/>
                </a:path>
              </a:pathLst>
            </a:custGeom>
            <a:solidFill>
              <a:srgbClr val="60A644"/>
            </a:solidFill>
          </p:spPr>
        </p:sp>
      </p:grpSp>
      <p:grpSp>
        <p:nvGrpSpPr>
          <p:cNvPr name="Group 25" id="25"/>
          <p:cNvGrpSpPr/>
          <p:nvPr/>
        </p:nvGrpSpPr>
        <p:grpSpPr>
          <a:xfrm rot="0">
            <a:off x="7493256" y="4258568"/>
            <a:ext cx="3301487" cy="47625"/>
            <a:chOff x="0" y="0"/>
            <a:chExt cx="4401983" cy="63500"/>
          </a:xfrm>
        </p:grpSpPr>
        <p:sp>
          <p:nvSpPr>
            <p:cNvPr name="Freeform 26" id="26"/>
            <p:cNvSpPr/>
            <p:nvPr/>
          </p:nvSpPr>
          <p:spPr>
            <a:xfrm flipH="false" flipV="false" rot="0">
              <a:off x="0" y="0"/>
              <a:ext cx="4401947" cy="63504"/>
            </a:xfrm>
            <a:custGeom>
              <a:avLst/>
              <a:gdLst/>
              <a:ahLst/>
              <a:cxnLst/>
              <a:rect r="r" b="b" t="t" l="l"/>
              <a:pathLst>
                <a:path h="63504" w="4401947">
                  <a:moveTo>
                    <a:pt x="0" y="0"/>
                  </a:moveTo>
                  <a:lnTo>
                    <a:pt x="4401947" y="0"/>
                  </a:lnTo>
                  <a:lnTo>
                    <a:pt x="4401947" y="63504"/>
                  </a:lnTo>
                  <a:lnTo>
                    <a:pt x="0" y="63504"/>
                  </a:lnTo>
                  <a:close/>
                </a:path>
              </a:pathLst>
            </a:custGeom>
            <a:solidFill>
              <a:srgbClr val="232C68"/>
            </a:solidFill>
          </p:spPr>
        </p:sp>
      </p:grpSp>
      <p:sp>
        <p:nvSpPr>
          <p:cNvPr name="Freeform 27" id="27"/>
          <p:cNvSpPr/>
          <p:nvPr/>
        </p:nvSpPr>
        <p:spPr>
          <a:xfrm flipH="false" flipV="false" rot="0">
            <a:off x="14240575" y="5120580"/>
            <a:ext cx="1616881" cy="1616881"/>
          </a:xfrm>
          <a:custGeom>
            <a:avLst/>
            <a:gdLst/>
            <a:ahLst/>
            <a:cxnLst/>
            <a:rect r="r" b="b" t="t" l="l"/>
            <a:pathLst>
              <a:path h="1616881" w="1616881">
                <a:moveTo>
                  <a:pt x="0" y="0"/>
                </a:moveTo>
                <a:lnTo>
                  <a:pt x="1616881" y="0"/>
                </a:lnTo>
                <a:lnTo>
                  <a:pt x="1616881" y="1616881"/>
                </a:lnTo>
                <a:lnTo>
                  <a:pt x="0" y="1616881"/>
                </a:lnTo>
                <a:lnTo>
                  <a:pt x="0" y="0"/>
                </a:lnTo>
                <a:close/>
              </a:path>
            </a:pathLst>
          </a:custGeom>
          <a:blipFill>
            <a:blip r:embed="rId6"/>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843124" y="2687637"/>
            <a:ext cx="8859585" cy="5241247"/>
          </a:xfrm>
          <a:custGeom>
            <a:avLst/>
            <a:gdLst/>
            <a:ahLst/>
            <a:cxnLst/>
            <a:rect r="r" b="b" t="t" l="l"/>
            <a:pathLst>
              <a:path h="5241247" w="8859585">
                <a:moveTo>
                  <a:pt x="0" y="0"/>
                </a:moveTo>
                <a:lnTo>
                  <a:pt x="8859585" y="0"/>
                </a:lnTo>
                <a:lnTo>
                  <a:pt x="8859585" y="5241247"/>
                </a:lnTo>
                <a:lnTo>
                  <a:pt x="0" y="5241247"/>
                </a:lnTo>
                <a:lnTo>
                  <a:pt x="0" y="0"/>
                </a:lnTo>
                <a:close/>
              </a:path>
            </a:pathLst>
          </a:custGeom>
          <a:blipFill>
            <a:blip r:embed="rId3"/>
            <a:stretch>
              <a:fillRect l="-30114" t="-13362" r="-29926" b="-32045"/>
            </a:stretch>
          </a:blipFill>
        </p:spPr>
      </p:sp>
      <p:grpSp>
        <p:nvGrpSpPr>
          <p:cNvPr name="Group 3" id="3"/>
          <p:cNvGrpSpPr/>
          <p:nvPr/>
        </p:nvGrpSpPr>
        <p:grpSpPr>
          <a:xfrm rot="0">
            <a:off x="8744174" y="2468156"/>
            <a:ext cx="9301370" cy="6295325"/>
            <a:chOff x="0" y="0"/>
            <a:chExt cx="2449743" cy="1658028"/>
          </a:xfrm>
        </p:grpSpPr>
        <p:sp>
          <p:nvSpPr>
            <p:cNvPr name="Freeform 4" id="4"/>
            <p:cNvSpPr/>
            <p:nvPr/>
          </p:nvSpPr>
          <p:spPr>
            <a:xfrm flipH="false" flipV="false" rot="0">
              <a:off x="0" y="0"/>
              <a:ext cx="2449743" cy="1658028"/>
            </a:xfrm>
            <a:custGeom>
              <a:avLst/>
              <a:gdLst/>
              <a:ahLst/>
              <a:cxnLst/>
              <a:rect r="r" b="b" t="t" l="l"/>
              <a:pathLst>
                <a:path h="1658028" w="2449743">
                  <a:moveTo>
                    <a:pt x="0" y="0"/>
                  </a:moveTo>
                  <a:lnTo>
                    <a:pt x="2449743" y="0"/>
                  </a:lnTo>
                  <a:lnTo>
                    <a:pt x="2449743" y="1658028"/>
                  </a:lnTo>
                  <a:lnTo>
                    <a:pt x="0" y="1658028"/>
                  </a:lnTo>
                  <a:close/>
                </a:path>
              </a:pathLst>
            </a:custGeom>
            <a:solidFill>
              <a:srgbClr val="000000">
                <a:alpha val="0"/>
              </a:srgbClr>
            </a:solidFill>
            <a:ln w="95250" cap="sq">
              <a:solidFill>
                <a:srgbClr val="60A644"/>
              </a:solidFill>
              <a:prstDash val="solid"/>
              <a:miter/>
            </a:ln>
          </p:spPr>
        </p:sp>
        <p:sp>
          <p:nvSpPr>
            <p:cNvPr name="TextBox 5" id="5"/>
            <p:cNvSpPr txBox="true"/>
            <p:nvPr/>
          </p:nvSpPr>
          <p:spPr>
            <a:xfrm>
              <a:off x="0" y="-38100"/>
              <a:ext cx="2449743" cy="169612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1767855" y="6893309"/>
            <a:ext cx="6066822" cy="3120381"/>
            <a:chOff x="0" y="0"/>
            <a:chExt cx="7662529" cy="3941110"/>
          </a:xfrm>
        </p:grpSpPr>
        <p:sp>
          <p:nvSpPr>
            <p:cNvPr name="Freeform 7" id="7"/>
            <p:cNvSpPr/>
            <p:nvPr/>
          </p:nvSpPr>
          <p:spPr>
            <a:xfrm flipH="false" flipV="false" rot="0">
              <a:off x="0" y="0"/>
              <a:ext cx="7662550" cy="3941126"/>
            </a:xfrm>
            <a:custGeom>
              <a:avLst/>
              <a:gdLst/>
              <a:ahLst/>
              <a:cxnLst/>
              <a:rect r="r" b="b" t="t" l="l"/>
              <a:pathLst>
                <a:path h="3941126" w="7662550">
                  <a:moveTo>
                    <a:pt x="0" y="0"/>
                  </a:moveTo>
                  <a:lnTo>
                    <a:pt x="7662550" y="0"/>
                  </a:lnTo>
                  <a:lnTo>
                    <a:pt x="7662550" y="3941126"/>
                  </a:lnTo>
                  <a:lnTo>
                    <a:pt x="0" y="3941126"/>
                  </a:lnTo>
                  <a:close/>
                </a:path>
              </a:pathLst>
            </a:custGeom>
            <a:solidFill>
              <a:srgbClr val="232C68"/>
            </a:solidFill>
          </p:spPr>
        </p:sp>
      </p:grpSp>
      <p:grpSp>
        <p:nvGrpSpPr>
          <p:cNvPr name="Group 8" id="8"/>
          <p:cNvGrpSpPr/>
          <p:nvPr/>
        </p:nvGrpSpPr>
        <p:grpSpPr>
          <a:xfrm rot="0">
            <a:off x="11767855" y="6893309"/>
            <a:ext cx="6066822" cy="3120381"/>
            <a:chOff x="0" y="0"/>
            <a:chExt cx="1597846" cy="821829"/>
          </a:xfrm>
        </p:grpSpPr>
        <p:sp>
          <p:nvSpPr>
            <p:cNvPr name="Freeform 9" id="9"/>
            <p:cNvSpPr/>
            <p:nvPr/>
          </p:nvSpPr>
          <p:spPr>
            <a:xfrm flipH="false" flipV="false" rot="0">
              <a:off x="0" y="0"/>
              <a:ext cx="1597846" cy="821829"/>
            </a:xfrm>
            <a:custGeom>
              <a:avLst/>
              <a:gdLst/>
              <a:ahLst/>
              <a:cxnLst/>
              <a:rect r="r" b="b" t="t" l="l"/>
              <a:pathLst>
                <a:path h="821829" w="1597846">
                  <a:moveTo>
                    <a:pt x="0" y="0"/>
                  </a:moveTo>
                  <a:lnTo>
                    <a:pt x="1597846" y="0"/>
                  </a:lnTo>
                  <a:lnTo>
                    <a:pt x="1597846" y="821829"/>
                  </a:lnTo>
                  <a:lnTo>
                    <a:pt x="0" y="821829"/>
                  </a:lnTo>
                  <a:close/>
                </a:path>
              </a:pathLst>
            </a:custGeom>
            <a:solidFill>
              <a:srgbClr val="000000">
                <a:alpha val="0"/>
              </a:srgbClr>
            </a:solidFill>
            <a:ln w="95250" cap="sq">
              <a:solidFill>
                <a:srgbClr val="F26422"/>
              </a:solidFill>
              <a:prstDash val="solid"/>
              <a:miter/>
            </a:ln>
          </p:spPr>
        </p:sp>
        <p:sp>
          <p:nvSpPr>
            <p:cNvPr name="TextBox 10" id="10"/>
            <p:cNvSpPr txBox="true"/>
            <p:nvPr/>
          </p:nvSpPr>
          <p:spPr>
            <a:xfrm>
              <a:off x="0" y="-38100"/>
              <a:ext cx="1597846" cy="859929"/>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2107472" y="7914980"/>
            <a:ext cx="5300460" cy="13904"/>
            <a:chOff x="0" y="0"/>
            <a:chExt cx="7067280" cy="18539"/>
          </a:xfrm>
        </p:grpSpPr>
        <p:sp>
          <p:nvSpPr>
            <p:cNvPr name="Freeform 12" id="12"/>
            <p:cNvSpPr/>
            <p:nvPr/>
          </p:nvSpPr>
          <p:spPr>
            <a:xfrm flipH="false" flipV="false" rot="0">
              <a:off x="0" y="0"/>
              <a:ext cx="7067296" cy="18542"/>
            </a:xfrm>
            <a:custGeom>
              <a:avLst/>
              <a:gdLst/>
              <a:ahLst/>
              <a:cxnLst/>
              <a:rect r="r" b="b" t="t" l="l"/>
              <a:pathLst>
                <a:path h="18542" w="7067296">
                  <a:moveTo>
                    <a:pt x="0" y="0"/>
                  </a:moveTo>
                  <a:lnTo>
                    <a:pt x="7067296" y="0"/>
                  </a:lnTo>
                  <a:lnTo>
                    <a:pt x="7067296" y="18542"/>
                  </a:lnTo>
                  <a:lnTo>
                    <a:pt x="0" y="18542"/>
                  </a:lnTo>
                  <a:close/>
                </a:path>
              </a:pathLst>
            </a:custGeom>
            <a:solidFill>
              <a:srgbClr val="60A644"/>
            </a:solidFill>
          </p:spPr>
        </p:sp>
      </p:grpSp>
      <p:grpSp>
        <p:nvGrpSpPr>
          <p:cNvPr name="Group 13" id="13"/>
          <p:cNvGrpSpPr/>
          <p:nvPr/>
        </p:nvGrpSpPr>
        <p:grpSpPr>
          <a:xfrm rot="0">
            <a:off x="0" y="0"/>
            <a:ext cx="18288000" cy="2315491"/>
            <a:chOff x="0" y="0"/>
            <a:chExt cx="4816593" cy="609841"/>
          </a:xfrm>
        </p:grpSpPr>
        <p:sp>
          <p:nvSpPr>
            <p:cNvPr name="Freeform 14" id="14"/>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15" id="15"/>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4"/>
            <a:stretch>
              <a:fillRect l="0" t="0" r="0" b="0"/>
            </a:stretch>
          </a:blipFill>
        </p:spPr>
      </p:sp>
      <p:sp>
        <p:nvSpPr>
          <p:cNvPr name="TextBox 17" id="17"/>
          <p:cNvSpPr txBox="true"/>
          <p:nvPr/>
        </p:nvSpPr>
        <p:spPr>
          <a:xfrm rot="0">
            <a:off x="896224" y="2687637"/>
            <a:ext cx="7589951" cy="5762625"/>
          </a:xfrm>
          <a:prstGeom prst="rect">
            <a:avLst/>
          </a:prstGeom>
        </p:spPr>
        <p:txBody>
          <a:bodyPr anchor="t" rtlCol="false" tIns="0" lIns="0" bIns="0" rIns="0">
            <a:spAutoFit/>
          </a:bodyPr>
          <a:lstStyle/>
          <a:p>
            <a:pPr algn="l">
              <a:lnSpc>
                <a:spcPts val="3359"/>
              </a:lnSpc>
            </a:pPr>
            <a:r>
              <a:rPr lang="en-US" sz="2799" spc="26">
                <a:solidFill>
                  <a:srgbClr val="000000"/>
                </a:solidFill>
                <a:latin typeface="Noto Sans"/>
                <a:ea typeface="Noto Sans"/>
                <a:cs typeface="Noto Sans"/>
                <a:sym typeface="Noto Sans"/>
              </a:rPr>
              <a:t>Automatically enrolled at </a:t>
            </a:r>
            <a:r>
              <a:rPr lang="en-US" sz="2799" spc="26">
                <a:solidFill>
                  <a:srgbClr val="F26422"/>
                </a:solidFill>
                <a:latin typeface="Noto Sans"/>
                <a:ea typeface="Noto Sans"/>
                <a:cs typeface="Noto Sans"/>
                <a:sym typeface="Noto Sans"/>
              </a:rPr>
              <a:t>__</a:t>
            </a:r>
            <a:r>
              <a:rPr lang="en-US" b="true" sz="2799" spc="26">
                <a:solidFill>
                  <a:srgbClr val="6DA141"/>
                </a:solidFill>
                <a:latin typeface="Noto Sans Bold"/>
                <a:ea typeface="Noto Sans Bold"/>
                <a:cs typeface="Noto Sans Bold"/>
                <a:sym typeface="Noto Sans Bold"/>
              </a:rPr>
              <a:t>% </a:t>
            </a:r>
            <a:r>
              <a:rPr lang="en-US" sz="2799" spc="26">
                <a:solidFill>
                  <a:srgbClr val="000000"/>
                </a:solidFill>
                <a:latin typeface="Noto Sans"/>
                <a:ea typeface="Noto Sans"/>
                <a:cs typeface="Noto Sans"/>
                <a:sym typeface="Noto Sans"/>
              </a:rPr>
              <a:t>of pay in the </a:t>
            </a:r>
            <a:r>
              <a:rPr lang="en-US" b="true" sz="2799" spc="26">
                <a:solidFill>
                  <a:srgbClr val="F26422"/>
                </a:solidFill>
                <a:latin typeface="Noto Sans Bold"/>
                <a:ea typeface="Noto Sans Bold"/>
                <a:cs typeface="Noto Sans Bold"/>
                <a:sym typeface="Noto Sans Bold"/>
              </a:rPr>
              <a:t>_______</a:t>
            </a:r>
            <a:r>
              <a:rPr lang="en-US" b="true" sz="2799" spc="26">
                <a:solidFill>
                  <a:srgbClr val="6DA141"/>
                </a:solidFill>
                <a:latin typeface="Noto Sans Bold"/>
                <a:ea typeface="Noto Sans Bold"/>
                <a:cs typeface="Noto Sans Bold"/>
                <a:sym typeface="Noto Sans Bold"/>
              </a:rPr>
              <a:t>, </a:t>
            </a:r>
            <a:r>
              <a:rPr lang="en-US" sz="2799" spc="26">
                <a:solidFill>
                  <a:srgbClr val="000000"/>
                </a:solidFill>
                <a:latin typeface="Noto Sans"/>
                <a:ea typeface="Noto Sans"/>
                <a:cs typeface="Noto Sans"/>
                <a:sym typeface="Noto Sans"/>
              </a:rPr>
              <a:t>based on your date of birth</a:t>
            </a:r>
          </a:p>
          <a:p>
            <a:pPr algn="l" marL="684532" indent="-228177" lvl="2">
              <a:lnSpc>
                <a:spcPts val="2640"/>
              </a:lnSpc>
              <a:buFont typeface="Arial"/>
              <a:buChar char="⚬"/>
            </a:pPr>
            <a:r>
              <a:rPr lang="en-US" sz="2200" i="true" spc="20">
                <a:solidFill>
                  <a:srgbClr val="000000"/>
                </a:solidFill>
                <a:latin typeface="Noto Sans Italics"/>
                <a:ea typeface="Noto Sans Italics"/>
                <a:cs typeface="Noto Sans Italics"/>
                <a:sym typeface="Noto Sans Italics"/>
              </a:rPr>
              <a:t>After 1 year of service, you will be auto enrolled on the first day of the next calendar quarter: 1/1, 4/1, 7/1 or 10/1 </a:t>
            </a:r>
          </a:p>
          <a:p>
            <a:pPr algn="l" marL="404508" indent="-134836" lvl="2">
              <a:lnSpc>
                <a:spcPts val="1560"/>
              </a:lnSpc>
            </a:pPr>
          </a:p>
          <a:p>
            <a:pPr algn="l" marL="337820" indent="-168910" lvl="1">
              <a:lnSpc>
                <a:spcPts val="3359"/>
              </a:lnSpc>
              <a:buFont typeface="Arial"/>
              <a:buChar char="•"/>
            </a:pPr>
            <a:r>
              <a:rPr lang="en-US" sz="2799" spc="26">
                <a:solidFill>
                  <a:srgbClr val="000000"/>
                </a:solidFill>
                <a:latin typeface="Noto Sans"/>
                <a:ea typeface="Noto Sans"/>
                <a:cs typeface="Noto Sans"/>
                <a:sym typeface="Noto Sans"/>
              </a:rPr>
              <a:t>You will receive a letter in the mail before automatic enrollment</a:t>
            </a:r>
          </a:p>
          <a:p>
            <a:pPr algn="l" marL="156849" indent="-78425" lvl="1">
              <a:lnSpc>
                <a:spcPts val="1560"/>
              </a:lnSpc>
            </a:pPr>
          </a:p>
          <a:p>
            <a:pPr algn="l" marL="337820" indent="-168910" lvl="1">
              <a:lnSpc>
                <a:spcPts val="3359"/>
              </a:lnSpc>
              <a:buFont typeface="Arial"/>
              <a:buChar char="•"/>
            </a:pPr>
            <a:r>
              <a:rPr lang="en-US" sz="2799" spc="25">
                <a:solidFill>
                  <a:srgbClr val="000000"/>
                </a:solidFill>
                <a:latin typeface="Noto Sans"/>
                <a:ea typeface="Noto Sans"/>
                <a:cs typeface="Noto Sans"/>
                <a:sym typeface="Noto Sans"/>
              </a:rPr>
              <a:t>An </a:t>
            </a:r>
            <a:r>
              <a:rPr lang="en-US" b="true" sz="2799" spc="25">
                <a:solidFill>
                  <a:srgbClr val="6DA141"/>
                </a:solidFill>
                <a:latin typeface="Noto Sans Bold"/>
                <a:ea typeface="Noto Sans Bold"/>
                <a:cs typeface="Noto Sans Bold"/>
                <a:sym typeface="Noto Sans Bold"/>
              </a:rPr>
              <a:t>automatic increase of </a:t>
            </a:r>
            <a:r>
              <a:rPr lang="en-US" b="true" sz="2799" spc="25">
                <a:solidFill>
                  <a:srgbClr val="F26422"/>
                </a:solidFill>
                <a:latin typeface="Noto Sans Bold"/>
                <a:ea typeface="Noto Sans Bold"/>
                <a:cs typeface="Noto Sans Bold"/>
                <a:sym typeface="Noto Sans Bold"/>
              </a:rPr>
              <a:t>___</a:t>
            </a:r>
            <a:r>
              <a:rPr lang="en-US" b="true" sz="2799" spc="25">
                <a:solidFill>
                  <a:srgbClr val="6DA141"/>
                </a:solidFill>
                <a:latin typeface="Noto Sans Bold"/>
                <a:ea typeface="Noto Sans Bold"/>
                <a:cs typeface="Noto Sans Bold"/>
                <a:sym typeface="Noto Sans Bold"/>
              </a:rPr>
              <a:t>% </a:t>
            </a:r>
            <a:r>
              <a:rPr lang="en-US" sz="2799" spc="25">
                <a:solidFill>
                  <a:srgbClr val="000000"/>
                </a:solidFill>
                <a:latin typeface="Noto Sans"/>
                <a:ea typeface="Noto Sans"/>
                <a:cs typeface="Noto Sans"/>
                <a:sym typeface="Noto Sans"/>
              </a:rPr>
              <a:t>will occur each year on anniversary until it reaches </a:t>
            </a:r>
            <a:r>
              <a:rPr lang="en-US" sz="2799" spc="25">
                <a:solidFill>
                  <a:srgbClr val="F26422"/>
                </a:solidFill>
                <a:latin typeface="Noto Sans"/>
                <a:ea typeface="Noto Sans"/>
                <a:cs typeface="Noto Sans"/>
                <a:sym typeface="Noto Sans"/>
              </a:rPr>
              <a:t>___</a:t>
            </a:r>
            <a:r>
              <a:rPr lang="en-US" b="true" sz="2799" spc="25">
                <a:solidFill>
                  <a:srgbClr val="6DA141"/>
                </a:solidFill>
                <a:latin typeface="Noto Sans Bold"/>
                <a:ea typeface="Noto Sans Bold"/>
                <a:cs typeface="Noto Sans Bold"/>
                <a:sym typeface="Noto Sans Bold"/>
              </a:rPr>
              <a:t>%</a:t>
            </a:r>
          </a:p>
          <a:p>
            <a:pPr algn="l">
              <a:lnSpc>
                <a:spcPts val="1560"/>
              </a:lnSpc>
            </a:pPr>
          </a:p>
          <a:p>
            <a:pPr algn="l" marL="337820" indent="-168910" lvl="1">
              <a:lnSpc>
                <a:spcPts val="3359"/>
              </a:lnSpc>
              <a:buFont typeface="Arial"/>
              <a:buChar char="•"/>
            </a:pPr>
            <a:r>
              <a:rPr lang="en-US" sz="2799" spc="26">
                <a:solidFill>
                  <a:srgbClr val="000000"/>
                </a:solidFill>
                <a:latin typeface="Noto Sans"/>
                <a:ea typeface="Noto Sans"/>
                <a:cs typeface="Noto Sans"/>
                <a:sym typeface="Noto Sans"/>
              </a:rPr>
              <a:t> </a:t>
            </a:r>
            <a:r>
              <a:rPr lang="en-US" b="true" sz="2799" spc="26">
                <a:solidFill>
                  <a:srgbClr val="6DA141"/>
                </a:solidFill>
                <a:latin typeface="Noto Sans Bold"/>
                <a:ea typeface="Noto Sans Bold"/>
                <a:cs typeface="Noto Sans Bold"/>
                <a:sym typeface="Noto Sans Bold"/>
              </a:rPr>
              <a:t>Re-enrollment</a:t>
            </a:r>
            <a:r>
              <a:rPr lang="en-US" sz="2799" spc="26">
                <a:solidFill>
                  <a:srgbClr val="000000"/>
                </a:solidFill>
                <a:latin typeface="Noto Sans"/>
                <a:ea typeface="Noto Sans"/>
                <a:cs typeface="Noto Sans"/>
                <a:sym typeface="Noto Sans"/>
              </a:rPr>
              <a:t>: Employees not enrolled or contributing less than </a:t>
            </a:r>
            <a:r>
              <a:rPr lang="en-US" sz="2799" spc="26">
                <a:solidFill>
                  <a:srgbClr val="F26422"/>
                </a:solidFill>
                <a:latin typeface="Noto Sans"/>
                <a:ea typeface="Noto Sans"/>
                <a:cs typeface="Noto Sans"/>
                <a:sym typeface="Noto Sans"/>
              </a:rPr>
              <a:t>__</a:t>
            </a:r>
            <a:r>
              <a:rPr lang="en-US" sz="2799" spc="26">
                <a:solidFill>
                  <a:srgbClr val="000000"/>
                </a:solidFill>
                <a:latin typeface="Noto Sans"/>
                <a:ea typeface="Noto Sans"/>
                <a:cs typeface="Noto Sans"/>
                <a:sym typeface="Noto Sans"/>
              </a:rPr>
              <a:t>% will be re-enrolled</a:t>
            </a:r>
          </a:p>
        </p:txBody>
      </p:sp>
      <p:sp>
        <p:nvSpPr>
          <p:cNvPr name="TextBox 18" id="18"/>
          <p:cNvSpPr txBox="true"/>
          <p:nvPr/>
        </p:nvSpPr>
        <p:spPr>
          <a:xfrm rot="0">
            <a:off x="12107472" y="8014766"/>
            <a:ext cx="5300460" cy="1574368"/>
          </a:xfrm>
          <a:prstGeom prst="rect">
            <a:avLst/>
          </a:prstGeom>
        </p:spPr>
        <p:txBody>
          <a:bodyPr anchor="t" rtlCol="false" tIns="0" lIns="0" bIns="0" rIns="0">
            <a:spAutoFit/>
          </a:bodyPr>
          <a:lstStyle/>
          <a:p>
            <a:pPr algn="l" marL="481949" indent="-160650" lvl="2">
              <a:lnSpc>
                <a:spcPts val="3183"/>
              </a:lnSpc>
              <a:buFont typeface="Arial"/>
              <a:buChar char="⚬"/>
            </a:pPr>
            <a:r>
              <a:rPr lang="en-US" sz="2108">
                <a:solidFill>
                  <a:srgbClr val="FFFFFF"/>
                </a:solidFill>
                <a:latin typeface="Noto Sans"/>
                <a:ea typeface="Noto Sans"/>
                <a:cs typeface="Noto Sans"/>
                <a:sym typeface="Noto Sans"/>
              </a:rPr>
              <a:t>Log in to your account at u.bpas.com</a:t>
            </a:r>
          </a:p>
          <a:p>
            <a:pPr algn="l" marL="481949" indent="-160650" lvl="2">
              <a:lnSpc>
                <a:spcPts val="3183"/>
              </a:lnSpc>
              <a:buFont typeface="Arial"/>
              <a:buChar char="⚬"/>
            </a:pPr>
            <a:r>
              <a:rPr lang="en-US" sz="2108">
                <a:solidFill>
                  <a:srgbClr val="FFFFFF"/>
                </a:solidFill>
                <a:latin typeface="Noto Sans"/>
                <a:ea typeface="Noto Sans"/>
                <a:cs typeface="Noto Sans"/>
                <a:sym typeface="Noto Sans"/>
              </a:rPr>
              <a:t>Choose </a:t>
            </a:r>
            <a:r>
              <a:rPr lang="en-US" b="true" sz="2108">
                <a:solidFill>
                  <a:srgbClr val="5EA745"/>
                </a:solidFill>
                <a:latin typeface="Noto Sans Bold"/>
                <a:ea typeface="Noto Sans Bold"/>
                <a:cs typeface="Noto Sans Bold"/>
                <a:sym typeface="Noto Sans Bold"/>
              </a:rPr>
              <a:t>Payroll Contributions </a:t>
            </a:r>
            <a:r>
              <a:rPr lang="en-US" sz="2108">
                <a:solidFill>
                  <a:srgbClr val="FFFFFF"/>
                </a:solidFill>
                <a:latin typeface="Noto Sans"/>
                <a:ea typeface="Noto Sans"/>
                <a:cs typeface="Noto Sans"/>
                <a:sym typeface="Noto Sans"/>
              </a:rPr>
              <a:t>on the Home Page or under </a:t>
            </a:r>
            <a:r>
              <a:rPr lang="en-US" b="true" sz="2108">
                <a:solidFill>
                  <a:srgbClr val="5EA745"/>
                </a:solidFill>
                <a:latin typeface="Noto Sans Bold"/>
                <a:ea typeface="Noto Sans Bold"/>
                <a:cs typeface="Noto Sans Bold"/>
                <a:sym typeface="Noto Sans Bold"/>
              </a:rPr>
              <a:t>My Account </a:t>
            </a:r>
            <a:r>
              <a:rPr lang="en-US" sz="2108">
                <a:solidFill>
                  <a:srgbClr val="FFFFFF"/>
                </a:solidFill>
                <a:latin typeface="Noto Sans"/>
                <a:ea typeface="Noto Sans"/>
                <a:cs typeface="Noto Sans"/>
                <a:sym typeface="Noto Sans"/>
              </a:rPr>
              <a:t>and select </a:t>
            </a:r>
            <a:r>
              <a:rPr lang="en-US" b="true" sz="2108">
                <a:solidFill>
                  <a:srgbClr val="5EA745"/>
                </a:solidFill>
                <a:latin typeface="Noto Sans Bold"/>
                <a:ea typeface="Noto Sans Bold"/>
                <a:cs typeface="Noto Sans Bold"/>
                <a:sym typeface="Noto Sans Bold"/>
              </a:rPr>
              <a:t>Contributions</a:t>
            </a:r>
          </a:p>
        </p:txBody>
      </p:sp>
      <p:sp>
        <p:nvSpPr>
          <p:cNvPr name="TextBox 19" id="19"/>
          <p:cNvSpPr txBox="true"/>
          <p:nvPr/>
        </p:nvSpPr>
        <p:spPr>
          <a:xfrm rot="0">
            <a:off x="12847716" y="7224469"/>
            <a:ext cx="3819971" cy="419100"/>
          </a:xfrm>
          <a:prstGeom prst="rect">
            <a:avLst/>
          </a:prstGeom>
        </p:spPr>
        <p:txBody>
          <a:bodyPr anchor="t" rtlCol="false" tIns="0" lIns="0" bIns="0" rIns="0">
            <a:spAutoFit/>
          </a:bodyPr>
          <a:lstStyle/>
          <a:p>
            <a:pPr algn="ctr">
              <a:lnSpc>
                <a:spcPts val="3359"/>
              </a:lnSpc>
              <a:spcBef>
                <a:spcPct val="0"/>
              </a:spcBef>
            </a:pPr>
            <a:r>
              <a:rPr lang="en-US" b="true" sz="2799" spc="26">
                <a:solidFill>
                  <a:srgbClr val="FFFFFF"/>
                </a:solidFill>
                <a:latin typeface="Noto Sans Bold"/>
                <a:ea typeface="Noto Sans Bold"/>
                <a:cs typeface="Noto Sans Bold"/>
                <a:sym typeface="Noto Sans Bold"/>
              </a:rPr>
              <a:t>Make changes online</a:t>
            </a:r>
          </a:p>
        </p:txBody>
      </p:sp>
      <p:sp>
        <p:nvSpPr>
          <p:cNvPr name="TextBox 20" id="20"/>
          <p:cNvSpPr txBox="true"/>
          <p:nvPr/>
        </p:nvSpPr>
        <p:spPr>
          <a:xfrm rot="0">
            <a:off x="0" y="29756"/>
            <a:ext cx="18288000" cy="2295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Automatic Enrollment &amp; </a:t>
            </a:r>
          </a:p>
          <a:p>
            <a:pPr algn="ctr">
              <a:lnSpc>
                <a:spcPts val="9000"/>
              </a:lnSpc>
            </a:pPr>
            <a:r>
              <a:rPr lang="en-US" b="true" sz="7500">
                <a:solidFill>
                  <a:srgbClr val="FFFFFF"/>
                </a:solidFill>
                <a:latin typeface="Noto Sans Bold"/>
                <a:ea typeface="Noto Sans Bold"/>
                <a:cs typeface="Noto Sans Bold"/>
                <a:sym typeface="Noto Sans Bold"/>
              </a:rPr>
              <a:t>Re-Enrollment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660749"/>
            <a:ext cx="7539133" cy="6438529"/>
          </a:xfrm>
          <a:custGeom>
            <a:avLst/>
            <a:gdLst/>
            <a:ahLst/>
            <a:cxnLst/>
            <a:rect r="r" b="b" t="t" l="l"/>
            <a:pathLst>
              <a:path h="6438529" w="7539133">
                <a:moveTo>
                  <a:pt x="0" y="0"/>
                </a:moveTo>
                <a:lnTo>
                  <a:pt x="7539133" y="0"/>
                </a:lnTo>
                <a:lnTo>
                  <a:pt x="7539133" y="6438529"/>
                </a:lnTo>
                <a:lnTo>
                  <a:pt x="0" y="64385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766040" y="1289717"/>
            <a:ext cx="4064453" cy="1452945"/>
          </a:xfrm>
          <a:custGeom>
            <a:avLst/>
            <a:gdLst/>
            <a:ahLst/>
            <a:cxnLst/>
            <a:rect r="r" b="b" t="t" l="l"/>
            <a:pathLst>
              <a:path h="1452945" w="4064453">
                <a:moveTo>
                  <a:pt x="0" y="0"/>
                </a:moveTo>
                <a:lnTo>
                  <a:pt x="4064453" y="0"/>
                </a:lnTo>
                <a:lnTo>
                  <a:pt x="4064453" y="1452945"/>
                </a:lnTo>
                <a:lnTo>
                  <a:pt x="0" y="14529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2084291" y="3119158"/>
            <a:ext cx="1803204" cy="638124"/>
          </a:xfrm>
          <a:prstGeom prst="rect">
            <a:avLst/>
          </a:prstGeom>
        </p:spPr>
        <p:txBody>
          <a:bodyPr anchor="t" rtlCol="false" tIns="0" lIns="0" bIns="0" rIns="0">
            <a:spAutoFit/>
          </a:bodyPr>
          <a:lstStyle/>
          <a:p>
            <a:pPr algn="ctr">
              <a:lnSpc>
                <a:spcPts val="5170"/>
              </a:lnSpc>
            </a:pPr>
            <a:r>
              <a:rPr lang="en-US" sz="4308" b="true">
                <a:solidFill>
                  <a:srgbClr val="232C68"/>
                </a:solidFill>
                <a:latin typeface="Noto Sans Bold"/>
                <a:ea typeface="Noto Sans Bold"/>
                <a:cs typeface="Noto Sans Bold"/>
                <a:sym typeface="Noto Sans Bold"/>
              </a:rPr>
              <a:t>Easy</a:t>
            </a:r>
          </a:p>
        </p:txBody>
      </p:sp>
      <p:sp>
        <p:nvSpPr>
          <p:cNvPr name="TextBox 5" id="5"/>
          <p:cNvSpPr txBox="true"/>
          <p:nvPr/>
        </p:nvSpPr>
        <p:spPr>
          <a:xfrm rot="0">
            <a:off x="1266912" y="5604329"/>
            <a:ext cx="3313415" cy="638124"/>
          </a:xfrm>
          <a:prstGeom prst="rect">
            <a:avLst/>
          </a:prstGeom>
        </p:spPr>
        <p:txBody>
          <a:bodyPr anchor="t" rtlCol="false" tIns="0" lIns="0" bIns="0" rIns="0">
            <a:spAutoFit/>
          </a:bodyPr>
          <a:lstStyle/>
          <a:p>
            <a:pPr algn="ctr">
              <a:lnSpc>
                <a:spcPts val="5170"/>
              </a:lnSpc>
            </a:pPr>
            <a:r>
              <a:rPr lang="en-US" sz="4308" b="true">
                <a:solidFill>
                  <a:srgbClr val="FFFFFF"/>
                </a:solidFill>
                <a:latin typeface="Noto Sans Bold"/>
                <a:ea typeface="Noto Sans Bold"/>
                <a:cs typeface="Noto Sans Bold"/>
                <a:sym typeface="Noto Sans Bold"/>
              </a:rPr>
              <a:t>Flexibility</a:t>
            </a:r>
          </a:p>
        </p:txBody>
      </p:sp>
      <p:sp>
        <p:nvSpPr>
          <p:cNvPr name="TextBox 6" id="6"/>
          <p:cNvSpPr txBox="true"/>
          <p:nvPr/>
        </p:nvSpPr>
        <p:spPr>
          <a:xfrm rot="0">
            <a:off x="5054119" y="4720725"/>
            <a:ext cx="3334923" cy="638124"/>
          </a:xfrm>
          <a:prstGeom prst="rect">
            <a:avLst/>
          </a:prstGeom>
        </p:spPr>
        <p:txBody>
          <a:bodyPr anchor="t" rtlCol="false" tIns="0" lIns="0" bIns="0" rIns="0">
            <a:spAutoFit/>
          </a:bodyPr>
          <a:lstStyle/>
          <a:p>
            <a:pPr algn="ctr">
              <a:lnSpc>
                <a:spcPts val="5170"/>
              </a:lnSpc>
            </a:pPr>
            <a:r>
              <a:rPr lang="en-US" sz="4308" b="true">
                <a:solidFill>
                  <a:srgbClr val="FFFFFF"/>
                </a:solidFill>
                <a:latin typeface="Noto Sans Bold"/>
                <a:ea typeface="Noto Sans Bold"/>
                <a:cs typeface="Noto Sans Bold"/>
                <a:sym typeface="Noto Sans Bold"/>
              </a:rPr>
              <a:t>Convenient</a:t>
            </a:r>
          </a:p>
        </p:txBody>
      </p:sp>
      <p:sp>
        <p:nvSpPr>
          <p:cNvPr name="TextBox 7" id="7"/>
          <p:cNvSpPr txBox="true"/>
          <p:nvPr/>
        </p:nvSpPr>
        <p:spPr>
          <a:xfrm rot="0">
            <a:off x="4945710" y="6713288"/>
            <a:ext cx="3769566" cy="1285824"/>
          </a:xfrm>
          <a:prstGeom prst="rect">
            <a:avLst/>
          </a:prstGeom>
        </p:spPr>
        <p:txBody>
          <a:bodyPr anchor="t" rtlCol="false" tIns="0" lIns="0" bIns="0" rIns="0">
            <a:spAutoFit/>
          </a:bodyPr>
          <a:lstStyle/>
          <a:p>
            <a:pPr algn="ctr">
              <a:lnSpc>
                <a:spcPts val="5170"/>
              </a:lnSpc>
            </a:pPr>
            <a:r>
              <a:rPr lang="en-US" sz="4308" b="true">
                <a:solidFill>
                  <a:srgbClr val="232C68"/>
                </a:solidFill>
                <a:latin typeface="Noto Sans Bold"/>
                <a:ea typeface="Noto Sans Bold"/>
                <a:cs typeface="Noto Sans Bold"/>
                <a:sym typeface="Noto Sans Bold"/>
              </a:rPr>
              <a:t>Peace of Mind</a:t>
            </a:r>
          </a:p>
        </p:txBody>
      </p:sp>
      <p:sp>
        <p:nvSpPr>
          <p:cNvPr name="TextBox 8" id="8"/>
          <p:cNvSpPr txBox="true"/>
          <p:nvPr/>
        </p:nvSpPr>
        <p:spPr>
          <a:xfrm rot="0">
            <a:off x="12762921" y="454152"/>
            <a:ext cx="3254319" cy="774573"/>
          </a:xfrm>
          <a:prstGeom prst="rect">
            <a:avLst/>
          </a:prstGeom>
        </p:spPr>
        <p:txBody>
          <a:bodyPr anchor="t" rtlCol="false" tIns="0" lIns="0" bIns="0" rIns="0">
            <a:spAutoFit/>
          </a:bodyPr>
          <a:lstStyle/>
          <a:p>
            <a:pPr algn="ctr">
              <a:lnSpc>
                <a:spcPts val="3170"/>
              </a:lnSpc>
            </a:pPr>
            <a:r>
              <a:rPr lang="en-US" sz="2099" b="true">
                <a:solidFill>
                  <a:srgbClr val="081D58"/>
                </a:solidFill>
                <a:latin typeface="Noto Sans Bold"/>
                <a:ea typeface="Noto Sans Bold"/>
                <a:cs typeface="Noto Sans Bold"/>
                <a:sym typeface="Noto Sans Bold"/>
              </a:rPr>
              <a:t>Scan to Download Rollover Form</a:t>
            </a:r>
          </a:p>
        </p:txBody>
      </p:sp>
      <p:sp>
        <p:nvSpPr>
          <p:cNvPr name="TextBox 9" id="9"/>
          <p:cNvSpPr txBox="true"/>
          <p:nvPr/>
        </p:nvSpPr>
        <p:spPr>
          <a:xfrm rot="0">
            <a:off x="10695125" y="2830204"/>
            <a:ext cx="6936219" cy="971627"/>
          </a:xfrm>
          <a:prstGeom prst="rect">
            <a:avLst/>
          </a:prstGeom>
        </p:spPr>
        <p:txBody>
          <a:bodyPr anchor="t" rtlCol="false" tIns="0" lIns="0" bIns="0" rIns="0">
            <a:spAutoFit/>
          </a:bodyPr>
          <a:lstStyle/>
          <a:p>
            <a:pPr algn="l">
              <a:lnSpc>
                <a:spcPts val="3839"/>
              </a:lnSpc>
            </a:pPr>
            <a:r>
              <a:rPr lang="en-US" sz="3200" b="true">
                <a:solidFill>
                  <a:srgbClr val="232C68"/>
                </a:solidFill>
                <a:latin typeface="Noto Sans Bold"/>
                <a:ea typeface="Noto Sans Bold"/>
                <a:cs typeface="Noto Sans Bold"/>
                <a:sym typeface="Noto Sans Bold"/>
              </a:rPr>
              <a:t>Easy: </a:t>
            </a:r>
            <a:r>
              <a:rPr lang="en-US" sz="3200">
                <a:solidFill>
                  <a:srgbClr val="232C68"/>
                </a:solidFill>
                <a:latin typeface="Noto Sans"/>
                <a:ea typeface="Noto Sans"/>
                <a:cs typeface="Noto Sans"/>
                <a:sym typeface="Noto Sans"/>
              </a:rPr>
              <a:t>Holistic view of your retirement readiness.</a:t>
            </a:r>
          </a:p>
        </p:txBody>
      </p:sp>
      <p:sp>
        <p:nvSpPr>
          <p:cNvPr name="TextBox 10" id="10"/>
          <p:cNvSpPr txBox="true"/>
          <p:nvPr/>
        </p:nvSpPr>
        <p:spPr>
          <a:xfrm rot="0">
            <a:off x="1177730" y="8508853"/>
            <a:ext cx="16790230" cy="590608"/>
          </a:xfrm>
          <a:prstGeom prst="rect">
            <a:avLst/>
          </a:prstGeom>
        </p:spPr>
        <p:txBody>
          <a:bodyPr anchor="t" rtlCol="false" tIns="0" lIns="0" bIns="0" rIns="0">
            <a:spAutoFit/>
          </a:bodyPr>
          <a:lstStyle/>
          <a:p>
            <a:pPr algn="l">
              <a:lnSpc>
                <a:spcPts val="4679"/>
              </a:lnSpc>
            </a:pPr>
            <a:r>
              <a:rPr lang="en-US" sz="3899" b="true">
                <a:solidFill>
                  <a:srgbClr val="F26422"/>
                </a:solidFill>
                <a:latin typeface="Noto Sans Bold"/>
                <a:ea typeface="Noto Sans Bold"/>
                <a:cs typeface="Noto Sans Bold"/>
                <a:sym typeface="Noto Sans Bold"/>
              </a:rPr>
              <a:t>Contact an Incoming Rollover Specialist at 866-401-5272 Ext. 35007</a:t>
            </a:r>
          </a:p>
        </p:txBody>
      </p:sp>
      <p:sp>
        <p:nvSpPr>
          <p:cNvPr name="TextBox 11" id="11"/>
          <p:cNvSpPr txBox="true"/>
          <p:nvPr/>
        </p:nvSpPr>
        <p:spPr>
          <a:xfrm rot="0">
            <a:off x="1028700" y="876300"/>
            <a:ext cx="10671601" cy="1152525"/>
          </a:xfrm>
          <a:prstGeom prst="rect">
            <a:avLst/>
          </a:prstGeom>
        </p:spPr>
        <p:txBody>
          <a:bodyPr anchor="t" rtlCol="false" tIns="0" lIns="0" bIns="0" rIns="0">
            <a:spAutoFit/>
          </a:bodyPr>
          <a:lstStyle/>
          <a:p>
            <a:pPr algn="l">
              <a:lnSpc>
                <a:spcPts val="9000"/>
              </a:lnSpc>
            </a:pPr>
            <a:r>
              <a:rPr lang="en-US" sz="7500" b="true">
                <a:solidFill>
                  <a:srgbClr val="232C68"/>
                </a:solidFill>
                <a:latin typeface="Noto Sans Bold"/>
                <a:ea typeface="Noto Sans Bold"/>
                <a:cs typeface="Noto Sans Bold"/>
                <a:sym typeface="Noto Sans Bold"/>
              </a:rPr>
              <a:t>Qualified Rollovers</a:t>
            </a:r>
          </a:p>
        </p:txBody>
      </p:sp>
      <p:sp>
        <p:nvSpPr>
          <p:cNvPr name="TextBox 12" id="12"/>
          <p:cNvSpPr txBox="true"/>
          <p:nvPr/>
        </p:nvSpPr>
        <p:spPr>
          <a:xfrm rot="0">
            <a:off x="10700674" y="5579609"/>
            <a:ext cx="7378813" cy="971627"/>
          </a:xfrm>
          <a:prstGeom prst="rect">
            <a:avLst/>
          </a:prstGeom>
        </p:spPr>
        <p:txBody>
          <a:bodyPr anchor="t" rtlCol="false" tIns="0" lIns="0" bIns="0" rIns="0">
            <a:spAutoFit/>
          </a:bodyPr>
          <a:lstStyle/>
          <a:p>
            <a:pPr algn="l">
              <a:lnSpc>
                <a:spcPts val="3839"/>
              </a:lnSpc>
            </a:pPr>
            <a:r>
              <a:rPr lang="en-US" sz="3200" b="true">
                <a:solidFill>
                  <a:srgbClr val="232C68"/>
                </a:solidFill>
                <a:latin typeface="Noto Sans Bold"/>
                <a:ea typeface="Noto Sans Bold"/>
                <a:cs typeface="Noto Sans Bold"/>
                <a:sym typeface="Noto Sans Bold"/>
              </a:rPr>
              <a:t>Flexibility: </a:t>
            </a:r>
            <a:r>
              <a:rPr lang="en-US" sz="3200">
                <a:solidFill>
                  <a:srgbClr val="232C68"/>
                </a:solidFill>
                <a:latin typeface="Noto Sans"/>
                <a:ea typeface="Noto Sans"/>
                <a:cs typeface="Noto Sans"/>
                <a:sym typeface="Noto Sans"/>
              </a:rPr>
              <a:t>Easy access to money from a single account at retirement.</a:t>
            </a:r>
          </a:p>
        </p:txBody>
      </p:sp>
      <p:sp>
        <p:nvSpPr>
          <p:cNvPr name="TextBox 13" id="13"/>
          <p:cNvSpPr txBox="true"/>
          <p:nvPr/>
        </p:nvSpPr>
        <p:spPr>
          <a:xfrm rot="0">
            <a:off x="10700674" y="6932236"/>
            <a:ext cx="7378813" cy="971627"/>
          </a:xfrm>
          <a:prstGeom prst="rect">
            <a:avLst/>
          </a:prstGeom>
        </p:spPr>
        <p:txBody>
          <a:bodyPr anchor="t" rtlCol="false" tIns="0" lIns="0" bIns="0" rIns="0">
            <a:spAutoFit/>
          </a:bodyPr>
          <a:lstStyle/>
          <a:p>
            <a:pPr algn="l">
              <a:lnSpc>
                <a:spcPts val="3839"/>
              </a:lnSpc>
            </a:pPr>
            <a:r>
              <a:rPr lang="en-US" sz="3200" b="true">
                <a:solidFill>
                  <a:srgbClr val="232C68"/>
                </a:solidFill>
                <a:latin typeface="Noto Sans Bold"/>
                <a:ea typeface="Noto Sans Bold"/>
                <a:cs typeface="Noto Sans Bold"/>
                <a:sym typeface="Noto Sans Bold"/>
              </a:rPr>
              <a:t>Peace of mind: </a:t>
            </a:r>
            <a:r>
              <a:rPr lang="en-US" sz="3200">
                <a:solidFill>
                  <a:srgbClr val="232C68"/>
                </a:solidFill>
                <a:latin typeface="Noto Sans"/>
                <a:ea typeface="Noto Sans"/>
                <a:cs typeface="Noto Sans"/>
                <a:sym typeface="Noto Sans"/>
              </a:rPr>
              <a:t>Reduce the risk of loosing sight of retirement accounts.</a:t>
            </a:r>
          </a:p>
        </p:txBody>
      </p:sp>
      <p:sp>
        <p:nvSpPr>
          <p:cNvPr name="TextBox 14" id="14"/>
          <p:cNvSpPr txBox="true"/>
          <p:nvPr/>
        </p:nvSpPr>
        <p:spPr>
          <a:xfrm rot="0">
            <a:off x="10700674" y="4225387"/>
            <a:ext cx="7378813" cy="971792"/>
          </a:xfrm>
          <a:prstGeom prst="rect">
            <a:avLst/>
          </a:prstGeom>
        </p:spPr>
        <p:txBody>
          <a:bodyPr anchor="t" rtlCol="false" tIns="0" lIns="0" bIns="0" rIns="0">
            <a:spAutoFit/>
          </a:bodyPr>
          <a:lstStyle/>
          <a:p>
            <a:pPr algn="l">
              <a:lnSpc>
                <a:spcPts val="3836"/>
              </a:lnSpc>
            </a:pPr>
            <a:r>
              <a:rPr lang="en-US" sz="3200" b="true">
                <a:solidFill>
                  <a:srgbClr val="232C68"/>
                </a:solidFill>
                <a:latin typeface="Noto Sans Bold"/>
                <a:ea typeface="Noto Sans Bold"/>
                <a:cs typeface="Noto Sans Bold"/>
                <a:sym typeface="Noto Sans Bold"/>
              </a:rPr>
              <a:t>Convenient: </a:t>
            </a:r>
            <a:r>
              <a:rPr lang="en-US" sz="3200">
                <a:solidFill>
                  <a:srgbClr val="232C68"/>
                </a:solidFill>
                <a:latin typeface="Noto Sans"/>
                <a:ea typeface="Noto Sans"/>
                <a:cs typeface="Noto Sans"/>
                <a:sym typeface="Noto Sans"/>
              </a:rPr>
              <a:t>One website. </a:t>
            </a:r>
          </a:p>
          <a:p>
            <a:pPr algn="l">
              <a:lnSpc>
                <a:spcPts val="3839"/>
              </a:lnSpc>
            </a:pPr>
            <a:r>
              <a:rPr lang="en-US" sz="3200">
                <a:solidFill>
                  <a:srgbClr val="232C68"/>
                </a:solidFill>
                <a:latin typeface="Noto Sans"/>
                <a:ea typeface="Noto Sans"/>
                <a:cs typeface="Noto Sans"/>
                <a:sym typeface="Noto Sans"/>
              </a:rPr>
              <a:t>One statement.</a:t>
            </a:r>
          </a:p>
        </p:txBody>
      </p:sp>
      <p:sp>
        <p:nvSpPr>
          <p:cNvPr name="Freeform 15" id="15"/>
          <p:cNvSpPr/>
          <p:nvPr/>
        </p:nvSpPr>
        <p:spPr>
          <a:xfrm flipH="false" flipV="false" rot="0">
            <a:off x="9592456" y="2830204"/>
            <a:ext cx="927078" cy="927078"/>
          </a:xfrm>
          <a:custGeom>
            <a:avLst/>
            <a:gdLst/>
            <a:ahLst/>
            <a:cxnLst/>
            <a:rect r="r" b="b" t="t" l="l"/>
            <a:pathLst>
              <a:path h="927078" w="927078">
                <a:moveTo>
                  <a:pt x="0" y="0"/>
                </a:moveTo>
                <a:lnTo>
                  <a:pt x="927078" y="0"/>
                </a:lnTo>
                <a:lnTo>
                  <a:pt x="927078" y="927078"/>
                </a:lnTo>
                <a:lnTo>
                  <a:pt x="0" y="9270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9592456" y="4171391"/>
            <a:ext cx="917236" cy="917236"/>
          </a:xfrm>
          <a:custGeom>
            <a:avLst/>
            <a:gdLst/>
            <a:ahLst/>
            <a:cxnLst/>
            <a:rect r="r" b="b" t="t" l="l"/>
            <a:pathLst>
              <a:path h="917236" w="917236">
                <a:moveTo>
                  <a:pt x="0" y="0"/>
                </a:moveTo>
                <a:lnTo>
                  <a:pt x="917236" y="0"/>
                </a:lnTo>
                <a:lnTo>
                  <a:pt x="917236" y="917236"/>
                </a:lnTo>
                <a:lnTo>
                  <a:pt x="0" y="91723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0">
            <a:off x="9592456" y="5502735"/>
            <a:ext cx="899673" cy="899673"/>
          </a:xfrm>
          <a:custGeom>
            <a:avLst/>
            <a:gdLst/>
            <a:ahLst/>
            <a:cxnLst/>
            <a:rect r="r" b="b" t="t" l="l"/>
            <a:pathLst>
              <a:path h="899673" w="899673">
                <a:moveTo>
                  <a:pt x="0" y="0"/>
                </a:moveTo>
                <a:lnTo>
                  <a:pt x="899673" y="0"/>
                </a:lnTo>
                <a:lnTo>
                  <a:pt x="899673" y="899674"/>
                </a:lnTo>
                <a:lnTo>
                  <a:pt x="0" y="89967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0">
            <a:off x="9625685" y="6898442"/>
            <a:ext cx="905991" cy="905991"/>
          </a:xfrm>
          <a:custGeom>
            <a:avLst/>
            <a:gdLst/>
            <a:ahLst/>
            <a:cxnLst/>
            <a:rect r="r" b="b" t="t" l="l"/>
            <a:pathLst>
              <a:path h="905991" w="905991">
                <a:moveTo>
                  <a:pt x="0" y="0"/>
                </a:moveTo>
                <a:lnTo>
                  <a:pt x="905991" y="0"/>
                </a:lnTo>
                <a:lnTo>
                  <a:pt x="905991" y="905991"/>
                </a:lnTo>
                <a:lnTo>
                  <a:pt x="0" y="90599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0">
            <a:off x="16221152" y="580621"/>
            <a:ext cx="1746808" cy="1746808"/>
          </a:xfrm>
          <a:custGeom>
            <a:avLst/>
            <a:gdLst/>
            <a:ahLst/>
            <a:cxnLst/>
            <a:rect r="r" b="b" t="t" l="l"/>
            <a:pathLst>
              <a:path h="1746808" w="1746808">
                <a:moveTo>
                  <a:pt x="0" y="0"/>
                </a:moveTo>
                <a:lnTo>
                  <a:pt x="1746808" y="0"/>
                </a:lnTo>
                <a:lnTo>
                  <a:pt x="1746808" y="1746808"/>
                </a:lnTo>
                <a:lnTo>
                  <a:pt x="0" y="174680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0" id="20"/>
          <p:cNvSpPr/>
          <p:nvPr/>
        </p:nvSpPr>
        <p:spPr>
          <a:xfrm flipH="false" flipV="false" rot="-6843354">
            <a:off x="15417200" y="1004157"/>
            <a:ext cx="771785" cy="571121"/>
          </a:xfrm>
          <a:custGeom>
            <a:avLst/>
            <a:gdLst/>
            <a:ahLst/>
            <a:cxnLst/>
            <a:rect r="r" b="b" t="t" l="l"/>
            <a:pathLst>
              <a:path h="571121" w="771785">
                <a:moveTo>
                  <a:pt x="0" y="0"/>
                </a:moveTo>
                <a:lnTo>
                  <a:pt x="771785" y="0"/>
                </a:lnTo>
                <a:lnTo>
                  <a:pt x="771785" y="571120"/>
                </a:lnTo>
                <a:lnTo>
                  <a:pt x="0" y="57112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1" id="21"/>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19"/>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14306719" y="6286500"/>
            <a:ext cx="4199239" cy="4329113"/>
          </a:xfrm>
          <a:prstGeom prst="rect">
            <a:avLst/>
          </a:prstGeom>
        </p:spPr>
      </p:pic>
      <p:grpSp>
        <p:nvGrpSpPr>
          <p:cNvPr name="Group 3" id="3"/>
          <p:cNvGrpSpPr/>
          <p:nvPr/>
        </p:nvGrpSpPr>
        <p:grpSpPr>
          <a:xfrm rot="0">
            <a:off x="0" y="0"/>
            <a:ext cx="18288000" cy="2315491"/>
            <a:chOff x="0" y="0"/>
            <a:chExt cx="4816593" cy="609841"/>
          </a:xfrm>
        </p:grpSpPr>
        <p:sp>
          <p:nvSpPr>
            <p:cNvPr name="Freeform 4" id="4"/>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5" id="5"/>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Employer Discretionary Match</a:t>
            </a:r>
          </a:p>
        </p:txBody>
      </p:sp>
      <p:sp>
        <p:nvSpPr>
          <p:cNvPr name="TextBox 7" id="7"/>
          <p:cNvSpPr txBox="true"/>
          <p:nvPr/>
        </p:nvSpPr>
        <p:spPr>
          <a:xfrm rot="0">
            <a:off x="9096152" y="4933950"/>
            <a:ext cx="95696" cy="419100"/>
          </a:xfrm>
          <a:prstGeom prst="rect">
            <a:avLst/>
          </a:prstGeom>
        </p:spPr>
        <p:txBody>
          <a:bodyPr anchor="t" rtlCol="false" tIns="0" lIns="0" bIns="0" rIns="0">
            <a:spAutoFit/>
          </a:bodyPr>
          <a:lstStyle/>
          <a:p>
            <a:pPr algn="ctr">
              <a:lnSpc>
                <a:spcPts val="3359"/>
              </a:lnSpc>
              <a:spcBef>
                <a:spcPct val="0"/>
              </a:spcBef>
            </a:pPr>
            <a:r>
              <a:rPr lang="en-US" b="true" sz="2799" spc="26">
                <a:solidFill>
                  <a:srgbClr val="000000"/>
                </a:solidFill>
                <a:latin typeface="Noto Sans Bold"/>
                <a:ea typeface="Noto Sans Bold"/>
                <a:cs typeface="Noto Sans Bold"/>
                <a:sym typeface="Noto Sans Bold"/>
              </a:rPr>
              <a:t> </a:t>
            </a:r>
          </a:p>
        </p:txBody>
      </p:sp>
      <p:sp>
        <p:nvSpPr>
          <p:cNvPr name="TextBox 8" id="8"/>
          <p:cNvSpPr txBox="true"/>
          <p:nvPr/>
        </p:nvSpPr>
        <p:spPr>
          <a:xfrm rot="0">
            <a:off x="980852" y="2695575"/>
            <a:ext cx="16230600" cy="590550"/>
          </a:xfrm>
          <a:prstGeom prst="rect">
            <a:avLst/>
          </a:prstGeom>
        </p:spPr>
        <p:txBody>
          <a:bodyPr anchor="t" rtlCol="false" tIns="0" lIns="0" bIns="0" rIns="0">
            <a:spAutoFit/>
          </a:bodyPr>
          <a:lstStyle/>
          <a:p>
            <a:pPr algn="l">
              <a:lnSpc>
                <a:spcPts val="4679"/>
              </a:lnSpc>
            </a:pPr>
            <a:r>
              <a:rPr lang="en-US" sz="3899" spc="36">
                <a:solidFill>
                  <a:srgbClr val="F26422"/>
                </a:solidFill>
                <a:latin typeface="Noto Sans"/>
                <a:ea typeface="Noto Sans"/>
                <a:cs typeface="Noto Sans"/>
                <a:sym typeface="Noto Sans"/>
              </a:rPr>
              <a:t>(Company Name)</a:t>
            </a:r>
            <a:r>
              <a:rPr lang="en-US" sz="3899" spc="36">
                <a:solidFill>
                  <a:srgbClr val="232C68"/>
                </a:solidFill>
                <a:latin typeface="Noto Sans"/>
                <a:ea typeface="Noto Sans"/>
                <a:cs typeface="Noto Sans"/>
                <a:sym typeface="Noto Sans"/>
              </a:rPr>
              <a:t> Matches </a:t>
            </a:r>
            <a:r>
              <a:rPr lang="en-US" sz="3899" spc="36" b="true">
                <a:solidFill>
                  <a:srgbClr val="F26422"/>
                </a:solidFill>
                <a:latin typeface="Noto Sans Bold"/>
                <a:ea typeface="Noto Sans Bold"/>
                <a:cs typeface="Noto Sans Bold"/>
                <a:sym typeface="Noto Sans Bold"/>
              </a:rPr>
              <a:t>100% of the first 3%</a:t>
            </a:r>
            <a:r>
              <a:rPr lang="en-US" sz="3899" spc="36">
                <a:solidFill>
                  <a:srgbClr val="232C68"/>
                </a:solidFill>
                <a:latin typeface="Noto Sans"/>
                <a:ea typeface="Noto Sans"/>
                <a:cs typeface="Noto Sans"/>
                <a:sym typeface="Noto Sans"/>
              </a:rPr>
              <a:t> you contribute</a:t>
            </a:r>
          </a:p>
        </p:txBody>
      </p:sp>
      <p:sp>
        <p:nvSpPr>
          <p:cNvPr name="TextBox 9" id="9"/>
          <p:cNvSpPr txBox="true"/>
          <p:nvPr/>
        </p:nvSpPr>
        <p:spPr>
          <a:xfrm rot="0">
            <a:off x="980852" y="4343400"/>
            <a:ext cx="16230600" cy="590550"/>
          </a:xfrm>
          <a:prstGeom prst="rect">
            <a:avLst/>
          </a:prstGeom>
        </p:spPr>
        <p:txBody>
          <a:bodyPr anchor="t" rtlCol="false" tIns="0" lIns="0" bIns="0" rIns="0">
            <a:spAutoFit/>
          </a:bodyPr>
          <a:lstStyle/>
          <a:p>
            <a:pPr algn="l">
              <a:lnSpc>
                <a:spcPts val="4679"/>
              </a:lnSpc>
            </a:pPr>
            <a:r>
              <a:rPr lang="en-US" sz="3899" spc="36">
                <a:solidFill>
                  <a:srgbClr val="232C68"/>
                </a:solidFill>
                <a:latin typeface="Noto Sans"/>
                <a:ea typeface="Noto Sans"/>
                <a:cs typeface="Noto Sans"/>
                <a:sym typeface="Noto Sans"/>
              </a:rPr>
              <a:t>Then </a:t>
            </a:r>
            <a:r>
              <a:rPr lang="en-US" sz="3899" spc="36" b="true">
                <a:solidFill>
                  <a:srgbClr val="F26422"/>
                </a:solidFill>
                <a:latin typeface="Noto Sans Bold"/>
                <a:ea typeface="Noto Sans Bold"/>
                <a:cs typeface="Noto Sans Bold"/>
                <a:sym typeface="Noto Sans Bold"/>
              </a:rPr>
              <a:t>50% of the next 2%</a:t>
            </a:r>
            <a:r>
              <a:rPr lang="en-US" sz="3899" spc="36">
                <a:solidFill>
                  <a:srgbClr val="232C68"/>
                </a:solidFill>
                <a:latin typeface="Noto Sans"/>
                <a:ea typeface="Noto Sans"/>
                <a:cs typeface="Noto Sans"/>
                <a:sym typeface="Noto Sans"/>
              </a:rPr>
              <a:t> you contribute</a:t>
            </a:r>
          </a:p>
        </p:txBody>
      </p:sp>
      <p:sp>
        <p:nvSpPr>
          <p:cNvPr name="TextBox 10" id="10"/>
          <p:cNvSpPr txBox="true"/>
          <p:nvPr/>
        </p:nvSpPr>
        <p:spPr>
          <a:xfrm rot="0">
            <a:off x="980852" y="5991225"/>
            <a:ext cx="13325868" cy="1181100"/>
          </a:xfrm>
          <a:prstGeom prst="rect">
            <a:avLst/>
          </a:prstGeom>
        </p:spPr>
        <p:txBody>
          <a:bodyPr anchor="t" rtlCol="false" tIns="0" lIns="0" bIns="0" rIns="0">
            <a:spAutoFit/>
          </a:bodyPr>
          <a:lstStyle/>
          <a:p>
            <a:pPr algn="l">
              <a:lnSpc>
                <a:spcPts val="4679"/>
              </a:lnSpc>
            </a:pPr>
            <a:r>
              <a:rPr lang="en-US" sz="3899" spc="36">
                <a:solidFill>
                  <a:srgbClr val="232C68"/>
                </a:solidFill>
                <a:latin typeface="Noto Sans"/>
                <a:ea typeface="Noto Sans"/>
                <a:cs typeface="Noto Sans"/>
                <a:sym typeface="Noto Sans"/>
              </a:rPr>
              <a:t>By </a:t>
            </a:r>
            <a:r>
              <a:rPr lang="en-US" sz="3899" spc="36" b="true">
                <a:solidFill>
                  <a:srgbClr val="F26422"/>
                </a:solidFill>
                <a:latin typeface="Noto Sans Bold"/>
                <a:ea typeface="Noto Sans Bold"/>
                <a:cs typeface="Noto Sans Bold"/>
                <a:sym typeface="Noto Sans Bold"/>
              </a:rPr>
              <a:t>contributing 5%</a:t>
            </a:r>
            <a:r>
              <a:rPr lang="en-US" sz="3899" spc="36">
                <a:solidFill>
                  <a:srgbClr val="232C68"/>
                </a:solidFill>
                <a:latin typeface="Noto Sans"/>
                <a:ea typeface="Noto Sans"/>
                <a:cs typeface="Noto Sans"/>
                <a:sym typeface="Noto Sans"/>
              </a:rPr>
              <a:t>, you receive the </a:t>
            </a:r>
            <a:r>
              <a:rPr lang="en-US" sz="3899" spc="36" b="true">
                <a:solidFill>
                  <a:srgbClr val="F26422"/>
                </a:solidFill>
                <a:latin typeface="Noto Sans Bold"/>
                <a:ea typeface="Noto Sans Bold"/>
                <a:cs typeface="Noto Sans Bold"/>
                <a:sym typeface="Noto Sans Bold"/>
              </a:rPr>
              <a:t>(Company Name) full match of 4%</a:t>
            </a:r>
          </a:p>
        </p:txBody>
      </p:sp>
      <p:sp>
        <p:nvSpPr>
          <p:cNvPr name="Freeform 11" id="11"/>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4"/>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705971" y="9474697"/>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Freeform 6" id="6"/>
          <p:cNvSpPr/>
          <p:nvPr/>
        </p:nvSpPr>
        <p:spPr>
          <a:xfrm flipH="false" flipV="false" rot="0">
            <a:off x="6374203" y="4540277"/>
            <a:ext cx="5429737" cy="5429737"/>
          </a:xfrm>
          <a:custGeom>
            <a:avLst/>
            <a:gdLst/>
            <a:ahLst/>
            <a:cxnLst/>
            <a:rect r="r" b="b" t="t" l="l"/>
            <a:pathLst>
              <a:path h="5429737" w="5429737">
                <a:moveTo>
                  <a:pt x="0" y="0"/>
                </a:moveTo>
                <a:lnTo>
                  <a:pt x="5429737" y="0"/>
                </a:lnTo>
                <a:lnTo>
                  <a:pt x="5429737" y="5429738"/>
                </a:lnTo>
                <a:lnTo>
                  <a:pt x="0" y="5429738"/>
                </a:lnTo>
                <a:lnTo>
                  <a:pt x="0" y="0"/>
                </a:lnTo>
                <a:close/>
              </a:path>
            </a:pathLst>
          </a:custGeom>
          <a:blipFill>
            <a:blip r:embed="rId4"/>
            <a:stretch>
              <a:fillRect l="0" t="0" r="0" b="0"/>
            </a:stretch>
          </a:blipFill>
        </p:spPr>
      </p:sp>
      <p:sp>
        <p:nvSpPr>
          <p:cNvPr name="TextBox 7" id="7"/>
          <p:cNvSpPr txBox="true"/>
          <p:nvPr/>
        </p:nvSpPr>
        <p:spPr>
          <a:xfrm rot="0">
            <a:off x="0" y="576721"/>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What’s a KSOP?</a:t>
            </a:r>
          </a:p>
        </p:txBody>
      </p:sp>
      <p:sp>
        <p:nvSpPr>
          <p:cNvPr name="TextBox 8" id="8"/>
          <p:cNvSpPr txBox="true"/>
          <p:nvPr/>
        </p:nvSpPr>
        <p:spPr>
          <a:xfrm rot="0">
            <a:off x="1028700" y="2568412"/>
            <a:ext cx="16230600" cy="1661795"/>
          </a:xfrm>
          <a:prstGeom prst="rect">
            <a:avLst/>
          </a:prstGeom>
        </p:spPr>
        <p:txBody>
          <a:bodyPr anchor="t" rtlCol="false" tIns="0" lIns="0" bIns="0" rIns="0">
            <a:spAutoFit/>
          </a:bodyPr>
          <a:lstStyle/>
          <a:p>
            <a:pPr algn="ctr">
              <a:lnSpc>
                <a:spcPts val="4479"/>
              </a:lnSpc>
            </a:pPr>
            <a:r>
              <a:rPr lang="en-US" sz="3199" b="true">
                <a:solidFill>
                  <a:srgbClr val="232C68"/>
                </a:solidFill>
                <a:latin typeface="Noto Sans Bold"/>
                <a:ea typeface="Noto Sans Bold"/>
                <a:cs typeface="Noto Sans Bold"/>
                <a:sym typeface="Noto Sans Bold"/>
              </a:rPr>
              <a:t>A kSOP</a:t>
            </a:r>
            <a:r>
              <a:rPr lang="en-US" sz="3199">
                <a:solidFill>
                  <a:srgbClr val="232C68"/>
                </a:solidFill>
                <a:latin typeface="Noto Sans"/>
                <a:ea typeface="Noto Sans"/>
                <a:cs typeface="Noto Sans"/>
                <a:sym typeface="Noto Sans"/>
              </a:rPr>
              <a:t> is a type of workplace retirement plan that combines an</a:t>
            </a:r>
            <a:r>
              <a:rPr lang="en-US" sz="3199" b="true">
                <a:solidFill>
                  <a:srgbClr val="232C68"/>
                </a:solidFill>
                <a:latin typeface="Noto Sans Bold"/>
                <a:ea typeface="Noto Sans Bold"/>
                <a:cs typeface="Noto Sans Bold"/>
                <a:sym typeface="Noto Sans Bold"/>
              </a:rPr>
              <a:t> </a:t>
            </a:r>
          </a:p>
          <a:p>
            <a:pPr algn="ctr">
              <a:lnSpc>
                <a:spcPts val="4479"/>
              </a:lnSpc>
            </a:pPr>
            <a:r>
              <a:rPr lang="en-US" b="true" sz="3199">
                <a:solidFill>
                  <a:srgbClr val="232C68"/>
                </a:solidFill>
                <a:latin typeface="Noto Sans Bold"/>
                <a:ea typeface="Noto Sans Bold"/>
                <a:cs typeface="Noto Sans Bold"/>
                <a:sym typeface="Noto Sans Bold"/>
              </a:rPr>
              <a:t>Employee Stock Ownership Plan (ESOP) </a:t>
            </a:r>
            <a:r>
              <a:rPr lang="en-US" sz="3199">
                <a:solidFill>
                  <a:srgbClr val="232C68"/>
                </a:solidFill>
                <a:latin typeface="Noto Sans"/>
                <a:ea typeface="Noto Sans"/>
                <a:cs typeface="Noto Sans"/>
                <a:sym typeface="Noto Sans"/>
              </a:rPr>
              <a:t>and</a:t>
            </a:r>
            <a:r>
              <a:rPr lang="en-US" b="true" sz="3199">
                <a:solidFill>
                  <a:srgbClr val="232C68"/>
                </a:solidFill>
                <a:latin typeface="Noto Sans Bold"/>
                <a:ea typeface="Noto Sans Bold"/>
                <a:cs typeface="Noto Sans Bold"/>
                <a:sym typeface="Noto Sans Bold"/>
              </a:rPr>
              <a:t> </a:t>
            </a:r>
            <a:r>
              <a:rPr lang="en-US" sz="3199">
                <a:solidFill>
                  <a:srgbClr val="232C68"/>
                </a:solidFill>
                <a:latin typeface="Noto Sans"/>
                <a:ea typeface="Noto Sans"/>
                <a:cs typeface="Noto Sans"/>
                <a:sym typeface="Noto Sans"/>
              </a:rPr>
              <a:t>a</a:t>
            </a:r>
            <a:r>
              <a:rPr lang="en-US" b="true" sz="3199">
                <a:solidFill>
                  <a:srgbClr val="232C68"/>
                </a:solidFill>
                <a:latin typeface="Noto Sans Bold"/>
                <a:ea typeface="Noto Sans Bold"/>
                <a:cs typeface="Noto Sans Bold"/>
                <a:sym typeface="Noto Sans Bold"/>
              </a:rPr>
              <a:t> 401(k) Retirement Plan</a:t>
            </a:r>
            <a:r>
              <a:rPr lang="en-US" sz="3199">
                <a:solidFill>
                  <a:srgbClr val="232C68"/>
                </a:solidFill>
                <a:latin typeface="Noto Sans"/>
                <a:ea typeface="Noto Sans"/>
                <a:cs typeface="Noto Sans"/>
                <a:sym typeface="Noto Sans"/>
              </a:rPr>
              <a:t>. You’ll be able to view and access your account all in one location.</a:t>
            </a:r>
          </a:p>
        </p:txBody>
      </p:sp>
      <p:sp>
        <p:nvSpPr>
          <p:cNvPr name="TextBox 9" id="9"/>
          <p:cNvSpPr txBox="true"/>
          <p:nvPr/>
        </p:nvSpPr>
        <p:spPr>
          <a:xfrm rot="0">
            <a:off x="705971" y="5147807"/>
            <a:ext cx="5513648" cy="3831590"/>
          </a:xfrm>
          <a:prstGeom prst="rect">
            <a:avLst/>
          </a:prstGeom>
        </p:spPr>
        <p:txBody>
          <a:bodyPr anchor="t" rtlCol="false" tIns="0" lIns="0" bIns="0" rIns="0">
            <a:spAutoFit/>
          </a:bodyPr>
          <a:lstStyle/>
          <a:p>
            <a:pPr algn="l">
              <a:lnSpc>
                <a:spcPts val="10500"/>
              </a:lnSpc>
            </a:pPr>
            <a:r>
              <a:rPr lang="en-US" sz="7500" b="true">
                <a:solidFill>
                  <a:srgbClr val="232C68"/>
                </a:solidFill>
                <a:latin typeface="Noto Sans Bold"/>
                <a:ea typeface="Noto Sans Bold"/>
                <a:cs typeface="Noto Sans Bold"/>
                <a:sym typeface="Noto Sans Bold"/>
              </a:rPr>
              <a:t>ESOP:</a:t>
            </a:r>
          </a:p>
          <a:p>
            <a:pPr algn="l" marL="604519" indent="-302260" lvl="1">
              <a:lnSpc>
                <a:spcPts val="3919"/>
              </a:lnSpc>
              <a:buFont typeface="Arial"/>
              <a:buChar char="•"/>
            </a:pPr>
            <a:r>
              <a:rPr lang="en-US" sz="2799">
                <a:solidFill>
                  <a:srgbClr val="232C68"/>
                </a:solidFill>
                <a:latin typeface="Noto Sans"/>
                <a:ea typeface="Noto Sans"/>
                <a:cs typeface="Noto Sans"/>
                <a:sym typeface="Noto Sans"/>
              </a:rPr>
              <a:t>Employer contributions only </a:t>
            </a:r>
          </a:p>
          <a:p>
            <a:pPr algn="l" marL="604519" indent="-302260" lvl="1">
              <a:lnSpc>
                <a:spcPts val="3919"/>
              </a:lnSpc>
              <a:buFont typeface="Arial"/>
              <a:buChar char="•"/>
            </a:pPr>
            <a:r>
              <a:rPr lang="en-US" sz="2799">
                <a:solidFill>
                  <a:srgbClr val="232C68"/>
                </a:solidFill>
                <a:latin typeface="Noto Sans"/>
                <a:ea typeface="Noto Sans"/>
                <a:cs typeface="Noto Sans"/>
                <a:sym typeface="Noto Sans"/>
              </a:rPr>
              <a:t>Contributions are made into company stock</a:t>
            </a:r>
          </a:p>
          <a:p>
            <a:pPr algn="l" marL="604519" indent="-302260" lvl="1">
              <a:lnSpc>
                <a:spcPts val="3919"/>
              </a:lnSpc>
              <a:buFont typeface="Arial"/>
              <a:buChar char="•"/>
            </a:pPr>
            <a:r>
              <a:rPr lang="en-US" sz="2799">
                <a:solidFill>
                  <a:srgbClr val="232C68"/>
                </a:solidFill>
                <a:latin typeface="Noto Sans"/>
                <a:ea typeface="Noto Sans"/>
                <a:cs typeface="Noto Sans"/>
                <a:sym typeface="Noto Sans"/>
              </a:rPr>
              <a:t>Trading &amp; withdrawal options may be limited</a:t>
            </a:r>
          </a:p>
        </p:txBody>
      </p:sp>
      <p:sp>
        <p:nvSpPr>
          <p:cNvPr name="TextBox 10" id="10"/>
          <p:cNvSpPr txBox="true"/>
          <p:nvPr/>
        </p:nvSpPr>
        <p:spPr>
          <a:xfrm rot="0">
            <a:off x="11956340" y="5147807"/>
            <a:ext cx="6169047" cy="4326890"/>
          </a:xfrm>
          <a:prstGeom prst="rect">
            <a:avLst/>
          </a:prstGeom>
        </p:spPr>
        <p:txBody>
          <a:bodyPr anchor="t" rtlCol="false" tIns="0" lIns="0" bIns="0" rIns="0">
            <a:spAutoFit/>
          </a:bodyPr>
          <a:lstStyle/>
          <a:p>
            <a:pPr algn="l">
              <a:lnSpc>
                <a:spcPts val="10500"/>
              </a:lnSpc>
            </a:pPr>
            <a:r>
              <a:rPr lang="en-US" sz="7500" b="true">
                <a:solidFill>
                  <a:srgbClr val="232C68"/>
                </a:solidFill>
                <a:latin typeface="Noto Sans Bold"/>
                <a:ea typeface="Noto Sans Bold"/>
                <a:cs typeface="Noto Sans Bold"/>
                <a:sym typeface="Noto Sans Bold"/>
              </a:rPr>
              <a:t>401(k) Plan:</a:t>
            </a:r>
          </a:p>
          <a:p>
            <a:pPr algn="l" marL="604519" indent="-302260" lvl="1">
              <a:lnSpc>
                <a:spcPts val="3919"/>
              </a:lnSpc>
              <a:buFont typeface="Arial"/>
              <a:buChar char="•"/>
            </a:pPr>
            <a:r>
              <a:rPr lang="en-US" sz="2799">
                <a:solidFill>
                  <a:srgbClr val="232C68"/>
                </a:solidFill>
                <a:latin typeface="Noto Sans"/>
                <a:ea typeface="Noto Sans"/>
                <a:cs typeface="Noto Sans"/>
                <a:sym typeface="Noto Sans"/>
              </a:rPr>
              <a:t>Employee &amp; employer contributions </a:t>
            </a:r>
          </a:p>
          <a:p>
            <a:pPr algn="l" marL="604519" indent="-302260" lvl="1">
              <a:lnSpc>
                <a:spcPts val="3919"/>
              </a:lnSpc>
              <a:buFont typeface="Arial"/>
              <a:buChar char="•"/>
            </a:pPr>
            <a:r>
              <a:rPr lang="en-US" sz="2799">
                <a:solidFill>
                  <a:srgbClr val="232C68"/>
                </a:solidFill>
                <a:latin typeface="Noto Sans"/>
                <a:ea typeface="Noto Sans"/>
                <a:cs typeface="Noto Sans"/>
                <a:sym typeface="Noto Sans"/>
              </a:rPr>
              <a:t>Participant directed investment options</a:t>
            </a:r>
          </a:p>
          <a:p>
            <a:pPr algn="l" marL="604519" indent="-302260" lvl="1">
              <a:lnSpc>
                <a:spcPts val="3919"/>
              </a:lnSpc>
              <a:buFont typeface="Arial"/>
              <a:buChar char="•"/>
            </a:pPr>
            <a:r>
              <a:rPr lang="en-US" sz="2799">
                <a:solidFill>
                  <a:srgbClr val="232C68"/>
                </a:solidFill>
                <a:latin typeface="Noto Sans"/>
                <a:ea typeface="Noto Sans"/>
                <a:cs typeface="Noto Sans"/>
                <a:sym typeface="Noto Sans"/>
              </a:rPr>
              <a:t>Flexible withdrawal &amp; loan options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person and person walking  Description automatically generated"/>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1088" t="-2653" r="-1565" b="0"/>
            </a:stretch>
          </a:blipFill>
        </p:spPr>
      </p:sp>
      <p:sp>
        <p:nvSpPr>
          <p:cNvPr name="Freeform 3" id="3"/>
          <p:cNvSpPr/>
          <p:nvPr/>
        </p:nvSpPr>
        <p:spPr>
          <a:xfrm flipH="false" flipV="false" rot="0">
            <a:off x="9181297" y="4851001"/>
            <a:ext cx="4738133" cy="4738133"/>
          </a:xfrm>
          <a:custGeom>
            <a:avLst/>
            <a:gdLst/>
            <a:ahLst/>
            <a:cxnLst/>
            <a:rect r="r" b="b" t="t" l="l"/>
            <a:pathLst>
              <a:path h="4738133" w="4738133">
                <a:moveTo>
                  <a:pt x="0" y="0"/>
                </a:moveTo>
                <a:lnTo>
                  <a:pt x="4738133" y="0"/>
                </a:lnTo>
                <a:lnTo>
                  <a:pt x="4738133" y="4738133"/>
                </a:lnTo>
                <a:lnTo>
                  <a:pt x="0" y="47381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855627" y="3493079"/>
            <a:ext cx="161967" cy="393840"/>
          </a:xfrm>
          <a:custGeom>
            <a:avLst/>
            <a:gdLst/>
            <a:ahLst/>
            <a:cxnLst/>
            <a:rect r="r" b="b" t="t" l="l"/>
            <a:pathLst>
              <a:path h="393840" w="161967">
                <a:moveTo>
                  <a:pt x="0" y="0"/>
                </a:moveTo>
                <a:lnTo>
                  <a:pt x="161967" y="0"/>
                </a:lnTo>
                <a:lnTo>
                  <a:pt x="161967" y="393841"/>
                </a:lnTo>
                <a:lnTo>
                  <a:pt x="0" y="3938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8"/>
            <a:stretch>
              <a:fillRect l="0" t="0" r="0" b="0"/>
            </a:stretch>
          </a:blipFill>
        </p:spPr>
      </p:sp>
      <p:sp>
        <p:nvSpPr>
          <p:cNvPr name="TextBox 6" id="6"/>
          <p:cNvSpPr txBox="true"/>
          <p:nvPr/>
        </p:nvSpPr>
        <p:spPr>
          <a:xfrm rot="0">
            <a:off x="53340" y="233354"/>
            <a:ext cx="18234660" cy="1152525"/>
          </a:xfrm>
          <a:prstGeom prst="rect">
            <a:avLst/>
          </a:prstGeom>
        </p:spPr>
        <p:txBody>
          <a:bodyPr anchor="t" rtlCol="false" tIns="0" lIns="0" bIns="0" rIns="0">
            <a:spAutoFit/>
          </a:bodyPr>
          <a:lstStyle/>
          <a:p>
            <a:pPr algn="ctr">
              <a:lnSpc>
                <a:spcPts val="9000"/>
              </a:lnSpc>
            </a:pPr>
            <a:r>
              <a:rPr lang="en-US" sz="7500" b="true">
                <a:solidFill>
                  <a:srgbClr val="232C68"/>
                </a:solidFill>
                <a:latin typeface="Noto Sans Bold"/>
                <a:ea typeface="Noto Sans Bold"/>
                <a:cs typeface="Noto Sans Bold"/>
                <a:sym typeface="Noto Sans Bold"/>
              </a:rPr>
              <a:t>Taking Money Out of a </a:t>
            </a:r>
            <a:r>
              <a:rPr lang="en-US" sz="7500" b="true">
                <a:solidFill>
                  <a:srgbClr val="F26422"/>
                </a:solidFill>
                <a:latin typeface="Noto Sans Bold"/>
                <a:ea typeface="Noto Sans Bold"/>
                <a:cs typeface="Noto Sans Bold"/>
                <a:sym typeface="Noto Sans Bold"/>
              </a:rPr>
              <a:t>401(k)</a:t>
            </a:r>
          </a:p>
        </p:txBody>
      </p:sp>
      <p:sp>
        <p:nvSpPr>
          <p:cNvPr name="TextBox 7" id="7"/>
          <p:cNvSpPr txBox="true"/>
          <p:nvPr/>
        </p:nvSpPr>
        <p:spPr>
          <a:xfrm rot="0">
            <a:off x="10100140" y="4645617"/>
            <a:ext cx="5269888" cy="226695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Hardship withdrawal</a:t>
            </a:r>
          </a:p>
          <a:p>
            <a:pPr algn="l">
              <a:lnSpc>
                <a:spcPts val="2879"/>
              </a:lnSpc>
            </a:pPr>
            <a:r>
              <a:rPr lang="en-US" sz="2400" spc="22">
                <a:solidFill>
                  <a:srgbClr val="000000"/>
                </a:solidFill>
                <a:latin typeface="Noto Sans"/>
                <a:ea typeface="Noto Sans"/>
                <a:cs typeface="Noto Sans"/>
                <a:sym typeface="Noto Sans"/>
              </a:rPr>
              <a:t>S</a:t>
            </a:r>
            <a:r>
              <a:rPr lang="en-US" sz="2400" spc="22">
                <a:solidFill>
                  <a:srgbClr val="000000"/>
                </a:solidFill>
                <a:latin typeface="Noto Sans"/>
                <a:ea typeface="Noto Sans"/>
                <a:cs typeface="Noto Sans"/>
                <a:sym typeface="Noto Sans"/>
              </a:rPr>
              <a:t>ubject to restrictions, check eligibility and paperwork requirements online or call BPAS Participant Services. </a:t>
            </a:r>
          </a:p>
          <a:p>
            <a:pPr algn="l">
              <a:lnSpc>
                <a:spcPts val="2879"/>
              </a:lnSpc>
            </a:pPr>
          </a:p>
        </p:txBody>
      </p:sp>
      <p:sp>
        <p:nvSpPr>
          <p:cNvPr name="TextBox 8" id="8"/>
          <p:cNvSpPr txBox="true"/>
          <p:nvPr/>
        </p:nvSpPr>
        <p:spPr>
          <a:xfrm rot="0">
            <a:off x="3407722" y="5188542"/>
            <a:ext cx="4895811" cy="118110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Early 401(k) withdrawal</a:t>
            </a:r>
          </a:p>
          <a:p>
            <a:pPr algn="l">
              <a:lnSpc>
                <a:spcPts val="2879"/>
              </a:lnSpc>
            </a:pPr>
            <a:r>
              <a:rPr lang="en-US" sz="2400" spc="21">
                <a:solidFill>
                  <a:srgbClr val="000000"/>
                </a:solidFill>
                <a:latin typeface="Noto Sans"/>
                <a:ea typeface="Noto Sans"/>
                <a:cs typeface="Noto Sans"/>
                <a:sym typeface="Noto Sans"/>
              </a:rPr>
              <a:t>Taxes apply plus subject to a </a:t>
            </a:r>
          </a:p>
          <a:p>
            <a:pPr algn="l">
              <a:lnSpc>
                <a:spcPts val="2879"/>
              </a:lnSpc>
            </a:pPr>
            <a:r>
              <a:rPr lang="en-US" sz="2400" spc="22">
                <a:solidFill>
                  <a:srgbClr val="000000"/>
                </a:solidFill>
                <a:latin typeface="Noto Sans"/>
                <a:ea typeface="Noto Sans"/>
                <a:cs typeface="Noto Sans"/>
                <a:sym typeface="Noto Sans"/>
              </a:rPr>
              <a:t>10% tax penalty</a:t>
            </a:r>
          </a:p>
        </p:txBody>
      </p:sp>
      <p:sp>
        <p:nvSpPr>
          <p:cNvPr name="TextBox 9" id="9"/>
          <p:cNvSpPr txBox="true"/>
          <p:nvPr/>
        </p:nvSpPr>
        <p:spPr>
          <a:xfrm rot="0">
            <a:off x="10100140" y="7636467"/>
            <a:ext cx="4617886" cy="118110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In-Service Withdrawal</a:t>
            </a:r>
          </a:p>
          <a:p>
            <a:pPr algn="l">
              <a:lnSpc>
                <a:spcPts val="2879"/>
              </a:lnSpc>
            </a:pPr>
            <a:r>
              <a:rPr lang="en-US" sz="2400" spc="21">
                <a:solidFill>
                  <a:srgbClr val="000000"/>
                </a:solidFill>
                <a:latin typeface="Noto Sans"/>
                <a:ea typeface="Noto Sans"/>
                <a:cs typeface="Noto Sans"/>
                <a:sym typeface="Noto Sans"/>
              </a:rPr>
              <a:t>Allowed, while still employed</a:t>
            </a:r>
          </a:p>
          <a:p>
            <a:pPr algn="l">
              <a:lnSpc>
                <a:spcPts val="2879"/>
              </a:lnSpc>
            </a:pPr>
            <a:r>
              <a:rPr lang="en-US" sz="2400" spc="22">
                <a:solidFill>
                  <a:srgbClr val="000000"/>
                </a:solidFill>
                <a:latin typeface="Noto Sans"/>
                <a:ea typeface="Noto Sans"/>
                <a:cs typeface="Noto Sans"/>
                <a:sym typeface="Noto Sans"/>
              </a:rPr>
              <a:t>if over 55</a:t>
            </a:r>
          </a:p>
        </p:txBody>
      </p:sp>
      <p:sp>
        <p:nvSpPr>
          <p:cNvPr name="TextBox 10" id="10"/>
          <p:cNvSpPr txBox="true"/>
          <p:nvPr/>
        </p:nvSpPr>
        <p:spPr>
          <a:xfrm rot="0">
            <a:off x="10272070" y="2496270"/>
            <a:ext cx="5332970" cy="118110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401(k) Plan loan</a:t>
            </a:r>
          </a:p>
          <a:p>
            <a:pPr algn="l">
              <a:lnSpc>
                <a:spcPts val="2879"/>
              </a:lnSpc>
            </a:pPr>
            <a:r>
              <a:rPr lang="en-US" sz="2400" spc="22">
                <a:solidFill>
                  <a:srgbClr val="000000"/>
                </a:solidFill>
                <a:latin typeface="Noto Sans"/>
                <a:ea typeface="Noto Sans"/>
                <a:cs typeface="Noto Sans"/>
                <a:sym typeface="Noto Sans"/>
              </a:rPr>
              <a:t>Borrow funds with interest. Check your plan documents for eligibility </a:t>
            </a:r>
          </a:p>
        </p:txBody>
      </p:sp>
      <p:sp>
        <p:nvSpPr>
          <p:cNvPr name="TextBox 11" id="11"/>
          <p:cNvSpPr txBox="true"/>
          <p:nvPr/>
        </p:nvSpPr>
        <p:spPr>
          <a:xfrm rot="0">
            <a:off x="3436497" y="7636467"/>
            <a:ext cx="4551951" cy="154305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401(k) Rollover</a:t>
            </a:r>
          </a:p>
          <a:p>
            <a:pPr algn="l">
              <a:lnSpc>
                <a:spcPts val="2879"/>
              </a:lnSpc>
            </a:pPr>
            <a:r>
              <a:rPr lang="en-US" sz="2400" spc="21">
                <a:solidFill>
                  <a:srgbClr val="000000"/>
                </a:solidFill>
                <a:latin typeface="Noto Sans"/>
                <a:ea typeface="Noto Sans"/>
                <a:cs typeface="Noto Sans"/>
                <a:sym typeface="Noto Sans"/>
              </a:rPr>
              <a:t>Transfer to IRA or other employer retirement plan. </a:t>
            </a:r>
          </a:p>
          <a:p>
            <a:pPr algn="l">
              <a:lnSpc>
                <a:spcPts val="2879"/>
              </a:lnSpc>
            </a:pPr>
            <a:r>
              <a:rPr lang="en-US" sz="2400" spc="22">
                <a:solidFill>
                  <a:srgbClr val="000000"/>
                </a:solidFill>
                <a:latin typeface="Noto Sans"/>
                <a:ea typeface="Noto Sans"/>
                <a:cs typeface="Noto Sans"/>
                <a:sym typeface="Noto Sans"/>
              </a:rPr>
              <a:t>No taxes. No Penalties. </a:t>
            </a:r>
          </a:p>
        </p:txBody>
      </p:sp>
      <p:sp>
        <p:nvSpPr>
          <p:cNvPr name="TextBox 12" id="12"/>
          <p:cNvSpPr txBox="true"/>
          <p:nvPr/>
        </p:nvSpPr>
        <p:spPr>
          <a:xfrm rot="0">
            <a:off x="2760519" y="1616865"/>
            <a:ext cx="6190216" cy="485775"/>
          </a:xfrm>
          <a:prstGeom prst="rect">
            <a:avLst/>
          </a:prstGeom>
        </p:spPr>
        <p:txBody>
          <a:bodyPr anchor="t" rtlCol="false" tIns="0" lIns="0" bIns="0" rIns="0">
            <a:spAutoFit/>
          </a:bodyPr>
          <a:lstStyle/>
          <a:p>
            <a:pPr algn="l">
              <a:lnSpc>
                <a:spcPts val="3840"/>
              </a:lnSpc>
            </a:pPr>
            <a:r>
              <a:rPr lang="en-US" b="true" sz="3200" spc="29">
                <a:solidFill>
                  <a:srgbClr val="60A644"/>
                </a:solidFill>
                <a:latin typeface="Noto Sans Bold"/>
                <a:ea typeface="Noto Sans Bold"/>
                <a:cs typeface="Noto Sans Bold"/>
                <a:sym typeface="Noto Sans Bold"/>
              </a:rPr>
              <a:t>WHEN YOU LEAVE YOUR JOB</a:t>
            </a:r>
          </a:p>
        </p:txBody>
      </p:sp>
      <p:sp>
        <p:nvSpPr>
          <p:cNvPr name="TextBox 13" id="13"/>
          <p:cNvSpPr txBox="true"/>
          <p:nvPr/>
        </p:nvSpPr>
        <p:spPr>
          <a:xfrm rot="0">
            <a:off x="10100140" y="1616865"/>
            <a:ext cx="7638580" cy="485775"/>
          </a:xfrm>
          <a:prstGeom prst="rect">
            <a:avLst/>
          </a:prstGeom>
        </p:spPr>
        <p:txBody>
          <a:bodyPr anchor="t" rtlCol="false" tIns="0" lIns="0" bIns="0" rIns="0">
            <a:spAutoFit/>
          </a:bodyPr>
          <a:lstStyle/>
          <a:p>
            <a:pPr algn="l">
              <a:lnSpc>
                <a:spcPts val="3840"/>
              </a:lnSpc>
            </a:pPr>
            <a:r>
              <a:rPr lang="en-US" b="true" sz="3200" spc="29">
                <a:solidFill>
                  <a:srgbClr val="60A644"/>
                </a:solidFill>
                <a:latin typeface="Noto Sans Bold"/>
                <a:ea typeface="Noto Sans Bold"/>
                <a:cs typeface="Noto Sans Bold"/>
                <a:sym typeface="Noto Sans Bold"/>
              </a:rPr>
              <a:t>WHEN YOU ARE STILL IN YOUR JOB</a:t>
            </a:r>
          </a:p>
        </p:txBody>
      </p:sp>
      <p:sp>
        <p:nvSpPr>
          <p:cNvPr name="TextBox 14" id="14"/>
          <p:cNvSpPr txBox="true"/>
          <p:nvPr/>
        </p:nvSpPr>
        <p:spPr>
          <a:xfrm rot="0">
            <a:off x="3173620" y="2696661"/>
            <a:ext cx="5525982" cy="118110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Regular 401(k) Withdrawal</a:t>
            </a:r>
          </a:p>
          <a:p>
            <a:pPr algn="l">
              <a:lnSpc>
                <a:spcPts val="2879"/>
              </a:lnSpc>
            </a:pPr>
            <a:r>
              <a:rPr lang="en-US" sz="2400" spc="22">
                <a:solidFill>
                  <a:srgbClr val="000000"/>
                </a:solidFill>
                <a:latin typeface="Noto Sans"/>
                <a:ea typeface="Noto Sans"/>
                <a:cs typeface="Noto Sans"/>
                <a:sym typeface="Noto Sans"/>
              </a:rPr>
              <a:t>Withdrawals are taxed, but there is no penalty after </a:t>
            </a:r>
            <a:r>
              <a:rPr lang="en-US" b="true" sz="2400" spc="22">
                <a:solidFill>
                  <a:srgbClr val="212C68"/>
                </a:solidFill>
                <a:latin typeface="Noto Sans Bold"/>
                <a:ea typeface="Noto Sans Bold"/>
                <a:cs typeface="Noto Sans Bold"/>
                <a:sym typeface="Noto Sans Bold"/>
              </a:rPr>
              <a:t>59</a:t>
            </a:r>
          </a:p>
        </p:txBody>
      </p:sp>
      <p:sp>
        <p:nvSpPr>
          <p:cNvPr name="TextBox 15" id="15"/>
          <p:cNvSpPr txBox="true"/>
          <p:nvPr/>
        </p:nvSpPr>
        <p:spPr>
          <a:xfrm rot="0">
            <a:off x="2760519" y="9899390"/>
            <a:ext cx="13164406" cy="228600"/>
          </a:xfrm>
          <a:prstGeom prst="rect">
            <a:avLst/>
          </a:prstGeom>
        </p:spPr>
        <p:txBody>
          <a:bodyPr anchor="t" rtlCol="false" tIns="0" lIns="0" bIns="0" rIns="0">
            <a:spAutoFit/>
          </a:bodyPr>
          <a:lstStyle/>
          <a:p>
            <a:pPr algn="l">
              <a:lnSpc>
                <a:spcPts val="1800"/>
              </a:lnSpc>
            </a:pPr>
            <a:r>
              <a:rPr lang="en-US" b="true" sz="1500" spc="14">
                <a:solidFill>
                  <a:srgbClr val="212C68"/>
                </a:solidFill>
                <a:latin typeface="Noto Sans Bold"/>
                <a:ea typeface="Noto Sans Bold"/>
                <a:cs typeface="Noto Sans Bold"/>
                <a:sym typeface="Noto Sans Bold"/>
              </a:rPr>
              <a:t>Note: Withdrawal options for the ESOP assets in your account may vary. Review your Summary Plan Description for more information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760519" y="2774879"/>
            <a:ext cx="5436530" cy="118110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Regular 401(k) Withdrawal</a:t>
            </a:r>
          </a:p>
          <a:p>
            <a:pPr algn="l">
              <a:lnSpc>
                <a:spcPts val="2879"/>
              </a:lnSpc>
            </a:pPr>
            <a:r>
              <a:rPr lang="en-US" sz="2400" spc="22">
                <a:solidFill>
                  <a:srgbClr val="000000"/>
                </a:solidFill>
                <a:latin typeface="Noto Sans"/>
                <a:ea typeface="Noto Sans"/>
                <a:cs typeface="Noto Sans"/>
                <a:sym typeface="Noto Sans"/>
              </a:rPr>
              <a:t>Withdrawals are taxed, but there is no penalty after </a:t>
            </a:r>
            <a:r>
              <a:rPr lang="en-US" b="true" sz="2400" spc="22">
                <a:solidFill>
                  <a:srgbClr val="212C68"/>
                </a:solidFill>
                <a:latin typeface="Noto Sans Bold"/>
                <a:ea typeface="Noto Sans Bold"/>
                <a:cs typeface="Noto Sans Bold"/>
                <a:sym typeface="Noto Sans Bold"/>
              </a:rPr>
              <a:t>59</a:t>
            </a:r>
          </a:p>
        </p:txBody>
      </p:sp>
      <p:sp>
        <p:nvSpPr>
          <p:cNvPr name="Freeform 3" id="3"/>
          <p:cNvSpPr/>
          <p:nvPr/>
        </p:nvSpPr>
        <p:spPr>
          <a:xfrm flipH="false" flipV="false" rot="0">
            <a:off x="5522761" y="3610248"/>
            <a:ext cx="161967" cy="393840"/>
          </a:xfrm>
          <a:custGeom>
            <a:avLst/>
            <a:gdLst/>
            <a:ahLst/>
            <a:cxnLst/>
            <a:rect r="r" b="b" t="t" l="l"/>
            <a:pathLst>
              <a:path h="393840" w="161967">
                <a:moveTo>
                  <a:pt x="0" y="0"/>
                </a:moveTo>
                <a:lnTo>
                  <a:pt x="161967" y="0"/>
                </a:lnTo>
                <a:lnTo>
                  <a:pt x="161967" y="393840"/>
                </a:lnTo>
                <a:lnTo>
                  <a:pt x="0" y="3938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5"/>
            <a:stretch>
              <a:fillRect l="0" t="0" r="0" b="0"/>
            </a:stretch>
          </a:blipFill>
        </p:spPr>
      </p:sp>
      <p:grpSp>
        <p:nvGrpSpPr>
          <p:cNvPr name="Group 5" id="5"/>
          <p:cNvGrpSpPr/>
          <p:nvPr/>
        </p:nvGrpSpPr>
        <p:grpSpPr>
          <a:xfrm rot="0">
            <a:off x="575582" y="2705820"/>
            <a:ext cx="1524482" cy="5371414"/>
            <a:chOff x="0" y="0"/>
            <a:chExt cx="2032643" cy="7161885"/>
          </a:xfrm>
        </p:grpSpPr>
        <p:sp>
          <p:nvSpPr>
            <p:cNvPr name="Freeform 6" id="6"/>
            <p:cNvSpPr/>
            <p:nvPr/>
          </p:nvSpPr>
          <p:spPr>
            <a:xfrm flipH="false" flipV="false" rot="0">
              <a:off x="0" y="0"/>
              <a:ext cx="2032643" cy="2032643"/>
            </a:xfrm>
            <a:custGeom>
              <a:avLst/>
              <a:gdLst/>
              <a:ahLst/>
              <a:cxnLst/>
              <a:rect r="r" b="b" t="t" l="l"/>
              <a:pathLst>
                <a:path h="2032643" w="2032643">
                  <a:moveTo>
                    <a:pt x="0" y="0"/>
                  </a:moveTo>
                  <a:lnTo>
                    <a:pt x="2032643" y="0"/>
                  </a:lnTo>
                  <a:lnTo>
                    <a:pt x="2032643" y="2032643"/>
                  </a:lnTo>
                  <a:lnTo>
                    <a:pt x="0" y="20326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0" y="2563198"/>
              <a:ext cx="2032643" cy="2032643"/>
            </a:xfrm>
            <a:custGeom>
              <a:avLst/>
              <a:gdLst/>
              <a:ahLst/>
              <a:cxnLst/>
              <a:rect r="r" b="b" t="t" l="l"/>
              <a:pathLst>
                <a:path h="2032643" w="2032643">
                  <a:moveTo>
                    <a:pt x="0" y="0"/>
                  </a:moveTo>
                  <a:lnTo>
                    <a:pt x="2032643" y="0"/>
                  </a:lnTo>
                  <a:lnTo>
                    <a:pt x="2032643" y="2032644"/>
                  </a:lnTo>
                  <a:lnTo>
                    <a:pt x="0" y="2032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0" y="5129242"/>
              <a:ext cx="2032643" cy="2032643"/>
            </a:xfrm>
            <a:custGeom>
              <a:avLst/>
              <a:gdLst/>
              <a:ahLst/>
              <a:cxnLst/>
              <a:rect r="r" b="b" t="t" l="l"/>
              <a:pathLst>
                <a:path h="2032643" w="2032643">
                  <a:moveTo>
                    <a:pt x="0" y="0"/>
                  </a:moveTo>
                  <a:lnTo>
                    <a:pt x="2032643" y="0"/>
                  </a:lnTo>
                  <a:lnTo>
                    <a:pt x="2032643" y="2032643"/>
                  </a:lnTo>
                  <a:lnTo>
                    <a:pt x="0" y="20326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9" id="9"/>
          <p:cNvGrpSpPr/>
          <p:nvPr/>
        </p:nvGrpSpPr>
        <p:grpSpPr>
          <a:xfrm rot="0">
            <a:off x="16027253" y="2705820"/>
            <a:ext cx="1524482" cy="5371414"/>
            <a:chOff x="0" y="0"/>
            <a:chExt cx="2032643" cy="7161885"/>
          </a:xfrm>
        </p:grpSpPr>
        <p:sp>
          <p:nvSpPr>
            <p:cNvPr name="Freeform 10" id="10"/>
            <p:cNvSpPr/>
            <p:nvPr/>
          </p:nvSpPr>
          <p:spPr>
            <a:xfrm flipH="false" flipV="false" rot="0">
              <a:off x="0" y="0"/>
              <a:ext cx="2032643" cy="2032643"/>
            </a:xfrm>
            <a:custGeom>
              <a:avLst/>
              <a:gdLst/>
              <a:ahLst/>
              <a:cxnLst/>
              <a:rect r="r" b="b" t="t" l="l"/>
              <a:pathLst>
                <a:path h="2032643" w="2032643">
                  <a:moveTo>
                    <a:pt x="0" y="0"/>
                  </a:moveTo>
                  <a:lnTo>
                    <a:pt x="2032643" y="0"/>
                  </a:lnTo>
                  <a:lnTo>
                    <a:pt x="2032643" y="2032643"/>
                  </a:lnTo>
                  <a:lnTo>
                    <a:pt x="0" y="20326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0" y="2563198"/>
              <a:ext cx="2032643" cy="2032643"/>
            </a:xfrm>
            <a:custGeom>
              <a:avLst/>
              <a:gdLst/>
              <a:ahLst/>
              <a:cxnLst/>
              <a:rect r="r" b="b" t="t" l="l"/>
              <a:pathLst>
                <a:path h="2032643" w="2032643">
                  <a:moveTo>
                    <a:pt x="0" y="0"/>
                  </a:moveTo>
                  <a:lnTo>
                    <a:pt x="2032643" y="0"/>
                  </a:lnTo>
                  <a:lnTo>
                    <a:pt x="2032643" y="2032644"/>
                  </a:lnTo>
                  <a:lnTo>
                    <a:pt x="0" y="2032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0" y="5129242"/>
              <a:ext cx="2032643" cy="2032643"/>
            </a:xfrm>
            <a:custGeom>
              <a:avLst/>
              <a:gdLst/>
              <a:ahLst/>
              <a:cxnLst/>
              <a:rect r="r" b="b" t="t" l="l"/>
              <a:pathLst>
                <a:path h="2032643" w="2032643">
                  <a:moveTo>
                    <a:pt x="0" y="0"/>
                  </a:moveTo>
                  <a:lnTo>
                    <a:pt x="2032643" y="0"/>
                  </a:lnTo>
                  <a:lnTo>
                    <a:pt x="2032643" y="2032643"/>
                  </a:lnTo>
                  <a:lnTo>
                    <a:pt x="0" y="20326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13" id="13"/>
          <p:cNvSpPr/>
          <p:nvPr/>
        </p:nvSpPr>
        <p:spPr>
          <a:xfrm flipH="false" flipV="false" rot="0">
            <a:off x="738518" y="2888888"/>
            <a:ext cx="1198610" cy="1066763"/>
          </a:xfrm>
          <a:custGeom>
            <a:avLst/>
            <a:gdLst/>
            <a:ahLst/>
            <a:cxnLst/>
            <a:rect r="r" b="b" t="t" l="l"/>
            <a:pathLst>
              <a:path h="1066763" w="1198610">
                <a:moveTo>
                  <a:pt x="0" y="0"/>
                </a:moveTo>
                <a:lnTo>
                  <a:pt x="1198611" y="0"/>
                </a:lnTo>
                <a:lnTo>
                  <a:pt x="1198611" y="1066763"/>
                </a:lnTo>
                <a:lnTo>
                  <a:pt x="0" y="10667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6206546" y="2841107"/>
            <a:ext cx="1165896" cy="1162982"/>
          </a:xfrm>
          <a:custGeom>
            <a:avLst/>
            <a:gdLst/>
            <a:ahLst/>
            <a:cxnLst/>
            <a:rect r="r" b="b" t="t" l="l"/>
            <a:pathLst>
              <a:path h="1162982" w="1165896">
                <a:moveTo>
                  <a:pt x="0" y="0"/>
                </a:moveTo>
                <a:lnTo>
                  <a:pt x="1165897" y="0"/>
                </a:lnTo>
                <a:lnTo>
                  <a:pt x="1165897" y="1162981"/>
                </a:lnTo>
                <a:lnTo>
                  <a:pt x="0" y="116298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844437" y="6879969"/>
            <a:ext cx="986773" cy="989247"/>
          </a:xfrm>
          <a:custGeom>
            <a:avLst/>
            <a:gdLst/>
            <a:ahLst/>
            <a:cxnLst/>
            <a:rect r="r" b="b" t="t" l="l"/>
            <a:pathLst>
              <a:path h="989247" w="986773">
                <a:moveTo>
                  <a:pt x="0" y="0"/>
                </a:moveTo>
                <a:lnTo>
                  <a:pt x="986773" y="0"/>
                </a:lnTo>
                <a:lnTo>
                  <a:pt x="986773" y="989246"/>
                </a:lnTo>
                <a:lnTo>
                  <a:pt x="0" y="98924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0">
            <a:off x="16045598" y="6570131"/>
            <a:ext cx="1506137" cy="1506137"/>
          </a:xfrm>
          <a:custGeom>
            <a:avLst/>
            <a:gdLst/>
            <a:ahLst/>
            <a:cxnLst/>
            <a:rect r="r" b="b" t="t" l="l"/>
            <a:pathLst>
              <a:path h="1506137" w="1506137">
                <a:moveTo>
                  <a:pt x="0" y="0"/>
                </a:moveTo>
                <a:lnTo>
                  <a:pt x="1506138" y="0"/>
                </a:lnTo>
                <a:lnTo>
                  <a:pt x="1506138" y="1506137"/>
                </a:lnTo>
                <a:lnTo>
                  <a:pt x="0" y="150613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16280413" y="4754783"/>
            <a:ext cx="1036507" cy="1162982"/>
          </a:xfrm>
          <a:custGeom>
            <a:avLst/>
            <a:gdLst/>
            <a:ahLst/>
            <a:cxnLst/>
            <a:rect r="r" b="b" t="t" l="l"/>
            <a:pathLst>
              <a:path h="1162982" w="1036507">
                <a:moveTo>
                  <a:pt x="0" y="0"/>
                </a:moveTo>
                <a:lnTo>
                  <a:pt x="1036508" y="0"/>
                </a:lnTo>
                <a:lnTo>
                  <a:pt x="1036508" y="1162981"/>
                </a:lnTo>
                <a:lnTo>
                  <a:pt x="0" y="116298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8" id="18"/>
          <p:cNvSpPr/>
          <p:nvPr/>
        </p:nvSpPr>
        <p:spPr>
          <a:xfrm flipH="true" flipV="false" rot="0">
            <a:off x="733292" y="4861115"/>
            <a:ext cx="1046152" cy="715307"/>
          </a:xfrm>
          <a:custGeom>
            <a:avLst/>
            <a:gdLst/>
            <a:ahLst/>
            <a:cxnLst/>
            <a:rect r="r" b="b" t="t" l="l"/>
            <a:pathLst>
              <a:path h="715307" w="1046152">
                <a:moveTo>
                  <a:pt x="1046152" y="0"/>
                </a:moveTo>
                <a:lnTo>
                  <a:pt x="0" y="0"/>
                </a:lnTo>
                <a:lnTo>
                  <a:pt x="0" y="715307"/>
                </a:lnTo>
                <a:lnTo>
                  <a:pt x="1046152" y="715307"/>
                </a:lnTo>
                <a:lnTo>
                  <a:pt x="1046152"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9" id="19"/>
          <p:cNvSpPr/>
          <p:nvPr/>
        </p:nvSpPr>
        <p:spPr>
          <a:xfrm flipH="false" flipV="false" rot="0">
            <a:off x="1499961" y="5391526"/>
            <a:ext cx="391965" cy="417792"/>
          </a:xfrm>
          <a:custGeom>
            <a:avLst/>
            <a:gdLst/>
            <a:ahLst/>
            <a:cxnLst/>
            <a:rect r="r" b="b" t="t" l="l"/>
            <a:pathLst>
              <a:path h="417792" w="391965">
                <a:moveTo>
                  <a:pt x="0" y="0"/>
                </a:moveTo>
                <a:lnTo>
                  <a:pt x="391965" y="0"/>
                </a:lnTo>
                <a:lnTo>
                  <a:pt x="391965" y="417792"/>
                </a:lnTo>
                <a:lnTo>
                  <a:pt x="0" y="41779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0" id="20"/>
          <p:cNvSpPr/>
          <p:nvPr/>
        </p:nvSpPr>
        <p:spPr>
          <a:xfrm flipH="false" flipV="false" rot="-5400000">
            <a:off x="5449824" y="5563846"/>
            <a:ext cx="7315200" cy="73152"/>
          </a:xfrm>
          <a:custGeom>
            <a:avLst/>
            <a:gdLst/>
            <a:ahLst/>
            <a:cxnLst/>
            <a:rect r="r" b="b" t="t" l="l"/>
            <a:pathLst>
              <a:path h="73152" w="7315200">
                <a:moveTo>
                  <a:pt x="0" y="0"/>
                </a:moveTo>
                <a:lnTo>
                  <a:pt x="7315200" y="0"/>
                </a:lnTo>
                <a:lnTo>
                  <a:pt x="7315200" y="73152"/>
                </a:lnTo>
                <a:lnTo>
                  <a:pt x="0" y="7315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21" id="21"/>
          <p:cNvSpPr txBox="true"/>
          <p:nvPr/>
        </p:nvSpPr>
        <p:spPr>
          <a:xfrm rot="0">
            <a:off x="53340" y="316702"/>
            <a:ext cx="18234660" cy="1152525"/>
          </a:xfrm>
          <a:prstGeom prst="rect">
            <a:avLst/>
          </a:prstGeom>
        </p:spPr>
        <p:txBody>
          <a:bodyPr anchor="t" rtlCol="false" tIns="0" lIns="0" bIns="0" rIns="0">
            <a:spAutoFit/>
          </a:bodyPr>
          <a:lstStyle/>
          <a:p>
            <a:pPr algn="ctr">
              <a:lnSpc>
                <a:spcPts val="9000"/>
              </a:lnSpc>
            </a:pPr>
            <a:r>
              <a:rPr lang="en-US" b="true" sz="7500" u="sng">
                <a:solidFill>
                  <a:srgbClr val="232C68"/>
                </a:solidFill>
                <a:latin typeface="Noto Sans Bold"/>
                <a:ea typeface="Noto Sans Bold"/>
                <a:cs typeface="Noto Sans Bold"/>
                <a:sym typeface="Noto Sans Bold"/>
              </a:rPr>
              <a:t>Taking Money Out of a 401(k)</a:t>
            </a:r>
          </a:p>
        </p:txBody>
      </p:sp>
      <p:sp>
        <p:nvSpPr>
          <p:cNvPr name="TextBox 22" id="22"/>
          <p:cNvSpPr txBox="true"/>
          <p:nvPr/>
        </p:nvSpPr>
        <p:spPr>
          <a:xfrm rot="0">
            <a:off x="10327547" y="4517092"/>
            <a:ext cx="5556136" cy="226695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Hardship withdrawal</a:t>
            </a:r>
          </a:p>
          <a:p>
            <a:pPr algn="l">
              <a:lnSpc>
                <a:spcPts val="2879"/>
              </a:lnSpc>
            </a:pPr>
            <a:r>
              <a:rPr lang="en-US" sz="2400" spc="22">
                <a:solidFill>
                  <a:srgbClr val="000000"/>
                </a:solidFill>
                <a:latin typeface="Noto Sans"/>
                <a:ea typeface="Noto Sans"/>
                <a:cs typeface="Noto Sans"/>
                <a:sym typeface="Noto Sans"/>
              </a:rPr>
              <a:t>S</a:t>
            </a:r>
            <a:r>
              <a:rPr lang="en-US" sz="2400" spc="22">
                <a:solidFill>
                  <a:srgbClr val="000000"/>
                </a:solidFill>
                <a:latin typeface="Noto Sans"/>
                <a:ea typeface="Noto Sans"/>
                <a:cs typeface="Noto Sans"/>
                <a:sym typeface="Noto Sans"/>
              </a:rPr>
              <a:t>ubject to restrictions, check eligibility and paperwork requirements online or call BPAS Participant Services. </a:t>
            </a:r>
          </a:p>
          <a:p>
            <a:pPr algn="l">
              <a:lnSpc>
                <a:spcPts val="2879"/>
              </a:lnSpc>
            </a:pPr>
          </a:p>
        </p:txBody>
      </p:sp>
      <p:sp>
        <p:nvSpPr>
          <p:cNvPr name="TextBox 23" id="23"/>
          <p:cNvSpPr txBox="true"/>
          <p:nvPr/>
        </p:nvSpPr>
        <p:spPr>
          <a:xfrm rot="0">
            <a:off x="2751052" y="4800976"/>
            <a:ext cx="6346905" cy="118110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Early 401(k) withdrawal</a:t>
            </a:r>
          </a:p>
          <a:p>
            <a:pPr algn="l">
              <a:lnSpc>
                <a:spcPts val="2879"/>
              </a:lnSpc>
            </a:pPr>
            <a:r>
              <a:rPr lang="en-US" sz="2400" spc="21">
                <a:solidFill>
                  <a:srgbClr val="000000"/>
                </a:solidFill>
                <a:latin typeface="Noto Sans"/>
                <a:ea typeface="Noto Sans"/>
                <a:cs typeface="Noto Sans"/>
                <a:sym typeface="Noto Sans"/>
              </a:rPr>
              <a:t>Taxes apply plus subject to a </a:t>
            </a:r>
          </a:p>
          <a:p>
            <a:pPr algn="l">
              <a:lnSpc>
                <a:spcPts val="2879"/>
              </a:lnSpc>
            </a:pPr>
            <a:r>
              <a:rPr lang="en-US" sz="2400" spc="22">
                <a:solidFill>
                  <a:srgbClr val="000000"/>
                </a:solidFill>
                <a:latin typeface="Noto Sans"/>
                <a:ea typeface="Noto Sans"/>
                <a:cs typeface="Noto Sans"/>
                <a:sym typeface="Noto Sans"/>
              </a:rPr>
              <a:t>10% tax penalty</a:t>
            </a:r>
          </a:p>
        </p:txBody>
      </p:sp>
      <p:sp>
        <p:nvSpPr>
          <p:cNvPr name="TextBox 24" id="24"/>
          <p:cNvSpPr txBox="true"/>
          <p:nvPr/>
        </p:nvSpPr>
        <p:spPr>
          <a:xfrm rot="0">
            <a:off x="10327547" y="6784042"/>
            <a:ext cx="4617886" cy="118110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In-Service Withdrawal</a:t>
            </a:r>
          </a:p>
          <a:p>
            <a:pPr algn="l">
              <a:lnSpc>
                <a:spcPts val="2879"/>
              </a:lnSpc>
            </a:pPr>
            <a:r>
              <a:rPr lang="en-US" sz="2400" spc="21">
                <a:solidFill>
                  <a:srgbClr val="000000"/>
                </a:solidFill>
                <a:latin typeface="Noto Sans"/>
                <a:ea typeface="Noto Sans"/>
                <a:cs typeface="Noto Sans"/>
                <a:sym typeface="Noto Sans"/>
              </a:rPr>
              <a:t>Allowed, while still employed</a:t>
            </a:r>
          </a:p>
          <a:p>
            <a:pPr algn="l">
              <a:lnSpc>
                <a:spcPts val="2879"/>
              </a:lnSpc>
            </a:pPr>
            <a:r>
              <a:rPr lang="en-US" sz="2400" spc="22">
                <a:solidFill>
                  <a:srgbClr val="000000"/>
                </a:solidFill>
                <a:latin typeface="Noto Sans"/>
                <a:ea typeface="Noto Sans"/>
                <a:cs typeface="Noto Sans"/>
                <a:sym typeface="Noto Sans"/>
              </a:rPr>
              <a:t>if over 55</a:t>
            </a:r>
          </a:p>
        </p:txBody>
      </p:sp>
      <p:sp>
        <p:nvSpPr>
          <p:cNvPr name="TextBox 25" id="25"/>
          <p:cNvSpPr txBox="true"/>
          <p:nvPr/>
        </p:nvSpPr>
        <p:spPr>
          <a:xfrm rot="0">
            <a:off x="10327547" y="2774879"/>
            <a:ext cx="5332970" cy="118110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401(k) Plan loan</a:t>
            </a:r>
          </a:p>
          <a:p>
            <a:pPr algn="l">
              <a:lnSpc>
                <a:spcPts val="2879"/>
              </a:lnSpc>
            </a:pPr>
            <a:r>
              <a:rPr lang="en-US" sz="2400" spc="22">
                <a:solidFill>
                  <a:srgbClr val="000000"/>
                </a:solidFill>
                <a:latin typeface="Noto Sans"/>
                <a:ea typeface="Noto Sans"/>
                <a:cs typeface="Noto Sans"/>
                <a:sym typeface="Noto Sans"/>
              </a:rPr>
              <a:t>Borrow funds with interest. Check your plan documents for eligibility </a:t>
            </a:r>
          </a:p>
        </p:txBody>
      </p:sp>
      <p:sp>
        <p:nvSpPr>
          <p:cNvPr name="TextBox 26" id="26"/>
          <p:cNvSpPr txBox="true"/>
          <p:nvPr/>
        </p:nvSpPr>
        <p:spPr>
          <a:xfrm rot="0">
            <a:off x="2751052" y="6784042"/>
            <a:ext cx="6356372" cy="1181100"/>
          </a:xfrm>
          <a:prstGeom prst="rect">
            <a:avLst/>
          </a:prstGeom>
        </p:spPr>
        <p:txBody>
          <a:bodyPr anchor="t" rtlCol="false" tIns="0" lIns="0" bIns="0" rIns="0">
            <a:spAutoFit/>
          </a:bodyPr>
          <a:lstStyle/>
          <a:p>
            <a:pPr algn="l">
              <a:lnSpc>
                <a:spcPts val="3600"/>
              </a:lnSpc>
            </a:pPr>
            <a:r>
              <a:rPr lang="en-US" b="true" sz="3000" spc="28">
                <a:solidFill>
                  <a:srgbClr val="212C68"/>
                </a:solidFill>
                <a:latin typeface="Noto Sans Bold"/>
                <a:ea typeface="Noto Sans Bold"/>
                <a:cs typeface="Noto Sans Bold"/>
                <a:sym typeface="Noto Sans Bold"/>
              </a:rPr>
              <a:t>401(k) Rollover</a:t>
            </a:r>
          </a:p>
          <a:p>
            <a:pPr algn="l">
              <a:lnSpc>
                <a:spcPts val="2879"/>
              </a:lnSpc>
            </a:pPr>
            <a:r>
              <a:rPr lang="en-US" sz="2400" spc="22">
                <a:solidFill>
                  <a:srgbClr val="000000"/>
                </a:solidFill>
                <a:latin typeface="Noto Sans"/>
                <a:ea typeface="Noto Sans"/>
                <a:cs typeface="Noto Sans"/>
                <a:sym typeface="Noto Sans"/>
              </a:rPr>
              <a:t>Transfer to IRA or other employer retirement plan. No taxes. No Penalties. </a:t>
            </a:r>
          </a:p>
        </p:txBody>
      </p:sp>
      <p:sp>
        <p:nvSpPr>
          <p:cNvPr name="TextBox 27" id="27"/>
          <p:cNvSpPr txBox="true"/>
          <p:nvPr/>
        </p:nvSpPr>
        <p:spPr>
          <a:xfrm rot="0">
            <a:off x="844437" y="1859752"/>
            <a:ext cx="8253520" cy="638175"/>
          </a:xfrm>
          <a:prstGeom prst="rect">
            <a:avLst/>
          </a:prstGeom>
        </p:spPr>
        <p:txBody>
          <a:bodyPr anchor="t" rtlCol="false" tIns="0" lIns="0" bIns="0" rIns="0">
            <a:spAutoFit/>
          </a:bodyPr>
          <a:lstStyle/>
          <a:p>
            <a:pPr algn="ctr">
              <a:lnSpc>
                <a:spcPts val="5039"/>
              </a:lnSpc>
            </a:pPr>
            <a:r>
              <a:rPr lang="en-US" b="true" sz="4199" spc="39">
                <a:solidFill>
                  <a:srgbClr val="60A644"/>
                </a:solidFill>
                <a:latin typeface="Noto Sans Bold"/>
                <a:ea typeface="Noto Sans Bold"/>
                <a:cs typeface="Noto Sans Bold"/>
                <a:sym typeface="Noto Sans Bold"/>
              </a:rPr>
              <a:t>WHEN YOU LEAVE YOUR JOB</a:t>
            </a:r>
          </a:p>
        </p:txBody>
      </p:sp>
      <p:sp>
        <p:nvSpPr>
          <p:cNvPr name="TextBox 28" id="28"/>
          <p:cNvSpPr txBox="true"/>
          <p:nvPr/>
        </p:nvSpPr>
        <p:spPr>
          <a:xfrm rot="0">
            <a:off x="9404787" y="1859752"/>
            <a:ext cx="8717206" cy="638175"/>
          </a:xfrm>
          <a:prstGeom prst="rect">
            <a:avLst/>
          </a:prstGeom>
        </p:spPr>
        <p:txBody>
          <a:bodyPr anchor="t" rtlCol="false" tIns="0" lIns="0" bIns="0" rIns="0">
            <a:spAutoFit/>
          </a:bodyPr>
          <a:lstStyle/>
          <a:p>
            <a:pPr algn="ctr">
              <a:lnSpc>
                <a:spcPts val="5039"/>
              </a:lnSpc>
            </a:pPr>
            <a:r>
              <a:rPr lang="en-US" b="true" sz="4199" spc="39">
                <a:solidFill>
                  <a:srgbClr val="60A644"/>
                </a:solidFill>
                <a:latin typeface="Noto Sans Bold"/>
                <a:ea typeface="Noto Sans Bold"/>
                <a:cs typeface="Noto Sans Bold"/>
                <a:sym typeface="Noto Sans Bold"/>
              </a:rPr>
              <a:t>WHEN YOU ARE STILL WORKING</a:t>
            </a:r>
          </a:p>
        </p:txBody>
      </p:sp>
      <p:sp>
        <p:nvSpPr>
          <p:cNvPr name="TextBox 29" id="29"/>
          <p:cNvSpPr txBox="true"/>
          <p:nvPr/>
        </p:nvSpPr>
        <p:spPr>
          <a:xfrm rot="0">
            <a:off x="1678952" y="8972583"/>
            <a:ext cx="15451671" cy="628650"/>
          </a:xfrm>
          <a:prstGeom prst="rect">
            <a:avLst/>
          </a:prstGeom>
        </p:spPr>
        <p:txBody>
          <a:bodyPr anchor="t" rtlCol="false" tIns="0" lIns="0" bIns="0" rIns="0">
            <a:spAutoFit/>
          </a:bodyPr>
          <a:lstStyle/>
          <a:p>
            <a:pPr algn="ctr">
              <a:lnSpc>
                <a:spcPts val="2520"/>
              </a:lnSpc>
            </a:pPr>
            <a:r>
              <a:rPr lang="en-US" sz="2100" i="true" spc="18" u="sng">
                <a:solidFill>
                  <a:srgbClr val="F26422"/>
                </a:solidFill>
                <a:latin typeface="Noto Sans Italics"/>
                <a:ea typeface="Noto Sans Italics"/>
                <a:cs typeface="Noto Sans Italics"/>
                <a:sym typeface="Noto Sans Italics"/>
              </a:rPr>
              <a:t>Note:</a:t>
            </a:r>
            <a:r>
              <a:rPr lang="en-US" sz="2100" spc="18">
                <a:solidFill>
                  <a:srgbClr val="F26422"/>
                </a:solidFill>
                <a:latin typeface="Noto Sans"/>
                <a:ea typeface="Noto Sans"/>
                <a:cs typeface="Noto Sans"/>
                <a:sym typeface="Noto Sans"/>
              </a:rPr>
              <a:t> Withdrawal options for the ESOP assets in your account may vary. </a:t>
            </a:r>
          </a:p>
          <a:p>
            <a:pPr algn="ctr">
              <a:lnSpc>
                <a:spcPts val="2520"/>
              </a:lnSpc>
            </a:pPr>
            <a:r>
              <a:rPr lang="en-US" sz="2100" spc="19">
                <a:solidFill>
                  <a:srgbClr val="F26422"/>
                </a:solidFill>
                <a:latin typeface="Noto Sans"/>
                <a:ea typeface="Noto Sans"/>
                <a:cs typeface="Noto Sans"/>
                <a:sym typeface="Noto Sans"/>
              </a:rPr>
              <a:t>Review your Summary Plan Description for more information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32C68"/>
        </a:solidFill>
      </p:bgPr>
    </p:bg>
    <p:spTree>
      <p:nvGrpSpPr>
        <p:cNvPr id="1" name=""/>
        <p:cNvGrpSpPr/>
        <p:nvPr/>
      </p:nvGrpSpPr>
      <p:grpSpPr>
        <a:xfrm>
          <a:off x="0" y="0"/>
          <a:ext cx="0" cy="0"/>
          <a:chOff x="0" y="0"/>
          <a:chExt cx="0" cy="0"/>
        </a:xfrm>
      </p:grpSpPr>
      <p:sp>
        <p:nvSpPr>
          <p:cNvPr name="TextBox 2" id="2"/>
          <p:cNvSpPr txBox="true"/>
          <p:nvPr/>
        </p:nvSpPr>
        <p:spPr>
          <a:xfrm rot="0">
            <a:off x="1687766" y="3043838"/>
            <a:ext cx="9796430" cy="1828800"/>
          </a:xfrm>
          <a:prstGeom prst="rect">
            <a:avLst/>
          </a:prstGeom>
        </p:spPr>
        <p:txBody>
          <a:bodyPr anchor="t" rtlCol="false" tIns="0" lIns="0" bIns="0" rIns="0">
            <a:spAutoFit/>
          </a:bodyPr>
          <a:lstStyle/>
          <a:p>
            <a:pPr algn="l">
              <a:lnSpc>
                <a:spcPts val="14400"/>
              </a:lnSpc>
            </a:pPr>
            <a:r>
              <a:rPr lang="en-US" sz="12000" b="true">
                <a:solidFill>
                  <a:srgbClr val="F9FCFF"/>
                </a:solidFill>
                <a:latin typeface="Noto Sans Bold"/>
                <a:ea typeface="Noto Sans Bold"/>
                <a:cs typeface="Noto Sans Bold"/>
                <a:sym typeface="Noto Sans Bold"/>
              </a:rPr>
              <a:t>Investments</a:t>
            </a:r>
          </a:p>
        </p:txBody>
      </p:sp>
      <p:sp>
        <p:nvSpPr>
          <p:cNvPr name="Freeform 3" id="3"/>
          <p:cNvSpPr/>
          <p:nvPr/>
        </p:nvSpPr>
        <p:spPr>
          <a:xfrm flipH="false" flipV="false" rot="0">
            <a:off x="12220942" y="4872638"/>
            <a:ext cx="5038358" cy="5038358"/>
          </a:xfrm>
          <a:custGeom>
            <a:avLst/>
            <a:gdLst/>
            <a:ahLst/>
            <a:cxnLst/>
            <a:rect r="r" b="b" t="t" l="l"/>
            <a:pathLst>
              <a:path h="5038358" w="5038358">
                <a:moveTo>
                  <a:pt x="0" y="0"/>
                </a:moveTo>
                <a:lnTo>
                  <a:pt x="5038358" y="0"/>
                </a:lnTo>
                <a:lnTo>
                  <a:pt x="5038358" y="5038358"/>
                </a:lnTo>
                <a:lnTo>
                  <a:pt x="0" y="50383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641657" y="0"/>
            <a:ext cx="3646343" cy="3921967"/>
            <a:chOff x="0" y="0"/>
            <a:chExt cx="755679" cy="812800"/>
          </a:xfrm>
        </p:grpSpPr>
        <p:sp>
          <p:nvSpPr>
            <p:cNvPr name="Freeform 3" id="3"/>
            <p:cNvSpPr/>
            <p:nvPr/>
          </p:nvSpPr>
          <p:spPr>
            <a:xfrm flipH="false" flipV="false" rot="0">
              <a:off x="0" y="0"/>
              <a:ext cx="755679" cy="812800"/>
            </a:xfrm>
            <a:custGeom>
              <a:avLst/>
              <a:gdLst/>
              <a:ahLst/>
              <a:cxnLst/>
              <a:rect r="r" b="b" t="t" l="l"/>
              <a:pathLst>
                <a:path h="812800" w="755679">
                  <a:moveTo>
                    <a:pt x="755679" y="0"/>
                  </a:moveTo>
                  <a:lnTo>
                    <a:pt x="755679" y="812800"/>
                  </a:lnTo>
                  <a:lnTo>
                    <a:pt x="377839" y="685800"/>
                  </a:lnTo>
                  <a:lnTo>
                    <a:pt x="0" y="812800"/>
                  </a:lnTo>
                  <a:lnTo>
                    <a:pt x="0" y="0"/>
                  </a:lnTo>
                  <a:lnTo>
                    <a:pt x="755679" y="0"/>
                  </a:lnTo>
                  <a:close/>
                </a:path>
              </a:pathLst>
            </a:custGeom>
            <a:solidFill>
              <a:srgbClr val="232C68"/>
            </a:solidFill>
          </p:spPr>
        </p:sp>
        <p:sp>
          <p:nvSpPr>
            <p:cNvPr name="TextBox 4" id="4"/>
            <p:cNvSpPr txBox="true"/>
            <p:nvPr/>
          </p:nvSpPr>
          <p:spPr>
            <a:xfrm>
              <a:off x="0" y="9525"/>
              <a:ext cx="755679" cy="676275"/>
            </a:xfrm>
            <a:prstGeom prst="rect">
              <a:avLst/>
            </a:prstGeom>
          </p:spPr>
          <p:txBody>
            <a:bodyPr anchor="ctr" rtlCol="false" tIns="50800" lIns="50800" bIns="50800" rIns="50800"/>
            <a:lstStyle/>
            <a:p>
              <a:pPr algn="ctr">
                <a:lnSpc>
                  <a:spcPts val="2879"/>
                </a:lnSpc>
              </a:pPr>
            </a:p>
          </p:txBody>
        </p:sp>
      </p:grpSp>
      <p:sp>
        <p:nvSpPr>
          <p:cNvPr name="TextBox 5" id="5"/>
          <p:cNvSpPr txBox="true"/>
          <p:nvPr/>
        </p:nvSpPr>
        <p:spPr>
          <a:xfrm rot="0">
            <a:off x="1028700" y="666733"/>
            <a:ext cx="14511836" cy="1152525"/>
          </a:xfrm>
          <a:prstGeom prst="rect">
            <a:avLst/>
          </a:prstGeom>
        </p:spPr>
        <p:txBody>
          <a:bodyPr anchor="t" rtlCol="false" tIns="0" lIns="0" bIns="0" rIns="0">
            <a:spAutoFit/>
          </a:bodyPr>
          <a:lstStyle/>
          <a:p>
            <a:pPr algn="l">
              <a:lnSpc>
                <a:spcPts val="9000"/>
              </a:lnSpc>
            </a:pPr>
            <a:r>
              <a:rPr lang="en-US" sz="7500" b="true">
                <a:solidFill>
                  <a:srgbClr val="232C68"/>
                </a:solidFill>
                <a:latin typeface="Noto Sans Bold"/>
                <a:ea typeface="Noto Sans Bold"/>
                <a:cs typeface="Noto Sans Bold"/>
                <a:sym typeface="Noto Sans Bold"/>
              </a:rPr>
              <a:t>Asset Allocation</a:t>
            </a:r>
          </a:p>
        </p:txBody>
      </p:sp>
      <p:sp>
        <p:nvSpPr>
          <p:cNvPr name="TextBox 6" id="6"/>
          <p:cNvSpPr txBox="true"/>
          <p:nvPr/>
        </p:nvSpPr>
        <p:spPr>
          <a:xfrm rot="0">
            <a:off x="1028700" y="2158718"/>
            <a:ext cx="13612957" cy="4371975"/>
          </a:xfrm>
          <a:prstGeom prst="rect">
            <a:avLst/>
          </a:prstGeom>
        </p:spPr>
        <p:txBody>
          <a:bodyPr anchor="t" rtlCol="false" tIns="0" lIns="0" bIns="0" rIns="0">
            <a:spAutoFit/>
          </a:bodyPr>
          <a:lstStyle/>
          <a:p>
            <a:pPr algn="l">
              <a:lnSpc>
                <a:spcPts val="3839"/>
              </a:lnSpc>
            </a:pPr>
            <a:r>
              <a:rPr lang="en-US" sz="3199" spc="28">
                <a:solidFill>
                  <a:srgbClr val="000000"/>
                </a:solidFill>
                <a:latin typeface="Noto Sans"/>
                <a:ea typeface="Noto Sans"/>
                <a:cs typeface="Noto Sans"/>
                <a:sym typeface="Noto Sans"/>
              </a:rPr>
              <a:t>Asset allocation is the strategy of creating a balanced portfolio of </a:t>
            </a:r>
          </a:p>
          <a:p>
            <a:pPr algn="l">
              <a:lnSpc>
                <a:spcPts val="3839"/>
              </a:lnSpc>
            </a:pPr>
            <a:r>
              <a:rPr lang="en-US" b="true" sz="3199" spc="29">
                <a:solidFill>
                  <a:srgbClr val="000000"/>
                </a:solidFill>
                <a:latin typeface="Noto Sans Bold"/>
                <a:ea typeface="Noto Sans Bold"/>
                <a:cs typeface="Noto Sans Bold"/>
                <a:sym typeface="Noto Sans Bold"/>
              </a:rPr>
              <a:t>fixed income </a:t>
            </a:r>
            <a:r>
              <a:rPr lang="en-US" sz="3199" spc="29">
                <a:solidFill>
                  <a:srgbClr val="000000"/>
                </a:solidFill>
                <a:latin typeface="Noto Sans"/>
                <a:ea typeface="Noto Sans"/>
                <a:cs typeface="Noto Sans"/>
                <a:sym typeface="Noto Sans"/>
              </a:rPr>
              <a:t>investments (bonds, cash, stable value) and </a:t>
            </a:r>
            <a:r>
              <a:rPr lang="en-US" b="true" sz="3199" spc="29">
                <a:solidFill>
                  <a:srgbClr val="000000"/>
                </a:solidFill>
                <a:latin typeface="Noto Sans Bold"/>
                <a:ea typeface="Noto Sans Bold"/>
                <a:cs typeface="Noto Sans Bold"/>
                <a:sym typeface="Noto Sans Bold"/>
              </a:rPr>
              <a:t>equity</a:t>
            </a:r>
            <a:r>
              <a:rPr lang="en-US" sz="3199" spc="29">
                <a:solidFill>
                  <a:srgbClr val="000000"/>
                </a:solidFill>
                <a:latin typeface="Noto Sans"/>
                <a:ea typeface="Noto Sans"/>
                <a:cs typeface="Noto Sans"/>
                <a:sym typeface="Noto Sans"/>
              </a:rPr>
              <a:t> investments (domestic stock, foreign stock) based on time horizon, objectives, risk tolerance and more.</a:t>
            </a:r>
          </a:p>
          <a:p>
            <a:pPr algn="l">
              <a:lnSpc>
                <a:spcPts val="3839"/>
              </a:lnSpc>
            </a:pPr>
          </a:p>
          <a:p>
            <a:pPr algn="l">
              <a:lnSpc>
                <a:spcPts val="3839"/>
              </a:lnSpc>
            </a:pPr>
            <a:r>
              <a:rPr lang="en-US" sz="3199" spc="29">
                <a:solidFill>
                  <a:srgbClr val="000000"/>
                </a:solidFill>
                <a:latin typeface="Noto Sans"/>
                <a:ea typeface="Noto Sans"/>
                <a:cs typeface="Noto Sans"/>
                <a:sym typeface="Noto Sans"/>
              </a:rPr>
              <a:t>There is no one-size fits all, your asset allocation is specific to your needs, goals, and preferences.</a:t>
            </a:r>
          </a:p>
          <a:p>
            <a:pPr algn="l">
              <a:lnSpc>
                <a:spcPts val="3839"/>
              </a:lnSpc>
            </a:pPr>
          </a:p>
          <a:p>
            <a:pPr algn="l">
              <a:lnSpc>
                <a:spcPts val="3839"/>
              </a:lnSpc>
            </a:pPr>
          </a:p>
        </p:txBody>
      </p:sp>
      <p:grpSp>
        <p:nvGrpSpPr>
          <p:cNvPr name="Group 7" id="7"/>
          <p:cNvGrpSpPr/>
          <p:nvPr/>
        </p:nvGrpSpPr>
        <p:grpSpPr>
          <a:xfrm rot="0">
            <a:off x="7419294" y="5238435"/>
            <a:ext cx="10295475" cy="4775255"/>
            <a:chOff x="0" y="0"/>
            <a:chExt cx="13727300" cy="6367006"/>
          </a:xfrm>
        </p:grpSpPr>
        <p:grpSp>
          <p:nvGrpSpPr>
            <p:cNvPr name="Group 8" id="8"/>
            <p:cNvGrpSpPr/>
            <p:nvPr/>
          </p:nvGrpSpPr>
          <p:grpSpPr>
            <a:xfrm rot="0">
              <a:off x="5348135" y="2924796"/>
              <a:ext cx="2843899" cy="3442210"/>
              <a:chOff x="0" y="0"/>
              <a:chExt cx="2173575" cy="2630860"/>
            </a:xfrm>
          </p:grpSpPr>
          <p:sp>
            <p:nvSpPr>
              <p:cNvPr name="Freeform 9" id="9"/>
              <p:cNvSpPr/>
              <p:nvPr/>
            </p:nvSpPr>
            <p:spPr>
              <a:xfrm flipH="false" flipV="false" rot="0">
                <a:off x="25400" y="25400"/>
                <a:ext cx="2122678" cy="2580005"/>
              </a:xfrm>
              <a:custGeom>
                <a:avLst/>
                <a:gdLst/>
                <a:ahLst/>
                <a:cxnLst/>
                <a:rect r="r" b="b" t="t" l="l"/>
                <a:pathLst>
                  <a:path h="2580005" w="2122678">
                    <a:moveTo>
                      <a:pt x="0" y="2580005"/>
                    </a:moveTo>
                    <a:lnTo>
                      <a:pt x="1061339" y="0"/>
                    </a:lnTo>
                    <a:lnTo>
                      <a:pt x="2122678" y="2580005"/>
                    </a:lnTo>
                    <a:close/>
                  </a:path>
                </a:pathLst>
              </a:custGeom>
              <a:solidFill>
                <a:srgbClr val="FFFFFF"/>
              </a:solidFill>
            </p:spPr>
          </p:sp>
          <p:sp>
            <p:nvSpPr>
              <p:cNvPr name="Freeform 10" id="10"/>
              <p:cNvSpPr/>
              <p:nvPr/>
            </p:nvSpPr>
            <p:spPr>
              <a:xfrm flipH="false" flipV="false" rot="0">
                <a:off x="-1270" y="0"/>
                <a:ext cx="2176145" cy="2630805"/>
              </a:xfrm>
              <a:custGeom>
                <a:avLst/>
                <a:gdLst/>
                <a:ahLst/>
                <a:cxnLst/>
                <a:rect r="r" b="b" t="t" l="l"/>
                <a:pathLst>
                  <a:path h="2630805" w="2176145">
                    <a:moveTo>
                      <a:pt x="3175" y="2595753"/>
                    </a:moveTo>
                    <a:lnTo>
                      <a:pt x="1064514" y="15748"/>
                    </a:lnTo>
                    <a:cubicBezTo>
                      <a:pt x="1068451" y="6223"/>
                      <a:pt x="1077722" y="0"/>
                      <a:pt x="1088009" y="0"/>
                    </a:cubicBezTo>
                    <a:cubicBezTo>
                      <a:pt x="1098296" y="0"/>
                      <a:pt x="1107567" y="6223"/>
                      <a:pt x="1111504" y="15748"/>
                    </a:cubicBezTo>
                    <a:lnTo>
                      <a:pt x="2172970" y="2595753"/>
                    </a:lnTo>
                    <a:cubicBezTo>
                      <a:pt x="2176145" y="2603627"/>
                      <a:pt x="2175256" y="2612517"/>
                      <a:pt x="2170557" y="2619502"/>
                    </a:cubicBezTo>
                    <a:cubicBezTo>
                      <a:pt x="2165858" y="2626487"/>
                      <a:pt x="2157984" y="2630805"/>
                      <a:pt x="2149475" y="2630805"/>
                    </a:cubicBezTo>
                    <a:lnTo>
                      <a:pt x="26670" y="2630805"/>
                    </a:lnTo>
                    <a:cubicBezTo>
                      <a:pt x="18161" y="2630805"/>
                      <a:pt x="10287" y="2626614"/>
                      <a:pt x="5588" y="2619502"/>
                    </a:cubicBezTo>
                    <a:cubicBezTo>
                      <a:pt x="889" y="2612390"/>
                      <a:pt x="0" y="2603500"/>
                      <a:pt x="3175" y="2595753"/>
                    </a:cubicBezTo>
                    <a:moveTo>
                      <a:pt x="50165" y="2615057"/>
                    </a:moveTo>
                    <a:lnTo>
                      <a:pt x="26670" y="2605405"/>
                    </a:lnTo>
                    <a:lnTo>
                      <a:pt x="26670" y="2580005"/>
                    </a:lnTo>
                    <a:lnTo>
                      <a:pt x="2149475" y="2580005"/>
                    </a:lnTo>
                    <a:lnTo>
                      <a:pt x="2149475" y="2605405"/>
                    </a:lnTo>
                    <a:lnTo>
                      <a:pt x="2125980" y="2615057"/>
                    </a:lnTo>
                    <a:lnTo>
                      <a:pt x="1064514" y="35052"/>
                    </a:lnTo>
                    <a:lnTo>
                      <a:pt x="1088009" y="25400"/>
                    </a:lnTo>
                    <a:lnTo>
                      <a:pt x="1111504" y="35052"/>
                    </a:lnTo>
                    <a:lnTo>
                      <a:pt x="50165" y="2615184"/>
                    </a:lnTo>
                    <a:close/>
                  </a:path>
                </a:pathLst>
              </a:custGeom>
              <a:solidFill>
                <a:srgbClr val="212C68"/>
              </a:solidFill>
            </p:spPr>
          </p:sp>
        </p:grpSp>
        <p:grpSp>
          <p:nvGrpSpPr>
            <p:cNvPr name="Group 11" id="11"/>
            <p:cNvGrpSpPr/>
            <p:nvPr/>
          </p:nvGrpSpPr>
          <p:grpSpPr>
            <a:xfrm rot="0">
              <a:off x="2355414" y="2729979"/>
              <a:ext cx="8996165" cy="389636"/>
              <a:chOff x="0" y="0"/>
              <a:chExt cx="8550133" cy="370317"/>
            </a:xfrm>
          </p:grpSpPr>
          <p:sp>
            <p:nvSpPr>
              <p:cNvPr name="Freeform 12" id="12"/>
              <p:cNvSpPr/>
              <p:nvPr/>
            </p:nvSpPr>
            <p:spPr>
              <a:xfrm flipH="false" flipV="false" rot="0">
                <a:off x="16891" y="16891"/>
                <a:ext cx="8516366" cy="336550"/>
              </a:xfrm>
              <a:custGeom>
                <a:avLst/>
                <a:gdLst/>
                <a:ahLst/>
                <a:cxnLst/>
                <a:rect r="r" b="b" t="t" l="l"/>
                <a:pathLst>
                  <a:path h="336550" w="8516366">
                    <a:moveTo>
                      <a:pt x="0" y="0"/>
                    </a:moveTo>
                    <a:lnTo>
                      <a:pt x="8516366" y="0"/>
                    </a:lnTo>
                    <a:lnTo>
                      <a:pt x="8516366" y="336550"/>
                    </a:lnTo>
                    <a:lnTo>
                      <a:pt x="0" y="336550"/>
                    </a:lnTo>
                    <a:close/>
                  </a:path>
                </a:pathLst>
              </a:custGeom>
              <a:solidFill>
                <a:srgbClr val="212C68"/>
              </a:solidFill>
            </p:spPr>
          </p:sp>
          <p:sp>
            <p:nvSpPr>
              <p:cNvPr name="Freeform 13" id="13"/>
              <p:cNvSpPr/>
              <p:nvPr/>
            </p:nvSpPr>
            <p:spPr>
              <a:xfrm flipH="false" flipV="false" rot="0">
                <a:off x="0" y="0"/>
                <a:ext cx="8550148" cy="370332"/>
              </a:xfrm>
              <a:custGeom>
                <a:avLst/>
                <a:gdLst/>
                <a:ahLst/>
                <a:cxnLst/>
                <a:rect r="r" b="b" t="t" l="l"/>
                <a:pathLst>
                  <a:path h="370332" w="8550148">
                    <a:moveTo>
                      <a:pt x="16891" y="0"/>
                    </a:moveTo>
                    <a:lnTo>
                      <a:pt x="8533257" y="0"/>
                    </a:lnTo>
                    <a:cubicBezTo>
                      <a:pt x="8542655" y="0"/>
                      <a:pt x="8550148" y="7620"/>
                      <a:pt x="8550148" y="16891"/>
                    </a:cubicBezTo>
                    <a:lnTo>
                      <a:pt x="8550148" y="353441"/>
                    </a:lnTo>
                    <a:cubicBezTo>
                      <a:pt x="8550148" y="362839"/>
                      <a:pt x="8542527" y="370332"/>
                      <a:pt x="8533257" y="370332"/>
                    </a:cubicBezTo>
                    <a:lnTo>
                      <a:pt x="16891" y="370332"/>
                    </a:lnTo>
                    <a:cubicBezTo>
                      <a:pt x="7620" y="370332"/>
                      <a:pt x="0" y="362712"/>
                      <a:pt x="0" y="353441"/>
                    </a:cubicBezTo>
                    <a:lnTo>
                      <a:pt x="0" y="16891"/>
                    </a:lnTo>
                    <a:cubicBezTo>
                      <a:pt x="0" y="7620"/>
                      <a:pt x="7620" y="0"/>
                      <a:pt x="16891" y="0"/>
                    </a:cubicBezTo>
                    <a:moveTo>
                      <a:pt x="16891" y="33909"/>
                    </a:moveTo>
                    <a:lnTo>
                      <a:pt x="16891" y="16891"/>
                    </a:lnTo>
                    <a:lnTo>
                      <a:pt x="33909" y="16891"/>
                    </a:lnTo>
                    <a:lnTo>
                      <a:pt x="33909" y="353441"/>
                    </a:lnTo>
                    <a:lnTo>
                      <a:pt x="16891" y="353441"/>
                    </a:lnTo>
                    <a:lnTo>
                      <a:pt x="16891" y="336423"/>
                    </a:lnTo>
                    <a:lnTo>
                      <a:pt x="8533257" y="336423"/>
                    </a:lnTo>
                    <a:lnTo>
                      <a:pt x="8533257" y="353314"/>
                    </a:lnTo>
                    <a:lnTo>
                      <a:pt x="8516365" y="353314"/>
                    </a:lnTo>
                    <a:lnTo>
                      <a:pt x="8516365" y="16891"/>
                    </a:lnTo>
                    <a:lnTo>
                      <a:pt x="8533257" y="16891"/>
                    </a:lnTo>
                    <a:lnTo>
                      <a:pt x="8533257" y="33909"/>
                    </a:lnTo>
                    <a:lnTo>
                      <a:pt x="16891" y="33909"/>
                    </a:lnTo>
                    <a:close/>
                  </a:path>
                </a:pathLst>
              </a:custGeom>
              <a:solidFill>
                <a:srgbClr val="1F497D"/>
              </a:solidFill>
            </p:spPr>
          </p:sp>
        </p:grpSp>
        <p:sp>
          <p:nvSpPr>
            <p:cNvPr name="Freeform 14" id="14"/>
            <p:cNvSpPr/>
            <p:nvPr/>
          </p:nvSpPr>
          <p:spPr>
            <a:xfrm flipH="false" flipV="false" rot="0">
              <a:off x="4081649" y="285009"/>
              <a:ext cx="2570118" cy="2570118"/>
            </a:xfrm>
            <a:custGeom>
              <a:avLst/>
              <a:gdLst/>
              <a:ahLst/>
              <a:cxnLst/>
              <a:rect r="r" b="b" t="t" l="l"/>
              <a:pathLst>
                <a:path h="2570118" w="2570118">
                  <a:moveTo>
                    <a:pt x="0" y="0"/>
                  </a:moveTo>
                  <a:lnTo>
                    <a:pt x="2570118" y="0"/>
                  </a:lnTo>
                  <a:lnTo>
                    <a:pt x="2570118" y="2570118"/>
                  </a:lnTo>
                  <a:lnTo>
                    <a:pt x="0" y="2570118"/>
                  </a:lnTo>
                  <a:lnTo>
                    <a:pt x="0" y="0"/>
                  </a:lnTo>
                  <a:close/>
                </a:path>
              </a:pathLst>
            </a:custGeom>
            <a:blipFill>
              <a:blip r:embed="rId3"/>
              <a:stretch>
                <a:fillRect l="0" t="0" r="0" b="0"/>
              </a:stretch>
            </a:blipFill>
          </p:spPr>
        </p:sp>
        <p:sp>
          <p:nvSpPr>
            <p:cNvPr name="Freeform 15" id="15" descr="Money outline"/>
            <p:cNvSpPr/>
            <p:nvPr/>
          </p:nvSpPr>
          <p:spPr>
            <a:xfrm flipH="false" flipV="false" rot="0">
              <a:off x="1733294" y="0"/>
              <a:ext cx="2422666" cy="2422666"/>
            </a:xfrm>
            <a:custGeom>
              <a:avLst/>
              <a:gdLst/>
              <a:ahLst/>
              <a:cxnLst/>
              <a:rect r="r" b="b" t="t" l="l"/>
              <a:pathLst>
                <a:path h="2422666" w="2422666">
                  <a:moveTo>
                    <a:pt x="0" y="0"/>
                  </a:moveTo>
                  <a:lnTo>
                    <a:pt x="2422666" y="0"/>
                  </a:lnTo>
                  <a:lnTo>
                    <a:pt x="2422666" y="2422666"/>
                  </a:lnTo>
                  <a:lnTo>
                    <a:pt x="0" y="2422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7351662" y="285009"/>
              <a:ext cx="2429467" cy="2429467"/>
            </a:xfrm>
            <a:custGeom>
              <a:avLst/>
              <a:gdLst/>
              <a:ahLst/>
              <a:cxnLst/>
              <a:rect r="r" b="b" t="t" l="l"/>
              <a:pathLst>
                <a:path h="2429467" w="2429467">
                  <a:moveTo>
                    <a:pt x="0" y="0"/>
                  </a:moveTo>
                  <a:lnTo>
                    <a:pt x="2429467" y="0"/>
                  </a:lnTo>
                  <a:lnTo>
                    <a:pt x="2429467" y="2429468"/>
                  </a:lnTo>
                  <a:lnTo>
                    <a:pt x="0" y="2429468"/>
                  </a:lnTo>
                  <a:lnTo>
                    <a:pt x="0" y="0"/>
                  </a:lnTo>
                  <a:close/>
                </a:path>
              </a:pathLst>
            </a:custGeom>
            <a:blipFill>
              <a:blip r:embed="rId6"/>
              <a:stretch>
                <a:fillRect l="-12474" t="-15289" r="-10622" b="-7806"/>
              </a:stretch>
            </a:blipFill>
          </p:spPr>
        </p:sp>
        <p:sp>
          <p:nvSpPr>
            <p:cNvPr name="Freeform 17" id="17"/>
            <p:cNvSpPr/>
            <p:nvPr/>
          </p:nvSpPr>
          <p:spPr>
            <a:xfrm flipH="false" flipV="false" rot="0">
              <a:off x="9778403" y="285009"/>
              <a:ext cx="2315627" cy="2315627"/>
            </a:xfrm>
            <a:custGeom>
              <a:avLst/>
              <a:gdLst/>
              <a:ahLst/>
              <a:cxnLst/>
              <a:rect r="r" b="b" t="t" l="l"/>
              <a:pathLst>
                <a:path h="2315627" w="2315627">
                  <a:moveTo>
                    <a:pt x="0" y="0"/>
                  </a:moveTo>
                  <a:lnTo>
                    <a:pt x="2315627" y="0"/>
                  </a:lnTo>
                  <a:lnTo>
                    <a:pt x="2315627" y="2315627"/>
                  </a:lnTo>
                  <a:lnTo>
                    <a:pt x="0" y="2315627"/>
                  </a:lnTo>
                  <a:lnTo>
                    <a:pt x="0" y="0"/>
                  </a:lnTo>
                  <a:close/>
                </a:path>
              </a:pathLst>
            </a:custGeom>
            <a:blipFill>
              <a:blip r:embed="rId7"/>
              <a:stretch>
                <a:fillRect l="-8562" t="-10778" r="-12828" b="-10613"/>
              </a:stretch>
            </a:blipFill>
          </p:spPr>
        </p:sp>
        <p:sp>
          <p:nvSpPr>
            <p:cNvPr name="TextBox 18" id="18"/>
            <p:cNvSpPr txBox="true"/>
            <p:nvPr/>
          </p:nvSpPr>
          <p:spPr>
            <a:xfrm rot="0">
              <a:off x="5737543" y="4901687"/>
              <a:ext cx="2065083" cy="1025076"/>
            </a:xfrm>
            <a:prstGeom prst="rect">
              <a:avLst/>
            </a:prstGeom>
          </p:spPr>
          <p:txBody>
            <a:bodyPr anchor="t" rtlCol="false" tIns="0" lIns="0" bIns="0" rIns="0">
              <a:spAutoFit/>
            </a:bodyPr>
            <a:lstStyle/>
            <a:p>
              <a:pPr algn="ctr">
                <a:lnSpc>
                  <a:spcPts val="3030"/>
                </a:lnSpc>
              </a:pPr>
              <a:r>
                <a:rPr lang="en-US" b="true" sz="2525" spc="23">
                  <a:solidFill>
                    <a:srgbClr val="081D58"/>
                  </a:solidFill>
                  <a:latin typeface="Noto Sans Bold"/>
                  <a:ea typeface="Noto Sans Bold"/>
                  <a:cs typeface="Noto Sans Bold"/>
                  <a:sym typeface="Noto Sans Bold"/>
                </a:rPr>
                <a:t>Your Portfolio</a:t>
              </a:r>
            </a:p>
          </p:txBody>
        </p:sp>
        <p:sp>
          <p:nvSpPr>
            <p:cNvPr name="TextBox 19" id="19"/>
            <p:cNvSpPr txBox="true"/>
            <p:nvPr/>
          </p:nvSpPr>
          <p:spPr>
            <a:xfrm rot="0">
              <a:off x="0" y="2241660"/>
              <a:ext cx="1972896" cy="1149176"/>
            </a:xfrm>
            <a:prstGeom prst="rect">
              <a:avLst/>
            </a:prstGeom>
          </p:spPr>
          <p:txBody>
            <a:bodyPr anchor="t" rtlCol="false" tIns="0" lIns="0" bIns="0" rIns="0">
              <a:spAutoFit/>
            </a:bodyPr>
            <a:lstStyle/>
            <a:p>
              <a:pPr algn="ctr">
                <a:lnSpc>
                  <a:spcPts val="3409"/>
                </a:lnSpc>
              </a:pPr>
              <a:r>
                <a:rPr lang="en-US" b="true" sz="2840" spc="26">
                  <a:solidFill>
                    <a:srgbClr val="081D58"/>
                  </a:solidFill>
                  <a:latin typeface="Noto Sans Bold"/>
                  <a:ea typeface="Noto Sans Bold"/>
                  <a:cs typeface="Noto Sans Bold"/>
                  <a:sym typeface="Noto Sans Bold"/>
                </a:rPr>
                <a:t>Fixed Income</a:t>
              </a:r>
            </a:p>
          </p:txBody>
        </p:sp>
        <p:sp>
          <p:nvSpPr>
            <p:cNvPr name="TextBox 20" id="20"/>
            <p:cNvSpPr txBox="true"/>
            <p:nvPr/>
          </p:nvSpPr>
          <p:spPr>
            <a:xfrm rot="0">
              <a:off x="11896822" y="2496640"/>
              <a:ext cx="1830478" cy="574588"/>
            </a:xfrm>
            <a:prstGeom prst="rect">
              <a:avLst/>
            </a:prstGeom>
          </p:spPr>
          <p:txBody>
            <a:bodyPr anchor="t" rtlCol="false" tIns="0" lIns="0" bIns="0" rIns="0">
              <a:spAutoFit/>
            </a:bodyPr>
            <a:lstStyle/>
            <a:p>
              <a:pPr algn="ctr">
                <a:lnSpc>
                  <a:spcPts val="3409"/>
                </a:lnSpc>
              </a:pPr>
              <a:r>
                <a:rPr lang="en-US" b="true" sz="2840" spc="26">
                  <a:solidFill>
                    <a:srgbClr val="081D58"/>
                  </a:solidFill>
                  <a:latin typeface="Noto Sans Bold"/>
                  <a:ea typeface="Noto Sans Bold"/>
                  <a:cs typeface="Noto Sans Bold"/>
                  <a:sym typeface="Noto Sans Bold"/>
                </a:rPr>
                <a:t>Equity </a:t>
              </a:r>
            </a:p>
          </p:txBody>
        </p:sp>
      </p:grpSp>
      <p:sp>
        <p:nvSpPr>
          <p:cNvPr name="Freeform 21" id="21"/>
          <p:cNvSpPr/>
          <p:nvPr/>
        </p:nvSpPr>
        <p:spPr>
          <a:xfrm flipH="false" flipV="false" rot="0">
            <a:off x="15742112" y="1819258"/>
            <a:ext cx="1307621" cy="1307621"/>
          </a:xfrm>
          <a:custGeom>
            <a:avLst/>
            <a:gdLst/>
            <a:ahLst/>
            <a:cxnLst/>
            <a:rect r="r" b="b" t="t" l="l"/>
            <a:pathLst>
              <a:path h="1307621" w="1307621">
                <a:moveTo>
                  <a:pt x="0" y="0"/>
                </a:moveTo>
                <a:lnTo>
                  <a:pt x="1307621" y="0"/>
                </a:lnTo>
                <a:lnTo>
                  <a:pt x="1307621" y="1307621"/>
                </a:lnTo>
                <a:lnTo>
                  <a:pt x="0" y="1307621"/>
                </a:lnTo>
                <a:lnTo>
                  <a:pt x="0" y="0"/>
                </a:lnTo>
                <a:close/>
              </a:path>
            </a:pathLst>
          </a:custGeom>
          <a:blipFill>
            <a:blip r:embed="rId8"/>
            <a:stretch>
              <a:fillRect l="-13941" t="-14141" r="-14089" b="-13890"/>
            </a:stretch>
          </a:blipFill>
        </p:spPr>
      </p:sp>
      <p:sp>
        <p:nvSpPr>
          <p:cNvPr name="Freeform 22" id="22"/>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9"/>
            <a:stretch>
              <a:fillRect l="0" t="0" r="0" b="0"/>
            </a:stretch>
          </a:blipFill>
        </p:spPr>
      </p:sp>
      <p:sp>
        <p:nvSpPr>
          <p:cNvPr name="Freeform 23" id="23"/>
          <p:cNvSpPr/>
          <p:nvPr/>
        </p:nvSpPr>
        <p:spPr>
          <a:xfrm flipH="true" flipV="false" rot="-7687400">
            <a:off x="14669783" y="1760458"/>
            <a:ext cx="1044203" cy="373303"/>
          </a:xfrm>
          <a:custGeom>
            <a:avLst/>
            <a:gdLst/>
            <a:ahLst/>
            <a:cxnLst/>
            <a:rect r="r" b="b" t="t" l="l"/>
            <a:pathLst>
              <a:path h="373303" w="1044203">
                <a:moveTo>
                  <a:pt x="1044203" y="0"/>
                </a:moveTo>
                <a:lnTo>
                  <a:pt x="0" y="0"/>
                </a:lnTo>
                <a:lnTo>
                  <a:pt x="0" y="373303"/>
                </a:lnTo>
                <a:lnTo>
                  <a:pt x="1044203" y="373303"/>
                </a:lnTo>
                <a:lnTo>
                  <a:pt x="1044203"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4" id="24"/>
          <p:cNvSpPr txBox="true"/>
          <p:nvPr/>
        </p:nvSpPr>
        <p:spPr>
          <a:xfrm rot="0">
            <a:off x="1028700" y="6637146"/>
            <a:ext cx="5783644" cy="1325118"/>
          </a:xfrm>
          <a:prstGeom prst="rect">
            <a:avLst/>
          </a:prstGeom>
        </p:spPr>
        <p:txBody>
          <a:bodyPr anchor="t" rtlCol="false" tIns="0" lIns="0" bIns="0" rIns="0">
            <a:spAutoFit/>
          </a:bodyPr>
          <a:lstStyle/>
          <a:p>
            <a:pPr algn="l">
              <a:lnSpc>
                <a:spcPts val="3455"/>
              </a:lnSpc>
              <a:spcBef>
                <a:spcPct val="0"/>
              </a:spcBef>
            </a:pPr>
            <a:r>
              <a:rPr lang="en-US" sz="3199" spc="29">
                <a:solidFill>
                  <a:srgbClr val="000000"/>
                </a:solidFill>
                <a:latin typeface="Noto Sans"/>
                <a:ea typeface="Noto Sans"/>
                <a:cs typeface="Noto Sans"/>
                <a:sym typeface="Noto Sans"/>
              </a:rPr>
              <a:t>Your asset allocation should change over time as your goals or needs change.</a:t>
            </a:r>
          </a:p>
        </p:txBody>
      </p:sp>
      <p:sp>
        <p:nvSpPr>
          <p:cNvPr name="TextBox 25" id="25"/>
          <p:cNvSpPr txBox="true"/>
          <p:nvPr/>
        </p:nvSpPr>
        <p:spPr>
          <a:xfrm rot="0">
            <a:off x="14882040" y="284573"/>
            <a:ext cx="3257637" cy="1325118"/>
          </a:xfrm>
          <a:prstGeom prst="rect">
            <a:avLst/>
          </a:prstGeom>
        </p:spPr>
        <p:txBody>
          <a:bodyPr anchor="t" rtlCol="false" tIns="0" lIns="0" bIns="0" rIns="0">
            <a:spAutoFit/>
          </a:bodyPr>
          <a:lstStyle/>
          <a:p>
            <a:pPr algn="ctr">
              <a:lnSpc>
                <a:spcPts val="3455"/>
              </a:lnSpc>
            </a:pPr>
            <a:r>
              <a:rPr lang="en-US" sz="3199" spc="28">
                <a:solidFill>
                  <a:srgbClr val="FFFFFF"/>
                </a:solidFill>
                <a:latin typeface="Noto Sans"/>
                <a:ea typeface="Noto Sans"/>
                <a:cs typeface="Noto Sans"/>
                <a:sym typeface="Noto Sans"/>
              </a:rPr>
              <a:t>Take the Risk Tolerance Quiz </a:t>
            </a:r>
          </a:p>
          <a:p>
            <a:pPr algn="ctr">
              <a:lnSpc>
                <a:spcPts val="3455"/>
              </a:lnSpc>
              <a:spcBef>
                <a:spcPct val="0"/>
              </a:spcBef>
            </a:pPr>
            <a:r>
              <a:rPr lang="en-US" sz="3199" spc="29">
                <a:solidFill>
                  <a:srgbClr val="FFFFFF"/>
                </a:solidFill>
                <a:latin typeface="Noto Sans"/>
                <a:ea typeface="Noto Sans"/>
                <a:cs typeface="Noto Sans"/>
                <a:sym typeface="Noto Sans"/>
              </a:rPr>
              <a:t>at </a:t>
            </a:r>
            <a:r>
              <a:rPr lang="en-US" b="true" sz="3199" spc="29">
                <a:solidFill>
                  <a:srgbClr val="FFFFFF"/>
                </a:solidFill>
                <a:latin typeface="Noto Sans Bold"/>
                <a:ea typeface="Noto Sans Bold"/>
                <a:cs typeface="Noto Sans Bold"/>
                <a:sym typeface="Noto Sans Bold"/>
              </a:rPr>
              <a:t>u.bpas.com</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77211" y="3440605"/>
            <a:ext cx="2235532" cy="1572369"/>
            <a:chOff x="0" y="0"/>
            <a:chExt cx="2980709" cy="2096492"/>
          </a:xfrm>
        </p:grpSpPr>
        <p:sp>
          <p:nvSpPr>
            <p:cNvPr name="Freeform 3" id="3"/>
            <p:cNvSpPr/>
            <p:nvPr/>
          </p:nvSpPr>
          <p:spPr>
            <a:xfrm flipH="false" flipV="false" rot="0">
              <a:off x="12849" y="16891"/>
              <a:ext cx="2955060" cy="2062607"/>
            </a:xfrm>
            <a:custGeom>
              <a:avLst/>
              <a:gdLst/>
              <a:ahLst/>
              <a:cxnLst/>
              <a:rect r="r" b="b" t="t" l="l"/>
              <a:pathLst>
                <a:path h="2062607" w="2955060">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name="Freeform 4" id="4"/>
            <p:cNvSpPr/>
            <p:nvPr/>
          </p:nvSpPr>
          <p:spPr>
            <a:xfrm flipH="false" flipV="false" rot="0">
              <a:off x="0" y="0"/>
              <a:ext cx="2980772" cy="2096516"/>
            </a:xfrm>
            <a:custGeom>
              <a:avLst/>
              <a:gdLst/>
              <a:ahLst/>
              <a:cxnLst/>
              <a:rect r="r" b="b" t="t" l="l"/>
              <a:pathLst>
                <a:path h="2096516" w="2980772">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sp>
        <p:nvSpPr>
          <p:cNvPr name="Freeform 5" id="5"/>
          <p:cNvSpPr/>
          <p:nvPr/>
        </p:nvSpPr>
        <p:spPr>
          <a:xfrm flipH="false" flipV="false" rot="0">
            <a:off x="3832427" y="1886099"/>
            <a:ext cx="1919371" cy="1919371"/>
          </a:xfrm>
          <a:custGeom>
            <a:avLst/>
            <a:gdLst/>
            <a:ahLst/>
            <a:cxnLst/>
            <a:rect r="r" b="b" t="t" l="l"/>
            <a:pathLst>
              <a:path h="1919371" w="1919371">
                <a:moveTo>
                  <a:pt x="0" y="0"/>
                </a:moveTo>
                <a:lnTo>
                  <a:pt x="1919371" y="0"/>
                </a:lnTo>
                <a:lnTo>
                  <a:pt x="1919371" y="1919371"/>
                </a:lnTo>
                <a:lnTo>
                  <a:pt x="0" y="1919371"/>
                </a:lnTo>
                <a:lnTo>
                  <a:pt x="0" y="0"/>
                </a:lnTo>
                <a:close/>
              </a:path>
            </a:pathLst>
          </a:custGeom>
          <a:blipFill>
            <a:blip r:embed="rId3"/>
            <a:stretch>
              <a:fillRect l="0" t="0" r="0" b="0"/>
            </a:stretch>
          </a:blipFill>
        </p:spPr>
      </p:sp>
      <p:sp>
        <p:nvSpPr>
          <p:cNvPr name="Freeform 6" id="6"/>
          <p:cNvSpPr/>
          <p:nvPr/>
        </p:nvSpPr>
        <p:spPr>
          <a:xfrm flipH="false" flipV="false" rot="0">
            <a:off x="9475749" y="2010607"/>
            <a:ext cx="1670355" cy="1670355"/>
          </a:xfrm>
          <a:custGeom>
            <a:avLst/>
            <a:gdLst/>
            <a:ahLst/>
            <a:cxnLst/>
            <a:rect r="r" b="b" t="t" l="l"/>
            <a:pathLst>
              <a:path h="1670355" w="1670355">
                <a:moveTo>
                  <a:pt x="0" y="0"/>
                </a:moveTo>
                <a:lnTo>
                  <a:pt x="1670355" y="0"/>
                </a:lnTo>
                <a:lnTo>
                  <a:pt x="1670355" y="1670355"/>
                </a:lnTo>
                <a:lnTo>
                  <a:pt x="0" y="1670355"/>
                </a:lnTo>
                <a:lnTo>
                  <a:pt x="0" y="0"/>
                </a:lnTo>
                <a:close/>
              </a:path>
            </a:pathLst>
          </a:custGeom>
          <a:blipFill>
            <a:blip r:embed="rId4"/>
            <a:stretch>
              <a:fillRect l="-12474" t="-15289" r="-10622" b="-7806"/>
            </a:stretch>
          </a:blipFill>
        </p:spPr>
      </p:sp>
      <p:sp>
        <p:nvSpPr>
          <p:cNvPr name="Freeform 7" id="7"/>
          <p:cNvSpPr/>
          <p:nvPr/>
        </p:nvSpPr>
        <p:spPr>
          <a:xfrm flipH="false" flipV="false" rot="0">
            <a:off x="12255725" y="2010607"/>
            <a:ext cx="1629218" cy="1629218"/>
          </a:xfrm>
          <a:custGeom>
            <a:avLst/>
            <a:gdLst/>
            <a:ahLst/>
            <a:cxnLst/>
            <a:rect r="r" b="b" t="t" l="l"/>
            <a:pathLst>
              <a:path h="1629218" w="1629218">
                <a:moveTo>
                  <a:pt x="0" y="0"/>
                </a:moveTo>
                <a:lnTo>
                  <a:pt x="1629217" y="0"/>
                </a:lnTo>
                <a:lnTo>
                  <a:pt x="1629217" y="1629218"/>
                </a:lnTo>
                <a:lnTo>
                  <a:pt x="0" y="1629218"/>
                </a:lnTo>
                <a:lnTo>
                  <a:pt x="0" y="0"/>
                </a:lnTo>
                <a:close/>
              </a:path>
            </a:pathLst>
          </a:custGeom>
          <a:blipFill>
            <a:blip r:embed="rId5"/>
            <a:stretch>
              <a:fillRect l="-8562" t="-10778" r="-12828" b="-10613"/>
            </a:stretch>
          </a:blipFill>
        </p:spPr>
      </p:sp>
      <p:sp>
        <p:nvSpPr>
          <p:cNvPr name="Freeform 8" id="8" descr="Pie chart outline"/>
          <p:cNvSpPr/>
          <p:nvPr/>
        </p:nvSpPr>
        <p:spPr>
          <a:xfrm flipH="false" flipV="false" rot="0">
            <a:off x="6674656" y="1886099"/>
            <a:ext cx="1753726" cy="1753726"/>
          </a:xfrm>
          <a:custGeom>
            <a:avLst/>
            <a:gdLst/>
            <a:ahLst/>
            <a:cxnLst/>
            <a:rect r="r" b="b" t="t" l="l"/>
            <a:pathLst>
              <a:path h="1753726" w="1753726">
                <a:moveTo>
                  <a:pt x="0" y="0"/>
                </a:moveTo>
                <a:lnTo>
                  <a:pt x="1753726" y="0"/>
                </a:lnTo>
                <a:lnTo>
                  <a:pt x="1753726" y="1753726"/>
                </a:lnTo>
                <a:lnTo>
                  <a:pt x="0" y="17537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14711974" y="3526329"/>
            <a:ext cx="2235532" cy="1572369"/>
            <a:chOff x="0" y="0"/>
            <a:chExt cx="2980709" cy="2096492"/>
          </a:xfrm>
        </p:grpSpPr>
        <p:sp>
          <p:nvSpPr>
            <p:cNvPr name="Freeform 10" id="10"/>
            <p:cNvSpPr/>
            <p:nvPr/>
          </p:nvSpPr>
          <p:spPr>
            <a:xfrm flipH="false" flipV="false" rot="0">
              <a:off x="12849" y="16891"/>
              <a:ext cx="2955060" cy="2062607"/>
            </a:xfrm>
            <a:custGeom>
              <a:avLst/>
              <a:gdLst/>
              <a:ahLst/>
              <a:cxnLst/>
              <a:rect r="r" b="b" t="t" l="l"/>
              <a:pathLst>
                <a:path h="2062607" w="2955060">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name="Freeform 11" id="11"/>
            <p:cNvSpPr/>
            <p:nvPr/>
          </p:nvSpPr>
          <p:spPr>
            <a:xfrm flipH="false" flipV="false" rot="0">
              <a:off x="0" y="0"/>
              <a:ext cx="2980772" cy="2096516"/>
            </a:xfrm>
            <a:custGeom>
              <a:avLst/>
              <a:gdLst/>
              <a:ahLst/>
              <a:cxnLst/>
              <a:rect r="r" b="b" t="t" l="l"/>
              <a:pathLst>
                <a:path h="2096516" w="2980772">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grpSp>
        <p:nvGrpSpPr>
          <p:cNvPr name="Group 12" id="12"/>
          <p:cNvGrpSpPr/>
          <p:nvPr/>
        </p:nvGrpSpPr>
        <p:grpSpPr>
          <a:xfrm rot="0">
            <a:off x="11952567" y="3504618"/>
            <a:ext cx="2235532" cy="1572369"/>
            <a:chOff x="0" y="0"/>
            <a:chExt cx="2980709" cy="2096492"/>
          </a:xfrm>
        </p:grpSpPr>
        <p:sp>
          <p:nvSpPr>
            <p:cNvPr name="Freeform 13" id="13"/>
            <p:cNvSpPr/>
            <p:nvPr/>
          </p:nvSpPr>
          <p:spPr>
            <a:xfrm flipH="false" flipV="false" rot="0">
              <a:off x="12849" y="16891"/>
              <a:ext cx="2955060" cy="2062607"/>
            </a:xfrm>
            <a:custGeom>
              <a:avLst/>
              <a:gdLst/>
              <a:ahLst/>
              <a:cxnLst/>
              <a:rect r="r" b="b" t="t" l="l"/>
              <a:pathLst>
                <a:path h="2062607" w="2955060">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name="Freeform 14" id="14"/>
            <p:cNvSpPr/>
            <p:nvPr/>
          </p:nvSpPr>
          <p:spPr>
            <a:xfrm flipH="false" flipV="false" rot="0">
              <a:off x="0" y="0"/>
              <a:ext cx="2980772" cy="2096516"/>
            </a:xfrm>
            <a:custGeom>
              <a:avLst/>
              <a:gdLst/>
              <a:ahLst/>
              <a:cxnLst/>
              <a:rect r="r" b="b" t="t" l="l"/>
              <a:pathLst>
                <a:path h="2096516" w="2980772">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grpSp>
        <p:nvGrpSpPr>
          <p:cNvPr name="Group 15" id="15"/>
          <p:cNvGrpSpPr/>
          <p:nvPr/>
        </p:nvGrpSpPr>
        <p:grpSpPr>
          <a:xfrm rot="0">
            <a:off x="9193160" y="3504618"/>
            <a:ext cx="2235532" cy="1572369"/>
            <a:chOff x="0" y="0"/>
            <a:chExt cx="2980709" cy="2096492"/>
          </a:xfrm>
        </p:grpSpPr>
        <p:sp>
          <p:nvSpPr>
            <p:cNvPr name="Freeform 16" id="16"/>
            <p:cNvSpPr/>
            <p:nvPr/>
          </p:nvSpPr>
          <p:spPr>
            <a:xfrm flipH="false" flipV="false" rot="0">
              <a:off x="12849" y="16891"/>
              <a:ext cx="2955060" cy="2062607"/>
            </a:xfrm>
            <a:custGeom>
              <a:avLst/>
              <a:gdLst/>
              <a:ahLst/>
              <a:cxnLst/>
              <a:rect r="r" b="b" t="t" l="l"/>
              <a:pathLst>
                <a:path h="2062607" w="2955060">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name="Freeform 17" id="17"/>
            <p:cNvSpPr/>
            <p:nvPr/>
          </p:nvSpPr>
          <p:spPr>
            <a:xfrm flipH="false" flipV="false" rot="0">
              <a:off x="0" y="0"/>
              <a:ext cx="2980772" cy="2096516"/>
            </a:xfrm>
            <a:custGeom>
              <a:avLst/>
              <a:gdLst/>
              <a:ahLst/>
              <a:cxnLst/>
              <a:rect r="r" b="b" t="t" l="l"/>
              <a:pathLst>
                <a:path h="2096516" w="2980772">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grpSp>
        <p:nvGrpSpPr>
          <p:cNvPr name="Group 18" id="18"/>
          <p:cNvGrpSpPr/>
          <p:nvPr/>
        </p:nvGrpSpPr>
        <p:grpSpPr>
          <a:xfrm rot="0">
            <a:off x="6433753" y="3491283"/>
            <a:ext cx="2235532" cy="1572369"/>
            <a:chOff x="0" y="0"/>
            <a:chExt cx="2980709" cy="2096492"/>
          </a:xfrm>
        </p:grpSpPr>
        <p:sp>
          <p:nvSpPr>
            <p:cNvPr name="Freeform 19" id="19"/>
            <p:cNvSpPr/>
            <p:nvPr/>
          </p:nvSpPr>
          <p:spPr>
            <a:xfrm flipH="false" flipV="false" rot="0">
              <a:off x="12849" y="16891"/>
              <a:ext cx="2955060" cy="2062607"/>
            </a:xfrm>
            <a:custGeom>
              <a:avLst/>
              <a:gdLst/>
              <a:ahLst/>
              <a:cxnLst/>
              <a:rect r="r" b="b" t="t" l="l"/>
              <a:pathLst>
                <a:path h="2062607" w="2955060">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name="Freeform 20" id="20"/>
            <p:cNvSpPr/>
            <p:nvPr/>
          </p:nvSpPr>
          <p:spPr>
            <a:xfrm flipH="false" flipV="false" rot="0">
              <a:off x="0" y="0"/>
              <a:ext cx="2980772" cy="2096516"/>
            </a:xfrm>
            <a:custGeom>
              <a:avLst/>
              <a:gdLst/>
              <a:ahLst/>
              <a:cxnLst/>
              <a:rect r="r" b="b" t="t" l="l"/>
              <a:pathLst>
                <a:path h="2096516" w="2980772">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grpSp>
        <p:nvGrpSpPr>
          <p:cNvPr name="Group 21" id="21"/>
          <p:cNvGrpSpPr/>
          <p:nvPr/>
        </p:nvGrpSpPr>
        <p:grpSpPr>
          <a:xfrm rot="0">
            <a:off x="3674346" y="3464451"/>
            <a:ext cx="2235532" cy="1572369"/>
            <a:chOff x="0" y="0"/>
            <a:chExt cx="2980709" cy="2096492"/>
          </a:xfrm>
        </p:grpSpPr>
        <p:sp>
          <p:nvSpPr>
            <p:cNvPr name="Freeform 22" id="22"/>
            <p:cNvSpPr/>
            <p:nvPr/>
          </p:nvSpPr>
          <p:spPr>
            <a:xfrm flipH="false" flipV="false" rot="0">
              <a:off x="12849" y="16891"/>
              <a:ext cx="2955060" cy="2062607"/>
            </a:xfrm>
            <a:custGeom>
              <a:avLst/>
              <a:gdLst/>
              <a:ahLst/>
              <a:cxnLst/>
              <a:rect r="r" b="b" t="t" l="l"/>
              <a:pathLst>
                <a:path h="2062607" w="2955060">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name="Freeform 23" id="23"/>
            <p:cNvSpPr/>
            <p:nvPr/>
          </p:nvSpPr>
          <p:spPr>
            <a:xfrm flipH="false" flipV="false" rot="0">
              <a:off x="0" y="0"/>
              <a:ext cx="2980772" cy="2096516"/>
            </a:xfrm>
            <a:custGeom>
              <a:avLst/>
              <a:gdLst/>
              <a:ahLst/>
              <a:cxnLst/>
              <a:rect r="r" b="b" t="t" l="l"/>
              <a:pathLst>
                <a:path h="2096516" w="2980772">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sp>
        <p:nvSpPr>
          <p:cNvPr name="Freeform 24" id="24"/>
          <p:cNvSpPr/>
          <p:nvPr/>
        </p:nvSpPr>
        <p:spPr>
          <a:xfrm flipH="false" flipV="false" rot="0">
            <a:off x="14873899" y="2164989"/>
            <a:ext cx="1920763" cy="1361341"/>
          </a:xfrm>
          <a:custGeom>
            <a:avLst/>
            <a:gdLst/>
            <a:ahLst/>
            <a:cxnLst/>
            <a:rect r="r" b="b" t="t" l="l"/>
            <a:pathLst>
              <a:path h="1361341" w="1920763">
                <a:moveTo>
                  <a:pt x="0" y="0"/>
                </a:moveTo>
                <a:lnTo>
                  <a:pt x="1920763" y="0"/>
                </a:lnTo>
                <a:lnTo>
                  <a:pt x="1920763" y="1361340"/>
                </a:lnTo>
                <a:lnTo>
                  <a:pt x="0" y="13613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5" id="2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10"/>
            <a:stretch>
              <a:fillRect l="0" t="0" r="0" b="0"/>
            </a:stretch>
          </a:blipFill>
        </p:spPr>
      </p:sp>
      <p:sp>
        <p:nvSpPr>
          <p:cNvPr name="TextBox 26" id="26"/>
          <p:cNvSpPr txBox="true"/>
          <p:nvPr/>
        </p:nvSpPr>
        <p:spPr>
          <a:xfrm rot="0">
            <a:off x="517583" y="5355873"/>
            <a:ext cx="17415545" cy="3857625"/>
          </a:xfrm>
          <a:prstGeom prst="rect">
            <a:avLst/>
          </a:prstGeom>
        </p:spPr>
        <p:txBody>
          <a:bodyPr anchor="t" rtlCol="false" tIns="0" lIns="0" bIns="0" rIns="0">
            <a:spAutoFit/>
          </a:bodyPr>
          <a:lstStyle/>
          <a:p>
            <a:pPr algn="just">
              <a:lnSpc>
                <a:spcPts val="3359"/>
              </a:lnSpc>
            </a:pPr>
            <a:r>
              <a:rPr lang="en-US" sz="2799" spc="25">
                <a:solidFill>
                  <a:srgbClr val="212C68"/>
                </a:solidFill>
                <a:latin typeface="Noto Sans"/>
                <a:ea typeface="Noto Sans"/>
                <a:cs typeface="Noto Sans"/>
                <a:sym typeface="Noto Sans"/>
              </a:rPr>
              <a:t>The </a:t>
            </a:r>
            <a:r>
              <a:rPr lang="en-US" b="true" sz="2799" spc="25">
                <a:solidFill>
                  <a:srgbClr val="212C68"/>
                </a:solidFill>
                <a:latin typeface="Noto Sans Bold"/>
                <a:ea typeface="Noto Sans Bold"/>
                <a:cs typeface="Noto Sans Bold"/>
                <a:sym typeface="Noto Sans Bold"/>
              </a:rPr>
              <a:t>BPAS portal</a:t>
            </a:r>
            <a:r>
              <a:rPr lang="en-US" sz="2799" spc="25">
                <a:solidFill>
                  <a:srgbClr val="212C68"/>
                </a:solidFill>
                <a:latin typeface="Noto Sans"/>
                <a:ea typeface="Noto Sans"/>
                <a:cs typeface="Noto Sans"/>
                <a:sym typeface="Noto Sans"/>
              </a:rPr>
              <a:t> has a wealth of information about the investments available in your plan. </a:t>
            </a:r>
          </a:p>
          <a:p>
            <a:pPr algn="just">
              <a:lnSpc>
                <a:spcPts val="3359"/>
              </a:lnSpc>
            </a:pPr>
            <a:r>
              <a:rPr lang="en-US" sz="2799" spc="25">
                <a:solidFill>
                  <a:srgbClr val="212C68"/>
                </a:solidFill>
                <a:latin typeface="Noto Sans"/>
                <a:ea typeface="Noto Sans"/>
                <a:cs typeface="Noto Sans"/>
                <a:sym typeface="Noto Sans"/>
              </a:rPr>
              <a:t>To learn more, log into your account and then navigate to the </a:t>
            </a:r>
            <a:r>
              <a:rPr lang="en-US" b="true" sz="2799" spc="25">
                <a:solidFill>
                  <a:srgbClr val="212C68"/>
                </a:solidFill>
                <a:latin typeface="Noto Sans Bold"/>
                <a:ea typeface="Noto Sans Bold"/>
                <a:cs typeface="Noto Sans Bold"/>
                <a:sym typeface="Noto Sans Bold"/>
              </a:rPr>
              <a:t>Research Tab</a:t>
            </a:r>
            <a:r>
              <a:rPr lang="en-US" sz="2799" spc="25">
                <a:solidFill>
                  <a:srgbClr val="212C68"/>
                </a:solidFill>
                <a:latin typeface="Noto Sans"/>
                <a:ea typeface="Noto Sans"/>
                <a:cs typeface="Noto Sans"/>
                <a:sym typeface="Noto Sans"/>
              </a:rPr>
              <a:t> under </a:t>
            </a:r>
            <a:r>
              <a:rPr lang="en-US" b="true" sz="2799" spc="25">
                <a:solidFill>
                  <a:srgbClr val="212C68"/>
                </a:solidFill>
                <a:latin typeface="Noto Sans Bold"/>
                <a:ea typeface="Noto Sans Bold"/>
                <a:cs typeface="Noto Sans Bold"/>
                <a:sym typeface="Noto Sans Bold"/>
              </a:rPr>
              <a:t>Investments</a:t>
            </a:r>
            <a:r>
              <a:rPr lang="en-US" sz="2799" spc="25">
                <a:solidFill>
                  <a:srgbClr val="212C68"/>
                </a:solidFill>
                <a:latin typeface="Noto Sans"/>
                <a:ea typeface="Noto Sans"/>
                <a:cs typeface="Noto Sans"/>
                <a:sym typeface="Noto Sans"/>
              </a:rPr>
              <a:t>. </a:t>
            </a:r>
          </a:p>
          <a:p>
            <a:pPr algn="just">
              <a:lnSpc>
                <a:spcPts val="3359"/>
              </a:lnSpc>
            </a:pPr>
          </a:p>
          <a:p>
            <a:pPr algn="just">
              <a:lnSpc>
                <a:spcPts val="3359"/>
              </a:lnSpc>
            </a:pPr>
            <a:r>
              <a:rPr lang="en-US" sz="2799" spc="25">
                <a:solidFill>
                  <a:srgbClr val="212C68"/>
                </a:solidFill>
                <a:latin typeface="Noto Sans"/>
                <a:ea typeface="Noto Sans"/>
                <a:cs typeface="Noto Sans"/>
                <a:sym typeface="Noto Sans"/>
              </a:rPr>
              <a:t>You’ll be able to complete the following research:</a:t>
            </a:r>
          </a:p>
          <a:p>
            <a:pPr algn="just">
              <a:lnSpc>
                <a:spcPts val="2520"/>
              </a:lnSpc>
            </a:pPr>
          </a:p>
          <a:p>
            <a:pPr algn="just" marL="453393" indent="-226697" lvl="1">
              <a:lnSpc>
                <a:spcPts val="2520"/>
              </a:lnSpc>
              <a:buFont typeface="Arial"/>
              <a:buChar char="•"/>
            </a:pPr>
            <a:r>
              <a:rPr lang="en-US" b="true" sz="2100" spc="18">
                <a:solidFill>
                  <a:srgbClr val="212C68"/>
                </a:solidFill>
                <a:latin typeface="Noto Sans Bold"/>
                <a:ea typeface="Noto Sans Bold"/>
                <a:cs typeface="Noto Sans Bold"/>
                <a:sym typeface="Noto Sans Bold"/>
              </a:rPr>
              <a:t>Fund Links:</a:t>
            </a:r>
            <a:r>
              <a:rPr lang="en-US" sz="2100" spc="18">
                <a:solidFill>
                  <a:srgbClr val="212C68"/>
                </a:solidFill>
                <a:latin typeface="Noto Sans"/>
                <a:ea typeface="Noto Sans"/>
                <a:cs typeface="Noto Sans"/>
                <a:sym typeface="Noto Sans"/>
              </a:rPr>
              <a:t> Next to each investment name, you may view the prospectus by clicking the </a:t>
            </a:r>
            <a:r>
              <a:rPr lang="en-US" sz="2100" i="true" spc="18">
                <a:solidFill>
                  <a:srgbClr val="212C68"/>
                </a:solidFill>
                <a:latin typeface="Noto Sans Italics"/>
                <a:ea typeface="Noto Sans Italics"/>
                <a:cs typeface="Noto Sans Italics"/>
                <a:sym typeface="Noto Sans Italics"/>
              </a:rPr>
              <a:t>P</a:t>
            </a:r>
            <a:r>
              <a:rPr lang="en-US" sz="2100" spc="18">
                <a:solidFill>
                  <a:srgbClr val="212C68"/>
                </a:solidFill>
                <a:latin typeface="Noto Sans"/>
                <a:ea typeface="Noto Sans"/>
                <a:cs typeface="Noto Sans"/>
                <a:sym typeface="Noto Sans"/>
              </a:rPr>
              <a:t> icon or a fund fact sheet by clicking the</a:t>
            </a:r>
            <a:r>
              <a:rPr lang="en-US" sz="2100" i="true" spc="18">
                <a:solidFill>
                  <a:srgbClr val="212C68"/>
                </a:solidFill>
                <a:latin typeface="Noto Sans Italics"/>
                <a:ea typeface="Noto Sans Italics"/>
                <a:cs typeface="Noto Sans Italics"/>
                <a:sym typeface="Noto Sans Italics"/>
              </a:rPr>
              <a:t> </a:t>
            </a:r>
          </a:p>
          <a:p>
            <a:pPr algn="just">
              <a:lnSpc>
                <a:spcPts val="2520"/>
              </a:lnSpc>
            </a:pPr>
            <a:r>
              <a:rPr lang="en-US" sz="2100" i="true" spc="18">
                <a:solidFill>
                  <a:srgbClr val="212C68"/>
                </a:solidFill>
                <a:latin typeface="Noto Sans Italics"/>
                <a:ea typeface="Noto Sans Italics"/>
                <a:cs typeface="Noto Sans Italics"/>
                <a:sym typeface="Noto Sans Italics"/>
              </a:rPr>
              <a:t>      </a:t>
            </a:r>
            <a:r>
              <a:rPr lang="en-US" sz="2100" i="true" spc="18">
                <a:solidFill>
                  <a:srgbClr val="212C68"/>
                </a:solidFill>
                <a:latin typeface="Noto Sans Italics"/>
                <a:ea typeface="Noto Sans Italics"/>
                <a:cs typeface="Noto Sans Italics"/>
                <a:sym typeface="Noto Sans Italics"/>
              </a:rPr>
              <a:t>F</a:t>
            </a:r>
            <a:r>
              <a:rPr lang="en-US" sz="2100" spc="18">
                <a:solidFill>
                  <a:srgbClr val="212C68"/>
                </a:solidFill>
                <a:latin typeface="Noto Sans"/>
                <a:ea typeface="Noto Sans"/>
                <a:cs typeface="Noto Sans"/>
                <a:sym typeface="Noto Sans"/>
              </a:rPr>
              <a:t> icon. It’s important to carefully review the investment information prior to selecting your investment options.</a:t>
            </a:r>
          </a:p>
          <a:p>
            <a:pPr algn="just">
              <a:lnSpc>
                <a:spcPts val="2520"/>
              </a:lnSpc>
            </a:pPr>
          </a:p>
          <a:p>
            <a:pPr algn="just" marL="453393" indent="-226697" lvl="1">
              <a:lnSpc>
                <a:spcPts val="2520"/>
              </a:lnSpc>
              <a:buFont typeface="Arial"/>
              <a:buChar char="•"/>
            </a:pPr>
            <a:r>
              <a:rPr lang="en-US" b="true" sz="2100" spc="18">
                <a:solidFill>
                  <a:srgbClr val="212C68"/>
                </a:solidFill>
                <a:latin typeface="Noto Sans Bold"/>
                <a:ea typeface="Noto Sans Bold"/>
                <a:cs typeface="Noto Sans Bold"/>
                <a:sym typeface="Noto Sans Bold"/>
              </a:rPr>
              <a:t>Fund Performance:</a:t>
            </a:r>
            <a:r>
              <a:rPr lang="en-US" sz="2100" spc="18">
                <a:solidFill>
                  <a:srgbClr val="212C68"/>
                </a:solidFill>
                <a:latin typeface="Noto Sans"/>
                <a:ea typeface="Noto Sans"/>
                <a:cs typeface="Noto Sans"/>
                <a:sym typeface="Noto Sans"/>
              </a:rPr>
              <a:t> Expanding each investment option will allow you to view Historical Prices, Benchmark Data, and </a:t>
            </a:r>
          </a:p>
          <a:p>
            <a:pPr algn="just">
              <a:lnSpc>
                <a:spcPts val="2520"/>
              </a:lnSpc>
            </a:pPr>
            <a:r>
              <a:rPr lang="en-US" sz="2100" spc="18">
                <a:solidFill>
                  <a:srgbClr val="212C68"/>
                </a:solidFill>
                <a:latin typeface="Noto Sans"/>
                <a:ea typeface="Noto Sans"/>
                <a:cs typeface="Noto Sans"/>
                <a:sym typeface="Noto Sans"/>
              </a:rPr>
              <a:t>      </a:t>
            </a:r>
            <a:r>
              <a:rPr lang="en-US" sz="2100" spc="18">
                <a:solidFill>
                  <a:srgbClr val="212C68"/>
                </a:solidFill>
                <a:latin typeface="Noto Sans"/>
                <a:ea typeface="Noto Sans"/>
                <a:cs typeface="Noto Sans"/>
                <a:sym typeface="Noto Sans"/>
              </a:rPr>
              <a:t>the Net Expense Ratio.</a:t>
            </a:r>
          </a:p>
          <a:p>
            <a:pPr algn="just">
              <a:lnSpc>
                <a:spcPts val="2399"/>
              </a:lnSpc>
            </a:pPr>
          </a:p>
        </p:txBody>
      </p:sp>
      <p:sp>
        <p:nvSpPr>
          <p:cNvPr name="Freeform 27" id="27"/>
          <p:cNvSpPr/>
          <p:nvPr/>
        </p:nvSpPr>
        <p:spPr>
          <a:xfrm flipH="false" flipV="false" rot="0">
            <a:off x="1013643" y="2187691"/>
            <a:ext cx="1762668" cy="1150542"/>
          </a:xfrm>
          <a:custGeom>
            <a:avLst/>
            <a:gdLst/>
            <a:ahLst/>
            <a:cxnLst/>
            <a:rect r="r" b="b" t="t" l="l"/>
            <a:pathLst>
              <a:path h="1150542" w="1762668">
                <a:moveTo>
                  <a:pt x="0" y="0"/>
                </a:moveTo>
                <a:lnTo>
                  <a:pt x="1762668" y="0"/>
                </a:lnTo>
                <a:lnTo>
                  <a:pt x="1762668" y="1150542"/>
                </a:lnTo>
                <a:lnTo>
                  <a:pt x="0" y="115054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8" id="28"/>
          <p:cNvSpPr txBox="true"/>
          <p:nvPr/>
        </p:nvSpPr>
        <p:spPr>
          <a:xfrm rot="0">
            <a:off x="0" y="476399"/>
            <a:ext cx="18288000" cy="1152525"/>
          </a:xfrm>
          <a:prstGeom prst="rect">
            <a:avLst/>
          </a:prstGeom>
        </p:spPr>
        <p:txBody>
          <a:bodyPr anchor="t" rtlCol="false" tIns="0" lIns="0" bIns="0" rIns="0">
            <a:spAutoFit/>
          </a:bodyPr>
          <a:lstStyle/>
          <a:p>
            <a:pPr algn="ctr">
              <a:lnSpc>
                <a:spcPts val="9000"/>
              </a:lnSpc>
            </a:pPr>
            <a:r>
              <a:rPr lang="en-US" sz="7500" b="true">
                <a:solidFill>
                  <a:srgbClr val="232C68"/>
                </a:solidFill>
                <a:latin typeface="Noto Sans Bold"/>
                <a:ea typeface="Noto Sans Bold"/>
                <a:cs typeface="Noto Sans Bold"/>
                <a:sym typeface="Noto Sans Bold"/>
              </a:rPr>
              <a:t>Your Investment Menu</a:t>
            </a:r>
          </a:p>
        </p:txBody>
      </p:sp>
      <p:sp>
        <p:nvSpPr>
          <p:cNvPr name="TextBox 29" id="29"/>
          <p:cNvSpPr txBox="true"/>
          <p:nvPr/>
        </p:nvSpPr>
        <p:spPr>
          <a:xfrm rot="0">
            <a:off x="880354" y="3697390"/>
            <a:ext cx="2029247" cy="1077849"/>
          </a:xfrm>
          <a:prstGeom prst="rect">
            <a:avLst/>
          </a:prstGeom>
        </p:spPr>
        <p:txBody>
          <a:bodyPr anchor="t" rtlCol="false" tIns="0" lIns="0" bIns="0" rIns="0">
            <a:spAutoFit/>
          </a:bodyPr>
          <a:lstStyle/>
          <a:p>
            <a:pPr algn="ctr">
              <a:lnSpc>
                <a:spcPts val="2807"/>
              </a:lnSpc>
            </a:pPr>
            <a:r>
              <a:rPr lang="en-US" sz="2599" spc="24">
                <a:solidFill>
                  <a:srgbClr val="FFFFFF"/>
                </a:solidFill>
                <a:latin typeface="Noto Sans"/>
                <a:ea typeface="Noto Sans"/>
                <a:cs typeface="Noto Sans"/>
                <a:sym typeface="Noto Sans"/>
              </a:rPr>
              <a:t>Money Market/Cash Reserves</a:t>
            </a:r>
          </a:p>
        </p:txBody>
      </p:sp>
      <p:sp>
        <p:nvSpPr>
          <p:cNvPr name="TextBox 30" id="30"/>
          <p:cNvSpPr txBox="true"/>
          <p:nvPr/>
        </p:nvSpPr>
        <p:spPr>
          <a:xfrm rot="0">
            <a:off x="12004955" y="4100493"/>
            <a:ext cx="2130757" cy="372999"/>
          </a:xfrm>
          <a:prstGeom prst="rect">
            <a:avLst/>
          </a:prstGeom>
        </p:spPr>
        <p:txBody>
          <a:bodyPr anchor="t" rtlCol="false" tIns="0" lIns="0" bIns="0" rIns="0">
            <a:spAutoFit/>
          </a:bodyPr>
          <a:lstStyle/>
          <a:p>
            <a:pPr algn="ctr">
              <a:lnSpc>
                <a:spcPts val="2807"/>
              </a:lnSpc>
            </a:pPr>
            <a:r>
              <a:rPr lang="en-US" sz="2599" spc="24">
                <a:solidFill>
                  <a:srgbClr val="FFFFFF"/>
                </a:solidFill>
                <a:latin typeface="Noto Sans"/>
                <a:ea typeface="Noto Sans"/>
                <a:cs typeface="Noto Sans"/>
                <a:sym typeface="Noto Sans"/>
              </a:rPr>
              <a:t>International</a:t>
            </a:r>
          </a:p>
        </p:txBody>
      </p:sp>
      <p:sp>
        <p:nvSpPr>
          <p:cNvPr name="TextBox 31" id="31"/>
          <p:cNvSpPr txBox="true"/>
          <p:nvPr/>
        </p:nvSpPr>
        <p:spPr>
          <a:xfrm rot="0">
            <a:off x="9225355" y="4135540"/>
            <a:ext cx="2126733" cy="372999"/>
          </a:xfrm>
          <a:prstGeom prst="rect">
            <a:avLst/>
          </a:prstGeom>
        </p:spPr>
        <p:txBody>
          <a:bodyPr anchor="t" rtlCol="false" tIns="0" lIns="0" bIns="0" rIns="0">
            <a:spAutoFit/>
          </a:bodyPr>
          <a:lstStyle/>
          <a:p>
            <a:pPr algn="ctr">
              <a:lnSpc>
                <a:spcPts val="2807"/>
              </a:lnSpc>
            </a:pPr>
            <a:r>
              <a:rPr lang="en-US" sz="2599" spc="24">
                <a:solidFill>
                  <a:srgbClr val="FFFFFF"/>
                </a:solidFill>
                <a:latin typeface="Noto Sans"/>
                <a:ea typeface="Noto Sans"/>
                <a:cs typeface="Noto Sans"/>
                <a:sym typeface="Noto Sans"/>
              </a:rPr>
              <a:t>Equity</a:t>
            </a:r>
          </a:p>
        </p:txBody>
      </p:sp>
      <p:sp>
        <p:nvSpPr>
          <p:cNvPr name="TextBox 32" id="32"/>
          <p:cNvSpPr txBox="true"/>
          <p:nvPr/>
        </p:nvSpPr>
        <p:spPr>
          <a:xfrm rot="0">
            <a:off x="6484917" y="4135540"/>
            <a:ext cx="2177618" cy="372999"/>
          </a:xfrm>
          <a:prstGeom prst="rect">
            <a:avLst/>
          </a:prstGeom>
        </p:spPr>
        <p:txBody>
          <a:bodyPr anchor="t" rtlCol="false" tIns="0" lIns="0" bIns="0" rIns="0">
            <a:spAutoFit/>
          </a:bodyPr>
          <a:lstStyle/>
          <a:p>
            <a:pPr algn="ctr">
              <a:lnSpc>
                <a:spcPts val="2807"/>
              </a:lnSpc>
            </a:pPr>
            <a:r>
              <a:rPr lang="en-US" sz="2599" spc="24">
                <a:solidFill>
                  <a:srgbClr val="FFFFFF"/>
                </a:solidFill>
                <a:latin typeface="Noto Sans"/>
                <a:ea typeface="Noto Sans"/>
                <a:cs typeface="Noto Sans"/>
                <a:sym typeface="Noto Sans"/>
              </a:rPr>
              <a:t>Blended</a:t>
            </a:r>
          </a:p>
        </p:txBody>
      </p:sp>
      <p:sp>
        <p:nvSpPr>
          <p:cNvPr name="TextBox 33" id="33"/>
          <p:cNvSpPr txBox="true"/>
          <p:nvPr/>
        </p:nvSpPr>
        <p:spPr>
          <a:xfrm rot="0">
            <a:off x="3642928" y="4135540"/>
            <a:ext cx="2162175" cy="372999"/>
          </a:xfrm>
          <a:prstGeom prst="rect">
            <a:avLst/>
          </a:prstGeom>
        </p:spPr>
        <p:txBody>
          <a:bodyPr anchor="t" rtlCol="false" tIns="0" lIns="0" bIns="0" rIns="0">
            <a:spAutoFit/>
          </a:bodyPr>
          <a:lstStyle/>
          <a:p>
            <a:pPr algn="ctr">
              <a:lnSpc>
                <a:spcPts val="2807"/>
              </a:lnSpc>
            </a:pPr>
            <a:r>
              <a:rPr lang="en-US" sz="2599" spc="24">
                <a:solidFill>
                  <a:srgbClr val="FFFFFF"/>
                </a:solidFill>
                <a:latin typeface="Noto Sans"/>
                <a:ea typeface="Noto Sans"/>
                <a:cs typeface="Noto Sans"/>
                <a:sym typeface="Noto Sans"/>
              </a:rPr>
              <a:t>Bonds</a:t>
            </a:r>
          </a:p>
        </p:txBody>
      </p:sp>
      <p:sp>
        <p:nvSpPr>
          <p:cNvPr name="TextBox 34" id="34"/>
          <p:cNvSpPr txBox="true"/>
          <p:nvPr/>
        </p:nvSpPr>
        <p:spPr>
          <a:xfrm rot="0">
            <a:off x="14764362" y="3959327"/>
            <a:ext cx="2130757" cy="725424"/>
          </a:xfrm>
          <a:prstGeom prst="rect">
            <a:avLst/>
          </a:prstGeom>
        </p:spPr>
        <p:txBody>
          <a:bodyPr anchor="t" rtlCol="false" tIns="0" lIns="0" bIns="0" rIns="0">
            <a:spAutoFit/>
          </a:bodyPr>
          <a:lstStyle/>
          <a:p>
            <a:pPr algn="ctr">
              <a:lnSpc>
                <a:spcPts val="2807"/>
              </a:lnSpc>
            </a:pPr>
            <a:r>
              <a:rPr lang="en-US" sz="2599" spc="23">
                <a:solidFill>
                  <a:srgbClr val="FFFFFF"/>
                </a:solidFill>
                <a:latin typeface="Noto Sans"/>
                <a:ea typeface="Noto Sans"/>
                <a:cs typeface="Noto Sans"/>
                <a:sym typeface="Noto Sans"/>
              </a:rPr>
              <a:t>Sector/</a:t>
            </a:r>
          </a:p>
          <a:p>
            <a:pPr algn="ctr">
              <a:lnSpc>
                <a:spcPts val="2807"/>
              </a:lnSpc>
            </a:pPr>
            <a:r>
              <a:rPr lang="en-US" sz="2599" spc="24">
                <a:solidFill>
                  <a:srgbClr val="FFFFFF"/>
                </a:solidFill>
                <a:latin typeface="Noto Sans"/>
                <a:ea typeface="Noto Sans"/>
                <a:cs typeface="Noto Sans"/>
                <a:sym typeface="Noto Sans"/>
              </a:rPr>
              <a:t>Specialty</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Freeform 3" id="3"/>
          <p:cNvSpPr/>
          <p:nvPr/>
        </p:nvSpPr>
        <p:spPr>
          <a:xfrm flipH="false" flipV="false" rot="0">
            <a:off x="2669830" y="1660003"/>
            <a:ext cx="12948340" cy="7803030"/>
          </a:xfrm>
          <a:custGeom>
            <a:avLst/>
            <a:gdLst/>
            <a:ahLst/>
            <a:cxnLst/>
            <a:rect r="r" b="b" t="t" l="l"/>
            <a:pathLst>
              <a:path h="7803030" w="12948340">
                <a:moveTo>
                  <a:pt x="0" y="0"/>
                </a:moveTo>
                <a:lnTo>
                  <a:pt x="12948340" y="0"/>
                </a:lnTo>
                <a:lnTo>
                  <a:pt x="12948340" y="7803030"/>
                </a:lnTo>
                <a:lnTo>
                  <a:pt x="0" y="7803030"/>
                </a:lnTo>
                <a:lnTo>
                  <a:pt x="0" y="0"/>
                </a:lnTo>
                <a:close/>
              </a:path>
            </a:pathLst>
          </a:custGeom>
          <a:blipFill>
            <a:blip r:embed="rId4"/>
            <a:stretch>
              <a:fillRect l="0" t="-480" r="-151" b="-480"/>
            </a:stretch>
          </a:blipFill>
        </p:spPr>
      </p:sp>
      <p:sp>
        <p:nvSpPr>
          <p:cNvPr name="Freeform 4" id="4"/>
          <p:cNvSpPr/>
          <p:nvPr/>
        </p:nvSpPr>
        <p:spPr>
          <a:xfrm flipH="false" flipV="false" rot="0">
            <a:off x="13070140" y="2015447"/>
            <a:ext cx="138790" cy="6966994"/>
          </a:xfrm>
          <a:custGeom>
            <a:avLst/>
            <a:gdLst/>
            <a:ahLst/>
            <a:cxnLst/>
            <a:rect r="r" b="b" t="t" l="l"/>
            <a:pathLst>
              <a:path h="6966994" w="138790">
                <a:moveTo>
                  <a:pt x="0" y="0"/>
                </a:moveTo>
                <a:lnTo>
                  <a:pt x="138790" y="0"/>
                </a:lnTo>
                <a:lnTo>
                  <a:pt x="138790" y="6966995"/>
                </a:lnTo>
                <a:lnTo>
                  <a:pt x="0" y="6966995"/>
                </a:lnTo>
                <a:lnTo>
                  <a:pt x="0" y="0"/>
                </a:lnTo>
                <a:close/>
              </a:path>
            </a:pathLst>
          </a:custGeom>
          <a:blipFill>
            <a:blip r:embed="rId5"/>
            <a:stretch>
              <a:fillRect l="0" t="-68443" r="0" b="0"/>
            </a:stretch>
          </a:blipFill>
        </p:spPr>
      </p:sp>
      <p:sp>
        <p:nvSpPr>
          <p:cNvPr name="Freeform 5" id="5"/>
          <p:cNvSpPr/>
          <p:nvPr/>
        </p:nvSpPr>
        <p:spPr>
          <a:xfrm flipH="false" flipV="false" rot="-10800000">
            <a:off x="12952974" y="1692231"/>
            <a:ext cx="373121" cy="323216"/>
          </a:xfrm>
          <a:custGeom>
            <a:avLst/>
            <a:gdLst/>
            <a:ahLst/>
            <a:cxnLst/>
            <a:rect r="r" b="b" t="t" l="l"/>
            <a:pathLst>
              <a:path h="323216" w="373121">
                <a:moveTo>
                  <a:pt x="0" y="0"/>
                </a:moveTo>
                <a:lnTo>
                  <a:pt x="373122" y="0"/>
                </a:lnTo>
                <a:lnTo>
                  <a:pt x="373122" y="323216"/>
                </a:lnTo>
                <a:lnTo>
                  <a:pt x="0" y="3232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0" y="183471"/>
            <a:ext cx="18288000" cy="1152525"/>
          </a:xfrm>
          <a:prstGeom prst="rect">
            <a:avLst/>
          </a:prstGeom>
        </p:spPr>
        <p:txBody>
          <a:bodyPr anchor="t" rtlCol="false" tIns="0" lIns="0" bIns="0" rIns="0">
            <a:spAutoFit/>
          </a:bodyPr>
          <a:lstStyle/>
          <a:p>
            <a:pPr algn="ctr">
              <a:lnSpc>
                <a:spcPts val="9000"/>
              </a:lnSpc>
            </a:pPr>
            <a:r>
              <a:rPr lang="en-US" sz="7500" b="true">
                <a:solidFill>
                  <a:srgbClr val="232C68"/>
                </a:solidFill>
                <a:latin typeface="Noto Sans Bold"/>
                <a:ea typeface="Noto Sans Bold"/>
                <a:cs typeface="Noto Sans Bold"/>
                <a:sym typeface="Noto Sans Bold"/>
              </a:rPr>
              <a:t>Target Date Funds</a:t>
            </a:r>
          </a:p>
        </p:txBody>
      </p:sp>
      <p:sp>
        <p:nvSpPr>
          <p:cNvPr name="TextBox 7" id="7"/>
          <p:cNvSpPr txBox="true"/>
          <p:nvPr/>
        </p:nvSpPr>
        <p:spPr>
          <a:xfrm rot="0">
            <a:off x="3844452" y="9856696"/>
            <a:ext cx="11402020" cy="198120"/>
          </a:xfrm>
          <a:prstGeom prst="rect">
            <a:avLst/>
          </a:prstGeom>
        </p:spPr>
        <p:txBody>
          <a:bodyPr anchor="t" rtlCol="false" tIns="0" lIns="0" bIns="0" rIns="0">
            <a:spAutoFit/>
          </a:bodyPr>
          <a:lstStyle/>
          <a:p>
            <a:pPr algn="ctr">
              <a:lnSpc>
                <a:spcPts val="1679"/>
              </a:lnSpc>
              <a:spcBef>
                <a:spcPct val="0"/>
              </a:spcBef>
            </a:pPr>
            <a:r>
              <a:rPr lang="en-US" sz="1200" i="true">
                <a:solidFill>
                  <a:srgbClr val="000000"/>
                </a:solidFill>
                <a:latin typeface="Noto Sans Italics"/>
                <a:ea typeface="Noto Sans Italics"/>
                <a:cs typeface="Noto Sans Italics"/>
                <a:sym typeface="Noto Sans Italics"/>
              </a:rPr>
              <a:t>For Illustrative purposes. Not specific to any Target Date Series.​ Types of funds held, expected retirement age, and Equity and Fixed Income percentages will vary by fund.</a:t>
            </a:r>
          </a:p>
        </p:txBody>
      </p:sp>
      <p:sp>
        <p:nvSpPr>
          <p:cNvPr name="TextBox 8" id="8"/>
          <p:cNvSpPr txBox="true"/>
          <p:nvPr/>
        </p:nvSpPr>
        <p:spPr>
          <a:xfrm rot="0">
            <a:off x="5311703" y="6513651"/>
            <a:ext cx="1432768" cy="356235"/>
          </a:xfrm>
          <a:prstGeom prst="rect">
            <a:avLst/>
          </a:prstGeom>
        </p:spPr>
        <p:txBody>
          <a:bodyPr anchor="t" rtlCol="false" tIns="0" lIns="0" bIns="0" rIns="0">
            <a:spAutoFit/>
          </a:bodyPr>
          <a:lstStyle/>
          <a:p>
            <a:pPr algn="ctr">
              <a:lnSpc>
                <a:spcPts val="2940"/>
              </a:lnSpc>
            </a:pPr>
            <a:r>
              <a:rPr lang="en-US" sz="2100" b="true">
                <a:solidFill>
                  <a:srgbClr val="FFFFFF"/>
                </a:solidFill>
                <a:latin typeface="Noto Sans Bold"/>
                <a:ea typeface="Noto Sans Bold"/>
                <a:cs typeface="Noto Sans Bold"/>
                <a:sym typeface="Noto Sans Bold"/>
              </a:rPr>
              <a:t>U.S. Stocks</a:t>
            </a:r>
          </a:p>
        </p:txBody>
      </p:sp>
      <p:sp>
        <p:nvSpPr>
          <p:cNvPr name="TextBox 9" id="9"/>
          <p:cNvSpPr txBox="true"/>
          <p:nvPr/>
        </p:nvSpPr>
        <p:spPr>
          <a:xfrm rot="0">
            <a:off x="6744471" y="4048754"/>
            <a:ext cx="1947862" cy="356235"/>
          </a:xfrm>
          <a:prstGeom prst="rect">
            <a:avLst/>
          </a:prstGeom>
        </p:spPr>
        <p:txBody>
          <a:bodyPr anchor="t" rtlCol="false" tIns="0" lIns="0" bIns="0" rIns="0">
            <a:spAutoFit/>
          </a:bodyPr>
          <a:lstStyle/>
          <a:p>
            <a:pPr algn="ctr">
              <a:lnSpc>
                <a:spcPts val="2940"/>
              </a:lnSpc>
            </a:pPr>
            <a:r>
              <a:rPr lang="en-US" sz="2100" b="true">
                <a:solidFill>
                  <a:srgbClr val="FFFFFF"/>
                </a:solidFill>
                <a:latin typeface="Noto Sans Bold"/>
                <a:ea typeface="Noto Sans Bold"/>
                <a:cs typeface="Noto Sans Bold"/>
                <a:sym typeface="Noto Sans Bold"/>
              </a:rPr>
              <a:t>Foreign Stocks</a:t>
            </a:r>
          </a:p>
        </p:txBody>
      </p:sp>
      <p:sp>
        <p:nvSpPr>
          <p:cNvPr name="TextBox 10" id="10"/>
          <p:cNvSpPr txBox="true"/>
          <p:nvPr/>
        </p:nvSpPr>
        <p:spPr>
          <a:xfrm rot="0">
            <a:off x="10000383" y="3275957"/>
            <a:ext cx="1390799" cy="356235"/>
          </a:xfrm>
          <a:prstGeom prst="rect">
            <a:avLst/>
          </a:prstGeom>
        </p:spPr>
        <p:txBody>
          <a:bodyPr anchor="t" rtlCol="false" tIns="0" lIns="0" bIns="0" rIns="0">
            <a:spAutoFit/>
          </a:bodyPr>
          <a:lstStyle/>
          <a:p>
            <a:pPr algn="ctr">
              <a:lnSpc>
                <a:spcPts val="2940"/>
              </a:lnSpc>
            </a:pPr>
            <a:r>
              <a:rPr lang="en-US" sz="2100" b="true">
                <a:solidFill>
                  <a:srgbClr val="FFFFFF"/>
                </a:solidFill>
                <a:latin typeface="Noto Sans Bold"/>
                <a:ea typeface="Noto Sans Bold"/>
                <a:cs typeface="Noto Sans Bold"/>
                <a:sym typeface="Noto Sans Bold"/>
              </a:rPr>
              <a:t>U.S. Bonds</a:t>
            </a:r>
          </a:p>
        </p:txBody>
      </p:sp>
      <p:sp>
        <p:nvSpPr>
          <p:cNvPr name="TextBox 11" id="11"/>
          <p:cNvSpPr txBox="true"/>
          <p:nvPr/>
        </p:nvSpPr>
        <p:spPr>
          <a:xfrm rot="0">
            <a:off x="10695783" y="2336737"/>
            <a:ext cx="1905893" cy="356235"/>
          </a:xfrm>
          <a:prstGeom prst="rect">
            <a:avLst/>
          </a:prstGeom>
        </p:spPr>
        <p:txBody>
          <a:bodyPr anchor="t" rtlCol="false" tIns="0" lIns="0" bIns="0" rIns="0">
            <a:spAutoFit/>
          </a:bodyPr>
          <a:lstStyle/>
          <a:p>
            <a:pPr algn="ctr">
              <a:lnSpc>
                <a:spcPts val="2940"/>
              </a:lnSpc>
            </a:pPr>
            <a:r>
              <a:rPr lang="en-US" sz="2100" b="true">
                <a:solidFill>
                  <a:srgbClr val="FFFFFF"/>
                </a:solidFill>
                <a:latin typeface="Noto Sans Bold"/>
                <a:ea typeface="Noto Sans Bold"/>
                <a:cs typeface="Noto Sans Bold"/>
                <a:sym typeface="Noto Sans Bold"/>
              </a:rPr>
              <a:t>Foreign Bonds</a:t>
            </a:r>
          </a:p>
        </p:txBody>
      </p:sp>
      <p:sp>
        <p:nvSpPr>
          <p:cNvPr name="TextBox 12" id="12"/>
          <p:cNvSpPr txBox="true"/>
          <p:nvPr/>
        </p:nvSpPr>
        <p:spPr>
          <a:xfrm rot="0">
            <a:off x="12170521" y="1815739"/>
            <a:ext cx="638919" cy="356235"/>
          </a:xfrm>
          <a:prstGeom prst="rect">
            <a:avLst/>
          </a:prstGeom>
        </p:spPr>
        <p:txBody>
          <a:bodyPr anchor="t" rtlCol="false" tIns="0" lIns="0" bIns="0" rIns="0">
            <a:spAutoFit/>
          </a:bodyPr>
          <a:lstStyle/>
          <a:p>
            <a:pPr algn="ctr">
              <a:lnSpc>
                <a:spcPts val="2940"/>
              </a:lnSpc>
            </a:pPr>
            <a:r>
              <a:rPr lang="en-US" sz="2100" b="true">
                <a:solidFill>
                  <a:srgbClr val="FFFFFF"/>
                </a:solidFill>
                <a:latin typeface="Noto Sans Bold"/>
                <a:ea typeface="Noto Sans Bold"/>
                <a:cs typeface="Noto Sans Bold"/>
                <a:sym typeface="Noto Sans Bold"/>
              </a:rPr>
              <a:t>Cash</a:t>
            </a:r>
          </a:p>
        </p:txBody>
      </p:sp>
      <p:sp>
        <p:nvSpPr>
          <p:cNvPr name="TextBox 13" id="13"/>
          <p:cNvSpPr txBox="true"/>
          <p:nvPr/>
        </p:nvSpPr>
        <p:spPr>
          <a:xfrm rot="0">
            <a:off x="13070140" y="1335996"/>
            <a:ext cx="2867769" cy="356235"/>
          </a:xfrm>
          <a:prstGeom prst="rect">
            <a:avLst/>
          </a:prstGeom>
        </p:spPr>
        <p:txBody>
          <a:bodyPr anchor="t" rtlCol="false" tIns="0" lIns="0" bIns="0" rIns="0">
            <a:spAutoFit/>
          </a:bodyPr>
          <a:lstStyle/>
          <a:p>
            <a:pPr algn="ctr">
              <a:lnSpc>
                <a:spcPts val="2940"/>
              </a:lnSpc>
            </a:pPr>
            <a:r>
              <a:rPr lang="en-US" sz="2100" b="true">
                <a:solidFill>
                  <a:srgbClr val="F26422"/>
                </a:solidFill>
                <a:latin typeface="Noto Sans Bold"/>
                <a:ea typeface="Noto Sans Bold"/>
                <a:cs typeface="Noto Sans Bold"/>
                <a:sym typeface="Noto Sans Bold"/>
              </a:rPr>
              <a:t>Expected Retirement </a:t>
            </a:r>
          </a:p>
        </p:txBody>
      </p:sp>
      <p:sp>
        <p:nvSpPr>
          <p:cNvPr name="TextBox 14" id="14"/>
          <p:cNvSpPr txBox="true"/>
          <p:nvPr/>
        </p:nvSpPr>
        <p:spPr>
          <a:xfrm rot="0">
            <a:off x="8644533" y="9355681"/>
            <a:ext cx="583109" cy="396240"/>
          </a:xfrm>
          <a:prstGeom prst="rect">
            <a:avLst/>
          </a:prstGeom>
        </p:spPr>
        <p:txBody>
          <a:bodyPr anchor="t" rtlCol="false" tIns="0" lIns="0" bIns="0" rIns="0">
            <a:spAutoFit/>
          </a:bodyPr>
          <a:lstStyle/>
          <a:p>
            <a:pPr algn="ctr">
              <a:lnSpc>
                <a:spcPts val="3359"/>
              </a:lnSpc>
            </a:pPr>
            <a:r>
              <a:rPr lang="en-US" sz="2399" b="true">
                <a:solidFill>
                  <a:srgbClr val="232C68"/>
                </a:solidFill>
                <a:latin typeface="Noto Sans Bold"/>
                <a:ea typeface="Noto Sans Bold"/>
                <a:cs typeface="Noto Sans Bold"/>
                <a:sym typeface="Noto Sans Bold"/>
              </a:rPr>
              <a:t>Age</a:t>
            </a:r>
          </a:p>
        </p:txBody>
      </p:sp>
      <p:sp>
        <p:nvSpPr>
          <p:cNvPr name="TextBox 15" id="15"/>
          <p:cNvSpPr txBox="true"/>
          <p:nvPr/>
        </p:nvSpPr>
        <p:spPr>
          <a:xfrm rot="-5400000">
            <a:off x="-403186" y="5123768"/>
            <a:ext cx="5257832" cy="396240"/>
          </a:xfrm>
          <a:prstGeom prst="rect">
            <a:avLst/>
          </a:prstGeom>
        </p:spPr>
        <p:txBody>
          <a:bodyPr anchor="t" rtlCol="false" tIns="0" lIns="0" bIns="0" rIns="0">
            <a:spAutoFit/>
          </a:bodyPr>
          <a:lstStyle/>
          <a:p>
            <a:pPr algn="ctr">
              <a:lnSpc>
                <a:spcPts val="3359"/>
              </a:lnSpc>
            </a:pPr>
            <a:r>
              <a:rPr lang="en-US" sz="2399" b="true">
                <a:solidFill>
                  <a:srgbClr val="232C68"/>
                </a:solidFill>
                <a:latin typeface="Noto Sans Bold"/>
                <a:ea typeface="Noto Sans Bold"/>
                <a:cs typeface="Noto Sans Bold"/>
                <a:sym typeface="Noto Sans Bold"/>
              </a:rPr>
              <a:t>Allocation Percentage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0" y="340494"/>
            <a:ext cx="18288000" cy="1152525"/>
          </a:xfrm>
          <a:prstGeom prst="rect">
            <a:avLst/>
          </a:prstGeom>
        </p:spPr>
        <p:txBody>
          <a:bodyPr anchor="t" rtlCol="false" tIns="0" lIns="0" bIns="0" rIns="0">
            <a:spAutoFit/>
          </a:bodyPr>
          <a:lstStyle/>
          <a:p>
            <a:pPr algn="ctr">
              <a:lnSpc>
                <a:spcPts val="9000"/>
              </a:lnSpc>
            </a:pPr>
            <a:r>
              <a:rPr lang="en-US" sz="7500" b="true">
                <a:solidFill>
                  <a:srgbClr val="232C68"/>
                </a:solidFill>
                <a:latin typeface="Noto Sans Bold"/>
                <a:ea typeface="Noto Sans Bold"/>
                <a:cs typeface="Noto Sans Bold"/>
                <a:sym typeface="Noto Sans Bold"/>
              </a:rPr>
              <a:t>Target Date Fund Menu</a:t>
            </a:r>
          </a:p>
        </p:txBody>
      </p:sp>
      <p:graphicFrame>
        <p:nvGraphicFramePr>
          <p:cNvPr name="Table 3" id="3"/>
          <p:cNvGraphicFramePr>
            <a:graphicFrameLocks noGrp="true"/>
          </p:cNvGraphicFramePr>
          <p:nvPr/>
        </p:nvGraphicFramePr>
        <p:xfrm>
          <a:off x="4390284" y="1552315"/>
          <a:ext cx="13511886" cy="8461375"/>
        </p:xfrm>
        <a:graphic>
          <a:graphicData uri="http://schemas.openxmlformats.org/drawingml/2006/table">
            <a:tbl>
              <a:tblPr/>
              <a:tblGrid>
                <a:gridCol w="3781865"/>
                <a:gridCol w="5332514"/>
                <a:gridCol w="4397507"/>
              </a:tblGrid>
              <a:tr h="1936482">
                <a:tc>
                  <a:txBody>
                    <a:bodyPr anchor="t" rtlCol="false"/>
                    <a:lstStyle/>
                    <a:p>
                      <a:pPr algn="ctr">
                        <a:lnSpc>
                          <a:spcPts val="3480"/>
                        </a:lnSpc>
                        <a:defRPr/>
                      </a:pPr>
                      <a:r>
                        <a:rPr lang="en-US" b="true" sz="2900" spc="26">
                          <a:solidFill>
                            <a:srgbClr val="FFFFFF"/>
                          </a:solidFill>
                          <a:latin typeface="Noto Sans Bold"/>
                          <a:ea typeface="Noto Sans Bold"/>
                          <a:cs typeface="Noto Sans Bold"/>
                          <a:sym typeface="Noto Sans Bold"/>
                        </a:rPr>
                        <a:t>If You Were </a:t>
                      </a:r>
                      <a:endParaRPr lang="en-US" sz="1100"/>
                    </a:p>
                    <a:p>
                      <a:pPr algn="ctr">
                        <a:lnSpc>
                          <a:spcPts val="3480"/>
                        </a:lnSpc>
                      </a:pPr>
                      <a:r>
                        <a:rPr lang="en-US" b="true" sz="2900" spc="27">
                          <a:solidFill>
                            <a:srgbClr val="FFFFFF"/>
                          </a:solidFill>
                          <a:latin typeface="Noto Sans Bold"/>
                          <a:ea typeface="Noto Sans Bold"/>
                          <a:cs typeface="Noto Sans Bold"/>
                          <a:sym typeface="Noto Sans Bold"/>
                        </a:rPr>
                        <a:t>Born In</a:t>
                      </a:r>
                    </a:p>
                  </a:txBody>
                  <a:tcPr marL="14068" marR="14068" marT="14068" marB="14068"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212C68"/>
                    </a:solidFill>
                  </a:tcPr>
                </a:tc>
                <a:tc>
                  <a:txBody>
                    <a:bodyPr anchor="t" rtlCol="false"/>
                    <a:lstStyle/>
                    <a:p>
                      <a:pPr algn="ctr">
                        <a:lnSpc>
                          <a:spcPts val="3480"/>
                        </a:lnSpc>
                        <a:defRPr/>
                      </a:pPr>
                      <a:endParaRPr lang="en-US" sz="1100"/>
                    </a:p>
                    <a:p>
                      <a:pPr algn="ctr">
                        <a:lnSpc>
                          <a:spcPts val="3480"/>
                        </a:lnSpc>
                      </a:pPr>
                      <a:r>
                        <a:rPr lang="en-US" b="true" sz="2900" spc="26">
                          <a:solidFill>
                            <a:srgbClr val="FFFFFF"/>
                          </a:solidFill>
                          <a:latin typeface="Noto Sans Bold"/>
                          <a:ea typeface="Noto Sans Bold"/>
                          <a:cs typeface="Noto Sans Bold"/>
                          <a:sym typeface="Noto Sans Bold"/>
                        </a:rPr>
                        <a:t>Target Date Investment </a:t>
                      </a:r>
                    </a:p>
                    <a:p>
                      <a:pPr algn="ctr">
                        <a:lnSpc>
                          <a:spcPts val="3480"/>
                        </a:lnSpc>
                      </a:pPr>
                      <a:r>
                        <a:rPr lang="en-US" b="true" sz="2900" spc="27">
                          <a:solidFill>
                            <a:srgbClr val="FFFFFF"/>
                          </a:solidFill>
                          <a:latin typeface="Noto Sans Bold"/>
                          <a:ea typeface="Noto Sans Bold"/>
                          <a:cs typeface="Noto Sans Bold"/>
                          <a:sym typeface="Noto Sans Bold"/>
                        </a:rPr>
                        <a:t>to Consider</a:t>
                      </a:r>
                    </a:p>
                    <a:p>
                      <a:pPr algn="ctr">
                        <a:lnSpc>
                          <a:spcPts val="3480"/>
                        </a:lnSpc>
                      </a:pPr>
                    </a:p>
                  </a:txBody>
                  <a:tcPr marL="14068" marR="14068" marT="14068" marB="14068"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212C68"/>
                    </a:solidFill>
                  </a:tcPr>
                </a:tc>
                <a:tc>
                  <a:txBody>
                    <a:bodyPr anchor="t" rtlCol="false"/>
                    <a:lstStyle/>
                    <a:p>
                      <a:pPr algn="ctr">
                        <a:lnSpc>
                          <a:spcPts val="3480"/>
                        </a:lnSpc>
                        <a:defRPr/>
                      </a:pPr>
                      <a:r>
                        <a:rPr lang="en-US" b="true" sz="2900" spc="27">
                          <a:solidFill>
                            <a:srgbClr val="FFFFFF"/>
                          </a:solidFill>
                          <a:latin typeface="Noto Sans Bold"/>
                          <a:ea typeface="Noto Sans Bold"/>
                          <a:cs typeface="Noto Sans Bold"/>
                          <a:sym typeface="Noto Sans Bold"/>
                        </a:rPr>
                        <a:t>Estimated Number of </a:t>
                      </a:r>
                      <a:r>
                        <a:rPr lang="en-US" b="true" sz="2900" spc="27">
                          <a:solidFill>
                            <a:srgbClr val="FFFFFF"/>
                          </a:solidFill>
                          <a:latin typeface="Noto Sans Bold"/>
                          <a:ea typeface="Noto Sans Bold"/>
                          <a:cs typeface="Noto Sans Bold"/>
                          <a:sym typeface="Noto Sans Bold"/>
                        </a:rPr>
                        <a:t>Years to Retirement</a:t>
                      </a:r>
                      <a:endParaRPr lang="en-US" sz="1100"/>
                    </a:p>
                  </a:txBody>
                  <a:tcPr marL="14068" marR="14068" marT="14068" marB="14068"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212C68"/>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2003-2007</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2070</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45 Years</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1998-2002</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2065</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40 Years</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1993-1997</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2060</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35 Years</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1988-1992</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2055</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30 Years</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1983-1987</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2050</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25 Years</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1978-1982</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2045</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20 Years</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1973-1977</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2040</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15 Years</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1968-1972</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2035</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10 Years</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1963-1967</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2030</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5 Years</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1958-1962</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2025</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Approaching retirement</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1953-1957</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2020</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 In retirement</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D0D8E8"/>
                    </a:solidFill>
                  </a:tcPr>
                </a:tc>
              </a:tr>
              <a:tr h="543741">
                <a:tc>
                  <a:txBody>
                    <a:bodyPr anchor="t" rtlCol="false"/>
                    <a:lstStyle/>
                    <a:p>
                      <a:pPr algn="ctr">
                        <a:lnSpc>
                          <a:spcPts val="3000"/>
                        </a:lnSpc>
                        <a:defRPr/>
                      </a:pPr>
                      <a:r>
                        <a:rPr lang="en-US" sz="2500" spc="23">
                          <a:solidFill>
                            <a:srgbClr val="404040"/>
                          </a:solidFill>
                          <a:latin typeface="Noto Sans"/>
                          <a:ea typeface="Noto Sans"/>
                          <a:cs typeface="Noto Sans"/>
                          <a:sym typeface="Noto Sans"/>
                        </a:rPr>
                        <a:t>Before 1953</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Target Retirement Income Fund</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c>
                  <a:txBody>
                    <a:bodyPr anchor="t" rtlCol="false"/>
                    <a:lstStyle/>
                    <a:p>
                      <a:pPr algn="l">
                        <a:lnSpc>
                          <a:spcPts val="3000"/>
                        </a:lnSpc>
                        <a:defRPr/>
                      </a:pPr>
                      <a:r>
                        <a:rPr lang="en-US" sz="2500" spc="23">
                          <a:solidFill>
                            <a:srgbClr val="404040"/>
                          </a:solidFill>
                          <a:latin typeface="Noto Sans"/>
                          <a:ea typeface="Noto Sans"/>
                          <a:cs typeface="Noto Sans"/>
                          <a:sym typeface="Noto Sans"/>
                        </a:rPr>
                        <a:t> In retirement</a:t>
                      </a:r>
                      <a:endParaRPr lang="en-US" sz="1100"/>
                    </a:p>
                  </a:txBody>
                  <a:tcPr marL="14068" marR="14068" marT="14068" marB="14068" anchor="ctr">
                    <a:lnL cmpd="sng" algn="ctr" cap="flat" w="12700">
                      <a:solidFill>
                        <a:srgbClr val="212C68"/>
                      </a:solidFill>
                      <a:prstDash val="solid"/>
                      <a:round/>
                      <a:headEnd type="none" w="med" len="med"/>
                      <a:tailEnd type="none" w="med" len="med"/>
                    </a:lnL>
                    <a:lnR cmpd="sng" algn="ctr" cap="flat" w="12700">
                      <a:solidFill>
                        <a:srgbClr val="212C68"/>
                      </a:solidFill>
                      <a:prstDash val="solid"/>
                      <a:round/>
                      <a:headEnd type="none" w="med" len="med"/>
                      <a:tailEnd type="none" w="med" len="med"/>
                    </a:lnR>
                    <a:lnT cmpd="sng" algn="ctr" cap="flat" w="12700">
                      <a:solidFill>
                        <a:srgbClr val="212C68"/>
                      </a:solidFill>
                      <a:prstDash val="solid"/>
                      <a:round/>
                      <a:headEnd type="none" w="med" len="med"/>
                      <a:tailEnd type="none" w="med" len="med"/>
                    </a:lnT>
                    <a:lnB cmpd="sng" algn="ctr" cap="flat" w="12700">
                      <a:solidFill>
                        <a:srgbClr val="212C68"/>
                      </a:solidFill>
                      <a:prstDash val="solid"/>
                      <a:round/>
                      <a:headEnd type="none" w="med" len="med"/>
                      <a:tailEnd type="none" w="med" len="med"/>
                    </a:lnB>
                    <a:solidFill>
                      <a:srgbClr val="E9EDF4"/>
                    </a:solidFill>
                  </a:tcPr>
                </a:tc>
              </a:tr>
            </a:tbl>
          </a:graphicData>
        </a:graphic>
      </p:graphicFrame>
      <p:grpSp>
        <p:nvGrpSpPr>
          <p:cNvPr name="Group 4" id="4"/>
          <p:cNvGrpSpPr/>
          <p:nvPr/>
        </p:nvGrpSpPr>
        <p:grpSpPr>
          <a:xfrm rot="0">
            <a:off x="312012" y="5143500"/>
            <a:ext cx="3619500" cy="3202645"/>
            <a:chOff x="0" y="0"/>
            <a:chExt cx="4826000" cy="4270193"/>
          </a:xfrm>
        </p:grpSpPr>
        <p:sp>
          <p:nvSpPr>
            <p:cNvPr name="Freeform 5" id="5"/>
            <p:cNvSpPr/>
            <p:nvPr/>
          </p:nvSpPr>
          <p:spPr>
            <a:xfrm flipH="false" flipV="false" rot="0">
              <a:off x="0" y="0"/>
              <a:ext cx="4826000" cy="4270193"/>
            </a:xfrm>
            <a:custGeom>
              <a:avLst/>
              <a:gdLst/>
              <a:ahLst/>
              <a:cxnLst/>
              <a:rect r="r" b="b" t="t" l="l"/>
              <a:pathLst>
                <a:path h="4270193" w="4826000">
                  <a:moveTo>
                    <a:pt x="0" y="0"/>
                  </a:moveTo>
                  <a:lnTo>
                    <a:pt x="4826000" y="0"/>
                  </a:lnTo>
                  <a:lnTo>
                    <a:pt x="4826000" y="4270193"/>
                  </a:lnTo>
                  <a:lnTo>
                    <a:pt x="0" y="4270193"/>
                  </a:lnTo>
                  <a:close/>
                </a:path>
              </a:pathLst>
            </a:custGeom>
            <a:solidFill>
              <a:srgbClr val="212C68"/>
            </a:solidFill>
          </p:spPr>
        </p:sp>
      </p:grpSp>
      <p:sp>
        <p:nvSpPr>
          <p:cNvPr name="TextBox 6" id="6"/>
          <p:cNvSpPr txBox="true"/>
          <p:nvPr/>
        </p:nvSpPr>
        <p:spPr>
          <a:xfrm rot="0">
            <a:off x="588021" y="5530385"/>
            <a:ext cx="3067482" cy="2428875"/>
          </a:xfrm>
          <a:prstGeom prst="rect">
            <a:avLst/>
          </a:prstGeom>
        </p:spPr>
        <p:txBody>
          <a:bodyPr anchor="t" rtlCol="false" tIns="0" lIns="0" bIns="0" rIns="0">
            <a:spAutoFit/>
          </a:bodyPr>
          <a:lstStyle/>
          <a:p>
            <a:pPr algn="ctr">
              <a:lnSpc>
                <a:spcPts val="3840"/>
              </a:lnSpc>
            </a:pPr>
            <a:r>
              <a:rPr lang="en-US" sz="3200" spc="28">
                <a:solidFill>
                  <a:srgbClr val="FFFFFF"/>
                </a:solidFill>
                <a:latin typeface="Noto Sans"/>
                <a:ea typeface="Noto Sans"/>
                <a:cs typeface="Noto Sans"/>
                <a:sym typeface="Noto Sans"/>
              </a:rPr>
              <a:t>Age based target date funds based </a:t>
            </a:r>
          </a:p>
          <a:p>
            <a:pPr algn="ctr">
              <a:lnSpc>
                <a:spcPts val="3840"/>
              </a:lnSpc>
            </a:pPr>
            <a:r>
              <a:rPr lang="en-US" sz="3200" spc="29">
                <a:solidFill>
                  <a:srgbClr val="FFFFFF"/>
                </a:solidFill>
                <a:latin typeface="Noto Sans"/>
                <a:ea typeface="Noto Sans"/>
                <a:cs typeface="Noto Sans"/>
                <a:sym typeface="Noto Sans"/>
              </a:rPr>
              <a:t>on normal retirement age</a:t>
            </a:r>
          </a:p>
        </p:txBody>
      </p:sp>
      <p:sp>
        <p:nvSpPr>
          <p:cNvPr name="Freeform 7" id="7" descr="A hand holding a bag and a graph  Description automatically generated"/>
          <p:cNvSpPr/>
          <p:nvPr/>
        </p:nvSpPr>
        <p:spPr>
          <a:xfrm flipH="false" flipV="false" rot="0">
            <a:off x="772589" y="2311400"/>
            <a:ext cx="2515465" cy="2438400"/>
          </a:xfrm>
          <a:custGeom>
            <a:avLst/>
            <a:gdLst/>
            <a:ahLst/>
            <a:cxnLst/>
            <a:rect r="r" b="b" t="t" l="l"/>
            <a:pathLst>
              <a:path h="2438400" w="2515465">
                <a:moveTo>
                  <a:pt x="0" y="0"/>
                </a:moveTo>
                <a:lnTo>
                  <a:pt x="2515465" y="0"/>
                </a:lnTo>
                <a:lnTo>
                  <a:pt x="2515465" y="2438400"/>
                </a:lnTo>
                <a:lnTo>
                  <a:pt x="0" y="2438400"/>
                </a:lnTo>
                <a:lnTo>
                  <a:pt x="0" y="0"/>
                </a:lnTo>
                <a:close/>
              </a:path>
            </a:pathLst>
          </a:custGeom>
          <a:blipFill>
            <a:blip r:embed="rId3"/>
            <a:stretch>
              <a:fillRect l="-22291" t="-47481" r="-274360" b="-82686"/>
            </a:stretch>
          </a:blipFill>
        </p:spPr>
      </p:sp>
      <p:sp>
        <p:nvSpPr>
          <p:cNvPr name="Freeform 8" id="8"/>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4"/>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Freeform 6" id="6"/>
          <p:cNvSpPr/>
          <p:nvPr/>
        </p:nvSpPr>
        <p:spPr>
          <a:xfrm flipH="false" flipV="false" rot="0">
            <a:off x="8548217" y="4920489"/>
            <a:ext cx="1832047" cy="1988653"/>
          </a:xfrm>
          <a:custGeom>
            <a:avLst/>
            <a:gdLst/>
            <a:ahLst/>
            <a:cxnLst/>
            <a:rect r="r" b="b" t="t" l="l"/>
            <a:pathLst>
              <a:path h="1988653" w="1832047">
                <a:moveTo>
                  <a:pt x="0" y="0"/>
                </a:moveTo>
                <a:lnTo>
                  <a:pt x="1832047" y="0"/>
                </a:lnTo>
                <a:lnTo>
                  <a:pt x="1832047" y="1988653"/>
                </a:lnTo>
                <a:lnTo>
                  <a:pt x="0" y="19886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511215" y="4826795"/>
            <a:ext cx="2027686" cy="2082348"/>
          </a:xfrm>
          <a:custGeom>
            <a:avLst/>
            <a:gdLst/>
            <a:ahLst/>
            <a:cxnLst/>
            <a:rect r="r" b="b" t="t" l="l"/>
            <a:pathLst>
              <a:path h="2082348" w="2027686">
                <a:moveTo>
                  <a:pt x="0" y="0"/>
                </a:moveTo>
                <a:lnTo>
                  <a:pt x="2027687" y="0"/>
                </a:lnTo>
                <a:lnTo>
                  <a:pt x="2027687" y="2082347"/>
                </a:lnTo>
                <a:lnTo>
                  <a:pt x="0" y="208234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5015218" y="4724854"/>
            <a:ext cx="2099647" cy="2184288"/>
          </a:xfrm>
          <a:custGeom>
            <a:avLst/>
            <a:gdLst/>
            <a:ahLst/>
            <a:cxnLst/>
            <a:rect r="r" b="b" t="t" l="l"/>
            <a:pathLst>
              <a:path h="2184288" w="2099647">
                <a:moveTo>
                  <a:pt x="0" y="0"/>
                </a:moveTo>
                <a:lnTo>
                  <a:pt x="2099647" y="0"/>
                </a:lnTo>
                <a:lnTo>
                  <a:pt x="2099647" y="2184288"/>
                </a:lnTo>
                <a:lnTo>
                  <a:pt x="0" y="21842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6120883" y="4431146"/>
            <a:ext cx="848714" cy="2477996"/>
          </a:xfrm>
          <a:custGeom>
            <a:avLst/>
            <a:gdLst/>
            <a:ahLst/>
            <a:cxnLst/>
            <a:rect r="r" b="b" t="t" l="l"/>
            <a:pathLst>
              <a:path h="2477996" w="848714">
                <a:moveTo>
                  <a:pt x="0" y="0"/>
                </a:moveTo>
                <a:lnTo>
                  <a:pt x="848714" y="0"/>
                </a:lnTo>
                <a:lnTo>
                  <a:pt x="848714" y="2477996"/>
                </a:lnTo>
                <a:lnTo>
                  <a:pt x="0" y="247799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1417648" y="5081343"/>
            <a:ext cx="2559345" cy="1827799"/>
          </a:xfrm>
          <a:custGeom>
            <a:avLst/>
            <a:gdLst/>
            <a:ahLst/>
            <a:cxnLst/>
            <a:rect r="r" b="b" t="t" l="l"/>
            <a:pathLst>
              <a:path h="1827799" w="2559345">
                <a:moveTo>
                  <a:pt x="0" y="0"/>
                </a:moveTo>
                <a:lnTo>
                  <a:pt x="2559345" y="0"/>
                </a:lnTo>
                <a:lnTo>
                  <a:pt x="2559345" y="1827799"/>
                </a:lnTo>
                <a:lnTo>
                  <a:pt x="0" y="182779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1" id="11"/>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Diversification</a:t>
            </a:r>
          </a:p>
        </p:txBody>
      </p:sp>
      <p:sp>
        <p:nvSpPr>
          <p:cNvPr name="TextBox 12" id="12"/>
          <p:cNvSpPr txBox="true"/>
          <p:nvPr/>
        </p:nvSpPr>
        <p:spPr>
          <a:xfrm rot="0">
            <a:off x="378787" y="2396647"/>
            <a:ext cx="17589173" cy="1771650"/>
          </a:xfrm>
          <a:prstGeom prst="rect">
            <a:avLst/>
          </a:prstGeom>
        </p:spPr>
        <p:txBody>
          <a:bodyPr anchor="t" rtlCol="false" tIns="0" lIns="0" bIns="0" rIns="0">
            <a:spAutoFit/>
          </a:bodyPr>
          <a:lstStyle/>
          <a:p>
            <a:pPr algn="ctr" marL="0" indent="0" lvl="0">
              <a:lnSpc>
                <a:spcPts val="4679"/>
              </a:lnSpc>
              <a:spcBef>
                <a:spcPct val="0"/>
              </a:spcBef>
            </a:pPr>
            <a:r>
              <a:rPr lang="en-US" b="true" sz="3899" spc="35">
                <a:solidFill>
                  <a:srgbClr val="232C68"/>
                </a:solidFill>
                <a:latin typeface="Noto Sans Bold"/>
                <a:ea typeface="Noto Sans Bold"/>
                <a:cs typeface="Noto Sans Bold"/>
                <a:sym typeface="Noto Sans Bold"/>
              </a:rPr>
              <a:t>Diversification is like a balanced diet. </a:t>
            </a:r>
          </a:p>
          <a:p>
            <a:pPr algn="ctr" marL="0" indent="0" lvl="0">
              <a:lnSpc>
                <a:spcPts val="4679"/>
              </a:lnSpc>
              <a:spcBef>
                <a:spcPct val="0"/>
              </a:spcBef>
            </a:pPr>
            <a:r>
              <a:rPr lang="en-US" b="true" sz="3899" spc="35">
                <a:solidFill>
                  <a:srgbClr val="232C68"/>
                </a:solidFill>
                <a:latin typeface="Noto Sans Bold"/>
                <a:ea typeface="Noto Sans Bold"/>
                <a:cs typeface="Noto Sans Bold"/>
                <a:sym typeface="Noto Sans Bold"/>
              </a:rPr>
              <a:t>S</a:t>
            </a:r>
            <a:r>
              <a:rPr lang="en-US" b="true" sz="3899" spc="35">
                <a:solidFill>
                  <a:srgbClr val="232C68"/>
                </a:solidFill>
                <a:latin typeface="Noto Sans Bold"/>
                <a:ea typeface="Noto Sans Bold"/>
                <a:cs typeface="Noto Sans Bold"/>
                <a:sym typeface="Noto Sans Bold"/>
              </a:rPr>
              <a:t>pread your investments across different assets to </a:t>
            </a:r>
          </a:p>
          <a:p>
            <a:pPr algn="ctr">
              <a:lnSpc>
                <a:spcPts val="4679"/>
              </a:lnSpc>
              <a:spcBef>
                <a:spcPct val="0"/>
              </a:spcBef>
            </a:pPr>
            <a:r>
              <a:rPr lang="en-US" b="true" sz="3899" spc="36">
                <a:solidFill>
                  <a:srgbClr val="232C68"/>
                </a:solidFill>
                <a:latin typeface="Noto Sans Bold"/>
                <a:ea typeface="Noto Sans Bold"/>
                <a:cs typeface="Noto Sans Bold"/>
                <a:sym typeface="Noto Sans Bold"/>
              </a:rPr>
              <a:t>promote growth and minimize risks.</a:t>
            </a:r>
          </a:p>
        </p:txBody>
      </p:sp>
      <p:sp>
        <p:nvSpPr>
          <p:cNvPr name="TextBox 13" id="13"/>
          <p:cNvSpPr txBox="true"/>
          <p:nvPr/>
        </p:nvSpPr>
        <p:spPr>
          <a:xfrm rot="0">
            <a:off x="2125427" y="8842450"/>
            <a:ext cx="14334218" cy="590550"/>
          </a:xfrm>
          <a:prstGeom prst="rect">
            <a:avLst/>
          </a:prstGeom>
        </p:spPr>
        <p:txBody>
          <a:bodyPr anchor="t" rtlCol="false" tIns="0" lIns="0" bIns="0" rIns="0">
            <a:spAutoFit/>
          </a:bodyPr>
          <a:lstStyle/>
          <a:p>
            <a:pPr algn="ctr">
              <a:lnSpc>
                <a:spcPts val="4679"/>
              </a:lnSpc>
              <a:spcBef>
                <a:spcPct val="0"/>
              </a:spcBef>
            </a:pPr>
            <a:r>
              <a:rPr lang="en-US" b="true" sz="3899" spc="36" u="sng">
                <a:solidFill>
                  <a:srgbClr val="F26422"/>
                </a:solidFill>
                <a:latin typeface="Noto Sans Bold"/>
                <a:ea typeface="Noto Sans Bold"/>
                <a:cs typeface="Noto Sans Bold"/>
                <a:sym typeface="Noto Sans Bold"/>
              </a:rPr>
              <a:t>Regular review of your account is important!​</a:t>
            </a:r>
            <a:r>
              <a:rPr lang="en-US" sz="3899" spc="36">
                <a:solidFill>
                  <a:srgbClr val="F26422"/>
                </a:solidFill>
                <a:latin typeface="Noto Sans"/>
                <a:ea typeface="Noto Sans"/>
                <a:cs typeface="Noto Sans"/>
                <a:sym typeface="Noto Sans"/>
              </a:rPr>
              <a:t>​</a:t>
            </a:r>
          </a:p>
        </p:txBody>
      </p:sp>
      <p:sp>
        <p:nvSpPr>
          <p:cNvPr name="TextBox 14" id="14"/>
          <p:cNvSpPr txBox="true"/>
          <p:nvPr/>
        </p:nvSpPr>
        <p:spPr>
          <a:xfrm rot="0">
            <a:off x="2522550" y="7500966"/>
            <a:ext cx="13539971" cy="986155"/>
          </a:xfrm>
          <a:prstGeom prst="rect">
            <a:avLst/>
          </a:prstGeom>
        </p:spPr>
        <p:txBody>
          <a:bodyPr anchor="t" rtlCol="false" tIns="0" lIns="0" bIns="0" rIns="0">
            <a:spAutoFit/>
          </a:bodyPr>
          <a:lstStyle/>
          <a:p>
            <a:pPr algn="ctr" marL="0" indent="0" lvl="0">
              <a:lnSpc>
                <a:spcPts val="3919"/>
              </a:lnSpc>
              <a:spcBef>
                <a:spcPct val="0"/>
              </a:spcBef>
            </a:pPr>
            <a:r>
              <a:rPr lang="en-US" b="true" sz="2799">
                <a:solidFill>
                  <a:srgbClr val="232C68"/>
                </a:solidFill>
                <a:latin typeface="Lato Bold"/>
                <a:ea typeface="Lato Bold"/>
                <a:cs typeface="Lato Bold"/>
                <a:sym typeface="Lato Bold"/>
              </a:rPr>
              <a:t>Diversifying your portfolio is essential for </a:t>
            </a:r>
            <a:r>
              <a:rPr lang="en-US" b="true" sz="2799">
                <a:solidFill>
                  <a:srgbClr val="F26422"/>
                </a:solidFill>
                <a:latin typeface="Lato Bold"/>
                <a:ea typeface="Lato Bold"/>
                <a:cs typeface="Lato Bold"/>
                <a:sym typeface="Lato Bold"/>
              </a:rPr>
              <a:t>maintaining financial stability.</a:t>
            </a:r>
            <a:r>
              <a:rPr lang="en-US" b="true" sz="2799">
                <a:solidFill>
                  <a:srgbClr val="232C68"/>
                </a:solidFill>
                <a:latin typeface="Lato Bold"/>
                <a:ea typeface="Lato Bold"/>
                <a:cs typeface="Lato Bold"/>
                <a:sym typeface="Lato Bold"/>
              </a:rPr>
              <a:t> </a:t>
            </a:r>
          </a:p>
          <a:p>
            <a:pPr algn="ctr">
              <a:lnSpc>
                <a:spcPts val="3919"/>
              </a:lnSpc>
              <a:spcBef>
                <a:spcPct val="0"/>
              </a:spcBef>
            </a:pPr>
            <a:r>
              <a:rPr lang="en-US" b="true" sz="2799">
                <a:solidFill>
                  <a:srgbClr val="232C68"/>
                </a:solidFill>
                <a:latin typeface="Lato Bold"/>
                <a:ea typeface="Lato Bold"/>
                <a:cs typeface="Lato Bold"/>
                <a:sym typeface="Lato Bold"/>
              </a:rPr>
              <a:t>It acts as a shield against total financial collapse, </a:t>
            </a:r>
            <a:r>
              <a:rPr lang="en-US" b="true" sz="2799">
                <a:solidFill>
                  <a:srgbClr val="F26422"/>
                </a:solidFill>
                <a:latin typeface="Lato Bold"/>
                <a:ea typeface="Lato Bold"/>
                <a:cs typeface="Lato Bold"/>
                <a:sym typeface="Lato Bold"/>
              </a:rPr>
              <a:t>ensuring long-term wealth.</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32C68"/>
        </a:solidFill>
      </p:bgPr>
    </p:bg>
    <p:spTree>
      <p:nvGrpSpPr>
        <p:cNvPr id="1" name=""/>
        <p:cNvGrpSpPr/>
        <p:nvPr/>
      </p:nvGrpSpPr>
      <p:grpSpPr>
        <a:xfrm>
          <a:off x="0" y="0"/>
          <a:ext cx="0" cy="0"/>
          <a:chOff x="0" y="0"/>
          <a:chExt cx="0" cy="0"/>
        </a:xfrm>
      </p:grpSpPr>
      <p:sp>
        <p:nvSpPr>
          <p:cNvPr name="TextBox 2" id="2"/>
          <p:cNvSpPr txBox="true"/>
          <p:nvPr/>
        </p:nvSpPr>
        <p:spPr>
          <a:xfrm rot="0">
            <a:off x="1334584" y="1904999"/>
            <a:ext cx="9166019" cy="5486400"/>
          </a:xfrm>
          <a:prstGeom prst="rect">
            <a:avLst/>
          </a:prstGeom>
        </p:spPr>
        <p:txBody>
          <a:bodyPr anchor="t" rtlCol="false" tIns="0" lIns="0" bIns="0" rIns="0">
            <a:spAutoFit/>
          </a:bodyPr>
          <a:lstStyle/>
          <a:p>
            <a:pPr algn="l">
              <a:lnSpc>
                <a:spcPts val="14400"/>
              </a:lnSpc>
            </a:pPr>
            <a:r>
              <a:rPr lang="en-US" sz="12000" b="true">
                <a:solidFill>
                  <a:srgbClr val="F9FCFF"/>
                </a:solidFill>
                <a:latin typeface="Noto Sans Bold"/>
                <a:ea typeface="Noto Sans Bold"/>
                <a:cs typeface="Noto Sans Bold"/>
                <a:sym typeface="Noto Sans Bold"/>
              </a:rPr>
              <a:t>Accessing Your Account</a:t>
            </a:r>
          </a:p>
        </p:txBody>
      </p:sp>
      <p:sp>
        <p:nvSpPr>
          <p:cNvPr name="Freeform 3" id="3" descr="Computer outline"/>
          <p:cNvSpPr/>
          <p:nvPr/>
        </p:nvSpPr>
        <p:spPr>
          <a:xfrm flipH="false" flipV="false" rot="0">
            <a:off x="10500603" y="3855980"/>
            <a:ext cx="7391399" cy="7391399"/>
          </a:xfrm>
          <a:custGeom>
            <a:avLst/>
            <a:gdLst/>
            <a:ahLst/>
            <a:cxnLst/>
            <a:rect r="r" b="b" t="t" l="l"/>
            <a:pathLst>
              <a:path h="7391399" w="7391399">
                <a:moveTo>
                  <a:pt x="0" y="0"/>
                </a:moveTo>
                <a:lnTo>
                  <a:pt x="7391399" y="0"/>
                </a:lnTo>
                <a:lnTo>
                  <a:pt x="7391399" y="7391399"/>
                </a:lnTo>
                <a:lnTo>
                  <a:pt x="0" y="73913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descr="User with solid fill"/>
          <p:cNvSpPr/>
          <p:nvPr/>
        </p:nvSpPr>
        <p:spPr>
          <a:xfrm flipH="false" flipV="false" rot="0">
            <a:off x="11917136" y="6174812"/>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descr="User with solid fill"/>
          <p:cNvSpPr/>
          <p:nvPr/>
        </p:nvSpPr>
        <p:spPr>
          <a:xfrm flipH="false" flipV="false" rot="0">
            <a:off x="15879536" y="6751580"/>
            <a:ext cx="1600199" cy="1600199"/>
          </a:xfrm>
          <a:custGeom>
            <a:avLst/>
            <a:gdLst/>
            <a:ahLst/>
            <a:cxnLst/>
            <a:rect r="r" b="b" t="t" l="l"/>
            <a:pathLst>
              <a:path h="1600199" w="1600199">
                <a:moveTo>
                  <a:pt x="0" y="0"/>
                </a:moveTo>
                <a:lnTo>
                  <a:pt x="1600199" y="0"/>
                </a:lnTo>
                <a:lnTo>
                  <a:pt x="1600199" y="1600199"/>
                </a:lnTo>
                <a:lnTo>
                  <a:pt x="0" y="16001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431" y="2212467"/>
            <a:ext cx="18288000" cy="8196708"/>
          </a:xfrm>
          <a:custGeom>
            <a:avLst/>
            <a:gdLst/>
            <a:ahLst/>
            <a:cxnLst/>
            <a:rect r="r" b="b" t="t" l="l"/>
            <a:pathLst>
              <a:path h="8196708" w="18288000">
                <a:moveTo>
                  <a:pt x="0" y="0"/>
                </a:moveTo>
                <a:lnTo>
                  <a:pt x="18288000" y="0"/>
                </a:lnTo>
                <a:lnTo>
                  <a:pt x="18288000" y="8196708"/>
                </a:lnTo>
                <a:lnTo>
                  <a:pt x="0" y="8196708"/>
                </a:lnTo>
                <a:lnTo>
                  <a:pt x="0" y="0"/>
                </a:lnTo>
                <a:close/>
              </a:path>
            </a:pathLst>
          </a:custGeom>
          <a:blipFill>
            <a:blip r:embed="rId3">
              <a:alphaModFix amt="48000"/>
            </a:blip>
            <a:stretch>
              <a:fillRect l="-4509" t="-25190" r="-3705" b="-31143"/>
            </a:stretch>
          </a:blipFill>
        </p:spPr>
      </p:sp>
      <p:grpSp>
        <p:nvGrpSpPr>
          <p:cNvPr name="Group 3" id="3"/>
          <p:cNvGrpSpPr/>
          <p:nvPr/>
        </p:nvGrpSpPr>
        <p:grpSpPr>
          <a:xfrm rot="0">
            <a:off x="-17431" y="0"/>
            <a:ext cx="18305431" cy="2315491"/>
            <a:chOff x="0" y="0"/>
            <a:chExt cx="4821183" cy="609841"/>
          </a:xfrm>
        </p:grpSpPr>
        <p:sp>
          <p:nvSpPr>
            <p:cNvPr name="Freeform 4" id="4"/>
            <p:cNvSpPr/>
            <p:nvPr/>
          </p:nvSpPr>
          <p:spPr>
            <a:xfrm flipH="false" flipV="false" rot="0">
              <a:off x="0" y="0"/>
              <a:ext cx="4821183" cy="609841"/>
            </a:xfrm>
            <a:custGeom>
              <a:avLst/>
              <a:gdLst/>
              <a:ahLst/>
              <a:cxnLst/>
              <a:rect r="r" b="b" t="t" l="l"/>
              <a:pathLst>
                <a:path h="609841" w="4821183">
                  <a:moveTo>
                    <a:pt x="0" y="0"/>
                  </a:moveTo>
                  <a:lnTo>
                    <a:pt x="4821183" y="0"/>
                  </a:lnTo>
                  <a:lnTo>
                    <a:pt x="4821183" y="609841"/>
                  </a:lnTo>
                  <a:lnTo>
                    <a:pt x="0" y="609841"/>
                  </a:lnTo>
                  <a:close/>
                </a:path>
              </a:pathLst>
            </a:custGeom>
            <a:solidFill>
              <a:srgbClr val="232C68"/>
            </a:solidFill>
          </p:spPr>
        </p:sp>
        <p:sp>
          <p:nvSpPr>
            <p:cNvPr name="TextBox 5" id="5"/>
            <p:cNvSpPr txBox="true"/>
            <p:nvPr/>
          </p:nvSpPr>
          <p:spPr>
            <a:xfrm>
              <a:off x="0" y="-38100"/>
              <a:ext cx="4821183" cy="647941"/>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493589"/>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BPAS University</a:t>
            </a:r>
          </a:p>
        </p:txBody>
      </p:sp>
      <p:grpSp>
        <p:nvGrpSpPr>
          <p:cNvPr name="Group 7" id="7"/>
          <p:cNvGrpSpPr/>
          <p:nvPr/>
        </p:nvGrpSpPr>
        <p:grpSpPr>
          <a:xfrm rot="0">
            <a:off x="5189078" y="3176447"/>
            <a:ext cx="1864412" cy="1864412"/>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9" id="9"/>
            <p:cNvSpPr txBox="true"/>
            <p:nvPr/>
          </p:nvSpPr>
          <p:spPr>
            <a:xfrm>
              <a:off x="76200" y="47625"/>
              <a:ext cx="660400" cy="688975"/>
            </a:xfrm>
            <a:prstGeom prst="rect">
              <a:avLst/>
            </a:prstGeom>
          </p:spPr>
          <p:txBody>
            <a:bodyPr anchor="ctr" rtlCol="false" tIns="50800" lIns="50800" bIns="50800" rIns="50800"/>
            <a:lstStyle/>
            <a:p>
              <a:pPr algn="ctr">
                <a:lnSpc>
                  <a:spcPts val="1931"/>
                </a:lnSpc>
              </a:pPr>
            </a:p>
          </p:txBody>
        </p:sp>
      </p:grpSp>
      <p:grpSp>
        <p:nvGrpSpPr>
          <p:cNvPr name="Group 10" id="10"/>
          <p:cNvGrpSpPr/>
          <p:nvPr/>
        </p:nvGrpSpPr>
        <p:grpSpPr>
          <a:xfrm rot="0">
            <a:off x="4773399" y="4061692"/>
            <a:ext cx="2740019" cy="4153228"/>
            <a:chOff x="0" y="0"/>
            <a:chExt cx="812800" cy="1232015"/>
          </a:xfrm>
        </p:grpSpPr>
        <p:sp>
          <p:nvSpPr>
            <p:cNvPr name="Freeform 11" id="11"/>
            <p:cNvSpPr/>
            <p:nvPr/>
          </p:nvSpPr>
          <p:spPr>
            <a:xfrm flipH="false" flipV="false" rot="0">
              <a:off x="0" y="0"/>
              <a:ext cx="812800" cy="1232015"/>
            </a:xfrm>
            <a:custGeom>
              <a:avLst/>
              <a:gdLst/>
              <a:ahLst/>
              <a:cxnLst/>
              <a:rect r="r" b="b" t="t" l="l"/>
              <a:pathLst>
                <a:path h="1232015" w="812800">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sp>
        <p:sp>
          <p:nvSpPr>
            <p:cNvPr name="TextBox 12" id="12"/>
            <p:cNvSpPr txBox="true"/>
            <p:nvPr/>
          </p:nvSpPr>
          <p:spPr>
            <a:xfrm>
              <a:off x="0" y="-28575"/>
              <a:ext cx="812800" cy="1260590"/>
            </a:xfrm>
            <a:prstGeom prst="rect">
              <a:avLst/>
            </a:prstGeom>
          </p:spPr>
          <p:txBody>
            <a:bodyPr anchor="ctr" rtlCol="false" tIns="50800" lIns="50800" bIns="50800" rIns="50800"/>
            <a:lstStyle/>
            <a:p>
              <a:pPr algn="ctr">
                <a:lnSpc>
                  <a:spcPts val="1931"/>
                </a:lnSpc>
              </a:pPr>
            </a:p>
          </p:txBody>
        </p:sp>
      </p:grpSp>
      <p:grpSp>
        <p:nvGrpSpPr>
          <p:cNvPr name="Group 13" id="13"/>
          <p:cNvGrpSpPr/>
          <p:nvPr/>
        </p:nvGrpSpPr>
        <p:grpSpPr>
          <a:xfrm rot="0">
            <a:off x="7634301" y="4061692"/>
            <a:ext cx="2740019" cy="4153228"/>
            <a:chOff x="0" y="0"/>
            <a:chExt cx="812800" cy="1232015"/>
          </a:xfrm>
        </p:grpSpPr>
        <p:sp>
          <p:nvSpPr>
            <p:cNvPr name="Freeform 14" id="14"/>
            <p:cNvSpPr/>
            <p:nvPr/>
          </p:nvSpPr>
          <p:spPr>
            <a:xfrm flipH="false" flipV="false" rot="0">
              <a:off x="0" y="0"/>
              <a:ext cx="812800" cy="1232015"/>
            </a:xfrm>
            <a:custGeom>
              <a:avLst/>
              <a:gdLst/>
              <a:ahLst/>
              <a:cxnLst/>
              <a:rect r="r" b="b" t="t" l="l"/>
              <a:pathLst>
                <a:path h="1232015" w="812800">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sp>
        <p:sp>
          <p:nvSpPr>
            <p:cNvPr name="TextBox 15" id="15"/>
            <p:cNvSpPr txBox="true"/>
            <p:nvPr/>
          </p:nvSpPr>
          <p:spPr>
            <a:xfrm>
              <a:off x="0" y="-28575"/>
              <a:ext cx="812800" cy="1260590"/>
            </a:xfrm>
            <a:prstGeom prst="rect">
              <a:avLst/>
            </a:prstGeom>
          </p:spPr>
          <p:txBody>
            <a:bodyPr anchor="ctr" rtlCol="false" tIns="50800" lIns="50800" bIns="50800" rIns="50800"/>
            <a:lstStyle/>
            <a:p>
              <a:pPr algn="ctr">
                <a:lnSpc>
                  <a:spcPts val="1931"/>
                </a:lnSpc>
              </a:pPr>
            </a:p>
          </p:txBody>
        </p:sp>
      </p:grpSp>
      <p:grpSp>
        <p:nvGrpSpPr>
          <p:cNvPr name="Group 16" id="16"/>
          <p:cNvGrpSpPr/>
          <p:nvPr/>
        </p:nvGrpSpPr>
        <p:grpSpPr>
          <a:xfrm rot="0">
            <a:off x="10496579" y="4061692"/>
            <a:ext cx="2685810" cy="4170805"/>
            <a:chOff x="0" y="0"/>
            <a:chExt cx="812800" cy="1262200"/>
          </a:xfrm>
        </p:grpSpPr>
        <p:sp>
          <p:nvSpPr>
            <p:cNvPr name="Freeform 17" id="17"/>
            <p:cNvSpPr/>
            <p:nvPr/>
          </p:nvSpPr>
          <p:spPr>
            <a:xfrm flipH="false" flipV="false" rot="0">
              <a:off x="0" y="0"/>
              <a:ext cx="812800" cy="1262200"/>
            </a:xfrm>
            <a:custGeom>
              <a:avLst/>
              <a:gdLst/>
              <a:ahLst/>
              <a:cxnLst/>
              <a:rect r="r" b="b" t="t" l="l"/>
              <a:pathLst>
                <a:path h="1262200" w="812800">
                  <a:moveTo>
                    <a:pt x="109536" y="0"/>
                  </a:moveTo>
                  <a:lnTo>
                    <a:pt x="703264" y="0"/>
                  </a:lnTo>
                  <a:cubicBezTo>
                    <a:pt x="763759" y="0"/>
                    <a:pt x="812800" y="49041"/>
                    <a:pt x="812800" y="109536"/>
                  </a:cubicBezTo>
                  <a:lnTo>
                    <a:pt x="812800" y="1152664"/>
                  </a:lnTo>
                  <a:cubicBezTo>
                    <a:pt x="812800" y="1213159"/>
                    <a:pt x="763759" y="1262200"/>
                    <a:pt x="703264" y="1262200"/>
                  </a:cubicBezTo>
                  <a:lnTo>
                    <a:pt x="109536" y="1262200"/>
                  </a:lnTo>
                  <a:cubicBezTo>
                    <a:pt x="49041" y="1262200"/>
                    <a:pt x="0" y="1213159"/>
                    <a:pt x="0" y="1152664"/>
                  </a:cubicBezTo>
                  <a:lnTo>
                    <a:pt x="0" y="109536"/>
                  </a:lnTo>
                  <a:cubicBezTo>
                    <a:pt x="0" y="49041"/>
                    <a:pt x="49041" y="0"/>
                    <a:pt x="109536" y="0"/>
                  </a:cubicBezTo>
                  <a:close/>
                </a:path>
              </a:pathLst>
            </a:custGeom>
            <a:solidFill>
              <a:srgbClr val="60A644">
                <a:alpha val="55686"/>
              </a:srgbClr>
            </a:solidFill>
          </p:spPr>
        </p:sp>
        <p:sp>
          <p:nvSpPr>
            <p:cNvPr name="TextBox 18" id="18"/>
            <p:cNvSpPr txBox="true"/>
            <p:nvPr/>
          </p:nvSpPr>
          <p:spPr>
            <a:xfrm>
              <a:off x="0" y="-28575"/>
              <a:ext cx="812800" cy="1290775"/>
            </a:xfrm>
            <a:prstGeom prst="rect">
              <a:avLst/>
            </a:prstGeom>
          </p:spPr>
          <p:txBody>
            <a:bodyPr anchor="ctr" rtlCol="false" tIns="50800" lIns="50800" bIns="50800" rIns="50800"/>
            <a:lstStyle/>
            <a:p>
              <a:pPr algn="ctr">
                <a:lnSpc>
                  <a:spcPts val="1931"/>
                </a:lnSpc>
              </a:pPr>
            </a:p>
          </p:txBody>
        </p:sp>
      </p:grpSp>
      <p:grpSp>
        <p:nvGrpSpPr>
          <p:cNvPr name="Group 19" id="19"/>
          <p:cNvGrpSpPr>
            <a:grpSpLocks noChangeAspect="true"/>
          </p:cNvGrpSpPr>
          <p:nvPr/>
        </p:nvGrpSpPr>
        <p:grpSpPr>
          <a:xfrm rot="0">
            <a:off x="11448352" y="7354237"/>
            <a:ext cx="841667" cy="841667"/>
            <a:chOff x="0" y="0"/>
            <a:chExt cx="422656" cy="422656"/>
          </a:xfrm>
        </p:grpSpPr>
        <p:sp>
          <p:nvSpPr>
            <p:cNvPr name="Freeform 20" id="20"/>
            <p:cNvSpPr/>
            <p:nvPr/>
          </p:nvSpPr>
          <p:spPr>
            <a:xfrm flipH="false" flipV="false" rot="0">
              <a:off x="0" y="0"/>
              <a:ext cx="422656" cy="422656"/>
            </a:xfrm>
            <a:custGeom>
              <a:avLst/>
              <a:gdLst/>
              <a:ahLst/>
              <a:cxnLst/>
              <a:rect r="r" b="b" t="t" l="l"/>
              <a:pathLst>
                <a:path h="422656" w="422656">
                  <a:moveTo>
                    <a:pt x="0" y="0"/>
                  </a:moveTo>
                  <a:lnTo>
                    <a:pt x="422656" y="0"/>
                  </a:lnTo>
                  <a:lnTo>
                    <a:pt x="422656" y="422656"/>
                  </a:lnTo>
                  <a:lnTo>
                    <a:pt x="0" y="422656"/>
                  </a:lnTo>
                  <a:lnTo>
                    <a:pt x="0" y="0"/>
                  </a:lnTo>
                  <a:close/>
                </a:path>
              </a:pathLst>
            </a:custGeom>
            <a:blipFill>
              <a:blip r:embed="rId4"/>
              <a:stretch>
                <a:fillRect l="0" t="0" r="0" b="0"/>
              </a:stretch>
            </a:blipFill>
          </p:spPr>
        </p:sp>
      </p:grpSp>
      <p:sp>
        <p:nvSpPr>
          <p:cNvPr name="Freeform 21" id="21"/>
          <p:cNvSpPr/>
          <p:nvPr/>
        </p:nvSpPr>
        <p:spPr>
          <a:xfrm flipH="false" flipV="false" rot="6158346">
            <a:off x="12330596" y="7067951"/>
            <a:ext cx="1001947" cy="358196"/>
          </a:xfrm>
          <a:custGeom>
            <a:avLst/>
            <a:gdLst/>
            <a:ahLst/>
            <a:cxnLst/>
            <a:rect r="r" b="b" t="t" l="l"/>
            <a:pathLst>
              <a:path h="358196" w="1001947">
                <a:moveTo>
                  <a:pt x="0" y="0"/>
                </a:moveTo>
                <a:lnTo>
                  <a:pt x="1001947" y="0"/>
                </a:lnTo>
                <a:lnTo>
                  <a:pt x="1001947" y="358196"/>
                </a:lnTo>
                <a:lnTo>
                  <a:pt x="0" y="3581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113153" y="3173243"/>
            <a:ext cx="1782315" cy="1782315"/>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4" id="24"/>
            <p:cNvSpPr txBox="true"/>
            <p:nvPr/>
          </p:nvSpPr>
          <p:spPr>
            <a:xfrm>
              <a:off x="76200" y="47625"/>
              <a:ext cx="660400" cy="688975"/>
            </a:xfrm>
            <a:prstGeom prst="rect">
              <a:avLst/>
            </a:prstGeom>
          </p:spPr>
          <p:txBody>
            <a:bodyPr anchor="ctr" rtlCol="false" tIns="50800" lIns="50800" bIns="50800" rIns="50800"/>
            <a:lstStyle/>
            <a:p>
              <a:pPr algn="ctr">
                <a:lnSpc>
                  <a:spcPts val="1931"/>
                </a:lnSpc>
              </a:pPr>
            </a:p>
          </p:txBody>
        </p:sp>
      </p:grpSp>
      <p:sp>
        <p:nvSpPr>
          <p:cNvPr name="Freeform 25" id="25"/>
          <p:cNvSpPr/>
          <p:nvPr/>
        </p:nvSpPr>
        <p:spPr>
          <a:xfrm flipH="false" flipV="false" rot="0">
            <a:off x="8403751" y="3479900"/>
            <a:ext cx="1201120" cy="1163585"/>
          </a:xfrm>
          <a:custGeom>
            <a:avLst/>
            <a:gdLst/>
            <a:ahLst/>
            <a:cxnLst/>
            <a:rect r="r" b="b" t="t" l="l"/>
            <a:pathLst>
              <a:path h="1163585" w="1201120">
                <a:moveTo>
                  <a:pt x="0" y="0"/>
                </a:moveTo>
                <a:lnTo>
                  <a:pt x="1201120" y="0"/>
                </a:lnTo>
                <a:lnTo>
                  <a:pt x="1201120" y="1163584"/>
                </a:lnTo>
                <a:lnTo>
                  <a:pt x="0" y="116358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6" id="26"/>
          <p:cNvGrpSpPr/>
          <p:nvPr/>
        </p:nvGrpSpPr>
        <p:grpSpPr>
          <a:xfrm rot="0">
            <a:off x="10874787" y="3196323"/>
            <a:ext cx="1773005" cy="1773005"/>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8" id="28"/>
            <p:cNvSpPr txBox="true"/>
            <p:nvPr/>
          </p:nvSpPr>
          <p:spPr>
            <a:xfrm>
              <a:off x="76200" y="47625"/>
              <a:ext cx="660400" cy="688975"/>
            </a:xfrm>
            <a:prstGeom prst="rect">
              <a:avLst/>
            </a:prstGeom>
          </p:spPr>
          <p:txBody>
            <a:bodyPr anchor="ctr" rtlCol="false" tIns="50800" lIns="50800" bIns="50800" rIns="50800"/>
            <a:lstStyle/>
            <a:p>
              <a:pPr algn="ctr">
                <a:lnSpc>
                  <a:spcPts val="1931"/>
                </a:lnSpc>
              </a:pPr>
            </a:p>
          </p:txBody>
        </p:sp>
      </p:grpSp>
      <p:sp>
        <p:nvSpPr>
          <p:cNvPr name="Freeform 29" id="29"/>
          <p:cNvSpPr/>
          <p:nvPr/>
        </p:nvSpPr>
        <p:spPr>
          <a:xfrm flipH="false" flipV="false" rot="0">
            <a:off x="5533395" y="3510897"/>
            <a:ext cx="1175779" cy="1202843"/>
          </a:xfrm>
          <a:custGeom>
            <a:avLst/>
            <a:gdLst/>
            <a:ahLst/>
            <a:cxnLst/>
            <a:rect r="r" b="b" t="t" l="l"/>
            <a:pathLst>
              <a:path h="1202843" w="1175779">
                <a:moveTo>
                  <a:pt x="0" y="0"/>
                </a:moveTo>
                <a:lnTo>
                  <a:pt x="1175779" y="0"/>
                </a:lnTo>
                <a:lnTo>
                  <a:pt x="1175779" y="1202843"/>
                </a:lnTo>
                <a:lnTo>
                  <a:pt x="0" y="120284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0" id="30"/>
          <p:cNvSpPr/>
          <p:nvPr/>
        </p:nvSpPr>
        <p:spPr>
          <a:xfrm flipH="false" flipV="false" rot="0">
            <a:off x="11349119" y="3510897"/>
            <a:ext cx="1203047" cy="1154925"/>
          </a:xfrm>
          <a:custGeom>
            <a:avLst/>
            <a:gdLst/>
            <a:ahLst/>
            <a:cxnLst/>
            <a:rect r="r" b="b" t="t" l="l"/>
            <a:pathLst>
              <a:path h="1154925" w="1203047">
                <a:moveTo>
                  <a:pt x="0" y="0"/>
                </a:moveTo>
                <a:lnTo>
                  <a:pt x="1203047" y="0"/>
                </a:lnTo>
                <a:lnTo>
                  <a:pt x="1203047" y="1154925"/>
                </a:lnTo>
                <a:lnTo>
                  <a:pt x="0" y="115492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1" id="31"/>
          <p:cNvSpPr txBox="true"/>
          <p:nvPr/>
        </p:nvSpPr>
        <p:spPr>
          <a:xfrm rot="0">
            <a:off x="10545281" y="5124450"/>
            <a:ext cx="2647809" cy="2058337"/>
          </a:xfrm>
          <a:prstGeom prst="rect">
            <a:avLst/>
          </a:prstGeom>
        </p:spPr>
        <p:txBody>
          <a:bodyPr anchor="t" rtlCol="false" tIns="0" lIns="0" bIns="0" rIns="0">
            <a:spAutoFit/>
          </a:bodyPr>
          <a:lstStyle/>
          <a:p>
            <a:pPr algn="ctr">
              <a:lnSpc>
                <a:spcPts val="2044"/>
              </a:lnSpc>
            </a:pPr>
            <a:r>
              <a:rPr lang="en-US" sz="1584" spc="-26">
                <a:solidFill>
                  <a:srgbClr val="000000"/>
                </a:solidFill>
                <a:latin typeface="Noto Sans"/>
                <a:ea typeface="Noto Sans"/>
                <a:cs typeface="Noto Sans"/>
                <a:sym typeface="Noto Sans"/>
              </a:rPr>
              <a:t>Explore </a:t>
            </a:r>
            <a:r>
              <a:rPr lang="en-US" b="true" sz="1584" spc="-26">
                <a:solidFill>
                  <a:srgbClr val="232C68"/>
                </a:solidFill>
                <a:latin typeface="Noto Sans Bold"/>
                <a:ea typeface="Noto Sans Bold"/>
                <a:cs typeface="Noto Sans Bold"/>
                <a:sym typeface="Noto Sans Bold"/>
              </a:rPr>
              <a:t>BPAS University</a:t>
            </a:r>
            <a:r>
              <a:rPr lang="en-US" sz="1584" spc="-26">
                <a:solidFill>
                  <a:srgbClr val="000000"/>
                </a:solidFill>
                <a:latin typeface="Noto Sans"/>
                <a:ea typeface="Noto Sans"/>
                <a:cs typeface="Noto Sans"/>
                <a:sym typeface="Noto Sans"/>
              </a:rPr>
              <a:t> and manage your account from anywhere, anytime!</a:t>
            </a:r>
          </a:p>
          <a:p>
            <a:pPr algn="ctr">
              <a:lnSpc>
                <a:spcPts val="2044"/>
              </a:lnSpc>
            </a:pPr>
          </a:p>
          <a:p>
            <a:pPr algn="ctr">
              <a:lnSpc>
                <a:spcPts val="2044"/>
              </a:lnSpc>
            </a:pPr>
            <a:r>
              <a:rPr lang="en-US" sz="1584" spc="-26">
                <a:solidFill>
                  <a:srgbClr val="000000"/>
                </a:solidFill>
                <a:latin typeface="Noto Sans"/>
                <a:ea typeface="Noto Sans"/>
                <a:cs typeface="Noto Sans"/>
                <a:sym typeface="Noto Sans"/>
              </a:rPr>
              <a:t>Head to </a:t>
            </a:r>
            <a:r>
              <a:rPr lang="en-US" b="true" sz="1584" spc="-26">
                <a:solidFill>
                  <a:srgbClr val="232C68"/>
                </a:solidFill>
                <a:latin typeface="Noto Sans Bold"/>
                <a:ea typeface="Noto Sans Bold"/>
                <a:cs typeface="Noto Sans Bold"/>
                <a:sym typeface="Noto Sans Bold"/>
              </a:rPr>
              <a:t>u.bpas.com</a:t>
            </a:r>
            <a:r>
              <a:rPr lang="en-US" sz="1584" spc="-26">
                <a:solidFill>
                  <a:srgbClr val="000000"/>
                </a:solidFill>
                <a:latin typeface="Noto Sans"/>
                <a:ea typeface="Noto Sans"/>
                <a:cs typeface="Noto Sans"/>
                <a:sym typeface="Noto Sans"/>
              </a:rPr>
              <a:t> or get the </a:t>
            </a:r>
            <a:r>
              <a:rPr lang="en-US" b="true" sz="1584" spc="-26">
                <a:solidFill>
                  <a:srgbClr val="232C68"/>
                </a:solidFill>
                <a:latin typeface="Noto Sans Bold"/>
                <a:ea typeface="Noto Sans Bold"/>
                <a:cs typeface="Noto Sans Bold"/>
                <a:sym typeface="Noto Sans Bold"/>
              </a:rPr>
              <a:t>BPAS U App</a:t>
            </a:r>
            <a:r>
              <a:rPr lang="en-US" sz="1584" spc="-26">
                <a:solidFill>
                  <a:srgbClr val="000000"/>
                </a:solidFill>
                <a:latin typeface="Noto Sans"/>
                <a:ea typeface="Noto Sans"/>
                <a:cs typeface="Noto Sans"/>
                <a:sym typeface="Noto Sans"/>
              </a:rPr>
              <a:t> from Google Play or the </a:t>
            </a:r>
          </a:p>
          <a:p>
            <a:pPr algn="ctr">
              <a:lnSpc>
                <a:spcPts val="2044"/>
              </a:lnSpc>
            </a:pPr>
            <a:r>
              <a:rPr lang="en-US" sz="1584" spc="-26">
                <a:solidFill>
                  <a:srgbClr val="000000"/>
                </a:solidFill>
                <a:latin typeface="Noto Sans"/>
                <a:ea typeface="Noto Sans"/>
                <a:cs typeface="Noto Sans"/>
                <a:sym typeface="Noto Sans"/>
              </a:rPr>
              <a:t>App Store.</a:t>
            </a:r>
          </a:p>
        </p:txBody>
      </p:sp>
      <p:sp>
        <p:nvSpPr>
          <p:cNvPr name="TextBox 32" id="32"/>
          <p:cNvSpPr txBox="true"/>
          <p:nvPr/>
        </p:nvSpPr>
        <p:spPr>
          <a:xfrm rot="0">
            <a:off x="4909394" y="5102095"/>
            <a:ext cx="2419261" cy="1931425"/>
          </a:xfrm>
          <a:prstGeom prst="rect">
            <a:avLst/>
          </a:prstGeom>
        </p:spPr>
        <p:txBody>
          <a:bodyPr anchor="t" rtlCol="false" tIns="0" lIns="0" bIns="0" rIns="0">
            <a:spAutoFit/>
          </a:bodyPr>
          <a:lstStyle/>
          <a:p>
            <a:pPr algn="ctr">
              <a:lnSpc>
                <a:spcPts val="2218"/>
              </a:lnSpc>
              <a:spcBef>
                <a:spcPct val="0"/>
              </a:spcBef>
            </a:pPr>
            <a:r>
              <a:rPr lang="en-US" sz="1584" spc="47">
                <a:solidFill>
                  <a:srgbClr val="000000"/>
                </a:solidFill>
                <a:latin typeface="Noto Sans"/>
                <a:ea typeface="Noto Sans"/>
                <a:cs typeface="Noto Sans"/>
                <a:sym typeface="Noto Sans"/>
              </a:rPr>
              <a:t>F</a:t>
            </a:r>
            <a:r>
              <a:rPr lang="en-US" sz="1584" spc="47">
                <a:solidFill>
                  <a:srgbClr val="000000"/>
                </a:solidFill>
                <a:latin typeface="Noto Sans"/>
                <a:ea typeface="Noto Sans"/>
                <a:cs typeface="Noto Sans"/>
                <a:sym typeface="Noto Sans"/>
              </a:rPr>
              <a:t>rom budgeting tips to investment strategies, </a:t>
            </a:r>
            <a:r>
              <a:rPr lang="en-US" b="true" sz="1584" spc="47">
                <a:solidFill>
                  <a:srgbClr val="232D69"/>
                </a:solidFill>
                <a:latin typeface="Noto Sans Bold"/>
                <a:ea typeface="Noto Sans Bold"/>
                <a:cs typeface="Noto Sans Bold"/>
                <a:sym typeface="Noto Sans Bold"/>
              </a:rPr>
              <a:t>BPAS University</a:t>
            </a:r>
            <a:r>
              <a:rPr lang="en-US" sz="1584" spc="47">
                <a:solidFill>
                  <a:srgbClr val="232D69"/>
                </a:solidFill>
                <a:latin typeface="Noto Sans"/>
                <a:ea typeface="Noto Sans"/>
                <a:cs typeface="Noto Sans"/>
                <a:sym typeface="Noto Sans"/>
              </a:rPr>
              <a:t> </a:t>
            </a:r>
            <a:r>
              <a:rPr lang="en-US" sz="1584" spc="47">
                <a:solidFill>
                  <a:srgbClr val="000000"/>
                </a:solidFill>
                <a:latin typeface="Noto Sans"/>
                <a:ea typeface="Noto Sans"/>
                <a:cs typeface="Noto Sans"/>
                <a:sym typeface="Noto Sans"/>
              </a:rPr>
              <a:t>offers valuable information to assist you in making sound financial decisions!</a:t>
            </a:r>
          </a:p>
        </p:txBody>
      </p:sp>
      <p:sp>
        <p:nvSpPr>
          <p:cNvPr name="TextBox 33" id="33"/>
          <p:cNvSpPr txBox="true"/>
          <p:nvPr/>
        </p:nvSpPr>
        <p:spPr>
          <a:xfrm rot="0">
            <a:off x="7646768" y="5144260"/>
            <a:ext cx="2740019" cy="2779563"/>
          </a:xfrm>
          <a:prstGeom prst="rect">
            <a:avLst/>
          </a:prstGeom>
        </p:spPr>
        <p:txBody>
          <a:bodyPr anchor="t" rtlCol="false" tIns="0" lIns="0" bIns="0" rIns="0">
            <a:spAutoFit/>
          </a:bodyPr>
          <a:lstStyle/>
          <a:p>
            <a:pPr algn="l" marL="342128" indent="-171064" lvl="1">
              <a:lnSpc>
                <a:spcPts val="1315"/>
              </a:lnSpc>
              <a:buFont typeface="Arial"/>
              <a:buChar char="•"/>
            </a:pPr>
            <a:r>
              <a:rPr lang="en-US" sz="1584">
                <a:solidFill>
                  <a:srgbClr val="000000"/>
                </a:solidFill>
                <a:latin typeface="Noto Sans"/>
                <a:ea typeface="Noto Sans"/>
                <a:cs typeface="Noto Sans"/>
                <a:sym typeface="Noto Sans"/>
              </a:rPr>
              <a:t>Financial P</a:t>
            </a:r>
            <a:r>
              <a:rPr lang="en-US" sz="1584">
                <a:solidFill>
                  <a:srgbClr val="000000"/>
                </a:solidFill>
                <a:latin typeface="Noto Sans"/>
                <a:ea typeface="Noto Sans"/>
                <a:cs typeface="Noto Sans"/>
                <a:sym typeface="Noto Sans"/>
              </a:rPr>
              <a:t>lanning Tools </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Blog Articles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Quick Tips </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Self-study Courses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Financial Calculators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Videos &amp; Podcasts</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Questionnaires </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Risk Tolerance Quiz</a:t>
            </a:r>
          </a:p>
          <a:p>
            <a:pPr algn="l">
              <a:lnSpc>
                <a:spcPts val="1315"/>
              </a:lnSpc>
            </a:pPr>
          </a:p>
          <a:p>
            <a:pPr algn="l" marL="342128" indent="-171064" lvl="1">
              <a:lnSpc>
                <a:spcPts val="1315"/>
              </a:lnSpc>
              <a:buFont typeface="Arial"/>
              <a:buChar char="•"/>
            </a:pPr>
            <a:r>
              <a:rPr lang="en-US" sz="1584">
                <a:solidFill>
                  <a:srgbClr val="000000"/>
                </a:solidFill>
                <a:latin typeface="Noto Sans"/>
                <a:ea typeface="Noto Sans"/>
                <a:cs typeface="Noto Sans"/>
                <a:sym typeface="Noto Sans"/>
              </a:rPr>
              <a:t>And Much More! </a:t>
            </a:r>
          </a:p>
        </p:txBody>
      </p:sp>
      <p:grpSp>
        <p:nvGrpSpPr>
          <p:cNvPr name="Group 34" id="34"/>
          <p:cNvGrpSpPr/>
          <p:nvPr/>
        </p:nvGrpSpPr>
        <p:grpSpPr>
          <a:xfrm rot="0">
            <a:off x="384490" y="3979055"/>
            <a:ext cx="3456942" cy="2890556"/>
            <a:chOff x="0" y="0"/>
            <a:chExt cx="4609256" cy="3854075"/>
          </a:xfrm>
        </p:grpSpPr>
        <p:sp>
          <p:nvSpPr>
            <p:cNvPr name="Freeform 35" id="35"/>
            <p:cNvSpPr/>
            <p:nvPr/>
          </p:nvSpPr>
          <p:spPr>
            <a:xfrm flipH="false" flipV="false" rot="0">
              <a:off x="1063921" y="2363969"/>
              <a:ext cx="1490106" cy="1490106"/>
            </a:xfrm>
            <a:custGeom>
              <a:avLst/>
              <a:gdLst/>
              <a:ahLst/>
              <a:cxnLst/>
              <a:rect r="r" b="b" t="t" l="l"/>
              <a:pathLst>
                <a:path h="1490106" w="1490106">
                  <a:moveTo>
                    <a:pt x="0" y="0"/>
                  </a:moveTo>
                  <a:lnTo>
                    <a:pt x="1490106" y="0"/>
                  </a:lnTo>
                  <a:lnTo>
                    <a:pt x="1490106" y="1490106"/>
                  </a:lnTo>
                  <a:lnTo>
                    <a:pt x="0" y="1490106"/>
                  </a:lnTo>
                  <a:lnTo>
                    <a:pt x="0" y="0"/>
                  </a:lnTo>
                  <a:close/>
                </a:path>
              </a:pathLst>
            </a:custGeom>
            <a:blipFill>
              <a:blip r:embed="rId13"/>
              <a:stretch>
                <a:fillRect l="0" t="0" r="0" b="0"/>
              </a:stretch>
            </a:blipFill>
          </p:spPr>
        </p:sp>
        <p:sp>
          <p:nvSpPr>
            <p:cNvPr name="Freeform 36" id="36"/>
            <p:cNvSpPr/>
            <p:nvPr/>
          </p:nvSpPr>
          <p:spPr>
            <a:xfrm flipH="false" flipV="false" rot="0">
              <a:off x="0" y="0"/>
              <a:ext cx="4609256" cy="1490106"/>
            </a:xfrm>
            <a:custGeom>
              <a:avLst/>
              <a:gdLst/>
              <a:ahLst/>
              <a:cxnLst/>
              <a:rect r="r" b="b" t="t" l="l"/>
              <a:pathLst>
                <a:path h="1490106" w="4609256">
                  <a:moveTo>
                    <a:pt x="0" y="0"/>
                  </a:moveTo>
                  <a:lnTo>
                    <a:pt x="4609256" y="0"/>
                  </a:lnTo>
                  <a:lnTo>
                    <a:pt x="4609256" y="1490106"/>
                  </a:lnTo>
                  <a:lnTo>
                    <a:pt x="0" y="1490106"/>
                  </a:lnTo>
                  <a:lnTo>
                    <a:pt x="0" y="0"/>
                  </a:lnTo>
                  <a:close/>
                </a:path>
              </a:pathLst>
            </a:custGeom>
            <a:blipFill>
              <a:blip r:embed="rId14"/>
              <a:stretch>
                <a:fillRect l="0" t="0" r="0" b="0"/>
              </a:stretch>
            </a:blipFill>
          </p:spPr>
        </p:sp>
        <p:sp>
          <p:nvSpPr>
            <p:cNvPr name="TextBox 37" id="37"/>
            <p:cNvSpPr txBox="true"/>
            <p:nvPr/>
          </p:nvSpPr>
          <p:spPr>
            <a:xfrm rot="0">
              <a:off x="36686" y="1540906"/>
              <a:ext cx="4535884" cy="418254"/>
            </a:xfrm>
            <a:prstGeom prst="rect">
              <a:avLst/>
            </a:prstGeom>
          </p:spPr>
          <p:txBody>
            <a:bodyPr anchor="t" rtlCol="false" tIns="0" lIns="0" bIns="0" rIns="0">
              <a:spAutoFit/>
            </a:bodyPr>
            <a:lstStyle/>
            <a:p>
              <a:pPr algn="ctr">
                <a:lnSpc>
                  <a:spcPts val="2659"/>
                </a:lnSpc>
                <a:spcBef>
                  <a:spcPct val="0"/>
                </a:spcBef>
              </a:pPr>
              <a:r>
                <a:rPr lang="en-US" sz="1899" spc="56">
                  <a:solidFill>
                    <a:srgbClr val="232C68"/>
                  </a:solidFill>
                  <a:latin typeface="Noto Sans"/>
                  <a:ea typeface="Noto Sans"/>
                  <a:cs typeface="Noto Sans"/>
                  <a:sym typeface="Noto Sans"/>
                </a:rPr>
                <a:t>866.401.5272  |  u.bpas.com</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32C68"/>
        </a:solidFill>
      </p:bgPr>
    </p:bg>
    <p:spTree>
      <p:nvGrpSpPr>
        <p:cNvPr id="1" name=""/>
        <p:cNvGrpSpPr/>
        <p:nvPr/>
      </p:nvGrpSpPr>
      <p:grpSpPr>
        <a:xfrm>
          <a:off x="0" y="0"/>
          <a:ext cx="0" cy="0"/>
          <a:chOff x="0" y="0"/>
          <a:chExt cx="0" cy="0"/>
        </a:xfrm>
      </p:grpSpPr>
      <p:sp>
        <p:nvSpPr>
          <p:cNvPr name="Freeform 2" id="2"/>
          <p:cNvSpPr/>
          <p:nvPr/>
        </p:nvSpPr>
        <p:spPr>
          <a:xfrm flipH="false" flipV="false" rot="0">
            <a:off x="0" y="4854856"/>
            <a:ext cx="7350037" cy="5432144"/>
          </a:xfrm>
          <a:custGeom>
            <a:avLst/>
            <a:gdLst/>
            <a:ahLst/>
            <a:cxnLst/>
            <a:rect r="r" b="b" t="t" l="l"/>
            <a:pathLst>
              <a:path h="5432144" w="7350037">
                <a:moveTo>
                  <a:pt x="0" y="0"/>
                </a:moveTo>
                <a:lnTo>
                  <a:pt x="7350037" y="0"/>
                </a:lnTo>
                <a:lnTo>
                  <a:pt x="7350037" y="5432144"/>
                </a:lnTo>
                <a:lnTo>
                  <a:pt x="0" y="54321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7350037" y="1485900"/>
            <a:ext cx="10353759" cy="3657600"/>
          </a:xfrm>
          <a:prstGeom prst="rect">
            <a:avLst/>
          </a:prstGeom>
        </p:spPr>
        <p:txBody>
          <a:bodyPr anchor="t" rtlCol="false" tIns="0" lIns="0" bIns="0" rIns="0">
            <a:spAutoFit/>
          </a:bodyPr>
          <a:lstStyle/>
          <a:p>
            <a:pPr algn="l">
              <a:lnSpc>
                <a:spcPts val="14400"/>
              </a:lnSpc>
            </a:pPr>
            <a:r>
              <a:rPr lang="en-US" sz="12000" b="true">
                <a:solidFill>
                  <a:srgbClr val="F9FCFF"/>
                </a:solidFill>
                <a:latin typeface="Noto Sans Bold"/>
                <a:ea typeface="Noto Sans Bold"/>
                <a:cs typeface="Noto Sans Bold"/>
                <a:sym typeface="Noto Sans Bold"/>
              </a:rPr>
              <a:t>Your ESOP Account</a:t>
            </a:r>
          </a:p>
        </p:txBody>
      </p:sp>
      <p:sp>
        <p:nvSpPr>
          <p:cNvPr name="TextBox 4" id="4"/>
          <p:cNvSpPr txBox="true"/>
          <p:nvPr/>
        </p:nvSpPr>
        <p:spPr>
          <a:xfrm rot="0">
            <a:off x="16017240" y="9731375"/>
            <a:ext cx="1950720" cy="180975"/>
          </a:xfrm>
          <a:prstGeom prst="rect">
            <a:avLst/>
          </a:prstGeom>
        </p:spPr>
        <p:txBody>
          <a:bodyPr anchor="t" rtlCol="false" tIns="0" lIns="0" bIns="0" rIns="0">
            <a:spAutoFit/>
          </a:bodyPr>
          <a:lstStyle/>
          <a:p>
            <a:pPr algn="r">
              <a:lnSpc>
                <a:spcPts val="1439"/>
              </a:lnSpc>
            </a:pPr>
            <a:r>
              <a:rPr lang="en-US" sz="1200" spc="11">
                <a:solidFill>
                  <a:srgbClr val="212C68"/>
                </a:solidFill>
                <a:latin typeface="Noto Sans"/>
                <a:ea typeface="Noto Sans"/>
                <a:cs typeface="Noto Sans"/>
                <a:sym typeface="Noto Sans"/>
              </a:rPr>
              <a:t>11</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484472" y="6758053"/>
            <a:ext cx="2231155" cy="2231154"/>
            <a:chOff x="0" y="0"/>
            <a:chExt cx="2974873" cy="2974872"/>
          </a:xfrm>
        </p:grpSpPr>
        <p:sp>
          <p:nvSpPr>
            <p:cNvPr name="Freeform 3" id="3"/>
            <p:cNvSpPr/>
            <p:nvPr/>
          </p:nvSpPr>
          <p:spPr>
            <a:xfrm flipH="false" flipV="false" rot="0">
              <a:off x="0" y="0"/>
              <a:ext cx="2974848" cy="2974848"/>
            </a:xfrm>
            <a:custGeom>
              <a:avLst/>
              <a:gdLst/>
              <a:ahLst/>
              <a:cxnLst/>
              <a:rect r="r" b="b" t="t" l="l"/>
              <a:pathLst>
                <a:path h="2974848" w="2974848">
                  <a:moveTo>
                    <a:pt x="0" y="0"/>
                  </a:moveTo>
                  <a:lnTo>
                    <a:pt x="2974848" y="0"/>
                  </a:lnTo>
                  <a:lnTo>
                    <a:pt x="2974848" y="2974848"/>
                  </a:lnTo>
                  <a:lnTo>
                    <a:pt x="0" y="2974848"/>
                  </a:lnTo>
                  <a:lnTo>
                    <a:pt x="0" y="0"/>
                  </a:lnTo>
                  <a:close/>
                </a:path>
              </a:pathLst>
            </a:custGeom>
            <a:blipFill>
              <a:blip r:embed="rId3"/>
              <a:stretch>
                <a:fillRect l="0" t="0" r="0" b="0"/>
              </a:stretch>
            </a:blipFill>
          </p:spPr>
        </p:sp>
      </p:grpSp>
      <p:grpSp>
        <p:nvGrpSpPr>
          <p:cNvPr name="Group 4" id="4"/>
          <p:cNvGrpSpPr/>
          <p:nvPr/>
        </p:nvGrpSpPr>
        <p:grpSpPr>
          <a:xfrm rot="0">
            <a:off x="0" y="0"/>
            <a:ext cx="18288000" cy="2315491"/>
            <a:chOff x="0" y="0"/>
            <a:chExt cx="4816593" cy="609841"/>
          </a:xfrm>
        </p:grpSpPr>
        <p:sp>
          <p:nvSpPr>
            <p:cNvPr name="Freeform 5" id="5"/>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6" id="6"/>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0" y="527370"/>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BPAS University Mobile App</a:t>
            </a:r>
          </a:p>
        </p:txBody>
      </p:sp>
      <p:sp>
        <p:nvSpPr>
          <p:cNvPr name="TextBox 8" id="8"/>
          <p:cNvSpPr txBox="true"/>
          <p:nvPr/>
        </p:nvSpPr>
        <p:spPr>
          <a:xfrm rot="0">
            <a:off x="1486477" y="2566777"/>
            <a:ext cx="9874780" cy="542925"/>
          </a:xfrm>
          <a:prstGeom prst="rect">
            <a:avLst/>
          </a:prstGeom>
        </p:spPr>
        <p:txBody>
          <a:bodyPr anchor="t" rtlCol="false" tIns="0" lIns="0" bIns="0" rIns="0">
            <a:spAutoFit/>
          </a:bodyPr>
          <a:lstStyle/>
          <a:p>
            <a:pPr algn="l">
              <a:lnSpc>
                <a:spcPts val="4320"/>
              </a:lnSpc>
            </a:pPr>
            <a:r>
              <a:rPr lang="en-US" sz="3600" spc="33">
                <a:solidFill>
                  <a:srgbClr val="1A1A1A"/>
                </a:solidFill>
                <a:latin typeface="Noto Sans"/>
                <a:ea typeface="Noto Sans"/>
                <a:cs typeface="Noto Sans"/>
                <a:sym typeface="Noto Sans"/>
              </a:rPr>
              <a:t>Utilize free multimedia tools and resources</a:t>
            </a:r>
          </a:p>
        </p:txBody>
      </p:sp>
      <p:sp>
        <p:nvSpPr>
          <p:cNvPr name="TextBox 9" id="9"/>
          <p:cNvSpPr txBox="true"/>
          <p:nvPr/>
        </p:nvSpPr>
        <p:spPr>
          <a:xfrm rot="0">
            <a:off x="1492655" y="3264095"/>
            <a:ext cx="8961120" cy="542925"/>
          </a:xfrm>
          <a:prstGeom prst="rect">
            <a:avLst/>
          </a:prstGeom>
        </p:spPr>
        <p:txBody>
          <a:bodyPr anchor="t" rtlCol="false" tIns="0" lIns="0" bIns="0" rIns="0">
            <a:spAutoFit/>
          </a:bodyPr>
          <a:lstStyle/>
          <a:p>
            <a:pPr algn="l">
              <a:lnSpc>
                <a:spcPts val="4320"/>
              </a:lnSpc>
            </a:pPr>
            <a:r>
              <a:rPr lang="en-US" sz="3600" spc="33">
                <a:solidFill>
                  <a:srgbClr val="1A1A1A"/>
                </a:solidFill>
                <a:latin typeface="Noto Sans"/>
                <a:ea typeface="Noto Sans"/>
                <a:cs typeface="Noto Sans"/>
                <a:sym typeface="Noto Sans"/>
              </a:rPr>
              <a:t>Test your knowledge on financial topics</a:t>
            </a:r>
          </a:p>
        </p:txBody>
      </p:sp>
      <p:sp>
        <p:nvSpPr>
          <p:cNvPr name="TextBox 10" id="10"/>
          <p:cNvSpPr txBox="true"/>
          <p:nvPr/>
        </p:nvSpPr>
        <p:spPr>
          <a:xfrm rot="0">
            <a:off x="1509131" y="3941592"/>
            <a:ext cx="10517726" cy="542925"/>
          </a:xfrm>
          <a:prstGeom prst="rect">
            <a:avLst/>
          </a:prstGeom>
        </p:spPr>
        <p:txBody>
          <a:bodyPr anchor="t" rtlCol="false" tIns="0" lIns="0" bIns="0" rIns="0">
            <a:spAutoFit/>
          </a:bodyPr>
          <a:lstStyle/>
          <a:p>
            <a:pPr algn="l">
              <a:lnSpc>
                <a:spcPts val="4320"/>
              </a:lnSpc>
            </a:pPr>
            <a:r>
              <a:rPr lang="en-US" sz="3600" spc="33">
                <a:solidFill>
                  <a:srgbClr val="1A1A1A"/>
                </a:solidFill>
                <a:latin typeface="Noto Sans"/>
                <a:ea typeface="Noto Sans"/>
                <a:cs typeface="Noto Sans"/>
                <a:sym typeface="Noto Sans"/>
              </a:rPr>
              <a:t>Receive notifications when there’s new content</a:t>
            </a:r>
          </a:p>
        </p:txBody>
      </p:sp>
      <p:sp>
        <p:nvSpPr>
          <p:cNvPr name="TextBox 11" id="11"/>
          <p:cNvSpPr txBox="true"/>
          <p:nvPr/>
        </p:nvSpPr>
        <p:spPr>
          <a:xfrm rot="0">
            <a:off x="1509131" y="4619089"/>
            <a:ext cx="8961120" cy="542925"/>
          </a:xfrm>
          <a:prstGeom prst="rect">
            <a:avLst/>
          </a:prstGeom>
        </p:spPr>
        <p:txBody>
          <a:bodyPr anchor="t" rtlCol="false" tIns="0" lIns="0" bIns="0" rIns="0">
            <a:spAutoFit/>
          </a:bodyPr>
          <a:lstStyle/>
          <a:p>
            <a:pPr algn="l">
              <a:lnSpc>
                <a:spcPts val="4320"/>
              </a:lnSpc>
            </a:pPr>
            <a:r>
              <a:rPr lang="en-US" sz="3600" spc="33">
                <a:solidFill>
                  <a:srgbClr val="1A1A1A"/>
                </a:solidFill>
                <a:latin typeface="Noto Sans"/>
                <a:ea typeface="Noto Sans"/>
                <a:cs typeface="Noto Sans"/>
                <a:sym typeface="Noto Sans"/>
              </a:rPr>
              <a:t>Securely login to your BPAS account</a:t>
            </a:r>
          </a:p>
        </p:txBody>
      </p:sp>
      <p:grpSp>
        <p:nvGrpSpPr>
          <p:cNvPr name="Group 12" id="12"/>
          <p:cNvGrpSpPr/>
          <p:nvPr/>
        </p:nvGrpSpPr>
        <p:grpSpPr>
          <a:xfrm rot="0">
            <a:off x="1447800" y="6779220"/>
            <a:ext cx="2231155" cy="2231154"/>
            <a:chOff x="0" y="0"/>
            <a:chExt cx="2974873" cy="2974872"/>
          </a:xfrm>
        </p:grpSpPr>
        <p:sp>
          <p:nvSpPr>
            <p:cNvPr name="Freeform 13" id="13"/>
            <p:cNvSpPr/>
            <p:nvPr/>
          </p:nvSpPr>
          <p:spPr>
            <a:xfrm flipH="false" flipV="false" rot="0">
              <a:off x="0" y="0"/>
              <a:ext cx="2974848" cy="2974848"/>
            </a:xfrm>
            <a:custGeom>
              <a:avLst/>
              <a:gdLst/>
              <a:ahLst/>
              <a:cxnLst/>
              <a:rect r="r" b="b" t="t" l="l"/>
              <a:pathLst>
                <a:path h="2974848" w="2974848">
                  <a:moveTo>
                    <a:pt x="0" y="0"/>
                  </a:moveTo>
                  <a:lnTo>
                    <a:pt x="2974848" y="0"/>
                  </a:lnTo>
                  <a:lnTo>
                    <a:pt x="2974848" y="2974848"/>
                  </a:lnTo>
                  <a:lnTo>
                    <a:pt x="0" y="2974848"/>
                  </a:lnTo>
                  <a:lnTo>
                    <a:pt x="0" y="0"/>
                  </a:lnTo>
                  <a:close/>
                </a:path>
              </a:pathLst>
            </a:custGeom>
            <a:blipFill>
              <a:blip r:embed="rId3"/>
              <a:stretch>
                <a:fillRect l="0" t="0" r="0" b="0"/>
              </a:stretch>
            </a:blipFill>
          </p:spPr>
        </p:sp>
      </p:grpSp>
      <p:sp>
        <p:nvSpPr>
          <p:cNvPr name="Freeform 14" id="14" descr="A black background with white text  Description automatically generated"/>
          <p:cNvSpPr/>
          <p:nvPr/>
        </p:nvSpPr>
        <p:spPr>
          <a:xfrm flipH="false" flipV="false" rot="0">
            <a:off x="1258377" y="5676018"/>
            <a:ext cx="2704023" cy="934457"/>
          </a:xfrm>
          <a:custGeom>
            <a:avLst/>
            <a:gdLst/>
            <a:ahLst/>
            <a:cxnLst/>
            <a:rect r="r" b="b" t="t" l="l"/>
            <a:pathLst>
              <a:path h="934457" w="2704023">
                <a:moveTo>
                  <a:pt x="0" y="0"/>
                </a:moveTo>
                <a:lnTo>
                  <a:pt x="2704023" y="0"/>
                </a:lnTo>
                <a:lnTo>
                  <a:pt x="2704023" y="934457"/>
                </a:lnTo>
                <a:lnTo>
                  <a:pt x="0" y="934457"/>
                </a:lnTo>
                <a:lnTo>
                  <a:pt x="0" y="0"/>
                </a:lnTo>
                <a:close/>
              </a:path>
            </a:pathLst>
          </a:custGeom>
          <a:blipFill>
            <a:blip r:embed="rId4"/>
            <a:stretch>
              <a:fillRect l="0" t="-82" r="0" b="-82"/>
            </a:stretch>
          </a:blipFill>
        </p:spPr>
      </p:sp>
      <p:sp>
        <p:nvSpPr>
          <p:cNvPr name="Freeform 15" id="15"/>
          <p:cNvSpPr/>
          <p:nvPr/>
        </p:nvSpPr>
        <p:spPr>
          <a:xfrm flipH="false" flipV="false" rot="0">
            <a:off x="5082434" y="5600700"/>
            <a:ext cx="3070966" cy="1009775"/>
          </a:xfrm>
          <a:custGeom>
            <a:avLst/>
            <a:gdLst/>
            <a:ahLst/>
            <a:cxnLst/>
            <a:rect r="r" b="b" t="t" l="l"/>
            <a:pathLst>
              <a:path h="1009775" w="3070966">
                <a:moveTo>
                  <a:pt x="0" y="0"/>
                </a:moveTo>
                <a:lnTo>
                  <a:pt x="3070966" y="0"/>
                </a:lnTo>
                <a:lnTo>
                  <a:pt x="3070966" y="1009775"/>
                </a:lnTo>
                <a:lnTo>
                  <a:pt x="0" y="1009775"/>
                </a:lnTo>
                <a:lnTo>
                  <a:pt x="0" y="0"/>
                </a:lnTo>
                <a:close/>
              </a:path>
            </a:pathLst>
          </a:custGeom>
          <a:blipFill>
            <a:blip r:embed="rId5">
              <a:extLst>
                <a:ext uri="{96DAC541-7B7A-43D3-8B79-37D633B846F1}">
                  <asvg:svgBlip xmlns:asvg="http://schemas.microsoft.com/office/drawing/2016/SVG/main" r:embed="rId6"/>
                </a:ext>
              </a:extLst>
            </a:blip>
            <a:stretch>
              <a:fillRect l="0" t="-100021" r="-1" b="-104105"/>
            </a:stretch>
          </a:blipFill>
        </p:spPr>
      </p:sp>
      <p:sp>
        <p:nvSpPr>
          <p:cNvPr name="Freeform 16" id="16" descr="Graphical user interface, application  Description automatically generated"/>
          <p:cNvSpPr/>
          <p:nvPr/>
        </p:nvSpPr>
        <p:spPr>
          <a:xfrm flipH="false" flipV="false" rot="0">
            <a:off x="12026857" y="2542610"/>
            <a:ext cx="3521790" cy="7064055"/>
          </a:xfrm>
          <a:custGeom>
            <a:avLst/>
            <a:gdLst/>
            <a:ahLst/>
            <a:cxnLst/>
            <a:rect r="r" b="b" t="t" l="l"/>
            <a:pathLst>
              <a:path h="7064055" w="3521790">
                <a:moveTo>
                  <a:pt x="0" y="0"/>
                </a:moveTo>
                <a:lnTo>
                  <a:pt x="3521790" y="0"/>
                </a:lnTo>
                <a:lnTo>
                  <a:pt x="3521790" y="7064055"/>
                </a:lnTo>
                <a:lnTo>
                  <a:pt x="0" y="7064055"/>
                </a:lnTo>
                <a:lnTo>
                  <a:pt x="0" y="0"/>
                </a:lnTo>
                <a:close/>
              </a:path>
            </a:pathLst>
          </a:custGeom>
          <a:blipFill>
            <a:blip r:embed="rId7"/>
            <a:stretch>
              <a:fillRect l="0" t="-22" r="0" b="-22"/>
            </a:stretch>
          </a:blipFill>
        </p:spPr>
      </p:sp>
      <p:sp>
        <p:nvSpPr>
          <p:cNvPr name="Freeform 17" id="17" descr="Graphical user interface, application, Teams  Description automatically generated"/>
          <p:cNvSpPr/>
          <p:nvPr/>
        </p:nvSpPr>
        <p:spPr>
          <a:xfrm flipH="false" flipV="false" rot="0">
            <a:off x="14735240" y="3229151"/>
            <a:ext cx="3090833" cy="6199635"/>
          </a:xfrm>
          <a:custGeom>
            <a:avLst/>
            <a:gdLst/>
            <a:ahLst/>
            <a:cxnLst/>
            <a:rect r="r" b="b" t="t" l="l"/>
            <a:pathLst>
              <a:path h="6199635" w="3090833">
                <a:moveTo>
                  <a:pt x="0" y="0"/>
                </a:moveTo>
                <a:lnTo>
                  <a:pt x="3090833" y="0"/>
                </a:lnTo>
                <a:lnTo>
                  <a:pt x="3090833" y="6199635"/>
                </a:lnTo>
                <a:lnTo>
                  <a:pt x="0" y="6199635"/>
                </a:lnTo>
                <a:lnTo>
                  <a:pt x="0" y="0"/>
                </a:lnTo>
                <a:close/>
              </a:path>
            </a:pathLst>
          </a:custGeom>
          <a:blipFill>
            <a:blip r:embed="rId8"/>
            <a:stretch>
              <a:fillRect l="0" t="-33" r="0" b="-33"/>
            </a:stretch>
          </a:blipFill>
        </p:spPr>
      </p:sp>
      <p:sp>
        <p:nvSpPr>
          <p:cNvPr name="Freeform 18" id="18" descr="Text, logo  Description automatically generated"/>
          <p:cNvSpPr/>
          <p:nvPr/>
        </p:nvSpPr>
        <p:spPr>
          <a:xfrm flipH="false" flipV="false" rot="0">
            <a:off x="16545886" y="2786226"/>
            <a:ext cx="1426828" cy="1426828"/>
          </a:xfrm>
          <a:custGeom>
            <a:avLst/>
            <a:gdLst/>
            <a:ahLst/>
            <a:cxnLst/>
            <a:rect r="r" b="b" t="t" l="l"/>
            <a:pathLst>
              <a:path h="1426828" w="1426828">
                <a:moveTo>
                  <a:pt x="0" y="0"/>
                </a:moveTo>
                <a:lnTo>
                  <a:pt x="1426828" y="0"/>
                </a:lnTo>
                <a:lnTo>
                  <a:pt x="1426828" y="1426828"/>
                </a:lnTo>
                <a:lnTo>
                  <a:pt x="0" y="1426828"/>
                </a:lnTo>
                <a:lnTo>
                  <a:pt x="0" y="0"/>
                </a:lnTo>
                <a:close/>
              </a:path>
            </a:pathLst>
          </a:custGeom>
          <a:blipFill>
            <a:blip r:embed="rId9"/>
            <a:stretch>
              <a:fillRect l="0" t="0" r="0" b="0"/>
            </a:stretch>
          </a:blipFill>
        </p:spPr>
      </p:sp>
      <p:sp>
        <p:nvSpPr>
          <p:cNvPr name="Freeform 19" id="19" descr="Smart Phone with solid fill"/>
          <p:cNvSpPr/>
          <p:nvPr/>
        </p:nvSpPr>
        <p:spPr>
          <a:xfrm flipH="false" flipV="false" rot="0">
            <a:off x="907083" y="2542610"/>
            <a:ext cx="615165" cy="615165"/>
          </a:xfrm>
          <a:custGeom>
            <a:avLst/>
            <a:gdLst/>
            <a:ahLst/>
            <a:cxnLst/>
            <a:rect r="r" b="b" t="t" l="l"/>
            <a:pathLst>
              <a:path h="615165" w="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descr="Smart Phone with solid fill"/>
          <p:cNvSpPr/>
          <p:nvPr/>
        </p:nvSpPr>
        <p:spPr>
          <a:xfrm flipH="false" flipV="false" rot="0">
            <a:off x="908835" y="3229151"/>
            <a:ext cx="615165" cy="615165"/>
          </a:xfrm>
          <a:custGeom>
            <a:avLst/>
            <a:gdLst/>
            <a:ahLst/>
            <a:cxnLst/>
            <a:rect r="r" b="b" t="t" l="l"/>
            <a:pathLst>
              <a:path h="615165" w="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descr="Smart Phone with solid fill"/>
          <p:cNvSpPr/>
          <p:nvPr/>
        </p:nvSpPr>
        <p:spPr>
          <a:xfrm flipH="false" flipV="false" rot="0">
            <a:off x="905331" y="3923127"/>
            <a:ext cx="615165" cy="615165"/>
          </a:xfrm>
          <a:custGeom>
            <a:avLst/>
            <a:gdLst/>
            <a:ahLst/>
            <a:cxnLst/>
            <a:rect r="r" b="b" t="t" l="l"/>
            <a:pathLst>
              <a:path h="615165" w="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descr="Smart Phone with solid fill"/>
          <p:cNvSpPr/>
          <p:nvPr/>
        </p:nvSpPr>
        <p:spPr>
          <a:xfrm flipH="false" flipV="false" rot="0">
            <a:off x="907083" y="4609668"/>
            <a:ext cx="615165" cy="615165"/>
          </a:xfrm>
          <a:custGeom>
            <a:avLst/>
            <a:gdLst/>
            <a:ahLst/>
            <a:cxnLst/>
            <a:rect r="r" b="b" t="t" l="l"/>
            <a:pathLst>
              <a:path h="615165" w="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descr="A qr code with a pig and a piggy bank  Description automatically generated"/>
          <p:cNvSpPr/>
          <p:nvPr/>
        </p:nvSpPr>
        <p:spPr>
          <a:xfrm flipH="false" flipV="false" rot="0">
            <a:off x="5644018" y="6941689"/>
            <a:ext cx="1956952" cy="1906216"/>
          </a:xfrm>
          <a:custGeom>
            <a:avLst/>
            <a:gdLst/>
            <a:ahLst/>
            <a:cxnLst/>
            <a:rect r="r" b="b" t="t" l="l"/>
            <a:pathLst>
              <a:path h="1906216" w="1956952">
                <a:moveTo>
                  <a:pt x="0" y="0"/>
                </a:moveTo>
                <a:lnTo>
                  <a:pt x="1956952" y="0"/>
                </a:lnTo>
                <a:lnTo>
                  <a:pt x="1956952" y="1906216"/>
                </a:lnTo>
                <a:lnTo>
                  <a:pt x="0" y="1906216"/>
                </a:lnTo>
                <a:lnTo>
                  <a:pt x="0" y="0"/>
                </a:lnTo>
                <a:close/>
              </a:path>
            </a:pathLst>
          </a:custGeom>
          <a:blipFill>
            <a:blip r:embed="rId12"/>
            <a:stretch>
              <a:fillRect l="-291874" t="-106309" r="-29124" b="-36805"/>
            </a:stretch>
          </a:blipFill>
        </p:spPr>
      </p:sp>
      <p:sp>
        <p:nvSpPr>
          <p:cNvPr name="Freeform 24" id="24" descr="A qr code with a pig and a piggy bank  Description automatically generated"/>
          <p:cNvSpPr/>
          <p:nvPr/>
        </p:nvSpPr>
        <p:spPr>
          <a:xfrm flipH="false" flipV="false" rot="0">
            <a:off x="1515448" y="6864936"/>
            <a:ext cx="2095857" cy="2059721"/>
          </a:xfrm>
          <a:custGeom>
            <a:avLst/>
            <a:gdLst/>
            <a:ahLst/>
            <a:cxnLst/>
            <a:rect r="r" b="b" t="t" l="l"/>
            <a:pathLst>
              <a:path h="2059721" w="2095857">
                <a:moveTo>
                  <a:pt x="0" y="0"/>
                </a:moveTo>
                <a:lnTo>
                  <a:pt x="2095857" y="0"/>
                </a:lnTo>
                <a:lnTo>
                  <a:pt x="2095857" y="2059721"/>
                </a:lnTo>
                <a:lnTo>
                  <a:pt x="0" y="2059721"/>
                </a:lnTo>
                <a:lnTo>
                  <a:pt x="0" y="0"/>
                </a:lnTo>
                <a:close/>
              </a:path>
            </a:pathLst>
          </a:custGeom>
          <a:blipFill>
            <a:blip r:embed="rId12"/>
            <a:stretch>
              <a:fillRect l="-151700" t="-11390" r="-162046" b="-125424"/>
            </a:stretch>
          </a:blipFill>
        </p:spPr>
      </p:sp>
      <p:sp>
        <p:nvSpPr>
          <p:cNvPr name="Freeform 25" id="2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13"/>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sp>
        <p:nvSpPr>
          <p:cNvPr name="Freeform 3" id="3"/>
          <p:cNvSpPr/>
          <p:nvPr/>
        </p:nvSpPr>
        <p:spPr>
          <a:xfrm flipH="false" flipV="false" rot="0">
            <a:off x="11327879" y="5605964"/>
            <a:ext cx="1413354" cy="1428942"/>
          </a:xfrm>
          <a:custGeom>
            <a:avLst/>
            <a:gdLst/>
            <a:ahLst/>
            <a:cxnLst/>
            <a:rect r="r" b="b" t="t" l="l"/>
            <a:pathLst>
              <a:path h="1428942" w="1413354">
                <a:moveTo>
                  <a:pt x="0" y="0"/>
                </a:moveTo>
                <a:lnTo>
                  <a:pt x="1413354" y="0"/>
                </a:lnTo>
                <a:lnTo>
                  <a:pt x="1413354" y="1428942"/>
                </a:lnTo>
                <a:lnTo>
                  <a:pt x="0" y="14289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0" y="2436495"/>
            <a:ext cx="18288000" cy="5897880"/>
          </a:xfrm>
          <a:custGeom>
            <a:avLst/>
            <a:gdLst/>
            <a:ahLst/>
            <a:cxnLst/>
            <a:rect r="r" b="b" t="t" l="l"/>
            <a:pathLst>
              <a:path h="5897880" w="18288000">
                <a:moveTo>
                  <a:pt x="0" y="0"/>
                </a:moveTo>
                <a:lnTo>
                  <a:pt x="18288000" y="0"/>
                </a:lnTo>
                <a:lnTo>
                  <a:pt x="18288000" y="5897880"/>
                </a:lnTo>
                <a:lnTo>
                  <a:pt x="0" y="5897880"/>
                </a:lnTo>
                <a:lnTo>
                  <a:pt x="0" y="0"/>
                </a:lnTo>
                <a:close/>
              </a:path>
            </a:pathLst>
          </a:custGeom>
          <a:blipFill>
            <a:blip r:embed="rId5"/>
            <a:stretch>
              <a:fillRect l="0" t="0" r="0" b="0"/>
            </a:stretch>
          </a:blipFill>
        </p:spPr>
      </p:sp>
      <p:sp>
        <p:nvSpPr>
          <p:cNvPr name="TextBox 5" id="5"/>
          <p:cNvSpPr txBox="true"/>
          <p:nvPr/>
        </p:nvSpPr>
        <p:spPr>
          <a:xfrm rot="0">
            <a:off x="2052967" y="482200"/>
            <a:ext cx="14865238" cy="1152525"/>
          </a:xfrm>
          <a:prstGeom prst="rect">
            <a:avLst/>
          </a:prstGeom>
        </p:spPr>
        <p:txBody>
          <a:bodyPr anchor="t" rtlCol="false" tIns="0" lIns="0" bIns="0" rIns="0">
            <a:spAutoFit/>
          </a:bodyPr>
          <a:lstStyle/>
          <a:p>
            <a:pPr algn="l">
              <a:lnSpc>
                <a:spcPts val="9000"/>
              </a:lnSpc>
            </a:pPr>
            <a:r>
              <a:rPr lang="en-US" sz="7500" b="true">
                <a:solidFill>
                  <a:srgbClr val="232C68"/>
                </a:solidFill>
                <a:latin typeface="Noto Sans Bold"/>
                <a:ea typeface="Noto Sans Bold"/>
                <a:cs typeface="Noto Sans Bold"/>
                <a:sym typeface="Noto Sans Bold"/>
              </a:rPr>
              <a:t>Create Your </a:t>
            </a:r>
            <a:r>
              <a:rPr lang="en-US" sz="7500" b="true">
                <a:solidFill>
                  <a:srgbClr val="232C68"/>
                </a:solidFill>
                <a:latin typeface="Noto Sans Bold"/>
                <a:ea typeface="Noto Sans Bold"/>
                <a:cs typeface="Noto Sans Bold"/>
                <a:sym typeface="Noto Sans Bold"/>
              </a:rPr>
              <a:t>O</a:t>
            </a:r>
            <a:r>
              <a:rPr lang="en-US" sz="7500" b="true">
                <a:solidFill>
                  <a:srgbClr val="232C68"/>
                </a:solidFill>
                <a:latin typeface="Noto Sans Bold"/>
                <a:ea typeface="Noto Sans Bold"/>
                <a:cs typeface="Noto Sans Bold"/>
                <a:sym typeface="Noto Sans Bold"/>
              </a:rPr>
              <a:t>nline Account</a:t>
            </a:r>
          </a:p>
        </p:txBody>
      </p:sp>
      <p:sp>
        <p:nvSpPr>
          <p:cNvPr name="TextBox 6" id="6"/>
          <p:cNvSpPr txBox="true"/>
          <p:nvPr/>
        </p:nvSpPr>
        <p:spPr>
          <a:xfrm rot="0">
            <a:off x="378787" y="5503831"/>
            <a:ext cx="2759584" cy="1326353"/>
          </a:xfrm>
          <a:prstGeom prst="rect">
            <a:avLst/>
          </a:prstGeom>
        </p:spPr>
        <p:txBody>
          <a:bodyPr anchor="t" rtlCol="false" tIns="0" lIns="0" bIns="0" rIns="0">
            <a:spAutoFit/>
          </a:bodyPr>
          <a:lstStyle/>
          <a:p>
            <a:pPr algn="ctr">
              <a:lnSpc>
                <a:spcPts val="3521"/>
              </a:lnSpc>
            </a:pPr>
            <a:r>
              <a:rPr lang="en-US" sz="3200" spc="21">
                <a:solidFill>
                  <a:srgbClr val="232C68"/>
                </a:solidFill>
                <a:latin typeface="Noto Sans"/>
                <a:ea typeface="Noto Sans"/>
                <a:cs typeface="Noto Sans"/>
                <a:sym typeface="Noto Sans"/>
              </a:rPr>
              <a:t>Have Your Welcome Letter Handy</a:t>
            </a:r>
          </a:p>
        </p:txBody>
      </p:sp>
      <p:sp>
        <p:nvSpPr>
          <p:cNvPr name="TextBox 7" id="7"/>
          <p:cNvSpPr txBox="true"/>
          <p:nvPr/>
        </p:nvSpPr>
        <p:spPr>
          <a:xfrm rot="0">
            <a:off x="4069430" y="5503831"/>
            <a:ext cx="2894034" cy="1326352"/>
          </a:xfrm>
          <a:prstGeom prst="rect">
            <a:avLst/>
          </a:prstGeom>
        </p:spPr>
        <p:txBody>
          <a:bodyPr anchor="t" rtlCol="false" tIns="0" lIns="0" bIns="0" rIns="0">
            <a:spAutoFit/>
          </a:bodyPr>
          <a:lstStyle/>
          <a:p>
            <a:pPr algn="ctr">
              <a:lnSpc>
                <a:spcPts val="3521"/>
              </a:lnSpc>
            </a:pPr>
            <a:r>
              <a:rPr lang="en-US" sz="3200" spc="29">
                <a:solidFill>
                  <a:srgbClr val="232C68"/>
                </a:solidFill>
                <a:latin typeface="Noto Sans"/>
                <a:ea typeface="Noto Sans"/>
                <a:cs typeface="Noto Sans"/>
                <a:sym typeface="Noto Sans"/>
              </a:rPr>
              <a:t>Setup Your Account at </a:t>
            </a:r>
            <a:r>
              <a:rPr lang="en-US" b="true" sz="3200" spc="29">
                <a:solidFill>
                  <a:srgbClr val="232C68"/>
                </a:solidFill>
                <a:latin typeface="Noto Sans Bold"/>
                <a:ea typeface="Noto Sans Bold"/>
                <a:cs typeface="Noto Sans Bold"/>
                <a:sym typeface="Noto Sans Bold"/>
              </a:rPr>
              <a:t>u.bpas.com</a:t>
            </a:r>
          </a:p>
        </p:txBody>
      </p:sp>
      <p:sp>
        <p:nvSpPr>
          <p:cNvPr name="TextBox 8" id="8"/>
          <p:cNvSpPr txBox="true"/>
          <p:nvPr/>
        </p:nvSpPr>
        <p:spPr>
          <a:xfrm rot="0">
            <a:off x="7882939" y="5497928"/>
            <a:ext cx="2522122" cy="1326352"/>
          </a:xfrm>
          <a:prstGeom prst="rect">
            <a:avLst/>
          </a:prstGeom>
        </p:spPr>
        <p:txBody>
          <a:bodyPr anchor="t" rtlCol="false" tIns="0" lIns="0" bIns="0" rIns="0">
            <a:spAutoFit/>
          </a:bodyPr>
          <a:lstStyle/>
          <a:p>
            <a:pPr algn="ctr">
              <a:lnSpc>
                <a:spcPts val="3521"/>
              </a:lnSpc>
            </a:pPr>
            <a:r>
              <a:rPr lang="en-US" sz="3200" spc="29">
                <a:solidFill>
                  <a:srgbClr val="232C68"/>
                </a:solidFill>
                <a:latin typeface="Noto Sans"/>
                <a:ea typeface="Noto Sans"/>
                <a:cs typeface="Noto Sans"/>
                <a:sym typeface="Noto Sans"/>
              </a:rPr>
              <a:t>Create a user ID and password</a:t>
            </a:r>
          </a:p>
        </p:txBody>
      </p:sp>
      <p:sp>
        <p:nvSpPr>
          <p:cNvPr name="TextBox 9" id="9"/>
          <p:cNvSpPr txBox="true"/>
          <p:nvPr/>
        </p:nvSpPr>
        <p:spPr>
          <a:xfrm rot="0">
            <a:off x="11321647" y="5503831"/>
            <a:ext cx="2839171" cy="1764502"/>
          </a:xfrm>
          <a:prstGeom prst="rect">
            <a:avLst/>
          </a:prstGeom>
        </p:spPr>
        <p:txBody>
          <a:bodyPr anchor="t" rtlCol="false" tIns="0" lIns="0" bIns="0" rIns="0">
            <a:spAutoFit/>
          </a:bodyPr>
          <a:lstStyle/>
          <a:p>
            <a:pPr algn="ctr">
              <a:lnSpc>
                <a:spcPts val="3521"/>
              </a:lnSpc>
            </a:pPr>
            <a:r>
              <a:rPr lang="en-US" sz="3200" spc="19">
                <a:solidFill>
                  <a:srgbClr val="232C68"/>
                </a:solidFill>
                <a:latin typeface="Noto Sans"/>
                <a:ea typeface="Noto Sans"/>
                <a:cs typeface="Noto Sans"/>
                <a:sym typeface="Noto Sans"/>
              </a:rPr>
              <a:t>Add your email and phone number</a:t>
            </a:r>
          </a:p>
        </p:txBody>
      </p:sp>
      <p:sp>
        <p:nvSpPr>
          <p:cNvPr name="TextBox 10" id="10"/>
          <p:cNvSpPr txBox="true"/>
          <p:nvPr/>
        </p:nvSpPr>
        <p:spPr>
          <a:xfrm rot="0">
            <a:off x="15084743" y="5671546"/>
            <a:ext cx="2615973" cy="1326352"/>
          </a:xfrm>
          <a:prstGeom prst="rect">
            <a:avLst/>
          </a:prstGeom>
        </p:spPr>
        <p:txBody>
          <a:bodyPr anchor="t" rtlCol="false" tIns="0" lIns="0" bIns="0" rIns="0">
            <a:spAutoFit/>
          </a:bodyPr>
          <a:lstStyle/>
          <a:p>
            <a:pPr algn="ctr">
              <a:lnSpc>
                <a:spcPts val="3521"/>
              </a:lnSpc>
            </a:pPr>
            <a:r>
              <a:rPr lang="en-US" sz="3200" spc="21">
                <a:solidFill>
                  <a:srgbClr val="232C68"/>
                </a:solidFill>
                <a:latin typeface="Noto Sans"/>
                <a:ea typeface="Noto Sans"/>
                <a:cs typeface="Noto Sans"/>
                <a:sym typeface="Noto Sans"/>
              </a:rPr>
              <a:t>Designate Your Beneficiary</a:t>
            </a:r>
          </a:p>
        </p:txBody>
      </p:sp>
      <p:sp>
        <p:nvSpPr>
          <p:cNvPr name="TextBox 11" id="11"/>
          <p:cNvSpPr txBox="true"/>
          <p:nvPr/>
        </p:nvSpPr>
        <p:spPr>
          <a:xfrm rot="0">
            <a:off x="2245074" y="8667750"/>
            <a:ext cx="15275638" cy="590550"/>
          </a:xfrm>
          <a:prstGeom prst="rect">
            <a:avLst/>
          </a:prstGeom>
        </p:spPr>
        <p:txBody>
          <a:bodyPr anchor="t" rtlCol="false" tIns="0" lIns="0" bIns="0" rIns="0">
            <a:spAutoFit/>
          </a:bodyPr>
          <a:lstStyle/>
          <a:p>
            <a:pPr algn="l">
              <a:lnSpc>
                <a:spcPts val="4679"/>
              </a:lnSpc>
            </a:pPr>
            <a:r>
              <a:rPr lang="en-US" b="true" sz="3899" spc="36">
                <a:solidFill>
                  <a:srgbClr val="081D58"/>
                </a:solidFill>
                <a:latin typeface="Noto Sans Bold"/>
                <a:ea typeface="Noto Sans Bold"/>
                <a:cs typeface="Noto Sans Bold"/>
                <a:sym typeface="Noto Sans Bold"/>
              </a:rPr>
              <a:t>P</a:t>
            </a:r>
            <a:r>
              <a:rPr lang="en-US" b="true" sz="3899" spc="36">
                <a:solidFill>
                  <a:srgbClr val="081D58"/>
                </a:solidFill>
                <a:latin typeface="Noto Sans Bold"/>
                <a:ea typeface="Noto Sans Bold"/>
                <a:cs typeface="Noto Sans Bold"/>
                <a:sym typeface="Noto Sans Bold"/>
              </a:rPr>
              <a:t>lan code for enrollment </a:t>
            </a:r>
            <a:r>
              <a:rPr lang="en-US" sz="3899" i="true" spc="36">
                <a:solidFill>
                  <a:srgbClr val="081D58"/>
                </a:solidFill>
                <a:latin typeface="Noto Sans Italics"/>
                <a:ea typeface="Noto Sans Italics"/>
                <a:cs typeface="Noto Sans Italics"/>
                <a:sym typeface="Noto Sans Italics"/>
              </a:rPr>
              <a:t>can be found on your welcome letter.</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01852"/>
            <a:ext cx="18288000" cy="10388852"/>
          </a:xfrm>
          <a:custGeom>
            <a:avLst/>
            <a:gdLst/>
            <a:ahLst/>
            <a:cxnLst/>
            <a:rect r="r" b="b" t="t" l="l"/>
            <a:pathLst>
              <a:path h="10388852" w="18288000">
                <a:moveTo>
                  <a:pt x="0" y="0"/>
                </a:moveTo>
                <a:lnTo>
                  <a:pt x="18288000" y="0"/>
                </a:lnTo>
                <a:lnTo>
                  <a:pt x="18288000" y="10388852"/>
                </a:lnTo>
                <a:lnTo>
                  <a:pt x="0" y="10388852"/>
                </a:lnTo>
                <a:lnTo>
                  <a:pt x="0" y="0"/>
                </a:lnTo>
                <a:close/>
              </a:path>
            </a:pathLst>
          </a:custGeom>
          <a:blipFill>
            <a:blip r:embed="rId3"/>
            <a:stretch>
              <a:fillRect l="-26281" t="-11036" r="-26461" b="-33487"/>
            </a:stretch>
          </a:blipFill>
        </p:spPr>
      </p:sp>
      <p:grpSp>
        <p:nvGrpSpPr>
          <p:cNvPr name="Group 3" id="3"/>
          <p:cNvGrpSpPr/>
          <p:nvPr/>
        </p:nvGrpSpPr>
        <p:grpSpPr>
          <a:xfrm rot="0">
            <a:off x="5012295" y="6639305"/>
            <a:ext cx="11955055" cy="3086100"/>
            <a:chOff x="0" y="0"/>
            <a:chExt cx="3148657" cy="812800"/>
          </a:xfrm>
        </p:grpSpPr>
        <p:sp>
          <p:nvSpPr>
            <p:cNvPr name="Freeform 4" id="4"/>
            <p:cNvSpPr/>
            <p:nvPr/>
          </p:nvSpPr>
          <p:spPr>
            <a:xfrm flipH="false" flipV="false" rot="0">
              <a:off x="0" y="0"/>
              <a:ext cx="3148657" cy="812800"/>
            </a:xfrm>
            <a:custGeom>
              <a:avLst/>
              <a:gdLst/>
              <a:ahLst/>
              <a:cxnLst/>
              <a:rect r="r" b="b" t="t" l="l"/>
              <a:pathLst>
                <a:path h="812800" w="3148657">
                  <a:moveTo>
                    <a:pt x="0" y="0"/>
                  </a:moveTo>
                  <a:lnTo>
                    <a:pt x="3148657" y="0"/>
                  </a:lnTo>
                  <a:lnTo>
                    <a:pt x="3148657" y="812800"/>
                  </a:lnTo>
                  <a:lnTo>
                    <a:pt x="0" y="812800"/>
                  </a:lnTo>
                  <a:close/>
                </a:path>
              </a:pathLst>
            </a:custGeom>
            <a:solidFill>
              <a:srgbClr val="232C68"/>
            </a:solidFill>
          </p:spPr>
        </p:sp>
        <p:sp>
          <p:nvSpPr>
            <p:cNvPr name="TextBox 5" id="5"/>
            <p:cNvSpPr txBox="true"/>
            <p:nvPr/>
          </p:nvSpPr>
          <p:spPr>
            <a:xfrm>
              <a:off x="0" y="-38100"/>
              <a:ext cx="3148657"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1121072" y="201434"/>
            <a:ext cx="6890297" cy="1150237"/>
            <a:chOff x="0" y="0"/>
            <a:chExt cx="1814728" cy="302943"/>
          </a:xfrm>
        </p:grpSpPr>
        <p:sp>
          <p:nvSpPr>
            <p:cNvPr name="Freeform 7" id="7"/>
            <p:cNvSpPr/>
            <p:nvPr/>
          </p:nvSpPr>
          <p:spPr>
            <a:xfrm flipH="false" flipV="false" rot="0">
              <a:off x="0" y="0"/>
              <a:ext cx="1814728" cy="302943"/>
            </a:xfrm>
            <a:custGeom>
              <a:avLst/>
              <a:gdLst/>
              <a:ahLst/>
              <a:cxnLst/>
              <a:rect r="r" b="b" t="t" l="l"/>
              <a:pathLst>
                <a:path h="302943" w="1814728">
                  <a:moveTo>
                    <a:pt x="0" y="0"/>
                  </a:moveTo>
                  <a:lnTo>
                    <a:pt x="1814728" y="0"/>
                  </a:lnTo>
                  <a:lnTo>
                    <a:pt x="1814728" y="302943"/>
                  </a:lnTo>
                  <a:lnTo>
                    <a:pt x="0" y="302943"/>
                  </a:lnTo>
                  <a:close/>
                </a:path>
              </a:pathLst>
            </a:custGeom>
            <a:solidFill>
              <a:srgbClr val="FFFFFF"/>
            </a:solidFill>
          </p:spPr>
        </p:sp>
        <p:sp>
          <p:nvSpPr>
            <p:cNvPr name="TextBox 8" id="8"/>
            <p:cNvSpPr txBox="true"/>
            <p:nvPr/>
          </p:nvSpPr>
          <p:spPr>
            <a:xfrm>
              <a:off x="0" y="-38100"/>
              <a:ext cx="1814728" cy="34104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5274792" y="6852030"/>
            <a:ext cx="11692559" cy="2613025"/>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FFFFFF"/>
                </a:solidFill>
                <a:latin typeface="Noto Sans"/>
                <a:ea typeface="Noto Sans"/>
                <a:cs typeface="Noto Sans"/>
                <a:sym typeface="Noto Sans"/>
              </a:rPr>
              <a:t>When you have a kSOP, your </a:t>
            </a:r>
            <a:r>
              <a:rPr lang="en-US" b="true" sz="2499">
                <a:solidFill>
                  <a:srgbClr val="FFFFFF"/>
                </a:solidFill>
                <a:latin typeface="Noto Sans Bold"/>
                <a:ea typeface="Noto Sans Bold"/>
                <a:cs typeface="Noto Sans Bold"/>
                <a:sym typeface="Noto Sans Bold"/>
              </a:rPr>
              <a:t>total</a:t>
            </a:r>
            <a:r>
              <a:rPr lang="en-US" sz="2499">
                <a:solidFill>
                  <a:srgbClr val="FFFFFF"/>
                </a:solidFill>
                <a:latin typeface="Noto Sans"/>
                <a:ea typeface="Noto Sans"/>
                <a:cs typeface="Noto Sans"/>
                <a:sym typeface="Noto Sans"/>
              </a:rPr>
              <a:t> account balance will be displayed in the Participant Portal. </a:t>
            </a:r>
          </a:p>
          <a:p>
            <a:pPr algn="l" marL="539749" indent="-269875" lvl="1">
              <a:lnSpc>
                <a:spcPts val="3499"/>
              </a:lnSpc>
              <a:buFont typeface="Arial"/>
              <a:buChar char="•"/>
            </a:pPr>
            <a:r>
              <a:rPr lang="en-US" sz="2499">
                <a:solidFill>
                  <a:srgbClr val="FFFFFF"/>
                </a:solidFill>
                <a:latin typeface="Noto Sans"/>
                <a:ea typeface="Noto Sans"/>
                <a:cs typeface="Noto Sans"/>
                <a:sym typeface="Noto Sans"/>
              </a:rPr>
              <a:t>Navigate to My Account to see your account balance by source. You will be able to see how much is in your ESOP at any time.</a:t>
            </a:r>
          </a:p>
          <a:p>
            <a:pPr algn="l" marL="539749" indent="-269875" lvl="1">
              <a:lnSpc>
                <a:spcPts val="3499"/>
              </a:lnSpc>
              <a:buFont typeface="Arial"/>
              <a:buChar char="•"/>
            </a:pPr>
            <a:r>
              <a:rPr lang="en-US" sz="2499">
                <a:solidFill>
                  <a:srgbClr val="FFFFFF"/>
                </a:solidFill>
                <a:latin typeface="Noto Sans"/>
                <a:ea typeface="Noto Sans"/>
                <a:cs typeface="Noto Sans"/>
                <a:sym typeface="Noto Sans"/>
              </a:rPr>
              <a:t>If your ESOP portion has trade restrictions, no problem! Any transactions completed will impact only the 401(k) side of your account.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745030" y="2116105"/>
            <a:ext cx="649608" cy="649608"/>
          </a:xfrm>
          <a:custGeom>
            <a:avLst/>
            <a:gdLst/>
            <a:ahLst/>
            <a:cxnLst/>
            <a:rect r="r" b="b" t="t" l="l"/>
            <a:pathLst>
              <a:path h="649608" w="649608">
                <a:moveTo>
                  <a:pt x="0" y="0"/>
                </a:moveTo>
                <a:lnTo>
                  <a:pt x="649608" y="0"/>
                </a:lnTo>
                <a:lnTo>
                  <a:pt x="649608" y="649608"/>
                </a:lnTo>
                <a:lnTo>
                  <a:pt x="0" y="6496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745030" y="3279083"/>
            <a:ext cx="649608" cy="649608"/>
          </a:xfrm>
          <a:custGeom>
            <a:avLst/>
            <a:gdLst/>
            <a:ahLst/>
            <a:cxnLst/>
            <a:rect r="r" b="b" t="t" l="l"/>
            <a:pathLst>
              <a:path h="649608" w="649608">
                <a:moveTo>
                  <a:pt x="0" y="0"/>
                </a:moveTo>
                <a:lnTo>
                  <a:pt x="649608" y="0"/>
                </a:lnTo>
                <a:lnTo>
                  <a:pt x="649608" y="649608"/>
                </a:lnTo>
                <a:lnTo>
                  <a:pt x="0" y="6496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2745030" y="4443041"/>
            <a:ext cx="659367" cy="659367"/>
          </a:xfrm>
          <a:custGeom>
            <a:avLst/>
            <a:gdLst/>
            <a:ahLst/>
            <a:cxnLst/>
            <a:rect r="r" b="b" t="t" l="l"/>
            <a:pathLst>
              <a:path h="659367" w="659367">
                <a:moveTo>
                  <a:pt x="0" y="0"/>
                </a:moveTo>
                <a:lnTo>
                  <a:pt x="659367" y="0"/>
                </a:lnTo>
                <a:lnTo>
                  <a:pt x="659367" y="659367"/>
                </a:lnTo>
                <a:lnTo>
                  <a:pt x="0" y="6593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12745030" y="5588241"/>
            <a:ext cx="649608" cy="649608"/>
          </a:xfrm>
          <a:custGeom>
            <a:avLst/>
            <a:gdLst/>
            <a:ahLst/>
            <a:cxnLst/>
            <a:rect r="r" b="b" t="t" l="l"/>
            <a:pathLst>
              <a:path h="649608" w="649608">
                <a:moveTo>
                  <a:pt x="0" y="0"/>
                </a:moveTo>
                <a:lnTo>
                  <a:pt x="649608" y="0"/>
                </a:lnTo>
                <a:lnTo>
                  <a:pt x="649608" y="649608"/>
                </a:lnTo>
                <a:lnTo>
                  <a:pt x="0" y="6496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2745030" y="6752199"/>
            <a:ext cx="656552" cy="656552"/>
          </a:xfrm>
          <a:custGeom>
            <a:avLst/>
            <a:gdLst/>
            <a:ahLst/>
            <a:cxnLst/>
            <a:rect r="r" b="b" t="t" l="l"/>
            <a:pathLst>
              <a:path h="656552" w="656552">
                <a:moveTo>
                  <a:pt x="0" y="0"/>
                </a:moveTo>
                <a:lnTo>
                  <a:pt x="656552" y="0"/>
                </a:lnTo>
                <a:lnTo>
                  <a:pt x="656552" y="656552"/>
                </a:lnTo>
                <a:lnTo>
                  <a:pt x="0" y="6565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12745030" y="7980251"/>
            <a:ext cx="649608" cy="649608"/>
          </a:xfrm>
          <a:custGeom>
            <a:avLst/>
            <a:gdLst/>
            <a:ahLst/>
            <a:cxnLst/>
            <a:rect r="r" b="b" t="t" l="l"/>
            <a:pathLst>
              <a:path h="649608" w="649608">
                <a:moveTo>
                  <a:pt x="0" y="0"/>
                </a:moveTo>
                <a:lnTo>
                  <a:pt x="649608" y="0"/>
                </a:lnTo>
                <a:lnTo>
                  <a:pt x="649608" y="649608"/>
                </a:lnTo>
                <a:lnTo>
                  <a:pt x="0" y="64960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8" id="8"/>
          <p:cNvSpPr/>
          <p:nvPr/>
        </p:nvSpPr>
        <p:spPr>
          <a:xfrm flipH="false" flipV="false" rot="0">
            <a:off x="12745030" y="9018518"/>
            <a:ext cx="649421" cy="649421"/>
          </a:xfrm>
          <a:custGeom>
            <a:avLst/>
            <a:gdLst/>
            <a:ahLst/>
            <a:cxnLst/>
            <a:rect r="r" b="b" t="t" l="l"/>
            <a:pathLst>
              <a:path h="649421" w="649421">
                <a:moveTo>
                  <a:pt x="0" y="0"/>
                </a:moveTo>
                <a:lnTo>
                  <a:pt x="649422" y="0"/>
                </a:lnTo>
                <a:lnTo>
                  <a:pt x="649422" y="649422"/>
                </a:lnTo>
                <a:lnTo>
                  <a:pt x="0" y="6494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9" id="9"/>
          <p:cNvSpPr/>
          <p:nvPr/>
        </p:nvSpPr>
        <p:spPr>
          <a:xfrm flipH="false" flipV="false" rot="0">
            <a:off x="0" y="1438340"/>
            <a:ext cx="12833684" cy="8229600"/>
          </a:xfrm>
          <a:custGeom>
            <a:avLst/>
            <a:gdLst/>
            <a:ahLst/>
            <a:cxnLst/>
            <a:rect r="r" b="b" t="t" l="l"/>
            <a:pathLst>
              <a:path h="8229600" w="12833684">
                <a:moveTo>
                  <a:pt x="0" y="0"/>
                </a:moveTo>
                <a:lnTo>
                  <a:pt x="12833684" y="0"/>
                </a:lnTo>
                <a:lnTo>
                  <a:pt x="12833684" y="8229600"/>
                </a:lnTo>
                <a:lnTo>
                  <a:pt x="0" y="8229600"/>
                </a:lnTo>
                <a:lnTo>
                  <a:pt x="0" y="0"/>
                </a:lnTo>
                <a:close/>
              </a:path>
            </a:pathLst>
          </a:custGeom>
          <a:blipFill>
            <a:blip r:embed="rId17"/>
            <a:stretch>
              <a:fillRect l="0" t="0" r="0" b="0"/>
            </a:stretch>
          </a:blipFill>
        </p:spPr>
      </p:sp>
      <p:grpSp>
        <p:nvGrpSpPr>
          <p:cNvPr name="Group 10" id="10"/>
          <p:cNvGrpSpPr/>
          <p:nvPr/>
        </p:nvGrpSpPr>
        <p:grpSpPr>
          <a:xfrm rot="0">
            <a:off x="1663317" y="1986881"/>
            <a:ext cx="9616086" cy="5993370"/>
            <a:chOff x="0" y="0"/>
            <a:chExt cx="14478460" cy="9023917"/>
          </a:xfrm>
        </p:grpSpPr>
        <p:sp>
          <p:nvSpPr>
            <p:cNvPr name="Freeform 11" id="11"/>
            <p:cNvSpPr/>
            <p:nvPr/>
          </p:nvSpPr>
          <p:spPr>
            <a:xfrm flipH="false" flipV="false" rot="0">
              <a:off x="0" y="0"/>
              <a:ext cx="14478405" cy="9023841"/>
            </a:xfrm>
            <a:custGeom>
              <a:avLst/>
              <a:gdLst/>
              <a:ahLst/>
              <a:cxnLst/>
              <a:rect r="r" b="b" t="t" l="l"/>
              <a:pathLst>
                <a:path h="9023841" w="14478405">
                  <a:moveTo>
                    <a:pt x="0" y="0"/>
                  </a:moveTo>
                  <a:lnTo>
                    <a:pt x="14478405" y="0"/>
                  </a:lnTo>
                  <a:lnTo>
                    <a:pt x="14478405" y="9023841"/>
                  </a:lnTo>
                  <a:lnTo>
                    <a:pt x="0" y="9023841"/>
                  </a:lnTo>
                  <a:close/>
                </a:path>
              </a:pathLst>
            </a:custGeom>
            <a:blipFill>
              <a:blip r:embed="rId18"/>
              <a:stretch>
                <a:fillRect l="0" t="0" r="0" b="-18404"/>
              </a:stretch>
            </a:blipFill>
          </p:spPr>
        </p:sp>
      </p:grpSp>
      <p:sp>
        <p:nvSpPr>
          <p:cNvPr name="Freeform 12" id="12"/>
          <p:cNvSpPr/>
          <p:nvPr/>
        </p:nvSpPr>
        <p:spPr>
          <a:xfrm flipH="false" flipV="false" rot="0">
            <a:off x="2521583" y="2553435"/>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19"/>
            <a:stretch>
              <a:fillRect l="0" t="0" r="0" b="0"/>
            </a:stretch>
          </a:blipFill>
        </p:spPr>
      </p:sp>
      <p:sp>
        <p:nvSpPr>
          <p:cNvPr name="Freeform 13" id="13"/>
          <p:cNvSpPr/>
          <p:nvPr/>
        </p:nvSpPr>
        <p:spPr>
          <a:xfrm flipH="false" flipV="false" rot="0">
            <a:off x="196757" y="9667940"/>
            <a:ext cx="1313254" cy="424556"/>
          </a:xfrm>
          <a:custGeom>
            <a:avLst/>
            <a:gdLst/>
            <a:ahLst/>
            <a:cxnLst/>
            <a:rect r="r" b="b" t="t" l="l"/>
            <a:pathLst>
              <a:path h="424556" w="1313254">
                <a:moveTo>
                  <a:pt x="0" y="0"/>
                </a:moveTo>
                <a:lnTo>
                  <a:pt x="1313253" y="0"/>
                </a:lnTo>
                <a:lnTo>
                  <a:pt x="1313253" y="424556"/>
                </a:lnTo>
                <a:lnTo>
                  <a:pt x="0" y="424556"/>
                </a:lnTo>
                <a:lnTo>
                  <a:pt x="0" y="0"/>
                </a:lnTo>
                <a:close/>
              </a:path>
            </a:pathLst>
          </a:custGeom>
          <a:blipFill>
            <a:blip r:embed="rId19"/>
            <a:stretch>
              <a:fillRect l="0" t="0" r="0" b="0"/>
            </a:stretch>
          </a:blipFill>
        </p:spPr>
      </p:sp>
      <p:sp>
        <p:nvSpPr>
          <p:cNvPr name="TextBox 14" id="14"/>
          <p:cNvSpPr txBox="true"/>
          <p:nvPr/>
        </p:nvSpPr>
        <p:spPr>
          <a:xfrm rot="0">
            <a:off x="1028700" y="285815"/>
            <a:ext cx="11962589" cy="1152525"/>
          </a:xfrm>
          <a:prstGeom prst="rect">
            <a:avLst/>
          </a:prstGeom>
        </p:spPr>
        <p:txBody>
          <a:bodyPr anchor="t" rtlCol="false" tIns="0" lIns="0" bIns="0" rIns="0">
            <a:spAutoFit/>
          </a:bodyPr>
          <a:lstStyle/>
          <a:p>
            <a:pPr algn="l">
              <a:lnSpc>
                <a:spcPts val="9000"/>
              </a:lnSpc>
            </a:pPr>
            <a:r>
              <a:rPr lang="en-US" sz="7500" b="true">
                <a:solidFill>
                  <a:srgbClr val="232C68"/>
                </a:solidFill>
                <a:latin typeface="Noto Sans Bold"/>
                <a:ea typeface="Noto Sans Bold"/>
                <a:cs typeface="Noto Sans Bold"/>
                <a:sym typeface="Noto Sans Bold"/>
              </a:rPr>
              <a:t>Mile Marker</a:t>
            </a:r>
          </a:p>
        </p:txBody>
      </p:sp>
      <p:sp>
        <p:nvSpPr>
          <p:cNvPr name="TextBox 15" id="15"/>
          <p:cNvSpPr txBox="true"/>
          <p:nvPr/>
        </p:nvSpPr>
        <p:spPr>
          <a:xfrm rot="0">
            <a:off x="13594726" y="2040884"/>
            <a:ext cx="4822315" cy="800049"/>
          </a:xfrm>
          <a:prstGeom prst="rect">
            <a:avLst/>
          </a:prstGeom>
        </p:spPr>
        <p:txBody>
          <a:bodyPr anchor="t" rtlCol="false" tIns="0" lIns="0" bIns="0" rIns="0">
            <a:spAutoFit/>
          </a:bodyPr>
          <a:lstStyle/>
          <a:p>
            <a:pPr algn="l">
              <a:lnSpc>
                <a:spcPts val="3196"/>
              </a:lnSpc>
            </a:pPr>
            <a:r>
              <a:rPr lang="en-US" sz="2662" b="true">
                <a:solidFill>
                  <a:srgbClr val="232C68"/>
                </a:solidFill>
                <a:latin typeface="Noto Sans Bold"/>
                <a:ea typeface="Noto Sans Bold"/>
                <a:cs typeface="Noto Sans Bold"/>
                <a:sym typeface="Noto Sans Bold"/>
              </a:rPr>
              <a:t>Projected salary, rate of return, &amp; retirement age</a:t>
            </a:r>
          </a:p>
        </p:txBody>
      </p:sp>
      <p:sp>
        <p:nvSpPr>
          <p:cNvPr name="TextBox 16" id="16"/>
          <p:cNvSpPr txBox="true"/>
          <p:nvPr/>
        </p:nvSpPr>
        <p:spPr>
          <a:xfrm rot="0">
            <a:off x="13594726" y="3414392"/>
            <a:ext cx="3580255" cy="399999"/>
          </a:xfrm>
          <a:prstGeom prst="rect">
            <a:avLst/>
          </a:prstGeom>
        </p:spPr>
        <p:txBody>
          <a:bodyPr anchor="t" rtlCol="false" tIns="0" lIns="0" bIns="0" rIns="0">
            <a:spAutoFit/>
          </a:bodyPr>
          <a:lstStyle/>
          <a:p>
            <a:pPr algn="l">
              <a:lnSpc>
                <a:spcPts val="3196"/>
              </a:lnSpc>
            </a:pPr>
            <a:r>
              <a:rPr lang="en-US" sz="2662" b="true">
                <a:solidFill>
                  <a:srgbClr val="232C68"/>
                </a:solidFill>
                <a:latin typeface="Noto Sans Bold"/>
                <a:ea typeface="Noto Sans Bold"/>
                <a:cs typeface="Noto Sans Bold"/>
                <a:sym typeface="Noto Sans Bold"/>
              </a:rPr>
              <a:t>Contributions</a:t>
            </a:r>
          </a:p>
        </p:txBody>
      </p:sp>
      <p:sp>
        <p:nvSpPr>
          <p:cNvPr name="TextBox 17" id="17"/>
          <p:cNvSpPr txBox="true"/>
          <p:nvPr/>
        </p:nvSpPr>
        <p:spPr>
          <a:xfrm rot="0">
            <a:off x="13594726" y="4584903"/>
            <a:ext cx="3919021" cy="399999"/>
          </a:xfrm>
          <a:prstGeom prst="rect">
            <a:avLst/>
          </a:prstGeom>
        </p:spPr>
        <p:txBody>
          <a:bodyPr anchor="t" rtlCol="false" tIns="0" lIns="0" bIns="0" rIns="0">
            <a:spAutoFit/>
          </a:bodyPr>
          <a:lstStyle/>
          <a:p>
            <a:pPr algn="l">
              <a:lnSpc>
                <a:spcPts val="3196"/>
              </a:lnSpc>
            </a:pPr>
            <a:r>
              <a:rPr lang="en-US" sz="2662" b="true">
                <a:solidFill>
                  <a:srgbClr val="232C68"/>
                </a:solidFill>
                <a:latin typeface="Noto Sans Bold"/>
                <a:ea typeface="Noto Sans Bold"/>
                <a:cs typeface="Noto Sans Bold"/>
                <a:sym typeface="Noto Sans Bold"/>
              </a:rPr>
              <a:t>Social security benefits</a:t>
            </a:r>
          </a:p>
        </p:txBody>
      </p:sp>
      <p:sp>
        <p:nvSpPr>
          <p:cNvPr name="TextBox 18" id="18"/>
          <p:cNvSpPr txBox="true"/>
          <p:nvPr/>
        </p:nvSpPr>
        <p:spPr>
          <a:xfrm rot="0">
            <a:off x="13594726" y="5713045"/>
            <a:ext cx="4845987" cy="399999"/>
          </a:xfrm>
          <a:prstGeom prst="rect">
            <a:avLst/>
          </a:prstGeom>
        </p:spPr>
        <p:txBody>
          <a:bodyPr anchor="t" rtlCol="false" tIns="0" lIns="0" bIns="0" rIns="0">
            <a:spAutoFit/>
          </a:bodyPr>
          <a:lstStyle/>
          <a:p>
            <a:pPr algn="l">
              <a:lnSpc>
                <a:spcPts val="3196"/>
              </a:lnSpc>
            </a:pPr>
            <a:r>
              <a:rPr lang="en-US" sz="2662" b="true">
                <a:solidFill>
                  <a:srgbClr val="232C68"/>
                </a:solidFill>
                <a:latin typeface="Noto Sans Bold"/>
                <a:ea typeface="Noto Sans Bold"/>
                <a:cs typeface="Noto Sans Bold"/>
                <a:sym typeface="Noto Sans Bold"/>
              </a:rPr>
              <a:t>Retirement income needs</a:t>
            </a:r>
          </a:p>
        </p:txBody>
      </p:sp>
      <p:sp>
        <p:nvSpPr>
          <p:cNvPr name="TextBox 19" id="19"/>
          <p:cNvSpPr txBox="true"/>
          <p:nvPr/>
        </p:nvSpPr>
        <p:spPr>
          <a:xfrm rot="0">
            <a:off x="13594726" y="6752199"/>
            <a:ext cx="4391304" cy="800049"/>
          </a:xfrm>
          <a:prstGeom prst="rect">
            <a:avLst/>
          </a:prstGeom>
        </p:spPr>
        <p:txBody>
          <a:bodyPr anchor="t" rtlCol="false" tIns="0" lIns="0" bIns="0" rIns="0">
            <a:spAutoFit/>
          </a:bodyPr>
          <a:lstStyle/>
          <a:p>
            <a:pPr algn="l">
              <a:lnSpc>
                <a:spcPts val="3196"/>
              </a:lnSpc>
            </a:pPr>
            <a:r>
              <a:rPr lang="en-US" sz="2662" b="true">
                <a:solidFill>
                  <a:srgbClr val="232C68"/>
                </a:solidFill>
                <a:latin typeface="Noto Sans Bold"/>
                <a:ea typeface="Noto Sans Bold"/>
                <a:cs typeface="Noto Sans Bold"/>
                <a:sym typeface="Noto Sans Bold"/>
              </a:rPr>
              <a:t>Additional retirement accounts</a:t>
            </a:r>
          </a:p>
        </p:txBody>
      </p:sp>
      <p:sp>
        <p:nvSpPr>
          <p:cNvPr name="TextBox 20" id="20"/>
          <p:cNvSpPr txBox="true"/>
          <p:nvPr/>
        </p:nvSpPr>
        <p:spPr>
          <a:xfrm rot="0">
            <a:off x="13544547" y="8105055"/>
            <a:ext cx="3680612" cy="399999"/>
          </a:xfrm>
          <a:prstGeom prst="rect">
            <a:avLst/>
          </a:prstGeom>
        </p:spPr>
        <p:txBody>
          <a:bodyPr anchor="t" rtlCol="false" tIns="0" lIns="0" bIns="0" rIns="0">
            <a:spAutoFit/>
          </a:bodyPr>
          <a:lstStyle/>
          <a:p>
            <a:pPr algn="l">
              <a:lnSpc>
                <a:spcPts val="3196"/>
              </a:lnSpc>
            </a:pPr>
            <a:r>
              <a:rPr lang="en-US" sz="2662" b="true">
                <a:solidFill>
                  <a:srgbClr val="232C68"/>
                </a:solidFill>
                <a:latin typeface="Noto Sans Bold"/>
                <a:ea typeface="Noto Sans Bold"/>
                <a:cs typeface="Noto Sans Bold"/>
                <a:sym typeface="Noto Sans Bold"/>
              </a:rPr>
              <a:t>Additional assets</a:t>
            </a:r>
          </a:p>
        </p:txBody>
      </p:sp>
      <p:sp>
        <p:nvSpPr>
          <p:cNvPr name="TextBox 21" id="21"/>
          <p:cNvSpPr txBox="true"/>
          <p:nvPr/>
        </p:nvSpPr>
        <p:spPr>
          <a:xfrm rot="0">
            <a:off x="13594726" y="9143229"/>
            <a:ext cx="3553316" cy="399999"/>
          </a:xfrm>
          <a:prstGeom prst="rect">
            <a:avLst/>
          </a:prstGeom>
        </p:spPr>
        <p:txBody>
          <a:bodyPr anchor="t" rtlCol="false" tIns="0" lIns="0" bIns="0" rIns="0">
            <a:spAutoFit/>
          </a:bodyPr>
          <a:lstStyle/>
          <a:p>
            <a:pPr algn="l">
              <a:lnSpc>
                <a:spcPts val="3196"/>
              </a:lnSpc>
            </a:pPr>
            <a:r>
              <a:rPr lang="en-US" sz="2662" b="true">
                <a:solidFill>
                  <a:srgbClr val="232C68"/>
                </a:solidFill>
                <a:latin typeface="Noto Sans Bold"/>
                <a:ea typeface="Noto Sans Bold"/>
                <a:cs typeface="Noto Sans Bold"/>
                <a:sym typeface="Noto Sans Bold"/>
              </a:rPr>
              <a:t>Long term debts</a:t>
            </a:r>
          </a:p>
        </p:txBody>
      </p:sp>
      <p:sp>
        <p:nvSpPr>
          <p:cNvPr name="TextBox 22" id="22"/>
          <p:cNvSpPr txBox="true"/>
          <p:nvPr/>
        </p:nvSpPr>
        <p:spPr>
          <a:xfrm rot="0">
            <a:off x="12745030" y="-149866"/>
            <a:ext cx="5542970" cy="1638300"/>
          </a:xfrm>
          <a:prstGeom prst="rect">
            <a:avLst/>
          </a:prstGeom>
        </p:spPr>
        <p:txBody>
          <a:bodyPr anchor="t" rtlCol="false" tIns="0" lIns="0" bIns="0" rIns="0">
            <a:spAutoFit/>
          </a:bodyPr>
          <a:lstStyle/>
          <a:p>
            <a:pPr algn="ctr">
              <a:lnSpc>
                <a:spcPts val="6480"/>
              </a:lnSpc>
            </a:pPr>
          </a:p>
          <a:p>
            <a:pPr algn="ctr">
              <a:lnSpc>
                <a:spcPts val="6480"/>
              </a:lnSpc>
            </a:pPr>
            <a:r>
              <a:rPr lang="en-US" sz="5400" b="true">
                <a:solidFill>
                  <a:srgbClr val="FFFFFF"/>
                </a:solidFill>
                <a:latin typeface="Noto Sans Bold"/>
                <a:ea typeface="Noto Sans Bold"/>
                <a:cs typeface="Noto Sans Bold"/>
                <a:sym typeface="Noto Sans Bold"/>
              </a:rPr>
              <a:t> STEPS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
        <p:nvSpPr>
          <p:cNvPr name="Freeform 3" id="3"/>
          <p:cNvSpPr/>
          <p:nvPr/>
        </p:nvSpPr>
        <p:spPr>
          <a:xfrm flipH="false" flipV="false" rot="0">
            <a:off x="0" y="6049821"/>
            <a:ext cx="2613542" cy="1886502"/>
          </a:xfrm>
          <a:custGeom>
            <a:avLst/>
            <a:gdLst/>
            <a:ahLst/>
            <a:cxnLst/>
            <a:rect r="r" b="b" t="t" l="l"/>
            <a:pathLst>
              <a:path h="1886502" w="2613542">
                <a:moveTo>
                  <a:pt x="0" y="0"/>
                </a:moveTo>
                <a:lnTo>
                  <a:pt x="2613542" y="0"/>
                </a:lnTo>
                <a:lnTo>
                  <a:pt x="2613542" y="1886502"/>
                </a:lnTo>
                <a:lnTo>
                  <a:pt x="0" y="1886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540629" y="3909902"/>
            <a:ext cx="5514049" cy="2698766"/>
          </a:xfrm>
          <a:custGeom>
            <a:avLst/>
            <a:gdLst/>
            <a:ahLst/>
            <a:cxnLst/>
            <a:rect r="r" b="b" t="t" l="l"/>
            <a:pathLst>
              <a:path h="2698766" w="5514049">
                <a:moveTo>
                  <a:pt x="0" y="0"/>
                </a:moveTo>
                <a:lnTo>
                  <a:pt x="5514049" y="0"/>
                </a:lnTo>
                <a:lnTo>
                  <a:pt x="5514049" y="2698766"/>
                </a:lnTo>
                <a:lnTo>
                  <a:pt x="0" y="2698766"/>
                </a:lnTo>
                <a:lnTo>
                  <a:pt x="0" y="0"/>
                </a:lnTo>
                <a:close/>
              </a:path>
            </a:pathLst>
          </a:custGeom>
          <a:blipFill>
            <a:blip r:embed="rId6"/>
            <a:stretch>
              <a:fillRect l="-16016" t="-31318" r="-17098" b="-21668"/>
            </a:stretch>
          </a:blipFill>
          <a:ln w="9525" cap="sq">
            <a:solidFill>
              <a:srgbClr val="000000"/>
            </a:solidFill>
            <a:prstDash val="solid"/>
            <a:miter/>
          </a:ln>
        </p:spPr>
      </p:sp>
      <p:sp>
        <p:nvSpPr>
          <p:cNvPr name="Freeform 5" id="5"/>
          <p:cNvSpPr/>
          <p:nvPr/>
        </p:nvSpPr>
        <p:spPr>
          <a:xfrm flipH="false" flipV="false" rot="0">
            <a:off x="12887629" y="5514547"/>
            <a:ext cx="3664328" cy="4679294"/>
          </a:xfrm>
          <a:custGeom>
            <a:avLst/>
            <a:gdLst/>
            <a:ahLst/>
            <a:cxnLst/>
            <a:rect r="r" b="b" t="t" l="l"/>
            <a:pathLst>
              <a:path h="4679294" w="3664328">
                <a:moveTo>
                  <a:pt x="0" y="0"/>
                </a:moveTo>
                <a:lnTo>
                  <a:pt x="3664328" y="0"/>
                </a:lnTo>
                <a:lnTo>
                  <a:pt x="3664328" y="4679294"/>
                </a:lnTo>
                <a:lnTo>
                  <a:pt x="0" y="4679294"/>
                </a:lnTo>
                <a:lnTo>
                  <a:pt x="0" y="0"/>
                </a:lnTo>
                <a:close/>
              </a:path>
            </a:pathLst>
          </a:custGeom>
          <a:blipFill>
            <a:blip r:embed="rId7"/>
            <a:stretch>
              <a:fillRect l="-99565" t="-20079" r="-103228" b="-13299"/>
            </a:stretch>
          </a:blipFill>
          <a:ln w="9525" cap="sq">
            <a:solidFill>
              <a:srgbClr val="000000"/>
            </a:solidFill>
            <a:prstDash val="solid"/>
            <a:miter/>
          </a:ln>
        </p:spPr>
      </p:sp>
      <p:sp>
        <p:nvSpPr>
          <p:cNvPr name="Freeform 6" id="6"/>
          <p:cNvSpPr/>
          <p:nvPr/>
        </p:nvSpPr>
        <p:spPr>
          <a:xfrm flipH="false" flipV="false" rot="0">
            <a:off x="0" y="0"/>
            <a:ext cx="18288000" cy="3854550"/>
          </a:xfrm>
          <a:custGeom>
            <a:avLst/>
            <a:gdLst/>
            <a:ahLst/>
            <a:cxnLst/>
            <a:rect r="r" b="b" t="t" l="l"/>
            <a:pathLst>
              <a:path h="3854550" w="18288000">
                <a:moveTo>
                  <a:pt x="0" y="0"/>
                </a:moveTo>
                <a:lnTo>
                  <a:pt x="18288000" y="0"/>
                </a:lnTo>
                <a:lnTo>
                  <a:pt x="18288000" y="3854550"/>
                </a:lnTo>
                <a:lnTo>
                  <a:pt x="0" y="3854550"/>
                </a:lnTo>
                <a:lnTo>
                  <a:pt x="0" y="0"/>
                </a:lnTo>
                <a:close/>
              </a:path>
            </a:pathLst>
          </a:custGeom>
          <a:blipFill>
            <a:blip r:embed="rId8"/>
            <a:stretch>
              <a:fillRect l="0" t="-153164" r="-14188" b="-153164"/>
            </a:stretch>
          </a:blipFill>
        </p:spPr>
      </p:sp>
      <p:sp>
        <p:nvSpPr>
          <p:cNvPr name="TextBox 7" id="7"/>
          <p:cNvSpPr txBox="true"/>
          <p:nvPr/>
        </p:nvSpPr>
        <p:spPr>
          <a:xfrm rot="0">
            <a:off x="0" y="1019175"/>
            <a:ext cx="8271582" cy="2295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Designate Your Beneficiaries</a:t>
            </a:r>
          </a:p>
        </p:txBody>
      </p:sp>
      <p:sp>
        <p:nvSpPr>
          <p:cNvPr name="TextBox 8" id="8"/>
          <p:cNvSpPr txBox="true"/>
          <p:nvPr/>
        </p:nvSpPr>
        <p:spPr>
          <a:xfrm rot="0">
            <a:off x="2261581" y="5282471"/>
            <a:ext cx="10107118" cy="2595244"/>
          </a:xfrm>
          <a:prstGeom prst="rect">
            <a:avLst/>
          </a:prstGeom>
        </p:spPr>
        <p:txBody>
          <a:bodyPr anchor="t" rtlCol="false" tIns="0" lIns="0" bIns="0" rIns="0">
            <a:spAutoFit/>
          </a:bodyPr>
          <a:lstStyle/>
          <a:p>
            <a:pPr algn="l" marL="604523" indent="-302261" lvl="1">
              <a:lnSpc>
                <a:spcPts val="3920"/>
              </a:lnSpc>
              <a:buFont typeface="Arial"/>
              <a:buChar char="•"/>
            </a:pPr>
            <a:r>
              <a:rPr lang="en-US" sz="2800">
                <a:solidFill>
                  <a:srgbClr val="000000"/>
                </a:solidFill>
                <a:latin typeface="Noto Sans"/>
                <a:ea typeface="Noto Sans"/>
                <a:cs typeface="Noto Sans"/>
                <a:sym typeface="Noto Sans"/>
              </a:rPr>
              <a:t>Navigate to </a:t>
            </a:r>
            <a:r>
              <a:rPr lang="en-US" b="true" sz="2800">
                <a:solidFill>
                  <a:srgbClr val="232C68"/>
                </a:solidFill>
                <a:latin typeface="Noto Sans Bold"/>
                <a:ea typeface="Noto Sans Bold"/>
                <a:cs typeface="Noto Sans Bold"/>
                <a:sym typeface="Noto Sans Bold"/>
              </a:rPr>
              <a:t>My Profile</a:t>
            </a:r>
            <a:r>
              <a:rPr lang="en-US" sz="2800">
                <a:solidFill>
                  <a:srgbClr val="000000"/>
                </a:solidFill>
                <a:latin typeface="Noto Sans"/>
                <a:ea typeface="Noto Sans"/>
                <a:cs typeface="Noto Sans"/>
                <a:sym typeface="Noto Sans"/>
              </a:rPr>
              <a:t> and choose the </a:t>
            </a:r>
            <a:r>
              <a:rPr lang="en-US" b="true" sz="2800">
                <a:solidFill>
                  <a:srgbClr val="232C68"/>
                </a:solidFill>
                <a:latin typeface="Noto Sans Bold"/>
                <a:ea typeface="Noto Sans Bold"/>
                <a:cs typeface="Noto Sans Bold"/>
                <a:sym typeface="Noto Sans Bold"/>
              </a:rPr>
              <a:t>Beneficiary tab</a:t>
            </a:r>
            <a:r>
              <a:rPr lang="en-US" sz="2800">
                <a:solidFill>
                  <a:srgbClr val="000000"/>
                </a:solidFill>
                <a:latin typeface="Noto Sans"/>
                <a:ea typeface="Noto Sans"/>
                <a:cs typeface="Noto Sans"/>
                <a:sym typeface="Noto Sans"/>
              </a:rPr>
              <a:t>.</a:t>
            </a:r>
          </a:p>
          <a:p>
            <a:pPr algn="l" marL="604523" indent="-302261" lvl="1">
              <a:lnSpc>
                <a:spcPts val="3920"/>
              </a:lnSpc>
              <a:buFont typeface="Arial"/>
              <a:buChar char="•"/>
            </a:pPr>
            <a:r>
              <a:rPr lang="en-US" b="true" sz="2800">
                <a:solidFill>
                  <a:srgbClr val="232C68"/>
                </a:solidFill>
                <a:latin typeface="Noto Sans Bold"/>
                <a:ea typeface="Noto Sans Bold"/>
                <a:cs typeface="Noto Sans Bold"/>
                <a:sym typeface="Noto Sans Bold"/>
              </a:rPr>
              <a:t>Add </a:t>
            </a:r>
            <a:r>
              <a:rPr lang="en-US" sz="2800">
                <a:solidFill>
                  <a:srgbClr val="000000"/>
                </a:solidFill>
                <a:latin typeface="Noto Sans"/>
                <a:ea typeface="Noto Sans"/>
                <a:cs typeface="Noto Sans"/>
                <a:sym typeface="Noto Sans"/>
              </a:rPr>
              <a:t>your Primary and Secondary Beneficiaries and </a:t>
            </a:r>
            <a:r>
              <a:rPr lang="en-US" b="true" sz="2800">
                <a:solidFill>
                  <a:srgbClr val="232C68"/>
                </a:solidFill>
                <a:latin typeface="Noto Sans Bold"/>
                <a:ea typeface="Noto Sans Bold"/>
                <a:cs typeface="Noto Sans Bold"/>
                <a:sym typeface="Noto Sans Bold"/>
              </a:rPr>
              <a:t>submit</a:t>
            </a:r>
            <a:r>
              <a:rPr lang="en-US" sz="2800">
                <a:solidFill>
                  <a:srgbClr val="000000"/>
                </a:solidFill>
                <a:latin typeface="Noto Sans"/>
                <a:ea typeface="Noto Sans"/>
                <a:cs typeface="Noto Sans"/>
                <a:sym typeface="Noto Sans"/>
              </a:rPr>
              <a:t> when finished.</a:t>
            </a:r>
          </a:p>
          <a:p>
            <a:pPr algn="l" marL="906793" indent="-302264" lvl="2">
              <a:lnSpc>
                <a:spcPts val="2940"/>
              </a:lnSpc>
              <a:buFont typeface="Arial"/>
              <a:buChar char="⚬"/>
            </a:pPr>
            <a:r>
              <a:rPr lang="en-US" sz="2100" i="true">
                <a:solidFill>
                  <a:srgbClr val="000000"/>
                </a:solidFill>
                <a:latin typeface="Noto Sans Italics"/>
                <a:ea typeface="Noto Sans Italics"/>
                <a:cs typeface="Noto Sans Italics"/>
                <a:sym typeface="Noto Sans Italics"/>
              </a:rPr>
              <a:t>Remember to list a Beneficiary for each of your BPAS accounts, keep a copy with your estate documents, and consult with an estate attorney for consistency in beneficiary choices. </a:t>
            </a:r>
          </a:p>
        </p:txBody>
      </p:sp>
      <p:sp>
        <p:nvSpPr>
          <p:cNvPr name="TextBox 9" id="9"/>
          <p:cNvSpPr txBox="true"/>
          <p:nvPr/>
        </p:nvSpPr>
        <p:spPr>
          <a:xfrm rot="0">
            <a:off x="2613542" y="8226424"/>
            <a:ext cx="10090919" cy="1362710"/>
          </a:xfrm>
          <a:prstGeom prst="rect">
            <a:avLst/>
          </a:prstGeom>
        </p:spPr>
        <p:txBody>
          <a:bodyPr anchor="t" rtlCol="false" tIns="0" lIns="0" bIns="0" rIns="0">
            <a:spAutoFit/>
          </a:bodyPr>
          <a:lstStyle/>
          <a:p>
            <a:pPr algn="l">
              <a:lnSpc>
                <a:spcPts val="3640"/>
              </a:lnSpc>
              <a:spcBef>
                <a:spcPct val="0"/>
              </a:spcBef>
            </a:pPr>
            <a:r>
              <a:rPr lang="en-US" b="true" sz="2600">
                <a:solidFill>
                  <a:srgbClr val="F26422"/>
                </a:solidFill>
                <a:latin typeface="Noto Sans Bold"/>
                <a:ea typeface="Noto Sans Bold"/>
                <a:cs typeface="Noto Sans Bold"/>
                <a:sym typeface="Noto Sans Bold"/>
              </a:rPr>
              <a:t>Review Your Beneficiaries Often!</a:t>
            </a:r>
          </a:p>
          <a:p>
            <a:pPr algn="l">
              <a:lnSpc>
                <a:spcPts val="3640"/>
              </a:lnSpc>
              <a:spcBef>
                <a:spcPct val="0"/>
              </a:spcBef>
            </a:pPr>
            <a:r>
              <a:rPr lang="en-US" sz="2600">
                <a:solidFill>
                  <a:srgbClr val="000000"/>
                </a:solidFill>
                <a:latin typeface="Noto Sans"/>
                <a:ea typeface="Noto Sans"/>
                <a:cs typeface="Noto Sans"/>
                <a:sym typeface="Noto Sans"/>
              </a:rPr>
              <a:t>After life changes like marriage, divorce, death, or birth in the family to ensure peace of mind for you and your loved ones.</a:t>
            </a:r>
          </a:p>
        </p:txBody>
      </p:sp>
      <p:sp>
        <p:nvSpPr>
          <p:cNvPr name="TextBox 10" id="10"/>
          <p:cNvSpPr txBox="true"/>
          <p:nvPr/>
        </p:nvSpPr>
        <p:spPr>
          <a:xfrm rot="0">
            <a:off x="378787" y="3930693"/>
            <a:ext cx="11541551" cy="1064260"/>
          </a:xfrm>
          <a:prstGeom prst="rect">
            <a:avLst/>
          </a:prstGeom>
        </p:spPr>
        <p:txBody>
          <a:bodyPr anchor="t" rtlCol="false" tIns="0" lIns="0" bIns="0" rIns="0">
            <a:spAutoFit/>
          </a:bodyPr>
          <a:lstStyle/>
          <a:p>
            <a:pPr algn="l">
              <a:lnSpc>
                <a:spcPts val="4340"/>
              </a:lnSpc>
            </a:pPr>
            <a:r>
              <a:rPr lang="en-US" sz="3100" b="true">
                <a:solidFill>
                  <a:srgbClr val="232C68"/>
                </a:solidFill>
                <a:latin typeface="Noto Sans Bold"/>
                <a:ea typeface="Noto Sans Bold"/>
                <a:cs typeface="Noto Sans Bold"/>
                <a:sym typeface="Noto Sans Bold"/>
              </a:rPr>
              <a:t>Update your beneficiaries</a:t>
            </a:r>
            <a:r>
              <a:rPr lang="en-US" sz="3100">
                <a:solidFill>
                  <a:srgbClr val="000000"/>
                </a:solidFill>
                <a:latin typeface="Noto Sans"/>
                <a:ea typeface="Noto Sans"/>
                <a:cs typeface="Noto Sans"/>
                <a:sym typeface="Noto Sans"/>
              </a:rPr>
              <a:t> at any time by logging into your account at </a:t>
            </a:r>
            <a:r>
              <a:rPr lang="en-US" sz="3100" b="true">
                <a:solidFill>
                  <a:srgbClr val="F26422"/>
                </a:solidFill>
                <a:latin typeface="Noto Sans Bold"/>
                <a:ea typeface="Noto Sans Bold"/>
                <a:cs typeface="Noto Sans Bold"/>
                <a:sym typeface="Noto Sans Bold"/>
              </a:rPr>
              <a:t>u.bpas.com</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78787" y="2471229"/>
            <a:ext cx="7855405" cy="7557770"/>
          </a:xfrm>
          <a:prstGeom prst="rect">
            <a:avLst/>
          </a:prstGeom>
        </p:spPr>
        <p:txBody>
          <a:bodyPr anchor="t" rtlCol="false" tIns="0" lIns="0" bIns="0" rIns="0">
            <a:spAutoFit/>
          </a:bodyPr>
          <a:lstStyle/>
          <a:p>
            <a:pPr algn="l" marL="690881" indent="-345440" lvl="1">
              <a:lnSpc>
                <a:spcPts val="4480"/>
              </a:lnSpc>
              <a:buFont typeface="Arial"/>
              <a:buChar char="•"/>
            </a:pPr>
            <a:r>
              <a:rPr lang="en-US" sz="3200">
                <a:solidFill>
                  <a:srgbClr val="232C68"/>
                </a:solidFill>
                <a:latin typeface="Noto Sans"/>
                <a:ea typeface="Noto Sans"/>
                <a:cs typeface="Noto Sans"/>
                <a:sym typeface="Noto Sans"/>
              </a:rPr>
              <a:t>Statements will be mailed to your home address quarterly.</a:t>
            </a:r>
          </a:p>
          <a:p>
            <a:pPr algn="l" marL="1381761" indent="-460587" lvl="2">
              <a:lnSpc>
                <a:spcPts val="4480"/>
              </a:lnSpc>
              <a:buFont typeface="Arial"/>
              <a:buChar char="⚬"/>
            </a:pPr>
            <a:r>
              <a:rPr lang="en-US" sz="3200">
                <a:solidFill>
                  <a:srgbClr val="232C68"/>
                </a:solidFill>
                <a:latin typeface="Noto Sans"/>
                <a:ea typeface="Noto Sans"/>
                <a:cs typeface="Noto Sans"/>
                <a:sym typeface="Noto Sans"/>
              </a:rPr>
              <a:t>The value of your ESOP will be listed on your statement. Keep in mind that it is valued annually. </a:t>
            </a:r>
            <a:r>
              <a:rPr lang="en-US" b="true" sz="3200">
                <a:solidFill>
                  <a:srgbClr val="F26422"/>
                </a:solidFill>
                <a:latin typeface="Noto Sans Bold"/>
                <a:ea typeface="Noto Sans Bold"/>
                <a:cs typeface="Noto Sans Bold"/>
                <a:sym typeface="Noto Sans Bold"/>
              </a:rPr>
              <a:t>(Remove if ESOP is daily valued)</a:t>
            </a:r>
          </a:p>
          <a:p>
            <a:pPr algn="l" marL="1381761" indent="-460587" lvl="2">
              <a:lnSpc>
                <a:spcPts val="4480"/>
              </a:lnSpc>
              <a:buFont typeface="Arial"/>
              <a:buChar char="⚬"/>
            </a:pPr>
            <a:r>
              <a:rPr lang="en-US" sz="3200">
                <a:solidFill>
                  <a:srgbClr val="232C68"/>
                </a:solidFill>
                <a:latin typeface="Noto Sans"/>
                <a:ea typeface="Noto Sans"/>
                <a:cs typeface="Noto Sans"/>
                <a:sym typeface="Noto Sans"/>
              </a:rPr>
              <a:t>Statements are also saved in your Participant Portal, by logging into your account at u.bpas.com</a:t>
            </a:r>
          </a:p>
          <a:p>
            <a:pPr algn="l">
              <a:lnSpc>
                <a:spcPts val="2240"/>
              </a:lnSpc>
            </a:pPr>
          </a:p>
          <a:p>
            <a:pPr algn="l" marL="690881" indent="-345440" lvl="1">
              <a:lnSpc>
                <a:spcPts val="4480"/>
              </a:lnSpc>
              <a:buFont typeface="Arial"/>
              <a:buChar char="•"/>
            </a:pPr>
            <a:r>
              <a:rPr lang="en-US" sz="3200">
                <a:solidFill>
                  <a:srgbClr val="232C68"/>
                </a:solidFill>
                <a:latin typeface="Noto Sans"/>
                <a:ea typeface="Noto Sans"/>
                <a:cs typeface="Noto Sans"/>
                <a:sym typeface="Noto Sans"/>
              </a:rPr>
              <a:t>If you move, be sure to contact your employer to update the address on your account.</a:t>
            </a:r>
          </a:p>
          <a:p>
            <a:pPr algn="l">
              <a:lnSpc>
                <a:spcPts val="4480"/>
              </a:lnSpc>
            </a:pPr>
          </a:p>
        </p:txBody>
      </p:sp>
      <p:sp>
        <p:nvSpPr>
          <p:cNvPr name="Freeform 3" id="3"/>
          <p:cNvSpPr/>
          <p:nvPr/>
        </p:nvSpPr>
        <p:spPr>
          <a:xfrm flipH="false" flipV="false" rot="0">
            <a:off x="378787" y="9677305"/>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grpSp>
        <p:nvGrpSpPr>
          <p:cNvPr name="Group 4" id="4"/>
          <p:cNvGrpSpPr/>
          <p:nvPr/>
        </p:nvGrpSpPr>
        <p:grpSpPr>
          <a:xfrm rot="0">
            <a:off x="0" y="0"/>
            <a:ext cx="18288000" cy="2315491"/>
            <a:chOff x="0" y="0"/>
            <a:chExt cx="4816593" cy="609841"/>
          </a:xfrm>
        </p:grpSpPr>
        <p:sp>
          <p:nvSpPr>
            <p:cNvPr name="Freeform 5" id="5"/>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6" id="6"/>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806841" y="576721"/>
            <a:ext cx="18288000" cy="1152525"/>
          </a:xfrm>
          <a:prstGeom prst="rect">
            <a:avLst/>
          </a:prstGeom>
        </p:spPr>
        <p:txBody>
          <a:bodyPr anchor="t" rtlCol="false" tIns="0" lIns="0" bIns="0" rIns="0">
            <a:spAutoFit/>
          </a:bodyPr>
          <a:lstStyle/>
          <a:p>
            <a:pPr algn="l">
              <a:lnSpc>
                <a:spcPts val="9000"/>
              </a:lnSpc>
            </a:pPr>
            <a:r>
              <a:rPr lang="en-US" sz="7500" b="true">
                <a:solidFill>
                  <a:srgbClr val="FFFFFF"/>
                </a:solidFill>
                <a:latin typeface="Noto Sans Bold"/>
                <a:ea typeface="Noto Sans Bold"/>
                <a:cs typeface="Noto Sans Bold"/>
                <a:sym typeface="Noto Sans Bold"/>
              </a:rPr>
              <a:t>Account Statements</a:t>
            </a:r>
          </a:p>
        </p:txBody>
      </p:sp>
      <p:sp>
        <p:nvSpPr>
          <p:cNvPr name="Freeform 8" id="8"/>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9953601" y="5"/>
            <a:ext cx="8713725" cy="10289235"/>
            <a:chOff x="0" y="0"/>
            <a:chExt cx="21042033" cy="24846598"/>
          </a:xfrm>
        </p:grpSpPr>
        <p:sp>
          <p:nvSpPr>
            <p:cNvPr name="Freeform 10" id="10"/>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6"/>
              <a:stretch>
                <a:fillRect l="-6595" t="0" r="-58553" b="0"/>
              </a:stretch>
            </a:blipFill>
          </p:spPr>
        </p:sp>
      </p:grpSp>
      <p:sp>
        <p:nvSpPr>
          <p:cNvPr name="Freeform 11" id="11"/>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7">
              <a:alphaModFix amt="77000"/>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0" y="9041217"/>
            <a:ext cx="18288000" cy="396066"/>
          </a:xfrm>
          <a:prstGeom prst="rect">
            <a:avLst/>
          </a:prstGeom>
        </p:spPr>
        <p:txBody>
          <a:bodyPr anchor="t" rtlCol="false" tIns="0" lIns="0" bIns="0" rIns="0">
            <a:spAutoFit/>
          </a:bodyPr>
          <a:lstStyle/>
          <a:p>
            <a:pPr algn="ctr">
              <a:lnSpc>
                <a:spcPts val="3369"/>
              </a:lnSpc>
              <a:spcBef>
                <a:spcPct val="0"/>
              </a:spcBef>
            </a:pPr>
            <a:r>
              <a:rPr lang="en-US" sz="2406">
                <a:solidFill>
                  <a:srgbClr val="232C68"/>
                </a:solidFill>
                <a:latin typeface="Noto Sans"/>
                <a:ea typeface="Noto Sans"/>
                <a:cs typeface="Noto Sans"/>
                <a:sym typeface="Noto Sans"/>
              </a:rPr>
              <a:t>Live representatives are available from Monday to Friday, 8 am to 8 pm EST.</a:t>
            </a:r>
          </a:p>
        </p:txBody>
      </p:sp>
      <p:grpSp>
        <p:nvGrpSpPr>
          <p:cNvPr name="Group 6" id="6"/>
          <p:cNvGrpSpPr/>
          <p:nvPr/>
        </p:nvGrpSpPr>
        <p:grpSpPr>
          <a:xfrm rot="0">
            <a:off x="2310518" y="2730147"/>
            <a:ext cx="14231484" cy="3496611"/>
            <a:chOff x="0" y="0"/>
            <a:chExt cx="18975312" cy="4662149"/>
          </a:xfrm>
        </p:grpSpPr>
        <p:sp>
          <p:nvSpPr>
            <p:cNvPr name="Freeform 7" id="7"/>
            <p:cNvSpPr/>
            <p:nvPr/>
          </p:nvSpPr>
          <p:spPr>
            <a:xfrm flipH="false" flipV="false" rot="0">
              <a:off x="14313164" y="0"/>
              <a:ext cx="4662149" cy="4662149"/>
            </a:xfrm>
            <a:custGeom>
              <a:avLst/>
              <a:gdLst/>
              <a:ahLst/>
              <a:cxnLst/>
              <a:rect r="r" b="b" t="t" l="l"/>
              <a:pathLst>
                <a:path h="4662149" w="4662149">
                  <a:moveTo>
                    <a:pt x="0" y="0"/>
                  </a:moveTo>
                  <a:lnTo>
                    <a:pt x="4662148" y="0"/>
                  </a:lnTo>
                  <a:lnTo>
                    <a:pt x="4662148" y="4662149"/>
                  </a:lnTo>
                  <a:lnTo>
                    <a:pt x="0" y="4662149"/>
                  </a:lnTo>
                  <a:lnTo>
                    <a:pt x="0" y="0"/>
                  </a:lnTo>
                  <a:close/>
                </a:path>
              </a:pathLst>
            </a:custGeom>
            <a:blipFill>
              <a:blip r:embed="rId3">
                <a:alphaModFix amt="79000"/>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4792624" y="322755"/>
              <a:ext cx="3703228" cy="3703228"/>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5191964" y="774032"/>
              <a:ext cx="2317505" cy="2821924"/>
            </a:xfrm>
            <a:custGeom>
              <a:avLst/>
              <a:gdLst/>
              <a:ahLst/>
              <a:cxnLst/>
              <a:rect r="r" b="b" t="t" l="l"/>
              <a:pathLst>
                <a:path h="2821924" w="2317505">
                  <a:moveTo>
                    <a:pt x="0" y="0"/>
                  </a:moveTo>
                  <a:lnTo>
                    <a:pt x="2317504" y="0"/>
                  </a:lnTo>
                  <a:lnTo>
                    <a:pt x="2317504" y="2821923"/>
                  </a:lnTo>
                  <a:lnTo>
                    <a:pt x="0" y="282192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6939301" y="0"/>
              <a:ext cx="4662149" cy="4662149"/>
            </a:xfrm>
            <a:custGeom>
              <a:avLst/>
              <a:gdLst/>
              <a:ahLst/>
              <a:cxnLst/>
              <a:rect r="r" b="b" t="t" l="l"/>
              <a:pathLst>
                <a:path h="4662149" w="4662149">
                  <a:moveTo>
                    <a:pt x="0" y="0"/>
                  </a:moveTo>
                  <a:lnTo>
                    <a:pt x="4662148" y="0"/>
                  </a:lnTo>
                  <a:lnTo>
                    <a:pt x="4662148" y="4662149"/>
                  </a:lnTo>
                  <a:lnTo>
                    <a:pt x="0" y="4662149"/>
                  </a:lnTo>
                  <a:lnTo>
                    <a:pt x="0" y="0"/>
                  </a:lnTo>
                  <a:close/>
                </a:path>
              </a:pathLst>
            </a:custGeom>
            <a:blipFill>
              <a:blip r:embed="rId3">
                <a:alphaModFix amt="79000"/>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7418761" y="322755"/>
              <a:ext cx="3703228" cy="3703228"/>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7705705" y="741488"/>
              <a:ext cx="3019096" cy="2887011"/>
            </a:xfrm>
            <a:custGeom>
              <a:avLst/>
              <a:gdLst/>
              <a:ahLst/>
              <a:cxnLst/>
              <a:rect r="r" b="b" t="t" l="l"/>
              <a:pathLst>
                <a:path h="2887011" w="3019096">
                  <a:moveTo>
                    <a:pt x="0" y="0"/>
                  </a:moveTo>
                  <a:lnTo>
                    <a:pt x="3019096" y="0"/>
                  </a:lnTo>
                  <a:lnTo>
                    <a:pt x="3019096" y="2887011"/>
                  </a:lnTo>
                  <a:lnTo>
                    <a:pt x="0" y="288701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0" y="0"/>
              <a:ext cx="4662149" cy="4662149"/>
            </a:xfrm>
            <a:custGeom>
              <a:avLst/>
              <a:gdLst/>
              <a:ahLst/>
              <a:cxnLst/>
              <a:rect r="r" b="b" t="t" l="l"/>
              <a:pathLst>
                <a:path h="4662149" w="4662149">
                  <a:moveTo>
                    <a:pt x="0" y="0"/>
                  </a:moveTo>
                  <a:lnTo>
                    <a:pt x="4662149" y="0"/>
                  </a:lnTo>
                  <a:lnTo>
                    <a:pt x="4662149" y="4662149"/>
                  </a:lnTo>
                  <a:lnTo>
                    <a:pt x="0" y="4662149"/>
                  </a:lnTo>
                  <a:lnTo>
                    <a:pt x="0" y="0"/>
                  </a:lnTo>
                  <a:close/>
                </a:path>
              </a:pathLst>
            </a:custGeom>
            <a:blipFill>
              <a:blip r:embed="rId3">
                <a:alphaModFix amt="79000"/>
                <a:extLst>
                  <a:ext uri="{96DAC541-7B7A-43D3-8B79-37D633B846F1}">
                    <asvg:svgBlip xmlns:asvg="http://schemas.microsoft.com/office/drawing/2016/SVG/main" r:embed="rId4"/>
                  </a:ext>
                </a:extLst>
              </a:blip>
              <a:stretch>
                <a:fillRect l="0" t="0" r="0" b="0"/>
              </a:stretch>
            </a:blipFill>
          </p:spPr>
        </p:sp>
        <p:grpSp>
          <p:nvGrpSpPr>
            <p:cNvPr name="Group 18" id="18"/>
            <p:cNvGrpSpPr/>
            <p:nvPr/>
          </p:nvGrpSpPr>
          <p:grpSpPr>
            <a:xfrm rot="0">
              <a:off x="479460" y="322755"/>
              <a:ext cx="3703228" cy="3703228"/>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false" flipV="false" rot="0">
              <a:off x="1650710" y="666849"/>
              <a:ext cx="1360728" cy="3101375"/>
            </a:xfrm>
            <a:custGeom>
              <a:avLst/>
              <a:gdLst/>
              <a:ahLst/>
              <a:cxnLst/>
              <a:rect r="r" b="b" t="t" l="l"/>
              <a:pathLst>
                <a:path h="3101375" w="1360728">
                  <a:moveTo>
                    <a:pt x="0" y="0"/>
                  </a:moveTo>
                  <a:lnTo>
                    <a:pt x="1360729" y="0"/>
                  </a:lnTo>
                  <a:lnTo>
                    <a:pt x="1360729" y="3101376"/>
                  </a:lnTo>
                  <a:lnTo>
                    <a:pt x="0" y="31013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22" id="22"/>
          <p:cNvSpPr txBox="true"/>
          <p:nvPr/>
        </p:nvSpPr>
        <p:spPr>
          <a:xfrm rot="0">
            <a:off x="0" y="493589"/>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Participant Services Center</a:t>
            </a:r>
          </a:p>
        </p:txBody>
      </p:sp>
      <p:sp>
        <p:nvSpPr>
          <p:cNvPr name="TextBox 23" id="23"/>
          <p:cNvSpPr txBox="true"/>
          <p:nvPr/>
        </p:nvSpPr>
        <p:spPr>
          <a:xfrm rot="0">
            <a:off x="2080013" y="6169608"/>
            <a:ext cx="4279623" cy="1099820"/>
          </a:xfrm>
          <a:prstGeom prst="rect">
            <a:avLst/>
          </a:prstGeom>
        </p:spPr>
        <p:txBody>
          <a:bodyPr anchor="t" rtlCol="false" tIns="0" lIns="0" bIns="0" rIns="0">
            <a:spAutoFit/>
          </a:bodyPr>
          <a:lstStyle/>
          <a:p>
            <a:pPr algn="ctr">
              <a:lnSpc>
                <a:spcPts val="4480"/>
              </a:lnSpc>
              <a:spcBef>
                <a:spcPct val="0"/>
              </a:spcBef>
            </a:pPr>
            <a:r>
              <a:rPr lang="en-US" b="true" sz="3200">
                <a:solidFill>
                  <a:srgbClr val="E85D0F"/>
                </a:solidFill>
                <a:latin typeface="Noto Sans Bold"/>
                <a:ea typeface="Noto Sans Bold"/>
                <a:cs typeface="Noto Sans Bold"/>
                <a:sym typeface="Noto Sans Bold"/>
              </a:rPr>
              <a:t>Speak To A Representative</a:t>
            </a:r>
          </a:p>
        </p:txBody>
      </p:sp>
      <p:sp>
        <p:nvSpPr>
          <p:cNvPr name="TextBox 24" id="24"/>
          <p:cNvSpPr txBox="true"/>
          <p:nvPr/>
        </p:nvSpPr>
        <p:spPr>
          <a:xfrm rot="0">
            <a:off x="7593552" y="6169608"/>
            <a:ext cx="3665416" cy="1099820"/>
          </a:xfrm>
          <a:prstGeom prst="rect">
            <a:avLst/>
          </a:prstGeom>
        </p:spPr>
        <p:txBody>
          <a:bodyPr anchor="t" rtlCol="false" tIns="0" lIns="0" bIns="0" rIns="0">
            <a:spAutoFit/>
          </a:bodyPr>
          <a:lstStyle/>
          <a:p>
            <a:pPr algn="ctr">
              <a:lnSpc>
                <a:spcPts val="4480"/>
              </a:lnSpc>
              <a:spcBef>
                <a:spcPct val="0"/>
              </a:spcBef>
            </a:pPr>
            <a:r>
              <a:rPr lang="en-US" b="true" sz="3200">
                <a:solidFill>
                  <a:srgbClr val="E85D0F"/>
                </a:solidFill>
                <a:latin typeface="Noto Sans Bold"/>
                <a:ea typeface="Noto Sans Bold"/>
                <a:cs typeface="Noto Sans Bold"/>
                <a:sym typeface="Noto Sans Bold"/>
              </a:rPr>
              <a:t>Send A Secure Message</a:t>
            </a:r>
          </a:p>
        </p:txBody>
      </p:sp>
      <p:sp>
        <p:nvSpPr>
          <p:cNvPr name="TextBox 25" id="25"/>
          <p:cNvSpPr txBox="true"/>
          <p:nvPr/>
        </p:nvSpPr>
        <p:spPr>
          <a:xfrm rot="0">
            <a:off x="12823690" y="6169608"/>
            <a:ext cx="4352360" cy="1099820"/>
          </a:xfrm>
          <a:prstGeom prst="rect">
            <a:avLst/>
          </a:prstGeom>
        </p:spPr>
        <p:txBody>
          <a:bodyPr anchor="t" rtlCol="false" tIns="0" lIns="0" bIns="0" rIns="0">
            <a:spAutoFit/>
          </a:bodyPr>
          <a:lstStyle/>
          <a:p>
            <a:pPr algn="ctr">
              <a:lnSpc>
                <a:spcPts val="4480"/>
              </a:lnSpc>
            </a:pPr>
            <a:r>
              <a:rPr lang="en-US" sz="3200" b="true">
                <a:solidFill>
                  <a:srgbClr val="E85D0F"/>
                </a:solidFill>
                <a:latin typeface="Noto Sans Bold"/>
                <a:ea typeface="Noto Sans Bold"/>
                <a:cs typeface="Noto Sans Bold"/>
                <a:sym typeface="Noto Sans Bold"/>
              </a:rPr>
              <a:t>Request A </a:t>
            </a:r>
          </a:p>
          <a:p>
            <a:pPr algn="ctr">
              <a:lnSpc>
                <a:spcPts val="4480"/>
              </a:lnSpc>
              <a:spcBef>
                <a:spcPct val="0"/>
              </a:spcBef>
            </a:pPr>
            <a:r>
              <a:rPr lang="en-US" b="true" sz="3200">
                <a:solidFill>
                  <a:srgbClr val="E85D0F"/>
                </a:solidFill>
                <a:latin typeface="Noto Sans Bold"/>
                <a:ea typeface="Noto Sans Bold"/>
                <a:cs typeface="Noto Sans Bold"/>
                <a:sym typeface="Noto Sans Bold"/>
              </a:rPr>
              <a:t>Call Back</a:t>
            </a:r>
          </a:p>
        </p:txBody>
      </p:sp>
      <p:sp>
        <p:nvSpPr>
          <p:cNvPr name="TextBox 26" id="26"/>
          <p:cNvSpPr txBox="true"/>
          <p:nvPr/>
        </p:nvSpPr>
        <p:spPr>
          <a:xfrm rot="0">
            <a:off x="4467476" y="9549773"/>
            <a:ext cx="10532394" cy="273431"/>
          </a:xfrm>
          <a:prstGeom prst="rect">
            <a:avLst/>
          </a:prstGeom>
        </p:spPr>
        <p:txBody>
          <a:bodyPr anchor="t" rtlCol="false" tIns="0" lIns="0" bIns="0" rIns="0">
            <a:spAutoFit/>
          </a:bodyPr>
          <a:lstStyle/>
          <a:p>
            <a:pPr algn="ctr">
              <a:lnSpc>
                <a:spcPts val="2254"/>
              </a:lnSpc>
              <a:spcBef>
                <a:spcPct val="0"/>
              </a:spcBef>
            </a:pPr>
            <a:r>
              <a:rPr lang="en-US" sz="1610" i="true">
                <a:solidFill>
                  <a:srgbClr val="232C68"/>
                </a:solidFill>
                <a:latin typeface="Noto Sans Italics"/>
                <a:ea typeface="Noto Sans Italics"/>
                <a:cs typeface="Noto Sans Italics"/>
                <a:sym typeface="Noto Sans Italics"/>
              </a:rPr>
              <a:t>All calls are recorded &amp; archived for quality and educational purposes</a:t>
            </a:r>
          </a:p>
        </p:txBody>
      </p:sp>
      <p:sp>
        <p:nvSpPr>
          <p:cNvPr name="TextBox 27" id="27"/>
          <p:cNvSpPr txBox="true"/>
          <p:nvPr/>
        </p:nvSpPr>
        <p:spPr>
          <a:xfrm rot="0">
            <a:off x="0" y="7755976"/>
            <a:ext cx="18288000" cy="1180466"/>
          </a:xfrm>
          <a:prstGeom prst="rect">
            <a:avLst/>
          </a:prstGeom>
        </p:spPr>
        <p:txBody>
          <a:bodyPr anchor="t" rtlCol="false" tIns="0" lIns="0" bIns="0" rIns="0">
            <a:spAutoFit/>
          </a:bodyPr>
          <a:lstStyle/>
          <a:p>
            <a:pPr algn="ctr">
              <a:lnSpc>
                <a:spcPts val="4759"/>
              </a:lnSpc>
              <a:spcBef>
                <a:spcPct val="0"/>
              </a:spcBef>
            </a:pPr>
            <a:r>
              <a:rPr lang="en-US" b="true" sz="3399">
                <a:solidFill>
                  <a:srgbClr val="232C68"/>
                </a:solidFill>
                <a:latin typeface="Noto Sans Bold"/>
                <a:ea typeface="Noto Sans Bold"/>
                <a:cs typeface="Noto Sans Bold"/>
                <a:sym typeface="Noto Sans Bold"/>
              </a:rPr>
              <a:t>Participant Services</a:t>
            </a:r>
          </a:p>
          <a:p>
            <a:pPr algn="ctr">
              <a:lnSpc>
                <a:spcPts val="4759"/>
              </a:lnSpc>
              <a:spcBef>
                <a:spcPct val="0"/>
              </a:spcBef>
            </a:pPr>
            <a:r>
              <a:rPr lang="en-US" b="true" sz="3399">
                <a:solidFill>
                  <a:srgbClr val="60A644"/>
                </a:solidFill>
                <a:latin typeface="Noto Sans Bold"/>
                <a:ea typeface="Noto Sans Bold"/>
                <a:cs typeface="Noto Sans Bold"/>
                <a:sym typeface="Noto Sans Bold"/>
              </a:rPr>
              <a:t>866-401-5272</a:t>
            </a:r>
          </a:p>
        </p:txBody>
      </p:sp>
      <p:sp>
        <p:nvSpPr>
          <p:cNvPr name="Freeform 28" id="28"/>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11"/>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61721" y="2478229"/>
            <a:ext cx="11611899" cy="6814302"/>
          </a:xfrm>
          <a:custGeom>
            <a:avLst/>
            <a:gdLst/>
            <a:ahLst/>
            <a:cxnLst/>
            <a:rect r="r" b="b" t="t" l="l"/>
            <a:pathLst>
              <a:path h="6814302" w="11611899">
                <a:moveTo>
                  <a:pt x="0" y="0"/>
                </a:moveTo>
                <a:lnTo>
                  <a:pt x="11611899" y="0"/>
                </a:lnTo>
                <a:lnTo>
                  <a:pt x="11611899" y="6814301"/>
                </a:lnTo>
                <a:lnTo>
                  <a:pt x="0" y="68143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0" y="0"/>
            <a:ext cx="18288000" cy="2315491"/>
            <a:chOff x="0" y="0"/>
            <a:chExt cx="4816593" cy="609841"/>
          </a:xfrm>
        </p:grpSpPr>
        <p:sp>
          <p:nvSpPr>
            <p:cNvPr name="Freeform 4" id="4"/>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5" id="5"/>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3590046" y="420829"/>
            <a:ext cx="4104513" cy="4114800"/>
          </a:xfrm>
          <a:custGeom>
            <a:avLst/>
            <a:gdLst/>
            <a:ahLst/>
            <a:cxnLst/>
            <a:rect r="r" b="b" t="t" l="l"/>
            <a:pathLst>
              <a:path h="4114800" w="4104513">
                <a:moveTo>
                  <a:pt x="0" y="0"/>
                </a:moveTo>
                <a:lnTo>
                  <a:pt x="4104513" y="0"/>
                </a:lnTo>
                <a:lnTo>
                  <a:pt x="41045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7" id="7"/>
          <p:cNvPicPr>
            <a:picLocks noChangeAspect="true"/>
          </p:cNvPicPr>
          <p:nvPr/>
        </p:nvPicPr>
        <p:blipFill>
          <a:blip r:embed="rId7"/>
          <a:srcRect l="0" t="0" r="0" b="0"/>
          <a:stretch>
            <a:fillRect/>
          </a:stretch>
        </p:blipFill>
        <p:spPr>
          <a:xfrm flipH="false" flipV="false" rot="-8970188">
            <a:off x="8015454" y="-271422"/>
            <a:ext cx="2904294" cy="3457493"/>
          </a:xfrm>
          <a:prstGeom prst="rect">
            <a:avLst/>
          </a:prstGeom>
        </p:spPr>
      </p:pic>
      <p:sp>
        <p:nvSpPr>
          <p:cNvPr name="TextBox 8" id="8"/>
          <p:cNvSpPr txBox="true"/>
          <p:nvPr/>
        </p:nvSpPr>
        <p:spPr>
          <a:xfrm rot="0">
            <a:off x="1028700" y="876300"/>
            <a:ext cx="14511836" cy="1152525"/>
          </a:xfrm>
          <a:prstGeom prst="rect">
            <a:avLst/>
          </a:prstGeom>
        </p:spPr>
        <p:txBody>
          <a:bodyPr anchor="t" rtlCol="false" tIns="0" lIns="0" bIns="0" rIns="0">
            <a:spAutoFit/>
          </a:bodyPr>
          <a:lstStyle/>
          <a:p>
            <a:pPr algn="l">
              <a:lnSpc>
                <a:spcPts val="9000"/>
              </a:lnSpc>
            </a:pPr>
            <a:r>
              <a:rPr lang="en-US" sz="7500" b="true">
                <a:solidFill>
                  <a:srgbClr val="FFFFFF"/>
                </a:solidFill>
                <a:latin typeface="Noto Sans Bold"/>
                <a:ea typeface="Noto Sans Bold"/>
                <a:cs typeface="Noto Sans Bold"/>
                <a:sym typeface="Noto Sans Bold"/>
              </a:rPr>
              <a:t>To Do List</a:t>
            </a:r>
          </a:p>
        </p:txBody>
      </p:sp>
      <p:sp>
        <p:nvSpPr>
          <p:cNvPr name="TextBox 9" id="9"/>
          <p:cNvSpPr txBox="true"/>
          <p:nvPr/>
        </p:nvSpPr>
        <p:spPr>
          <a:xfrm rot="0">
            <a:off x="14434242" y="8033639"/>
            <a:ext cx="4183784" cy="561975"/>
          </a:xfrm>
          <a:prstGeom prst="rect">
            <a:avLst/>
          </a:prstGeom>
        </p:spPr>
        <p:txBody>
          <a:bodyPr anchor="t" rtlCol="false" tIns="0" lIns="0" bIns="0" rIns="0">
            <a:spAutoFit/>
          </a:bodyPr>
          <a:lstStyle/>
          <a:p>
            <a:pPr algn="ctr">
              <a:lnSpc>
                <a:spcPts val="4440"/>
              </a:lnSpc>
            </a:pPr>
            <a:r>
              <a:rPr lang="en-US" sz="3700" b="true">
                <a:solidFill>
                  <a:srgbClr val="FFFFFF"/>
                </a:solidFill>
                <a:latin typeface="Noto Sans Bold"/>
                <a:ea typeface="Noto Sans Bold"/>
                <a:cs typeface="Noto Sans Bold"/>
                <a:sym typeface="Noto Sans Bold"/>
              </a:rPr>
              <a:t>U.BPAS.COM</a:t>
            </a:r>
          </a:p>
        </p:txBody>
      </p:sp>
      <p:sp>
        <p:nvSpPr>
          <p:cNvPr name="TextBox 10" id="10"/>
          <p:cNvSpPr txBox="true"/>
          <p:nvPr/>
        </p:nvSpPr>
        <p:spPr>
          <a:xfrm rot="0">
            <a:off x="2236617" y="2552265"/>
            <a:ext cx="9219661" cy="542925"/>
          </a:xfrm>
          <a:prstGeom prst="rect">
            <a:avLst/>
          </a:prstGeom>
        </p:spPr>
        <p:txBody>
          <a:bodyPr anchor="t" rtlCol="false" tIns="0" lIns="0" bIns="0" rIns="0">
            <a:spAutoFit/>
          </a:bodyPr>
          <a:lstStyle/>
          <a:p>
            <a:pPr algn="l">
              <a:lnSpc>
                <a:spcPts val="4320"/>
              </a:lnSpc>
            </a:pPr>
            <a:r>
              <a:rPr lang="en-US" sz="3600" spc="33">
                <a:solidFill>
                  <a:srgbClr val="000000"/>
                </a:solidFill>
                <a:latin typeface="Noto Sans"/>
                <a:ea typeface="Noto Sans"/>
                <a:cs typeface="Noto Sans"/>
                <a:sym typeface="Noto Sans"/>
              </a:rPr>
              <a:t>Login to your account at </a:t>
            </a:r>
            <a:r>
              <a:rPr lang="en-US" b="true" sz="3600" spc="33">
                <a:solidFill>
                  <a:srgbClr val="000000"/>
                </a:solidFill>
                <a:latin typeface="Noto Sans Bold"/>
                <a:ea typeface="Noto Sans Bold"/>
                <a:cs typeface="Noto Sans Bold"/>
                <a:sym typeface="Noto Sans Bold"/>
              </a:rPr>
              <a:t>u.bpas.com</a:t>
            </a:r>
          </a:p>
        </p:txBody>
      </p:sp>
      <p:sp>
        <p:nvSpPr>
          <p:cNvPr name="TextBox 11" id="11"/>
          <p:cNvSpPr txBox="true"/>
          <p:nvPr/>
        </p:nvSpPr>
        <p:spPr>
          <a:xfrm rot="0">
            <a:off x="2236617" y="3748699"/>
            <a:ext cx="11159343" cy="542925"/>
          </a:xfrm>
          <a:prstGeom prst="rect">
            <a:avLst/>
          </a:prstGeom>
        </p:spPr>
        <p:txBody>
          <a:bodyPr anchor="t" rtlCol="false" tIns="0" lIns="0" bIns="0" rIns="0">
            <a:spAutoFit/>
          </a:bodyPr>
          <a:lstStyle/>
          <a:p>
            <a:pPr algn="l">
              <a:lnSpc>
                <a:spcPts val="4320"/>
              </a:lnSpc>
            </a:pPr>
            <a:r>
              <a:rPr lang="en-US" sz="3600" spc="33">
                <a:solidFill>
                  <a:srgbClr val="000000"/>
                </a:solidFill>
                <a:latin typeface="Noto Sans"/>
                <a:ea typeface="Noto Sans"/>
                <a:cs typeface="Noto Sans"/>
                <a:sym typeface="Noto Sans"/>
              </a:rPr>
              <a:t>Adjust </a:t>
            </a:r>
            <a:r>
              <a:rPr lang="en-US" b="true" sz="3600" spc="33">
                <a:solidFill>
                  <a:srgbClr val="000000"/>
                </a:solidFill>
                <a:latin typeface="Noto Sans Bold"/>
                <a:ea typeface="Noto Sans Bold"/>
                <a:cs typeface="Noto Sans Bold"/>
                <a:sym typeface="Noto Sans Bold"/>
              </a:rPr>
              <a:t>contributions</a:t>
            </a:r>
            <a:r>
              <a:rPr lang="en-US" sz="3600" spc="33">
                <a:solidFill>
                  <a:srgbClr val="000000"/>
                </a:solidFill>
                <a:latin typeface="Noto Sans"/>
                <a:ea typeface="Noto Sans"/>
                <a:cs typeface="Noto Sans"/>
                <a:sym typeface="Noto Sans"/>
              </a:rPr>
              <a:t> or setup automatic increases</a:t>
            </a:r>
          </a:p>
        </p:txBody>
      </p:sp>
      <p:sp>
        <p:nvSpPr>
          <p:cNvPr name="TextBox 12" id="12"/>
          <p:cNvSpPr txBox="true"/>
          <p:nvPr/>
        </p:nvSpPr>
        <p:spPr>
          <a:xfrm rot="0">
            <a:off x="2256670" y="4934853"/>
            <a:ext cx="14269464" cy="542925"/>
          </a:xfrm>
          <a:prstGeom prst="rect">
            <a:avLst/>
          </a:prstGeom>
        </p:spPr>
        <p:txBody>
          <a:bodyPr anchor="t" rtlCol="false" tIns="0" lIns="0" bIns="0" rIns="0">
            <a:spAutoFit/>
          </a:bodyPr>
          <a:lstStyle/>
          <a:p>
            <a:pPr algn="l">
              <a:lnSpc>
                <a:spcPts val="4320"/>
              </a:lnSpc>
            </a:pPr>
            <a:r>
              <a:rPr lang="en-US" sz="3600" spc="33">
                <a:solidFill>
                  <a:srgbClr val="000000"/>
                </a:solidFill>
                <a:latin typeface="Noto Sans"/>
                <a:ea typeface="Noto Sans"/>
                <a:cs typeface="Noto Sans"/>
                <a:sym typeface="Noto Sans"/>
              </a:rPr>
              <a:t>Review/update your personal information in </a:t>
            </a:r>
            <a:r>
              <a:rPr lang="en-US" b="true" sz="3600" spc="33">
                <a:solidFill>
                  <a:srgbClr val="000000"/>
                </a:solidFill>
                <a:latin typeface="Noto Sans Bold"/>
                <a:ea typeface="Noto Sans Bold"/>
                <a:cs typeface="Noto Sans Bold"/>
                <a:sym typeface="Noto Sans Bold"/>
              </a:rPr>
              <a:t>My Profile</a:t>
            </a:r>
          </a:p>
        </p:txBody>
      </p:sp>
      <p:sp>
        <p:nvSpPr>
          <p:cNvPr name="TextBox 13" id="13"/>
          <p:cNvSpPr txBox="true"/>
          <p:nvPr/>
        </p:nvSpPr>
        <p:spPr>
          <a:xfrm rot="0">
            <a:off x="2266015" y="6176477"/>
            <a:ext cx="11535965" cy="542925"/>
          </a:xfrm>
          <a:prstGeom prst="rect">
            <a:avLst/>
          </a:prstGeom>
        </p:spPr>
        <p:txBody>
          <a:bodyPr anchor="t" rtlCol="false" tIns="0" lIns="0" bIns="0" rIns="0">
            <a:spAutoFit/>
          </a:bodyPr>
          <a:lstStyle/>
          <a:p>
            <a:pPr algn="l">
              <a:lnSpc>
                <a:spcPts val="4320"/>
              </a:lnSpc>
            </a:pPr>
            <a:r>
              <a:rPr lang="en-US" sz="3600" spc="33">
                <a:solidFill>
                  <a:srgbClr val="000000"/>
                </a:solidFill>
                <a:latin typeface="Noto Sans"/>
                <a:ea typeface="Noto Sans"/>
                <a:cs typeface="Noto Sans"/>
                <a:sym typeface="Noto Sans"/>
              </a:rPr>
              <a:t>Review/update/add </a:t>
            </a:r>
            <a:r>
              <a:rPr lang="en-US" b="true" sz="3600" spc="33">
                <a:solidFill>
                  <a:srgbClr val="000000"/>
                </a:solidFill>
                <a:latin typeface="Noto Sans Bold"/>
                <a:ea typeface="Noto Sans Bold"/>
                <a:cs typeface="Noto Sans Bold"/>
                <a:sym typeface="Noto Sans Bold"/>
              </a:rPr>
              <a:t>beneficiaries</a:t>
            </a:r>
            <a:r>
              <a:rPr lang="en-US" sz="3600" spc="33">
                <a:solidFill>
                  <a:srgbClr val="000000"/>
                </a:solidFill>
                <a:latin typeface="Noto Sans"/>
                <a:ea typeface="Noto Sans"/>
                <a:cs typeface="Noto Sans"/>
                <a:sym typeface="Noto Sans"/>
              </a:rPr>
              <a:t> to your account</a:t>
            </a:r>
          </a:p>
        </p:txBody>
      </p:sp>
      <p:sp>
        <p:nvSpPr>
          <p:cNvPr name="TextBox 14" id="14"/>
          <p:cNvSpPr txBox="true"/>
          <p:nvPr/>
        </p:nvSpPr>
        <p:spPr>
          <a:xfrm rot="0">
            <a:off x="2271122" y="7385109"/>
            <a:ext cx="10939858" cy="542925"/>
          </a:xfrm>
          <a:prstGeom prst="rect">
            <a:avLst/>
          </a:prstGeom>
        </p:spPr>
        <p:txBody>
          <a:bodyPr anchor="t" rtlCol="false" tIns="0" lIns="0" bIns="0" rIns="0">
            <a:spAutoFit/>
          </a:bodyPr>
          <a:lstStyle/>
          <a:p>
            <a:pPr algn="l">
              <a:lnSpc>
                <a:spcPts val="4320"/>
              </a:lnSpc>
            </a:pPr>
            <a:r>
              <a:rPr lang="en-US" sz="3600" spc="33">
                <a:solidFill>
                  <a:srgbClr val="000000"/>
                </a:solidFill>
                <a:latin typeface="Noto Sans"/>
                <a:ea typeface="Noto Sans"/>
                <a:cs typeface="Noto Sans"/>
                <a:sym typeface="Noto Sans"/>
              </a:rPr>
              <a:t>Review your </a:t>
            </a:r>
            <a:r>
              <a:rPr lang="en-US" b="true" sz="3600" spc="33">
                <a:solidFill>
                  <a:srgbClr val="000000"/>
                </a:solidFill>
                <a:latin typeface="Noto Sans Bold"/>
                <a:ea typeface="Noto Sans Bold"/>
                <a:cs typeface="Noto Sans Bold"/>
                <a:sym typeface="Noto Sans Bold"/>
              </a:rPr>
              <a:t>investments</a:t>
            </a:r>
            <a:r>
              <a:rPr lang="en-US" sz="3600" spc="33">
                <a:solidFill>
                  <a:srgbClr val="000000"/>
                </a:solidFill>
                <a:latin typeface="Noto Sans"/>
                <a:ea typeface="Noto Sans"/>
                <a:cs typeface="Noto Sans"/>
                <a:sym typeface="Noto Sans"/>
              </a:rPr>
              <a:t> for tolerance risk</a:t>
            </a:r>
          </a:p>
        </p:txBody>
      </p:sp>
      <p:sp>
        <p:nvSpPr>
          <p:cNvPr name="TextBox 15" id="15"/>
          <p:cNvSpPr txBox="true"/>
          <p:nvPr/>
        </p:nvSpPr>
        <p:spPr>
          <a:xfrm rot="0">
            <a:off x="2266015" y="8595614"/>
            <a:ext cx="9219661" cy="542925"/>
          </a:xfrm>
          <a:prstGeom prst="rect">
            <a:avLst/>
          </a:prstGeom>
        </p:spPr>
        <p:txBody>
          <a:bodyPr anchor="t" rtlCol="false" tIns="0" lIns="0" bIns="0" rIns="0">
            <a:spAutoFit/>
          </a:bodyPr>
          <a:lstStyle/>
          <a:p>
            <a:pPr algn="l">
              <a:lnSpc>
                <a:spcPts val="4320"/>
              </a:lnSpc>
            </a:pPr>
            <a:r>
              <a:rPr lang="en-US" b="true" sz="3600" spc="33">
                <a:solidFill>
                  <a:srgbClr val="000000"/>
                </a:solidFill>
                <a:latin typeface="Noto Sans Bold"/>
                <a:ea typeface="Noto Sans Bold"/>
                <a:cs typeface="Noto Sans Bold"/>
                <a:sym typeface="Noto Sans Bold"/>
              </a:rPr>
              <a:t>Go Green</a:t>
            </a:r>
          </a:p>
        </p:txBody>
      </p:sp>
      <p:sp>
        <p:nvSpPr>
          <p:cNvPr name="Freeform 16" id="16"/>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8"/>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2870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0" y="3238945"/>
            <a:ext cx="18288000" cy="3809110"/>
            <a:chOff x="0" y="0"/>
            <a:chExt cx="4816593" cy="1003222"/>
          </a:xfrm>
        </p:grpSpPr>
        <p:sp>
          <p:nvSpPr>
            <p:cNvPr name="Freeform 5" id="5"/>
            <p:cNvSpPr/>
            <p:nvPr/>
          </p:nvSpPr>
          <p:spPr>
            <a:xfrm flipH="false" flipV="false" rot="0">
              <a:off x="0" y="0"/>
              <a:ext cx="4816592" cy="1003222"/>
            </a:xfrm>
            <a:custGeom>
              <a:avLst/>
              <a:gdLst/>
              <a:ahLst/>
              <a:cxnLst/>
              <a:rect r="r" b="b" t="t" l="l"/>
              <a:pathLst>
                <a:path h="1003222" w="4816592">
                  <a:moveTo>
                    <a:pt x="0" y="0"/>
                  </a:moveTo>
                  <a:lnTo>
                    <a:pt x="4816592" y="0"/>
                  </a:lnTo>
                  <a:lnTo>
                    <a:pt x="4816592" y="1003222"/>
                  </a:lnTo>
                  <a:lnTo>
                    <a:pt x="0" y="1003222"/>
                  </a:lnTo>
                  <a:close/>
                </a:path>
              </a:pathLst>
            </a:custGeom>
            <a:solidFill>
              <a:srgbClr val="232C68"/>
            </a:solidFill>
          </p:spPr>
        </p:sp>
        <p:sp>
          <p:nvSpPr>
            <p:cNvPr name="TextBox 6" id="6"/>
            <p:cNvSpPr txBox="true"/>
            <p:nvPr/>
          </p:nvSpPr>
          <p:spPr>
            <a:xfrm>
              <a:off x="0" y="-38100"/>
              <a:ext cx="4816593" cy="1041322"/>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0" y="3733413"/>
            <a:ext cx="18288000" cy="1152525"/>
          </a:xfrm>
          <a:prstGeom prst="rect">
            <a:avLst/>
          </a:prstGeom>
        </p:spPr>
        <p:txBody>
          <a:bodyPr anchor="t" rtlCol="false" tIns="0" lIns="0" bIns="0" rIns="0">
            <a:spAutoFit/>
          </a:bodyPr>
          <a:lstStyle/>
          <a:p>
            <a:pPr algn="ctr">
              <a:lnSpc>
                <a:spcPts val="9000"/>
              </a:lnSpc>
            </a:pPr>
            <a:r>
              <a:rPr lang="en-US" b="true" sz="7500">
                <a:solidFill>
                  <a:srgbClr val="FFFFFF"/>
                </a:solidFill>
                <a:latin typeface="Noto Sans Bold"/>
                <a:ea typeface="Noto Sans Bold"/>
                <a:cs typeface="Noto Sans Bold"/>
                <a:sym typeface="Noto Sans Bold"/>
              </a:rPr>
              <a:t>Questions?</a:t>
            </a:r>
          </a:p>
        </p:txBody>
      </p:sp>
      <p:sp>
        <p:nvSpPr>
          <p:cNvPr name="Freeform 8" id="8"/>
          <p:cNvSpPr/>
          <p:nvPr/>
        </p:nvSpPr>
        <p:spPr>
          <a:xfrm flipH="false" flipV="false" rot="0">
            <a:off x="7010787" y="5298761"/>
            <a:ext cx="4266427" cy="1379274"/>
          </a:xfrm>
          <a:custGeom>
            <a:avLst/>
            <a:gdLst/>
            <a:ahLst/>
            <a:cxnLst/>
            <a:rect r="r" b="b" t="t" l="l"/>
            <a:pathLst>
              <a:path h="1379274" w="4266427">
                <a:moveTo>
                  <a:pt x="0" y="0"/>
                </a:moveTo>
                <a:lnTo>
                  <a:pt x="4266426" y="0"/>
                </a:lnTo>
                <a:lnTo>
                  <a:pt x="4266426" y="1379274"/>
                </a:lnTo>
                <a:lnTo>
                  <a:pt x="0" y="1379274"/>
                </a:lnTo>
                <a:lnTo>
                  <a:pt x="0" y="0"/>
                </a:lnTo>
                <a:close/>
              </a:path>
            </a:pathLst>
          </a:custGeom>
          <a:blipFill>
            <a:blip r:embed="rId5"/>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232C68"/>
        </a:solidFill>
      </p:bgPr>
    </p:bg>
    <p:spTree>
      <p:nvGrpSpPr>
        <p:cNvPr id="1" name=""/>
        <p:cNvGrpSpPr/>
        <p:nvPr/>
      </p:nvGrpSpPr>
      <p:grpSpPr>
        <a:xfrm>
          <a:off x="0" y="0"/>
          <a:ext cx="0" cy="0"/>
          <a:chOff x="0" y="0"/>
          <a:chExt cx="0" cy="0"/>
        </a:xfrm>
      </p:grpSpPr>
      <p:sp>
        <p:nvSpPr>
          <p:cNvPr name="Freeform 2" id="2"/>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953601" y="5"/>
            <a:ext cx="8713725" cy="10289235"/>
            <a:chOff x="0" y="0"/>
            <a:chExt cx="21042033" cy="24846598"/>
          </a:xfrm>
        </p:grpSpPr>
        <p:sp>
          <p:nvSpPr>
            <p:cNvPr name="Freeform 4" id="4"/>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0" t="0" r="-18081" b="0"/>
              </a:stretch>
            </a:blipFill>
          </p:spPr>
        </p:sp>
      </p:grpSp>
      <p:sp>
        <p:nvSpPr>
          <p:cNvPr name="TextBox 5" id="5"/>
          <p:cNvSpPr txBox="true"/>
          <p:nvPr/>
        </p:nvSpPr>
        <p:spPr>
          <a:xfrm rot="0">
            <a:off x="1028700" y="1615711"/>
            <a:ext cx="9166019" cy="1219200"/>
          </a:xfrm>
          <a:prstGeom prst="rect">
            <a:avLst/>
          </a:prstGeom>
        </p:spPr>
        <p:txBody>
          <a:bodyPr anchor="t" rtlCol="false" tIns="0" lIns="0" bIns="0" rIns="0">
            <a:spAutoFit/>
          </a:bodyPr>
          <a:lstStyle/>
          <a:p>
            <a:pPr algn="l">
              <a:lnSpc>
                <a:spcPts val="9600"/>
              </a:lnSpc>
            </a:pPr>
            <a:r>
              <a:rPr lang="en-US" sz="8000" b="true">
                <a:solidFill>
                  <a:srgbClr val="F9FCFF"/>
                </a:solidFill>
                <a:latin typeface="Noto Sans Bold"/>
                <a:ea typeface="Noto Sans Bold"/>
                <a:cs typeface="Noto Sans Bold"/>
                <a:sym typeface="Noto Sans Bold"/>
              </a:rPr>
              <a:t>Thank you</a:t>
            </a:r>
          </a:p>
        </p:txBody>
      </p:sp>
      <p:sp>
        <p:nvSpPr>
          <p:cNvPr name="Freeform 6" id="6"/>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10165433" y="946396"/>
            <a:ext cx="857867" cy="85786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name="TextBox 9" id="9"/>
            <p:cNvSpPr txBox="true"/>
            <p:nvPr/>
          </p:nvSpPr>
          <p:spPr>
            <a:xfrm>
              <a:off x="76200" y="85725"/>
              <a:ext cx="660400" cy="650875"/>
            </a:xfrm>
            <a:prstGeom prst="rect">
              <a:avLst/>
            </a:prstGeom>
          </p:spPr>
          <p:txBody>
            <a:bodyPr anchor="ctr" rtlCol="false" tIns="50800" lIns="50800" bIns="50800" rIns="50800"/>
            <a:lstStyle/>
            <a:p>
              <a:pPr algn="ctr">
                <a:lnSpc>
                  <a:spcPts val="1855"/>
                </a:lnSpc>
              </a:pPr>
            </a:p>
          </p:txBody>
        </p:sp>
      </p:grpSp>
      <p:sp>
        <p:nvSpPr>
          <p:cNvPr name="TextBox 10" id="10"/>
          <p:cNvSpPr txBox="true"/>
          <p:nvPr/>
        </p:nvSpPr>
        <p:spPr>
          <a:xfrm rot="0">
            <a:off x="1028700" y="4523964"/>
            <a:ext cx="6117747" cy="1260367"/>
          </a:xfrm>
          <a:prstGeom prst="rect">
            <a:avLst/>
          </a:prstGeom>
        </p:spPr>
        <p:txBody>
          <a:bodyPr anchor="t" rtlCol="false" tIns="0" lIns="0" bIns="0" rIns="0">
            <a:spAutoFit/>
          </a:bodyPr>
          <a:lstStyle/>
          <a:p>
            <a:pPr algn="just">
              <a:lnSpc>
                <a:spcPts val="3308"/>
              </a:lnSpc>
            </a:pPr>
            <a:r>
              <a:rPr lang="en-US" sz="2902" b="true">
                <a:solidFill>
                  <a:srgbClr val="FFFFFF"/>
                </a:solidFill>
                <a:latin typeface="Noto Sans Bold"/>
                <a:ea typeface="Noto Sans Bold"/>
                <a:cs typeface="Noto Sans Bold"/>
                <a:sym typeface="Noto Sans Bold"/>
              </a:rPr>
              <a:t>Presenter Name Here</a:t>
            </a:r>
          </a:p>
          <a:p>
            <a:pPr algn="just">
              <a:lnSpc>
                <a:spcPts val="3308"/>
              </a:lnSpc>
            </a:pPr>
            <a:r>
              <a:rPr lang="en-US" sz="2902">
                <a:solidFill>
                  <a:srgbClr val="FFFFFF"/>
                </a:solidFill>
                <a:latin typeface="Noto Sans"/>
                <a:ea typeface="Noto Sans"/>
                <a:cs typeface="Noto Sans"/>
                <a:sym typeface="Noto Sans"/>
              </a:rPr>
              <a:t>Presenter Title Here</a:t>
            </a:r>
          </a:p>
          <a:p>
            <a:pPr algn="just">
              <a:lnSpc>
                <a:spcPts val="3308"/>
              </a:lnSpc>
            </a:pPr>
            <a:r>
              <a:rPr lang="en-US" sz="2902">
                <a:solidFill>
                  <a:srgbClr val="FFFFFF"/>
                </a:solidFill>
                <a:latin typeface="Noto Sans"/>
                <a:ea typeface="Noto Sans"/>
                <a:cs typeface="Noto Sans"/>
                <a:sym typeface="Noto Sans"/>
              </a:rPr>
              <a:t>Presenter Company Here</a:t>
            </a:r>
          </a:p>
        </p:txBody>
      </p:sp>
      <p:sp>
        <p:nvSpPr>
          <p:cNvPr name="TextBox 11" id="11"/>
          <p:cNvSpPr txBox="true"/>
          <p:nvPr/>
        </p:nvSpPr>
        <p:spPr>
          <a:xfrm rot="0">
            <a:off x="1028700" y="6982677"/>
            <a:ext cx="6117747" cy="422167"/>
          </a:xfrm>
          <a:prstGeom prst="rect">
            <a:avLst/>
          </a:prstGeom>
        </p:spPr>
        <p:txBody>
          <a:bodyPr anchor="t" rtlCol="false" tIns="0" lIns="0" bIns="0" rIns="0">
            <a:spAutoFit/>
          </a:bodyPr>
          <a:lstStyle/>
          <a:p>
            <a:pPr algn="just">
              <a:lnSpc>
                <a:spcPts val="3308"/>
              </a:lnSpc>
            </a:pPr>
            <a:r>
              <a:rPr lang="en-US" b="true" sz="2902">
                <a:solidFill>
                  <a:srgbClr val="FFFFFF"/>
                </a:solidFill>
                <a:latin typeface="Noto Sans Bold"/>
                <a:ea typeface="Noto Sans Bold"/>
                <a:cs typeface="Noto Sans Bold"/>
                <a:sym typeface="Noto Sans Bold"/>
              </a:rPr>
              <a:t>Your logo here</a:t>
            </a:r>
          </a:p>
        </p:txBody>
      </p:sp>
      <p:sp>
        <p:nvSpPr>
          <p:cNvPr name="TextBox 12" id="12"/>
          <p:cNvSpPr txBox="true"/>
          <p:nvPr/>
        </p:nvSpPr>
        <p:spPr>
          <a:xfrm rot="0">
            <a:off x="1028700" y="9470420"/>
            <a:ext cx="3516749" cy="146050"/>
          </a:xfrm>
          <a:prstGeom prst="rect">
            <a:avLst/>
          </a:prstGeom>
        </p:spPr>
        <p:txBody>
          <a:bodyPr anchor="t" rtlCol="false" tIns="0" lIns="0" bIns="0" rIns="0">
            <a:spAutoFit/>
          </a:bodyPr>
          <a:lstStyle/>
          <a:p>
            <a:pPr algn="ctr">
              <a:lnSpc>
                <a:spcPts val="1100"/>
              </a:lnSpc>
              <a:spcBef>
                <a:spcPct val="0"/>
              </a:spcBef>
            </a:pPr>
            <a:r>
              <a:rPr lang="en-US" sz="1000" spc="30">
                <a:solidFill>
                  <a:srgbClr val="FFFFFF"/>
                </a:solidFill>
                <a:latin typeface="Noto Sans"/>
                <a:ea typeface="Noto Sans"/>
                <a:cs typeface="Noto Sans"/>
                <a:sym typeface="Noto Sans"/>
              </a:rPr>
              <a:t>©2025 BENEFIT PLANS ADMINISTRATIVE SERVICES, INC.</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2590614"/>
            <a:ext cx="5440135" cy="6667686"/>
            <a:chOff x="0" y="0"/>
            <a:chExt cx="7253513" cy="8890248"/>
          </a:xfrm>
        </p:grpSpPr>
        <p:sp>
          <p:nvSpPr>
            <p:cNvPr name="Freeform 3" id="3"/>
            <p:cNvSpPr/>
            <p:nvPr/>
          </p:nvSpPr>
          <p:spPr>
            <a:xfrm flipH="false" flipV="false" rot="0">
              <a:off x="0" y="0"/>
              <a:ext cx="7253574" cy="8890228"/>
            </a:xfrm>
            <a:custGeom>
              <a:avLst/>
              <a:gdLst/>
              <a:ahLst/>
              <a:cxnLst/>
              <a:rect r="r" b="b" t="t" l="l"/>
              <a:pathLst>
                <a:path h="8890228" w="7253574">
                  <a:moveTo>
                    <a:pt x="0" y="0"/>
                  </a:moveTo>
                  <a:lnTo>
                    <a:pt x="7253574" y="0"/>
                  </a:lnTo>
                  <a:lnTo>
                    <a:pt x="7253574" y="8890228"/>
                  </a:lnTo>
                  <a:lnTo>
                    <a:pt x="0" y="8890228"/>
                  </a:lnTo>
                  <a:close/>
                </a:path>
              </a:pathLst>
            </a:custGeom>
            <a:solidFill>
              <a:srgbClr val="232C68"/>
            </a:solidFill>
          </p:spPr>
        </p:sp>
      </p:grpSp>
      <p:grpSp>
        <p:nvGrpSpPr>
          <p:cNvPr name="Group 4" id="4"/>
          <p:cNvGrpSpPr/>
          <p:nvPr/>
        </p:nvGrpSpPr>
        <p:grpSpPr>
          <a:xfrm rot="0">
            <a:off x="7125498" y="2590614"/>
            <a:ext cx="5447538" cy="6667686"/>
            <a:chOff x="0" y="0"/>
            <a:chExt cx="7263384" cy="8890248"/>
          </a:xfrm>
        </p:grpSpPr>
        <p:sp>
          <p:nvSpPr>
            <p:cNvPr name="Freeform 5" id="5"/>
            <p:cNvSpPr/>
            <p:nvPr/>
          </p:nvSpPr>
          <p:spPr>
            <a:xfrm flipH="false" flipV="false" rot="0">
              <a:off x="0" y="0"/>
              <a:ext cx="7263445" cy="8890228"/>
            </a:xfrm>
            <a:custGeom>
              <a:avLst/>
              <a:gdLst/>
              <a:ahLst/>
              <a:cxnLst/>
              <a:rect r="r" b="b" t="t" l="l"/>
              <a:pathLst>
                <a:path h="8890228" w="7263445">
                  <a:moveTo>
                    <a:pt x="0" y="0"/>
                  </a:moveTo>
                  <a:lnTo>
                    <a:pt x="7263445" y="0"/>
                  </a:lnTo>
                  <a:lnTo>
                    <a:pt x="7263445" y="8890228"/>
                  </a:lnTo>
                  <a:lnTo>
                    <a:pt x="0" y="8890228"/>
                  </a:lnTo>
                  <a:close/>
                </a:path>
              </a:pathLst>
            </a:custGeom>
            <a:solidFill>
              <a:srgbClr val="60A644"/>
            </a:solidFill>
          </p:spPr>
        </p:sp>
      </p:grpSp>
      <p:grpSp>
        <p:nvGrpSpPr>
          <p:cNvPr name="Group 6" id="6"/>
          <p:cNvGrpSpPr/>
          <p:nvPr/>
        </p:nvGrpSpPr>
        <p:grpSpPr>
          <a:xfrm rot="0">
            <a:off x="0" y="0"/>
            <a:ext cx="18288000" cy="2315491"/>
            <a:chOff x="0" y="0"/>
            <a:chExt cx="4816593" cy="609841"/>
          </a:xfrm>
        </p:grpSpPr>
        <p:sp>
          <p:nvSpPr>
            <p:cNvPr name="Freeform 7" id="7"/>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8" id="8"/>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509224" y="9525415"/>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grpSp>
        <p:nvGrpSpPr>
          <p:cNvPr name="Group 10" id="10"/>
          <p:cNvGrpSpPr/>
          <p:nvPr/>
        </p:nvGrpSpPr>
        <p:grpSpPr>
          <a:xfrm rot="0">
            <a:off x="2098024" y="4056264"/>
            <a:ext cx="3301487" cy="47625"/>
            <a:chOff x="0" y="0"/>
            <a:chExt cx="4401983" cy="63500"/>
          </a:xfrm>
        </p:grpSpPr>
        <p:sp>
          <p:nvSpPr>
            <p:cNvPr name="Freeform 11" id="11"/>
            <p:cNvSpPr/>
            <p:nvPr/>
          </p:nvSpPr>
          <p:spPr>
            <a:xfrm flipH="false" flipV="false" rot="0">
              <a:off x="0" y="0"/>
              <a:ext cx="4401947" cy="63504"/>
            </a:xfrm>
            <a:custGeom>
              <a:avLst/>
              <a:gdLst/>
              <a:ahLst/>
              <a:cxnLst/>
              <a:rect r="r" b="b" t="t" l="l"/>
              <a:pathLst>
                <a:path h="63504" w="4401947">
                  <a:moveTo>
                    <a:pt x="0" y="0"/>
                  </a:moveTo>
                  <a:lnTo>
                    <a:pt x="4401947" y="0"/>
                  </a:lnTo>
                  <a:lnTo>
                    <a:pt x="4401947" y="63504"/>
                  </a:lnTo>
                  <a:lnTo>
                    <a:pt x="0" y="63504"/>
                  </a:lnTo>
                  <a:close/>
                </a:path>
              </a:pathLst>
            </a:custGeom>
            <a:solidFill>
              <a:srgbClr val="60A644"/>
            </a:solidFill>
          </p:spPr>
        </p:sp>
      </p:grpSp>
      <p:grpSp>
        <p:nvGrpSpPr>
          <p:cNvPr name="Group 12" id="12"/>
          <p:cNvGrpSpPr/>
          <p:nvPr/>
        </p:nvGrpSpPr>
        <p:grpSpPr>
          <a:xfrm rot="0">
            <a:off x="8198524" y="4032451"/>
            <a:ext cx="3301487" cy="47625"/>
            <a:chOff x="0" y="0"/>
            <a:chExt cx="4401983" cy="63500"/>
          </a:xfrm>
        </p:grpSpPr>
        <p:sp>
          <p:nvSpPr>
            <p:cNvPr name="Freeform 13" id="13"/>
            <p:cNvSpPr/>
            <p:nvPr/>
          </p:nvSpPr>
          <p:spPr>
            <a:xfrm flipH="false" flipV="false" rot="0">
              <a:off x="0" y="0"/>
              <a:ext cx="4401947" cy="63504"/>
            </a:xfrm>
            <a:custGeom>
              <a:avLst/>
              <a:gdLst/>
              <a:ahLst/>
              <a:cxnLst/>
              <a:rect r="r" b="b" t="t" l="l"/>
              <a:pathLst>
                <a:path h="63504" w="4401947">
                  <a:moveTo>
                    <a:pt x="0" y="0"/>
                  </a:moveTo>
                  <a:lnTo>
                    <a:pt x="4401947" y="0"/>
                  </a:lnTo>
                  <a:lnTo>
                    <a:pt x="4401947" y="63504"/>
                  </a:lnTo>
                  <a:lnTo>
                    <a:pt x="0" y="63504"/>
                  </a:lnTo>
                  <a:close/>
                </a:path>
              </a:pathLst>
            </a:custGeom>
            <a:solidFill>
              <a:srgbClr val="232C68"/>
            </a:solidFill>
          </p:spPr>
        </p:sp>
      </p:grpSp>
      <p:sp>
        <p:nvSpPr>
          <p:cNvPr name="TextBox 14" id="14"/>
          <p:cNvSpPr txBox="true"/>
          <p:nvPr/>
        </p:nvSpPr>
        <p:spPr>
          <a:xfrm rot="0">
            <a:off x="1822478" y="2893671"/>
            <a:ext cx="3301487" cy="662892"/>
          </a:xfrm>
          <a:prstGeom prst="rect">
            <a:avLst/>
          </a:prstGeom>
        </p:spPr>
        <p:txBody>
          <a:bodyPr anchor="t" rtlCol="false" tIns="0" lIns="0" bIns="0" rIns="0">
            <a:spAutoFit/>
          </a:bodyPr>
          <a:lstStyle/>
          <a:p>
            <a:pPr algn="ctr">
              <a:lnSpc>
                <a:spcPts val="5463"/>
              </a:lnSpc>
            </a:pPr>
            <a:r>
              <a:rPr lang="en-US" sz="3902" b="true">
                <a:solidFill>
                  <a:srgbClr val="F9FCFF"/>
                </a:solidFill>
                <a:latin typeface="Nunito Sans Semi-Bold"/>
                <a:ea typeface="Nunito Sans Semi-Bold"/>
                <a:cs typeface="Nunito Sans Semi-Bold"/>
                <a:sym typeface="Nunito Sans Semi-Bold"/>
              </a:rPr>
              <a:t>Eligibility</a:t>
            </a:r>
          </a:p>
        </p:txBody>
      </p:sp>
      <p:sp>
        <p:nvSpPr>
          <p:cNvPr name="TextBox 15" id="15"/>
          <p:cNvSpPr txBox="true"/>
          <p:nvPr/>
        </p:nvSpPr>
        <p:spPr>
          <a:xfrm rot="0">
            <a:off x="8198524" y="2893671"/>
            <a:ext cx="3301487" cy="662892"/>
          </a:xfrm>
          <a:prstGeom prst="rect">
            <a:avLst/>
          </a:prstGeom>
        </p:spPr>
        <p:txBody>
          <a:bodyPr anchor="t" rtlCol="false" tIns="0" lIns="0" bIns="0" rIns="0">
            <a:spAutoFit/>
          </a:bodyPr>
          <a:lstStyle/>
          <a:p>
            <a:pPr algn="ctr">
              <a:lnSpc>
                <a:spcPts val="5463"/>
              </a:lnSpc>
            </a:pPr>
            <a:r>
              <a:rPr lang="en-US" sz="3902" b="true">
                <a:solidFill>
                  <a:srgbClr val="F9FCFF"/>
                </a:solidFill>
                <a:latin typeface="Nunito Sans Semi-Bold"/>
                <a:ea typeface="Nunito Sans Semi-Bold"/>
                <a:cs typeface="Nunito Sans Semi-Bold"/>
                <a:sym typeface="Nunito Sans Semi-Bold"/>
              </a:rPr>
              <a:t>Plan Entry</a:t>
            </a:r>
          </a:p>
        </p:txBody>
      </p:sp>
      <p:sp>
        <p:nvSpPr>
          <p:cNvPr name="TextBox 16" id="16"/>
          <p:cNvSpPr txBox="true"/>
          <p:nvPr/>
        </p:nvSpPr>
        <p:spPr>
          <a:xfrm rot="0">
            <a:off x="0" y="514164"/>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Your ESOP</a:t>
            </a:r>
            <a:r>
              <a:rPr lang="en-US" sz="7500" b="true">
                <a:solidFill>
                  <a:srgbClr val="FFFFFF"/>
                </a:solidFill>
                <a:latin typeface="Noto Sans Bold"/>
                <a:ea typeface="Noto Sans Bold"/>
                <a:cs typeface="Noto Sans Bold"/>
                <a:sym typeface="Noto Sans Bold"/>
              </a:rPr>
              <a:t> Highlights</a:t>
            </a:r>
          </a:p>
        </p:txBody>
      </p:sp>
      <p:sp>
        <p:nvSpPr>
          <p:cNvPr name="TextBox 17" id="17"/>
          <p:cNvSpPr txBox="true"/>
          <p:nvPr/>
        </p:nvSpPr>
        <p:spPr>
          <a:xfrm rot="0">
            <a:off x="1648836" y="4603590"/>
            <a:ext cx="3648771" cy="628650"/>
          </a:xfrm>
          <a:prstGeom prst="rect">
            <a:avLst/>
          </a:prstGeom>
        </p:spPr>
        <p:txBody>
          <a:bodyPr anchor="t" rtlCol="false" tIns="0" lIns="0" bIns="0" rIns="0">
            <a:spAutoFit/>
          </a:bodyPr>
          <a:lstStyle/>
          <a:p>
            <a:pPr algn="l">
              <a:lnSpc>
                <a:spcPts val="2520"/>
              </a:lnSpc>
            </a:pPr>
            <a:r>
              <a:rPr lang="en-US" b="true" sz="2100" spc="18">
                <a:solidFill>
                  <a:srgbClr val="FFFFFF"/>
                </a:solidFill>
                <a:latin typeface="Noto Sans Bold"/>
                <a:ea typeface="Noto Sans Bold"/>
                <a:cs typeface="Noto Sans Bold"/>
                <a:sym typeface="Noto Sans Bold"/>
              </a:rPr>
              <a:t>Add Provisions Here </a:t>
            </a:r>
          </a:p>
          <a:p>
            <a:pPr algn="l">
              <a:lnSpc>
                <a:spcPts val="2520"/>
              </a:lnSpc>
            </a:pPr>
          </a:p>
        </p:txBody>
      </p:sp>
      <p:sp>
        <p:nvSpPr>
          <p:cNvPr name="TextBox 18" id="18"/>
          <p:cNvSpPr txBox="true"/>
          <p:nvPr/>
        </p:nvSpPr>
        <p:spPr>
          <a:xfrm rot="0">
            <a:off x="7808397" y="4514850"/>
            <a:ext cx="3496371" cy="628650"/>
          </a:xfrm>
          <a:prstGeom prst="rect">
            <a:avLst/>
          </a:prstGeom>
        </p:spPr>
        <p:txBody>
          <a:bodyPr anchor="t" rtlCol="false" tIns="0" lIns="0" bIns="0" rIns="0">
            <a:spAutoFit/>
          </a:bodyPr>
          <a:lstStyle/>
          <a:p>
            <a:pPr algn="l">
              <a:lnSpc>
                <a:spcPts val="2520"/>
              </a:lnSpc>
            </a:pPr>
            <a:r>
              <a:rPr lang="en-US" b="true" sz="2100" spc="19">
                <a:solidFill>
                  <a:srgbClr val="FFFFFF"/>
                </a:solidFill>
                <a:latin typeface="Noto Sans Bold"/>
                <a:ea typeface="Noto Sans Bold"/>
                <a:cs typeface="Noto Sans Bold"/>
                <a:sym typeface="Noto Sans Bold"/>
              </a:rPr>
              <a:t>Add Provisions Here </a:t>
            </a:r>
          </a:p>
          <a:p>
            <a:pPr algn="l" marL="253366" indent="-126683" lvl="1">
              <a:lnSpc>
                <a:spcPts val="2520"/>
              </a:lnSpc>
            </a:pPr>
          </a:p>
        </p:txBody>
      </p:sp>
      <p:grpSp>
        <p:nvGrpSpPr>
          <p:cNvPr name="Group 19" id="19"/>
          <p:cNvGrpSpPr/>
          <p:nvPr/>
        </p:nvGrpSpPr>
        <p:grpSpPr>
          <a:xfrm rot="0">
            <a:off x="12966744" y="2532858"/>
            <a:ext cx="4973648" cy="7204835"/>
            <a:chOff x="0" y="0"/>
            <a:chExt cx="6631531" cy="9606446"/>
          </a:xfrm>
        </p:grpSpPr>
        <p:sp>
          <p:nvSpPr>
            <p:cNvPr name="Freeform 20" id="20"/>
            <p:cNvSpPr/>
            <p:nvPr/>
          </p:nvSpPr>
          <p:spPr>
            <a:xfrm flipH="false" flipV="false" rot="0">
              <a:off x="1519262" y="1089286"/>
              <a:ext cx="3575101" cy="3944940"/>
            </a:xfrm>
            <a:custGeom>
              <a:avLst/>
              <a:gdLst/>
              <a:ahLst/>
              <a:cxnLst/>
              <a:rect r="r" b="b" t="t" l="l"/>
              <a:pathLst>
                <a:path h="3944940" w="3575101">
                  <a:moveTo>
                    <a:pt x="0" y="0"/>
                  </a:moveTo>
                  <a:lnTo>
                    <a:pt x="3575102" y="0"/>
                  </a:lnTo>
                  <a:lnTo>
                    <a:pt x="3575102" y="3944940"/>
                  </a:lnTo>
                  <a:lnTo>
                    <a:pt x="0" y="39449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0" y="5161870"/>
              <a:ext cx="6613626" cy="4444577"/>
            </a:xfrm>
            <a:prstGeom prst="rect">
              <a:avLst/>
            </a:prstGeom>
          </p:spPr>
          <p:txBody>
            <a:bodyPr anchor="t" rtlCol="false" tIns="0" lIns="0" bIns="0" rIns="0">
              <a:spAutoFit/>
            </a:bodyPr>
            <a:lstStyle/>
            <a:p>
              <a:pPr algn="ctr">
                <a:lnSpc>
                  <a:spcPts val="4480"/>
                </a:lnSpc>
              </a:pPr>
              <a:r>
                <a:rPr lang="en-US" sz="3200">
                  <a:solidFill>
                    <a:srgbClr val="232C68"/>
                  </a:solidFill>
                  <a:latin typeface="Noto Sans"/>
                  <a:ea typeface="Noto Sans"/>
                  <a:cs typeface="Noto Sans"/>
                  <a:sym typeface="Noto Sans"/>
                </a:rPr>
                <a:t>Once you meet eligibility, BPAS &amp; your employer will set up your ESOP up. It will be listed as a separate source in your KSOP account.</a:t>
              </a:r>
            </a:p>
          </p:txBody>
        </p:sp>
        <p:sp>
          <p:nvSpPr>
            <p:cNvPr name="TextBox 22" id="22"/>
            <p:cNvSpPr txBox="true"/>
            <p:nvPr/>
          </p:nvSpPr>
          <p:spPr>
            <a:xfrm rot="0">
              <a:off x="10364" y="9525"/>
              <a:ext cx="6621167" cy="1960468"/>
            </a:xfrm>
            <a:prstGeom prst="rect">
              <a:avLst/>
            </a:prstGeom>
          </p:spPr>
          <p:txBody>
            <a:bodyPr anchor="t" rtlCol="false" tIns="0" lIns="0" bIns="0" rIns="0">
              <a:spAutoFit/>
            </a:bodyPr>
            <a:lstStyle/>
            <a:p>
              <a:pPr algn="ctr">
                <a:lnSpc>
                  <a:spcPts val="5760"/>
                </a:lnSpc>
                <a:spcBef>
                  <a:spcPct val="0"/>
                </a:spcBef>
              </a:pPr>
              <a:r>
                <a:rPr lang="en-US" b="true" sz="4800">
                  <a:solidFill>
                    <a:srgbClr val="081D58"/>
                  </a:solidFill>
                  <a:latin typeface="Noto Sans Bold"/>
                  <a:ea typeface="Noto Sans Bold"/>
                  <a:cs typeface="Noto Sans Bold"/>
                  <a:sym typeface="Noto Sans Bold"/>
                </a:rPr>
                <a:t>Easy Enrollment</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057400"/>
            <a:ext cx="18288000" cy="8229600"/>
          </a:xfrm>
          <a:custGeom>
            <a:avLst/>
            <a:gdLst/>
            <a:ahLst/>
            <a:cxnLst/>
            <a:rect r="r" b="b" t="t" l="l"/>
            <a:pathLst>
              <a:path h="8229600" w="18288000">
                <a:moveTo>
                  <a:pt x="0" y="0"/>
                </a:moveTo>
                <a:lnTo>
                  <a:pt x="18288000" y="0"/>
                </a:lnTo>
                <a:lnTo>
                  <a:pt x="18288000" y="8229600"/>
                </a:lnTo>
                <a:lnTo>
                  <a:pt x="0" y="8229600"/>
                </a:lnTo>
                <a:lnTo>
                  <a:pt x="0" y="0"/>
                </a:lnTo>
                <a:close/>
              </a:path>
            </a:pathLst>
          </a:custGeom>
          <a:blipFill>
            <a:blip r:embed="rId2"/>
            <a:stretch>
              <a:fillRect l="0" t="-23611" r="0" b="-23611"/>
            </a:stretch>
          </a:blipFill>
        </p:spPr>
      </p:sp>
      <p:grpSp>
        <p:nvGrpSpPr>
          <p:cNvPr name="Group 3" id="3"/>
          <p:cNvGrpSpPr/>
          <p:nvPr/>
        </p:nvGrpSpPr>
        <p:grpSpPr>
          <a:xfrm rot="0">
            <a:off x="13310355" y="4282380"/>
            <a:ext cx="3301487" cy="47625"/>
            <a:chOff x="0" y="0"/>
            <a:chExt cx="4401983" cy="63500"/>
          </a:xfrm>
        </p:grpSpPr>
        <p:sp>
          <p:nvSpPr>
            <p:cNvPr name="Freeform 4" id="4"/>
            <p:cNvSpPr/>
            <p:nvPr/>
          </p:nvSpPr>
          <p:spPr>
            <a:xfrm flipH="false" flipV="false" rot="0">
              <a:off x="0" y="0"/>
              <a:ext cx="4401947" cy="63504"/>
            </a:xfrm>
            <a:custGeom>
              <a:avLst/>
              <a:gdLst/>
              <a:ahLst/>
              <a:cxnLst/>
              <a:rect r="r" b="b" t="t" l="l"/>
              <a:pathLst>
                <a:path h="63504" w="4401947">
                  <a:moveTo>
                    <a:pt x="0" y="0"/>
                  </a:moveTo>
                  <a:lnTo>
                    <a:pt x="4401947" y="0"/>
                  </a:lnTo>
                  <a:lnTo>
                    <a:pt x="4401947" y="63504"/>
                  </a:lnTo>
                  <a:lnTo>
                    <a:pt x="0" y="63504"/>
                  </a:lnTo>
                  <a:close/>
                </a:path>
              </a:pathLst>
            </a:custGeom>
            <a:solidFill>
              <a:srgbClr val="60A644"/>
            </a:solidFill>
          </p:spPr>
        </p:sp>
      </p:grpSp>
      <p:grpSp>
        <p:nvGrpSpPr>
          <p:cNvPr name="Group 5" id="5"/>
          <p:cNvGrpSpPr/>
          <p:nvPr/>
        </p:nvGrpSpPr>
        <p:grpSpPr>
          <a:xfrm rot="0">
            <a:off x="0" y="0"/>
            <a:ext cx="18288000" cy="2315491"/>
            <a:chOff x="0" y="0"/>
            <a:chExt cx="4816593" cy="609841"/>
          </a:xfrm>
        </p:grpSpPr>
        <p:sp>
          <p:nvSpPr>
            <p:cNvPr name="Freeform 6" id="6"/>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7" id="7"/>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grpSp>
        <p:nvGrpSpPr>
          <p:cNvPr name="Group 9" id="9"/>
          <p:cNvGrpSpPr/>
          <p:nvPr/>
        </p:nvGrpSpPr>
        <p:grpSpPr>
          <a:xfrm rot="0">
            <a:off x="2076215" y="2564870"/>
            <a:ext cx="14919801" cy="7273643"/>
            <a:chOff x="0" y="0"/>
            <a:chExt cx="3929495" cy="1915692"/>
          </a:xfrm>
        </p:grpSpPr>
        <p:sp>
          <p:nvSpPr>
            <p:cNvPr name="Freeform 10" id="10"/>
            <p:cNvSpPr/>
            <p:nvPr/>
          </p:nvSpPr>
          <p:spPr>
            <a:xfrm flipH="false" flipV="false" rot="0">
              <a:off x="0" y="0"/>
              <a:ext cx="3929495" cy="1915692"/>
            </a:xfrm>
            <a:custGeom>
              <a:avLst/>
              <a:gdLst/>
              <a:ahLst/>
              <a:cxnLst/>
              <a:rect r="r" b="b" t="t" l="l"/>
              <a:pathLst>
                <a:path h="1915692" w="3929495">
                  <a:moveTo>
                    <a:pt x="0" y="0"/>
                  </a:moveTo>
                  <a:lnTo>
                    <a:pt x="3929495" y="0"/>
                  </a:lnTo>
                  <a:lnTo>
                    <a:pt x="3929495" y="1915692"/>
                  </a:lnTo>
                  <a:lnTo>
                    <a:pt x="0" y="1915692"/>
                  </a:lnTo>
                  <a:close/>
                </a:path>
              </a:pathLst>
            </a:custGeom>
            <a:solidFill>
              <a:srgbClr val="FFFFFF">
                <a:alpha val="63922"/>
              </a:srgbClr>
            </a:solidFill>
          </p:spPr>
        </p:sp>
        <p:sp>
          <p:nvSpPr>
            <p:cNvPr name="TextBox 11" id="11"/>
            <p:cNvSpPr txBox="true"/>
            <p:nvPr/>
          </p:nvSpPr>
          <p:spPr>
            <a:xfrm>
              <a:off x="0" y="-38100"/>
              <a:ext cx="3929495" cy="1953792"/>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0" y="514164"/>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Stock Details</a:t>
            </a:r>
          </a:p>
        </p:txBody>
      </p:sp>
      <p:sp>
        <p:nvSpPr>
          <p:cNvPr name="TextBox 13" id="13"/>
          <p:cNvSpPr txBox="true"/>
          <p:nvPr/>
        </p:nvSpPr>
        <p:spPr>
          <a:xfrm rot="0">
            <a:off x="2754716" y="2773972"/>
            <a:ext cx="14241301" cy="7286625"/>
          </a:xfrm>
          <a:prstGeom prst="rect">
            <a:avLst/>
          </a:prstGeom>
        </p:spPr>
        <p:txBody>
          <a:bodyPr anchor="t" rtlCol="false" tIns="0" lIns="0" bIns="0" rIns="0">
            <a:spAutoFit/>
          </a:bodyPr>
          <a:lstStyle/>
          <a:p>
            <a:pPr algn="l">
              <a:lnSpc>
                <a:spcPts val="3840"/>
              </a:lnSpc>
            </a:pPr>
            <a:r>
              <a:rPr lang="en-US" sz="3200" spc="28" b="true">
                <a:solidFill>
                  <a:srgbClr val="F26422"/>
                </a:solidFill>
                <a:latin typeface="Noto Sans Bold"/>
                <a:ea typeface="Noto Sans Bold"/>
                <a:cs typeface="Noto Sans Bold"/>
                <a:sym typeface="Noto Sans Bold"/>
              </a:rPr>
              <a:t>If publicly traded, include Ticker Symbol</a:t>
            </a:r>
          </a:p>
          <a:p>
            <a:pPr algn="l">
              <a:lnSpc>
                <a:spcPts val="3840"/>
              </a:lnSpc>
            </a:pPr>
          </a:p>
          <a:p>
            <a:pPr algn="l">
              <a:lnSpc>
                <a:spcPts val="3840"/>
              </a:lnSpc>
            </a:pPr>
            <a:r>
              <a:rPr lang="en-US" sz="3200" spc="28">
                <a:solidFill>
                  <a:srgbClr val="232C68"/>
                </a:solidFill>
                <a:latin typeface="Noto Sans"/>
                <a:ea typeface="Noto Sans"/>
                <a:cs typeface="Noto Sans"/>
                <a:sym typeface="Noto Sans"/>
              </a:rPr>
              <a:t>The stock in your account is valued: </a:t>
            </a:r>
            <a:r>
              <a:rPr lang="en-US" sz="3200" spc="28" b="true">
                <a:solidFill>
                  <a:srgbClr val="F26422"/>
                </a:solidFill>
                <a:latin typeface="Noto Sans Bold"/>
                <a:ea typeface="Noto Sans Bold"/>
                <a:cs typeface="Noto Sans Bold"/>
                <a:sym typeface="Noto Sans Bold"/>
              </a:rPr>
              <a:t>(select one or create your own)</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D</a:t>
            </a:r>
            <a:r>
              <a:rPr lang="en-US" sz="3200" spc="28">
                <a:solidFill>
                  <a:srgbClr val="232C68"/>
                </a:solidFill>
                <a:latin typeface="Noto Sans"/>
                <a:ea typeface="Noto Sans"/>
                <a:cs typeface="Noto Sans"/>
                <a:sym typeface="Noto Sans"/>
              </a:rPr>
              <a:t>aily, with the close of the stock market</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Annually</a:t>
            </a:r>
          </a:p>
          <a:p>
            <a:pPr algn="l">
              <a:lnSpc>
                <a:spcPts val="3840"/>
              </a:lnSpc>
            </a:pPr>
          </a:p>
          <a:p>
            <a:pPr algn="l">
              <a:lnSpc>
                <a:spcPts val="3840"/>
              </a:lnSpc>
            </a:pPr>
            <a:r>
              <a:rPr lang="en-US" sz="3200" spc="28">
                <a:solidFill>
                  <a:srgbClr val="232C68"/>
                </a:solidFill>
                <a:latin typeface="Noto Sans"/>
                <a:ea typeface="Noto Sans"/>
                <a:cs typeface="Noto Sans"/>
                <a:sym typeface="Noto Sans"/>
              </a:rPr>
              <a:t>Only employer contributions are made into an ESOP, you cannot purchase any stock or contribute to this account.</a:t>
            </a:r>
          </a:p>
          <a:p>
            <a:pPr algn="l">
              <a:lnSpc>
                <a:spcPts val="3840"/>
              </a:lnSpc>
            </a:pPr>
          </a:p>
          <a:p>
            <a:pPr algn="l">
              <a:lnSpc>
                <a:spcPts val="3840"/>
              </a:lnSpc>
            </a:pPr>
            <a:r>
              <a:rPr lang="en-US" sz="3200" spc="28">
                <a:solidFill>
                  <a:srgbClr val="232C68"/>
                </a:solidFill>
                <a:latin typeface="Noto Sans"/>
                <a:ea typeface="Noto Sans"/>
                <a:cs typeface="Noto Sans"/>
                <a:sym typeface="Noto Sans"/>
              </a:rPr>
              <a:t>You </a:t>
            </a:r>
            <a:r>
              <a:rPr lang="en-US" sz="3200" spc="28" u="none">
                <a:solidFill>
                  <a:srgbClr val="232C68"/>
                </a:solidFill>
                <a:latin typeface="Noto Sans"/>
                <a:ea typeface="Noto Sans"/>
                <a:cs typeface="Noto Sans"/>
                <a:sym typeface="Noto Sans"/>
              </a:rPr>
              <a:t>can</a:t>
            </a:r>
            <a:r>
              <a:rPr lang="en-US" sz="3200" spc="28">
                <a:solidFill>
                  <a:srgbClr val="232C68"/>
                </a:solidFill>
                <a:latin typeface="Noto Sans"/>
                <a:ea typeface="Noto Sans"/>
                <a:cs typeface="Noto Sans"/>
                <a:sym typeface="Noto Sans"/>
              </a:rPr>
              <a:t> make changes to your ESOP: </a:t>
            </a:r>
            <a:r>
              <a:rPr lang="en-US" sz="3200" spc="28" b="true">
                <a:solidFill>
                  <a:srgbClr val="F26422"/>
                </a:solidFill>
                <a:latin typeface="Noto Sans Bold"/>
                <a:ea typeface="Noto Sans Bold"/>
                <a:cs typeface="Noto Sans Bold"/>
                <a:sym typeface="Noto Sans Bold"/>
              </a:rPr>
              <a:t>(select one or create your own)</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at any time</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a</a:t>
            </a:r>
            <a:r>
              <a:rPr lang="en-US" sz="3200" spc="28">
                <a:solidFill>
                  <a:srgbClr val="232C68"/>
                </a:solidFill>
                <a:latin typeface="Noto Sans"/>
                <a:ea typeface="Noto Sans"/>
                <a:cs typeface="Noto Sans"/>
                <a:sym typeface="Noto Sans"/>
              </a:rPr>
              <a:t>nnually</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upon attainment of age ___ and ___ years of service</a:t>
            </a:r>
          </a:p>
          <a:p>
            <a:pPr algn="l" marL="690881" indent="-345440" lvl="1">
              <a:lnSpc>
                <a:spcPts val="3840"/>
              </a:lnSpc>
              <a:buFont typeface="Arial"/>
              <a:buChar char="•"/>
            </a:pPr>
            <a:r>
              <a:rPr lang="en-US" sz="3200" spc="28">
                <a:solidFill>
                  <a:srgbClr val="232C68"/>
                </a:solidFill>
                <a:latin typeface="Noto Sans"/>
                <a:ea typeface="Noto Sans"/>
                <a:cs typeface="Noto Sans"/>
                <a:sym typeface="Noto Sans"/>
              </a:rPr>
              <a:t>upon termination of employment</a:t>
            </a:r>
          </a:p>
          <a:p>
            <a:pPr algn="l">
              <a:lnSpc>
                <a:spcPts val="3840"/>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204639" cy="10287000"/>
          </a:xfrm>
          <a:custGeom>
            <a:avLst/>
            <a:gdLst/>
            <a:ahLst/>
            <a:cxnLst/>
            <a:rect r="r" b="b" t="t" l="l"/>
            <a:pathLst>
              <a:path h="10287000" w="9204639">
                <a:moveTo>
                  <a:pt x="0" y="0"/>
                </a:moveTo>
                <a:lnTo>
                  <a:pt x="9204639" y="0"/>
                </a:lnTo>
                <a:lnTo>
                  <a:pt x="9204639" y="10287000"/>
                </a:lnTo>
                <a:lnTo>
                  <a:pt x="0" y="10287000"/>
                </a:lnTo>
                <a:lnTo>
                  <a:pt x="0" y="0"/>
                </a:lnTo>
                <a:close/>
              </a:path>
            </a:pathLst>
          </a:custGeom>
          <a:blipFill>
            <a:blip r:embed="rId2"/>
            <a:stretch>
              <a:fillRect l="-55908" t="0" r="-11677" b="0"/>
            </a:stretch>
          </a:blipFill>
        </p:spPr>
      </p:sp>
      <p:sp>
        <p:nvSpPr>
          <p:cNvPr name="Freeform 3" id="3"/>
          <p:cNvSpPr/>
          <p:nvPr/>
        </p:nvSpPr>
        <p:spPr>
          <a:xfrm flipH="false" flipV="false" rot="0">
            <a:off x="16189651" y="9258300"/>
            <a:ext cx="1313254" cy="424556"/>
          </a:xfrm>
          <a:custGeom>
            <a:avLst/>
            <a:gdLst/>
            <a:ahLst/>
            <a:cxnLst/>
            <a:rect r="r" b="b" t="t" l="l"/>
            <a:pathLst>
              <a:path h="424556" w="1313254">
                <a:moveTo>
                  <a:pt x="0" y="0"/>
                </a:moveTo>
                <a:lnTo>
                  <a:pt x="1313253" y="0"/>
                </a:lnTo>
                <a:lnTo>
                  <a:pt x="1313253" y="424556"/>
                </a:lnTo>
                <a:lnTo>
                  <a:pt x="0" y="424556"/>
                </a:lnTo>
                <a:lnTo>
                  <a:pt x="0" y="0"/>
                </a:lnTo>
                <a:close/>
              </a:path>
            </a:pathLst>
          </a:custGeom>
          <a:blipFill>
            <a:blip r:embed="rId3"/>
            <a:stretch>
              <a:fillRect l="0" t="0" r="0" b="0"/>
            </a:stretch>
          </a:blipFill>
        </p:spPr>
      </p:sp>
      <p:sp>
        <p:nvSpPr>
          <p:cNvPr name="TextBox 4" id="4"/>
          <p:cNvSpPr txBox="true"/>
          <p:nvPr/>
        </p:nvSpPr>
        <p:spPr>
          <a:xfrm rot="0">
            <a:off x="9867487" y="891966"/>
            <a:ext cx="7635417" cy="1152525"/>
          </a:xfrm>
          <a:prstGeom prst="rect">
            <a:avLst/>
          </a:prstGeom>
        </p:spPr>
        <p:txBody>
          <a:bodyPr anchor="t" rtlCol="false" tIns="0" lIns="0" bIns="0" rIns="0">
            <a:spAutoFit/>
          </a:bodyPr>
          <a:lstStyle/>
          <a:p>
            <a:pPr algn="l">
              <a:lnSpc>
                <a:spcPts val="9000"/>
              </a:lnSpc>
            </a:pPr>
            <a:r>
              <a:rPr lang="en-US" sz="7500" b="true">
                <a:solidFill>
                  <a:srgbClr val="232C68"/>
                </a:solidFill>
                <a:latin typeface="Noto Sans Bold"/>
                <a:ea typeface="Noto Sans Bold"/>
                <a:cs typeface="Noto Sans Bold"/>
                <a:sym typeface="Noto Sans Bold"/>
              </a:rPr>
              <a:t>Contributions</a:t>
            </a:r>
          </a:p>
        </p:txBody>
      </p:sp>
      <p:sp>
        <p:nvSpPr>
          <p:cNvPr name="TextBox 5" id="5"/>
          <p:cNvSpPr txBox="true"/>
          <p:nvPr/>
        </p:nvSpPr>
        <p:spPr>
          <a:xfrm rot="0">
            <a:off x="9096152" y="4933950"/>
            <a:ext cx="95696" cy="419100"/>
          </a:xfrm>
          <a:prstGeom prst="rect">
            <a:avLst/>
          </a:prstGeom>
        </p:spPr>
        <p:txBody>
          <a:bodyPr anchor="t" rtlCol="false" tIns="0" lIns="0" bIns="0" rIns="0">
            <a:spAutoFit/>
          </a:bodyPr>
          <a:lstStyle/>
          <a:p>
            <a:pPr algn="ctr">
              <a:lnSpc>
                <a:spcPts val="3359"/>
              </a:lnSpc>
              <a:spcBef>
                <a:spcPct val="0"/>
              </a:spcBef>
            </a:pPr>
            <a:r>
              <a:rPr lang="en-US" b="true" sz="2799" spc="26">
                <a:solidFill>
                  <a:srgbClr val="000000"/>
                </a:solidFill>
                <a:latin typeface="Noto Sans Bold"/>
                <a:ea typeface="Noto Sans Bold"/>
                <a:cs typeface="Noto Sans Bold"/>
                <a:sym typeface="Noto Sans Bold"/>
              </a:rPr>
              <a:t> </a:t>
            </a:r>
          </a:p>
        </p:txBody>
      </p:sp>
      <p:sp>
        <p:nvSpPr>
          <p:cNvPr name="TextBox 6" id="6"/>
          <p:cNvSpPr txBox="true"/>
          <p:nvPr/>
        </p:nvSpPr>
        <p:spPr>
          <a:xfrm rot="0">
            <a:off x="9867487" y="2400060"/>
            <a:ext cx="7860206" cy="6381750"/>
          </a:xfrm>
          <a:prstGeom prst="rect">
            <a:avLst/>
          </a:prstGeom>
        </p:spPr>
        <p:txBody>
          <a:bodyPr anchor="t" rtlCol="false" tIns="0" lIns="0" bIns="0" rIns="0">
            <a:spAutoFit/>
          </a:bodyPr>
          <a:lstStyle/>
          <a:p>
            <a:pPr algn="l" marL="0" indent="0" lvl="0">
              <a:lnSpc>
                <a:spcPts val="5040"/>
              </a:lnSpc>
            </a:pPr>
            <a:r>
              <a:rPr lang="en-US" b="true" sz="4200" spc="37">
                <a:solidFill>
                  <a:srgbClr val="F26422"/>
                </a:solidFill>
                <a:latin typeface="Noto Sans Bold"/>
                <a:ea typeface="Noto Sans Bold"/>
                <a:cs typeface="Noto Sans Bold"/>
                <a:sym typeface="Noto Sans Bold"/>
              </a:rPr>
              <a:t>Customize for Your Plan’s Contribution</a:t>
            </a:r>
          </a:p>
          <a:p>
            <a:pPr algn="l" marL="0" indent="0" lvl="0">
              <a:lnSpc>
                <a:spcPts val="5040"/>
              </a:lnSpc>
            </a:pPr>
          </a:p>
          <a:p>
            <a:pPr algn="l" marL="0" indent="0" lvl="0">
              <a:lnSpc>
                <a:spcPts val="5040"/>
              </a:lnSpc>
            </a:pPr>
            <a:r>
              <a:rPr lang="en-US" sz="4200" spc="37">
                <a:solidFill>
                  <a:srgbClr val="232C68"/>
                </a:solidFill>
                <a:latin typeface="Noto Sans"/>
                <a:ea typeface="Noto Sans"/>
                <a:cs typeface="Noto Sans"/>
                <a:sym typeface="Noto Sans"/>
              </a:rPr>
              <a:t>Once you meet the eligibility criteria, </a:t>
            </a:r>
            <a:r>
              <a:rPr lang="en-US" sz="4200" spc="37">
                <a:solidFill>
                  <a:srgbClr val="F26422"/>
                </a:solidFill>
                <a:latin typeface="Noto Sans"/>
                <a:ea typeface="Noto Sans"/>
                <a:cs typeface="Noto Sans"/>
                <a:sym typeface="Noto Sans"/>
              </a:rPr>
              <a:t>ABC Company</a:t>
            </a:r>
            <a:r>
              <a:rPr lang="en-US" sz="4200" spc="37">
                <a:solidFill>
                  <a:srgbClr val="232C68"/>
                </a:solidFill>
                <a:latin typeface="Noto Sans"/>
                <a:ea typeface="Noto Sans"/>
                <a:cs typeface="Noto Sans"/>
                <a:sym typeface="Noto Sans"/>
              </a:rPr>
              <a:t> will contribute </a:t>
            </a:r>
            <a:r>
              <a:rPr lang="en-US" sz="4200" spc="37">
                <a:solidFill>
                  <a:srgbClr val="F26422"/>
                </a:solidFill>
                <a:latin typeface="Noto Sans"/>
                <a:ea typeface="Noto Sans"/>
                <a:cs typeface="Noto Sans"/>
                <a:sym typeface="Noto Sans"/>
              </a:rPr>
              <a:t>x%</a:t>
            </a:r>
            <a:r>
              <a:rPr lang="en-US" sz="4200" spc="37">
                <a:solidFill>
                  <a:srgbClr val="232C68"/>
                </a:solidFill>
                <a:latin typeface="Noto Sans"/>
                <a:ea typeface="Noto Sans"/>
                <a:cs typeface="Noto Sans"/>
                <a:sym typeface="Noto Sans"/>
              </a:rPr>
              <a:t> of your annual salary into an ESOP.</a:t>
            </a:r>
          </a:p>
          <a:p>
            <a:pPr algn="l" marL="0" indent="0" lvl="0">
              <a:lnSpc>
                <a:spcPts val="5040"/>
              </a:lnSpc>
            </a:pPr>
          </a:p>
          <a:p>
            <a:pPr algn="l">
              <a:lnSpc>
                <a:spcPts val="5040"/>
              </a:lnSpc>
            </a:pPr>
            <a:r>
              <a:rPr lang="en-US" sz="4200" spc="39">
                <a:solidFill>
                  <a:srgbClr val="232C68"/>
                </a:solidFill>
                <a:latin typeface="Noto Sans"/>
                <a:ea typeface="Noto Sans"/>
                <a:cs typeface="Noto Sans"/>
                <a:sym typeface="Noto Sans"/>
              </a:rPr>
              <a:t>These contributions will be made on an </a:t>
            </a:r>
            <a:r>
              <a:rPr lang="en-US" sz="4200" spc="39">
                <a:solidFill>
                  <a:srgbClr val="F26422"/>
                </a:solidFill>
                <a:latin typeface="Noto Sans"/>
                <a:ea typeface="Noto Sans"/>
                <a:cs typeface="Noto Sans"/>
                <a:sym typeface="Noto Sans"/>
              </a:rPr>
              <a:t>annual</a:t>
            </a:r>
            <a:r>
              <a:rPr lang="en-US" sz="4200" spc="39">
                <a:solidFill>
                  <a:srgbClr val="232C68"/>
                </a:solidFill>
                <a:latin typeface="Noto Sans"/>
                <a:ea typeface="Noto Sans"/>
                <a:cs typeface="Noto Sans"/>
                <a:sym typeface="Noto Sans"/>
              </a:rPr>
              <a:t> basis.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012154" y="3385435"/>
            <a:ext cx="3053578" cy="1000125"/>
          </a:xfrm>
          <a:prstGeom prst="rect">
            <a:avLst/>
          </a:prstGeom>
        </p:spPr>
        <p:txBody>
          <a:bodyPr anchor="t" rtlCol="false" tIns="0" lIns="0" bIns="0" rIns="0">
            <a:spAutoFit/>
          </a:bodyPr>
          <a:lstStyle/>
          <a:p>
            <a:pPr algn="l">
              <a:lnSpc>
                <a:spcPts val="7920"/>
              </a:lnSpc>
            </a:pPr>
            <a:r>
              <a:rPr lang="en-US" b="true" sz="6600" spc="61">
                <a:solidFill>
                  <a:srgbClr val="232C68"/>
                </a:solidFill>
                <a:latin typeface="Noto Sans Bold"/>
                <a:ea typeface="Noto Sans Bold"/>
                <a:cs typeface="Noto Sans Bold"/>
                <a:sym typeface="Noto Sans Bold"/>
              </a:rPr>
              <a:t>1 Year</a:t>
            </a:r>
          </a:p>
        </p:txBody>
      </p:sp>
      <p:sp>
        <p:nvSpPr>
          <p:cNvPr name="TextBox 3" id="3"/>
          <p:cNvSpPr txBox="true"/>
          <p:nvPr/>
        </p:nvSpPr>
        <p:spPr>
          <a:xfrm rot="0">
            <a:off x="13287692" y="3385435"/>
            <a:ext cx="3468547" cy="1000125"/>
          </a:xfrm>
          <a:prstGeom prst="rect">
            <a:avLst/>
          </a:prstGeom>
        </p:spPr>
        <p:txBody>
          <a:bodyPr anchor="t" rtlCol="false" tIns="0" lIns="0" bIns="0" rIns="0">
            <a:spAutoFit/>
          </a:bodyPr>
          <a:lstStyle/>
          <a:p>
            <a:pPr algn="l">
              <a:lnSpc>
                <a:spcPts val="7920"/>
              </a:lnSpc>
            </a:pPr>
            <a:r>
              <a:rPr lang="en-US" b="true" sz="6600" spc="61">
                <a:solidFill>
                  <a:srgbClr val="F26422"/>
                </a:solidFill>
                <a:latin typeface="Noto Sans Bold"/>
                <a:ea typeface="Noto Sans Bold"/>
                <a:cs typeface="Noto Sans Bold"/>
                <a:sym typeface="Noto Sans Bold"/>
              </a:rPr>
              <a:t>3 Years</a:t>
            </a:r>
          </a:p>
        </p:txBody>
      </p:sp>
      <p:sp>
        <p:nvSpPr>
          <p:cNvPr name="TextBox 4" id="4"/>
          <p:cNvSpPr txBox="true"/>
          <p:nvPr/>
        </p:nvSpPr>
        <p:spPr>
          <a:xfrm rot="0">
            <a:off x="7520895" y="3385435"/>
            <a:ext cx="3461504" cy="1000125"/>
          </a:xfrm>
          <a:prstGeom prst="rect">
            <a:avLst/>
          </a:prstGeom>
        </p:spPr>
        <p:txBody>
          <a:bodyPr anchor="t" rtlCol="false" tIns="0" lIns="0" bIns="0" rIns="0">
            <a:spAutoFit/>
          </a:bodyPr>
          <a:lstStyle/>
          <a:p>
            <a:pPr algn="l">
              <a:lnSpc>
                <a:spcPts val="7920"/>
              </a:lnSpc>
            </a:pPr>
            <a:r>
              <a:rPr lang="en-US" b="true" sz="6600" spc="61">
                <a:solidFill>
                  <a:srgbClr val="232C68"/>
                </a:solidFill>
                <a:latin typeface="Noto Sans Bold"/>
                <a:ea typeface="Noto Sans Bold"/>
                <a:cs typeface="Noto Sans Bold"/>
                <a:sym typeface="Noto Sans Bold"/>
              </a:rPr>
              <a:t>2 Years</a:t>
            </a:r>
          </a:p>
        </p:txBody>
      </p:sp>
      <p:grpSp>
        <p:nvGrpSpPr>
          <p:cNvPr name="Group 5" id="5"/>
          <p:cNvGrpSpPr/>
          <p:nvPr/>
        </p:nvGrpSpPr>
        <p:grpSpPr>
          <a:xfrm rot="0">
            <a:off x="837652" y="4899910"/>
            <a:ext cx="4874601" cy="4850515"/>
            <a:chOff x="0" y="0"/>
            <a:chExt cx="6499468" cy="6467353"/>
          </a:xfrm>
        </p:grpSpPr>
        <p:sp>
          <p:nvSpPr>
            <p:cNvPr name="Freeform 6" id="6"/>
            <p:cNvSpPr/>
            <p:nvPr/>
          </p:nvSpPr>
          <p:spPr>
            <a:xfrm flipH="false" flipV="false" rot="0">
              <a:off x="38100" y="38100"/>
              <a:ext cx="6423279" cy="6391148"/>
            </a:xfrm>
            <a:custGeom>
              <a:avLst/>
              <a:gdLst/>
              <a:ahLst/>
              <a:cxnLst/>
              <a:rect r="r" b="b" t="t" l="l"/>
              <a:pathLst>
                <a:path h="6391148" w="6423279">
                  <a:moveTo>
                    <a:pt x="0" y="3195574"/>
                  </a:moveTo>
                  <a:cubicBezTo>
                    <a:pt x="0" y="1430655"/>
                    <a:pt x="1437894" y="0"/>
                    <a:pt x="3211576" y="0"/>
                  </a:cubicBezTo>
                  <a:cubicBezTo>
                    <a:pt x="4985258" y="0"/>
                    <a:pt x="6423279" y="1430655"/>
                    <a:pt x="6423279" y="3195574"/>
                  </a:cubicBezTo>
                  <a:cubicBezTo>
                    <a:pt x="6423279" y="4960493"/>
                    <a:pt x="4985385" y="6391148"/>
                    <a:pt x="3211576" y="6391148"/>
                  </a:cubicBezTo>
                  <a:cubicBezTo>
                    <a:pt x="1437767" y="6391148"/>
                    <a:pt x="0" y="4960493"/>
                    <a:pt x="0" y="3195574"/>
                  </a:cubicBezTo>
                  <a:close/>
                </a:path>
              </a:pathLst>
            </a:custGeom>
            <a:solidFill>
              <a:srgbClr val="FFFFFF"/>
            </a:solidFill>
          </p:spPr>
        </p:sp>
        <p:sp>
          <p:nvSpPr>
            <p:cNvPr name="Freeform 7" id="7"/>
            <p:cNvSpPr/>
            <p:nvPr/>
          </p:nvSpPr>
          <p:spPr>
            <a:xfrm flipH="false" flipV="false" rot="0">
              <a:off x="0" y="0"/>
              <a:ext cx="6499479" cy="6467348"/>
            </a:xfrm>
            <a:custGeom>
              <a:avLst/>
              <a:gdLst/>
              <a:ahLst/>
              <a:cxnLst/>
              <a:rect r="r" b="b" t="t" l="l"/>
              <a:pathLst>
                <a:path h="6467348" w="6499479">
                  <a:moveTo>
                    <a:pt x="0" y="3233674"/>
                  </a:moveTo>
                  <a:cubicBezTo>
                    <a:pt x="0" y="1447546"/>
                    <a:pt x="1455166" y="0"/>
                    <a:pt x="3249676" y="0"/>
                  </a:cubicBezTo>
                  <a:lnTo>
                    <a:pt x="3249676" y="38100"/>
                  </a:lnTo>
                  <a:lnTo>
                    <a:pt x="3249676" y="0"/>
                  </a:lnTo>
                  <a:cubicBezTo>
                    <a:pt x="5044313" y="0"/>
                    <a:pt x="6499479" y="1447546"/>
                    <a:pt x="6499479" y="3233674"/>
                  </a:cubicBezTo>
                  <a:cubicBezTo>
                    <a:pt x="6499479" y="5019802"/>
                    <a:pt x="5044313" y="6467348"/>
                    <a:pt x="3249676" y="6467348"/>
                  </a:cubicBezTo>
                  <a:lnTo>
                    <a:pt x="3249676" y="6429248"/>
                  </a:lnTo>
                  <a:lnTo>
                    <a:pt x="3249676" y="6467348"/>
                  </a:lnTo>
                  <a:cubicBezTo>
                    <a:pt x="1455166" y="6467348"/>
                    <a:pt x="0" y="5019802"/>
                    <a:pt x="0" y="3233674"/>
                  </a:cubicBezTo>
                  <a:lnTo>
                    <a:pt x="38100" y="3233674"/>
                  </a:lnTo>
                  <a:lnTo>
                    <a:pt x="70231" y="3254121"/>
                  </a:lnTo>
                  <a:cubicBezTo>
                    <a:pt x="61087" y="3268345"/>
                    <a:pt x="43688" y="3274949"/>
                    <a:pt x="27432" y="3270250"/>
                  </a:cubicBezTo>
                  <a:cubicBezTo>
                    <a:pt x="11176" y="3265551"/>
                    <a:pt x="0" y="3250565"/>
                    <a:pt x="0" y="3233674"/>
                  </a:cubicBezTo>
                  <a:moveTo>
                    <a:pt x="76200" y="3233674"/>
                  </a:moveTo>
                  <a:lnTo>
                    <a:pt x="38100" y="3233674"/>
                  </a:lnTo>
                  <a:lnTo>
                    <a:pt x="5969" y="3213227"/>
                  </a:lnTo>
                  <a:cubicBezTo>
                    <a:pt x="15113" y="3199003"/>
                    <a:pt x="32512" y="3192399"/>
                    <a:pt x="48768" y="3197098"/>
                  </a:cubicBezTo>
                  <a:cubicBezTo>
                    <a:pt x="65024" y="3201797"/>
                    <a:pt x="76200" y="3216783"/>
                    <a:pt x="76200" y="3233674"/>
                  </a:cubicBezTo>
                  <a:cubicBezTo>
                    <a:pt x="76200" y="4977384"/>
                    <a:pt x="1496822" y="6391148"/>
                    <a:pt x="3249676" y="6391148"/>
                  </a:cubicBezTo>
                  <a:cubicBezTo>
                    <a:pt x="5002530" y="6391148"/>
                    <a:pt x="6423279" y="4977384"/>
                    <a:pt x="6423279" y="3233674"/>
                  </a:cubicBezTo>
                  <a:lnTo>
                    <a:pt x="6461379" y="3233674"/>
                  </a:lnTo>
                  <a:lnTo>
                    <a:pt x="6423279" y="3233674"/>
                  </a:lnTo>
                  <a:cubicBezTo>
                    <a:pt x="6423279" y="1490091"/>
                    <a:pt x="5002657" y="76200"/>
                    <a:pt x="3249676" y="76200"/>
                  </a:cubicBezTo>
                  <a:lnTo>
                    <a:pt x="3249676" y="38100"/>
                  </a:lnTo>
                  <a:lnTo>
                    <a:pt x="3249676" y="76200"/>
                  </a:lnTo>
                  <a:cubicBezTo>
                    <a:pt x="1496822" y="76200"/>
                    <a:pt x="76200" y="1490091"/>
                    <a:pt x="76200" y="3233674"/>
                  </a:cubicBezTo>
                  <a:close/>
                </a:path>
              </a:pathLst>
            </a:custGeom>
            <a:solidFill>
              <a:srgbClr val="212C68"/>
            </a:solidFill>
          </p:spPr>
        </p:sp>
      </p:grpSp>
      <p:grpSp>
        <p:nvGrpSpPr>
          <p:cNvPr name="Group 8" id="8"/>
          <p:cNvGrpSpPr/>
          <p:nvPr/>
        </p:nvGrpSpPr>
        <p:grpSpPr>
          <a:xfrm rot="0">
            <a:off x="6381349" y="4899910"/>
            <a:ext cx="4874601" cy="4850515"/>
            <a:chOff x="0" y="0"/>
            <a:chExt cx="6499468" cy="6467353"/>
          </a:xfrm>
        </p:grpSpPr>
        <p:sp>
          <p:nvSpPr>
            <p:cNvPr name="Freeform 9" id="9"/>
            <p:cNvSpPr/>
            <p:nvPr/>
          </p:nvSpPr>
          <p:spPr>
            <a:xfrm flipH="false" flipV="false" rot="0">
              <a:off x="38100" y="38100"/>
              <a:ext cx="6423279" cy="6391148"/>
            </a:xfrm>
            <a:custGeom>
              <a:avLst/>
              <a:gdLst/>
              <a:ahLst/>
              <a:cxnLst/>
              <a:rect r="r" b="b" t="t" l="l"/>
              <a:pathLst>
                <a:path h="6391148" w="6423279">
                  <a:moveTo>
                    <a:pt x="0" y="3195574"/>
                  </a:moveTo>
                  <a:cubicBezTo>
                    <a:pt x="0" y="1430655"/>
                    <a:pt x="1437894" y="0"/>
                    <a:pt x="3211576" y="0"/>
                  </a:cubicBezTo>
                  <a:cubicBezTo>
                    <a:pt x="4985258" y="0"/>
                    <a:pt x="6423279" y="1430655"/>
                    <a:pt x="6423279" y="3195574"/>
                  </a:cubicBezTo>
                  <a:cubicBezTo>
                    <a:pt x="6423279" y="4960493"/>
                    <a:pt x="4985385" y="6391148"/>
                    <a:pt x="3211576" y="6391148"/>
                  </a:cubicBezTo>
                  <a:cubicBezTo>
                    <a:pt x="1437767" y="6391148"/>
                    <a:pt x="0" y="4960493"/>
                    <a:pt x="0" y="3195574"/>
                  </a:cubicBezTo>
                  <a:close/>
                </a:path>
              </a:pathLst>
            </a:custGeom>
            <a:solidFill>
              <a:srgbClr val="FFFFFF"/>
            </a:solidFill>
          </p:spPr>
        </p:sp>
        <p:sp>
          <p:nvSpPr>
            <p:cNvPr name="Freeform 10" id="10"/>
            <p:cNvSpPr/>
            <p:nvPr/>
          </p:nvSpPr>
          <p:spPr>
            <a:xfrm flipH="false" flipV="false" rot="0">
              <a:off x="0" y="0"/>
              <a:ext cx="6499479" cy="6467348"/>
            </a:xfrm>
            <a:custGeom>
              <a:avLst/>
              <a:gdLst/>
              <a:ahLst/>
              <a:cxnLst/>
              <a:rect r="r" b="b" t="t" l="l"/>
              <a:pathLst>
                <a:path h="6467348" w="6499479">
                  <a:moveTo>
                    <a:pt x="0" y="3233674"/>
                  </a:moveTo>
                  <a:cubicBezTo>
                    <a:pt x="0" y="1447546"/>
                    <a:pt x="1455166" y="0"/>
                    <a:pt x="3249676" y="0"/>
                  </a:cubicBezTo>
                  <a:lnTo>
                    <a:pt x="3249676" y="38100"/>
                  </a:lnTo>
                  <a:lnTo>
                    <a:pt x="3249676" y="0"/>
                  </a:lnTo>
                  <a:cubicBezTo>
                    <a:pt x="5044313" y="0"/>
                    <a:pt x="6499479" y="1447546"/>
                    <a:pt x="6499479" y="3233674"/>
                  </a:cubicBezTo>
                  <a:cubicBezTo>
                    <a:pt x="6499479" y="5019802"/>
                    <a:pt x="5044313" y="6467348"/>
                    <a:pt x="3249676" y="6467348"/>
                  </a:cubicBezTo>
                  <a:lnTo>
                    <a:pt x="3249676" y="6429248"/>
                  </a:lnTo>
                  <a:lnTo>
                    <a:pt x="3249676" y="6467348"/>
                  </a:lnTo>
                  <a:cubicBezTo>
                    <a:pt x="1455166" y="6467348"/>
                    <a:pt x="0" y="5019802"/>
                    <a:pt x="0" y="3233674"/>
                  </a:cubicBezTo>
                  <a:lnTo>
                    <a:pt x="38100" y="3233674"/>
                  </a:lnTo>
                  <a:lnTo>
                    <a:pt x="70231" y="3254121"/>
                  </a:lnTo>
                  <a:cubicBezTo>
                    <a:pt x="61087" y="3268345"/>
                    <a:pt x="43688" y="3274949"/>
                    <a:pt x="27432" y="3270250"/>
                  </a:cubicBezTo>
                  <a:cubicBezTo>
                    <a:pt x="11176" y="3265551"/>
                    <a:pt x="0" y="3250565"/>
                    <a:pt x="0" y="3233674"/>
                  </a:cubicBezTo>
                  <a:moveTo>
                    <a:pt x="76200" y="3233674"/>
                  </a:moveTo>
                  <a:lnTo>
                    <a:pt x="38100" y="3233674"/>
                  </a:lnTo>
                  <a:lnTo>
                    <a:pt x="5969" y="3213227"/>
                  </a:lnTo>
                  <a:cubicBezTo>
                    <a:pt x="15113" y="3199003"/>
                    <a:pt x="32512" y="3192399"/>
                    <a:pt x="48768" y="3197098"/>
                  </a:cubicBezTo>
                  <a:cubicBezTo>
                    <a:pt x="65024" y="3201797"/>
                    <a:pt x="76200" y="3216783"/>
                    <a:pt x="76200" y="3233674"/>
                  </a:cubicBezTo>
                  <a:cubicBezTo>
                    <a:pt x="76200" y="4977384"/>
                    <a:pt x="1496822" y="6391148"/>
                    <a:pt x="3249676" y="6391148"/>
                  </a:cubicBezTo>
                  <a:cubicBezTo>
                    <a:pt x="5002530" y="6391148"/>
                    <a:pt x="6423279" y="4977384"/>
                    <a:pt x="6423279" y="3233674"/>
                  </a:cubicBezTo>
                  <a:lnTo>
                    <a:pt x="6461379" y="3233674"/>
                  </a:lnTo>
                  <a:lnTo>
                    <a:pt x="6423279" y="3233674"/>
                  </a:lnTo>
                  <a:cubicBezTo>
                    <a:pt x="6423279" y="1490091"/>
                    <a:pt x="5002657" y="76200"/>
                    <a:pt x="3249676" y="76200"/>
                  </a:cubicBezTo>
                  <a:lnTo>
                    <a:pt x="3249676" y="38100"/>
                  </a:lnTo>
                  <a:lnTo>
                    <a:pt x="3249676" y="76200"/>
                  </a:lnTo>
                  <a:cubicBezTo>
                    <a:pt x="1496822" y="76200"/>
                    <a:pt x="76200" y="1490091"/>
                    <a:pt x="76200" y="3233674"/>
                  </a:cubicBezTo>
                  <a:close/>
                </a:path>
              </a:pathLst>
            </a:custGeom>
            <a:solidFill>
              <a:srgbClr val="212C68"/>
            </a:solidFill>
          </p:spPr>
        </p:sp>
      </p:grpSp>
      <p:grpSp>
        <p:nvGrpSpPr>
          <p:cNvPr name="Group 11" id="11"/>
          <p:cNvGrpSpPr/>
          <p:nvPr/>
        </p:nvGrpSpPr>
        <p:grpSpPr>
          <a:xfrm rot="0">
            <a:off x="12384699" y="4899910"/>
            <a:ext cx="4874601" cy="4850515"/>
            <a:chOff x="0" y="0"/>
            <a:chExt cx="6499468" cy="6467353"/>
          </a:xfrm>
        </p:grpSpPr>
        <p:sp>
          <p:nvSpPr>
            <p:cNvPr name="Freeform 12" id="12"/>
            <p:cNvSpPr/>
            <p:nvPr/>
          </p:nvSpPr>
          <p:spPr>
            <a:xfrm flipH="false" flipV="false" rot="0">
              <a:off x="38100" y="38100"/>
              <a:ext cx="6423279" cy="6391148"/>
            </a:xfrm>
            <a:custGeom>
              <a:avLst/>
              <a:gdLst/>
              <a:ahLst/>
              <a:cxnLst/>
              <a:rect r="r" b="b" t="t" l="l"/>
              <a:pathLst>
                <a:path h="6391148" w="6423279">
                  <a:moveTo>
                    <a:pt x="0" y="3195574"/>
                  </a:moveTo>
                  <a:cubicBezTo>
                    <a:pt x="0" y="1430655"/>
                    <a:pt x="1437894" y="0"/>
                    <a:pt x="3211576" y="0"/>
                  </a:cubicBezTo>
                  <a:cubicBezTo>
                    <a:pt x="4985258" y="0"/>
                    <a:pt x="6423279" y="1430655"/>
                    <a:pt x="6423279" y="3195574"/>
                  </a:cubicBezTo>
                  <a:cubicBezTo>
                    <a:pt x="6423279" y="4960493"/>
                    <a:pt x="4985385" y="6391148"/>
                    <a:pt x="3211576" y="6391148"/>
                  </a:cubicBezTo>
                  <a:cubicBezTo>
                    <a:pt x="1437767" y="6391148"/>
                    <a:pt x="0" y="4960493"/>
                    <a:pt x="0" y="3195574"/>
                  </a:cubicBezTo>
                  <a:close/>
                </a:path>
              </a:pathLst>
            </a:custGeom>
            <a:solidFill>
              <a:srgbClr val="212C68"/>
            </a:solidFill>
          </p:spPr>
        </p:sp>
        <p:sp>
          <p:nvSpPr>
            <p:cNvPr name="Freeform 13" id="13"/>
            <p:cNvSpPr/>
            <p:nvPr/>
          </p:nvSpPr>
          <p:spPr>
            <a:xfrm flipH="false" flipV="false" rot="0">
              <a:off x="0" y="0"/>
              <a:ext cx="6499479" cy="6467348"/>
            </a:xfrm>
            <a:custGeom>
              <a:avLst/>
              <a:gdLst/>
              <a:ahLst/>
              <a:cxnLst/>
              <a:rect r="r" b="b" t="t" l="l"/>
              <a:pathLst>
                <a:path h="6467348" w="6499479">
                  <a:moveTo>
                    <a:pt x="0" y="3233674"/>
                  </a:moveTo>
                  <a:cubicBezTo>
                    <a:pt x="0" y="1447546"/>
                    <a:pt x="1455166" y="0"/>
                    <a:pt x="3249676" y="0"/>
                  </a:cubicBezTo>
                  <a:lnTo>
                    <a:pt x="3249676" y="38100"/>
                  </a:lnTo>
                  <a:lnTo>
                    <a:pt x="3249676" y="0"/>
                  </a:lnTo>
                  <a:cubicBezTo>
                    <a:pt x="5044313" y="0"/>
                    <a:pt x="6499479" y="1447546"/>
                    <a:pt x="6499479" y="3233674"/>
                  </a:cubicBezTo>
                  <a:cubicBezTo>
                    <a:pt x="6499479" y="5019802"/>
                    <a:pt x="5044313" y="6467348"/>
                    <a:pt x="3249676" y="6467348"/>
                  </a:cubicBezTo>
                  <a:lnTo>
                    <a:pt x="3249676" y="6429248"/>
                  </a:lnTo>
                  <a:lnTo>
                    <a:pt x="3249676" y="6467348"/>
                  </a:lnTo>
                  <a:cubicBezTo>
                    <a:pt x="1455166" y="6467348"/>
                    <a:pt x="0" y="5019802"/>
                    <a:pt x="0" y="3233674"/>
                  </a:cubicBezTo>
                  <a:lnTo>
                    <a:pt x="38100" y="3233674"/>
                  </a:lnTo>
                  <a:lnTo>
                    <a:pt x="70231" y="3254121"/>
                  </a:lnTo>
                  <a:cubicBezTo>
                    <a:pt x="61087" y="3268345"/>
                    <a:pt x="43688" y="3274949"/>
                    <a:pt x="27432" y="3270250"/>
                  </a:cubicBezTo>
                  <a:cubicBezTo>
                    <a:pt x="11176" y="3265551"/>
                    <a:pt x="0" y="3250565"/>
                    <a:pt x="0" y="3233674"/>
                  </a:cubicBezTo>
                  <a:moveTo>
                    <a:pt x="76200" y="3233674"/>
                  </a:moveTo>
                  <a:lnTo>
                    <a:pt x="38100" y="3233674"/>
                  </a:lnTo>
                  <a:lnTo>
                    <a:pt x="5969" y="3213227"/>
                  </a:lnTo>
                  <a:cubicBezTo>
                    <a:pt x="15113" y="3199003"/>
                    <a:pt x="32512" y="3192399"/>
                    <a:pt x="48768" y="3197098"/>
                  </a:cubicBezTo>
                  <a:cubicBezTo>
                    <a:pt x="65024" y="3201797"/>
                    <a:pt x="76200" y="3216783"/>
                    <a:pt x="76200" y="3233674"/>
                  </a:cubicBezTo>
                  <a:cubicBezTo>
                    <a:pt x="76200" y="4977384"/>
                    <a:pt x="1496822" y="6391148"/>
                    <a:pt x="3249676" y="6391148"/>
                  </a:cubicBezTo>
                  <a:cubicBezTo>
                    <a:pt x="5002530" y="6391148"/>
                    <a:pt x="6423279" y="4977384"/>
                    <a:pt x="6423279" y="3233674"/>
                  </a:cubicBezTo>
                  <a:lnTo>
                    <a:pt x="6461379" y="3233674"/>
                  </a:lnTo>
                  <a:lnTo>
                    <a:pt x="6423279" y="3233674"/>
                  </a:lnTo>
                  <a:cubicBezTo>
                    <a:pt x="6423279" y="1490091"/>
                    <a:pt x="5002657" y="76200"/>
                    <a:pt x="3249676" y="76200"/>
                  </a:cubicBezTo>
                  <a:lnTo>
                    <a:pt x="3249676" y="38100"/>
                  </a:lnTo>
                  <a:lnTo>
                    <a:pt x="3249676" y="76200"/>
                  </a:lnTo>
                  <a:cubicBezTo>
                    <a:pt x="1496822" y="76200"/>
                    <a:pt x="76200" y="1490091"/>
                    <a:pt x="76200" y="3233674"/>
                  </a:cubicBezTo>
                  <a:close/>
                </a:path>
              </a:pathLst>
            </a:custGeom>
            <a:solidFill>
              <a:srgbClr val="212C68"/>
            </a:solidFill>
          </p:spPr>
        </p:sp>
      </p:grpSp>
      <p:sp>
        <p:nvSpPr>
          <p:cNvPr name="TextBox 14" id="14"/>
          <p:cNvSpPr txBox="true"/>
          <p:nvPr/>
        </p:nvSpPr>
        <p:spPr>
          <a:xfrm rot="0">
            <a:off x="2533911" y="6601837"/>
            <a:ext cx="2003839" cy="1209675"/>
          </a:xfrm>
          <a:prstGeom prst="rect">
            <a:avLst/>
          </a:prstGeom>
        </p:spPr>
        <p:txBody>
          <a:bodyPr anchor="t" rtlCol="false" tIns="0" lIns="0" bIns="0" rIns="0">
            <a:spAutoFit/>
          </a:bodyPr>
          <a:lstStyle/>
          <a:p>
            <a:pPr algn="l">
              <a:lnSpc>
                <a:spcPts val="9600"/>
              </a:lnSpc>
            </a:pPr>
            <a:r>
              <a:rPr lang="en-US" b="true" sz="8000" spc="74">
                <a:solidFill>
                  <a:srgbClr val="081D58"/>
                </a:solidFill>
                <a:latin typeface="Noto Sans Bold"/>
                <a:ea typeface="Noto Sans Bold"/>
                <a:cs typeface="Noto Sans Bold"/>
                <a:sym typeface="Noto Sans Bold"/>
              </a:rPr>
              <a:t>0%</a:t>
            </a:r>
          </a:p>
        </p:txBody>
      </p:sp>
      <p:sp>
        <p:nvSpPr>
          <p:cNvPr name="TextBox 15" id="15"/>
          <p:cNvSpPr txBox="true"/>
          <p:nvPr/>
        </p:nvSpPr>
        <p:spPr>
          <a:xfrm rot="0">
            <a:off x="8034476" y="6601837"/>
            <a:ext cx="2219049" cy="1209675"/>
          </a:xfrm>
          <a:prstGeom prst="rect">
            <a:avLst/>
          </a:prstGeom>
        </p:spPr>
        <p:txBody>
          <a:bodyPr anchor="t" rtlCol="false" tIns="0" lIns="0" bIns="0" rIns="0">
            <a:spAutoFit/>
          </a:bodyPr>
          <a:lstStyle/>
          <a:p>
            <a:pPr algn="l">
              <a:lnSpc>
                <a:spcPts val="9600"/>
              </a:lnSpc>
            </a:pPr>
            <a:r>
              <a:rPr lang="en-US" b="true" sz="8000" spc="74">
                <a:solidFill>
                  <a:srgbClr val="081D58"/>
                </a:solidFill>
                <a:latin typeface="Noto Sans Bold"/>
                <a:ea typeface="Noto Sans Bold"/>
                <a:cs typeface="Noto Sans Bold"/>
                <a:sym typeface="Noto Sans Bold"/>
              </a:rPr>
              <a:t>0%</a:t>
            </a:r>
          </a:p>
        </p:txBody>
      </p:sp>
      <p:sp>
        <p:nvSpPr>
          <p:cNvPr name="TextBox 16" id="16"/>
          <p:cNvSpPr txBox="true"/>
          <p:nvPr/>
        </p:nvSpPr>
        <p:spPr>
          <a:xfrm rot="0">
            <a:off x="13652720" y="6601837"/>
            <a:ext cx="2738492" cy="1209675"/>
          </a:xfrm>
          <a:prstGeom prst="rect">
            <a:avLst/>
          </a:prstGeom>
        </p:spPr>
        <p:txBody>
          <a:bodyPr anchor="t" rtlCol="false" tIns="0" lIns="0" bIns="0" rIns="0">
            <a:spAutoFit/>
          </a:bodyPr>
          <a:lstStyle/>
          <a:p>
            <a:pPr algn="l">
              <a:lnSpc>
                <a:spcPts val="9600"/>
              </a:lnSpc>
            </a:pPr>
            <a:r>
              <a:rPr lang="en-US" b="true" sz="8000" spc="74">
                <a:solidFill>
                  <a:srgbClr val="FFFFFF"/>
                </a:solidFill>
                <a:latin typeface="Noto Sans Bold"/>
                <a:ea typeface="Noto Sans Bold"/>
                <a:cs typeface="Noto Sans Bold"/>
                <a:sym typeface="Noto Sans Bold"/>
              </a:rPr>
              <a:t>100%</a:t>
            </a:r>
          </a:p>
        </p:txBody>
      </p:sp>
      <p:grpSp>
        <p:nvGrpSpPr>
          <p:cNvPr name="Group 17" id="17"/>
          <p:cNvGrpSpPr/>
          <p:nvPr/>
        </p:nvGrpSpPr>
        <p:grpSpPr>
          <a:xfrm rot="0">
            <a:off x="0" y="0"/>
            <a:ext cx="18288000" cy="2315491"/>
            <a:chOff x="0" y="0"/>
            <a:chExt cx="4816593" cy="609841"/>
          </a:xfrm>
        </p:grpSpPr>
        <p:sp>
          <p:nvSpPr>
            <p:cNvPr name="Freeform 18" id="18"/>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19" id="19"/>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33036" y="485764"/>
            <a:ext cx="18221928" cy="1076325"/>
          </a:xfrm>
          <a:prstGeom prst="rect">
            <a:avLst/>
          </a:prstGeom>
        </p:spPr>
        <p:txBody>
          <a:bodyPr anchor="t" rtlCol="false" tIns="0" lIns="0" bIns="0" rIns="0">
            <a:spAutoFit/>
          </a:bodyPr>
          <a:lstStyle/>
          <a:p>
            <a:pPr algn="ctr">
              <a:lnSpc>
                <a:spcPts val="8400"/>
              </a:lnSpc>
            </a:pPr>
            <a:r>
              <a:rPr lang="en-US" sz="7000" b="true">
                <a:solidFill>
                  <a:srgbClr val="FFFFFF"/>
                </a:solidFill>
                <a:latin typeface="Noto Sans Bold"/>
                <a:ea typeface="Noto Sans Bold"/>
                <a:cs typeface="Noto Sans Bold"/>
                <a:sym typeface="Noto Sans Bold"/>
              </a:rPr>
              <a:t>ESOP </a:t>
            </a:r>
            <a:r>
              <a:rPr lang="en-US" sz="7000" b="true">
                <a:solidFill>
                  <a:srgbClr val="FFFFFF"/>
                </a:solidFill>
                <a:latin typeface="Noto Sans Bold"/>
                <a:ea typeface="Noto Sans Bold"/>
                <a:cs typeface="Noto Sans Bold"/>
                <a:sym typeface="Noto Sans Bold"/>
              </a:rPr>
              <a:t>Vesting Schedule: 3 Year Cliff</a:t>
            </a:r>
          </a:p>
        </p:txBody>
      </p:sp>
      <p:sp>
        <p:nvSpPr>
          <p:cNvPr name="Freeform 21" id="21"/>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21928" cy="2315491"/>
            <a:chOff x="0" y="0"/>
            <a:chExt cx="4799191" cy="609841"/>
          </a:xfrm>
        </p:grpSpPr>
        <p:sp>
          <p:nvSpPr>
            <p:cNvPr name="Freeform 3" id="3"/>
            <p:cNvSpPr/>
            <p:nvPr/>
          </p:nvSpPr>
          <p:spPr>
            <a:xfrm flipH="false" flipV="false" rot="0">
              <a:off x="0" y="0"/>
              <a:ext cx="4799191" cy="609841"/>
            </a:xfrm>
            <a:custGeom>
              <a:avLst/>
              <a:gdLst/>
              <a:ahLst/>
              <a:cxnLst/>
              <a:rect r="r" b="b" t="t" l="l"/>
              <a:pathLst>
                <a:path h="609841" w="4799191">
                  <a:moveTo>
                    <a:pt x="0" y="0"/>
                  </a:moveTo>
                  <a:lnTo>
                    <a:pt x="4799191" y="0"/>
                  </a:lnTo>
                  <a:lnTo>
                    <a:pt x="4799191" y="609841"/>
                  </a:lnTo>
                  <a:lnTo>
                    <a:pt x="0" y="609841"/>
                  </a:lnTo>
                  <a:close/>
                </a:path>
              </a:pathLst>
            </a:custGeom>
            <a:solidFill>
              <a:srgbClr val="232C68"/>
            </a:solidFill>
          </p:spPr>
        </p:sp>
        <p:sp>
          <p:nvSpPr>
            <p:cNvPr name="TextBox 4" id="4"/>
            <p:cNvSpPr txBox="true"/>
            <p:nvPr/>
          </p:nvSpPr>
          <p:spPr>
            <a:xfrm>
              <a:off x="0" y="-38100"/>
              <a:ext cx="4799191" cy="64794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pic>
        <p:nvPicPr>
          <p:cNvPr name="Picture 6" id="6"/>
          <p:cNvPicPr>
            <a:picLocks noChangeAspect="true"/>
          </p:cNvPicPr>
          <p:nvPr/>
        </p:nvPicPr>
        <p:blipFill>
          <a:blip r:embed="rId3"/>
          <a:stretch>
            <a:fillRect/>
          </a:stretch>
        </p:blipFill>
        <p:spPr>
          <a:xfrm rot="0">
            <a:off x="6747698" y="3144115"/>
            <a:ext cx="2720518" cy="2720518"/>
          </a:xfrm>
          <a:prstGeom prst="rect">
            <a:avLst/>
          </a:prstGeom>
        </p:spPr>
      </p:pic>
      <p:grpSp>
        <p:nvGrpSpPr>
          <p:cNvPr name="Group 7" id="7"/>
          <p:cNvGrpSpPr/>
          <p:nvPr/>
        </p:nvGrpSpPr>
        <p:grpSpPr>
          <a:xfrm rot="0">
            <a:off x="12810617" y="7053001"/>
            <a:ext cx="2211349" cy="2200423"/>
            <a:chOff x="0" y="0"/>
            <a:chExt cx="6499468" cy="6467353"/>
          </a:xfrm>
        </p:grpSpPr>
        <p:sp>
          <p:nvSpPr>
            <p:cNvPr name="Freeform 8" id="8"/>
            <p:cNvSpPr/>
            <p:nvPr/>
          </p:nvSpPr>
          <p:spPr>
            <a:xfrm flipH="false" flipV="false" rot="0">
              <a:off x="38100" y="38100"/>
              <a:ext cx="6423279" cy="6391148"/>
            </a:xfrm>
            <a:custGeom>
              <a:avLst/>
              <a:gdLst/>
              <a:ahLst/>
              <a:cxnLst/>
              <a:rect r="r" b="b" t="t" l="l"/>
              <a:pathLst>
                <a:path h="6391148" w="6423279">
                  <a:moveTo>
                    <a:pt x="0" y="3195574"/>
                  </a:moveTo>
                  <a:cubicBezTo>
                    <a:pt x="0" y="1430655"/>
                    <a:pt x="1437894" y="0"/>
                    <a:pt x="3211576" y="0"/>
                  </a:cubicBezTo>
                  <a:cubicBezTo>
                    <a:pt x="4985258" y="0"/>
                    <a:pt x="6423279" y="1430655"/>
                    <a:pt x="6423279" y="3195574"/>
                  </a:cubicBezTo>
                  <a:cubicBezTo>
                    <a:pt x="6423279" y="4960493"/>
                    <a:pt x="4985385" y="6391148"/>
                    <a:pt x="3211576" y="6391148"/>
                  </a:cubicBezTo>
                  <a:cubicBezTo>
                    <a:pt x="1437767" y="6391148"/>
                    <a:pt x="0" y="4960493"/>
                    <a:pt x="0" y="3195574"/>
                  </a:cubicBezTo>
                  <a:close/>
                </a:path>
              </a:pathLst>
            </a:custGeom>
            <a:solidFill>
              <a:srgbClr val="232C68"/>
            </a:solidFill>
          </p:spPr>
        </p:sp>
        <p:sp>
          <p:nvSpPr>
            <p:cNvPr name="Freeform 9" id="9"/>
            <p:cNvSpPr/>
            <p:nvPr/>
          </p:nvSpPr>
          <p:spPr>
            <a:xfrm flipH="false" flipV="false" rot="0">
              <a:off x="0" y="0"/>
              <a:ext cx="6499479" cy="6467348"/>
            </a:xfrm>
            <a:custGeom>
              <a:avLst/>
              <a:gdLst/>
              <a:ahLst/>
              <a:cxnLst/>
              <a:rect r="r" b="b" t="t" l="l"/>
              <a:pathLst>
                <a:path h="6467348" w="6499479">
                  <a:moveTo>
                    <a:pt x="0" y="3233674"/>
                  </a:moveTo>
                  <a:cubicBezTo>
                    <a:pt x="0" y="1447546"/>
                    <a:pt x="1455166" y="0"/>
                    <a:pt x="3249676" y="0"/>
                  </a:cubicBezTo>
                  <a:lnTo>
                    <a:pt x="3249676" y="38100"/>
                  </a:lnTo>
                  <a:lnTo>
                    <a:pt x="3249676" y="0"/>
                  </a:lnTo>
                  <a:cubicBezTo>
                    <a:pt x="5044313" y="0"/>
                    <a:pt x="6499479" y="1447546"/>
                    <a:pt x="6499479" y="3233674"/>
                  </a:cubicBezTo>
                  <a:cubicBezTo>
                    <a:pt x="6499479" y="5019802"/>
                    <a:pt x="5044313" y="6467348"/>
                    <a:pt x="3249676" y="6467348"/>
                  </a:cubicBezTo>
                  <a:lnTo>
                    <a:pt x="3249676" y="6429248"/>
                  </a:lnTo>
                  <a:lnTo>
                    <a:pt x="3249676" y="6467348"/>
                  </a:lnTo>
                  <a:cubicBezTo>
                    <a:pt x="1455166" y="6467348"/>
                    <a:pt x="0" y="5019802"/>
                    <a:pt x="0" y="3233674"/>
                  </a:cubicBezTo>
                  <a:lnTo>
                    <a:pt x="38100" y="3233674"/>
                  </a:lnTo>
                  <a:lnTo>
                    <a:pt x="70231" y="3254121"/>
                  </a:lnTo>
                  <a:cubicBezTo>
                    <a:pt x="61087" y="3268345"/>
                    <a:pt x="43688" y="3274949"/>
                    <a:pt x="27432" y="3270250"/>
                  </a:cubicBezTo>
                  <a:cubicBezTo>
                    <a:pt x="11176" y="3265551"/>
                    <a:pt x="0" y="3250565"/>
                    <a:pt x="0" y="3233674"/>
                  </a:cubicBezTo>
                  <a:moveTo>
                    <a:pt x="76200" y="3233674"/>
                  </a:moveTo>
                  <a:lnTo>
                    <a:pt x="38100" y="3233674"/>
                  </a:lnTo>
                  <a:lnTo>
                    <a:pt x="5969" y="3213227"/>
                  </a:lnTo>
                  <a:cubicBezTo>
                    <a:pt x="15113" y="3199003"/>
                    <a:pt x="32512" y="3192399"/>
                    <a:pt x="48768" y="3197098"/>
                  </a:cubicBezTo>
                  <a:cubicBezTo>
                    <a:pt x="65024" y="3201797"/>
                    <a:pt x="76200" y="3216783"/>
                    <a:pt x="76200" y="3233674"/>
                  </a:cubicBezTo>
                  <a:cubicBezTo>
                    <a:pt x="76200" y="4977384"/>
                    <a:pt x="1496822" y="6391148"/>
                    <a:pt x="3249676" y="6391148"/>
                  </a:cubicBezTo>
                  <a:cubicBezTo>
                    <a:pt x="5002530" y="6391148"/>
                    <a:pt x="6423279" y="4977384"/>
                    <a:pt x="6423279" y="3233674"/>
                  </a:cubicBezTo>
                  <a:lnTo>
                    <a:pt x="6461379" y="3233674"/>
                  </a:lnTo>
                  <a:lnTo>
                    <a:pt x="6423279" y="3233674"/>
                  </a:lnTo>
                  <a:cubicBezTo>
                    <a:pt x="6423279" y="1490091"/>
                    <a:pt x="5002657" y="76200"/>
                    <a:pt x="3249676" y="76200"/>
                  </a:cubicBezTo>
                  <a:lnTo>
                    <a:pt x="3249676" y="38100"/>
                  </a:lnTo>
                  <a:lnTo>
                    <a:pt x="3249676" y="76200"/>
                  </a:lnTo>
                  <a:cubicBezTo>
                    <a:pt x="1496822" y="76200"/>
                    <a:pt x="76200" y="1490091"/>
                    <a:pt x="76200" y="3233674"/>
                  </a:cubicBezTo>
                  <a:close/>
                </a:path>
              </a:pathLst>
            </a:custGeom>
            <a:solidFill>
              <a:srgbClr val="212C68"/>
            </a:solidFill>
          </p:spPr>
        </p:sp>
      </p:grpSp>
      <p:pic>
        <p:nvPicPr>
          <p:cNvPr name="Picture 10" id="10"/>
          <p:cNvPicPr>
            <a:picLocks noChangeAspect="true"/>
          </p:cNvPicPr>
          <p:nvPr/>
        </p:nvPicPr>
        <p:blipFill>
          <a:blip r:embed="rId4"/>
          <a:stretch>
            <a:fillRect/>
          </a:stretch>
        </p:blipFill>
        <p:spPr>
          <a:xfrm rot="0">
            <a:off x="6852104" y="6850210"/>
            <a:ext cx="2606005" cy="2606005"/>
          </a:xfrm>
          <a:prstGeom prst="rect">
            <a:avLst/>
          </a:prstGeom>
        </p:spPr>
      </p:pic>
      <p:pic>
        <p:nvPicPr>
          <p:cNvPr name="Picture 11" id="11"/>
          <p:cNvPicPr>
            <a:picLocks noChangeAspect="true"/>
          </p:cNvPicPr>
          <p:nvPr/>
        </p:nvPicPr>
        <p:blipFill>
          <a:blip r:embed="rId5"/>
          <a:stretch>
            <a:fillRect/>
          </a:stretch>
        </p:blipFill>
        <p:spPr>
          <a:xfrm rot="0">
            <a:off x="1800424" y="6886701"/>
            <a:ext cx="2566196" cy="2566196"/>
          </a:xfrm>
          <a:prstGeom prst="rect">
            <a:avLst/>
          </a:prstGeom>
        </p:spPr>
      </p:pic>
      <p:pic>
        <p:nvPicPr>
          <p:cNvPr name="Picture 12" id="12"/>
          <p:cNvPicPr>
            <a:picLocks noChangeAspect="true"/>
          </p:cNvPicPr>
          <p:nvPr/>
        </p:nvPicPr>
        <p:blipFill>
          <a:blip r:embed="rId6"/>
          <a:stretch>
            <a:fillRect/>
          </a:stretch>
        </p:blipFill>
        <p:spPr>
          <a:xfrm rot="0">
            <a:off x="12585424" y="3135362"/>
            <a:ext cx="2549250" cy="2549250"/>
          </a:xfrm>
          <a:prstGeom prst="rect">
            <a:avLst/>
          </a:prstGeom>
        </p:spPr>
      </p:pic>
      <p:sp>
        <p:nvSpPr>
          <p:cNvPr name="Freeform 13" id="13"/>
          <p:cNvSpPr/>
          <p:nvPr/>
        </p:nvSpPr>
        <p:spPr>
          <a:xfrm flipH="false" flipV="false" rot="0">
            <a:off x="12766918" y="3291474"/>
            <a:ext cx="2193456" cy="2193456"/>
          </a:xfrm>
          <a:custGeom>
            <a:avLst/>
            <a:gdLst/>
            <a:ahLst/>
            <a:cxnLst/>
            <a:rect r="r" b="b" t="t" l="l"/>
            <a:pathLst>
              <a:path h="2193456" w="2193456">
                <a:moveTo>
                  <a:pt x="0" y="0"/>
                </a:moveTo>
                <a:lnTo>
                  <a:pt x="2193456" y="0"/>
                </a:lnTo>
                <a:lnTo>
                  <a:pt x="2193456" y="2193456"/>
                </a:lnTo>
                <a:lnTo>
                  <a:pt x="0" y="219345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7058738" y="3313259"/>
            <a:ext cx="2193456" cy="2193456"/>
          </a:xfrm>
          <a:custGeom>
            <a:avLst/>
            <a:gdLst/>
            <a:ahLst/>
            <a:cxnLst/>
            <a:rect r="r" b="b" t="t" l="l"/>
            <a:pathLst>
              <a:path h="2193456" w="2193456">
                <a:moveTo>
                  <a:pt x="0" y="0"/>
                </a:moveTo>
                <a:lnTo>
                  <a:pt x="2193455" y="0"/>
                </a:lnTo>
                <a:lnTo>
                  <a:pt x="2193455" y="2193455"/>
                </a:lnTo>
                <a:lnTo>
                  <a:pt x="0" y="21934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1556734" y="2461950"/>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1 Year</a:t>
            </a:r>
          </a:p>
        </p:txBody>
      </p:sp>
      <p:sp>
        <p:nvSpPr>
          <p:cNvPr name="Freeform 16" id="16"/>
          <p:cNvSpPr/>
          <p:nvPr/>
        </p:nvSpPr>
        <p:spPr>
          <a:xfrm flipH="false" flipV="false" rot="0">
            <a:off x="1903140" y="3337415"/>
            <a:ext cx="2193456" cy="2193456"/>
          </a:xfrm>
          <a:custGeom>
            <a:avLst/>
            <a:gdLst/>
            <a:ahLst/>
            <a:cxnLst/>
            <a:rect r="r" b="b" t="t" l="l"/>
            <a:pathLst>
              <a:path h="2193456" w="2193456">
                <a:moveTo>
                  <a:pt x="0" y="0"/>
                </a:moveTo>
                <a:lnTo>
                  <a:pt x="2193455" y="0"/>
                </a:lnTo>
                <a:lnTo>
                  <a:pt x="2193455" y="2193456"/>
                </a:lnTo>
                <a:lnTo>
                  <a:pt x="0" y="219345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2452125" y="4162681"/>
            <a:ext cx="1095486" cy="542925"/>
          </a:xfrm>
          <a:prstGeom prst="rect">
            <a:avLst/>
          </a:prstGeom>
        </p:spPr>
        <p:txBody>
          <a:bodyPr anchor="t" rtlCol="false" tIns="0" lIns="0" bIns="0" rIns="0">
            <a:spAutoFit/>
          </a:bodyPr>
          <a:lstStyle/>
          <a:p>
            <a:pPr algn="ctr">
              <a:lnSpc>
                <a:spcPts val="4320"/>
              </a:lnSpc>
            </a:pPr>
            <a:r>
              <a:rPr lang="en-US" b="true" sz="3600" spc="33">
                <a:solidFill>
                  <a:srgbClr val="081D58"/>
                </a:solidFill>
                <a:latin typeface="Noto Sans Bold"/>
                <a:ea typeface="Noto Sans Bold"/>
                <a:cs typeface="Noto Sans Bold"/>
                <a:sym typeface="Noto Sans Bold"/>
              </a:rPr>
              <a:t>0%</a:t>
            </a:r>
          </a:p>
        </p:txBody>
      </p:sp>
      <p:sp>
        <p:nvSpPr>
          <p:cNvPr name="TextBox 18" id="18"/>
          <p:cNvSpPr txBox="true"/>
          <p:nvPr/>
        </p:nvSpPr>
        <p:spPr>
          <a:xfrm rot="0">
            <a:off x="0" y="52125"/>
            <a:ext cx="18221928" cy="2295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ESOP </a:t>
            </a:r>
            <a:r>
              <a:rPr lang="en-US" sz="7500" b="true">
                <a:solidFill>
                  <a:srgbClr val="FFFFFF"/>
                </a:solidFill>
                <a:latin typeface="Noto Sans Bold"/>
                <a:ea typeface="Noto Sans Bold"/>
                <a:cs typeface="Noto Sans Bold"/>
                <a:sym typeface="Noto Sans Bold"/>
              </a:rPr>
              <a:t>Vesting Schedule: </a:t>
            </a:r>
          </a:p>
          <a:p>
            <a:pPr algn="ctr">
              <a:lnSpc>
                <a:spcPts val="9000"/>
              </a:lnSpc>
            </a:pPr>
            <a:r>
              <a:rPr lang="en-US" sz="7500" b="true">
                <a:solidFill>
                  <a:srgbClr val="FFFFFF"/>
                </a:solidFill>
                <a:latin typeface="Noto Sans Bold"/>
                <a:ea typeface="Noto Sans Bold"/>
                <a:cs typeface="Noto Sans Bold"/>
                <a:sym typeface="Noto Sans Bold"/>
              </a:rPr>
              <a:t>6 Year Graded</a:t>
            </a:r>
          </a:p>
        </p:txBody>
      </p:sp>
      <p:sp>
        <p:nvSpPr>
          <p:cNvPr name="TextBox 19" id="19"/>
          <p:cNvSpPr txBox="true"/>
          <p:nvPr/>
        </p:nvSpPr>
        <p:spPr>
          <a:xfrm rot="0">
            <a:off x="1556734" y="6219652"/>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4</a:t>
            </a:r>
            <a:r>
              <a:rPr lang="en-US" b="true" sz="4800" spc="44">
                <a:solidFill>
                  <a:srgbClr val="F26422"/>
                </a:solidFill>
                <a:latin typeface="Noto Sans Bold"/>
                <a:ea typeface="Noto Sans Bold"/>
                <a:cs typeface="Noto Sans Bold"/>
                <a:sym typeface="Noto Sans Bold"/>
              </a:rPr>
              <a:t> Years</a:t>
            </a:r>
          </a:p>
        </p:txBody>
      </p:sp>
      <p:sp>
        <p:nvSpPr>
          <p:cNvPr name="TextBox 20" id="20"/>
          <p:cNvSpPr txBox="true"/>
          <p:nvPr/>
        </p:nvSpPr>
        <p:spPr>
          <a:xfrm rot="0">
            <a:off x="6767243" y="6219652"/>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5</a:t>
            </a:r>
            <a:r>
              <a:rPr lang="en-US" b="true" sz="4800" spc="44">
                <a:solidFill>
                  <a:srgbClr val="F26422"/>
                </a:solidFill>
                <a:latin typeface="Noto Sans Bold"/>
                <a:ea typeface="Noto Sans Bold"/>
                <a:cs typeface="Noto Sans Bold"/>
                <a:sym typeface="Noto Sans Bold"/>
              </a:rPr>
              <a:t> Years</a:t>
            </a:r>
          </a:p>
        </p:txBody>
      </p:sp>
      <p:sp>
        <p:nvSpPr>
          <p:cNvPr name="TextBox 21" id="21"/>
          <p:cNvSpPr txBox="true"/>
          <p:nvPr/>
        </p:nvSpPr>
        <p:spPr>
          <a:xfrm rot="0">
            <a:off x="12333259" y="2461950"/>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3</a:t>
            </a:r>
            <a:r>
              <a:rPr lang="en-US" b="true" sz="4800" spc="44">
                <a:solidFill>
                  <a:srgbClr val="F26422"/>
                </a:solidFill>
                <a:latin typeface="Noto Sans Bold"/>
                <a:ea typeface="Noto Sans Bold"/>
                <a:cs typeface="Noto Sans Bold"/>
                <a:sym typeface="Noto Sans Bold"/>
              </a:rPr>
              <a:t> Years</a:t>
            </a:r>
          </a:p>
        </p:txBody>
      </p:sp>
      <p:sp>
        <p:nvSpPr>
          <p:cNvPr name="TextBox 22" id="22"/>
          <p:cNvSpPr txBox="true"/>
          <p:nvPr/>
        </p:nvSpPr>
        <p:spPr>
          <a:xfrm rot="0">
            <a:off x="6628676" y="2461950"/>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2</a:t>
            </a:r>
            <a:r>
              <a:rPr lang="en-US" b="true" sz="4800" spc="44">
                <a:solidFill>
                  <a:srgbClr val="F26422"/>
                </a:solidFill>
                <a:latin typeface="Noto Sans Bold"/>
                <a:ea typeface="Noto Sans Bold"/>
                <a:cs typeface="Noto Sans Bold"/>
                <a:sym typeface="Noto Sans Bold"/>
              </a:rPr>
              <a:t> Years</a:t>
            </a:r>
          </a:p>
        </p:txBody>
      </p:sp>
      <p:sp>
        <p:nvSpPr>
          <p:cNvPr name="TextBox 23" id="23"/>
          <p:cNvSpPr txBox="true"/>
          <p:nvPr/>
        </p:nvSpPr>
        <p:spPr>
          <a:xfrm rot="0">
            <a:off x="12389502" y="6229247"/>
            <a:ext cx="3053578" cy="714375"/>
          </a:xfrm>
          <a:prstGeom prst="rect">
            <a:avLst/>
          </a:prstGeom>
        </p:spPr>
        <p:txBody>
          <a:bodyPr anchor="t" rtlCol="false" tIns="0" lIns="0" bIns="0" rIns="0">
            <a:spAutoFit/>
          </a:bodyPr>
          <a:lstStyle/>
          <a:p>
            <a:pPr algn="ctr">
              <a:lnSpc>
                <a:spcPts val="5759"/>
              </a:lnSpc>
            </a:pPr>
            <a:r>
              <a:rPr lang="en-US" b="true" sz="4800" spc="44">
                <a:solidFill>
                  <a:srgbClr val="F26422"/>
                </a:solidFill>
                <a:latin typeface="Noto Sans Bold"/>
                <a:ea typeface="Noto Sans Bold"/>
                <a:cs typeface="Noto Sans Bold"/>
                <a:sym typeface="Noto Sans Bold"/>
              </a:rPr>
              <a:t>6</a:t>
            </a:r>
            <a:r>
              <a:rPr lang="en-US" b="true" sz="4800" spc="44">
                <a:solidFill>
                  <a:srgbClr val="F26422"/>
                </a:solidFill>
                <a:latin typeface="Noto Sans Bold"/>
                <a:ea typeface="Noto Sans Bold"/>
                <a:cs typeface="Noto Sans Bold"/>
                <a:sym typeface="Noto Sans Bold"/>
              </a:rPr>
              <a:t> Years</a:t>
            </a:r>
          </a:p>
        </p:txBody>
      </p:sp>
      <p:sp>
        <p:nvSpPr>
          <p:cNvPr name="TextBox 24" id="24"/>
          <p:cNvSpPr txBox="true"/>
          <p:nvPr/>
        </p:nvSpPr>
        <p:spPr>
          <a:xfrm rot="0">
            <a:off x="13061979" y="7881750"/>
            <a:ext cx="1708624" cy="542925"/>
          </a:xfrm>
          <a:prstGeom prst="rect">
            <a:avLst/>
          </a:prstGeom>
        </p:spPr>
        <p:txBody>
          <a:bodyPr anchor="t" rtlCol="false" tIns="0" lIns="0" bIns="0" rIns="0">
            <a:spAutoFit/>
          </a:bodyPr>
          <a:lstStyle/>
          <a:p>
            <a:pPr algn="ctr">
              <a:lnSpc>
                <a:spcPts val="4320"/>
              </a:lnSpc>
            </a:pPr>
            <a:r>
              <a:rPr lang="en-US" b="true" sz="3600" spc="33">
                <a:solidFill>
                  <a:srgbClr val="FFFFFF"/>
                </a:solidFill>
                <a:latin typeface="Noto Sans Bold"/>
                <a:ea typeface="Noto Sans Bold"/>
                <a:cs typeface="Noto Sans Bold"/>
                <a:sym typeface="Noto Sans Bold"/>
              </a:rPr>
              <a:t>100</a:t>
            </a:r>
            <a:r>
              <a:rPr lang="en-US" b="true" sz="3600" spc="33">
                <a:solidFill>
                  <a:srgbClr val="FFFFFF"/>
                </a:solidFill>
                <a:latin typeface="Noto Sans Bold"/>
                <a:ea typeface="Noto Sans Bold"/>
                <a:cs typeface="Noto Sans Bold"/>
                <a:sym typeface="Noto Sans Bold"/>
              </a:rPr>
              <a:t>%</a:t>
            </a:r>
          </a:p>
        </p:txBody>
      </p:sp>
      <p:sp>
        <p:nvSpPr>
          <p:cNvPr name="TextBox 25" id="25"/>
          <p:cNvSpPr txBox="true"/>
          <p:nvPr/>
        </p:nvSpPr>
        <p:spPr>
          <a:xfrm rot="0">
            <a:off x="7610036" y="8262777"/>
            <a:ext cx="1367992" cy="542925"/>
          </a:xfrm>
          <a:prstGeom prst="rect">
            <a:avLst/>
          </a:prstGeom>
        </p:spPr>
        <p:txBody>
          <a:bodyPr anchor="t" rtlCol="false" tIns="0" lIns="0" bIns="0" rIns="0">
            <a:spAutoFit/>
          </a:bodyPr>
          <a:lstStyle/>
          <a:p>
            <a:pPr algn="l">
              <a:lnSpc>
                <a:spcPts val="4320"/>
              </a:lnSpc>
            </a:pPr>
            <a:r>
              <a:rPr lang="en-US" b="true" sz="3600" spc="33">
                <a:solidFill>
                  <a:srgbClr val="FFFFFF"/>
                </a:solidFill>
                <a:latin typeface="Noto Sans Bold"/>
                <a:ea typeface="Noto Sans Bold"/>
                <a:cs typeface="Noto Sans Bold"/>
                <a:sym typeface="Noto Sans Bold"/>
              </a:rPr>
              <a:t>8</a:t>
            </a:r>
            <a:r>
              <a:rPr lang="en-US" b="true" sz="3600" spc="33">
                <a:solidFill>
                  <a:srgbClr val="FFFFFF"/>
                </a:solidFill>
                <a:latin typeface="Noto Sans Bold"/>
                <a:ea typeface="Noto Sans Bold"/>
                <a:cs typeface="Noto Sans Bold"/>
                <a:sym typeface="Noto Sans Bold"/>
              </a:rPr>
              <a:t>0%</a:t>
            </a:r>
          </a:p>
        </p:txBody>
      </p:sp>
      <p:sp>
        <p:nvSpPr>
          <p:cNvPr name="TextBox 26" id="26"/>
          <p:cNvSpPr txBox="true"/>
          <p:nvPr/>
        </p:nvSpPr>
        <p:spPr>
          <a:xfrm rot="0">
            <a:off x="3083523" y="7924627"/>
            <a:ext cx="1367992" cy="542925"/>
          </a:xfrm>
          <a:prstGeom prst="rect">
            <a:avLst/>
          </a:prstGeom>
        </p:spPr>
        <p:txBody>
          <a:bodyPr anchor="t" rtlCol="false" tIns="0" lIns="0" bIns="0" rIns="0">
            <a:spAutoFit/>
          </a:bodyPr>
          <a:lstStyle/>
          <a:p>
            <a:pPr algn="l">
              <a:lnSpc>
                <a:spcPts val="4320"/>
              </a:lnSpc>
            </a:pPr>
            <a:r>
              <a:rPr lang="en-US" b="true" sz="3600" spc="33">
                <a:solidFill>
                  <a:srgbClr val="FFFFFF"/>
                </a:solidFill>
                <a:latin typeface="Noto Sans Bold"/>
                <a:ea typeface="Noto Sans Bold"/>
                <a:cs typeface="Noto Sans Bold"/>
                <a:sym typeface="Noto Sans Bold"/>
              </a:rPr>
              <a:t>6</a:t>
            </a:r>
            <a:r>
              <a:rPr lang="en-US" b="true" sz="3600" spc="33">
                <a:solidFill>
                  <a:srgbClr val="FFFFFF"/>
                </a:solidFill>
                <a:latin typeface="Noto Sans Bold"/>
                <a:ea typeface="Noto Sans Bold"/>
                <a:cs typeface="Noto Sans Bold"/>
                <a:sym typeface="Noto Sans Bold"/>
              </a:rPr>
              <a:t>0%</a:t>
            </a:r>
          </a:p>
        </p:txBody>
      </p:sp>
      <p:sp>
        <p:nvSpPr>
          <p:cNvPr name="TextBox 27" id="27"/>
          <p:cNvSpPr txBox="true"/>
          <p:nvPr/>
        </p:nvSpPr>
        <p:spPr>
          <a:xfrm rot="0">
            <a:off x="8155106" y="3584707"/>
            <a:ext cx="955858" cy="542925"/>
          </a:xfrm>
          <a:prstGeom prst="rect">
            <a:avLst/>
          </a:prstGeom>
        </p:spPr>
        <p:txBody>
          <a:bodyPr anchor="t" rtlCol="false" tIns="0" lIns="0" bIns="0" rIns="0">
            <a:spAutoFit/>
          </a:bodyPr>
          <a:lstStyle/>
          <a:p>
            <a:pPr algn="ctr">
              <a:lnSpc>
                <a:spcPts val="4320"/>
              </a:lnSpc>
            </a:pPr>
            <a:r>
              <a:rPr lang="en-US" b="true" sz="3600" spc="33">
                <a:solidFill>
                  <a:srgbClr val="FFFFFF"/>
                </a:solidFill>
                <a:latin typeface="Noto Sans Bold"/>
                <a:ea typeface="Noto Sans Bold"/>
                <a:cs typeface="Noto Sans Bold"/>
                <a:sym typeface="Noto Sans Bold"/>
              </a:rPr>
              <a:t>2</a:t>
            </a:r>
            <a:r>
              <a:rPr lang="en-US" b="true" sz="3600" spc="33">
                <a:solidFill>
                  <a:srgbClr val="FFFFFF"/>
                </a:solidFill>
                <a:latin typeface="Noto Sans Bold"/>
                <a:ea typeface="Noto Sans Bold"/>
                <a:cs typeface="Noto Sans Bold"/>
                <a:sym typeface="Noto Sans Bold"/>
              </a:rPr>
              <a:t>0%</a:t>
            </a:r>
          </a:p>
        </p:txBody>
      </p:sp>
      <p:sp>
        <p:nvSpPr>
          <p:cNvPr name="TextBox 28" id="28"/>
          <p:cNvSpPr txBox="true"/>
          <p:nvPr/>
        </p:nvSpPr>
        <p:spPr>
          <a:xfrm rot="0">
            <a:off x="13916291" y="3924628"/>
            <a:ext cx="1105675" cy="542925"/>
          </a:xfrm>
          <a:prstGeom prst="rect">
            <a:avLst/>
          </a:prstGeom>
        </p:spPr>
        <p:txBody>
          <a:bodyPr anchor="t" rtlCol="false" tIns="0" lIns="0" bIns="0" rIns="0">
            <a:spAutoFit/>
          </a:bodyPr>
          <a:lstStyle/>
          <a:p>
            <a:pPr algn="l">
              <a:lnSpc>
                <a:spcPts val="4320"/>
              </a:lnSpc>
            </a:pPr>
            <a:r>
              <a:rPr lang="en-US" b="true" sz="3600" spc="33">
                <a:solidFill>
                  <a:srgbClr val="FFFFFF"/>
                </a:solidFill>
                <a:latin typeface="Noto Sans Bold"/>
                <a:ea typeface="Noto Sans Bold"/>
                <a:cs typeface="Noto Sans Bold"/>
                <a:sym typeface="Noto Sans Bold"/>
              </a:rPr>
              <a:t>4</a:t>
            </a:r>
            <a:r>
              <a:rPr lang="en-US" b="true" sz="3600" spc="33">
                <a:solidFill>
                  <a:srgbClr val="FFFFFF"/>
                </a:solidFill>
                <a:latin typeface="Noto Sans Bold"/>
                <a:ea typeface="Noto Sans Bold"/>
                <a:cs typeface="Noto Sans Bold"/>
                <a:sym typeface="Noto Sans Bold"/>
              </a:rPr>
              <a:t>0%</a:t>
            </a:r>
          </a:p>
        </p:txBody>
      </p:sp>
      <p:sp>
        <p:nvSpPr>
          <p:cNvPr name="Freeform 29" id="29"/>
          <p:cNvSpPr/>
          <p:nvPr/>
        </p:nvSpPr>
        <p:spPr>
          <a:xfrm flipH="false" flipV="false" rot="0">
            <a:off x="1986795" y="7067377"/>
            <a:ext cx="2193456" cy="2193456"/>
          </a:xfrm>
          <a:custGeom>
            <a:avLst/>
            <a:gdLst/>
            <a:ahLst/>
            <a:cxnLst/>
            <a:rect r="r" b="b" t="t" l="l"/>
            <a:pathLst>
              <a:path h="2193456" w="2193456">
                <a:moveTo>
                  <a:pt x="0" y="0"/>
                </a:moveTo>
                <a:lnTo>
                  <a:pt x="2193456" y="0"/>
                </a:lnTo>
                <a:lnTo>
                  <a:pt x="2193456" y="2193455"/>
                </a:lnTo>
                <a:lnTo>
                  <a:pt x="0" y="21934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0" id="30"/>
          <p:cNvSpPr/>
          <p:nvPr/>
        </p:nvSpPr>
        <p:spPr>
          <a:xfrm flipH="false" flipV="false" rot="0">
            <a:off x="7058738" y="7067377"/>
            <a:ext cx="2193456" cy="2193456"/>
          </a:xfrm>
          <a:custGeom>
            <a:avLst/>
            <a:gdLst/>
            <a:ahLst/>
            <a:cxnLst/>
            <a:rect r="r" b="b" t="t" l="l"/>
            <a:pathLst>
              <a:path h="2193456" w="2193456">
                <a:moveTo>
                  <a:pt x="0" y="0"/>
                </a:moveTo>
                <a:lnTo>
                  <a:pt x="2193455" y="0"/>
                </a:lnTo>
                <a:lnTo>
                  <a:pt x="2193455" y="2193455"/>
                </a:lnTo>
                <a:lnTo>
                  <a:pt x="0" y="21934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315491"/>
            <a:chOff x="0" y="0"/>
            <a:chExt cx="4816593" cy="609841"/>
          </a:xfrm>
        </p:grpSpPr>
        <p:sp>
          <p:nvSpPr>
            <p:cNvPr name="Freeform 3" id="3"/>
            <p:cNvSpPr/>
            <p:nvPr/>
          </p:nvSpPr>
          <p:spPr>
            <a:xfrm flipH="false" flipV="false" rot="0">
              <a:off x="0" y="0"/>
              <a:ext cx="4816592" cy="609841"/>
            </a:xfrm>
            <a:custGeom>
              <a:avLst/>
              <a:gdLst/>
              <a:ahLst/>
              <a:cxnLst/>
              <a:rect r="r" b="b" t="t" l="l"/>
              <a:pathLst>
                <a:path h="609841" w="4816592">
                  <a:moveTo>
                    <a:pt x="0" y="0"/>
                  </a:moveTo>
                  <a:lnTo>
                    <a:pt x="4816592" y="0"/>
                  </a:lnTo>
                  <a:lnTo>
                    <a:pt x="4816592" y="609841"/>
                  </a:lnTo>
                  <a:lnTo>
                    <a:pt x="0" y="609841"/>
                  </a:lnTo>
                  <a:close/>
                </a:path>
              </a:pathLst>
            </a:custGeom>
            <a:solidFill>
              <a:srgbClr val="232C68"/>
            </a:solidFill>
          </p:spPr>
        </p:sp>
        <p:sp>
          <p:nvSpPr>
            <p:cNvPr name="TextBox 4" id="4"/>
            <p:cNvSpPr txBox="true"/>
            <p:nvPr/>
          </p:nvSpPr>
          <p:spPr>
            <a:xfrm>
              <a:off x="0" y="-38100"/>
              <a:ext cx="4816593" cy="64794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019407" y="3732910"/>
            <a:ext cx="6268593" cy="5903085"/>
            <a:chOff x="0" y="0"/>
            <a:chExt cx="8358124" cy="7870780"/>
          </a:xfrm>
        </p:grpSpPr>
        <p:sp>
          <p:nvSpPr>
            <p:cNvPr name="Freeform 6" id="6"/>
            <p:cNvSpPr/>
            <p:nvPr/>
          </p:nvSpPr>
          <p:spPr>
            <a:xfrm flipH="false" flipV="false" rot="0">
              <a:off x="0" y="0"/>
              <a:ext cx="8358185" cy="7870762"/>
            </a:xfrm>
            <a:custGeom>
              <a:avLst/>
              <a:gdLst/>
              <a:ahLst/>
              <a:cxnLst/>
              <a:rect r="r" b="b" t="t" l="l"/>
              <a:pathLst>
                <a:path h="7870762" w="8358185">
                  <a:moveTo>
                    <a:pt x="0" y="0"/>
                  </a:moveTo>
                  <a:lnTo>
                    <a:pt x="8358185" y="0"/>
                  </a:lnTo>
                  <a:lnTo>
                    <a:pt x="8358185" y="7870762"/>
                  </a:lnTo>
                  <a:lnTo>
                    <a:pt x="0" y="7870762"/>
                  </a:lnTo>
                  <a:close/>
                </a:path>
              </a:pathLst>
            </a:custGeom>
            <a:solidFill>
              <a:srgbClr val="232C68"/>
            </a:solidFill>
          </p:spPr>
        </p:sp>
      </p:grpSp>
      <p:sp>
        <p:nvSpPr>
          <p:cNvPr name="Freeform 7" id="7"/>
          <p:cNvSpPr/>
          <p:nvPr/>
        </p:nvSpPr>
        <p:spPr>
          <a:xfrm flipH="false" flipV="false" rot="0">
            <a:off x="378787" y="9589134"/>
            <a:ext cx="1313254" cy="424556"/>
          </a:xfrm>
          <a:custGeom>
            <a:avLst/>
            <a:gdLst/>
            <a:ahLst/>
            <a:cxnLst/>
            <a:rect r="r" b="b" t="t" l="l"/>
            <a:pathLst>
              <a:path h="424556" w="1313254">
                <a:moveTo>
                  <a:pt x="0" y="0"/>
                </a:moveTo>
                <a:lnTo>
                  <a:pt x="1313254" y="0"/>
                </a:lnTo>
                <a:lnTo>
                  <a:pt x="1313254" y="424556"/>
                </a:lnTo>
                <a:lnTo>
                  <a:pt x="0" y="424556"/>
                </a:lnTo>
                <a:lnTo>
                  <a:pt x="0" y="0"/>
                </a:lnTo>
                <a:close/>
              </a:path>
            </a:pathLst>
          </a:custGeom>
          <a:blipFill>
            <a:blip r:embed="rId2"/>
            <a:stretch>
              <a:fillRect l="0" t="0" r="0" b="0"/>
            </a:stretch>
          </a:blipFill>
        </p:spPr>
      </p:sp>
      <p:sp>
        <p:nvSpPr>
          <p:cNvPr name="Freeform 8" id="8"/>
          <p:cNvSpPr/>
          <p:nvPr/>
        </p:nvSpPr>
        <p:spPr>
          <a:xfrm flipH="false" flipV="false" rot="0">
            <a:off x="13847523" y="3964672"/>
            <a:ext cx="2612361" cy="2357656"/>
          </a:xfrm>
          <a:custGeom>
            <a:avLst/>
            <a:gdLst/>
            <a:ahLst/>
            <a:cxnLst/>
            <a:rect r="r" b="b" t="t" l="l"/>
            <a:pathLst>
              <a:path h="2357656" w="2612361">
                <a:moveTo>
                  <a:pt x="0" y="0"/>
                </a:moveTo>
                <a:lnTo>
                  <a:pt x="2612361" y="0"/>
                </a:lnTo>
                <a:lnTo>
                  <a:pt x="2612361" y="2357656"/>
                </a:lnTo>
                <a:lnTo>
                  <a:pt x="0" y="23576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0" y="447675"/>
            <a:ext cx="18288000" cy="1152525"/>
          </a:xfrm>
          <a:prstGeom prst="rect">
            <a:avLst/>
          </a:prstGeom>
        </p:spPr>
        <p:txBody>
          <a:bodyPr anchor="t" rtlCol="false" tIns="0" lIns="0" bIns="0" rIns="0">
            <a:spAutoFit/>
          </a:bodyPr>
          <a:lstStyle/>
          <a:p>
            <a:pPr algn="ctr">
              <a:lnSpc>
                <a:spcPts val="9000"/>
              </a:lnSpc>
            </a:pPr>
            <a:r>
              <a:rPr lang="en-US" sz="7500" b="true">
                <a:solidFill>
                  <a:srgbClr val="FFFFFF"/>
                </a:solidFill>
                <a:latin typeface="Noto Sans Bold"/>
                <a:ea typeface="Noto Sans Bold"/>
                <a:cs typeface="Noto Sans Bold"/>
                <a:sym typeface="Noto Sans Bold"/>
              </a:rPr>
              <a:t>ESOP Withdrawals</a:t>
            </a:r>
          </a:p>
        </p:txBody>
      </p:sp>
      <p:sp>
        <p:nvSpPr>
          <p:cNvPr name="TextBox 10" id="10"/>
          <p:cNvSpPr txBox="true"/>
          <p:nvPr/>
        </p:nvSpPr>
        <p:spPr>
          <a:xfrm rot="0">
            <a:off x="378787" y="2445166"/>
            <a:ext cx="15046656" cy="3190875"/>
          </a:xfrm>
          <a:prstGeom prst="rect">
            <a:avLst/>
          </a:prstGeom>
        </p:spPr>
        <p:txBody>
          <a:bodyPr anchor="t" rtlCol="false" tIns="0" lIns="0" bIns="0" rIns="0">
            <a:spAutoFit/>
          </a:bodyPr>
          <a:lstStyle/>
          <a:p>
            <a:pPr algn="l">
              <a:lnSpc>
                <a:spcPts val="5040"/>
              </a:lnSpc>
            </a:pPr>
            <a:r>
              <a:rPr lang="en-US" sz="4200" spc="37">
                <a:solidFill>
                  <a:srgbClr val="232C68"/>
                </a:solidFill>
                <a:latin typeface="Noto Sans"/>
                <a:ea typeface="Noto Sans"/>
                <a:cs typeface="Noto Sans"/>
                <a:sym typeface="Noto Sans"/>
              </a:rPr>
              <a:t>You are eligible to withdraw the vested balance </a:t>
            </a:r>
            <a:r>
              <a:rPr lang="en-US" sz="4200" i="true" spc="37">
                <a:solidFill>
                  <a:srgbClr val="232C68"/>
                </a:solidFill>
                <a:latin typeface="Noto Sans Italics"/>
                <a:ea typeface="Noto Sans Italics"/>
                <a:cs typeface="Noto Sans Italics"/>
                <a:sym typeface="Noto Sans Italics"/>
              </a:rPr>
              <a:t>if</a:t>
            </a:r>
            <a:r>
              <a:rPr lang="en-US" sz="4200" spc="37">
                <a:solidFill>
                  <a:srgbClr val="232C68"/>
                </a:solidFill>
                <a:latin typeface="Noto Sans"/>
                <a:ea typeface="Noto Sans"/>
                <a:cs typeface="Noto Sans"/>
                <a:sym typeface="Noto Sans"/>
              </a:rPr>
              <a:t> you:</a:t>
            </a:r>
          </a:p>
          <a:p>
            <a:pPr algn="l" marL="1813560" indent="-604520" lvl="2">
              <a:lnSpc>
                <a:spcPts val="5040"/>
              </a:lnSpc>
              <a:buFont typeface="Arial"/>
              <a:buChar char="⚬"/>
            </a:pPr>
            <a:r>
              <a:rPr lang="en-US" sz="4200" spc="37">
                <a:solidFill>
                  <a:srgbClr val="232C68"/>
                </a:solidFill>
                <a:latin typeface="Noto Sans"/>
                <a:ea typeface="Noto Sans"/>
                <a:cs typeface="Noto Sans"/>
                <a:sym typeface="Noto Sans"/>
              </a:rPr>
              <a:t>Retired</a:t>
            </a:r>
          </a:p>
          <a:p>
            <a:pPr algn="l" marL="1813560" indent="-604520" lvl="2">
              <a:lnSpc>
                <a:spcPts val="5040"/>
              </a:lnSpc>
              <a:buFont typeface="Arial"/>
              <a:buChar char="⚬"/>
            </a:pPr>
            <a:r>
              <a:rPr lang="en-US" sz="4200" spc="37">
                <a:solidFill>
                  <a:srgbClr val="232C68"/>
                </a:solidFill>
                <a:latin typeface="Noto Sans"/>
                <a:ea typeface="Noto Sans"/>
                <a:cs typeface="Noto Sans"/>
                <a:sym typeface="Noto Sans"/>
              </a:rPr>
              <a:t>Left employment </a:t>
            </a:r>
          </a:p>
          <a:p>
            <a:pPr algn="l" marL="1813560" indent="-604520" lvl="2">
              <a:lnSpc>
                <a:spcPts val="5040"/>
              </a:lnSpc>
              <a:buFont typeface="Arial"/>
              <a:buChar char="⚬"/>
            </a:pPr>
            <a:r>
              <a:rPr lang="en-US" sz="4200" spc="39">
                <a:solidFill>
                  <a:srgbClr val="232C68"/>
                </a:solidFill>
                <a:latin typeface="Noto Sans"/>
                <a:ea typeface="Noto Sans"/>
                <a:cs typeface="Noto Sans"/>
                <a:sym typeface="Noto Sans"/>
              </a:rPr>
              <a:t>Are age 59.5 or older</a:t>
            </a:r>
          </a:p>
          <a:p>
            <a:pPr algn="l">
              <a:lnSpc>
                <a:spcPts val="5040"/>
              </a:lnSpc>
            </a:pPr>
          </a:p>
        </p:txBody>
      </p:sp>
      <p:sp>
        <p:nvSpPr>
          <p:cNvPr name="TextBox 11" id="11"/>
          <p:cNvSpPr txBox="true"/>
          <p:nvPr/>
        </p:nvSpPr>
        <p:spPr>
          <a:xfrm rot="0">
            <a:off x="12361154" y="6326981"/>
            <a:ext cx="5585099" cy="2914650"/>
          </a:xfrm>
          <a:prstGeom prst="rect">
            <a:avLst/>
          </a:prstGeom>
        </p:spPr>
        <p:txBody>
          <a:bodyPr anchor="t" rtlCol="false" tIns="0" lIns="0" bIns="0" rIns="0">
            <a:spAutoFit/>
          </a:bodyPr>
          <a:lstStyle/>
          <a:p>
            <a:pPr algn="ctr">
              <a:lnSpc>
                <a:spcPts val="3840"/>
              </a:lnSpc>
              <a:spcBef>
                <a:spcPct val="0"/>
              </a:spcBef>
            </a:pPr>
            <a:r>
              <a:rPr lang="en-US" b="true" sz="3200">
                <a:solidFill>
                  <a:srgbClr val="FFFFFF"/>
                </a:solidFill>
                <a:latin typeface="Noto Sans Bold"/>
                <a:ea typeface="Noto Sans Bold"/>
                <a:cs typeface="Noto Sans Bold"/>
                <a:sym typeface="Noto Sans Bold"/>
              </a:rPr>
              <a:t>In the event of your passing, your ESOP account will be accessible to your beneficiaries. Be sure to review and update your beneficiaries regularly! </a:t>
            </a:r>
          </a:p>
        </p:txBody>
      </p:sp>
      <p:sp>
        <p:nvSpPr>
          <p:cNvPr name="TextBox 12" id="12"/>
          <p:cNvSpPr txBox="true"/>
          <p:nvPr/>
        </p:nvSpPr>
        <p:spPr>
          <a:xfrm rot="0">
            <a:off x="378787" y="5314089"/>
            <a:ext cx="11587899" cy="3829050"/>
          </a:xfrm>
          <a:prstGeom prst="rect">
            <a:avLst/>
          </a:prstGeom>
        </p:spPr>
        <p:txBody>
          <a:bodyPr anchor="t" rtlCol="false" tIns="0" lIns="0" bIns="0" rIns="0">
            <a:spAutoFit/>
          </a:bodyPr>
          <a:lstStyle/>
          <a:p>
            <a:pPr algn="l" marL="906780" indent="-453390" lvl="1">
              <a:lnSpc>
                <a:spcPts val="5040"/>
              </a:lnSpc>
              <a:buFont typeface="Arial"/>
              <a:buChar char="•"/>
            </a:pPr>
            <a:r>
              <a:rPr lang="en-US" sz="4200">
                <a:solidFill>
                  <a:srgbClr val="232C68"/>
                </a:solidFill>
                <a:latin typeface="Noto Sans"/>
                <a:ea typeface="Noto Sans"/>
                <a:cs typeface="Noto Sans"/>
                <a:sym typeface="Noto Sans"/>
              </a:rPr>
              <a:t>Withdrawals may be rolled into a Workplace Retirement Plan, IRA, or an annuity with no taxes due at that time.</a:t>
            </a:r>
          </a:p>
          <a:p>
            <a:pPr algn="l">
              <a:lnSpc>
                <a:spcPts val="5040"/>
              </a:lnSpc>
            </a:pPr>
          </a:p>
          <a:p>
            <a:pPr algn="l" marL="906780" indent="-453390" lvl="1">
              <a:lnSpc>
                <a:spcPts val="5040"/>
              </a:lnSpc>
              <a:buFont typeface="Arial"/>
              <a:buChar char="•"/>
            </a:pPr>
            <a:r>
              <a:rPr lang="en-US" sz="4200">
                <a:solidFill>
                  <a:srgbClr val="232C68"/>
                </a:solidFill>
                <a:latin typeface="Noto Sans"/>
                <a:ea typeface="Noto Sans"/>
                <a:cs typeface="Noto Sans"/>
                <a:sym typeface="Noto Sans"/>
              </a:rPr>
              <a:t>Amounts withdrawn and paid directly to you will be subject to income tax.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DAGhYkhomSM</dc:identifier>
  <dcterms:modified xsi:type="dcterms:W3CDTF">2011-08-01T06:04:30Z</dcterms:modified>
  <cp:revision>1</cp:revision>
  <dc:title>ToolBox kSOP Participant Presentation</dc:title>
</cp:coreProperties>
</file>